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442" r:id="rId2"/>
    <p:sldId id="405" r:id="rId3"/>
    <p:sldId id="406" r:id="rId4"/>
    <p:sldId id="40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5" r:id="rId56"/>
    <p:sldId id="472" r:id="rId57"/>
    <p:sldId id="467" r:id="rId58"/>
    <p:sldId id="468" r:id="rId59"/>
    <p:sldId id="469" r:id="rId60"/>
    <p:sldId id="470" r:id="rId61"/>
    <p:sldId id="471" r:id="rId62"/>
    <p:sldId id="474" r:id="rId63"/>
    <p:sldId id="476" r:id="rId64"/>
    <p:sldId id="477" r:id="rId65"/>
    <p:sldId id="478" r:id="rId66"/>
    <p:sldId id="479" r:id="rId67"/>
    <p:sldId id="480" r:id="rId68"/>
    <p:sldId id="481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491" r:id="rId78"/>
    <p:sldId id="492" r:id="rId79"/>
    <p:sldId id="493" r:id="rId80"/>
    <p:sldId id="494" r:id="rId81"/>
    <p:sldId id="495" r:id="rId82"/>
    <p:sldId id="496" r:id="rId83"/>
    <p:sldId id="497" r:id="rId84"/>
    <p:sldId id="498" r:id="rId85"/>
    <p:sldId id="500" r:id="rId86"/>
    <p:sldId id="501" r:id="rId87"/>
    <p:sldId id="502" r:id="rId88"/>
    <p:sldId id="503" r:id="rId89"/>
    <p:sldId id="504" r:id="rId90"/>
    <p:sldId id="505" r:id="rId91"/>
    <p:sldId id="507" r:id="rId92"/>
    <p:sldId id="508" r:id="rId93"/>
    <p:sldId id="509" r:id="rId94"/>
    <p:sldId id="443" r:id="rId95"/>
  </p:sldIdLst>
  <p:sldSz cx="12192000" cy="6858000"/>
  <p:notesSz cx="6858000" cy="9144000"/>
  <p:embeddedFontLst>
    <p:embeddedFont>
      <p:font typeface="Calibri" panose="020F0502020204030204" pitchFamily="34" charset="0"/>
      <p:regular r:id="rId98"/>
      <p:bold r:id="rId99"/>
      <p:italic r:id="rId100"/>
      <p:boldItalic r:id="rId101"/>
    </p:embeddedFont>
    <p:embeddedFont>
      <p:font typeface="Consolas" panose="020B0609020204030204" pitchFamily="49" charset="0"/>
      <p:regular r:id="rId102"/>
      <p:bold r:id="rId103"/>
      <p:italic r:id="rId104"/>
      <p:boldItalic r:id="rId105"/>
    </p:embeddedFont>
    <p:embeddedFont>
      <p:font typeface="Roboto Condensed" panose="02000000000000000000" pitchFamily="2" charset="0"/>
      <p:regular r:id="rId106"/>
      <p:bold r:id="rId107"/>
      <p:italic r:id="rId108"/>
      <p:boldItalic r:id="rId109"/>
    </p:embeddedFont>
    <p:embeddedFont>
      <p:font typeface="Roboto Condensed Light" panose="02000000000000000000" pitchFamily="2" charset="0"/>
      <p:regular r:id="rId110"/>
      <p:italic r:id="rId111"/>
    </p:embeddedFont>
    <p:embeddedFont>
      <p:font typeface="Wingdings 3" panose="05040102010807070707" pitchFamily="18" charset="2"/>
      <p:regular r:id="rId1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hImjnbQ6WaLSdGI/smMpQ==" hashData="4hsaMaDJ22NVPw9aj2G23JdBUL4zs6rcd03J571C6undlBeSv9ydxhffnJ4xGTI8eYsU7D0lF9+XjFiD+zdWN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font" Target="fonts/font10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9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104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3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4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549"/>
              </p:ext>
            </p:extLst>
          </p:nvPr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06680"/>
              </p:ext>
            </p:extLst>
          </p:nvPr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33196"/>
              </p:ext>
            </p:extLst>
          </p:nvPr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96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94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95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41511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PASS = 1,2,…….., N-1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PASS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I = PASS + 1, PASS + 2, …………….., N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K[I]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PASS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K[PASS]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K[MIN_INDEX]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990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</a:t>
            </a:r>
            <a:r>
              <a:rPr lang="en-US" b="1" dirty="0"/>
              <a:t>instead of finding the smallest record</a:t>
            </a:r>
            <a:r>
              <a:rPr lang="en-US" dirty="0"/>
              <a:t> and performing the interchange, 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they are out of order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up”, 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</a:t>
            </a:r>
            <a:r>
              <a:rPr lang="en-US" b="1" baseline="30000" dirty="0"/>
              <a:t>th</a:t>
            </a:r>
            <a:r>
              <a:rPr lang="en-US" dirty="0"/>
              <a:t> position.</a:t>
            </a:r>
          </a:p>
          <a:p>
            <a:r>
              <a:rPr lang="en-US" dirty="0"/>
              <a:t>On each successive pass, the records with the next largest key will be placed in position n-1, n-2 ….., 2 respectively</a:t>
            </a:r>
          </a:p>
          <a:p>
            <a:r>
              <a:rPr lang="en-US" dirty="0"/>
              <a:t>This approached required at most n–1 passes,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02553"/>
              </p:ext>
            </p:extLst>
          </p:nvPr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4123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5 for PASS = 1, 2, 3, ….  , N-1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I =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K[I] &gt; K 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K[I]  K[I+1]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 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19771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422401"/>
            <a:ext cx="4679511" cy="5031408"/>
          </a:xfrm>
        </p:spPr>
        <p:txBody>
          <a:bodyPr/>
          <a:lstStyle/>
          <a:p>
            <a:r>
              <a:rPr lang="en-US" dirty="0"/>
              <a:t>Linear/Sequential Search</a:t>
            </a:r>
          </a:p>
          <a:p>
            <a:r>
              <a:rPr lang="en-US" dirty="0"/>
              <a:t>Binary Search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37596" y="1422402"/>
            <a:ext cx="3017762" cy="4257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r>
              <a:rPr lang="fr-FR" dirty="0"/>
              <a:t>Insertion Sort</a:t>
            </a:r>
            <a:endParaRPr lang="en-US" dirty="0"/>
          </a:p>
          <a:p>
            <a:r>
              <a:rPr lang="fr-FR" dirty="0"/>
              <a:t>Quick Sort</a:t>
            </a:r>
          </a:p>
          <a:p>
            <a:r>
              <a:rPr lang="fr-FR" dirty="0" err="1"/>
              <a:t>Merge</a:t>
            </a:r>
            <a:r>
              <a:rPr lang="fr-FR" dirty="0"/>
              <a:t> Sort</a:t>
            </a:r>
          </a:p>
          <a:p>
            <a:r>
              <a:rPr lang="en-US" dirty="0"/>
              <a:t>Shell Sort </a:t>
            </a:r>
          </a:p>
          <a:p>
            <a:r>
              <a:rPr lang="en-US" dirty="0"/>
              <a:t>Radix Sort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1201"/>
            <a:ext cx="5035826" cy="61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Searching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5826" y="711201"/>
            <a:ext cx="7156174" cy="61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Sorting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8748" y="1325216"/>
            <a:ext cx="362148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Bucket Sort</a:t>
            </a:r>
          </a:p>
          <a:p>
            <a:r>
              <a:rPr lang="en-US" dirty="0"/>
              <a:t>Tree Sort</a:t>
            </a:r>
          </a:p>
          <a:p>
            <a:r>
              <a:rPr lang="en-US" dirty="0"/>
              <a:t>Heap Sort </a:t>
            </a:r>
          </a:p>
          <a:p>
            <a:r>
              <a:rPr lang="en-US" dirty="0"/>
              <a:t>Counting Sort</a:t>
            </a:r>
          </a:p>
          <a:p>
            <a:r>
              <a:rPr lang="en-US" dirty="0"/>
              <a:t>Sorting with Multiple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035826" y="711201"/>
            <a:ext cx="0" cy="579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At each step of the method, the goal is to place a particular record in its final position within the table, </a:t>
            </a:r>
          </a:p>
          <a:p>
            <a:pPr>
              <a:buClr>
                <a:schemeClr val="tx1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chemeClr val="tx1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68694"/>
              </p:ext>
            </p:extLst>
          </p:nvPr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90069"/>
              </p:ext>
            </p:extLst>
          </p:nvPr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82" y="851649"/>
            <a:ext cx="11725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5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80" y="5322622"/>
            <a:ext cx="11725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algorithm is not suitable for large data sets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000" y="824755"/>
            <a:ext cx="115200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Complexity of the Insertion Sort Algorithm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36000" y="130436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To sort a </a:t>
            </a:r>
            <a:r>
              <a:rPr lang="en-IN" sz="2400" b="1" dirty="0">
                <a:solidFill>
                  <a:srgbClr val="E40524"/>
                </a:solidFill>
              </a:rPr>
              <a:t>unsorted list </a:t>
            </a:r>
            <a:r>
              <a:rPr lang="en-IN" sz="2400" dirty="0"/>
              <a:t>with </a:t>
            </a:r>
            <a:r>
              <a:rPr lang="en-IN" sz="2400" b="1" dirty="0"/>
              <a:t>'n'</a:t>
            </a:r>
            <a:r>
              <a:rPr lang="en-IN" sz="2400" dirty="0"/>
              <a:t> number of </a:t>
            </a:r>
            <a:r>
              <a:rPr lang="en-IN" sz="2400" b="1" dirty="0">
                <a:solidFill>
                  <a:srgbClr val="E40524"/>
                </a:solidFill>
              </a:rPr>
              <a:t>elements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we </a:t>
            </a:r>
            <a:r>
              <a:rPr lang="en-IN" sz="2400" b="1" dirty="0"/>
              <a:t>need</a:t>
            </a:r>
            <a:r>
              <a:rPr lang="en-IN" sz="2400" dirty="0"/>
              <a:t> to make </a:t>
            </a:r>
            <a:r>
              <a:rPr lang="en-IN" sz="2400" b="1" dirty="0"/>
              <a:t>(1+2+3+......+n-1) </a:t>
            </a:r>
            <a:r>
              <a:rPr lang="en-IN" sz="2400" dirty="0"/>
              <a:t>= </a:t>
            </a:r>
          </a:p>
          <a:p>
            <a:pPr algn="just"/>
            <a:r>
              <a:rPr lang="en-IN" sz="2400" b="1" dirty="0"/>
              <a:t>(n (n-1))/2 </a:t>
            </a:r>
            <a:r>
              <a:rPr lang="en-IN" sz="2400" dirty="0"/>
              <a:t>number of </a:t>
            </a:r>
            <a:r>
              <a:rPr lang="en-IN" sz="2400" b="1" dirty="0"/>
              <a:t>comparisons</a:t>
            </a:r>
            <a:r>
              <a:rPr lang="en-IN" sz="2400" dirty="0"/>
              <a:t> in the worst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36000" y="2238477"/>
            <a:ext cx="11520000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 list </a:t>
            </a:r>
            <a:r>
              <a:rPr lang="en-IN" sz="2400" b="1" dirty="0">
                <a:solidFill>
                  <a:srgbClr val="E40524"/>
                </a:solidFill>
              </a:rPr>
              <a:t>already sorted</a:t>
            </a:r>
            <a:r>
              <a:rPr lang="en-IN" sz="2400" dirty="0"/>
              <a:t>, then it requires </a:t>
            </a:r>
            <a:r>
              <a:rPr lang="en-IN" sz="2400" b="1" dirty="0">
                <a:solidFill>
                  <a:srgbClr val="E40524"/>
                </a:solidFill>
              </a:rPr>
              <a:t>'n'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E40524"/>
                </a:solidFill>
              </a:rPr>
              <a:t>comparisons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6000" y="2842594"/>
            <a:ext cx="11520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Worst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Best Case : Ω(n)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Average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0386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2177" y="914401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given array using Insertion Sort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21336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1318" y="2133601"/>
            <a:ext cx="7555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- 1 : Select First Record and considered as Sorter Sub-array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3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39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02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8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106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96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7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82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3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68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2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67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53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9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02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8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60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106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96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67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2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3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268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11422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39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102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248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60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106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964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76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582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53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68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7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038600" y="323713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324879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4801" y="32487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894" y="3733801"/>
            <a:ext cx="8610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- 2 : Select Second Record and Insert at proper place in sorted array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 flipH="1" flipV="1">
            <a:off x="4041711" y="4185621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38600" y="54038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52800" y="54038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11422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53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24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39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102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5248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2106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818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964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676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582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53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68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1" name="Elbow Connector 90"/>
          <p:cNvCxnSpPr/>
          <p:nvPr/>
        </p:nvCxnSpPr>
        <p:spPr>
          <a:xfrm rot="5400000">
            <a:off x="4041711" y="4750247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244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10000" y="59552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00601" y="5955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3674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/>
      <p:bldP spid="9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11" grpId="0"/>
      <p:bldP spid="61" grpId="0"/>
      <p:bldP spid="62" grpId="0"/>
      <p:bldP spid="64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5900" y="990601"/>
            <a:ext cx="836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- 3 : Select Third record and Insert at proper place in sorted array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174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528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1422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53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9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48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106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64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6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82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34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68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4905962" y="1394825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4125109" y="139958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4384611" y="1628513"/>
            <a:ext cx="12700" cy="13276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38600" y="28561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28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11422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53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39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02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5248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106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818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964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676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582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534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68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102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5800" y="33644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86401" y="33644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562100" y="3805535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45060" y="3805536"/>
            <a:ext cx="838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- 4 : Select Forth record and Insert at proper place in sorted array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038600" y="46482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528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11422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3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7244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39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4102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248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960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106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818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964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582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1534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68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5" name="Elbow Connector 94"/>
          <p:cNvCxnSpPr/>
          <p:nvPr/>
        </p:nvCxnSpPr>
        <p:spPr>
          <a:xfrm rot="16200000" flipH="1">
            <a:off x="5572909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H="1">
            <a:off x="47535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9153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4727511" y="4176113"/>
            <a:ext cx="12700" cy="20134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38600" y="5599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528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511422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53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7244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839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4102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5248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0960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106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818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8964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4676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582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1534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268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09935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8495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17555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1191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5" grpId="0" animBg="1"/>
      <p:bldP spid="56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3" grpId="0"/>
      <p:bldP spid="74" grpId="0"/>
      <p:bldP spid="76" grpId="0"/>
      <p:bldP spid="79" grpId="0" animBg="1"/>
      <p:bldP spid="80" grpId="0" animBg="1"/>
      <p:bldP spid="81" grpId="0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100" grpId="0" animBg="1"/>
      <p:bldP spid="101" grpId="0" animBg="1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8600" y="1636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528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1422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3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44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39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248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960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106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964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676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82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534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68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9974" y="990601"/>
            <a:ext cx="82984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- 5 : Select Fifth record and Insert at proper place in sorted array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8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11422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3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24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39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10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248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2106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818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964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676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82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53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268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9201" y="2286000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is at proper position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36148" y="3733801"/>
            <a:ext cx="839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- 6 : Select Sixth Record and Insert at proper place in sorted array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8600" y="45720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52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511422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53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7244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839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102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248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960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2106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81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964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676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582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1534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268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6792109" y="42380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6762948" y="4768850"/>
            <a:ext cx="12700" cy="685800"/>
          </a:xfrm>
          <a:prstGeom prst="bentConnector3">
            <a:avLst>
              <a:gd name="adj1" fmla="val 2215386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8600" y="555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352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11422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53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7244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839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4102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248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960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106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81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8964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4676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582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1534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268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8619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7179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6239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78180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86740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858001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34498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98" grpId="0"/>
      <p:bldP spid="99" grpId="0" animBg="1"/>
      <p:bldP spid="100" grpId="0" animBg="1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 animBg="1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8" grpId="0"/>
      <p:bldP spid="139" grpId="0"/>
      <p:bldP spid="141" grpId="0"/>
      <p:bldP spid="1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8085" y="990601"/>
            <a:ext cx="858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- 7 : Select Seventh record and Insert at proper place in sorted 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6711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0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19533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1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325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47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83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30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41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88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9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046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757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90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1511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76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70211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4259" y="3733801"/>
            <a:ext cx="8500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- 8 : Select Eighth Record and Insert at proper place in sorted array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767401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3001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43602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6711" y="18288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0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19533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61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325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47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83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330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041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188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9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046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5711" y="1828800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90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761511" y="1828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76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7238421" y="1468527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460017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5684369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4917164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4149476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5685259" y="673431"/>
            <a:ext cx="12700" cy="34290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46711" y="4456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960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119533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61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325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47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183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330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41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8188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389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046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757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190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61511" y="4456331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876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7943073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718834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6432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5670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6713959" y="3638187"/>
            <a:ext cx="12700" cy="27432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646711" y="559298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60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119533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61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332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47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041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8188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89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5046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0757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190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761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876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183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20109" y="55365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446851" y="612775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38801" y="613941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465902" y="613941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5611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10" grpId="0"/>
      <p:bldP spid="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 is a </a:t>
            </a:r>
            <a:r>
              <a:rPr lang="en-US" dirty="0">
                <a:solidFill>
                  <a:schemeClr val="accent6"/>
                </a:solidFill>
              </a:rPr>
              <a:t>generalized version</a:t>
            </a:r>
            <a:r>
              <a:rPr lang="en-US" dirty="0"/>
              <a:t> of the </a:t>
            </a:r>
            <a:r>
              <a:rPr lang="en-US" dirty="0">
                <a:solidFill>
                  <a:schemeClr val="accent6"/>
                </a:solidFill>
              </a:rPr>
              <a:t>insertion sort</a:t>
            </a:r>
            <a:r>
              <a:rPr lang="en-US" dirty="0"/>
              <a:t> algorithm.</a:t>
            </a:r>
          </a:p>
          <a:p>
            <a:r>
              <a:rPr lang="en-US" dirty="0"/>
              <a:t>Start </a:t>
            </a:r>
            <a:r>
              <a:rPr lang="en-US" dirty="0">
                <a:solidFill>
                  <a:schemeClr val="accent6"/>
                </a:solidFill>
              </a:rPr>
              <a:t>comparing elements</a:t>
            </a:r>
            <a:r>
              <a:rPr lang="en-US" dirty="0"/>
              <a:t> that are </a:t>
            </a:r>
            <a:r>
              <a:rPr lang="en-US" dirty="0">
                <a:solidFill>
                  <a:schemeClr val="accent6"/>
                </a:solidFill>
              </a:rPr>
              <a:t>distance apart</a:t>
            </a:r>
            <a:r>
              <a:rPr lang="en-US" dirty="0"/>
              <a:t> </a:t>
            </a:r>
            <a:r>
              <a:rPr lang="en-US" b="1" dirty="0"/>
              <a:t>rather than adjacent</a:t>
            </a:r>
            <a:r>
              <a:rPr lang="en-US" dirty="0"/>
              <a:t>.</a:t>
            </a:r>
          </a:p>
          <a:p>
            <a:r>
              <a:rPr lang="en-US" dirty="0"/>
              <a:t>Suppose, there are </a:t>
            </a:r>
            <a:r>
              <a:rPr lang="en-US" dirty="0">
                <a:solidFill>
                  <a:schemeClr val="accent6"/>
                </a:solidFill>
              </a:rPr>
              <a:t>N elements</a:t>
            </a:r>
            <a:r>
              <a:rPr lang="en-US" dirty="0"/>
              <a:t> then </a:t>
            </a:r>
            <a:r>
              <a:rPr lang="en-US" b="1" dirty="0"/>
              <a:t>start</a:t>
            </a:r>
            <a:r>
              <a:rPr lang="en-US" dirty="0"/>
              <a:t> a value</a:t>
            </a:r>
            <a:r>
              <a:rPr lang="en-US" dirty="0">
                <a:solidFill>
                  <a:schemeClr val="accent6"/>
                </a:solidFill>
              </a:rPr>
              <a:t> gap from N/2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chemeClr val="accent6"/>
                </a:solidFill>
              </a:rPr>
              <a:t>each pass</a:t>
            </a:r>
            <a:r>
              <a:rPr lang="en-US" dirty="0"/>
              <a:t> keep </a:t>
            </a:r>
            <a:r>
              <a:rPr lang="en-US" dirty="0">
                <a:solidFill>
                  <a:schemeClr val="accent6"/>
                </a:solidFill>
              </a:rPr>
              <a:t>reducing the value of gap</a:t>
            </a:r>
            <a:r>
              <a:rPr lang="en-US" dirty="0"/>
              <a:t> till gap </a:t>
            </a:r>
            <a:r>
              <a:rPr lang="en-US" dirty="0">
                <a:solidFill>
                  <a:schemeClr val="accent6"/>
                </a:solidFill>
              </a:rPr>
              <a:t>becomes 1</a:t>
            </a:r>
            <a:r>
              <a:rPr lang="en-US" dirty="0"/>
              <a:t>.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</a:rPr>
              <a:t>last pass</a:t>
            </a:r>
            <a:r>
              <a:rPr lang="en-US" dirty="0"/>
              <a:t> shell sort </a:t>
            </a:r>
            <a:r>
              <a:rPr lang="en-US" b="1" dirty="0"/>
              <a:t>works</a:t>
            </a:r>
            <a:r>
              <a:rPr lang="en-US" dirty="0"/>
              <a:t> as </a:t>
            </a:r>
            <a:r>
              <a:rPr lang="en-US" b="1" dirty="0"/>
              <a:t>insertion sort</a:t>
            </a:r>
            <a:r>
              <a:rPr lang="en-US" dirty="0"/>
              <a:t>.</a:t>
            </a:r>
          </a:p>
          <a:p>
            <a:r>
              <a:rPr lang="en-US" dirty="0"/>
              <a:t>Shell sort is </a:t>
            </a:r>
            <a:r>
              <a:rPr lang="en-US" dirty="0">
                <a:solidFill>
                  <a:schemeClr val="accent6"/>
                </a:solidFill>
              </a:rPr>
              <a:t>efficient for medium-sized</a:t>
            </a:r>
            <a:r>
              <a:rPr lang="en-US" dirty="0"/>
              <a:t> data sets.</a:t>
            </a:r>
          </a:p>
          <a:p>
            <a:r>
              <a:rPr lang="en-US" dirty="0"/>
              <a:t>The </a:t>
            </a:r>
            <a:r>
              <a:rPr lang="en-US" b="1" dirty="0"/>
              <a:t>worst-case time complexity</a:t>
            </a:r>
            <a:r>
              <a:rPr lang="en-US" dirty="0"/>
              <a:t> of Shell sort is</a:t>
            </a:r>
            <a:r>
              <a:rPr lang="en-US" dirty="0">
                <a:solidFill>
                  <a:schemeClr val="accent6"/>
                </a:solidFill>
              </a:rPr>
              <a:t> O(n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7A75-6A41-A68A-ABF1-85038356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9FF97-BEF8-5867-0BE0-36000E4FC1A7}"/>
              </a:ext>
            </a:extLst>
          </p:cNvPr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ECE7-895B-FBCE-C455-AB463FFD172A}"/>
              </a:ext>
            </a:extLst>
          </p:cNvPr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83EB1-C7EF-D220-522A-E3A80EEBD072}"/>
              </a:ext>
            </a:extLst>
          </p:cNvPr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B9B5A3-5447-3231-6AAF-B24EAD882B7D}"/>
              </a:ext>
            </a:extLst>
          </p:cNvPr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91384-96C3-90B6-9A58-FE46DC7C4AA0}"/>
              </a:ext>
            </a:extLst>
          </p:cNvPr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A890B-23E0-3996-D581-5B4F244EC130}"/>
              </a:ext>
            </a:extLst>
          </p:cNvPr>
          <p:cNvGraphicFramePr>
            <a:graphicFrameLocks noGrp="1"/>
          </p:cNvGraphicFramePr>
          <p:nvPr/>
        </p:nvGraphicFramePr>
        <p:xfrm>
          <a:off x="2023528" y="2777266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05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56E772-67CD-E01C-7F0E-D7E47F803CB3}"/>
              </a:ext>
            </a:extLst>
          </p:cNvPr>
          <p:cNvGraphicFramePr>
            <a:graphicFrameLocks noGrp="1"/>
          </p:cNvGraphicFramePr>
          <p:nvPr/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33E59-2F07-C446-B2D0-5CB392DE797C}"/>
              </a:ext>
            </a:extLst>
          </p:cNvPr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0E35F8-9B51-A531-9EB2-3AD9D9F87987}"/>
              </a:ext>
            </a:extLst>
          </p:cNvPr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4D8D5-C582-5B90-296A-0AB43F779DAF}"/>
              </a:ext>
            </a:extLst>
          </p:cNvPr>
          <p:cNvSpPr txBox="1"/>
          <p:nvPr/>
        </p:nvSpPr>
        <p:spPr>
          <a:xfrm>
            <a:off x="8140851" y="4665732"/>
            <a:ext cx="278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Take pointer var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P1 starting from 0</a:t>
            </a:r>
            <a:r>
              <a:rPr lang="en-US" sz="1600" b="1" baseline="30000" dirty="0">
                <a:solidFill>
                  <a:schemeClr val="tx2"/>
                </a:solidFill>
              </a:rPr>
              <a:t>th</a:t>
            </a:r>
            <a:r>
              <a:rPr lang="en-US" sz="1600" b="1" dirty="0">
                <a:solidFill>
                  <a:schemeClr val="tx2"/>
                </a:solidFill>
              </a:rPr>
              <a:t> index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P2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 P1+Gap</a:t>
            </a:r>
            <a:endParaRPr lang="en-IN" sz="1600" b="1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0F9AC0-96C7-DDDB-B307-35D63960AC98}"/>
              </a:ext>
            </a:extLst>
          </p:cNvPr>
          <p:cNvCxnSpPr/>
          <p:nvPr/>
        </p:nvCxnSpPr>
        <p:spPr>
          <a:xfrm>
            <a:off x="2668148" y="4724914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FC6E31-9173-6A8E-034A-CB09BE099BFE}"/>
              </a:ext>
            </a:extLst>
          </p:cNvPr>
          <p:cNvCxnSpPr/>
          <p:nvPr/>
        </p:nvCxnSpPr>
        <p:spPr>
          <a:xfrm>
            <a:off x="4797458" y="4723027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8C3061-1540-DB50-BDC6-074C5D993BC7}"/>
              </a:ext>
            </a:extLst>
          </p:cNvPr>
          <p:cNvSpPr txBox="1"/>
          <p:nvPr/>
        </p:nvSpPr>
        <p:spPr>
          <a:xfrm>
            <a:off x="2478642" y="438202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C4706-32DF-7238-E544-116BC0D77538}"/>
              </a:ext>
            </a:extLst>
          </p:cNvPr>
          <p:cNvSpPr txBox="1"/>
          <p:nvPr/>
        </p:nvSpPr>
        <p:spPr>
          <a:xfrm>
            <a:off x="4597994" y="4405726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C0B0A-7C6B-063E-D364-C3795775D303}"/>
              </a:ext>
            </a:extLst>
          </p:cNvPr>
          <p:cNvSpPr txBox="1"/>
          <p:nvPr/>
        </p:nvSpPr>
        <p:spPr>
          <a:xfrm>
            <a:off x="3014823" y="6046692"/>
            <a:ext cx="26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&gt;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B1B323-4311-FC25-4DD1-DADE44DD3F0C}"/>
              </a:ext>
            </a:extLst>
          </p:cNvPr>
          <p:cNvSpPr/>
          <p:nvPr/>
        </p:nvSpPr>
        <p:spPr>
          <a:xfrm>
            <a:off x="3472924" y="503190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785E11-611B-8CFF-3042-F6B09E2329F5}"/>
              </a:ext>
            </a:extLst>
          </p:cNvPr>
          <p:cNvSpPr/>
          <p:nvPr/>
        </p:nvSpPr>
        <p:spPr>
          <a:xfrm>
            <a:off x="4539724" y="503190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98EC6-75DD-D6C6-A835-E5485C925601}"/>
              </a:ext>
            </a:extLst>
          </p:cNvPr>
          <p:cNvSpPr/>
          <p:nvPr/>
        </p:nvSpPr>
        <p:spPr>
          <a:xfrm>
            <a:off x="5073124" y="503190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6C4285-0EEB-A9D7-F68D-DCAB8764F5AD}"/>
              </a:ext>
            </a:extLst>
          </p:cNvPr>
          <p:cNvSpPr/>
          <p:nvPr/>
        </p:nvSpPr>
        <p:spPr>
          <a:xfrm>
            <a:off x="5606524" y="503190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3FE52-1497-77D7-D651-A91DFFE6E3E5}"/>
              </a:ext>
            </a:extLst>
          </p:cNvPr>
          <p:cNvSpPr/>
          <p:nvPr/>
        </p:nvSpPr>
        <p:spPr>
          <a:xfrm>
            <a:off x="6139924" y="503190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63A81E-E75B-B8CA-E4FC-84796362ED1E}"/>
              </a:ext>
            </a:extLst>
          </p:cNvPr>
          <p:cNvSpPr/>
          <p:nvPr/>
        </p:nvSpPr>
        <p:spPr>
          <a:xfrm>
            <a:off x="2398646" y="5027297"/>
            <a:ext cx="54207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19D26D-7201-ED0F-2C6A-BFD36E2201ED}"/>
              </a:ext>
            </a:extLst>
          </p:cNvPr>
          <p:cNvSpPr/>
          <p:nvPr/>
        </p:nvSpPr>
        <p:spPr>
          <a:xfrm>
            <a:off x="4006324" y="5031902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6E9A03-40A3-7DC9-4128-CC6001E709ED}"/>
              </a:ext>
            </a:extLst>
          </p:cNvPr>
          <p:cNvSpPr/>
          <p:nvPr/>
        </p:nvSpPr>
        <p:spPr>
          <a:xfrm>
            <a:off x="2903564" y="5027297"/>
            <a:ext cx="56215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F8D10-D1AC-B946-94F8-7A9919999094}"/>
              </a:ext>
            </a:extLst>
          </p:cNvPr>
          <p:cNvSpPr/>
          <p:nvPr/>
        </p:nvSpPr>
        <p:spPr>
          <a:xfrm>
            <a:off x="2407552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71E65E-E6D9-8880-6FF5-C4F277010DB0}"/>
              </a:ext>
            </a:extLst>
          </p:cNvPr>
          <p:cNvSpPr/>
          <p:nvPr/>
        </p:nvSpPr>
        <p:spPr>
          <a:xfrm>
            <a:off x="2923022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AEDE77-E588-8786-020E-B4756CE84919}"/>
              </a:ext>
            </a:extLst>
          </p:cNvPr>
          <p:cNvSpPr/>
          <p:nvPr/>
        </p:nvSpPr>
        <p:spPr>
          <a:xfrm>
            <a:off x="34639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3EB779-95AC-4741-96E2-399EBAEA3655}"/>
              </a:ext>
            </a:extLst>
          </p:cNvPr>
          <p:cNvSpPr/>
          <p:nvPr/>
        </p:nvSpPr>
        <p:spPr>
          <a:xfrm>
            <a:off x="39973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51C1F3-FA82-60A9-18CC-ACE73ED62BF2}"/>
              </a:ext>
            </a:extLst>
          </p:cNvPr>
          <p:cNvSpPr/>
          <p:nvPr/>
        </p:nvSpPr>
        <p:spPr>
          <a:xfrm>
            <a:off x="45307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7B00A7-8A3E-C375-C27B-4BA84FA300AE}"/>
              </a:ext>
            </a:extLst>
          </p:cNvPr>
          <p:cNvSpPr/>
          <p:nvPr/>
        </p:nvSpPr>
        <p:spPr>
          <a:xfrm>
            <a:off x="50641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5D612C-2FF7-BB13-9C8B-D90B88A146B0}"/>
              </a:ext>
            </a:extLst>
          </p:cNvPr>
          <p:cNvSpPr/>
          <p:nvPr/>
        </p:nvSpPr>
        <p:spPr>
          <a:xfrm>
            <a:off x="55975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C74284-2FA2-BAE7-0827-C24717A08708}"/>
              </a:ext>
            </a:extLst>
          </p:cNvPr>
          <p:cNvSpPr/>
          <p:nvPr/>
        </p:nvSpPr>
        <p:spPr>
          <a:xfrm>
            <a:off x="6130958" y="54550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B31C3A-A069-2816-DAA1-7E109D31788C}"/>
              </a:ext>
            </a:extLst>
          </p:cNvPr>
          <p:cNvCxnSpPr>
            <a:cxnSpLocks/>
          </p:cNvCxnSpPr>
          <p:nvPr/>
        </p:nvCxnSpPr>
        <p:spPr>
          <a:xfrm>
            <a:off x="4539724" y="4554071"/>
            <a:ext cx="0" cy="1290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8E937E0-D4CD-2037-5A72-23B9815F36A0}"/>
              </a:ext>
            </a:extLst>
          </p:cNvPr>
          <p:cNvSpPr txBox="1"/>
          <p:nvPr/>
        </p:nvSpPr>
        <p:spPr>
          <a:xfrm>
            <a:off x="3352569" y="5747951"/>
            <a:ext cx="7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935EAE-DF74-C091-C62C-68CD318014B4}"/>
              </a:ext>
            </a:extLst>
          </p:cNvPr>
          <p:cNvSpPr/>
          <p:nvPr/>
        </p:nvSpPr>
        <p:spPr>
          <a:xfrm>
            <a:off x="4537964" y="5024269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BC7A7D-2F95-F005-A6C4-BD0BC87D802F}"/>
              </a:ext>
            </a:extLst>
          </p:cNvPr>
          <p:cNvSpPr/>
          <p:nvPr/>
        </p:nvSpPr>
        <p:spPr>
          <a:xfrm>
            <a:off x="2371751" y="50254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82C6E8-381F-319D-AD98-D8256650A5D3}"/>
              </a:ext>
            </a:extLst>
          </p:cNvPr>
          <p:cNvSpPr txBox="1"/>
          <p:nvPr/>
        </p:nvSpPr>
        <p:spPr>
          <a:xfrm>
            <a:off x="8157882" y="5520928"/>
            <a:ext cx="299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Shift pointer P1 and P2 by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4DFC60-C101-E491-9675-188D595A994E}"/>
              </a:ext>
            </a:extLst>
          </p:cNvPr>
          <p:cNvSpPr txBox="1"/>
          <p:nvPr/>
        </p:nvSpPr>
        <p:spPr>
          <a:xfrm>
            <a:off x="3513898" y="6046692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62EC07-119A-ECDB-843D-6C226B4D9763}"/>
              </a:ext>
            </a:extLst>
          </p:cNvPr>
          <p:cNvSpPr txBox="1"/>
          <p:nvPr/>
        </p:nvSpPr>
        <p:spPr>
          <a:xfrm>
            <a:off x="6740788" y="5933539"/>
            <a:ext cx="18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SWAPING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EF5D9-0D9C-9DC3-0E2E-1E68BD969CE8}"/>
              </a:ext>
            </a:extLst>
          </p:cNvPr>
          <p:cNvSpPr txBox="1"/>
          <p:nvPr/>
        </p:nvSpPr>
        <p:spPr>
          <a:xfrm>
            <a:off x="4012973" y="6046692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E0DB12-4722-F936-6523-E7B340047A67}"/>
              </a:ext>
            </a:extLst>
          </p:cNvPr>
          <p:cNvSpPr txBox="1"/>
          <p:nvPr/>
        </p:nvSpPr>
        <p:spPr>
          <a:xfrm>
            <a:off x="4686703" y="603779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5" name="Freeform 38">
            <a:extLst>
              <a:ext uri="{FF2B5EF4-FFF2-40B4-BE49-F238E27FC236}">
                <a16:creationId xmlns:a16="http://schemas.microsoft.com/office/drawing/2014/main" id="{E21D7D4E-3D14-55CC-B26E-CA878544E6C9}"/>
              </a:ext>
            </a:extLst>
          </p:cNvPr>
          <p:cNvSpPr/>
          <p:nvPr/>
        </p:nvSpPr>
        <p:spPr>
          <a:xfrm>
            <a:off x="2668148" y="5818541"/>
            <a:ext cx="2129310" cy="250057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696C9B-21DA-0AF8-1DC6-6925B5B01683}"/>
              </a:ext>
            </a:extLst>
          </p:cNvPr>
          <p:cNvSpPr txBox="1"/>
          <p:nvPr/>
        </p:nvSpPr>
        <p:spPr>
          <a:xfrm>
            <a:off x="8122023" y="4315311"/>
            <a:ext cx="24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Gap = length/2 = 8/2 = 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14 0 " pathEditMode="relative" ptsTypes="AA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14 0 " pathEditMode="relative" ptsTypes="AA">
                                      <p:cBhvr>
                                        <p:cTn id="1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35 -0.00139 " pathEditMode="relative" ptsTypes="AA">
                                      <p:cBhvr>
                                        <p:cTn id="1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35 -0.00139 " pathEditMode="relative" ptsTypes="AA">
                                      <p:cBhvr>
                                        <p:cTn id="1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3.33333E-6 L 0.04609 -0.00255 " pathEditMode="relative" ptsTypes="AA">
                                      <p:cBhvr>
                                        <p:cTn id="1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5 -0.00254 " pathEditMode="relative" ptsTypes="AA">
                                      <p:cBhvr>
                                        <p:cTn id="2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5 -0.00254 " pathEditMode="relative" ptsTypes="AA">
                                      <p:cBhvr>
                                        <p:cTn id="2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72 -0.00255 " pathEditMode="relative" ptsTypes="AA">
                                      <p:cBhvr>
                                        <p:cTn id="2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72 -0.00255 " pathEditMode="relative" ptsTypes="AA">
                                      <p:cBhvr>
                                        <p:cTn id="2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39 L 0.08945 -0.00394 " pathEditMode="relative" ptsTypes="AA">
                                      <p:cBhvr>
                                        <p:cTn id="2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594 -0.00278 " pathEditMode="relative" ptsTypes="AA">
                                      <p:cBhvr>
                                        <p:cTn id="2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594 -0.00278 " pathEditMode="relative" ptsTypes="AA">
                                      <p:cBhvr>
                                        <p:cTn id="2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021 0 " pathEditMode="relative" ptsTypes="AA">
                                      <p:cBhvr>
                                        <p:cTn id="2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021 0 " pathEditMode="relative" ptsTypes="AA">
                                      <p:cBhvr>
                                        <p:cTn id="2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533 L 0.13138 -0.00926 " pathEditMode="relative" ptsTypes="AA">
                                      <p:cBhvr>
                                        <p:cTn id="2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3" grpId="0" animBg="1"/>
      <p:bldP spid="14" grpId="0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46" grpId="0"/>
      <p:bldP spid="46" grpId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4" grpId="1"/>
      <p:bldP spid="65" grpId="0" animBg="1"/>
      <p:bldP spid="66" grpId="0" animBg="1"/>
      <p:bldP spid="67" grpId="0"/>
      <p:bldP spid="68" grpId="0"/>
      <p:bldP spid="68" grpId="1"/>
      <p:bldP spid="70" grpId="0"/>
      <p:bldP spid="70" grpId="1"/>
      <p:bldP spid="70" grpId="2"/>
      <p:bldP spid="70" grpId="3"/>
      <p:bldP spid="70" grpId="4"/>
      <p:bldP spid="71" grpId="0"/>
      <p:bldP spid="71" grpId="1"/>
      <p:bldP spid="72" grpId="0"/>
      <p:bldP spid="45" grpId="0" animBg="1"/>
      <p:bldP spid="45" grpId="1" animBg="1"/>
      <p:bldP spid="45" grpId="2" animBg="1"/>
      <p:bldP spid="45" grpId="3" animBg="1"/>
      <p:bldP spid="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2063-0B0A-0FD3-D1E8-5F92E7C3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Cont.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DAAA1-C8BE-52DD-F19C-DE610A5192C2}"/>
              </a:ext>
            </a:extLst>
          </p:cNvPr>
          <p:cNvSpPr txBox="1"/>
          <p:nvPr/>
        </p:nvSpPr>
        <p:spPr>
          <a:xfrm>
            <a:off x="4182039" y="842682"/>
            <a:ext cx="3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traversing first gap array be like :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A56AB-58C8-3AB2-20B8-E00597B1B860}"/>
              </a:ext>
            </a:extLst>
          </p:cNvPr>
          <p:cNvSpPr/>
          <p:nvPr/>
        </p:nvSpPr>
        <p:spPr>
          <a:xfrm>
            <a:off x="5021995" y="158049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B187-DF0A-C73D-1C9A-7FA3E5B42C5A}"/>
              </a:ext>
            </a:extLst>
          </p:cNvPr>
          <p:cNvSpPr/>
          <p:nvPr/>
        </p:nvSpPr>
        <p:spPr>
          <a:xfrm>
            <a:off x="6622195" y="158049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2F8A8-D15E-F16D-83FA-C06FBFAE2C36}"/>
              </a:ext>
            </a:extLst>
          </p:cNvPr>
          <p:cNvSpPr/>
          <p:nvPr/>
        </p:nvSpPr>
        <p:spPr>
          <a:xfrm>
            <a:off x="7155595" y="158049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D72B3-CE1C-261C-1B1B-EE76570CE9BF}"/>
              </a:ext>
            </a:extLst>
          </p:cNvPr>
          <p:cNvSpPr/>
          <p:nvPr/>
        </p:nvSpPr>
        <p:spPr>
          <a:xfrm>
            <a:off x="7688995" y="158049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65D10-E3C0-7EE5-34D4-4D38CD73D18A}"/>
              </a:ext>
            </a:extLst>
          </p:cNvPr>
          <p:cNvSpPr/>
          <p:nvPr/>
        </p:nvSpPr>
        <p:spPr>
          <a:xfrm>
            <a:off x="5555395" y="158049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A1EBF-F46B-D97B-ED4E-957B96D96F3F}"/>
              </a:ext>
            </a:extLst>
          </p:cNvPr>
          <p:cNvSpPr/>
          <p:nvPr/>
        </p:nvSpPr>
        <p:spPr>
          <a:xfrm>
            <a:off x="4452635" y="1575885"/>
            <a:ext cx="56215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8BA9C-F95E-EEBC-F1E9-CC63D15D66EC}"/>
              </a:ext>
            </a:extLst>
          </p:cNvPr>
          <p:cNvSpPr/>
          <p:nvPr/>
        </p:nvSpPr>
        <p:spPr>
          <a:xfrm>
            <a:off x="6096000" y="1581822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E3B14-319F-772C-8A0A-8EA628FB91B5}"/>
              </a:ext>
            </a:extLst>
          </p:cNvPr>
          <p:cNvSpPr/>
          <p:nvPr/>
        </p:nvSpPr>
        <p:spPr>
          <a:xfrm>
            <a:off x="3929787" y="15739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3BDB62-FC24-486D-7339-AC47BAD18AEE}"/>
              </a:ext>
            </a:extLst>
          </p:cNvPr>
          <p:cNvSpPr/>
          <p:nvPr/>
        </p:nvSpPr>
        <p:spPr>
          <a:xfrm>
            <a:off x="3929787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1CBC0-CFF0-A7E1-A0E6-82B674B4B4C9}"/>
              </a:ext>
            </a:extLst>
          </p:cNvPr>
          <p:cNvSpPr/>
          <p:nvPr/>
        </p:nvSpPr>
        <p:spPr>
          <a:xfrm>
            <a:off x="4445257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2679C-E504-8B27-7460-C7929E0A17D4}"/>
              </a:ext>
            </a:extLst>
          </p:cNvPr>
          <p:cNvSpPr/>
          <p:nvPr/>
        </p:nvSpPr>
        <p:spPr>
          <a:xfrm>
            <a:off x="49861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E8852-D6A6-2AC9-57AA-536BEC0593FB}"/>
              </a:ext>
            </a:extLst>
          </p:cNvPr>
          <p:cNvSpPr/>
          <p:nvPr/>
        </p:nvSpPr>
        <p:spPr>
          <a:xfrm>
            <a:off x="55195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E7E0F6-07C4-BECF-EC41-5D7D3132BB28}"/>
              </a:ext>
            </a:extLst>
          </p:cNvPr>
          <p:cNvSpPr/>
          <p:nvPr/>
        </p:nvSpPr>
        <p:spPr>
          <a:xfrm>
            <a:off x="60529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B583C-7CC7-43C6-8063-29FFEDBCFAE7}"/>
              </a:ext>
            </a:extLst>
          </p:cNvPr>
          <p:cNvSpPr/>
          <p:nvPr/>
        </p:nvSpPr>
        <p:spPr>
          <a:xfrm>
            <a:off x="65863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DF19A-2705-6791-D477-B8B7F691EDE0}"/>
              </a:ext>
            </a:extLst>
          </p:cNvPr>
          <p:cNvSpPr/>
          <p:nvPr/>
        </p:nvSpPr>
        <p:spPr>
          <a:xfrm>
            <a:off x="71197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ADD1A-AE72-F532-F6ED-AB4C672D2BC1}"/>
              </a:ext>
            </a:extLst>
          </p:cNvPr>
          <p:cNvSpPr/>
          <p:nvPr/>
        </p:nvSpPr>
        <p:spPr>
          <a:xfrm>
            <a:off x="7653193" y="207480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882AF-B2E3-B584-6249-2CCC83278AAC}"/>
              </a:ext>
            </a:extLst>
          </p:cNvPr>
          <p:cNvCxnSpPr/>
          <p:nvPr/>
        </p:nvCxnSpPr>
        <p:spPr>
          <a:xfrm>
            <a:off x="1905000" y="2631143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04C9F-AA32-BA52-F26C-D759EFE96E9C}"/>
              </a:ext>
            </a:extLst>
          </p:cNvPr>
          <p:cNvSpPr txBox="1"/>
          <p:nvPr/>
        </p:nvSpPr>
        <p:spPr>
          <a:xfrm>
            <a:off x="1905000" y="2631143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7A18C-8AD3-4D0B-A789-192F259CF771}"/>
              </a:ext>
            </a:extLst>
          </p:cNvPr>
          <p:cNvSpPr/>
          <p:nvPr/>
        </p:nvSpPr>
        <p:spPr>
          <a:xfrm>
            <a:off x="3428037" y="403502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AF1188-6C29-58B4-A863-DBF862AF7D2C}"/>
              </a:ext>
            </a:extLst>
          </p:cNvPr>
          <p:cNvSpPr/>
          <p:nvPr/>
        </p:nvSpPr>
        <p:spPr>
          <a:xfrm>
            <a:off x="5028237" y="403502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1F3497-3F8F-88E7-D182-BCA4EA3F293D}"/>
              </a:ext>
            </a:extLst>
          </p:cNvPr>
          <p:cNvSpPr/>
          <p:nvPr/>
        </p:nvSpPr>
        <p:spPr>
          <a:xfrm>
            <a:off x="5561637" y="403502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0AFF2-A6C7-B8BE-E9E6-288EB5DE2B47}"/>
              </a:ext>
            </a:extLst>
          </p:cNvPr>
          <p:cNvSpPr/>
          <p:nvPr/>
        </p:nvSpPr>
        <p:spPr>
          <a:xfrm>
            <a:off x="6095037" y="403502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6EDF42-07FB-D487-F711-3215477C270D}"/>
              </a:ext>
            </a:extLst>
          </p:cNvPr>
          <p:cNvSpPr/>
          <p:nvPr/>
        </p:nvSpPr>
        <p:spPr>
          <a:xfrm>
            <a:off x="3961437" y="4035025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649CA-9F4C-7B5E-32B9-45714EF812FE}"/>
              </a:ext>
            </a:extLst>
          </p:cNvPr>
          <p:cNvSpPr/>
          <p:nvPr/>
        </p:nvSpPr>
        <p:spPr>
          <a:xfrm>
            <a:off x="2858677" y="4030420"/>
            <a:ext cx="56215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A8EE1-0796-6D67-450E-96671645554E}"/>
              </a:ext>
            </a:extLst>
          </p:cNvPr>
          <p:cNvSpPr/>
          <p:nvPr/>
        </p:nvSpPr>
        <p:spPr>
          <a:xfrm>
            <a:off x="4502042" y="4027731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702137-7639-E964-C9CC-FC6AD81FB66E}"/>
              </a:ext>
            </a:extLst>
          </p:cNvPr>
          <p:cNvSpPr/>
          <p:nvPr/>
        </p:nvSpPr>
        <p:spPr>
          <a:xfrm>
            <a:off x="2344794" y="402852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E2D447-8519-E35B-80A2-1B347FBF0B7E}"/>
              </a:ext>
            </a:extLst>
          </p:cNvPr>
          <p:cNvSpPr/>
          <p:nvPr/>
        </p:nvSpPr>
        <p:spPr>
          <a:xfrm>
            <a:off x="2335829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96754-3546-F0B8-D365-4EED21B22EF9}"/>
              </a:ext>
            </a:extLst>
          </p:cNvPr>
          <p:cNvSpPr/>
          <p:nvPr/>
        </p:nvSpPr>
        <p:spPr>
          <a:xfrm>
            <a:off x="2851299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2AF355-E5E9-0CE6-D80F-269190CE1569}"/>
              </a:ext>
            </a:extLst>
          </p:cNvPr>
          <p:cNvSpPr/>
          <p:nvPr/>
        </p:nvSpPr>
        <p:spPr>
          <a:xfrm>
            <a:off x="33922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05A0F1-96D2-E7F4-0FE6-9A2C94687D1F}"/>
              </a:ext>
            </a:extLst>
          </p:cNvPr>
          <p:cNvSpPr/>
          <p:nvPr/>
        </p:nvSpPr>
        <p:spPr>
          <a:xfrm>
            <a:off x="39256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DBE58-1061-9580-D4E9-DE3EE92E15C9}"/>
              </a:ext>
            </a:extLst>
          </p:cNvPr>
          <p:cNvSpPr/>
          <p:nvPr/>
        </p:nvSpPr>
        <p:spPr>
          <a:xfrm>
            <a:off x="44590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1AEA36-DAA3-135B-016F-47861765E8E6}"/>
              </a:ext>
            </a:extLst>
          </p:cNvPr>
          <p:cNvSpPr/>
          <p:nvPr/>
        </p:nvSpPr>
        <p:spPr>
          <a:xfrm>
            <a:off x="49924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831A16-2B2A-6588-1A49-CC8EFBB35E47}"/>
              </a:ext>
            </a:extLst>
          </p:cNvPr>
          <p:cNvSpPr/>
          <p:nvPr/>
        </p:nvSpPr>
        <p:spPr>
          <a:xfrm>
            <a:off x="55258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D8A3C6-DEEC-D95F-DBB2-350834C68708}"/>
              </a:ext>
            </a:extLst>
          </p:cNvPr>
          <p:cNvSpPr/>
          <p:nvPr/>
        </p:nvSpPr>
        <p:spPr>
          <a:xfrm>
            <a:off x="6059235" y="452933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E68228-2A37-2FD0-40E5-6B4FC64464B8}"/>
              </a:ext>
            </a:extLst>
          </p:cNvPr>
          <p:cNvSpPr txBox="1"/>
          <p:nvPr/>
        </p:nvSpPr>
        <p:spPr>
          <a:xfrm>
            <a:off x="7919893" y="3429000"/>
            <a:ext cx="24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Gap = Gap/2 = 4/2 = 2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23B4D-56EC-374F-65DD-947DCC0C6B44}"/>
              </a:ext>
            </a:extLst>
          </p:cNvPr>
          <p:cNvCxnSpPr>
            <a:cxnSpLocks/>
          </p:cNvCxnSpPr>
          <p:nvPr/>
        </p:nvCxnSpPr>
        <p:spPr>
          <a:xfrm>
            <a:off x="3417681" y="3501284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61D392-CCD0-D089-C956-A80CF3EBBC52}"/>
              </a:ext>
            </a:extLst>
          </p:cNvPr>
          <p:cNvCxnSpPr>
            <a:cxnSpLocks/>
          </p:cNvCxnSpPr>
          <p:nvPr/>
        </p:nvCxnSpPr>
        <p:spPr>
          <a:xfrm>
            <a:off x="4501079" y="3520997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0B3645-86A1-4D1A-9A0D-6CA53AFA0743}"/>
              </a:ext>
            </a:extLst>
          </p:cNvPr>
          <p:cNvCxnSpPr>
            <a:cxnSpLocks/>
          </p:cNvCxnSpPr>
          <p:nvPr/>
        </p:nvCxnSpPr>
        <p:spPr>
          <a:xfrm>
            <a:off x="5557154" y="3491400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65DEE4-1115-961A-3701-46DAA5235D84}"/>
              </a:ext>
            </a:extLst>
          </p:cNvPr>
          <p:cNvCxnSpPr/>
          <p:nvPr/>
        </p:nvCxnSpPr>
        <p:spPr>
          <a:xfrm>
            <a:off x="2615145" y="3687831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B545FDF-7E42-161E-C23E-2BB3B101347D}"/>
              </a:ext>
            </a:extLst>
          </p:cNvPr>
          <p:cNvSpPr txBox="1"/>
          <p:nvPr/>
        </p:nvSpPr>
        <p:spPr>
          <a:xfrm>
            <a:off x="2425639" y="334494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P1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4A8758-AAC4-E629-6FE1-02DFCF4503E8}"/>
              </a:ext>
            </a:extLst>
          </p:cNvPr>
          <p:cNvCxnSpPr/>
          <p:nvPr/>
        </p:nvCxnSpPr>
        <p:spPr>
          <a:xfrm>
            <a:off x="3688242" y="3705479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97343E-C950-ABA0-3928-092D5AA544C9}"/>
              </a:ext>
            </a:extLst>
          </p:cNvPr>
          <p:cNvSpPr txBox="1"/>
          <p:nvPr/>
        </p:nvSpPr>
        <p:spPr>
          <a:xfrm>
            <a:off x="3498736" y="3362593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0" name="Freeform 38">
            <a:extLst>
              <a:ext uri="{FF2B5EF4-FFF2-40B4-BE49-F238E27FC236}">
                <a16:creationId xmlns:a16="http://schemas.microsoft.com/office/drawing/2014/main" id="{B71CB40F-8B76-3127-ACB9-0FABDBB774D9}"/>
              </a:ext>
            </a:extLst>
          </p:cNvPr>
          <p:cNvSpPr/>
          <p:nvPr/>
        </p:nvSpPr>
        <p:spPr>
          <a:xfrm>
            <a:off x="2614230" y="4900453"/>
            <a:ext cx="1067832" cy="2547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66DAC3-6C92-F3A8-E921-C8BFC8EE3F18}"/>
              </a:ext>
            </a:extLst>
          </p:cNvPr>
          <p:cNvSpPr txBox="1"/>
          <p:nvPr/>
        </p:nvSpPr>
        <p:spPr>
          <a:xfrm>
            <a:off x="7978590" y="3858063"/>
            <a:ext cx="278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Take pointer var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P1 starting from 0</a:t>
            </a:r>
            <a:r>
              <a:rPr lang="en-US" sz="1600" b="1" baseline="30000" dirty="0">
                <a:solidFill>
                  <a:schemeClr val="tx2"/>
                </a:solidFill>
              </a:rPr>
              <a:t>th</a:t>
            </a:r>
            <a:r>
              <a:rPr lang="en-US" sz="1600" b="1" dirty="0">
                <a:solidFill>
                  <a:schemeClr val="tx2"/>
                </a:solidFill>
              </a:rPr>
              <a:t> index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P2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 P1+Gap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05CC8-C359-4F1F-D432-349C91EC7919}"/>
              </a:ext>
            </a:extLst>
          </p:cNvPr>
          <p:cNvSpPr txBox="1"/>
          <p:nvPr/>
        </p:nvSpPr>
        <p:spPr>
          <a:xfrm>
            <a:off x="2425639" y="5231085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81F095-9DE4-27EB-CBC6-2A3671FA9292}"/>
              </a:ext>
            </a:extLst>
          </p:cNvPr>
          <p:cNvSpPr txBox="1"/>
          <p:nvPr/>
        </p:nvSpPr>
        <p:spPr>
          <a:xfrm>
            <a:off x="7104775" y="5490943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Swap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50A87-5437-1A71-3697-6322568DC3EC}"/>
              </a:ext>
            </a:extLst>
          </p:cNvPr>
          <p:cNvSpPr txBox="1"/>
          <p:nvPr/>
        </p:nvSpPr>
        <p:spPr>
          <a:xfrm>
            <a:off x="7977681" y="4779982"/>
            <a:ext cx="26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Increment P1 and P2 by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456495-5E9E-F21E-B771-02884AF1D9EE}"/>
              </a:ext>
            </a:extLst>
          </p:cNvPr>
          <p:cNvSpPr txBox="1"/>
          <p:nvPr/>
        </p:nvSpPr>
        <p:spPr>
          <a:xfrm>
            <a:off x="2985277" y="5246193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&gt;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6FE16B-2095-1AC8-8B25-AD6594F0CEF3}"/>
              </a:ext>
            </a:extLst>
          </p:cNvPr>
          <p:cNvSpPr txBox="1"/>
          <p:nvPr/>
        </p:nvSpPr>
        <p:spPr>
          <a:xfrm>
            <a:off x="8136126" y="5490943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A6D14A-C33A-F082-9F82-B8F96EC64549}"/>
              </a:ext>
            </a:extLst>
          </p:cNvPr>
          <p:cNvSpPr/>
          <p:nvPr/>
        </p:nvSpPr>
        <p:spPr>
          <a:xfrm>
            <a:off x="3961466" y="403502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D83B87-621F-5FFB-08D8-510FA668DF06}"/>
              </a:ext>
            </a:extLst>
          </p:cNvPr>
          <p:cNvSpPr/>
          <p:nvPr/>
        </p:nvSpPr>
        <p:spPr>
          <a:xfrm>
            <a:off x="2884340" y="402238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3120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02 0.00139 " pathEditMode="relative" ptsTypes="AA">
                                      <p:cBhvr>
                                        <p:cTn id="1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02 0.00139 " pathEditMode="relative" ptsTypes="AA">
                                      <p:cBhvr>
                                        <p:cTn id="1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14 -0.00116 " pathEditMode="relative" ptsTypes="AA">
                                      <p:cBhvr>
                                        <p:cTn id="18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14 -0.00116 " pathEditMode="relative" ptsTypes="AA">
                                      <p:cBhvr>
                                        <p:cTn id="1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0.04102 -0.00116 " pathEditMode="relative" ptsTypes="AA">
                                      <p:cBhvr>
                                        <p:cTn id="19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7" grpId="0"/>
      <p:bldP spid="47" grpId="1"/>
      <p:bldP spid="49" grpId="0"/>
      <p:bldP spid="49" grpId="1"/>
      <p:bldP spid="50" grpId="0" animBg="1"/>
      <p:bldP spid="50" grpId="1" animBg="1"/>
      <p:bldP spid="51" grpId="0"/>
      <p:bldP spid="3" grpId="0"/>
      <p:bldP spid="3" grpId="1"/>
      <p:bldP spid="41" grpId="0"/>
      <p:bldP spid="41" grpId="1"/>
      <p:bldP spid="42" grpId="0"/>
      <p:bldP spid="43" grpId="0"/>
      <p:bldP spid="43" grpId="1"/>
      <p:bldP spid="52" grpId="0"/>
      <p:bldP spid="52" grpId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6BDE-F3EE-A9D0-AA68-2E3AD0AB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180"/>
            <a:ext cx="12192000" cy="711200"/>
          </a:xfrm>
        </p:spPr>
        <p:txBody>
          <a:bodyPr/>
          <a:lstStyle/>
          <a:p>
            <a:r>
              <a:rPr lang="en-US" dirty="0"/>
              <a:t>Shell Sort Cont.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B2CC4-50DA-18C2-57BE-CD3E3507CE22}"/>
              </a:ext>
            </a:extLst>
          </p:cNvPr>
          <p:cNvSpPr/>
          <p:nvPr/>
        </p:nvSpPr>
        <p:spPr>
          <a:xfrm>
            <a:off x="2709101" y="1643253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F439-1EE6-FD6F-09B2-5A977C775F44}"/>
              </a:ext>
            </a:extLst>
          </p:cNvPr>
          <p:cNvSpPr/>
          <p:nvPr/>
        </p:nvSpPr>
        <p:spPr>
          <a:xfrm>
            <a:off x="4309301" y="1643253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904CE-8978-F3A9-3AAA-B52FD2E93E8B}"/>
              </a:ext>
            </a:extLst>
          </p:cNvPr>
          <p:cNvSpPr/>
          <p:nvPr/>
        </p:nvSpPr>
        <p:spPr>
          <a:xfrm>
            <a:off x="4842701" y="1643253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19C1C-31F1-4CCF-F033-5520E8FBC5D7}"/>
              </a:ext>
            </a:extLst>
          </p:cNvPr>
          <p:cNvSpPr/>
          <p:nvPr/>
        </p:nvSpPr>
        <p:spPr>
          <a:xfrm>
            <a:off x="5376101" y="1643253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7E37A-2038-0AAA-B26C-AA8F7B3A49BE}"/>
              </a:ext>
            </a:extLst>
          </p:cNvPr>
          <p:cNvSpPr/>
          <p:nvPr/>
        </p:nvSpPr>
        <p:spPr>
          <a:xfrm>
            <a:off x="3242501" y="1643251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79082-9724-08A2-4212-B749226BA7F4}"/>
              </a:ext>
            </a:extLst>
          </p:cNvPr>
          <p:cNvSpPr/>
          <p:nvPr/>
        </p:nvSpPr>
        <p:spPr>
          <a:xfrm>
            <a:off x="2139741" y="1638646"/>
            <a:ext cx="56215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22DB0-A75C-621A-7112-DB2D5105E362}"/>
              </a:ext>
            </a:extLst>
          </p:cNvPr>
          <p:cNvSpPr/>
          <p:nvPr/>
        </p:nvSpPr>
        <p:spPr>
          <a:xfrm>
            <a:off x="3783106" y="1644583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8B867-2145-3CFC-FC50-D7811A3D19CF}"/>
              </a:ext>
            </a:extLst>
          </p:cNvPr>
          <p:cNvSpPr/>
          <p:nvPr/>
        </p:nvSpPr>
        <p:spPr>
          <a:xfrm>
            <a:off x="1616893" y="163675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42C56-C447-CA32-D98E-79A2AD1BC9A6}"/>
              </a:ext>
            </a:extLst>
          </p:cNvPr>
          <p:cNvSpPr/>
          <p:nvPr/>
        </p:nvSpPr>
        <p:spPr>
          <a:xfrm>
            <a:off x="1652695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6FBF9-0A08-52FC-8864-6E3AD2653A31}"/>
              </a:ext>
            </a:extLst>
          </p:cNvPr>
          <p:cNvSpPr/>
          <p:nvPr/>
        </p:nvSpPr>
        <p:spPr>
          <a:xfrm>
            <a:off x="2168165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95CBB-E10B-8004-1C24-2DC02C109711}"/>
              </a:ext>
            </a:extLst>
          </p:cNvPr>
          <p:cNvSpPr/>
          <p:nvPr/>
        </p:nvSpPr>
        <p:spPr>
          <a:xfrm>
            <a:off x="27091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8A4D1-F837-1A7E-875D-FD29ECE83D35}"/>
              </a:ext>
            </a:extLst>
          </p:cNvPr>
          <p:cNvSpPr/>
          <p:nvPr/>
        </p:nvSpPr>
        <p:spPr>
          <a:xfrm>
            <a:off x="32425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325C0-1A09-B8B0-B77D-018FAAC96AB0}"/>
              </a:ext>
            </a:extLst>
          </p:cNvPr>
          <p:cNvSpPr/>
          <p:nvPr/>
        </p:nvSpPr>
        <p:spPr>
          <a:xfrm>
            <a:off x="37759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7F3EB-FAC6-A190-709B-E6CCA613F92C}"/>
              </a:ext>
            </a:extLst>
          </p:cNvPr>
          <p:cNvSpPr/>
          <p:nvPr/>
        </p:nvSpPr>
        <p:spPr>
          <a:xfrm>
            <a:off x="43093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2C6C7-4E85-6143-10C6-2863B00DCE49}"/>
              </a:ext>
            </a:extLst>
          </p:cNvPr>
          <p:cNvSpPr/>
          <p:nvPr/>
        </p:nvSpPr>
        <p:spPr>
          <a:xfrm>
            <a:off x="48427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D0C41F-7547-3AF9-7405-0CFE7E6E694A}"/>
              </a:ext>
            </a:extLst>
          </p:cNvPr>
          <p:cNvSpPr/>
          <p:nvPr/>
        </p:nvSpPr>
        <p:spPr>
          <a:xfrm>
            <a:off x="5376101" y="211963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9A135-3F60-86AE-10D5-43CF0AF4A9DF}"/>
              </a:ext>
            </a:extLst>
          </p:cNvPr>
          <p:cNvSpPr txBox="1"/>
          <p:nvPr/>
        </p:nvSpPr>
        <p:spPr>
          <a:xfrm>
            <a:off x="7511516" y="1230751"/>
            <a:ext cx="26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Increment P1 and P2 by 1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3708C4-F33B-F2B4-4E5D-8298E7E10DCC}"/>
              </a:ext>
            </a:extLst>
          </p:cNvPr>
          <p:cNvCxnSpPr/>
          <p:nvPr/>
        </p:nvCxnSpPr>
        <p:spPr>
          <a:xfrm>
            <a:off x="2964768" y="1332195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A9A7A0-5A8A-09FB-CB30-86773D96EC62}"/>
              </a:ext>
            </a:extLst>
          </p:cNvPr>
          <p:cNvSpPr txBox="1"/>
          <p:nvPr/>
        </p:nvSpPr>
        <p:spPr>
          <a:xfrm>
            <a:off x="2775262" y="989309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P1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EDB907-52CD-1108-BBEF-D24E4E42671B}"/>
              </a:ext>
            </a:extLst>
          </p:cNvPr>
          <p:cNvCxnSpPr/>
          <p:nvPr/>
        </p:nvCxnSpPr>
        <p:spPr>
          <a:xfrm>
            <a:off x="4062321" y="1328649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38BA0D-F73F-88D6-1A10-6942F8706F21}"/>
              </a:ext>
            </a:extLst>
          </p:cNvPr>
          <p:cNvSpPr txBox="1"/>
          <p:nvPr/>
        </p:nvSpPr>
        <p:spPr>
          <a:xfrm>
            <a:off x="3872815" y="985763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3105543C-996A-0935-C1EF-999A58E863E3}"/>
              </a:ext>
            </a:extLst>
          </p:cNvPr>
          <p:cNvSpPr/>
          <p:nvPr/>
        </p:nvSpPr>
        <p:spPr>
          <a:xfrm>
            <a:off x="2974253" y="2412360"/>
            <a:ext cx="1067832" cy="2547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1F2FF-C281-9C50-8E9A-E9FFDFB5B9B9}"/>
              </a:ext>
            </a:extLst>
          </p:cNvPr>
          <p:cNvSpPr txBox="1"/>
          <p:nvPr/>
        </p:nvSpPr>
        <p:spPr>
          <a:xfrm>
            <a:off x="2807355" y="2667085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88143-9EDC-A479-EBFD-6FF32586F8E1}"/>
              </a:ext>
            </a:extLst>
          </p:cNvPr>
          <p:cNvSpPr txBox="1"/>
          <p:nvPr/>
        </p:nvSpPr>
        <p:spPr>
          <a:xfrm>
            <a:off x="7511516" y="1643251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Swap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F6C2E3-1B5C-4D2D-1DF4-EAC5BA84D633}"/>
              </a:ext>
            </a:extLst>
          </p:cNvPr>
          <p:cNvSpPr txBox="1"/>
          <p:nvPr/>
        </p:nvSpPr>
        <p:spPr>
          <a:xfrm>
            <a:off x="3247203" y="2667085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49C2A-7151-1427-62F9-72EC1735F002}"/>
              </a:ext>
            </a:extLst>
          </p:cNvPr>
          <p:cNvSpPr txBox="1"/>
          <p:nvPr/>
        </p:nvSpPr>
        <p:spPr>
          <a:xfrm>
            <a:off x="3765815" y="266140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DB74DD-C8DF-65AA-A545-62B249D714A7}"/>
              </a:ext>
            </a:extLst>
          </p:cNvPr>
          <p:cNvSpPr/>
          <p:nvPr/>
        </p:nvSpPr>
        <p:spPr>
          <a:xfrm>
            <a:off x="2744903" y="464191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EF2F3-0466-6138-AEC7-3BFBDB95037F}"/>
              </a:ext>
            </a:extLst>
          </p:cNvPr>
          <p:cNvSpPr/>
          <p:nvPr/>
        </p:nvSpPr>
        <p:spPr>
          <a:xfrm>
            <a:off x="4345103" y="464191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AD21DA-0E82-AB2F-ACCA-3D3F4FBAC913}"/>
              </a:ext>
            </a:extLst>
          </p:cNvPr>
          <p:cNvSpPr/>
          <p:nvPr/>
        </p:nvSpPr>
        <p:spPr>
          <a:xfrm>
            <a:off x="4878503" y="464191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4DB25-E470-D8B7-6EBB-BC650E1973DB}"/>
              </a:ext>
            </a:extLst>
          </p:cNvPr>
          <p:cNvSpPr/>
          <p:nvPr/>
        </p:nvSpPr>
        <p:spPr>
          <a:xfrm>
            <a:off x="5411903" y="464191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3F1BC-EF94-625C-5172-5CF107C9D46E}"/>
              </a:ext>
            </a:extLst>
          </p:cNvPr>
          <p:cNvSpPr/>
          <p:nvPr/>
        </p:nvSpPr>
        <p:spPr>
          <a:xfrm>
            <a:off x="3278303" y="464191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C14822-09FD-831F-88F2-7EBC734D5389}"/>
              </a:ext>
            </a:extLst>
          </p:cNvPr>
          <p:cNvSpPr/>
          <p:nvPr/>
        </p:nvSpPr>
        <p:spPr>
          <a:xfrm>
            <a:off x="2175543" y="4637311"/>
            <a:ext cx="56215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27C528-29EC-8F8E-58EE-8860D5564ED5}"/>
              </a:ext>
            </a:extLst>
          </p:cNvPr>
          <p:cNvSpPr/>
          <p:nvPr/>
        </p:nvSpPr>
        <p:spPr>
          <a:xfrm>
            <a:off x="3818908" y="4643248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119721-F3A3-E615-DC39-A05058AF6914}"/>
              </a:ext>
            </a:extLst>
          </p:cNvPr>
          <p:cNvSpPr/>
          <p:nvPr/>
        </p:nvSpPr>
        <p:spPr>
          <a:xfrm>
            <a:off x="1652695" y="463541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B13432-BCF6-F2F7-361F-484F4BF3FBE1}"/>
              </a:ext>
            </a:extLst>
          </p:cNvPr>
          <p:cNvSpPr/>
          <p:nvPr/>
        </p:nvSpPr>
        <p:spPr>
          <a:xfrm>
            <a:off x="1652695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B268E-ABB0-DFCE-801C-EB792395AFD2}"/>
              </a:ext>
            </a:extLst>
          </p:cNvPr>
          <p:cNvSpPr/>
          <p:nvPr/>
        </p:nvSpPr>
        <p:spPr>
          <a:xfrm>
            <a:off x="2168165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55935-1427-ED07-D4AA-BAA91AE04A6E}"/>
              </a:ext>
            </a:extLst>
          </p:cNvPr>
          <p:cNvSpPr/>
          <p:nvPr/>
        </p:nvSpPr>
        <p:spPr>
          <a:xfrm>
            <a:off x="27091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386EA-7F6F-60CF-6F63-01F0C72D1955}"/>
              </a:ext>
            </a:extLst>
          </p:cNvPr>
          <p:cNvSpPr/>
          <p:nvPr/>
        </p:nvSpPr>
        <p:spPr>
          <a:xfrm>
            <a:off x="32425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D2985-9A18-D6C9-ACA5-001057D13399}"/>
              </a:ext>
            </a:extLst>
          </p:cNvPr>
          <p:cNvSpPr/>
          <p:nvPr/>
        </p:nvSpPr>
        <p:spPr>
          <a:xfrm>
            <a:off x="37759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B2F262-F909-0B3E-C95A-5C60618C209C}"/>
              </a:ext>
            </a:extLst>
          </p:cNvPr>
          <p:cNvSpPr/>
          <p:nvPr/>
        </p:nvSpPr>
        <p:spPr>
          <a:xfrm>
            <a:off x="43093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9D8B01-1B26-F433-B49A-2069045E6787}"/>
              </a:ext>
            </a:extLst>
          </p:cNvPr>
          <p:cNvSpPr/>
          <p:nvPr/>
        </p:nvSpPr>
        <p:spPr>
          <a:xfrm>
            <a:off x="48427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FE5557-3ACC-6B38-92EE-9B95CC113E6C}"/>
              </a:ext>
            </a:extLst>
          </p:cNvPr>
          <p:cNvSpPr/>
          <p:nvPr/>
        </p:nvSpPr>
        <p:spPr>
          <a:xfrm>
            <a:off x="5376101" y="5136228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68E910-ED92-7F5C-21DC-53A2D64EBA1B}"/>
              </a:ext>
            </a:extLst>
          </p:cNvPr>
          <p:cNvSpPr txBox="1"/>
          <p:nvPr/>
        </p:nvSpPr>
        <p:spPr>
          <a:xfrm>
            <a:off x="7511516" y="3982916"/>
            <a:ext cx="26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Increment P1 and P2 by 1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E15B2B-8BE0-DCF4-C54B-859DD9F9E590}"/>
              </a:ext>
            </a:extLst>
          </p:cNvPr>
          <p:cNvCxnSpPr/>
          <p:nvPr/>
        </p:nvCxnSpPr>
        <p:spPr>
          <a:xfrm>
            <a:off x="4612406" y="4315646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151260-6D18-6831-1440-E2271AC66BA4}"/>
              </a:ext>
            </a:extLst>
          </p:cNvPr>
          <p:cNvSpPr txBox="1"/>
          <p:nvPr/>
        </p:nvSpPr>
        <p:spPr>
          <a:xfrm>
            <a:off x="4422900" y="3972760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P1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DC0668-1117-D32E-D64D-9C57FA23E730}"/>
              </a:ext>
            </a:extLst>
          </p:cNvPr>
          <p:cNvCxnSpPr/>
          <p:nvPr/>
        </p:nvCxnSpPr>
        <p:spPr>
          <a:xfrm>
            <a:off x="5668762" y="4323757"/>
            <a:ext cx="0" cy="31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5D8F17-C692-0A61-48F4-5788F2603202}"/>
              </a:ext>
            </a:extLst>
          </p:cNvPr>
          <p:cNvSpPr txBox="1"/>
          <p:nvPr/>
        </p:nvSpPr>
        <p:spPr>
          <a:xfrm>
            <a:off x="5479256" y="3980871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id="{18717EBE-1238-F25F-A111-78E22CF57A46}"/>
              </a:ext>
            </a:extLst>
          </p:cNvPr>
          <p:cNvSpPr/>
          <p:nvPr/>
        </p:nvSpPr>
        <p:spPr>
          <a:xfrm>
            <a:off x="4574912" y="5501845"/>
            <a:ext cx="1067832" cy="2547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6AB7D9-7021-D1B2-5393-E47B2229BEE2}"/>
              </a:ext>
            </a:extLst>
          </p:cNvPr>
          <p:cNvSpPr txBox="1"/>
          <p:nvPr/>
        </p:nvSpPr>
        <p:spPr>
          <a:xfrm>
            <a:off x="4387148" y="582299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&gt;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644D10-455F-14B5-9DA4-A15D1881D319}"/>
              </a:ext>
            </a:extLst>
          </p:cNvPr>
          <p:cNvSpPr txBox="1"/>
          <p:nvPr/>
        </p:nvSpPr>
        <p:spPr>
          <a:xfrm>
            <a:off x="7520644" y="440522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673456-E6DE-0567-2856-2C22EF8F1E88}"/>
              </a:ext>
            </a:extLst>
          </p:cNvPr>
          <p:cNvSpPr/>
          <p:nvPr/>
        </p:nvSpPr>
        <p:spPr>
          <a:xfrm>
            <a:off x="4355597" y="4641916"/>
            <a:ext cx="51376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6D0C59-5ACF-74B5-CDBA-0CCEADF5C48C}"/>
              </a:ext>
            </a:extLst>
          </p:cNvPr>
          <p:cNvSpPr/>
          <p:nvPr/>
        </p:nvSpPr>
        <p:spPr>
          <a:xfrm>
            <a:off x="5418935" y="4638203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8AB2F4-C8E0-371C-8DFD-0540218A2E60}"/>
              </a:ext>
            </a:extLst>
          </p:cNvPr>
          <p:cNvSpPr txBox="1"/>
          <p:nvPr/>
        </p:nvSpPr>
        <p:spPr>
          <a:xfrm>
            <a:off x="7511516" y="4862822"/>
            <a:ext cx="269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for further gapped  pair element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CE9A03-2C68-7913-403D-3518EC23D9F2}"/>
              </a:ext>
            </a:extLst>
          </p:cNvPr>
          <p:cNvSpPr txBox="1"/>
          <p:nvPr/>
        </p:nvSpPr>
        <p:spPr>
          <a:xfrm>
            <a:off x="3348773" y="582299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&gt;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E6E5B4-E22C-3DDB-81B0-5BC3B4F43296}"/>
              </a:ext>
            </a:extLst>
          </p:cNvPr>
          <p:cNvSpPr/>
          <p:nvPr/>
        </p:nvSpPr>
        <p:spPr>
          <a:xfrm>
            <a:off x="4344400" y="4635415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FC3DE6-D996-5BF9-4CFD-578B78E73678}"/>
              </a:ext>
            </a:extLst>
          </p:cNvPr>
          <p:cNvSpPr/>
          <p:nvPr/>
        </p:nvSpPr>
        <p:spPr>
          <a:xfrm>
            <a:off x="3286219" y="4640769"/>
            <a:ext cx="51376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E7758-C09E-72EB-6684-906F91523AB1}"/>
              </a:ext>
            </a:extLst>
          </p:cNvPr>
          <p:cNvSpPr txBox="1"/>
          <p:nvPr/>
        </p:nvSpPr>
        <p:spPr>
          <a:xfrm>
            <a:off x="2237725" y="582299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K[P1] &lt;= K[P2]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D608C9-DE76-82DB-4D2B-93758AC2EF0A}"/>
              </a:ext>
            </a:extLst>
          </p:cNvPr>
          <p:cNvSpPr txBox="1"/>
          <p:nvPr/>
        </p:nvSpPr>
        <p:spPr>
          <a:xfrm>
            <a:off x="7527849" y="4405220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Swap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6391B8-948E-685F-143A-7D7A10AAEC0E}"/>
              </a:ext>
            </a:extLst>
          </p:cNvPr>
          <p:cNvCxnSpPr>
            <a:cxnSpLocks/>
          </p:cNvCxnSpPr>
          <p:nvPr/>
        </p:nvCxnSpPr>
        <p:spPr>
          <a:xfrm>
            <a:off x="2709101" y="1091581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05A4DA-8F04-BC3F-BDE0-8A05044A713A}"/>
              </a:ext>
            </a:extLst>
          </p:cNvPr>
          <p:cNvCxnSpPr>
            <a:cxnSpLocks/>
          </p:cNvCxnSpPr>
          <p:nvPr/>
        </p:nvCxnSpPr>
        <p:spPr>
          <a:xfrm>
            <a:off x="3775901" y="1091581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8D308-B16D-14E7-1603-3A39C1AF95CD}"/>
              </a:ext>
            </a:extLst>
          </p:cNvPr>
          <p:cNvCxnSpPr>
            <a:cxnSpLocks/>
          </p:cNvCxnSpPr>
          <p:nvPr/>
        </p:nvCxnSpPr>
        <p:spPr>
          <a:xfrm>
            <a:off x="4850702" y="1082616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4D8833-A28B-7F16-B165-335B780FEE4E}"/>
              </a:ext>
            </a:extLst>
          </p:cNvPr>
          <p:cNvCxnSpPr>
            <a:cxnSpLocks/>
          </p:cNvCxnSpPr>
          <p:nvPr/>
        </p:nvCxnSpPr>
        <p:spPr>
          <a:xfrm>
            <a:off x="2737698" y="4108175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62C2E7-A1B5-9F32-7161-252322013BBB}"/>
              </a:ext>
            </a:extLst>
          </p:cNvPr>
          <p:cNvCxnSpPr>
            <a:cxnSpLocks/>
          </p:cNvCxnSpPr>
          <p:nvPr/>
        </p:nvCxnSpPr>
        <p:spPr>
          <a:xfrm>
            <a:off x="3817944" y="4108175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3C75F7-BCA2-7C52-A9D0-15384C40F1AC}"/>
              </a:ext>
            </a:extLst>
          </p:cNvPr>
          <p:cNvCxnSpPr>
            <a:cxnSpLocks/>
          </p:cNvCxnSpPr>
          <p:nvPr/>
        </p:nvCxnSpPr>
        <p:spPr>
          <a:xfrm>
            <a:off x="4877438" y="4100100"/>
            <a:ext cx="0" cy="1409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13 0 " pathEditMode="relative" ptsTypes="AA"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13 0 " pathEditMode="relative" ptsTypes="AA">
                                      <p:cBhvr>
                                        <p:cTn id="1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14 0 " pathEditMode="relative" ptsTypes="AA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414 0 " pathEditMode="relative" ptsTypes="AA">
                                      <p:cBhvr>
                                        <p:cTn id="1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0.04453 -0.00185 " pathEditMode="relative" ptsTypes="AA">
                                      <p:cBhvr>
                                        <p:cTn id="1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71 0.00116 " pathEditMode="relative" ptsTypes="AA">
                                      <p:cBhvr>
                                        <p:cTn id="1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71 0.00116 " pathEditMode="relative" ptsTypes="AA">
                                      <p:cBhvr>
                                        <p:cTn id="1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07 0 " pathEditMode="relative" ptsTypes="AA">
                                      <p:cBhvr>
                                        <p:cTn id="1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07 0 " pathEditMode="relative" ptsTypes="AA">
                                      <p:cBhvr>
                                        <p:cTn id="1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01 L 0.08802 -0.00301 " pathEditMode="relative" ptsTypes="AA">
                                      <p:cBhvr>
                                        <p:cTn id="1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63 0.00139 " pathEditMode="relative" ptsTypes="AA">
                                      <p:cBhvr>
                                        <p:cTn id="3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63 0.00139 " pathEditMode="relative" ptsTypes="AA">
                                      <p:cBhvr>
                                        <p:cTn id="3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4 -0.00139 " pathEditMode="relative" ptsTypes="AA">
                                      <p:cBhvr>
                                        <p:cTn id="3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4 -0.00139 " pathEditMode="relative" ptsTypes="AA">
                                      <p:cBhvr>
                                        <p:cTn id="3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-0.08737 -0.00393 " pathEditMode="relative" ptsTypes="AA">
                                      <p:cBhvr>
                                        <p:cTn id="3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422 -0.00393 " pathEditMode="relative" ptsTypes="AA">
                                      <p:cBhvr>
                                        <p:cTn id="40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422 -0.00393 " pathEditMode="relative" ptsTypes="AA">
                                      <p:cBhvr>
                                        <p:cTn id="4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566 0.00255 " pathEditMode="relative" ptsTypes="AA">
                                      <p:cBhvr>
                                        <p:cTn id="4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566 0.00255 " pathEditMode="relative" ptsTypes="AA">
                                      <p:cBhvr>
                                        <p:cTn id="4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-0.17344 -0.00393 " pathEditMode="relative" ptsTypes="AA">
                                      <p:cBhvr>
                                        <p:cTn id="4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22" grpId="2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9" grpId="0"/>
      <p:bldP spid="29" grpId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/>
      <p:bldP spid="48" grpId="1"/>
      <p:bldP spid="48" grpId="2"/>
      <p:bldP spid="50" grpId="0"/>
      <p:bldP spid="50" grpId="1"/>
      <p:bldP spid="50" grpId="2"/>
      <p:bldP spid="51" grpId="0" animBg="1"/>
      <p:bldP spid="51" grpId="1" animBg="1"/>
      <p:bldP spid="51" grpId="2" animBg="1"/>
      <p:bldP spid="52" grpId="0"/>
      <p:bldP spid="52" grpId="1"/>
      <p:bldP spid="53" grpId="0"/>
      <p:bldP spid="53" grpId="1"/>
      <p:bldP spid="53" grpId="2"/>
      <p:bldP spid="53" grpId="3"/>
      <p:bldP spid="54" grpId="0" animBg="1"/>
      <p:bldP spid="55" grpId="0" animBg="1"/>
      <p:bldP spid="56" grpId="0"/>
      <p:bldP spid="57" grpId="0"/>
      <p:bldP spid="57" grpId="1"/>
      <p:bldP spid="58" grpId="0" animBg="1"/>
      <p:bldP spid="59" grpId="0" animBg="1"/>
      <p:bldP spid="60" grpId="0"/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0CBF-C765-08A6-CAA8-AFCF4CF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Cont.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14ED3-B018-DCD1-9AFC-F5C854349FCD}"/>
              </a:ext>
            </a:extLst>
          </p:cNvPr>
          <p:cNvSpPr/>
          <p:nvPr/>
        </p:nvSpPr>
        <p:spPr>
          <a:xfrm>
            <a:off x="5118847" y="15535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FA8C2-0855-67A9-6B5C-7CCDB750CA04}"/>
              </a:ext>
            </a:extLst>
          </p:cNvPr>
          <p:cNvSpPr/>
          <p:nvPr/>
        </p:nvSpPr>
        <p:spPr>
          <a:xfrm>
            <a:off x="6719047" y="15535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B6A92-17D4-90E1-9298-36369C14C3E6}"/>
              </a:ext>
            </a:extLst>
          </p:cNvPr>
          <p:cNvSpPr/>
          <p:nvPr/>
        </p:nvSpPr>
        <p:spPr>
          <a:xfrm>
            <a:off x="7252447" y="15535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92719-89DD-BBAF-58B5-8C0E5E1C50A2}"/>
              </a:ext>
            </a:extLst>
          </p:cNvPr>
          <p:cNvSpPr/>
          <p:nvPr/>
        </p:nvSpPr>
        <p:spPr>
          <a:xfrm>
            <a:off x="7785847" y="15535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D1EA8-84ED-3E6D-D4F4-6804DC4FED5B}"/>
              </a:ext>
            </a:extLst>
          </p:cNvPr>
          <p:cNvSpPr/>
          <p:nvPr/>
        </p:nvSpPr>
        <p:spPr>
          <a:xfrm>
            <a:off x="5652247" y="1553595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053A5-074D-EF73-F763-BAEE0207C024}"/>
              </a:ext>
            </a:extLst>
          </p:cNvPr>
          <p:cNvSpPr/>
          <p:nvPr/>
        </p:nvSpPr>
        <p:spPr>
          <a:xfrm>
            <a:off x="4558452" y="1551080"/>
            <a:ext cx="562155" cy="378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CFA30-4FD4-BBE1-BED3-293B08BF4C6B}"/>
              </a:ext>
            </a:extLst>
          </p:cNvPr>
          <p:cNvSpPr/>
          <p:nvPr/>
        </p:nvSpPr>
        <p:spPr>
          <a:xfrm>
            <a:off x="6192852" y="1554927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1B1CF-2522-C4E0-5F8A-9C53225E21F0}"/>
              </a:ext>
            </a:extLst>
          </p:cNvPr>
          <p:cNvSpPr/>
          <p:nvPr/>
        </p:nvSpPr>
        <p:spPr>
          <a:xfrm>
            <a:off x="4035604" y="1547094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F49F0-86ED-4698-070C-C607ECDED7DE}"/>
              </a:ext>
            </a:extLst>
          </p:cNvPr>
          <p:cNvSpPr/>
          <p:nvPr/>
        </p:nvSpPr>
        <p:spPr>
          <a:xfrm>
            <a:off x="4026639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6A3216-540D-D20B-10D0-AEEA8D233B5D}"/>
              </a:ext>
            </a:extLst>
          </p:cNvPr>
          <p:cNvSpPr/>
          <p:nvPr/>
        </p:nvSpPr>
        <p:spPr>
          <a:xfrm>
            <a:off x="4542109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83F09-7215-685A-C91E-C4790EA2999C}"/>
              </a:ext>
            </a:extLst>
          </p:cNvPr>
          <p:cNvSpPr/>
          <p:nvPr/>
        </p:nvSpPr>
        <p:spPr>
          <a:xfrm>
            <a:off x="50830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9D576-A691-095F-ABA8-D77165FB300C}"/>
              </a:ext>
            </a:extLst>
          </p:cNvPr>
          <p:cNvSpPr/>
          <p:nvPr/>
        </p:nvSpPr>
        <p:spPr>
          <a:xfrm>
            <a:off x="56164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C4C03-89A8-C9E7-80E2-99BC35AE6DB2}"/>
              </a:ext>
            </a:extLst>
          </p:cNvPr>
          <p:cNvSpPr/>
          <p:nvPr/>
        </p:nvSpPr>
        <p:spPr>
          <a:xfrm>
            <a:off x="61498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D4A3C-6919-4E9E-D66E-2F4EF2EC24BB}"/>
              </a:ext>
            </a:extLst>
          </p:cNvPr>
          <p:cNvSpPr/>
          <p:nvPr/>
        </p:nvSpPr>
        <p:spPr>
          <a:xfrm>
            <a:off x="66832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4626B-CEA5-4BD2-2FD6-9AD51C95FA84}"/>
              </a:ext>
            </a:extLst>
          </p:cNvPr>
          <p:cNvSpPr/>
          <p:nvPr/>
        </p:nvSpPr>
        <p:spPr>
          <a:xfrm>
            <a:off x="72166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D87E2-8F1F-9F62-DED9-2BCD741915F7}"/>
              </a:ext>
            </a:extLst>
          </p:cNvPr>
          <p:cNvSpPr/>
          <p:nvPr/>
        </p:nvSpPr>
        <p:spPr>
          <a:xfrm>
            <a:off x="7750045" y="20479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3787D-C6FB-BC80-AFFD-EEF15ED9EB46}"/>
              </a:ext>
            </a:extLst>
          </p:cNvPr>
          <p:cNvSpPr txBox="1"/>
          <p:nvPr/>
        </p:nvSpPr>
        <p:spPr>
          <a:xfrm>
            <a:off x="4182039" y="842682"/>
            <a:ext cx="413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traversing second gap array be like : 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463733-9047-0CFA-F777-EE65A4B49BE1}"/>
              </a:ext>
            </a:extLst>
          </p:cNvPr>
          <p:cNvCxnSpPr/>
          <p:nvPr/>
        </p:nvCxnSpPr>
        <p:spPr>
          <a:xfrm>
            <a:off x="1905000" y="2631143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E8A7E8-FAA1-5B0F-B848-BD46700C16B1}"/>
              </a:ext>
            </a:extLst>
          </p:cNvPr>
          <p:cNvSpPr txBox="1"/>
          <p:nvPr/>
        </p:nvSpPr>
        <p:spPr>
          <a:xfrm>
            <a:off x="1905000" y="2631143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230E72-3DB2-8D07-5042-FC641CE48F6E}"/>
              </a:ext>
            </a:extLst>
          </p:cNvPr>
          <p:cNvSpPr/>
          <p:nvPr/>
        </p:nvSpPr>
        <p:spPr>
          <a:xfrm>
            <a:off x="3316941" y="41570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5CEA4-677B-E8B8-8A70-31ADEFEE5616}"/>
              </a:ext>
            </a:extLst>
          </p:cNvPr>
          <p:cNvSpPr/>
          <p:nvPr/>
        </p:nvSpPr>
        <p:spPr>
          <a:xfrm>
            <a:off x="4917141" y="41570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8DD1E1-5A3B-3993-A20C-9B6E24EBDE19}"/>
              </a:ext>
            </a:extLst>
          </p:cNvPr>
          <p:cNvSpPr/>
          <p:nvPr/>
        </p:nvSpPr>
        <p:spPr>
          <a:xfrm>
            <a:off x="5450541" y="41570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B4F679-B1F2-D1D6-C03C-3ADA551D9542}"/>
              </a:ext>
            </a:extLst>
          </p:cNvPr>
          <p:cNvSpPr/>
          <p:nvPr/>
        </p:nvSpPr>
        <p:spPr>
          <a:xfrm>
            <a:off x="5983941" y="41570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69AA46-D51E-6E3B-EE30-C253749D559E}"/>
              </a:ext>
            </a:extLst>
          </p:cNvPr>
          <p:cNvSpPr/>
          <p:nvPr/>
        </p:nvSpPr>
        <p:spPr>
          <a:xfrm>
            <a:off x="3850341" y="415701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15F3C4-896F-2C55-91BC-1BC4377CCEE2}"/>
              </a:ext>
            </a:extLst>
          </p:cNvPr>
          <p:cNvSpPr/>
          <p:nvPr/>
        </p:nvSpPr>
        <p:spPr>
          <a:xfrm>
            <a:off x="2782856" y="4163584"/>
            <a:ext cx="537369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52F1DB-6D58-32F0-74C3-0CA3645A17C2}"/>
              </a:ext>
            </a:extLst>
          </p:cNvPr>
          <p:cNvSpPr/>
          <p:nvPr/>
        </p:nvSpPr>
        <p:spPr>
          <a:xfrm>
            <a:off x="4390946" y="4158349"/>
            <a:ext cx="52778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C634DA-78BF-D5E0-739F-7CC86D18B50E}"/>
              </a:ext>
            </a:extLst>
          </p:cNvPr>
          <p:cNvSpPr/>
          <p:nvPr/>
        </p:nvSpPr>
        <p:spPr>
          <a:xfrm>
            <a:off x="2233698" y="4150515"/>
            <a:ext cx="533400" cy="39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3BF24-3938-5484-AF3B-33399FA35698}"/>
              </a:ext>
            </a:extLst>
          </p:cNvPr>
          <p:cNvSpPr/>
          <p:nvPr/>
        </p:nvSpPr>
        <p:spPr>
          <a:xfrm>
            <a:off x="2224733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C79326-B997-5D11-D172-D9F446D3CFB0}"/>
              </a:ext>
            </a:extLst>
          </p:cNvPr>
          <p:cNvSpPr/>
          <p:nvPr/>
        </p:nvSpPr>
        <p:spPr>
          <a:xfrm>
            <a:off x="2740203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0CCEAC-9684-FDEC-B6B2-97B3E1706B1D}"/>
              </a:ext>
            </a:extLst>
          </p:cNvPr>
          <p:cNvSpPr/>
          <p:nvPr/>
        </p:nvSpPr>
        <p:spPr>
          <a:xfrm>
            <a:off x="32811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763A6A-FAE9-7C62-5366-9A9D920322EA}"/>
              </a:ext>
            </a:extLst>
          </p:cNvPr>
          <p:cNvSpPr/>
          <p:nvPr/>
        </p:nvSpPr>
        <p:spPr>
          <a:xfrm>
            <a:off x="38145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A8A0-1A88-2CC1-FC9C-0D910613DB6A}"/>
              </a:ext>
            </a:extLst>
          </p:cNvPr>
          <p:cNvSpPr/>
          <p:nvPr/>
        </p:nvSpPr>
        <p:spPr>
          <a:xfrm>
            <a:off x="43479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994F68-A5A7-5D26-4741-1D2521FFB972}"/>
              </a:ext>
            </a:extLst>
          </p:cNvPr>
          <p:cNvSpPr/>
          <p:nvPr/>
        </p:nvSpPr>
        <p:spPr>
          <a:xfrm>
            <a:off x="48813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1C96ED-84E0-2DCE-7805-B768A60DE16D}"/>
              </a:ext>
            </a:extLst>
          </p:cNvPr>
          <p:cNvSpPr/>
          <p:nvPr/>
        </p:nvSpPr>
        <p:spPr>
          <a:xfrm>
            <a:off x="54147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A28BD3-82CC-E001-D0B5-39BBA3BA48FA}"/>
              </a:ext>
            </a:extLst>
          </p:cNvPr>
          <p:cNvSpPr/>
          <p:nvPr/>
        </p:nvSpPr>
        <p:spPr>
          <a:xfrm>
            <a:off x="5948139" y="465132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C8E6F-B4AE-5194-5BCD-E0EC44555B66}"/>
              </a:ext>
            </a:extLst>
          </p:cNvPr>
          <p:cNvSpPr txBox="1"/>
          <p:nvPr/>
        </p:nvSpPr>
        <p:spPr>
          <a:xfrm>
            <a:off x="7958241" y="4138329"/>
            <a:ext cx="24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Gap = Gap/2 = 2/2 = 1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7AA683-508C-4689-7275-0C568975B972}"/>
              </a:ext>
            </a:extLst>
          </p:cNvPr>
          <p:cNvCxnSpPr>
            <a:cxnSpLocks/>
          </p:cNvCxnSpPr>
          <p:nvPr/>
        </p:nvCxnSpPr>
        <p:spPr>
          <a:xfrm>
            <a:off x="2774212" y="3613666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9841FE-EB17-EAC1-84D7-CF3A006D1C41}"/>
              </a:ext>
            </a:extLst>
          </p:cNvPr>
          <p:cNvCxnSpPr>
            <a:cxnSpLocks/>
          </p:cNvCxnSpPr>
          <p:nvPr/>
        </p:nvCxnSpPr>
        <p:spPr>
          <a:xfrm>
            <a:off x="3311260" y="3629220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BA046A-DA46-E25F-EFCD-7BFB65749BD6}"/>
              </a:ext>
            </a:extLst>
          </p:cNvPr>
          <p:cNvCxnSpPr>
            <a:cxnSpLocks/>
          </p:cNvCxnSpPr>
          <p:nvPr/>
        </p:nvCxnSpPr>
        <p:spPr>
          <a:xfrm>
            <a:off x="3839306" y="3622630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541617-18AA-800B-8CF8-7018ADB92660}"/>
              </a:ext>
            </a:extLst>
          </p:cNvPr>
          <p:cNvCxnSpPr>
            <a:cxnSpLocks/>
          </p:cNvCxnSpPr>
          <p:nvPr/>
        </p:nvCxnSpPr>
        <p:spPr>
          <a:xfrm>
            <a:off x="4377748" y="3613664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F80C7A-94D1-B27C-9B16-171A3FFC9350}"/>
              </a:ext>
            </a:extLst>
          </p:cNvPr>
          <p:cNvCxnSpPr>
            <a:cxnSpLocks/>
          </p:cNvCxnSpPr>
          <p:nvPr/>
        </p:nvCxnSpPr>
        <p:spPr>
          <a:xfrm>
            <a:off x="4916968" y="3620254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086710-5750-7286-3435-D66595F8B704}"/>
              </a:ext>
            </a:extLst>
          </p:cNvPr>
          <p:cNvCxnSpPr>
            <a:cxnSpLocks/>
          </p:cNvCxnSpPr>
          <p:nvPr/>
        </p:nvCxnSpPr>
        <p:spPr>
          <a:xfrm>
            <a:off x="5444503" y="3629218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FD1DC0-5FD6-2932-CF81-6FBAF6A79E9E}"/>
              </a:ext>
            </a:extLst>
          </p:cNvPr>
          <p:cNvCxnSpPr>
            <a:cxnSpLocks/>
          </p:cNvCxnSpPr>
          <p:nvPr/>
        </p:nvCxnSpPr>
        <p:spPr>
          <a:xfrm>
            <a:off x="5973298" y="3613664"/>
            <a:ext cx="10816" cy="1418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685AF2-166B-89DC-E58A-3C70EF2B5F7C}"/>
              </a:ext>
            </a:extLst>
          </p:cNvPr>
          <p:cNvSpPr/>
          <p:nvPr/>
        </p:nvSpPr>
        <p:spPr>
          <a:xfrm>
            <a:off x="2228973" y="4155382"/>
            <a:ext cx="546317" cy="39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FC921E-84A4-7701-2436-5016DBF2A71E}"/>
              </a:ext>
            </a:extLst>
          </p:cNvPr>
          <p:cNvSpPr/>
          <p:nvPr/>
        </p:nvSpPr>
        <p:spPr>
          <a:xfrm>
            <a:off x="2777501" y="4154233"/>
            <a:ext cx="533400" cy="394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34EE9B-0A33-AB6E-3601-470CDF77E200}"/>
              </a:ext>
            </a:extLst>
          </p:cNvPr>
          <p:cNvSpPr/>
          <p:nvPr/>
        </p:nvSpPr>
        <p:spPr>
          <a:xfrm>
            <a:off x="3849889" y="416112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86DB1-CB2A-5982-F459-EEC4A55438C0}"/>
              </a:ext>
            </a:extLst>
          </p:cNvPr>
          <p:cNvSpPr/>
          <p:nvPr/>
        </p:nvSpPr>
        <p:spPr>
          <a:xfrm>
            <a:off x="3312708" y="415701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C7B48B-7170-2959-CB71-1D6F2396040E}"/>
              </a:ext>
            </a:extLst>
          </p:cNvPr>
          <p:cNvSpPr/>
          <p:nvPr/>
        </p:nvSpPr>
        <p:spPr>
          <a:xfrm>
            <a:off x="3313327" y="4157008"/>
            <a:ext cx="533400" cy="38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3EAECF-8AE0-112D-9082-E300F750B920}"/>
              </a:ext>
            </a:extLst>
          </p:cNvPr>
          <p:cNvSpPr/>
          <p:nvPr/>
        </p:nvSpPr>
        <p:spPr>
          <a:xfrm>
            <a:off x="2783470" y="4154618"/>
            <a:ext cx="533400" cy="39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FD9F4A-6EE5-1DA5-83A5-EBC7861ED858}"/>
              </a:ext>
            </a:extLst>
          </p:cNvPr>
          <p:cNvSpPr/>
          <p:nvPr/>
        </p:nvSpPr>
        <p:spPr>
          <a:xfrm>
            <a:off x="4923179" y="4157015"/>
            <a:ext cx="5269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219131-7650-4BDF-D0B3-CAB8AB010EAF}"/>
              </a:ext>
            </a:extLst>
          </p:cNvPr>
          <p:cNvSpPr/>
          <p:nvPr/>
        </p:nvSpPr>
        <p:spPr>
          <a:xfrm>
            <a:off x="4388510" y="416112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569574-2FB7-A3EB-9F27-EA00F7D5ABC8}"/>
              </a:ext>
            </a:extLst>
          </p:cNvPr>
          <p:cNvSpPr/>
          <p:nvPr/>
        </p:nvSpPr>
        <p:spPr>
          <a:xfrm>
            <a:off x="3847389" y="4161119"/>
            <a:ext cx="535793" cy="385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DFF2AD-AC7F-4DEA-F440-D3343709090A}"/>
              </a:ext>
            </a:extLst>
          </p:cNvPr>
          <p:cNvSpPr/>
          <p:nvPr/>
        </p:nvSpPr>
        <p:spPr>
          <a:xfrm>
            <a:off x="4389057" y="4161120"/>
            <a:ext cx="533400" cy="385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FF6CEC-D433-2C13-2718-BCA313E12AD4}"/>
              </a:ext>
            </a:extLst>
          </p:cNvPr>
          <p:cNvSpPr/>
          <p:nvPr/>
        </p:nvSpPr>
        <p:spPr>
          <a:xfrm>
            <a:off x="3842834" y="4163584"/>
            <a:ext cx="540348" cy="38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F10C31-4770-AECA-0540-F74CCD988754}"/>
              </a:ext>
            </a:extLst>
          </p:cNvPr>
          <p:cNvSpPr/>
          <p:nvPr/>
        </p:nvSpPr>
        <p:spPr>
          <a:xfrm>
            <a:off x="3311766" y="4157013"/>
            <a:ext cx="533400" cy="38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997F88-C74E-383E-FDBB-DEF2080C2846}"/>
              </a:ext>
            </a:extLst>
          </p:cNvPr>
          <p:cNvSpPr/>
          <p:nvPr/>
        </p:nvSpPr>
        <p:spPr>
          <a:xfrm>
            <a:off x="5982172" y="416112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9C6365-4742-0DF7-102E-702C0E5D12DE}"/>
              </a:ext>
            </a:extLst>
          </p:cNvPr>
          <p:cNvSpPr/>
          <p:nvPr/>
        </p:nvSpPr>
        <p:spPr>
          <a:xfrm>
            <a:off x="5446826" y="4163582"/>
            <a:ext cx="531731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F961E3-7F4E-3C8C-549D-BA7A914BF5CF}"/>
              </a:ext>
            </a:extLst>
          </p:cNvPr>
          <p:cNvSpPr/>
          <p:nvPr/>
        </p:nvSpPr>
        <p:spPr>
          <a:xfrm>
            <a:off x="5446572" y="4161119"/>
            <a:ext cx="533400" cy="38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0CD2E7-19DB-0386-6868-522911E54150}"/>
              </a:ext>
            </a:extLst>
          </p:cNvPr>
          <p:cNvSpPr/>
          <p:nvPr/>
        </p:nvSpPr>
        <p:spPr>
          <a:xfrm>
            <a:off x="4926072" y="4162393"/>
            <a:ext cx="51537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52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50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5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3" grpId="0" animBg="1"/>
      <p:bldP spid="41" grpId="0" animBg="1"/>
      <p:bldP spid="42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/>
              <a:t>SHELL_SORT(K,N)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Shell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INTERVAL </a:t>
            </a:r>
            <a:r>
              <a:rPr lang="en-US" dirty="0"/>
              <a:t>is the gap of consecutive sub array.</a:t>
            </a:r>
          </a:p>
          <a:p>
            <a:r>
              <a:rPr lang="en-US" dirty="0"/>
              <a:t>The variable</a:t>
            </a:r>
            <a:r>
              <a:rPr lang="en-US" b="1" dirty="0">
                <a:solidFill>
                  <a:srgbClr val="C00000"/>
                </a:solidFill>
              </a:rPr>
              <a:t> FIRST and SECOND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and second element to be processed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13420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INTERVAL]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	INTERVAL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N/2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Repeat thru step 5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while INTERVAL &gt;= 1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temporary var I]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	I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INTERVAL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Repeat thru step 4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for I = INTERVAL, INTERVAL + 1, ……….., N-1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FIRST and SECOND position]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SECOND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FIRST  I – INTERVAL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Repeat thru step 4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	while FIRST &gt;= 0 &amp;&amp; K[FIRST] &gt; K[SECOND]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[Swap the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	If K[FIRST] &gt; K[SECOND]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K[FIRST]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 K[SECOND]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SECOND  SECOND – INTERVAL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FIRST  FIRST - INTERVAL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[Divide INTERVAL]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	INTERVAL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INTERVAL/2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Return</a:t>
            </a:r>
            <a:endParaRPr lang="en-IN" sz="24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43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Radix Sort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linear sorting algorithm</a:t>
            </a:r>
            <a:r>
              <a:rPr lang="en-US" dirty="0"/>
              <a:t> that is </a:t>
            </a:r>
            <a:r>
              <a:rPr lang="en-US" b="1" dirty="0"/>
              <a:t>used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integers</a:t>
            </a:r>
            <a:r>
              <a:rPr lang="en-US" dirty="0"/>
              <a:t>.</a:t>
            </a:r>
          </a:p>
          <a:p>
            <a:r>
              <a:rPr lang="en-US" dirty="0"/>
              <a:t>Here, </a:t>
            </a:r>
            <a:r>
              <a:rPr lang="en-US" dirty="0">
                <a:solidFill>
                  <a:schemeClr val="accent6"/>
                </a:solidFill>
              </a:rPr>
              <a:t>digit by digit sorting</a:t>
            </a:r>
            <a:r>
              <a:rPr lang="en-US" dirty="0"/>
              <a:t> is performed that is </a:t>
            </a:r>
            <a:r>
              <a:rPr lang="en-US" b="1" dirty="0"/>
              <a:t>starting</a:t>
            </a:r>
            <a:r>
              <a:rPr lang="en-US" dirty="0"/>
              <a:t> from </a:t>
            </a:r>
            <a:r>
              <a:rPr lang="en-US" dirty="0">
                <a:solidFill>
                  <a:schemeClr val="accent6"/>
                </a:solidFill>
              </a:rPr>
              <a:t>least significant digit(LSD)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most significant digit(MSD)</a:t>
            </a:r>
            <a:r>
              <a:rPr lang="en-US" dirty="0"/>
              <a:t>.</a:t>
            </a:r>
          </a:p>
          <a:p>
            <a:r>
              <a:rPr lang="en-US" dirty="0"/>
              <a:t>This sort </a:t>
            </a:r>
            <a:r>
              <a:rPr lang="en-US" b="1" dirty="0"/>
              <a:t>maintains</a:t>
            </a:r>
            <a:r>
              <a:rPr lang="en-US" dirty="0"/>
              <a:t> the </a:t>
            </a:r>
            <a:r>
              <a:rPr lang="en-US" dirty="0">
                <a:solidFill>
                  <a:schemeClr val="accent6"/>
                </a:solidFill>
              </a:rPr>
              <a:t>relative ordering</a:t>
            </a:r>
            <a:r>
              <a:rPr lang="en-US" dirty="0"/>
              <a:t> of elements </a:t>
            </a:r>
            <a:r>
              <a:rPr lang="en-US" dirty="0">
                <a:solidFill>
                  <a:schemeClr val="accent6"/>
                </a:solidFill>
              </a:rPr>
              <a:t>with equal values</a:t>
            </a:r>
            <a:r>
              <a:rPr lang="en-US" dirty="0"/>
              <a:t>.</a:t>
            </a:r>
          </a:p>
          <a:p>
            <a:r>
              <a:rPr lang="en-US" dirty="0"/>
              <a:t>Radix sort has a </a:t>
            </a:r>
            <a:r>
              <a:rPr lang="en-US" b="1" dirty="0"/>
              <a:t>time complexity </a:t>
            </a:r>
            <a:r>
              <a:rPr lang="en-US" dirty="0"/>
              <a:t>of </a:t>
            </a:r>
            <a:r>
              <a:rPr lang="en-US" dirty="0">
                <a:solidFill>
                  <a:schemeClr val="accent6"/>
                </a:solidFill>
              </a:rPr>
              <a:t>O(</a:t>
            </a:r>
            <a:r>
              <a:rPr lang="en-US" dirty="0" err="1">
                <a:solidFill>
                  <a:schemeClr val="accent6"/>
                </a:solidFill>
              </a:rPr>
              <a:t>nd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where </a:t>
            </a:r>
            <a:r>
              <a:rPr lang="en-US" b="1" dirty="0"/>
              <a:t>n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number of elements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number of digits of the largest number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9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EA42-EFB7-9728-3FC3-3A9AA8D0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DAD01-968B-3AD6-78B0-F30B885C2166}"/>
              </a:ext>
            </a:extLst>
          </p:cNvPr>
          <p:cNvCxnSpPr>
            <a:cxnSpLocks/>
          </p:cNvCxnSpPr>
          <p:nvPr/>
        </p:nvCxnSpPr>
        <p:spPr>
          <a:xfrm>
            <a:off x="2170272" y="4448553"/>
            <a:ext cx="6158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AFA02FC-840A-9CE8-9712-FAB1239C4EF8}"/>
              </a:ext>
            </a:extLst>
          </p:cNvPr>
          <p:cNvGraphicFramePr>
            <a:graphicFrameLocks noGrp="1"/>
          </p:cNvGraphicFramePr>
          <p:nvPr/>
        </p:nvGraphicFramePr>
        <p:xfrm>
          <a:off x="1266890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4D16A16-2F11-BCD1-5173-DC95C8A0B9E5}"/>
              </a:ext>
            </a:extLst>
          </p:cNvPr>
          <p:cNvGraphicFramePr>
            <a:graphicFrameLocks noGrp="1"/>
          </p:cNvGraphicFramePr>
          <p:nvPr/>
        </p:nvGraphicFramePr>
        <p:xfrm>
          <a:off x="2895987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789DF1A-B63C-E0BE-067D-76E0CC1ECF7F}"/>
              </a:ext>
            </a:extLst>
          </p:cNvPr>
          <p:cNvGraphicFramePr>
            <a:graphicFrameLocks noGrp="1"/>
          </p:cNvGraphicFramePr>
          <p:nvPr/>
        </p:nvGraphicFramePr>
        <p:xfrm>
          <a:off x="4525084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7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55DD85C-FB6E-4D13-6C31-5170DC5F6117}"/>
              </a:ext>
            </a:extLst>
          </p:cNvPr>
          <p:cNvGraphicFramePr>
            <a:graphicFrameLocks noGrp="1"/>
          </p:cNvGraphicFramePr>
          <p:nvPr/>
        </p:nvGraphicFramePr>
        <p:xfrm>
          <a:off x="6154181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DA8DE6-8D09-A909-01D0-26750BFD97A2}"/>
              </a:ext>
            </a:extLst>
          </p:cNvPr>
          <p:cNvGraphicFramePr>
            <a:graphicFrameLocks noGrp="1"/>
          </p:cNvGraphicFramePr>
          <p:nvPr/>
        </p:nvGraphicFramePr>
        <p:xfrm>
          <a:off x="7732864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IN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N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3E5414B-5B2E-2340-D949-D136351FE6F0}"/>
              </a:ext>
            </a:extLst>
          </p:cNvPr>
          <p:cNvGraphicFramePr>
            <a:graphicFrameLocks noGrp="1"/>
          </p:cNvGraphicFramePr>
          <p:nvPr/>
        </p:nvGraphicFramePr>
        <p:xfrm>
          <a:off x="9311547" y="3644231"/>
          <a:ext cx="82316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67">
                  <a:extLst>
                    <a:ext uri="{9D8B030D-6E8A-4147-A177-3AD203B41FA5}">
                      <a16:colId xmlns:a16="http://schemas.microsoft.com/office/drawing/2014/main" val="257300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77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4916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D30870-0292-112E-8F2D-F712D5B4D1F8}"/>
              </a:ext>
            </a:extLst>
          </p:cNvPr>
          <p:cNvCxnSpPr>
            <a:cxnSpLocks/>
          </p:cNvCxnSpPr>
          <p:nvPr/>
        </p:nvCxnSpPr>
        <p:spPr>
          <a:xfrm>
            <a:off x="5474775" y="4465659"/>
            <a:ext cx="6158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53665F-C6A0-11FA-6254-B6AF2D409FEC}"/>
              </a:ext>
            </a:extLst>
          </p:cNvPr>
          <p:cNvSpPr txBox="1"/>
          <p:nvPr/>
        </p:nvSpPr>
        <p:spPr>
          <a:xfrm>
            <a:off x="3927448" y="4163259"/>
            <a:ext cx="54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=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4A382-95F1-90AE-B6A6-32B041EFA979}"/>
              </a:ext>
            </a:extLst>
          </p:cNvPr>
          <p:cNvSpPr txBox="1"/>
          <p:nvPr/>
        </p:nvSpPr>
        <p:spPr>
          <a:xfrm>
            <a:off x="7176311" y="4175101"/>
            <a:ext cx="54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=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2A8D2-7C4A-46B9-61B1-B9FED160BDD4}"/>
              </a:ext>
            </a:extLst>
          </p:cNvPr>
          <p:cNvSpPr txBox="1"/>
          <p:nvPr/>
        </p:nvSpPr>
        <p:spPr>
          <a:xfrm>
            <a:off x="8764325" y="4163259"/>
            <a:ext cx="54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=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364AA-1EBE-CB9C-F79A-01E089F5561B}"/>
              </a:ext>
            </a:extLst>
          </p:cNvPr>
          <p:cNvSpPr txBox="1"/>
          <p:nvPr/>
        </p:nvSpPr>
        <p:spPr>
          <a:xfrm>
            <a:off x="489117" y="895485"/>
            <a:ext cx="687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What do you observe?</a:t>
            </a:r>
            <a:endParaRPr lang="en-IN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7A971-400E-E88A-C234-A19E0BDDC5E2}"/>
              </a:ext>
            </a:extLst>
          </p:cNvPr>
          <p:cNvSpPr txBox="1"/>
          <p:nvPr/>
        </p:nvSpPr>
        <p:spPr>
          <a:xfrm>
            <a:off x="1089605" y="5355776"/>
            <a:ext cx="119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Unsorted Array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CBEC7-55A4-D40A-18FC-C85531672CF3}"/>
              </a:ext>
            </a:extLst>
          </p:cNvPr>
          <p:cNvSpPr txBox="1"/>
          <p:nvPr/>
        </p:nvSpPr>
        <p:spPr>
          <a:xfrm>
            <a:off x="9124934" y="5355776"/>
            <a:ext cx="119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Sorted Array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78372" y="1340999"/>
            <a:ext cx="2550017" cy="1712890"/>
          </a:xfrm>
          <a:prstGeom prst="wedgeRoundRectCallout">
            <a:avLst>
              <a:gd name="adj1" fmla="val -17715"/>
              <a:gd name="adj2" fmla="val 826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Numbers are arranged in ascending order according to their one’s place digit.</a:t>
            </a:r>
            <a:endParaRPr lang="en-IN" sz="2000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6174913" y="1340999"/>
            <a:ext cx="2550017" cy="1712890"/>
          </a:xfrm>
          <a:prstGeom prst="wedgeRoundRectCallout">
            <a:avLst>
              <a:gd name="adj1" fmla="val -19794"/>
              <a:gd name="adj2" fmla="val 826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Numbers are arranged in ascending order according to their ten’s place digit.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486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9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983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6A17D649-E55D-7671-B03B-B6287A6F4FF7}"/>
              </a:ext>
            </a:extLst>
          </p:cNvPr>
          <p:cNvGraphicFramePr>
            <a:graphicFrameLocks noGrp="1"/>
          </p:cNvGraphicFramePr>
          <p:nvPr/>
        </p:nvGraphicFramePr>
        <p:xfrm>
          <a:off x="2022672" y="4731830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DFEE5B-C1F3-C383-0168-8258C1BEEB5F}"/>
              </a:ext>
            </a:extLst>
          </p:cNvPr>
          <p:cNvSpPr txBox="1"/>
          <p:nvPr/>
        </p:nvSpPr>
        <p:spPr>
          <a:xfrm>
            <a:off x="9116009" y="3271980"/>
            <a:ext cx="2593910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Insert the number in a queue corresponding to it’s one’s place digit.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71C46-57B0-5831-1B89-A221E8F1EB5A}"/>
              </a:ext>
            </a:extLst>
          </p:cNvPr>
          <p:cNvSpPr txBox="1"/>
          <p:nvPr/>
        </p:nvSpPr>
        <p:spPr>
          <a:xfrm>
            <a:off x="5271936" y="4265491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2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E3B80-8483-F016-9F44-11CFA225971C}"/>
              </a:ext>
            </a:extLst>
          </p:cNvPr>
          <p:cNvSpPr txBox="1"/>
          <p:nvPr/>
        </p:nvSpPr>
        <p:spPr>
          <a:xfrm>
            <a:off x="6562672" y="4259264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99B9E9-6223-8A30-3233-DDDDAC422751}"/>
              </a:ext>
            </a:extLst>
          </p:cNvPr>
          <p:cNvSpPr txBox="1"/>
          <p:nvPr/>
        </p:nvSpPr>
        <p:spPr>
          <a:xfrm>
            <a:off x="3306289" y="4259272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1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8A0B17-F9AB-A062-0A95-F3E7B58F9C81}"/>
              </a:ext>
            </a:extLst>
          </p:cNvPr>
          <p:cNvSpPr txBox="1"/>
          <p:nvPr/>
        </p:nvSpPr>
        <p:spPr>
          <a:xfrm>
            <a:off x="7206481" y="4259268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47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D95CCF-DC81-EFEB-4057-90D7CBBB7BE9}"/>
              </a:ext>
            </a:extLst>
          </p:cNvPr>
          <p:cNvSpPr txBox="1"/>
          <p:nvPr/>
        </p:nvSpPr>
        <p:spPr>
          <a:xfrm>
            <a:off x="2668682" y="4259264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6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EBD0B7-ABF8-E0CF-736A-51518F2F1311}"/>
              </a:ext>
            </a:extLst>
          </p:cNvPr>
          <p:cNvSpPr txBox="1"/>
          <p:nvPr/>
        </p:nvSpPr>
        <p:spPr>
          <a:xfrm>
            <a:off x="7206486" y="3802065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E2D63E-B11D-247B-EB67-3980BB8D2753}"/>
              </a:ext>
            </a:extLst>
          </p:cNvPr>
          <p:cNvSpPr txBox="1"/>
          <p:nvPr/>
        </p:nvSpPr>
        <p:spPr>
          <a:xfrm>
            <a:off x="7859625" y="4259268"/>
            <a:ext cx="632534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C133C4-EC0F-F78F-C4D6-3962A2CAAF62}"/>
              </a:ext>
            </a:extLst>
          </p:cNvPr>
          <p:cNvSpPr txBox="1"/>
          <p:nvPr/>
        </p:nvSpPr>
        <p:spPr>
          <a:xfrm>
            <a:off x="5271935" y="3808292"/>
            <a:ext cx="63033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63BA0B-EC1F-7A15-A505-96B6FA293633}"/>
              </a:ext>
            </a:extLst>
          </p:cNvPr>
          <p:cNvSpPr txBox="1"/>
          <p:nvPr/>
        </p:nvSpPr>
        <p:spPr>
          <a:xfrm>
            <a:off x="9116009" y="2463211"/>
            <a:ext cx="259391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Observe the one’s place digit of each element.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646C1-E962-45AB-2DA6-A893015BA5E6}"/>
              </a:ext>
            </a:extLst>
          </p:cNvPr>
          <p:cNvSpPr txBox="1"/>
          <p:nvPr/>
        </p:nvSpPr>
        <p:spPr>
          <a:xfrm>
            <a:off x="9116009" y="4357748"/>
            <a:ext cx="259391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Array of queue of one’s place digits.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81DBBC-04C4-36F3-4D67-BB249463F4E2}"/>
              </a:ext>
            </a:extLst>
          </p:cNvPr>
          <p:cNvCxnSpPr/>
          <p:nvPr/>
        </p:nvCxnSpPr>
        <p:spPr>
          <a:xfrm>
            <a:off x="2353392" y="252859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EB84A6-33AE-7382-312E-7AAC16BAF67E}"/>
              </a:ext>
            </a:extLst>
          </p:cNvPr>
          <p:cNvCxnSpPr/>
          <p:nvPr/>
        </p:nvCxnSpPr>
        <p:spPr>
          <a:xfrm>
            <a:off x="3000335" y="2531700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2736FC-FAAD-5600-FF94-16BE7C00647B}"/>
              </a:ext>
            </a:extLst>
          </p:cNvPr>
          <p:cNvCxnSpPr/>
          <p:nvPr/>
        </p:nvCxnSpPr>
        <p:spPr>
          <a:xfrm>
            <a:off x="3666554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5562C1-7177-63C1-783E-0A2F30660A42}"/>
              </a:ext>
            </a:extLst>
          </p:cNvPr>
          <p:cNvCxnSpPr/>
          <p:nvPr/>
        </p:nvCxnSpPr>
        <p:spPr>
          <a:xfrm>
            <a:off x="4304146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DBE447-3846-6BD7-D8A6-889CC070428B}"/>
              </a:ext>
            </a:extLst>
          </p:cNvPr>
          <p:cNvCxnSpPr/>
          <p:nvPr/>
        </p:nvCxnSpPr>
        <p:spPr>
          <a:xfrm>
            <a:off x="4957289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DD371B-26A6-71C4-CC55-0916808197DA}"/>
              </a:ext>
            </a:extLst>
          </p:cNvPr>
          <p:cNvCxnSpPr/>
          <p:nvPr/>
        </p:nvCxnSpPr>
        <p:spPr>
          <a:xfrm>
            <a:off x="5627161" y="2519045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4E9E1C-80B1-5302-889A-AD317B7BF6AE}"/>
              </a:ext>
            </a:extLst>
          </p:cNvPr>
          <p:cNvCxnSpPr/>
          <p:nvPr/>
        </p:nvCxnSpPr>
        <p:spPr>
          <a:xfrm>
            <a:off x="6264752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EAD6C8-8B00-D195-C926-FD812C07D380}"/>
              </a:ext>
            </a:extLst>
          </p:cNvPr>
          <p:cNvCxnSpPr/>
          <p:nvPr/>
        </p:nvCxnSpPr>
        <p:spPr>
          <a:xfrm>
            <a:off x="6922936" y="2543633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D898DA4-E193-9A5E-87DA-A3EC36369DCC}"/>
              </a:ext>
            </a:extLst>
          </p:cNvPr>
          <p:cNvSpPr txBox="1"/>
          <p:nvPr/>
        </p:nvSpPr>
        <p:spPr>
          <a:xfrm>
            <a:off x="2861794" y="2043300"/>
            <a:ext cx="563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Sort</a:t>
            </a:r>
            <a:r>
              <a:rPr lang="en-US" dirty="0"/>
              <a:t> the elements according to their </a:t>
            </a:r>
            <a:r>
              <a:rPr lang="en-US" b="1" dirty="0"/>
              <a:t>one’s place digit.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C906E3-53FC-46BE-1525-75E1B29CF3E8}"/>
              </a:ext>
            </a:extLst>
          </p:cNvPr>
          <p:cNvSpPr txBox="1"/>
          <p:nvPr/>
        </p:nvSpPr>
        <p:spPr>
          <a:xfrm>
            <a:off x="1707502" y="5374433"/>
            <a:ext cx="740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Now, </a:t>
            </a:r>
            <a:r>
              <a:rPr lang="en-IN" b="1" dirty="0"/>
              <a:t>dequeue</a:t>
            </a:r>
            <a:r>
              <a:rPr lang="en-IN" dirty="0"/>
              <a:t> the elements from the </a:t>
            </a:r>
            <a:r>
              <a:rPr lang="en-IN" b="1" dirty="0"/>
              <a:t>array</a:t>
            </a:r>
            <a:r>
              <a:rPr lang="en-IN" dirty="0"/>
              <a:t> </a:t>
            </a:r>
            <a:r>
              <a:rPr lang="en-IN" b="1" dirty="0"/>
              <a:t>of</a:t>
            </a:r>
            <a:r>
              <a:rPr lang="en-IN" dirty="0"/>
              <a:t> </a:t>
            </a:r>
            <a:r>
              <a:rPr lang="en-IN" b="1" dirty="0"/>
              <a:t>queue</a:t>
            </a:r>
            <a:r>
              <a:rPr lang="en-IN" dirty="0"/>
              <a:t> starting from index </a:t>
            </a:r>
            <a:r>
              <a:rPr lang="en-IN" b="1" dirty="0"/>
              <a:t>0 to 9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1" grpId="0" animBg="1"/>
      <p:bldP spid="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C88F-224A-4E4D-3EB6-2D220D2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CAF0B16E-ACA5-CB4B-956C-1F77DA0620F6}"/>
              </a:ext>
            </a:extLst>
          </p:cNvPr>
          <p:cNvGraphicFramePr>
            <a:graphicFrameLocks noGrp="1"/>
          </p:cNvGraphicFramePr>
          <p:nvPr/>
        </p:nvGraphicFramePr>
        <p:xfrm>
          <a:off x="2974395" y="1979292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75923B-3BD0-EE15-AE5E-BC4B1E1A02A5}"/>
              </a:ext>
            </a:extLst>
          </p:cNvPr>
          <p:cNvSpPr txBox="1"/>
          <p:nvPr/>
        </p:nvSpPr>
        <p:spPr>
          <a:xfrm>
            <a:off x="6223659" y="1512953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2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ED03E-4D16-DB00-C314-495EF8739402}"/>
              </a:ext>
            </a:extLst>
          </p:cNvPr>
          <p:cNvSpPr txBox="1"/>
          <p:nvPr/>
        </p:nvSpPr>
        <p:spPr>
          <a:xfrm>
            <a:off x="7514395" y="1506726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59201-C5E6-5911-EE8D-2CAD43ECB5AA}"/>
              </a:ext>
            </a:extLst>
          </p:cNvPr>
          <p:cNvSpPr txBox="1"/>
          <p:nvPr/>
        </p:nvSpPr>
        <p:spPr>
          <a:xfrm>
            <a:off x="4258012" y="1506734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1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05DF4-D236-0FB2-98CF-DF37A4ACCB8F}"/>
              </a:ext>
            </a:extLst>
          </p:cNvPr>
          <p:cNvSpPr txBox="1"/>
          <p:nvPr/>
        </p:nvSpPr>
        <p:spPr>
          <a:xfrm>
            <a:off x="8158204" y="1506730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47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5CEDC-D466-F677-043A-9798BEA605C7}"/>
              </a:ext>
            </a:extLst>
          </p:cNvPr>
          <p:cNvSpPr txBox="1"/>
          <p:nvPr/>
        </p:nvSpPr>
        <p:spPr>
          <a:xfrm>
            <a:off x="3620405" y="1506726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6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7C932-8A30-6685-9B79-D676F8E0AF2F}"/>
              </a:ext>
            </a:extLst>
          </p:cNvPr>
          <p:cNvSpPr txBox="1"/>
          <p:nvPr/>
        </p:nvSpPr>
        <p:spPr>
          <a:xfrm>
            <a:off x="8158209" y="1049527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186E4-8BFB-ED02-EB5D-258CF2C2EA66}"/>
              </a:ext>
            </a:extLst>
          </p:cNvPr>
          <p:cNvSpPr txBox="1"/>
          <p:nvPr/>
        </p:nvSpPr>
        <p:spPr>
          <a:xfrm>
            <a:off x="8811348" y="1506730"/>
            <a:ext cx="632534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1AF9-719A-7C30-33C7-5A8B3EF144F2}"/>
              </a:ext>
            </a:extLst>
          </p:cNvPr>
          <p:cNvSpPr txBox="1"/>
          <p:nvPr/>
        </p:nvSpPr>
        <p:spPr>
          <a:xfrm>
            <a:off x="6223658" y="1055754"/>
            <a:ext cx="63033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C5ED6-309E-24D1-7434-15B1D78EFA1D}"/>
              </a:ext>
            </a:extLst>
          </p:cNvPr>
          <p:cNvSpPr txBox="1"/>
          <p:nvPr/>
        </p:nvSpPr>
        <p:spPr>
          <a:xfrm>
            <a:off x="9946425" y="1795995"/>
            <a:ext cx="172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Dequeue</a:t>
            </a:r>
            <a:r>
              <a:rPr lang="en-IN" dirty="0"/>
              <a:t> the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AE7F93-327D-5EA5-76AD-2444C4F5A97F}"/>
              </a:ext>
            </a:extLst>
          </p:cNvPr>
          <p:cNvGraphicFramePr>
            <a:graphicFrameLocks noGrp="1"/>
          </p:cNvGraphicFramePr>
          <p:nvPr/>
        </p:nvGraphicFramePr>
        <p:xfrm>
          <a:off x="2080727" y="4982489"/>
          <a:ext cx="7371192" cy="938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80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98417D-5196-91F6-5200-7CDAC43B3B56}"/>
              </a:ext>
            </a:extLst>
          </p:cNvPr>
          <p:cNvSpPr txBox="1"/>
          <p:nvPr/>
        </p:nvSpPr>
        <p:spPr>
          <a:xfrm>
            <a:off x="2008047" y="4281588"/>
            <a:ext cx="784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Array after sorting given array according to </a:t>
            </a:r>
            <a:r>
              <a:rPr lang="en-IN" sz="2400" b="1" dirty="0"/>
              <a:t>one’s place digit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2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8047 0.24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06693 0.24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-0.1556 0.24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2.77556E-17 L -0.08685 0.3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2461 0.246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10859 0.246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3971 0.313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2474 0.246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9838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/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/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/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dirty="0"/>
                        <a:t>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/>
                        <a:t>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6A17D649-E55D-7671-B03B-B6287A6F4FF7}"/>
              </a:ext>
            </a:extLst>
          </p:cNvPr>
          <p:cNvGraphicFramePr>
            <a:graphicFrameLocks noGrp="1"/>
          </p:cNvGraphicFramePr>
          <p:nvPr/>
        </p:nvGraphicFramePr>
        <p:xfrm>
          <a:off x="2022672" y="4731830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DFEE5B-C1F3-C383-0168-8258C1BEEB5F}"/>
              </a:ext>
            </a:extLst>
          </p:cNvPr>
          <p:cNvSpPr txBox="1"/>
          <p:nvPr/>
        </p:nvSpPr>
        <p:spPr>
          <a:xfrm>
            <a:off x="9116009" y="3297388"/>
            <a:ext cx="2593910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Insert the number in a queue corresponding to it’s ten’s place digit.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71C46-57B0-5831-1B89-A221E8F1EB5A}"/>
              </a:ext>
            </a:extLst>
          </p:cNvPr>
          <p:cNvSpPr txBox="1"/>
          <p:nvPr/>
        </p:nvSpPr>
        <p:spPr>
          <a:xfrm>
            <a:off x="5918339" y="4256350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E3B80-8483-F016-9F44-11CFA225971C}"/>
              </a:ext>
            </a:extLst>
          </p:cNvPr>
          <p:cNvSpPr txBox="1"/>
          <p:nvPr/>
        </p:nvSpPr>
        <p:spPr>
          <a:xfrm>
            <a:off x="2677393" y="4256509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99B9E9-6223-8A30-3233-DDDDAC422751}"/>
              </a:ext>
            </a:extLst>
          </p:cNvPr>
          <p:cNvSpPr txBox="1"/>
          <p:nvPr/>
        </p:nvSpPr>
        <p:spPr>
          <a:xfrm>
            <a:off x="3323012" y="4263257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8A0B17-F9AB-A062-0A95-F3E7B58F9C81}"/>
              </a:ext>
            </a:extLst>
          </p:cNvPr>
          <p:cNvSpPr txBox="1"/>
          <p:nvPr/>
        </p:nvSpPr>
        <p:spPr>
          <a:xfrm>
            <a:off x="2031378" y="4263142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D95CCF-DC81-EFEB-4057-90D7CBBB7BE9}"/>
              </a:ext>
            </a:extLst>
          </p:cNvPr>
          <p:cNvSpPr txBox="1"/>
          <p:nvPr/>
        </p:nvSpPr>
        <p:spPr>
          <a:xfrm>
            <a:off x="4620482" y="4278530"/>
            <a:ext cx="630336" cy="43088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2200" dirty="0"/>
              <a:t>1</a:t>
            </a:r>
            <a:r>
              <a:rPr lang="en-US" sz="2200" b="1" dirty="0">
                <a:solidFill>
                  <a:srgbClr val="FF0000"/>
                </a:solidFill>
              </a:rPr>
              <a:t>4</a:t>
            </a:r>
            <a:r>
              <a:rPr lang="en-US" sz="2200" dirty="0"/>
              <a:t>7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EBD0B7-ABF8-E0CF-736A-51518F2F1311}"/>
              </a:ext>
            </a:extLst>
          </p:cNvPr>
          <p:cNvSpPr txBox="1"/>
          <p:nvPr/>
        </p:nvSpPr>
        <p:spPr>
          <a:xfrm>
            <a:off x="6548668" y="4257083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E2D63E-B11D-247B-EB67-3980BB8D2753}"/>
              </a:ext>
            </a:extLst>
          </p:cNvPr>
          <p:cNvSpPr txBox="1"/>
          <p:nvPr/>
        </p:nvSpPr>
        <p:spPr>
          <a:xfrm>
            <a:off x="2031245" y="3801414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C133C4-EC0F-F78F-C4D6-3962A2CAAF62}"/>
              </a:ext>
            </a:extLst>
          </p:cNvPr>
          <p:cNvSpPr txBox="1"/>
          <p:nvPr/>
        </p:nvSpPr>
        <p:spPr>
          <a:xfrm>
            <a:off x="7198901" y="4256350"/>
            <a:ext cx="63033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9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63BA0B-EC1F-7A15-A505-96B6FA293633}"/>
              </a:ext>
            </a:extLst>
          </p:cNvPr>
          <p:cNvSpPr txBox="1"/>
          <p:nvPr/>
        </p:nvSpPr>
        <p:spPr>
          <a:xfrm>
            <a:off x="9116009" y="2463211"/>
            <a:ext cx="259391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Observe the ten’s place digit of each element.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646C1-E962-45AB-2DA6-A893015BA5E6}"/>
              </a:ext>
            </a:extLst>
          </p:cNvPr>
          <p:cNvSpPr txBox="1"/>
          <p:nvPr/>
        </p:nvSpPr>
        <p:spPr>
          <a:xfrm>
            <a:off x="9116009" y="4394849"/>
            <a:ext cx="259391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Array of queue of ten’s place digits.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81DBBC-04C4-36F3-4D67-BB249463F4E2}"/>
              </a:ext>
            </a:extLst>
          </p:cNvPr>
          <p:cNvCxnSpPr/>
          <p:nvPr/>
        </p:nvCxnSpPr>
        <p:spPr>
          <a:xfrm>
            <a:off x="2353392" y="252859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EB84A6-33AE-7382-312E-7AAC16BAF67E}"/>
              </a:ext>
            </a:extLst>
          </p:cNvPr>
          <p:cNvCxnSpPr/>
          <p:nvPr/>
        </p:nvCxnSpPr>
        <p:spPr>
          <a:xfrm>
            <a:off x="3000335" y="2531700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2736FC-FAAD-5600-FF94-16BE7C00647B}"/>
              </a:ext>
            </a:extLst>
          </p:cNvPr>
          <p:cNvCxnSpPr/>
          <p:nvPr/>
        </p:nvCxnSpPr>
        <p:spPr>
          <a:xfrm>
            <a:off x="3666554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5562C1-7177-63C1-783E-0A2F30660A42}"/>
              </a:ext>
            </a:extLst>
          </p:cNvPr>
          <p:cNvCxnSpPr/>
          <p:nvPr/>
        </p:nvCxnSpPr>
        <p:spPr>
          <a:xfrm>
            <a:off x="4304146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DBE447-3846-6BD7-D8A6-889CC070428B}"/>
              </a:ext>
            </a:extLst>
          </p:cNvPr>
          <p:cNvCxnSpPr/>
          <p:nvPr/>
        </p:nvCxnSpPr>
        <p:spPr>
          <a:xfrm>
            <a:off x="4957289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DD371B-26A6-71C4-CC55-0916808197DA}"/>
              </a:ext>
            </a:extLst>
          </p:cNvPr>
          <p:cNvCxnSpPr/>
          <p:nvPr/>
        </p:nvCxnSpPr>
        <p:spPr>
          <a:xfrm>
            <a:off x="5627161" y="2519045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4E9E1C-80B1-5302-889A-AD317B7BF6AE}"/>
              </a:ext>
            </a:extLst>
          </p:cNvPr>
          <p:cNvCxnSpPr/>
          <p:nvPr/>
        </p:nvCxnSpPr>
        <p:spPr>
          <a:xfrm>
            <a:off x="6264752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EAD6C8-8B00-D195-C926-FD812C07D380}"/>
              </a:ext>
            </a:extLst>
          </p:cNvPr>
          <p:cNvCxnSpPr/>
          <p:nvPr/>
        </p:nvCxnSpPr>
        <p:spPr>
          <a:xfrm>
            <a:off x="6922936" y="2543633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D898DA4-E193-9A5E-87DA-A3EC36369DCC}"/>
              </a:ext>
            </a:extLst>
          </p:cNvPr>
          <p:cNvSpPr txBox="1"/>
          <p:nvPr/>
        </p:nvSpPr>
        <p:spPr>
          <a:xfrm>
            <a:off x="2861794" y="2043300"/>
            <a:ext cx="563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Sort</a:t>
            </a:r>
            <a:r>
              <a:rPr lang="en-US" dirty="0"/>
              <a:t> the elements according to their </a:t>
            </a:r>
            <a:r>
              <a:rPr lang="en-US" b="1" dirty="0"/>
              <a:t>ten’s place digit.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C906E3-53FC-46BE-1525-75E1B29CF3E8}"/>
              </a:ext>
            </a:extLst>
          </p:cNvPr>
          <p:cNvSpPr txBox="1"/>
          <p:nvPr/>
        </p:nvSpPr>
        <p:spPr>
          <a:xfrm>
            <a:off x="1707502" y="5374433"/>
            <a:ext cx="740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Now, </a:t>
            </a:r>
            <a:r>
              <a:rPr lang="en-IN" b="1" dirty="0"/>
              <a:t>dequeue</a:t>
            </a:r>
            <a:r>
              <a:rPr lang="en-IN" dirty="0"/>
              <a:t> the elements from the </a:t>
            </a:r>
            <a:r>
              <a:rPr lang="en-IN" b="1" dirty="0"/>
              <a:t>array</a:t>
            </a:r>
            <a:r>
              <a:rPr lang="en-IN" dirty="0"/>
              <a:t> </a:t>
            </a:r>
            <a:r>
              <a:rPr lang="en-IN" b="1" dirty="0"/>
              <a:t>of</a:t>
            </a:r>
            <a:r>
              <a:rPr lang="en-IN" dirty="0"/>
              <a:t> </a:t>
            </a:r>
            <a:r>
              <a:rPr lang="en-IN" b="1" dirty="0"/>
              <a:t>queue</a:t>
            </a:r>
            <a:r>
              <a:rPr lang="en-IN" dirty="0"/>
              <a:t> starting from index </a:t>
            </a:r>
            <a:r>
              <a:rPr lang="en-IN" b="1" dirty="0"/>
              <a:t>0 to 9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1" grpId="0" animBg="1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half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6F1E-BFE8-AB54-6241-29F8FF1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7B59A695-CA2B-8D58-DD15-B97D1D681033}"/>
              </a:ext>
            </a:extLst>
          </p:cNvPr>
          <p:cNvGraphicFramePr>
            <a:graphicFrameLocks noGrp="1"/>
          </p:cNvGraphicFramePr>
          <p:nvPr/>
        </p:nvGraphicFramePr>
        <p:xfrm>
          <a:off x="2797112" y="2137920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60AA05-AC4F-42F9-0374-D713072D24D1}"/>
              </a:ext>
            </a:extLst>
          </p:cNvPr>
          <p:cNvSpPr txBox="1"/>
          <p:nvPr/>
        </p:nvSpPr>
        <p:spPr>
          <a:xfrm>
            <a:off x="6692779" y="1662440"/>
            <a:ext cx="630336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/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1C5D2-015F-E7C8-CB64-BD19EE5AAEBC}"/>
              </a:ext>
            </a:extLst>
          </p:cNvPr>
          <p:cNvSpPr txBox="1"/>
          <p:nvPr/>
        </p:nvSpPr>
        <p:spPr>
          <a:xfrm>
            <a:off x="3451833" y="1662599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205B4-F0ED-FB3B-4B11-95357112C8D9}"/>
              </a:ext>
            </a:extLst>
          </p:cNvPr>
          <p:cNvSpPr txBox="1"/>
          <p:nvPr/>
        </p:nvSpPr>
        <p:spPr>
          <a:xfrm>
            <a:off x="4097452" y="1669347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FA7C5-3117-ACE6-04B0-46694A52DE1B}"/>
              </a:ext>
            </a:extLst>
          </p:cNvPr>
          <p:cNvSpPr txBox="1"/>
          <p:nvPr/>
        </p:nvSpPr>
        <p:spPr>
          <a:xfrm>
            <a:off x="2805818" y="1669232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A69FE-1FC8-A43F-0AF1-0AFFB2421989}"/>
              </a:ext>
            </a:extLst>
          </p:cNvPr>
          <p:cNvSpPr txBox="1"/>
          <p:nvPr/>
        </p:nvSpPr>
        <p:spPr>
          <a:xfrm>
            <a:off x="5394922" y="1684620"/>
            <a:ext cx="630336" cy="43088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2200" dirty="0"/>
              <a:t>1</a:t>
            </a:r>
            <a:r>
              <a:rPr lang="en-US" sz="2200" b="1" dirty="0">
                <a:solidFill>
                  <a:srgbClr val="FF0000"/>
                </a:solidFill>
              </a:rPr>
              <a:t>4</a:t>
            </a:r>
            <a:r>
              <a:rPr lang="en-US" sz="2200" dirty="0"/>
              <a:t>7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D577B-8F31-C536-F575-9874285CA6FF}"/>
              </a:ext>
            </a:extLst>
          </p:cNvPr>
          <p:cNvSpPr txBox="1"/>
          <p:nvPr/>
        </p:nvSpPr>
        <p:spPr>
          <a:xfrm>
            <a:off x="7323108" y="1663173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07624-FA05-99FC-F512-3C835E5CDB2E}"/>
              </a:ext>
            </a:extLst>
          </p:cNvPr>
          <p:cNvSpPr txBox="1"/>
          <p:nvPr/>
        </p:nvSpPr>
        <p:spPr>
          <a:xfrm>
            <a:off x="2805685" y="1207504"/>
            <a:ext cx="645883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219B-A850-D0DA-C7F8-2D03FF25439B}"/>
              </a:ext>
            </a:extLst>
          </p:cNvPr>
          <p:cNvSpPr txBox="1"/>
          <p:nvPr/>
        </p:nvSpPr>
        <p:spPr>
          <a:xfrm>
            <a:off x="7973341" y="1662440"/>
            <a:ext cx="63033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9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AC7F3-A807-3A67-027A-0E7651448371}"/>
              </a:ext>
            </a:extLst>
          </p:cNvPr>
          <p:cNvSpPr txBox="1"/>
          <p:nvPr/>
        </p:nvSpPr>
        <p:spPr>
          <a:xfrm>
            <a:off x="9946425" y="1795995"/>
            <a:ext cx="172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Dequeue</a:t>
            </a:r>
            <a:r>
              <a:rPr lang="en-IN" dirty="0"/>
              <a:t> the elements.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20A9F-10EB-E6F8-6613-E8497CE9A1D1}"/>
              </a:ext>
            </a:extLst>
          </p:cNvPr>
          <p:cNvSpPr txBox="1"/>
          <p:nvPr/>
        </p:nvSpPr>
        <p:spPr>
          <a:xfrm>
            <a:off x="2008047" y="4281588"/>
            <a:ext cx="784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Array after sorting given array according to </a:t>
            </a:r>
            <a:r>
              <a:rPr lang="en-IN" sz="2400" b="1" dirty="0"/>
              <a:t>ten’s place digit</a:t>
            </a:r>
            <a:r>
              <a:rPr lang="en-IN" sz="2400" dirty="0"/>
              <a:t>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740F57-73E3-F515-DC63-EDFF30C42E68}"/>
              </a:ext>
            </a:extLst>
          </p:cNvPr>
          <p:cNvGraphicFramePr>
            <a:graphicFrameLocks noGrp="1"/>
          </p:cNvGraphicFramePr>
          <p:nvPr/>
        </p:nvGraphicFramePr>
        <p:xfrm>
          <a:off x="2080727" y="4982489"/>
          <a:ext cx="7371192" cy="938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80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06133 0.223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0013 0.2902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0807 0.224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01706 0.222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02201 0.222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612 0.2240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5169 0.2238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4154 0.224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9838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3 </a:t>
            </a:r>
            <a:r>
              <a:rPr lang="en-IN" b="1" dirty="0"/>
              <a:t>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121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dirty="0"/>
                        <a:t>47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6A17D649-E55D-7671-B03B-B6287A6F4FF7}"/>
              </a:ext>
            </a:extLst>
          </p:cNvPr>
          <p:cNvGraphicFramePr>
            <a:graphicFrameLocks noGrp="1"/>
          </p:cNvGraphicFramePr>
          <p:nvPr/>
        </p:nvGraphicFramePr>
        <p:xfrm>
          <a:off x="2023528" y="5339099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DFEE5B-C1F3-C383-0168-8258C1BEEB5F}"/>
              </a:ext>
            </a:extLst>
          </p:cNvPr>
          <p:cNvSpPr txBox="1"/>
          <p:nvPr/>
        </p:nvSpPr>
        <p:spPr>
          <a:xfrm>
            <a:off x="9116009" y="3548930"/>
            <a:ext cx="2593910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Insert the number in a queue corresponding to it’s hundred’s place digit.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71C46-57B0-5831-1B89-A221E8F1EB5A}"/>
              </a:ext>
            </a:extLst>
          </p:cNvPr>
          <p:cNvSpPr txBox="1"/>
          <p:nvPr/>
        </p:nvSpPr>
        <p:spPr>
          <a:xfrm>
            <a:off x="2037460" y="4989701"/>
            <a:ext cx="639667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05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E3B80-8483-F016-9F44-11CFA225971C}"/>
              </a:ext>
            </a:extLst>
          </p:cNvPr>
          <p:cNvSpPr txBox="1"/>
          <p:nvPr/>
        </p:nvSpPr>
        <p:spPr>
          <a:xfrm>
            <a:off x="2031245" y="4656895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08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99B9E9-6223-8A30-3233-DDDDAC422751}"/>
              </a:ext>
            </a:extLst>
          </p:cNvPr>
          <p:cNvSpPr txBox="1"/>
          <p:nvPr/>
        </p:nvSpPr>
        <p:spPr>
          <a:xfrm>
            <a:off x="2032733" y="4319844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12</a:t>
            </a:r>
            <a:endParaRPr lang="en-IN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8A0B17-F9AB-A062-0A95-F3E7B58F9C81}"/>
              </a:ext>
            </a:extLst>
          </p:cNvPr>
          <p:cNvSpPr txBox="1"/>
          <p:nvPr/>
        </p:nvSpPr>
        <p:spPr>
          <a:xfrm>
            <a:off x="2036382" y="3981253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25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D95CCF-DC81-EFEB-4057-90D7CBBB7BE9}"/>
              </a:ext>
            </a:extLst>
          </p:cNvPr>
          <p:cNvSpPr txBox="1"/>
          <p:nvPr/>
        </p:nvSpPr>
        <p:spPr>
          <a:xfrm>
            <a:off x="2677127" y="4989701"/>
            <a:ext cx="630336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47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EBD0B7-ABF8-E0CF-736A-51518F2F1311}"/>
              </a:ext>
            </a:extLst>
          </p:cNvPr>
          <p:cNvSpPr txBox="1"/>
          <p:nvPr/>
        </p:nvSpPr>
        <p:spPr>
          <a:xfrm>
            <a:off x="2031245" y="3650200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61</a:t>
            </a:r>
            <a:endParaRPr lang="en-IN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E2D63E-B11D-247B-EB67-3980BB8D2753}"/>
              </a:ext>
            </a:extLst>
          </p:cNvPr>
          <p:cNvSpPr txBox="1"/>
          <p:nvPr/>
        </p:nvSpPr>
        <p:spPr>
          <a:xfrm>
            <a:off x="4615685" y="4987404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78</a:t>
            </a:r>
            <a:endParaRPr lang="en-IN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C133C4-EC0F-F78F-C4D6-3962A2CAAF62}"/>
              </a:ext>
            </a:extLst>
          </p:cNvPr>
          <p:cNvSpPr txBox="1"/>
          <p:nvPr/>
        </p:nvSpPr>
        <p:spPr>
          <a:xfrm>
            <a:off x="2031245" y="3313149"/>
            <a:ext cx="650614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89</a:t>
            </a:r>
            <a:endParaRPr lang="en-IN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63BA0B-EC1F-7A15-A505-96B6FA293633}"/>
              </a:ext>
            </a:extLst>
          </p:cNvPr>
          <p:cNvSpPr txBox="1"/>
          <p:nvPr/>
        </p:nvSpPr>
        <p:spPr>
          <a:xfrm>
            <a:off x="9116009" y="2463211"/>
            <a:ext cx="2593910" cy="92333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Observe the </a:t>
            </a:r>
            <a:r>
              <a:rPr lang="en-US" b="1" dirty="0"/>
              <a:t>hundred’s place digit</a:t>
            </a:r>
            <a:r>
              <a:rPr lang="en-US" dirty="0"/>
              <a:t> of each element.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646C1-E962-45AB-2DA6-A893015BA5E6}"/>
              </a:ext>
            </a:extLst>
          </p:cNvPr>
          <p:cNvSpPr txBox="1"/>
          <p:nvPr/>
        </p:nvSpPr>
        <p:spPr>
          <a:xfrm>
            <a:off x="9119117" y="4606468"/>
            <a:ext cx="2593910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/>
          </a:lstStyle>
          <a:p>
            <a:r>
              <a:rPr lang="en-US" dirty="0"/>
              <a:t>Array of queue of hundred’s place digits.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81DBBC-04C4-36F3-4D67-BB249463F4E2}"/>
              </a:ext>
            </a:extLst>
          </p:cNvPr>
          <p:cNvCxnSpPr/>
          <p:nvPr/>
        </p:nvCxnSpPr>
        <p:spPr>
          <a:xfrm>
            <a:off x="2353392" y="252859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EB84A6-33AE-7382-312E-7AAC16BAF67E}"/>
              </a:ext>
            </a:extLst>
          </p:cNvPr>
          <p:cNvCxnSpPr/>
          <p:nvPr/>
        </p:nvCxnSpPr>
        <p:spPr>
          <a:xfrm>
            <a:off x="3000335" y="2531700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2736FC-FAAD-5600-FF94-16BE7C00647B}"/>
              </a:ext>
            </a:extLst>
          </p:cNvPr>
          <p:cNvCxnSpPr/>
          <p:nvPr/>
        </p:nvCxnSpPr>
        <p:spPr>
          <a:xfrm>
            <a:off x="3666554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5562C1-7177-63C1-783E-0A2F30660A42}"/>
              </a:ext>
            </a:extLst>
          </p:cNvPr>
          <p:cNvCxnSpPr/>
          <p:nvPr/>
        </p:nvCxnSpPr>
        <p:spPr>
          <a:xfrm>
            <a:off x="4304146" y="2525412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DBE447-3846-6BD7-D8A6-889CC070428B}"/>
              </a:ext>
            </a:extLst>
          </p:cNvPr>
          <p:cNvCxnSpPr/>
          <p:nvPr/>
        </p:nvCxnSpPr>
        <p:spPr>
          <a:xfrm>
            <a:off x="4957289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DD371B-26A6-71C4-CC55-0916808197DA}"/>
              </a:ext>
            </a:extLst>
          </p:cNvPr>
          <p:cNvCxnSpPr/>
          <p:nvPr/>
        </p:nvCxnSpPr>
        <p:spPr>
          <a:xfrm>
            <a:off x="5627161" y="2519045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4E9E1C-80B1-5302-889A-AD317B7BF6AE}"/>
              </a:ext>
            </a:extLst>
          </p:cNvPr>
          <p:cNvCxnSpPr/>
          <p:nvPr/>
        </p:nvCxnSpPr>
        <p:spPr>
          <a:xfrm>
            <a:off x="6264752" y="2537706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EAD6C8-8B00-D195-C926-FD812C07D380}"/>
              </a:ext>
            </a:extLst>
          </p:cNvPr>
          <p:cNvCxnSpPr/>
          <p:nvPr/>
        </p:nvCxnSpPr>
        <p:spPr>
          <a:xfrm>
            <a:off x="6922936" y="2543633"/>
            <a:ext cx="0" cy="24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D898DA4-E193-9A5E-87DA-A3EC36369DCC}"/>
              </a:ext>
            </a:extLst>
          </p:cNvPr>
          <p:cNvSpPr txBox="1"/>
          <p:nvPr/>
        </p:nvSpPr>
        <p:spPr>
          <a:xfrm>
            <a:off x="2861794" y="2043300"/>
            <a:ext cx="563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Sort</a:t>
            </a:r>
            <a:r>
              <a:rPr lang="en-US" dirty="0"/>
              <a:t> the elements according to their </a:t>
            </a:r>
            <a:r>
              <a:rPr lang="en-US" b="1" dirty="0"/>
              <a:t>hundred’s place digit.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C906E3-53FC-46BE-1525-75E1B29CF3E8}"/>
              </a:ext>
            </a:extLst>
          </p:cNvPr>
          <p:cNvSpPr txBox="1"/>
          <p:nvPr/>
        </p:nvSpPr>
        <p:spPr>
          <a:xfrm>
            <a:off x="1723434" y="5888584"/>
            <a:ext cx="740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Now, </a:t>
            </a:r>
            <a:r>
              <a:rPr lang="en-IN" b="1" dirty="0"/>
              <a:t>dequeue</a:t>
            </a:r>
            <a:r>
              <a:rPr lang="en-IN" dirty="0"/>
              <a:t> the elements from the </a:t>
            </a:r>
            <a:r>
              <a:rPr lang="en-IN" b="1" dirty="0"/>
              <a:t>array</a:t>
            </a:r>
            <a:r>
              <a:rPr lang="en-IN" dirty="0"/>
              <a:t> </a:t>
            </a:r>
            <a:r>
              <a:rPr lang="en-IN" b="1" dirty="0"/>
              <a:t>of</a:t>
            </a:r>
            <a:r>
              <a:rPr lang="en-IN" dirty="0"/>
              <a:t> </a:t>
            </a:r>
            <a:r>
              <a:rPr lang="en-IN" b="1" dirty="0"/>
              <a:t>queue</a:t>
            </a:r>
            <a:r>
              <a:rPr lang="en-IN" dirty="0"/>
              <a:t> starting from index </a:t>
            </a:r>
            <a:r>
              <a:rPr lang="en-IN" b="1" dirty="0"/>
              <a:t>0 to 9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4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1" grpId="0" animBg="1"/>
      <p:bldP spid="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9698-AA8D-5CC7-47AC-BED3AB29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Sort Cont.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4856C2B4-D339-CF3D-50C4-F9799295BD47}"/>
              </a:ext>
            </a:extLst>
          </p:cNvPr>
          <p:cNvGraphicFramePr>
            <a:graphicFrameLocks noGrp="1"/>
          </p:cNvGraphicFramePr>
          <p:nvPr/>
        </p:nvGraphicFramePr>
        <p:xfrm>
          <a:off x="2751315" y="2969123"/>
          <a:ext cx="647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52462141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8034945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86248845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148683807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261926327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524317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413400303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786194442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367267598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53352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6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948ABE-3B91-9DC1-FCC4-09A77B5CDF39}"/>
              </a:ext>
            </a:extLst>
          </p:cNvPr>
          <p:cNvSpPr txBox="1"/>
          <p:nvPr/>
        </p:nvSpPr>
        <p:spPr>
          <a:xfrm>
            <a:off x="2765247" y="2619725"/>
            <a:ext cx="639667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05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D9E3B-40F7-B005-9F1E-215969CE40D5}"/>
              </a:ext>
            </a:extLst>
          </p:cNvPr>
          <p:cNvSpPr txBox="1"/>
          <p:nvPr/>
        </p:nvSpPr>
        <p:spPr>
          <a:xfrm>
            <a:off x="2759032" y="2286919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08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11CB8-13F7-749D-5908-DCE2244843B8}"/>
              </a:ext>
            </a:extLst>
          </p:cNvPr>
          <p:cNvSpPr txBox="1"/>
          <p:nvPr/>
        </p:nvSpPr>
        <p:spPr>
          <a:xfrm>
            <a:off x="2760520" y="1949868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12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D3CCC-AB2B-6D57-0017-6A753E645D92}"/>
              </a:ext>
            </a:extLst>
          </p:cNvPr>
          <p:cNvSpPr txBox="1"/>
          <p:nvPr/>
        </p:nvSpPr>
        <p:spPr>
          <a:xfrm>
            <a:off x="2764169" y="1611277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25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B7673-D14A-F7A0-5D7C-ACF73C92A9E5}"/>
              </a:ext>
            </a:extLst>
          </p:cNvPr>
          <p:cNvSpPr txBox="1"/>
          <p:nvPr/>
        </p:nvSpPr>
        <p:spPr>
          <a:xfrm>
            <a:off x="3404914" y="2619725"/>
            <a:ext cx="630336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47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B834A-DFCD-18E2-A0D8-BFD58CDAD5C3}"/>
              </a:ext>
            </a:extLst>
          </p:cNvPr>
          <p:cNvSpPr txBox="1"/>
          <p:nvPr/>
        </p:nvSpPr>
        <p:spPr>
          <a:xfrm>
            <a:off x="2759032" y="1280224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61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D9EE2-3DCF-9B19-779B-AB3A33F4F51A}"/>
              </a:ext>
            </a:extLst>
          </p:cNvPr>
          <p:cNvSpPr txBox="1"/>
          <p:nvPr/>
        </p:nvSpPr>
        <p:spPr>
          <a:xfrm>
            <a:off x="5343472" y="2617428"/>
            <a:ext cx="645883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78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574B4-369B-06AE-748D-85E93BC255E6}"/>
              </a:ext>
            </a:extLst>
          </p:cNvPr>
          <p:cNvSpPr txBox="1"/>
          <p:nvPr/>
        </p:nvSpPr>
        <p:spPr>
          <a:xfrm>
            <a:off x="2759032" y="943173"/>
            <a:ext cx="650614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89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65F54-03A8-4D9A-A784-7AEEFA08E054}"/>
              </a:ext>
            </a:extLst>
          </p:cNvPr>
          <p:cNvSpPr txBox="1"/>
          <p:nvPr/>
        </p:nvSpPr>
        <p:spPr>
          <a:xfrm>
            <a:off x="9946425" y="1795995"/>
            <a:ext cx="172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Dequeue</a:t>
            </a:r>
            <a:r>
              <a:rPr lang="en-IN" dirty="0"/>
              <a:t> the elements.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FAEF7-15B9-DB75-B3F3-84E117EE0802}"/>
              </a:ext>
            </a:extLst>
          </p:cNvPr>
          <p:cNvSpPr txBox="1"/>
          <p:nvPr/>
        </p:nvSpPr>
        <p:spPr>
          <a:xfrm>
            <a:off x="2008047" y="4281588"/>
            <a:ext cx="835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Array after sorting given array according to </a:t>
            </a:r>
            <a:r>
              <a:rPr lang="en-IN" sz="2400" b="1" dirty="0"/>
              <a:t>hundred’s place digit</a:t>
            </a:r>
            <a:r>
              <a:rPr lang="en-IN" sz="2400" dirty="0"/>
              <a:t>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1CB262-CA6E-CE11-26C9-B24F789914C9}"/>
              </a:ext>
            </a:extLst>
          </p:cNvPr>
          <p:cNvGraphicFramePr>
            <a:graphicFrameLocks noGrp="1"/>
          </p:cNvGraphicFramePr>
          <p:nvPr/>
        </p:nvGraphicFramePr>
        <p:xfrm>
          <a:off x="4447733" y="5027359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C2CA19-C88E-1205-E167-7B1540BA12C4}"/>
              </a:ext>
            </a:extLst>
          </p:cNvPr>
          <p:cNvSpPr txBox="1"/>
          <p:nvPr/>
        </p:nvSpPr>
        <p:spPr>
          <a:xfrm>
            <a:off x="2670520" y="5018117"/>
            <a:ext cx="182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Final Array : </a:t>
            </a:r>
          </a:p>
        </p:txBody>
      </p:sp>
    </p:spTree>
    <p:extLst>
      <p:ext uri="{BB962C8B-B14F-4D97-AF65-F5344CB8AC3E}">
        <p14:creationId xmlns:p14="http://schemas.microsoft.com/office/powerpoint/2010/main" val="1137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3398 0.149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03803 0.19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11198 0.243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18516 0.29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25625 0.340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32787 0.390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34622 0.147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5925 0.146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RADIX_SORT(FIRST,N)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linked list containing </a:t>
            </a:r>
            <a:r>
              <a:rPr lang="en-US" b="1" dirty="0"/>
              <a:t>N</a:t>
            </a:r>
            <a:r>
              <a:rPr lang="en-US" dirty="0"/>
              <a:t> elements, each element consisting of key field </a:t>
            </a:r>
            <a:r>
              <a:rPr lang="en-US" b="1" dirty="0"/>
              <a:t>K</a:t>
            </a:r>
            <a:r>
              <a:rPr lang="en-US" dirty="0"/>
              <a:t> and pointer </a:t>
            </a:r>
            <a:r>
              <a:rPr lang="en-US" b="1" dirty="0"/>
              <a:t>LINK.</a:t>
            </a:r>
          </a:p>
          <a:p>
            <a:r>
              <a:rPr lang="en-US" dirty="0"/>
              <a:t>Address of first node is given by </a:t>
            </a:r>
            <a:r>
              <a:rPr lang="en-US" b="1" dirty="0"/>
              <a:t>FIRST</a:t>
            </a:r>
            <a:r>
              <a:rPr lang="en-US" dirty="0"/>
              <a:t>.</a:t>
            </a:r>
          </a:p>
          <a:p>
            <a:r>
              <a:rPr lang="en-US" dirty="0"/>
              <a:t>Vectors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are used to store the addresses of rear and front records in each queue. Particularly </a:t>
            </a:r>
            <a:r>
              <a:rPr lang="en-US" b="1" dirty="0"/>
              <a:t>T[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and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points the top and bottom record of </a:t>
            </a:r>
            <a:r>
              <a:rPr lang="en-US" b="1" dirty="0" err="1"/>
              <a:t>ith</a:t>
            </a:r>
            <a:r>
              <a:rPr lang="en-US" dirty="0"/>
              <a:t> queue.</a:t>
            </a:r>
          </a:p>
          <a:p>
            <a:r>
              <a:rPr lang="en-US" b="1" dirty="0"/>
              <a:t>P</a:t>
            </a:r>
            <a:r>
              <a:rPr lang="en-US" dirty="0"/>
              <a:t> is the temporary index variable.</a:t>
            </a:r>
          </a:p>
          <a:p>
            <a:r>
              <a:rPr lang="en-US" b="1" dirty="0"/>
              <a:t>R</a:t>
            </a:r>
            <a:r>
              <a:rPr lang="en-US" dirty="0"/>
              <a:t> denotes the address of current record being examined.</a:t>
            </a:r>
          </a:p>
          <a:p>
            <a:r>
              <a:rPr lang="en-US" b="1" dirty="0"/>
              <a:t>NEXT</a:t>
            </a:r>
            <a:r>
              <a:rPr lang="en-US" dirty="0"/>
              <a:t> variable denotes the address of next record to be examined.</a:t>
            </a:r>
          </a:p>
          <a:p>
            <a:r>
              <a:rPr lang="en-US" b="1" dirty="0"/>
              <a:t>PREV</a:t>
            </a:r>
            <a:r>
              <a:rPr lang="en-US" dirty="0"/>
              <a:t> is used to combine queues at the end of each pass.</a:t>
            </a:r>
          </a:p>
          <a:p>
            <a:r>
              <a:rPr lang="en-US" b="1" dirty="0"/>
              <a:t>D</a:t>
            </a:r>
            <a:r>
              <a:rPr lang="en-US" dirty="0"/>
              <a:t> denotes the current digit in the key being examined.</a:t>
            </a:r>
          </a:p>
        </p:txBody>
      </p:sp>
    </p:spTree>
    <p:extLst>
      <p:ext uri="{BB962C8B-B14F-4D97-AF65-F5344CB8AC3E}">
        <p14:creationId xmlns:p14="http://schemas.microsoft.com/office/powerpoint/2010/main" val="2722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RADIX_SORT(FIRST,N)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4DA3-B858-2E34-5A6E-A1ED81E33AFA}"/>
              </a:ext>
            </a:extLst>
          </p:cNvPr>
          <p:cNvSpPr txBox="1"/>
          <p:nvPr/>
        </p:nvSpPr>
        <p:spPr>
          <a:xfrm>
            <a:off x="106317" y="933529"/>
            <a:ext cx="6513424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latin typeface="Consolas" pitchFamily="49" charset="0"/>
                <a:ea typeface="+mj-ea"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1. [Perform Sort]</a:t>
            </a:r>
          </a:p>
          <a:p>
            <a:r>
              <a:rPr lang="en-IN" dirty="0"/>
              <a:t>   </a:t>
            </a:r>
            <a:r>
              <a:rPr lang="en-IN" b="0" dirty="0">
                <a:solidFill>
                  <a:schemeClr val="tx1"/>
                </a:solidFill>
              </a:rPr>
              <a:t>Repeat thru step 4 for J = 1,2,…….., M.</a:t>
            </a:r>
          </a:p>
          <a:p>
            <a:r>
              <a:rPr lang="en-IN" dirty="0"/>
              <a:t>2. [Initialize the pass]</a:t>
            </a:r>
          </a:p>
          <a:p>
            <a:r>
              <a:rPr lang="en-IN" dirty="0"/>
              <a:t>    </a:t>
            </a:r>
            <a:r>
              <a:rPr lang="en-IN" b="0" dirty="0">
                <a:solidFill>
                  <a:schemeClr val="tx1"/>
                </a:solidFill>
              </a:rPr>
              <a:t>Repeat for </a:t>
            </a:r>
            <a:r>
              <a:rPr lang="en-IN" b="0" dirty="0" err="1">
                <a:solidFill>
                  <a:schemeClr val="tx1"/>
                </a:solidFill>
              </a:rPr>
              <a:t>i</a:t>
            </a:r>
            <a:r>
              <a:rPr lang="en-IN" b="0" dirty="0">
                <a:solidFill>
                  <a:schemeClr val="tx1"/>
                </a:solidFill>
              </a:rPr>
              <a:t> = 0, 1, …, 9</a:t>
            </a:r>
          </a:p>
          <a:p>
            <a:r>
              <a:rPr lang="en-IN" b="0" dirty="0">
                <a:solidFill>
                  <a:schemeClr val="tx1"/>
                </a:solidFill>
              </a:rPr>
              <a:t>	T[</a:t>
            </a:r>
            <a:r>
              <a:rPr lang="en-IN" b="0" dirty="0" err="1">
                <a:solidFill>
                  <a:schemeClr val="tx1"/>
                </a:solidFill>
              </a:rPr>
              <a:t>i</a:t>
            </a:r>
            <a:r>
              <a:rPr lang="en-IN" b="0" dirty="0">
                <a:solidFill>
                  <a:schemeClr val="tx1"/>
                </a:solidFill>
              </a:rPr>
              <a:t>]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 B[</a:t>
            </a:r>
            <a:r>
              <a:rPr lang="en-IN" b="0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]  NULL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b="0" dirty="0">
                <a:solidFill>
                  <a:schemeClr val="tx1"/>
                </a:solidFill>
              </a:rPr>
              <a:t>    R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 FIRST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dirty="0"/>
              <a:t>3. [Distribute each record in appropriate queue]</a:t>
            </a:r>
          </a:p>
          <a:p>
            <a:r>
              <a:rPr lang="en-IN" dirty="0"/>
              <a:t>   </a:t>
            </a:r>
            <a:r>
              <a:rPr lang="en-IN" b="0" dirty="0">
                <a:solidFill>
                  <a:schemeClr val="tx1"/>
                </a:solidFill>
              </a:rPr>
              <a:t>Repeat while R ≠ NULL</a:t>
            </a:r>
          </a:p>
          <a:p>
            <a:r>
              <a:rPr lang="en-IN" b="0" dirty="0">
                <a:solidFill>
                  <a:schemeClr val="tx1"/>
                </a:solidFill>
              </a:rPr>
              <a:t>	D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N" b="0" dirty="0" err="1">
                <a:solidFill>
                  <a:schemeClr val="tx1"/>
                </a:solidFill>
                <a:sym typeface="Wingdings" panose="05000000000000000000" pitchFamily="2" charset="2"/>
              </a:rPr>
              <a:t>bj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 (obtain </a:t>
            </a:r>
            <a:r>
              <a:rPr lang="en-IN" b="0" dirty="0" err="1">
                <a:solidFill>
                  <a:schemeClr val="tx1"/>
                </a:solidFill>
                <a:sym typeface="Wingdings" panose="05000000000000000000" pitchFamily="2" charset="2"/>
              </a:rPr>
              <a:t>j</a:t>
            </a:r>
            <a:r>
              <a:rPr lang="en-IN" b="0" baseline="30000" dirty="0" err="1">
                <a:solidFill>
                  <a:schemeClr val="tx1"/>
                </a:solidFill>
                <a:sym typeface="Wingdings" panose="05000000000000000000" pitchFamily="2" charset="2"/>
              </a:rPr>
              <a:t>th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 digit of the key K(R))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NEXT  LINK(R)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If T[D] = NULL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then T[D]  B[D]  R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Else LINK(T[D])  R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     T[D]  R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LINK(R)  NULL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R  NEXT </a:t>
            </a:r>
          </a:p>
          <a:p>
            <a:r>
              <a:rPr lang="en-IN" dirty="0">
                <a:sym typeface="Wingdings" panose="05000000000000000000" pitchFamily="2" charset="2"/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4CA6A-6A6F-6DE5-5046-E37DC1F1BB2A}"/>
              </a:ext>
            </a:extLst>
          </p:cNvPr>
          <p:cNvSpPr txBox="1"/>
          <p:nvPr/>
        </p:nvSpPr>
        <p:spPr>
          <a:xfrm>
            <a:off x="6714187" y="933529"/>
            <a:ext cx="5366196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latin typeface="Consolas" pitchFamily="49" charset="0"/>
                <a:ea typeface="+mj-ea"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4. [Combine Pockets]</a:t>
            </a:r>
          </a:p>
          <a:p>
            <a:r>
              <a:rPr lang="en-IN" dirty="0"/>
              <a:t>   </a:t>
            </a:r>
            <a:r>
              <a:rPr lang="en-IN" b="0" dirty="0">
                <a:solidFill>
                  <a:schemeClr val="tx1"/>
                </a:solidFill>
              </a:rPr>
              <a:t>P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 0</a:t>
            </a:r>
          </a:p>
          <a:p>
            <a:r>
              <a:rPr lang="en-IN" b="0" dirty="0">
                <a:solidFill>
                  <a:schemeClr val="tx1"/>
                </a:solidFill>
              </a:rPr>
              <a:t>   Repeat while B[P] = NULL</a:t>
            </a:r>
          </a:p>
          <a:p>
            <a:r>
              <a:rPr lang="en-IN" b="0" dirty="0">
                <a:solidFill>
                  <a:schemeClr val="tx1"/>
                </a:solidFill>
              </a:rPr>
              <a:t>	P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 P + 1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   FIRST  B[P]</a:t>
            </a:r>
          </a:p>
          <a:p>
            <a:r>
              <a:rPr lang="en-IN" dirty="0">
                <a:sym typeface="Wingdings" panose="05000000000000000000" pitchFamily="2" charset="2"/>
              </a:rPr>
              <a:t>   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Repeat for I = P+1, P+2, P+3,…,P+9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PREV  T[I-1]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If T[I] </a:t>
            </a:r>
            <a:r>
              <a:rPr lang="en-IN" b="0" dirty="0">
                <a:solidFill>
                  <a:schemeClr val="tx1"/>
                </a:solidFill>
              </a:rPr>
              <a:t>≠</a:t>
            </a:r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 NULL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then LINK(PREV)  B[I]</a:t>
            </a:r>
          </a:p>
          <a:p>
            <a:r>
              <a:rPr lang="en-IN" b="0" dirty="0">
                <a:solidFill>
                  <a:schemeClr val="tx1"/>
                </a:solidFill>
                <a:sym typeface="Wingdings" panose="05000000000000000000" pitchFamily="2" charset="2"/>
              </a:rPr>
              <a:t>	else T[I]  PREV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dirty="0"/>
              <a:t>5. [Finished]</a:t>
            </a:r>
          </a:p>
          <a:p>
            <a:r>
              <a:rPr lang="en-IN" b="0" dirty="0">
                <a:solidFill>
                  <a:schemeClr val="tx1"/>
                </a:solidFill>
              </a:rPr>
              <a:t>   Return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9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Technique that involves dividing elements into </a:t>
            </a:r>
            <a:r>
              <a:rPr lang="en-IN" dirty="0">
                <a:solidFill>
                  <a:schemeClr val="accent6"/>
                </a:solidFill>
              </a:rPr>
              <a:t>various groups or bucket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 This bucket are formed by </a:t>
            </a:r>
            <a:r>
              <a:rPr lang="en-IN" dirty="0">
                <a:solidFill>
                  <a:schemeClr val="accent6"/>
                </a:solidFill>
              </a:rPr>
              <a:t>uniformly distributing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elements</a:t>
            </a:r>
          </a:p>
          <a:p>
            <a:r>
              <a:rPr lang="en-IN" dirty="0"/>
              <a:t>Once the elements are divided into buckets , they can be sorted using </a:t>
            </a:r>
            <a:r>
              <a:rPr lang="en-IN" dirty="0">
                <a:solidFill>
                  <a:schemeClr val="accent6"/>
                </a:solidFill>
              </a:rPr>
              <a:t>one other sorting algorithm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like insertion sort</a:t>
            </a:r>
          </a:p>
          <a:p>
            <a:r>
              <a:rPr lang="en-IN" dirty="0">
                <a:solidFill>
                  <a:schemeClr val="accent6"/>
                </a:solidFill>
              </a:rPr>
              <a:t>Time Complexity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for best and average cases is </a:t>
            </a:r>
            <a:r>
              <a:rPr lang="en-IN" dirty="0">
                <a:solidFill>
                  <a:schemeClr val="accent6"/>
                </a:solidFill>
              </a:rPr>
              <a:t>O(n+k)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, and for worst cases is </a:t>
            </a:r>
            <a:r>
              <a:rPr lang="en-IN" dirty="0">
                <a:solidFill>
                  <a:schemeClr val="accent6"/>
                </a:solidFill>
              </a:rPr>
              <a:t>O(n</a:t>
            </a:r>
            <a:r>
              <a:rPr lang="en-IN" baseline="30000" dirty="0">
                <a:solidFill>
                  <a:schemeClr val="accent6"/>
                </a:solidFill>
              </a:rPr>
              <a:t>2</a:t>
            </a:r>
            <a:r>
              <a:rPr lang="en-IN" dirty="0">
                <a:solidFill>
                  <a:schemeClr val="accent6"/>
                </a:solidFill>
              </a:rPr>
              <a:t>)</a:t>
            </a:r>
          </a:p>
          <a:p>
            <a:r>
              <a:rPr lang="en-IN" dirty="0"/>
              <a:t>Commonly used</a:t>
            </a:r>
          </a:p>
          <a:p>
            <a:pPr lvl="1"/>
            <a:r>
              <a:rPr lang="en-IN" dirty="0"/>
              <a:t>With</a:t>
            </a:r>
            <a:r>
              <a:rPr lang="en-IN" dirty="0">
                <a:solidFill>
                  <a:schemeClr val="accent6"/>
                </a:solidFill>
              </a:rPr>
              <a:t> floating point</a:t>
            </a:r>
            <a:r>
              <a:rPr lang="en-IN" dirty="0"/>
              <a:t> values</a:t>
            </a:r>
          </a:p>
          <a:p>
            <a:pPr lvl="1"/>
            <a:r>
              <a:rPr lang="en-IN" dirty="0"/>
              <a:t>When </a:t>
            </a:r>
            <a:r>
              <a:rPr lang="en-IN" dirty="0">
                <a:solidFill>
                  <a:schemeClr val="accent6"/>
                </a:solidFill>
              </a:rPr>
              <a:t>input is distributed uniformly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over a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Reduce the number of comparison</a:t>
            </a:r>
          </a:p>
          <a:p>
            <a:pPr lvl="1"/>
            <a:r>
              <a:rPr lang="en-US" dirty="0"/>
              <a:t>It is fast because of the uniform distribution of elements</a:t>
            </a:r>
          </a:p>
          <a:p>
            <a:r>
              <a:rPr lang="en-US" b="1" dirty="0"/>
              <a:t>Limitation:</a:t>
            </a:r>
          </a:p>
          <a:p>
            <a:pPr lvl="1"/>
            <a:r>
              <a:rPr lang="en-US" dirty="0"/>
              <a:t>It may or may not ne stable sorting algorithm.</a:t>
            </a:r>
          </a:p>
          <a:p>
            <a:pPr lvl="1"/>
            <a:r>
              <a:rPr lang="en-US" dirty="0"/>
              <a:t>It is not useful if we have a large array because it increases the cost.</a:t>
            </a:r>
          </a:p>
          <a:p>
            <a:pPr lvl="1"/>
            <a:r>
              <a:rPr lang="en-US" dirty="0"/>
              <a:t>It is not an in-place sorting algorithm , because some extra space is required to sort the buckets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4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584" y="2405594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F0C0B-EEFE-35AF-C726-47A04ACC90CA}"/>
              </a:ext>
            </a:extLst>
          </p:cNvPr>
          <p:cNvSpPr txBox="1"/>
          <p:nvPr/>
        </p:nvSpPr>
        <p:spPr>
          <a:xfrm>
            <a:off x="3005492" y="239378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Take 10 buckets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IN" dirty="0"/>
          </a:p>
        </p:txBody>
      </p:sp>
      <p:graphicFrame>
        <p:nvGraphicFramePr>
          <p:cNvPr id="49" name="Table 19">
            <a:extLst>
              <a:ext uri="{FF2B5EF4-FFF2-40B4-BE49-F238E27FC236}">
                <a16:creationId xmlns:a16="http://schemas.microsoft.com/office/drawing/2014/main" id="{ABD05B13-1812-7462-F655-89D825D2C52C}"/>
              </a:ext>
            </a:extLst>
          </p:cNvPr>
          <p:cNvGraphicFramePr>
            <a:graphicFrameLocks noGrp="1"/>
          </p:cNvGraphicFramePr>
          <p:nvPr/>
        </p:nvGraphicFramePr>
        <p:xfrm>
          <a:off x="8251015" y="2763120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2191AB-8F6F-D269-0CD9-1DDE4835E17B}"/>
              </a:ext>
            </a:extLst>
          </p:cNvPr>
          <p:cNvSpPr/>
          <p:nvPr/>
        </p:nvSpPr>
        <p:spPr>
          <a:xfrm>
            <a:off x="572159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69396-7B26-E3BA-B6E5-894CCE38B3A5}"/>
              </a:ext>
            </a:extLst>
          </p:cNvPr>
          <p:cNvSpPr/>
          <p:nvPr/>
        </p:nvSpPr>
        <p:spPr>
          <a:xfrm>
            <a:off x="509065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3B7C2-790F-8CF3-2F69-18C284CDD044}"/>
              </a:ext>
            </a:extLst>
          </p:cNvPr>
          <p:cNvSpPr/>
          <p:nvPr/>
        </p:nvSpPr>
        <p:spPr>
          <a:xfrm>
            <a:off x="445972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AABF5-5D55-4A3C-4575-60417924993A}"/>
              </a:ext>
            </a:extLst>
          </p:cNvPr>
          <p:cNvSpPr/>
          <p:nvPr/>
        </p:nvSpPr>
        <p:spPr>
          <a:xfrm>
            <a:off x="382878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EF196-6D1C-C7B8-57F0-7D73898E5211}"/>
              </a:ext>
            </a:extLst>
          </p:cNvPr>
          <p:cNvSpPr/>
          <p:nvPr/>
        </p:nvSpPr>
        <p:spPr>
          <a:xfrm>
            <a:off x="635253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C5337-B535-A326-DE26-7099A0F2F2DD}"/>
              </a:ext>
            </a:extLst>
          </p:cNvPr>
          <p:cNvSpPr/>
          <p:nvPr/>
        </p:nvSpPr>
        <p:spPr>
          <a:xfrm>
            <a:off x="698346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FE2B5-BEF6-5035-8C4A-C5B474CC7108}"/>
              </a:ext>
            </a:extLst>
          </p:cNvPr>
          <p:cNvSpPr/>
          <p:nvPr/>
        </p:nvSpPr>
        <p:spPr>
          <a:xfrm>
            <a:off x="761440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74B065-F49D-F455-4D92-8D699E7C07F6}"/>
              </a:ext>
            </a:extLst>
          </p:cNvPr>
          <p:cNvSpPr/>
          <p:nvPr/>
        </p:nvSpPr>
        <p:spPr>
          <a:xfrm>
            <a:off x="824533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4E808-E28C-426E-6240-F696A181AD46}"/>
              </a:ext>
            </a:extLst>
          </p:cNvPr>
          <p:cNvSpPr/>
          <p:nvPr/>
        </p:nvSpPr>
        <p:spPr>
          <a:xfrm>
            <a:off x="8877207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73F58-58CE-BD76-2A22-EEF2F927B40A}"/>
              </a:ext>
            </a:extLst>
          </p:cNvPr>
          <p:cNvSpPr/>
          <p:nvPr/>
        </p:nvSpPr>
        <p:spPr>
          <a:xfrm>
            <a:off x="319785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30FE5-30BB-92D2-E60F-7D3CB0382D36}"/>
              </a:ext>
            </a:extLst>
          </p:cNvPr>
          <p:cNvSpPr/>
          <p:nvPr/>
        </p:nvSpPr>
        <p:spPr>
          <a:xfrm>
            <a:off x="256691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888BC-E551-587B-3739-3275808BAB98}"/>
              </a:ext>
            </a:extLst>
          </p:cNvPr>
          <p:cNvSpPr/>
          <p:nvPr/>
        </p:nvSpPr>
        <p:spPr>
          <a:xfrm>
            <a:off x="193597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4498C-D964-F62F-E2BD-E36BCFEC3190}"/>
              </a:ext>
            </a:extLst>
          </p:cNvPr>
          <p:cNvSpPr/>
          <p:nvPr/>
        </p:nvSpPr>
        <p:spPr>
          <a:xfrm>
            <a:off x="950721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24223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300EE-A95A-2899-96A5-BF584809A8DD}"/>
              </a:ext>
            </a:extLst>
          </p:cNvPr>
          <p:cNvCxnSpPr/>
          <p:nvPr/>
        </p:nvCxnSpPr>
        <p:spPr>
          <a:xfrm>
            <a:off x="798576" y="1689812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E09AC6-BD67-ACE6-E931-AA0E7E7E725B}"/>
              </a:ext>
            </a:extLst>
          </p:cNvPr>
          <p:cNvSpPr txBox="1"/>
          <p:nvPr/>
        </p:nvSpPr>
        <p:spPr>
          <a:xfrm>
            <a:off x="798576" y="1689812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1AFD-B7FE-043B-C1F4-B0182C629784}"/>
              </a:ext>
            </a:extLst>
          </p:cNvPr>
          <p:cNvSpPr txBox="1"/>
          <p:nvPr/>
        </p:nvSpPr>
        <p:spPr>
          <a:xfrm>
            <a:off x="1867570" y="1734944"/>
            <a:ext cx="764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now multiply elements of the array by 10(size of Input array) and insert that element in bucket of index of element’s integer number</a:t>
            </a:r>
            <a:endParaRPr lang="en-IN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B335537-EAFC-11A6-81D9-E12C849044CA}"/>
              </a:ext>
            </a:extLst>
          </p:cNvPr>
          <p:cNvGraphicFramePr>
            <a:graphicFrameLocks noGrp="1"/>
          </p:cNvGraphicFramePr>
          <p:nvPr/>
        </p:nvGraphicFramePr>
        <p:xfrm>
          <a:off x="1031902" y="2819045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5664E8-B531-8840-7FC2-6FD1EF4D2BB3}"/>
              </a:ext>
            </a:extLst>
          </p:cNvPr>
          <p:cNvSpPr txBox="1"/>
          <p:nvPr/>
        </p:nvSpPr>
        <p:spPr>
          <a:xfrm>
            <a:off x="4989576" y="2971213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0.79*10 = 7.9 so insert 0.79 to the bucket of index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3BF55-8C05-550E-81B7-1B0040A4BE1F}"/>
              </a:ext>
            </a:extLst>
          </p:cNvPr>
          <p:cNvCxnSpPr>
            <a:cxnSpLocks/>
          </p:cNvCxnSpPr>
          <p:nvPr/>
        </p:nvCxnSpPr>
        <p:spPr>
          <a:xfrm>
            <a:off x="1695360" y="560330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D0674-96FB-289A-E929-970AE86E5FC0}"/>
              </a:ext>
            </a:extLst>
          </p:cNvPr>
          <p:cNvSpPr/>
          <p:nvPr/>
        </p:nvSpPr>
        <p:spPr>
          <a:xfrm>
            <a:off x="2269183" y="546287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F1C7-C256-D7B8-B71C-CECE2216ADA6}"/>
              </a:ext>
            </a:extLst>
          </p:cNvPr>
          <p:cNvCxnSpPr>
            <a:cxnSpLocks/>
          </p:cNvCxnSpPr>
          <p:nvPr/>
        </p:nvCxnSpPr>
        <p:spPr>
          <a:xfrm>
            <a:off x="1695360" y="338945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C8885E-29AA-98DE-0636-6C0448B571FE}"/>
              </a:ext>
            </a:extLst>
          </p:cNvPr>
          <p:cNvSpPr/>
          <p:nvPr/>
        </p:nvSpPr>
        <p:spPr>
          <a:xfrm>
            <a:off x="2269183" y="324903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6779D8-50A8-9E0E-F589-236B39262DF0}"/>
              </a:ext>
            </a:extLst>
          </p:cNvPr>
          <p:cNvCxnSpPr>
            <a:cxnSpLocks/>
          </p:cNvCxnSpPr>
          <p:nvPr/>
        </p:nvCxnSpPr>
        <p:spPr>
          <a:xfrm>
            <a:off x="1695360" y="52522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08B357-30B5-FEE5-55E2-E55C40AF4FF7}"/>
              </a:ext>
            </a:extLst>
          </p:cNvPr>
          <p:cNvSpPr/>
          <p:nvPr/>
        </p:nvSpPr>
        <p:spPr>
          <a:xfrm>
            <a:off x="2269183" y="511182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FDBC3-EEAC-FE98-4E64-4D733B01075C}"/>
              </a:ext>
            </a:extLst>
          </p:cNvPr>
          <p:cNvSpPr txBox="1"/>
          <p:nvPr/>
        </p:nvSpPr>
        <p:spPr>
          <a:xfrm>
            <a:off x="4989576" y="3340545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0.13*10 = 1.3 so insert 0.1</a:t>
            </a:r>
            <a:r>
              <a:rPr lang="en-IN" dirty="0"/>
              <a:t>3</a:t>
            </a:r>
            <a:r>
              <a:rPr lang="en-IN" sz="1800" dirty="0"/>
              <a:t> to the bucket of index</a:t>
            </a:r>
            <a:r>
              <a:rPr lang="en-IN" dirty="0"/>
              <a:t> 1</a:t>
            </a:r>
            <a:r>
              <a:rPr lang="en-IN" sz="18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8FDE48-2571-9898-55EC-C820824F0F37}"/>
              </a:ext>
            </a:extLst>
          </p:cNvPr>
          <p:cNvSpPr txBox="1"/>
          <p:nvPr/>
        </p:nvSpPr>
        <p:spPr>
          <a:xfrm>
            <a:off x="4989576" y="3720617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0.64*10 = 6.4 so insert 0.64 to the bucket of index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697A-6A31-F064-4C97-9BF3808B08BD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83F6D-5764-EBC3-5985-C8A865B12120}"/>
              </a:ext>
            </a:extLst>
          </p:cNvPr>
          <p:cNvSpPr/>
          <p:nvPr/>
        </p:nvSpPr>
        <p:spPr>
          <a:xfrm>
            <a:off x="575070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72151-08D6-21B7-7565-C0554D68B150}"/>
              </a:ext>
            </a:extLst>
          </p:cNvPr>
          <p:cNvSpPr/>
          <p:nvPr/>
        </p:nvSpPr>
        <p:spPr>
          <a:xfrm>
            <a:off x="511977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933C3-93E6-0730-FE6E-FA1B1FFF2980}"/>
              </a:ext>
            </a:extLst>
          </p:cNvPr>
          <p:cNvSpPr/>
          <p:nvPr/>
        </p:nvSpPr>
        <p:spPr>
          <a:xfrm>
            <a:off x="448883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1458F-EF91-66A9-4C2D-39B4C221E5C2}"/>
              </a:ext>
            </a:extLst>
          </p:cNvPr>
          <p:cNvSpPr/>
          <p:nvPr/>
        </p:nvSpPr>
        <p:spPr>
          <a:xfrm>
            <a:off x="385790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0D093-005F-5A0D-2A46-6C7853C2FB9C}"/>
              </a:ext>
            </a:extLst>
          </p:cNvPr>
          <p:cNvSpPr/>
          <p:nvPr/>
        </p:nvSpPr>
        <p:spPr>
          <a:xfrm>
            <a:off x="638164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A7717-7FBB-B251-0ED9-21E7DC2C2BBF}"/>
              </a:ext>
            </a:extLst>
          </p:cNvPr>
          <p:cNvSpPr/>
          <p:nvPr/>
        </p:nvSpPr>
        <p:spPr>
          <a:xfrm>
            <a:off x="701258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68B2-0529-CB47-B81C-44A9B4B49642}"/>
              </a:ext>
            </a:extLst>
          </p:cNvPr>
          <p:cNvSpPr/>
          <p:nvPr/>
        </p:nvSpPr>
        <p:spPr>
          <a:xfrm>
            <a:off x="764351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F6E8A-066A-589D-D3DB-25EB7B997FB8}"/>
              </a:ext>
            </a:extLst>
          </p:cNvPr>
          <p:cNvSpPr/>
          <p:nvPr/>
        </p:nvSpPr>
        <p:spPr>
          <a:xfrm>
            <a:off x="827445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4772C9-2104-1015-7C01-61B955AC523D}"/>
              </a:ext>
            </a:extLst>
          </p:cNvPr>
          <p:cNvSpPr/>
          <p:nvPr/>
        </p:nvSpPr>
        <p:spPr>
          <a:xfrm>
            <a:off x="8906321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397B7-90E2-4795-FD2E-959A8E004307}"/>
              </a:ext>
            </a:extLst>
          </p:cNvPr>
          <p:cNvSpPr/>
          <p:nvPr/>
        </p:nvSpPr>
        <p:spPr>
          <a:xfrm>
            <a:off x="322696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E717E-FC20-99D7-D6DB-383F89559479}"/>
              </a:ext>
            </a:extLst>
          </p:cNvPr>
          <p:cNvSpPr/>
          <p:nvPr/>
        </p:nvSpPr>
        <p:spPr>
          <a:xfrm>
            <a:off x="259602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1ABD-0FF0-1215-4B90-BBF7ED517951}"/>
              </a:ext>
            </a:extLst>
          </p:cNvPr>
          <p:cNvSpPr/>
          <p:nvPr/>
        </p:nvSpPr>
        <p:spPr>
          <a:xfrm>
            <a:off x="196509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1EBE34-2D61-29E0-09E8-D3D8FEE48690}"/>
              </a:ext>
            </a:extLst>
          </p:cNvPr>
          <p:cNvSpPr/>
          <p:nvPr/>
        </p:nvSpPr>
        <p:spPr>
          <a:xfrm>
            <a:off x="953632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7262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23" grpId="0" animBg="1"/>
      <p:bldP spid="30" grpId="0" animBg="1"/>
      <p:bldP spid="32" grpId="0" animBg="1"/>
      <p:bldP spid="6" grpId="0"/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D6A0BF-239B-1590-2863-CA14DC4EAFD4}"/>
              </a:ext>
            </a:extLst>
          </p:cNvPr>
          <p:cNvCxnSpPr/>
          <p:nvPr/>
        </p:nvCxnSpPr>
        <p:spPr>
          <a:xfrm>
            <a:off x="780288" y="1680668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0FABB2-6029-B87F-AA21-0BDCBBB96DCF}"/>
              </a:ext>
            </a:extLst>
          </p:cNvPr>
          <p:cNvSpPr txBox="1"/>
          <p:nvPr/>
        </p:nvSpPr>
        <p:spPr>
          <a:xfrm>
            <a:off x="780288" y="1680668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071E6-5739-2BA1-F679-3D3C6471E02C}"/>
              </a:ext>
            </a:extLst>
          </p:cNvPr>
          <p:cNvSpPr txBox="1"/>
          <p:nvPr/>
        </p:nvSpPr>
        <p:spPr>
          <a:xfrm>
            <a:off x="1849282" y="1725800"/>
            <a:ext cx="764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If there is two number in one bucket then we have apply insertion sort internally</a:t>
            </a:r>
            <a:endParaRPr lang="en-IN" dirty="0"/>
          </a:p>
        </p:txBody>
      </p: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F7C948D2-E018-F491-586A-474FCD77CDC8}"/>
              </a:ext>
            </a:extLst>
          </p:cNvPr>
          <p:cNvGraphicFramePr>
            <a:graphicFrameLocks noGrp="1"/>
          </p:cNvGraphicFramePr>
          <p:nvPr/>
        </p:nvGraphicFramePr>
        <p:xfrm>
          <a:off x="1013614" y="2809901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61B376-CBE5-365F-3002-E96E2D1EA767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6B463-6257-3E46-68F0-D5F630EB7441}"/>
              </a:ext>
            </a:extLst>
          </p:cNvPr>
          <p:cNvSpPr/>
          <p:nvPr/>
        </p:nvSpPr>
        <p:spPr>
          <a:xfrm>
            <a:off x="2250895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F9DD1F-B263-6DB8-1424-C08534107E9E}"/>
              </a:ext>
            </a:extLst>
          </p:cNvPr>
          <p:cNvCxnSpPr>
            <a:cxnSpLocks/>
          </p:cNvCxnSpPr>
          <p:nvPr/>
        </p:nvCxnSpPr>
        <p:spPr>
          <a:xfrm>
            <a:off x="1677072" y="338031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AC94D4-BBBD-0C78-6F31-1EDA0B8D787F}"/>
              </a:ext>
            </a:extLst>
          </p:cNvPr>
          <p:cNvSpPr/>
          <p:nvPr/>
        </p:nvSpPr>
        <p:spPr>
          <a:xfrm>
            <a:off x="2250895" y="323988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6AE702-439B-BAD1-F2B6-7C3A01344931}"/>
              </a:ext>
            </a:extLst>
          </p:cNvPr>
          <p:cNvCxnSpPr>
            <a:cxnSpLocks/>
          </p:cNvCxnSpPr>
          <p:nvPr/>
        </p:nvCxnSpPr>
        <p:spPr>
          <a:xfrm>
            <a:off x="1677072" y="524310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7FAF688-BB9E-3CAE-8A46-7F40B5F276B3}"/>
              </a:ext>
            </a:extLst>
          </p:cNvPr>
          <p:cNvSpPr/>
          <p:nvPr/>
        </p:nvSpPr>
        <p:spPr>
          <a:xfrm>
            <a:off x="2250895" y="510268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0F8C96-23F5-2DEA-00F6-535EA342529B}"/>
              </a:ext>
            </a:extLst>
          </p:cNvPr>
          <p:cNvSpPr txBox="1"/>
          <p:nvPr/>
        </p:nvSpPr>
        <p:spPr>
          <a:xfrm>
            <a:off x="5670376" y="2952576"/>
            <a:ext cx="5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0.72 which goes to bucket number 7 so we have to apply insertion sort between 0.79 and 0.72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43DAD-C8D3-D2CD-ADDC-9CD676AA49AB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CF05B-F267-5B7D-1DB1-3B29F048C83D}"/>
              </a:ext>
            </a:extLst>
          </p:cNvPr>
          <p:cNvSpPr/>
          <p:nvPr/>
        </p:nvSpPr>
        <p:spPr>
          <a:xfrm>
            <a:off x="2250895" y="594520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4F886F-51FE-DE3D-A594-8C7D5A083E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77072" y="5619930"/>
            <a:ext cx="573823" cy="4656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0A913F-D2A0-FC50-E934-44188982B72F}"/>
              </a:ext>
            </a:extLst>
          </p:cNvPr>
          <p:cNvCxnSpPr>
            <a:cxnSpLocks/>
          </p:cNvCxnSpPr>
          <p:nvPr/>
        </p:nvCxnSpPr>
        <p:spPr>
          <a:xfrm flipH="1">
            <a:off x="3423285" y="5594156"/>
            <a:ext cx="14859" cy="511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4D4C55-B0A6-4C74-6912-2CF56FA58F4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18397" y="6085628"/>
            <a:ext cx="51974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E24AA8-A06D-C48B-FBA2-EF7090AF443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918397" y="5594156"/>
            <a:ext cx="539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BD8B28-88F7-BE06-974A-B83A480202E1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19F9F1-62E5-0970-2FCB-52484852596D}"/>
              </a:ext>
            </a:extLst>
          </p:cNvPr>
          <p:cNvSpPr/>
          <p:nvPr/>
        </p:nvSpPr>
        <p:spPr>
          <a:xfrm>
            <a:off x="2250895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0B1FA-0245-0285-912E-B027EFB6FE40}"/>
              </a:ext>
            </a:extLst>
          </p:cNvPr>
          <p:cNvCxnSpPr>
            <a:cxnSpLocks/>
          </p:cNvCxnSpPr>
          <p:nvPr/>
        </p:nvCxnSpPr>
        <p:spPr>
          <a:xfrm>
            <a:off x="2957290" y="558625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576A4-AE7A-4FDD-12D0-8022745E4377}"/>
              </a:ext>
            </a:extLst>
          </p:cNvPr>
          <p:cNvSpPr/>
          <p:nvPr/>
        </p:nvSpPr>
        <p:spPr>
          <a:xfrm>
            <a:off x="3515873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0D1B2-A264-27AE-7FFD-DC7F5E9383AE}"/>
              </a:ext>
            </a:extLst>
          </p:cNvPr>
          <p:cNvSpPr/>
          <p:nvPr/>
        </p:nvSpPr>
        <p:spPr>
          <a:xfrm>
            <a:off x="587704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CD6F6-2455-8ACD-9F5C-7B0A9D370259}"/>
              </a:ext>
            </a:extLst>
          </p:cNvPr>
          <p:cNvSpPr/>
          <p:nvPr/>
        </p:nvSpPr>
        <p:spPr>
          <a:xfrm>
            <a:off x="524610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D1589-08D4-C63F-2BD5-6BC84D265E64}"/>
              </a:ext>
            </a:extLst>
          </p:cNvPr>
          <p:cNvSpPr/>
          <p:nvPr/>
        </p:nvSpPr>
        <p:spPr>
          <a:xfrm>
            <a:off x="461517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367D7-536D-CEC9-6F6F-D05E7D8D490E}"/>
              </a:ext>
            </a:extLst>
          </p:cNvPr>
          <p:cNvSpPr/>
          <p:nvPr/>
        </p:nvSpPr>
        <p:spPr>
          <a:xfrm>
            <a:off x="398423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77E04-7716-682C-262B-52AD3C4D06B5}"/>
              </a:ext>
            </a:extLst>
          </p:cNvPr>
          <p:cNvSpPr/>
          <p:nvPr/>
        </p:nvSpPr>
        <p:spPr>
          <a:xfrm>
            <a:off x="650797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1B7D8-A657-95C0-F5D5-030911CECBE5}"/>
              </a:ext>
            </a:extLst>
          </p:cNvPr>
          <p:cNvSpPr/>
          <p:nvPr/>
        </p:nvSpPr>
        <p:spPr>
          <a:xfrm>
            <a:off x="713891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A8DF7-1356-ACEF-1D83-81457089C29D}"/>
              </a:ext>
            </a:extLst>
          </p:cNvPr>
          <p:cNvSpPr/>
          <p:nvPr/>
        </p:nvSpPr>
        <p:spPr>
          <a:xfrm>
            <a:off x="776985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6FED2-E544-E5D8-7BD8-B80D0D5F8291}"/>
              </a:ext>
            </a:extLst>
          </p:cNvPr>
          <p:cNvSpPr/>
          <p:nvPr/>
        </p:nvSpPr>
        <p:spPr>
          <a:xfrm>
            <a:off x="840078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14A29-0227-DACB-214D-D313D0C97A6B}"/>
              </a:ext>
            </a:extLst>
          </p:cNvPr>
          <p:cNvSpPr/>
          <p:nvPr/>
        </p:nvSpPr>
        <p:spPr>
          <a:xfrm>
            <a:off x="9032655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A254F-266B-0AFA-D225-63D007CC1C19}"/>
              </a:ext>
            </a:extLst>
          </p:cNvPr>
          <p:cNvSpPr/>
          <p:nvPr/>
        </p:nvSpPr>
        <p:spPr>
          <a:xfrm>
            <a:off x="335329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0B34-0829-F280-097F-07A930F0B0D1}"/>
              </a:ext>
            </a:extLst>
          </p:cNvPr>
          <p:cNvSpPr/>
          <p:nvPr/>
        </p:nvSpPr>
        <p:spPr>
          <a:xfrm>
            <a:off x="272236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97B7-4E93-7700-826A-139C5FBD9AC3}"/>
              </a:ext>
            </a:extLst>
          </p:cNvPr>
          <p:cNvSpPr/>
          <p:nvPr/>
        </p:nvSpPr>
        <p:spPr>
          <a:xfrm>
            <a:off x="209142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45FBC-6957-A5DA-3D19-7ADF0DF2A753}"/>
              </a:ext>
            </a:extLst>
          </p:cNvPr>
          <p:cNvSpPr/>
          <p:nvPr/>
        </p:nvSpPr>
        <p:spPr>
          <a:xfrm>
            <a:off x="966265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4498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8" grpId="0" animBg="1"/>
      <p:bldP spid="58" grpId="1" animBg="1"/>
      <p:bldP spid="60" grpId="0" animBg="1"/>
      <p:bldP spid="62" grpId="0" animBg="1"/>
      <p:bldP spid="4" grpId="0" animBg="1"/>
      <p:bldP spid="4" grpId="1" animBg="1"/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23533" y="484917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288261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2684458" y="539882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15CBF-6BFF-DA32-7CA5-159782B11DD1}"/>
              </a:ext>
            </a:extLst>
          </p:cNvPr>
          <p:cNvSpPr txBox="1"/>
          <p:nvPr/>
        </p:nvSpPr>
        <p:spPr>
          <a:xfrm>
            <a:off x="5597626" y="4001867"/>
            <a:ext cx="669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2C0AE1-E26D-36D6-5035-C4261E157B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57284" y="5130017"/>
            <a:ext cx="0" cy="430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35CF-F07B-CC4A-65D9-BEBB38FD15D1}"/>
              </a:ext>
            </a:extLst>
          </p:cNvPr>
          <p:cNvCxnSpPr>
            <a:cxnSpLocks/>
          </p:cNvCxnSpPr>
          <p:nvPr/>
        </p:nvCxnSpPr>
        <p:spPr>
          <a:xfrm>
            <a:off x="2357284" y="5539245"/>
            <a:ext cx="297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4747BB-CF22-F1D3-1690-774F6C32F6A1}"/>
              </a:ext>
            </a:extLst>
          </p:cNvPr>
          <p:cNvCxnSpPr>
            <a:cxnSpLocks/>
          </p:cNvCxnSpPr>
          <p:nvPr/>
        </p:nvCxnSpPr>
        <p:spPr>
          <a:xfrm>
            <a:off x="3357696" y="5541571"/>
            <a:ext cx="375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DB1F95-B3D9-EF31-7090-36382D1522A9}"/>
              </a:ext>
            </a:extLst>
          </p:cNvPr>
          <p:cNvCxnSpPr>
            <a:cxnSpLocks/>
          </p:cNvCxnSpPr>
          <p:nvPr/>
        </p:nvCxnSpPr>
        <p:spPr>
          <a:xfrm flipV="1">
            <a:off x="3732915" y="5142887"/>
            <a:ext cx="0" cy="417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0EAEEC-0F7D-368C-45E8-19A7A425BB5A}"/>
              </a:ext>
            </a:extLst>
          </p:cNvPr>
          <p:cNvCxnSpPr>
            <a:cxnSpLocks/>
          </p:cNvCxnSpPr>
          <p:nvPr/>
        </p:nvCxnSpPr>
        <p:spPr>
          <a:xfrm>
            <a:off x="2691285" y="499346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6D92819-0FAB-F54D-9809-2DE8C042C789}"/>
              </a:ext>
            </a:extLst>
          </p:cNvPr>
          <p:cNvSpPr/>
          <p:nvPr/>
        </p:nvSpPr>
        <p:spPr>
          <a:xfrm>
            <a:off x="3265108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4B804-3449-7F7B-DFB7-2DA99DA8BA03}"/>
              </a:ext>
            </a:extLst>
          </p:cNvPr>
          <p:cNvCxnSpPr>
            <a:cxnSpLocks/>
          </p:cNvCxnSpPr>
          <p:nvPr/>
        </p:nvCxnSpPr>
        <p:spPr>
          <a:xfrm>
            <a:off x="3962590" y="4993462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CF0A2C8-167B-52CF-5AED-2CF338E31516}"/>
              </a:ext>
            </a:extLst>
          </p:cNvPr>
          <p:cNvSpPr/>
          <p:nvPr/>
        </p:nvSpPr>
        <p:spPr>
          <a:xfrm>
            <a:off x="4566393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90B1C-CB27-4A4A-BC5C-4132773A3DB8}"/>
              </a:ext>
            </a:extLst>
          </p:cNvPr>
          <p:cNvSpPr/>
          <p:nvPr/>
        </p:nvSpPr>
        <p:spPr>
          <a:xfrm>
            <a:off x="580914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D7D49-BD97-0DDA-CB1B-A9C3784ED4DD}"/>
              </a:ext>
            </a:extLst>
          </p:cNvPr>
          <p:cNvSpPr/>
          <p:nvPr/>
        </p:nvSpPr>
        <p:spPr>
          <a:xfrm>
            <a:off x="517821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CE15A-29C3-8EC9-3F55-BB9B6C43EB19}"/>
              </a:ext>
            </a:extLst>
          </p:cNvPr>
          <p:cNvSpPr/>
          <p:nvPr/>
        </p:nvSpPr>
        <p:spPr>
          <a:xfrm>
            <a:off x="454727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CB708-CC69-9F94-03F8-102C643497AF}"/>
              </a:ext>
            </a:extLst>
          </p:cNvPr>
          <p:cNvSpPr/>
          <p:nvPr/>
        </p:nvSpPr>
        <p:spPr>
          <a:xfrm>
            <a:off x="391634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0DDCC-6DBE-F016-E1F3-F4878445F01F}"/>
              </a:ext>
            </a:extLst>
          </p:cNvPr>
          <p:cNvSpPr/>
          <p:nvPr/>
        </p:nvSpPr>
        <p:spPr>
          <a:xfrm>
            <a:off x="644008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12238-A74A-8545-706C-018934454D42}"/>
              </a:ext>
            </a:extLst>
          </p:cNvPr>
          <p:cNvSpPr/>
          <p:nvPr/>
        </p:nvSpPr>
        <p:spPr>
          <a:xfrm>
            <a:off x="707102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EF29D-8759-1495-212B-0ABFA80E4E89}"/>
              </a:ext>
            </a:extLst>
          </p:cNvPr>
          <p:cNvSpPr/>
          <p:nvPr/>
        </p:nvSpPr>
        <p:spPr>
          <a:xfrm>
            <a:off x="770195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4F999-19BB-B148-6EEF-1ED490E341D9}"/>
              </a:ext>
            </a:extLst>
          </p:cNvPr>
          <p:cNvSpPr/>
          <p:nvPr/>
        </p:nvSpPr>
        <p:spPr>
          <a:xfrm>
            <a:off x="833289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00B07-2BBF-21C2-978A-6DAE17A44776}"/>
              </a:ext>
            </a:extLst>
          </p:cNvPr>
          <p:cNvSpPr/>
          <p:nvPr/>
        </p:nvSpPr>
        <p:spPr>
          <a:xfrm>
            <a:off x="8964762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E48E72-7FA0-D2EF-91AE-73A635E28CDE}"/>
              </a:ext>
            </a:extLst>
          </p:cNvPr>
          <p:cNvSpPr/>
          <p:nvPr/>
        </p:nvSpPr>
        <p:spPr>
          <a:xfrm>
            <a:off x="328540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84531-FB2D-BFD4-3C7C-C90255DEA6B1}"/>
              </a:ext>
            </a:extLst>
          </p:cNvPr>
          <p:cNvSpPr/>
          <p:nvPr/>
        </p:nvSpPr>
        <p:spPr>
          <a:xfrm>
            <a:off x="265446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3366F-102C-BA5E-982C-CEEA95E126F3}"/>
              </a:ext>
            </a:extLst>
          </p:cNvPr>
          <p:cNvSpPr/>
          <p:nvPr/>
        </p:nvSpPr>
        <p:spPr>
          <a:xfrm>
            <a:off x="202353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67BD8-8EDB-37AD-C1E4-ADB03E33BB94}"/>
              </a:ext>
            </a:extLst>
          </p:cNvPr>
          <p:cNvSpPr/>
          <p:nvPr/>
        </p:nvSpPr>
        <p:spPr>
          <a:xfrm>
            <a:off x="959476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70925-7D4A-3682-A06D-D1D6EF2F23CE}"/>
              </a:ext>
            </a:extLst>
          </p:cNvPr>
          <p:cNvSpPr txBox="1"/>
          <p:nvPr/>
        </p:nvSpPr>
        <p:spPr>
          <a:xfrm>
            <a:off x="5597626" y="2251854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0.20*10 = 2.0 so 0.20 goes into bucket number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814EC-4D2A-1E60-5D48-B7DD45C38D02}"/>
              </a:ext>
            </a:extLst>
          </p:cNvPr>
          <p:cNvSpPr txBox="1"/>
          <p:nvPr/>
        </p:nvSpPr>
        <p:spPr>
          <a:xfrm>
            <a:off x="5620779" y="2710915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0.25*10 = 2.5 so 0.25 goes into bucket number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818FD-75B8-0E0A-28A1-0C97CFE9EAB6}"/>
              </a:ext>
            </a:extLst>
          </p:cNvPr>
          <p:cNvSpPr txBox="1"/>
          <p:nvPr/>
        </p:nvSpPr>
        <p:spPr>
          <a:xfrm>
            <a:off x="5620779" y="316997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0.17*10 = 1.7 so 0.17 goes into bucket number 1 and have to apply insertion sort between 0.17 and 0.13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A5C285-5FE3-6E18-BAA9-FB68217EED5F}"/>
              </a:ext>
            </a:extLst>
          </p:cNvPr>
          <p:cNvSpPr txBox="1"/>
          <p:nvPr/>
        </p:nvSpPr>
        <p:spPr>
          <a:xfrm>
            <a:off x="5620779" y="390148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0.78*10 = 7.8 so 0.78 goes into bucket number 7 and we have to apply insertion sort between 0.78 and 0.79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482D3-111A-CE05-AE77-07F615D66399}"/>
              </a:ext>
            </a:extLst>
          </p:cNvPr>
          <p:cNvSpPr txBox="1"/>
          <p:nvPr/>
        </p:nvSpPr>
        <p:spPr>
          <a:xfrm>
            <a:off x="5653336" y="464819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0.45*10 = 4.5 so 0.45 goes into bucket number 4</a:t>
            </a:r>
          </a:p>
        </p:txBody>
      </p:sp>
    </p:spTree>
    <p:extLst>
      <p:ext uri="{BB962C8B-B14F-4D97-AF65-F5344CB8AC3E}">
        <p14:creationId xmlns:p14="http://schemas.microsoft.com/office/powerpoint/2010/main" val="23801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7" grpId="1" animBg="1"/>
      <p:bldP spid="19" grpId="0" animBg="1"/>
      <p:bldP spid="23" grpId="0" animBg="1"/>
      <p:bldP spid="28" grpId="0" animBg="1"/>
      <p:bldP spid="32" grpId="0" animBg="1"/>
      <p:bldP spid="32" grpId="1" animBg="1"/>
      <p:bldP spid="38" grpId="0" animBg="1"/>
      <p:bldP spid="74" grpId="0" animBg="1"/>
      <p:bldP spid="7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16685" y="485528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307290" y="3030140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2D5062-0707-C491-EA0A-798D1DB70BC8}"/>
              </a:ext>
            </a:extLst>
          </p:cNvPr>
          <p:cNvCxnSpPr>
            <a:cxnSpLocks/>
          </p:cNvCxnSpPr>
          <p:nvPr/>
        </p:nvCxnSpPr>
        <p:spPr>
          <a:xfrm>
            <a:off x="3956013" y="5002471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4559816" y="486204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05D40-7D25-FDC7-29D6-360FE1E97A12}"/>
              </a:ext>
            </a:extLst>
          </p:cNvPr>
          <p:cNvCxnSpPr>
            <a:cxnSpLocks/>
          </p:cNvCxnSpPr>
          <p:nvPr/>
        </p:nvCxnSpPr>
        <p:spPr>
          <a:xfrm>
            <a:off x="1412882" y="426738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CC3D86-8009-94DC-8DFC-26516E4AB3CA}"/>
              </a:ext>
            </a:extLst>
          </p:cNvPr>
          <p:cNvSpPr/>
          <p:nvPr/>
        </p:nvSpPr>
        <p:spPr>
          <a:xfrm>
            <a:off x="2016685" y="412696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F5F71-CBCD-BDCA-7CA0-5BED50982D54}"/>
              </a:ext>
            </a:extLst>
          </p:cNvPr>
          <p:cNvSpPr txBox="1"/>
          <p:nvPr/>
        </p:nvSpPr>
        <p:spPr>
          <a:xfrm>
            <a:off x="5772763" y="4094069"/>
            <a:ext cx="626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F0D68-A9DE-5B26-D442-3782EA2AA848}"/>
              </a:ext>
            </a:extLst>
          </p:cNvPr>
          <p:cNvCxnSpPr>
            <a:cxnSpLocks/>
          </p:cNvCxnSpPr>
          <p:nvPr/>
        </p:nvCxnSpPr>
        <p:spPr>
          <a:xfrm>
            <a:off x="2684458" y="426738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D442A-AC3D-F15B-1C95-23C34A6A2E6F}"/>
              </a:ext>
            </a:extLst>
          </p:cNvPr>
          <p:cNvSpPr/>
          <p:nvPr/>
        </p:nvSpPr>
        <p:spPr>
          <a:xfrm>
            <a:off x="3288261" y="412696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74C811-2187-AF3D-5E05-6FB8263D2CAD}"/>
              </a:ext>
            </a:extLst>
          </p:cNvPr>
          <p:cNvSpPr/>
          <p:nvPr/>
        </p:nvSpPr>
        <p:spPr>
          <a:xfrm>
            <a:off x="2654478" y="3378661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C4051D-CBD3-356C-EE45-794FFDDE016F}"/>
              </a:ext>
            </a:extLst>
          </p:cNvPr>
          <p:cNvCxnSpPr>
            <a:cxnSpLocks/>
          </p:cNvCxnSpPr>
          <p:nvPr/>
        </p:nvCxnSpPr>
        <p:spPr>
          <a:xfrm>
            <a:off x="2684458" y="465142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908ACDB-5537-7462-99F7-78CF9199E6F5}"/>
              </a:ext>
            </a:extLst>
          </p:cNvPr>
          <p:cNvSpPr/>
          <p:nvPr/>
        </p:nvSpPr>
        <p:spPr>
          <a:xfrm>
            <a:off x="3288261" y="451099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409373-AB28-15D8-E02E-DD13E67C8716}"/>
              </a:ext>
            </a:extLst>
          </p:cNvPr>
          <p:cNvGraphicFramePr>
            <a:graphicFrameLocks noGrp="1"/>
          </p:cNvGraphicFramePr>
          <p:nvPr/>
        </p:nvGraphicFramePr>
        <p:xfrm>
          <a:off x="1965092" y="5855202"/>
          <a:ext cx="8065005" cy="45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044014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223718148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32062501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287741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1965971790"/>
                    </a:ext>
                  </a:extLst>
                </a:gridCol>
              </a:tblGrid>
              <a:tr h="45524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554877-70E8-1440-A12F-9B206B15BE39}"/>
              </a:ext>
            </a:extLst>
          </p:cNvPr>
          <p:cNvCxnSpPr>
            <a:cxnSpLocks/>
          </p:cNvCxnSpPr>
          <p:nvPr/>
        </p:nvCxnSpPr>
        <p:spPr>
          <a:xfrm>
            <a:off x="2354244" y="3299003"/>
            <a:ext cx="0" cy="259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01BBE-34DE-F011-9C8A-AB55772EC337}"/>
              </a:ext>
            </a:extLst>
          </p:cNvPr>
          <p:cNvCxnSpPr>
            <a:cxnSpLocks/>
          </p:cNvCxnSpPr>
          <p:nvPr/>
        </p:nvCxnSpPr>
        <p:spPr>
          <a:xfrm>
            <a:off x="2335530" y="3547566"/>
            <a:ext cx="295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AAB6F0-A20B-7345-CBDE-FCD2ED7986D6}"/>
              </a:ext>
            </a:extLst>
          </p:cNvPr>
          <p:cNvCxnSpPr>
            <a:cxnSpLocks/>
          </p:cNvCxnSpPr>
          <p:nvPr/>
        </p:nvCxnSpPr>
        <p:spPr>
          <a:xfrm>
            <a:off x="3339408" y="3539682"/>
            <a:ext cx="299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315822-8603-3E81-23E3-66483C8C38D8}"/>
              </a:ext>
            </a:extLst>
          </p:cNvPr>
          <p:cNvCxnSpPr>
            <a:cxnSpLocks/>
          </p:cNvCxnSpPr>
          <p:nvPr/>
        </p:nvCxnSpPr>
        <p:spPr>
          <a:xfrm flipV="1">
            <a:off x="3638550" y="3299003"/>
            <a:ext cx="0" cy="259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D372EC-15D9-E0C0-4F93-97123979C443}"/>
              </a:ext>
            </a:extLst>
          </p:cNvPr>
          <p:cNvCxnSpPr>
            <a:cxnSpLocks/>
          </p:cNvCxnSpPr>
          <p:nvPr/>
        </p:nvCxnSpPr>
        <p:spPr>
          <a:xfrm>
            <a:off x="2696720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2FD8653-DBE5-F11A-12F9-EDDA8690ABC4}"/>
              </a:ext>
            </a:extLst>
          </p:cNvPr>
          <p:cNvSpPr/>
          <p:nvPr/>
        </p:nvSpPr>
        <p:spPr>
          <a:xfrm>
            <a:off x="3322960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0021E6-7147-B80F-4A19-784CF90A6F0B}"/>
              </a:ext>
            </a:extLst>
          </p:cNvPr>
          <p:cNvCxnSpPr>
            <a:cxnSpLocks/>
          </p:cNvCxnSpPr>
          <p:nvPr/>
        </p:nvCxnSpPr>
        <p:spPr>
          <a:xfrm>
            <a:off x="4011703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D06BE5-DEE4-40AF-6A25-6F45F18421E9}"/>
              </a:ext>
            </a:extLst>
          </p:cNvPr>
          <p:cNvSpPr/>
          <p:nvPr/>
        </p:nvSpPr>
        <p:spPr>
          <a:xfrm>
            <a:off x="4607265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7DD7-C6C4-14A7-FD09-36F8818D1ADE}"/>
              </a:ext>
            </a:extLst>
          </p:cNvPr>
          <p:cNvSpPr txBox="1"/>
          <p:nvPr/>
        </p:nvSpPr>
        <p:spPr>
          <a:xfrm>
            <a:off x="5807053" y="2136923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0.56*10 = 5.6 so 0.56 goes into bucket number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CDEBD-E134-680A-1902-699065D43DA6}"/>
              </a:ext>
            </a:extLst>
          </p:cNvPr>
          <p:cNvSpPr txBox="1"/>
          <p:nvPr/>
        </p:nvSpPr>
        <p:spPr>
          <a:xfrm>
            <a:off x="5807053" y="271067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0.58*10 = 5.8 so 0.58 goes into bucket number 5 and we have to apply insertion sort between 0.56 and 0.58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95763-302C-D4E6-F3E1-434BC67F4C78}"/>
              </a:ext>
            </a:extLst>
          </p:cNvPr>
          <p:cNvSpPr txBox="1"/>
          <p:nvPr/>
        </p:nvSpPr>
        <p:spPr>
          <a:xfrm>
            <a:off x="5807053" y="355705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0.23*10 = 2.3 so 0.23 goes into bucket number 2 and we have to apply insertion sort between 0.25 and 0.23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57C20-18C3-D9E4-9922-4091C1428AF4}"/>
              </a:ext>
            </a:extLst>
          </p:cNvPr>
          <p:cNvSpPr txBox="1"/>
          <p:nvPr/>
        </p:nvSpPr>
        <p:spPr>
          <a:xfrm>
            <a:off x="5772492" y="4407804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0.68*10 = 6.8 so 0.68 goes into bucket number 6 and we have to apply insertion sort between 0.68 and 0.64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FBE0C-07FB-3DDA-A39B-3C1494ADF28F}"/>
              </a:ext>
            </a:extLst>
          </p:cNvPr>
          <p:cNvSpPr/>
          <p:nvPr/>
        </p:nvSpPr>
        <p:spPr>
          <a:xfrm>
            <a:off x="611155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DA626-39FF-EBF0-5219-5EFFC87A5606}"/>
              </a:ext>
            </a:extLst>
          </p:cNvPr>
          <p:cNvSpPr/>
          <p:nvPr/>
        </p:nvSpPr>
        <p:spPr>
          <a:xfrm>
            <a:off x="548062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FFDB4F-43DC-3467-F63C-18FDEEEEC47E}"/>
              </a:ext>
            </a:extLst>
          </p:cNvPr>
          <p:cNvSpPr/>
          <p:nvPr/>
        </p:nvSpPr>
        <p:spPr>
          <a:xfrm>
            <a:off x="484968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843E4D-0B2A-434F-CF17-4E990BBF7D67}"/>
              </a:ext>
            </a:extLst>
          </p:cNvPr>
          <p:cNvSpPr/>
          <p:nvPr/>
        </p:nvSpPr>
        <p:spPr>
          <a:xfrm>
            <a:off x="421874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61D0A1-3382-45E0-A858-0C8087986293}"/>
              </a:ext>
            </a:extLst>
          </p:cNvPr>
          <p:cNvSpPr/>
          <p:nvPr/>
        </p:nvSpPr>
        <p:spPr>
          <a:xfrm>
            <a:off x="674249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40CE9-1322-2449-E022-44030373407F}"/>
              </a:ext>
            </a:extLst>
          </p:cNvPr>
          <p:cNvSpPr/>
          <p:nvPr/>
        </p:nvSpPr>
        <p:spPr>
          <a:xfrm>
            <a:off x="737342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EB819B-EB32-8D9D-5F3D-9B1A502CBAD9}"/>
              </a:ext>
            </a:extLst>
          </p:cNvPr>
          <p:cNvSpPr/>
          <p:nvPr/>
        </p:nvSpPr>
        <p:spPr>
          <a:xfrm>
            <a:off x="800436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2D98BC-0246-DCF8-660E-DA4114F3058B}"/>
              </a:ext>
            </a:extLst>
          </p:cNvPr>
          <p:cNvSpPr/>
          <p:nvPr/>
        </p:nvSpPr>
        <p:spPr>
          <a:xfrm>
            <a:off x="863530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DBFD9E-CE58-54C3-4297-309FC8A28285}"/>
              </a:ext>
            </a:extLst>
          </p:cNvPr>
          <p:cNvSpPr/>
          <p:nvPr/>
        </p:nvSpPr>
        <p:spPr>
          <a:xfrm>
            <a:off x="9267170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03FB27-1285-DA8B-25BC-D4F02B4CC077}"/>
              </a:ext>
            </a:extLst>
          </p:cNvPr>
          <p:cNvSpPr/>
          <p:nvPr/>
        </p:nvSpPr>
        <p:spPr>
          <a:xfrm>
            <a:off x="358781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5A111-237A-9877-C5C1-9C26CECD8221}"/>
              </a:ext>
            </a:extLst>
          </p:cNvPr>
          <p:cNvSpPr/>
          <p:nvPr/>
        </p:nvSpPr>
        <p:spPr>
          <a:xfrm>
            <a:off x="295687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42A735-EDFA-ED94-C7BF-8F4FAFB79120}"/>
              </a:ext>
            </a:extLst>
          </p:cNvPr>
          <p:cNvSpPr/>
          <p:nvPr/>
        </p:nvSpPr>
        <p:spPr>
          <a:xfrm>
            <a:off x="232594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E1A192-5CE3-5BAA-D258-E2CD8BA49470}"/>
              </a:ext>
            </a:extLst>
          </p:cNvPr>
          <p:cNvSpPr/>
          <p:nvPr/>
        </p:nvSpPr>
        <p:spPr>
          <a:xfrm>
            <a:off x="989717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12578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9" grpId="0" animBg="1"/>
      <p:bldP spid="23" grpId="0" animBg="1"/>
      <p:bldP spid="23" grpId="1" animBg="1"/>
      <p:bldP spid="28" grpId="0" animBg="1"/>
      <p:bldP spid="32" grpId="0" animBg="1"/>
      <p:bldP spid="38" grpId="0" animBg="1"/>
      <p:bldP spid="41" grpId="0" animBg="1"/>
      <p:bldP spid="15" grpId="0" animBg="1"/>
      <p:bldP spid="25" grpId="0" animBg="1"/>
      <p:bldP spid="25" grpId="1" animBg="1"/>
      <p:bldP spid="47" grpId="0" animBg="1"/>
      <p:bldP spid="57" grpId="0" animBg="1"/>
      <p:bldP spid="59" grpId="0" animBg="1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Tree sort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sorting algorithm that is based on </a:t>
            </a:r>
            <a:r>
              <a:rPr lang="en-IN" b="1" dirty="0">
                <a:solidFill>
                  <a:srgbClr val="C00000"/>
                </a:solidFill>
              </a:rPr>
              <a:t>Binary Search Tree</a:t>
            </a:r>
            <a:r>
              <a:rPr lang="en-IN" dirty="0"/>
              <a:t> Data Structure.</a:t>
            </a:r>
          </a:p>
          <a:p>
            <a:r>
              <a:rPr lang="en-IN" dirty="0"/>
              <a:t>It first </a:t>
            </a:r>
            <a:r>
              <a:rPr lang="en-IN" b="1" dirty="0">
                <a:solidFill>
                  <a:srgbClr val="C00000"/>
                </a:solidFill>
              </a:rPr>
              <a:t>creates a binary search tree </a:t>
            </a:r>
            <a:r>
              <a:rPr lang="en-IN" dirty="0"/>
              <a:t>from the elements of the </a:t>
            </a:r>
            <a:r>
              <a:rPr lang="en-IN" b="1" dirty="0">
                <a:solidFill>
                  <a:srgbClr val="C00000"/>
                </a:solidFill>
              </a:rPr>
              <a:t>input list or array</a:t>
            </a:r>
            <a:r>
              <a:rPr lang="en-IN" dirty="0"/>
              <a:t>.</a:t>
            </a:r>
          </a:p>
          <a:p>
            <a:r>
              <a:rPr lang="en-IN" dirty="0"/>
              <a:t>And then performs an </a:t>
            </a:r>
            <a:r>
              <a:rPr lang="en-IN" b="1" dirty="0">
                <a:solidFill>
                  <a:srgbClr val="C00000"/>
                </a:solidFill>
              </a:rPr>
              <a:t>in-order traversal </a:t>
            </a:r>
            <a:r>
              <a:rPr lang="en-IN" dirty="0"/>
              <a:t>on the created binary search tree to </a:t>
            </a:r>
            <a:r>
              <a:rPr lang="en-IN" b="1" dirty="0">
                <a:solidFill>
                  <a:srgbClr val="C00000"/>
                </a:solidFill>
              </a:rPr>
              <a:t>get the element in sorted order.</a:t>
            </a:r>
          </a:p>
          <a:p>
            <a:r>
              <a:rPr lang="en-IN" b="1" dirty="0"/>
              <a:t>Time Complexity</a:t>
            </a:r>
            <a:endParaRPr lang="en-US" b="1" dirty="0"/>
          </a:p>
          <a:p>
            <a:pPr lvl="1"/>
            <a:r>
              <a:rPr lang="en-IN" dirty="0"/>
              <a:t>Worst case </a:t>
            </a:r>
            <a:r>
              <a:rPr lang="en-IN" b="1" dirty="0">
                <a:solidFill>
                  <a:srgbClr val="C00000"/>
                </a:solidFill>
              </a:rPr>
              <a:t>: </a:t>
            </a:r>
          </a:p>
          <a:p>
            <a:pPr lvl="2"/>
            <a:r>
              <a:rPr lang="en-IN" b="1" dirty="0">
                <a:solidFill>
                  <a:srgbClr val="C00000"/>
                </a:solidFill>
              </a:rPr>
              <a:t>O(n log n) </a:t>
            </a:r>
            <a:r>
              <a:rPr lang="en-IN" dirty="0"/>
              <a:t>using </a:t>
            </a:r>
            <a:r>
              <a:rPr lang="en-IN" b="1" dirty="0"/>
              <a:t>balanced binary search Tree </a:t>
            </a:r>
            <a:r>
              <a:rPr lang="en-IN" b="1" dirty="0">
                <a:solidFill>
                  <a:srgbClr val="C00000"/>
                </a:solidFill>
              </a:rPr>
              <a:t>(AVL)</a:t>
            </a:r>
          </a:p>
          <a:p>
            <a:pPr lvl="2"/>
            <a:r>
              <a:rPr lang="en-IN" b="1" dirty="0">
                <a:solidFill>
                  <a:srgbClr val="C00000"/>
                </a:solidFill>
              </a:rPr>
              <a:t>O(n</a:t>
            </a:r>
            <a:r>
              <a:rPr lang="en-IN" b="1" baseline="30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) </a:t>
            </a:r>
            <a:r>
              <a:rPr lang="en-IN" dirty="0"/>
              <a:t>using</a:t>
            </a:r>
            <a:r>
              <a:rPr lang="en-IN" b="1" dirty="0"/>
              <a:t> unbalanced binary search Tree </a:t>
            </a:r>
            <a:r>
              <a:rPr lang="en-IN" b="1" dirty="0">
                <a:solidFill>
                  <a:srgbClr val="C00000"/>
                </a:solidFill>
              </a:rPr>
              <a:t>(BST)</a:t>
            </a:r>
          </a:p>
          <a:p>
            <a:pPr lvl="1"/>
            <a:r>
              <a:rPr lang="en-IN" dirty="0"/>
              <a:t>Average case : </a:t>
            </a:r>
            <a:r>
              <a:rPr lang="en-IN" b="1" dirty="0">
                <a:solidFill>
                  <a:srgbClr val="C00000"/>
                </a:solidFill>
              </a:rPr>
              <a:t>O(n log n)</a:t>
            </a:r>
          </a:p>
          <a:p>
            <a:pPr lvl="1"/>
            <a:r>
              <a:rPr lang="en-IN" dirty="0"/>
              <a:t>Best case :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</a:p>
          <a:p>
            <a:r>
              <a:rPr lang="en-IN" b="1" dirty="0"/>
              <a:t>Space Complexity </a:t>
            </a:r>
            <a:r>
              <a:rPr lang="en-IN" dirty="0"/>
              <a:t>: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- Tree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Take the </a:t>
            </a:r>
            <a:r>
              <a:rPr lang="en-IN" b="1" dirty="0">
                <a:solidFill>
                  <a:srgbClr val="C00000"/>
                </a:solidFill>
              </a:rPr>
              <a:t>elements input </a:t>
            </a:r>
            <a:r>
              <a:rPr lang="en-IN" dirty="0"/>
              <a:t>in an array.</a:t>
            </a:r>
          </a:p>
          <a:p>
            <a:pPr marL="457200" indent="-457200">
              <a:buAutoNum type="arabicPeriod"/>
            </a:pPr>
            <a:r>
              <a:rPr lang="en-IN" dirty="0"/>
              <a:t>Create a </a:t>
            </a:r>
            <a:r>
              <a:rPr lang="en-IN" b="1" dirty="0">
                <a:solidFill>
                  <a:srgbClr val="C00000"/>
                </a:solidFill>
              </a:rPr>
              <a:t>Binary Search Tree </a:t>
            </a:r>
            <a:r>
              <a:rPr lang="en-IN" dirty="0"/>
              <a:t>by inserting data items from the array into the Binary Search Tree.</a:t>
            </a:r>
          </a:p>
          <a:p>
            <a:pPr marL="457200" indent="-457200">
              <a:buAutoNum type="arabicPeriod"/>
            </a:pPr>
            <a:r>
              <a:rPr lang="en-IN" dirty="0"/>
              <a:t>Perform </a:t>
            </a:r>
            <a:r>
              <a:rPr lang="en-IN" b="1" dirty="0">
                <a:solidFill>
                  <a:srgbClr val="C00000"/>
                </a:solidFill>
              </a:rPr>
              <a:t>in-order traversal </a:t>
            </a:r>
            <a:r>
              <a:rPr lang="en-IN" dirty="0"/>
              <a:t>on the tree to </a:t>
            </a:r>
            <a:r>
              <a:rPr lang="en-IN" b="1" dirty="0">
                <a:solidFill>
                  <a:srgbClr val="C00000"/>
                </a:solidFill>
              </a:rPr>
              <a:t>get the elements in sorted order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Binary Search Tree - Tree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7" y="2521131"/>
            <a:ext cx="745223" cy="745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4376057" y="3540034"/>
            <a:ext cx="695517" cy="710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6964681" y="3513909"/>
            <a:ext cx="729342" cy="723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11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3409405" y="4585063"/>
            <a:ext cx="687977" cy="731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5323114" y="4624252"/>
            <a:ext cx="711926" cy="744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6095999" y="4624251"/>
            <a:ext cx="722811" cy="74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7881256" y="4637314"/>
            <a:ext cx="753291" cy="7572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rot="5400000">
            <a:off x="5104286" y="3022870"/>
            <a:ext cx="486668" cy="7558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rot="5400000">
            <a:off x="3896427" y="4003576"/>
            <a:ext cx="438455" cy="7245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 rot="16200000" flipH="1">
            <a:off x="5085575" y="4030750"/>
            <a:ext cx="477644" cy="7093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6430755" y="2979158"/>
            <a:ext cx="462456" cy="8190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rot="5400000">
            <a:off x="6518139" y="4070898"/>
            <a:ext cx="492619" cy="614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 rot="16200000" flipH="1">
            <a:off x="7669716" y="4049128"/>
            <a:ext cx="505682" cy="6706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599021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62627" y="1372808"/>
          <a:ext cx="8128001" cy="4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192"/>
              </p:ext>
            </p:extLst>
          </p:nvPr>
        </p:nvGraphicFramePr>
        <p:xfrm>
          <a:off x="2162629" y="1372810"/>
          <a:ext cx="1181462" cy="4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11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45695"/>
              </p:ext>
            </p:extLst>
          </p:nvPr>
        </p:nvGraphicFramePr>
        <p:xfrm>
          <a:off x="3320869" y="1368456"/>
          <a:ext cx="1181462" cy="48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47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05880"/>
              </p:ext>
            </p:extLst>
          </p:nvPr>
        </p:nvGraphicFramePr>
        <p:xfrm>
          <a:off x="4454435" y="1377163"/>
          <a:ext cx="1180010" cy="47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76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08521"/>
              </p:ext>
            </p:extLst>
          </p:nvPr>
        </p:nvGraphicFramePr>
        <p:xfrm>
          <a:off x="5650411" y="1359746"/>
          <a:ext cx="1181462" cy="49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92932"/>
              </p:ext>
            </p:extLst>
          </p:nvPr>
        </p:nvGraphicFramePr>
        <p:xfrm>
          <a:off x="6808650" y="1368455"/>
          <a:ext cx="1181462" cy="49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31092"/>
              </p:ext>
            </p:extLst>
          </p:nvPr>
        </p:nvGraphicFramePr>
        <p:xfrm>
          <a:off x="7953828" y="1377163"/>
          <a:ext cx="1181462" cy="49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89326"/>
              </p:ext>
            </p:extLst>
          </p:nvPr>
        </p:nvGraphicFramePr>
        <p:xfrm>
          <a:off x="9112069" y="1372809"/>
          <a:ext cx="1181462" cy="49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in-order Traversal - Tree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sub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/>
              <a:t> in in-order</a:t>
            </a:r>
          </a:p>
          <a:p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  <a:p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sub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/>
              <a:t> in in-order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38410" y="888274"/>
            <a:ext cx="745223" cy="745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US" sz="1900" b="1" dirty="0"/>
          </a:p>
        </p:txBody>
      </p:sp>
      <p:sp>
        <p:nvSpPr>
          <p:cNvPr id="5" name="Oval 4"/>
          <p:cNvSpPr/>
          <p:nvPr/>
        </p:nvSpPr>
        <p:spPr>
          <a:xfrm>
            <a:off x="7485017" y="1841863"/>
            <a:ext cx="695517" cy="723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1900" b="1" dirty="0"/>
          </a:p>
        </p:txBody>
      </p:sp>
      <p:sp>
        <p:nvSpPr>
          <p:cNvPr id="6" name="Oval 5"/>
          <p:cNvSpPr/>
          <p:nvPr/>
        </p:nvSpPr>
        <p:spPr>
          <a:xfrm>
            <a:off x="10086704" y="1815738"/>
            <a:ext cx="729342" cy="723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11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6727370" y="3043645"/>
            <a:ext cx="687977" cy="731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8196942" y="3056709"/>
            <a:ext cx="711926" cy="744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9400901" y="3043645"/>
            <a:ext cx="722811" cy="74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10924902" y="2991395"/>
            <a:ext cx="753291" cy="7703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</a:t>
            </a:r>
            <a:endParaRPr lang="en-US" sz="1900" b="1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rot="5400000">
            <a:off x="8251479" y="1351781"/>
            <a:ext cx="423267" cy="7688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rot="5400000">
            <a:off x="7037087" y="2493858"/>
            <a:ext cx="584059" cy="5155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 rot="16200000" flipH="1">
            <a:off x="8017230" y="2521033"/>
            <a:ext cx="597123" cy="4742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1"/>
          </p:cNvCxnSpPr>
          <p:nvPr/>
        </p:nvCxnSpPr>
        <p:spPr>
          <a:xfrm rot="16200000" flipH="1">
            <a:off x="9585435" y="1313644"/>
            <a:ext cx="397142" cy="8190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0"/>
          </p:cNvCxnSpPr>
          <p:nvPr/>
        </p:nvCxnSpPr>
        <p:spPr>
          <a:xfrm rot="5400000">
            <a:off x="9672819" y="2522950"/>
            <a:ext cx="610184" cy="4312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 rot="16200000" flipH="1">
            <a:off x="10726425" y="2416272"/>
            <a:ext cx="557934" cy="592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03513"/>
              </p:ext>
            </p:extLst>
          </p:nvPr>
        </p:nvGraphicFramePr>
        <p:xfrm>
          <a:off x="4271554" y="4353714"/>
          <a:ext cx="7508242" cy="4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  <a:endParaRPr lang="en-US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67982"/>
              </p:ext>
            </p:extLst>
          </p:nvPr>
        </p:nvGraphicFramePr>
        <p:xfrm>
          <a:off x="4267199" y="5109579"/>
          <a:ext cx="7508242" cy="4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21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49086" y="4352504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Input Array ( Unsorted 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7903028" y="1136469"/>
            <a:ext cx="796834" cy="156754"/>
          </a:xfrm>
          <a:custGeom>
            <a:avLst/>
            <a:gdLst>
              <a:gd name="connsiteX0" fmla="*/ 0 w 731520"/>
              <a:gd name="connsiteY0" fmla="*/ 35923 h 143691"/>
              <a:gd name="connsiteX1" fmla="*/ 659675 w 731520"/>
              <a:gd name="connsiteY1" fmla="*/ 35923 h 143691"/>
              <a:gd name="connsiteX2" fmla="*/ 659675 w 731520"/>
              <a:gd name="connsiteY2" fmla="*/ 0 h 143691"/>
              <a:gd name="connsiteX3" fmla="*/ 731520 w 731520"/>
              <a:gd name="connsiteY3" fmla="*/ 71846 h 143691"/>
              <a:gd name="connsiteX4" fmla="*/ 659675 w 731520"/>
              <a:gd name="connsiteY4" fmla="*/ 143691 h 143691"/>
              <a:gd name="connsiteX5" fmla="*/ 659675 w 731520"/>
              <a:gd name="connsiteY5" fmla="*/ 107768 h 143691"/>
              <a:gd name="connsiteX6" fmla="*/ 0 w 731520"/>
              <a:gd name="connsiteY6" fmla="*/ 107768 h 143691"/>
              <a:gd name="connsiteX7" fmla="*/ 0 w 731520"/>
              <a:gd name="connsiteY7" fmla="*/ 35923 h 14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" h="143691">
                <a:moveTo>
                  <a:pt x="0" y="35923"/>
                </a:moveTo>
                <a:lnTo>
                  <a:pt x="659675" y="35923"/>
                </a:lnTo>
                <a:lnTo>
                  <a:pt x="659675" y="0"/>
                </a:lnTo>
                <a:lnTo>
                  <a:pt x="731520" y="71846"/>
                </a:lnTo>
                <a:lnTo>
                  <a:pt x="659675" y="143691"/>
                </a:lnTo>
                <a:lnTo>
                  <a:pt x="659675" y="107768"/>
                </a:lnTo>
                <a:lnTo>
                  <a:pt x="0" y="107768"/>
                </a:lnTo>
                <a:lnTo>
                  <a:pt x="0" y="35923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79417" y="5121432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Output 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0377" y="511272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2"/>
                </a:solidFill>
              </a:rPr>
              <a:t>3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1532" y="512578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6559" y="511272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7714" y="511272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21932" y="512578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0835" y="51257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98926" y="51127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337" y="50866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Output Array ( Sorted 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8665E-6 -1.48148E-6 L -0.09965 0.1314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5 0.13148 L -0.16713 0.3182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12 0.31829 L -0.10056 0.1372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5 0.13148 L -0.04091 0.32963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91 0.32963 L -0.0977 0.1391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5 0.13148 L -0.00105 -0.0057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79 L 0.1128 0.1372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 0.13726 L 0.05601 0.32013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1 0.32014 L 0.10968 0.13935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 0.13727 L 0.18353 0.32199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0" grpId="0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4" grpId="9" animBg="1"/>
      <p:bldP spid="74" grpId="10" animBg="1"/>
      <p:bldP spid="75" grpId="0"/>
      <p:bldP spid="75" grpId="1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 - Tree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import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java.util.Scanner;</a:t>
            </a: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TreeSort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latin typeface="Consolas" panose="020B0609020204030204" pitchFamily="49" charset="0"/>
              </a:rPr>
              <a:t>[ ]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){</a:t>
            </a:r>
          </a:p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Scanner </a:t>
            </a:r>
            <a:r>
              <a:rPr lang="en-IN" sz="2000" dirty="0">
                <a:latin typeface="Consolas" panose="020B0609020204030204" pitchFamily="49" charset="0"/>
              </a:rPr>
              <a:t>sc =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Scanner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System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.in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n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sc.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nextInt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[ ] </a:t>
            </a:r>
            <a:r>
              <a:rPr lang="en-IN" sz="2000" dirty="0">
                <a:latin typeface="Consolas" panose="020B0609020204030204" pitchFamily="49" charset="0"/>
              </a:rPr>
              <a:t>arr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new int</a:t>
            </a:r>
            <a:r>
              <a:rPr lang="en-IN" sz="2000" dirty="0">
                <a:latin typeface="Consolas" panose="020B0609020204030204" pitchFamily="49" charset="0"/>
              </a:rPr>
              <a:t>[n];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for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i = 0 ; i &lt; n ; i++ 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arr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[ </a:t>
            </a:r>
            <a:r>
              <a:rPr lang="en-IN" sz="2000" dirty="0"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 ]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sc.nextInt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	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root =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( arr[ 0 ] 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for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i = 1 ; i &lt; n ; i++ 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                   insertBST</a:t>
            </a:r>
            <a:r>
              <a:rPr lang="en-IN" sz="2000" dirty="0">
                <a:latin typeface="Consolas" panose="020B0609020204030204" pitchFamily="49" charset="0"/>
              </a:rPr>
              <a:t>( root , arr[ i ] 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}</a:t>
            </a:r>
          </a:p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	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inOrder</a:t>
            </a:r>
            <a:r>
              <a:rPr lang="en-IN" sz="2000" dirty="0">
                <a:latin typeface="Consolas" panose="020B0609020204030204" pitchFamily="49" charset="0"/>
              </a:rPr>
              <a:t>( root );</a:t>
            </a:r>
          </a:p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}</a:t>
            </a:r>
          </a:p>
          <a:p>
            <a:pPr marL="108000">
              <a:lnSpc>
                <a:spcPct val="100000"/>
              </a:lnSpc>
              <a:buNone/>
            </a:pP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15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 - Tree Sort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public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insertBST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root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 ,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latin typeface="Consolas" panose="020B0609020204030204" pitchFamily="49" charset="0"/>
              </a:rPr>
              <a:t>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latin typeface="Consolas" panose="020B0609020204030204" pitchFamily="49" charset="0"/>
              </a:rPr>
              <a:t>(root.val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latin typeface="Consolas" panose="020B0609020204030204" pitchFamily="49" charset="0"/>
              </a:rPr>
              <a:t> key){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latin typeface="Consolas" panose="020B0609020204030204" pitchFamily="49" charset="0"/>
              </a:rPr>
              <a:t>(root.left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 ==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latin typeface="Consolas" panose="020B0609020204030204" pitchFamily="49" charset="0"/>
              </a:rPr>
              <a:t>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(key);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 root.left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n;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}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 else 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insertBST</a:t>
            </a:r>
            <a:r>
              <a:rPr lang="en-IN" sz="2000" dirty="0">
                <a:latin typeface="Consolas" panose="020B0609020204030204" pitchFamily="49" charset="0"/>
              </a:rPr>
              <a:t>(root.left , key);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else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latin typeface="Consolas" panose="020B0609020204030204" pitchFamily="49" charset="0"/>
              </a:rPr>
              <a:t>(root.right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 ==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latin typeface="Consolas" panose="020B0609020204030204" pitchFamily="49" charset="0"/>
              </a:rPr>
              <a:t>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n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(key);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 root.right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n;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}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else 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 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insertBST</a:t>
            </a:r>
            <a:r>
              <a:rPr lang="en-IN" sz="2000" dirty="0">
                <a:latin typeface="Consolas" panose="020B0609020204030204" pitchFamily="49" charset="0"/>
              </a:rPr>
              <a:t>(root.right , key);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}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81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Program - Tree Sort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latin typeface="Consolas" panose="020B0609020204030204" pitchFamily="49" charset="0"/>
              </a:rPr>
              <a:t> 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index = 0;</a:t>
            </a:r>
          </a:p>
          <a:p>
            <a:pPr marL="108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InOrder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root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 ,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[ ] 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arr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latin typeface="Consolas" panose="020B0609020204030204" pitchFamily="49" charset="0"/>
              </a:rPr>
              <a:t>(root.left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 !=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latin typeface="Consolas" panose="020B0609020204030204" pitchFamily="49" charset="0"/>
              </a:rPr>
              <a:t>)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inOrder</a:t>
            </a:r>
            <a:r>
              <a:rPr lang="en-IN" sz="2000" dirty="0">
                <a:latin typeface="Consolas" panose="020B0609020204030204" pitchFamily="49" charset="0"/>
              </a:rPr>
              <a:t>(root.left , arr);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arr[index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++</a:t>
            </a:r>
            <a:r>
              <a:rPr lang="en-IN" sz="2000" dirty="0">
                <a:latin typeface="Consolas" panose="020B0609020204030204" pitchFamily="49" charset="0"/>
              </a:rPr>
              <a:t>] = root.val;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latin typeface="Consolas" panose="020B0609020204030204" pitchFamily="49" charset="0"/>
              </a:rPr>
              <a:t>(root.right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 !=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latin typeface="Consolas" panose="020B0609020204030204" pitchFamily="49" charset="0"/>
              </a:rPr>
              <a:t>)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inOrder</a:t>
            </a:r>
            <a:r>
              <a:rPr lang="en-IN" sz="2000" dirty="0">
                <a:latin typeface="Consolas" panose="020B0609020204030204" pitchFamily="49" charset="0"/>
              </a:rPr>
              <a:t>(root.right , arr);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val;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 left;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192597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 right;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16745B"/>
                </a:solidFill>
                <a:latin typeface="Consolas" panose="020B0609020204030204" pitchFamily="49" charset="0"/>
              </a:rPr>
              <a:t>Node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89028C"/>
                </a:solidFill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2771C"/>
                </a:solidFill>
                <a:latin typeface="Consolas" panose="020B0609020204030204" pitchFamily="49" charset="0"/>
              </a:rPr>
              <a:t>val</a:t>
            </a:r>
            <a:r>
              <a:rPr lang="en-IN" sz="2000" dirty="0">
                <a:latin typeface="Consolas" panose="020B0609020204030204" pitchFamily="49" charset="0"/>
              </a:rPr>
              <a:t> ){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this.</a:t>
            </a:r>
            <a:r>
              <a:rPr lang="en-IN" sz="2000" dirty="0">
                <a:latin typeface="Consolas" panose="020B0609020204030204" pitchFamily="49" charset="0"/>
              </a:rPr>
              <a:t>val </a:t>
            </a:r>
            <a:r>
              <a:rPr lang="en-IN" sz="2000" dirty="0">
                <a:solidFill>
                  <a:srgbClr val="E5931B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val;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      }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250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 is a </a:t>
            </a:r>
            <a:r>
              <a:rPr lang="en-US" dirty="0">
                <a:solidFill>
                  <a:schemeClr val="accent6"/>
                </a:solidFill>
              </a:rPr>
              <a:t>comparison-based</a:t>
            </a:r>
            <a:r>
              <a:rPr lang="en-US" dirty="0"/>
              <a:t> sorting algorithm.</a:t>
            </a:r>
          </a:p>
          <a:p>
            <a:r>
              <a:rPr lang="en-US" dirty="0"/>
              <a:t>It is known for its efficiency and is particularly </a:t>
            </a:r>
            <a:r>
              <a:rPr lang="en-US" b="1" dirty="0"/>
              <a:t>suited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large datasets</a:t>
            </a:r>
            <a:r>
              <a:rPr lang="en-US" dirty="0"/>
              <a:t>.</a:t>
            </a:r>
          </a:p>
          <a:p>
            <a:r>
              <a:rPr lang="en-US" dirty="0"/>
              <a:t>Heap sort </a:t>
            </a:r>
            <a:r>
              <a:rPr lang="en-US" b="1" dirty="0"/>
              <a:t>uses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data structure </a:t>
            </a:r>
            <a:r>
              <a:rPr lang="en-US" dirty="0"/>
              <a:t>called a </a:t>
            </a:r>
            <a:r>
              <a:rPr lang="en-US" dirty="0">
                <a:solidFill>
                  <a:schemeClr val="accent6"/>
                </a:solidFill>
              </a:rPr>
              <a:t>binary heap</a:t>
            </a:r>
            <a:r>
              <a:rPr lang="en-US" dirty="0"/>
              <a:t>.</a:t>
            </a:r>
          </a:p>
          <a:p>
            <a:r>
              <a:rPr lang="en-US" b="1" dirty="0"/>
              <a:t>Space complexity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O(1)</a:t>
            </a:r>
          </a:p>
          <a:p>
            <a:r>
              <a:rPr lang="en-US" dirty="0"/>
              <a:t>The </a:t>
            </a:r>
            <a:r>
              <a:rPr lang="en-US" b="1" dirty="0"/>
              <a:t>time complexity</a:t>
            </a:r>
            <a:r>
              <a:rPr lang="en-US" dirty="0"/>
              <a:t> of heap sort is</a:t>
            </a:r>
            <a:r>
              <a:rPr lang="en-US" dirty="0">
                <a:solidFill>
                  <a:schemeClr val="accent6"/>
                </a:solidFill>
              </a:rPr>
              <a:t> O(n log n)</a:t>
            </a:r>
            <a:r>
              <a:rPr lang="en-US" dirty="0"/>
              <a:t> in</a:t>
            </a:r>
            <a:r>
              <a:rPr lang="en-US" b="1" dirty="0"/>
              <a:t> all three cases</a:t>
            </a:r>
            <a:r>
              <a:rPr lang="en-US" dirty="0"/>
              <a:t> (best case, average case, and worst case).</a:t>
            </a:r>
          </a:p>
        </p:txBody>
      </p:sp>
    </p:spTree>
    <p:extLst>
      <p:ext uri="{BB962C8B-B14F-4D97-AF65-F5344CB8AC3E}">
        <p14:creationId xmlns:p14="http://schemas.microsoft.com/office/powerpoint/2010/main" val="25761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Efficient Worst-Case Performance:</a:t>
            </a:r>
            <a:r>
              <a:rPr lang="en-US" dirty="0"/>
              <a:t> Heap sort has a </a:t>
            </a:r>
            <a:r>
              <a:rPr lang="en-US" dirty="0">
                <a:solidFill>
                  <a:schemeClr val="accent6"/>
                </a:solidFill>
              </a:rPr>
              <a:t>consistent and efficient worst-case time complexity</a:t>
            </a:r>
            <a:r>
              <a:rPr lang="en-US" dirty="0"/>
              <a:t> of O(n log n), making it </a:t>
            </a:r>
            <a:r>
              <a:rPr lang="en-US" dirty="0">
                <a:solidFill>
                  <a:schemeClr val="accent6"/>
                </a:solidFill>
              </a:rPr>
              <a:t>suitable for sorting large datasets</a:t>
            </a:r>
            <a:r>
              <a:rPr lang="en-US" dirty="0"/>
              <a:t> where worst-case performance is critical.</a:t>
            </a:r>
          </a:p>
          <a:p>
            <a:r>
              <a:rPr lang="en-US" b="1" dirty="0"/>
              <a:t>In-Place Sorting:</a:t>
            </a:r>
            <a:r>
              <a:rPr lang="en-US" dirty="0"/>
              <a:t> Heap sort is an </a:t>
            </a:r>
            <a:r>
              <a:rPr lang="en-US" dirty="0">
                <a:solidFill>
                  <a:schemeClr val="accent6"/>
                </a:solidFill>
              </a:rPr>
              <a:t>in-place sorting algorithm</a:t>
            </a:r>
            <a:r>
              <a:rPr lang="en-US" dirty="0"/>
              <a:t>, meaning it </a:t>
            </a:r>
            <a:r>
              <a:rPr lang="en-US" dirty="0">
                <a:solidFill>
                  <a:schemeClr val="accent6"/>
                </a:solidFill>
              </a:rPr>
              <a:t>doesn't require additional memory</a:t>
            </a:r>
            <a:r>
              <a:rPr lang="en-US" dirty="0"/>
              <a:t> proportional to the input size. It sorts the array in natural position, making it memory-efficient.</a:t>
            </a:r>
          </a:p>
          <a:p>
            <a:r>
              <a:rPr lang="en-US" b="1" dirty="0"/>
              <a:t>Stable Sorting:</a:t>
            </a:r>
            <a:r>
              <a:rPr lang="en-US" dirty="0"/>
              <a:t> Unlike some other sorting algorithms like quicksort, heap sort is a stable sorting algorithm. It </a:t>
            </a:r>
            <a:r>
              <a:rPr lang="en-US" dirty="0">
                <a:solidFill>
                  <a:schemeClr val="accent6"/>
                </a:solidFill>
              </a:rPr>
              <a:t>preserves the relative order </a:t>
            </a:r>
            <a:r>
              <a:rPr lang="en-US" dirty="0"/>
              <a:t>of equal elements.</a:t>
            </a:r>
          </a:p>
          <a:p>
            <a:r>
              <a:rPr lang="en-US" dirty="0"/>
              <a:t>Heap sort's </a:t>
            </a:r>
            <a:r>
              <a:rPr lang="en-US" b="1" dirty="0"/>
              <a:t>performance </a:t>
            </a:r>
            <a:r>
              <a:rPr lang="en-US" dirty="0"/>
              <a:t>is</a:t>
            </a:r>
            <a:r>
              <a:rPr lang="en-US" dirty="0">
                <a:solidFill>
                  <a:schemeClr val="accent6"/>
                </a:solidFill>
              </a:rPr>
              <a:t> deterministic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doesn't depend</a:t>
            </a:r>
            <a:r>
              <a:rPr lang="en-US" dirty="0"/>
              <a:t> on the </a:t>
            </a:r>
            <a:r>
              <a:rPr lang="en-US" dirty="0">
                <a:solidFill>
                  <a:schemeClr val="accent6"/>
                </a:solidFill>
              </a:rPr>
              <a:t>initial order of elements</a:t>
            </a:r>
            <a:r>
              <a:rPr lang="en-US" dirty="0"/>
              <a:t>, unlike quicksort, which can have varying performance depending on pivot selection.</a:t>
            </a:r>
          </a:p>
        </p:txBody>
      </p:sp>
    </p:spTree>
    <p:extLst>
      <p:ext uri="{BB962C8B-B14F-4D97-AF65-F5344CB8AC3E}">
        <p14:creationId xmlns:p14="http://schemas.microsoft.com/office/powerpoint/2010/main" val="39219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as Fast as Some Alternatives:</a:t>
            </a:r>
            <a:r>
              <a:rPr lang="en-US" dirty="0"/>
              <a:t> While heap sort provides a guaranteed worst-case time complexity of O(n log n), it can be </a:t>
            </a:r>
            <a:r>
              <a:rPr lang="en-US" dirty="0">
                <a:solidFill>
                  <a:schemeClr val="accent6"/>
                </a:solidFill>
              </a:rPr>
              <a:t>slower in practice than other sorting algorithms</a:t>
            </a:r>
            <a:r>
              <a:rPr lang="en-US" dirty="0"/>
              <a:t> like </a:t>
            </a:r>
            <a:r>
              <a:rPr lang="en-US" b="1" dirty="0"/>
              <a:t>quicksort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small datasets</a:t>
            </a:r>
            <a:r>
              <a:rPr lang="en-US" dirty="0"/>
              <a:t> due to its larger constant factors.</a:t>
            </a:r>
          </a:p>
          <a:p>
            <a:r>
              <a:rPr lang="en-US" b="1" dirty="0"/>
              <a:t>Lack of Adaptive Behavior:</a:t>
            </a:r>
            <a:r>
              <a:rPr lang="en-US" dirty="0"/>
              <a:t> Heap sort </a:t>
            </a:r>
            <a:r>
              <a:rPr lang="en-US" dirty="0">
                <a:solidFill>
                  <a:schemeClr val="accent6"/>
                </a:solidFill>
              </a:rPr>
              <a:t>doesn't adapt to partially sorted data</a:t>
            </a:r>
            <a:r>
              <a:rPr lang="en-US" dirty="0"/>
              <a:t>. Its time complexity remains the same regardless of the input's order, which means it may not perform as efficiently as adaptive sorting algorithms in those scenarios.</a:t>
            </a:r>
          </a:p>
          <a:p>
            <a:r>
              <a:rPr lang="en-US" b="1" dirty="0"/>
              <a:t>Complex Implementation: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Implementing</a:t>
            </a:r>
            <a:r>
              <a:rPr lang="en-US" dirty="0"/>
              <a:t> heap sort can be </a:t>
            </a:r>
            <a:r>
              <a:rPr lang="en-US" dirty="0">
                <a:solidFill>
                  <a:schemeClr val="accent6"/>
                </a:solidFill>
              </a:rPr>
              <a:t>more complex</a:t>
            </a:r>
            <a:r>
              <a:rPr lang="en-US" dirty="0"/>
              <a:t> than some other sorting algorithms, particularly for beginners. It involves building and maintaining a binary heap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4736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complete binary 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complete binary tree is a special type of binary tree in which all levels of the tree are completely filled, except possibly for the last level, which is filled from left to right.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max-heap</a:t>
            </a:r>
            <a:r>
              <a:rPr lang="en-US" dirty="0"/>
              <a:t>, the value of each node is greater than or equal to its children.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min-heap</a:t>
            </a:r>
            <a:r>
              <a:rPr lang="en-US" dirty="0"/>
              <a:t>, the value of each node is less than or equal to its children.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Heap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8" y="186017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50</a:t>
            </a:r>
            <a:endParaRPr lang="en-US" sz="1900" b="1"/>
          </a:p>
        </p:txBody>
      </p:sp>
      <p:sp>
        <p:nvSpPr>
          <p:cNvPr id="7" name="Oval 6"/>
          <p:cNvSpPr/>
          <p:nvPr/>
        </p:nvSpPr>
        <p:spPr>
          <a:xfrm>
            <a:off x="4514225" y="262217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25</a:t>
            </a:r>
            <a:endParaRPr lang="en-US" sz="1900" b="1"/>
          </a:p>
        </p:txBody>
      </p:sp>
      <p:sp>
        <p:nvSpPr>
          <p:cNvPr id="8" name="Oval 7"/>
          <p:cNvSpPr/>
          <p:nvPr/>
        </p:nvSpPr>
        <p:spPr>
          <a:xfrm>
            <a:off x="6781800" y="262217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75</a:t>
            </a:r>
            <a:endParaRPr lang="en-US" sz="1900" b="1"/>
          </a:p>
        </p:txBody>
      </p:sp>
      <p:sp>
        <p:nvSpPr>
          <p:cNvPr id="9" name="Oval 8"/>
          <p:cNvSpPr/>
          <p:nvPr/>
        </p:nvSpPr>
        <p:spPr>
          <a:xfrm>
            <a:off x="3657600" y="3543998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22</a:t>
            </a:r>
            <a:endParaRPr lang="en-US" sz="1900" b="1"/>
          </a:p>
        </p:txBody>
      </p:sp>
      <p:sp>
        <p:nvSpPr>
          <p:cNvPr id="10" name="Oval 9"/>
          <p:cNvSpPr/>
          <p:nvPr/>
        </p:nvSpPr>
        <p:spPr>
          <a:xfrm>
            <a:off x="5257800" y="3543998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40</a:t>
            </a:r>
            <a:endParaRPr lang="en-US" sz="1900" b="1"/>
          </a:p>
        </p:txBody>
      </p:sp>
      <p:sp>
        <p:nvSpPr>
          <p:cNvPr id="11" name="Oval 10"/>
          <p:cNvSpPr/>
          <p:nvPr/>
        </p:nvSpPr>
        <p:spPr>
          <a:xfrm>
            <a:off x="6096000" y="3543998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60</a:t>
            </a:r>
            <a:endParaRPr lang="en-US" sz="1900" b="1"/>
          </a:p>
        </p:txBody>
      </p:sp>
      <p:sp>
        <p:nvSpPr>
          <p:cNvPr id="12" name="Oval 11"/>
          <p:cNvSpPr/>
          <p:nvPr/>
        </p:nvSpPr>
        <p:spPr>
          <a:xfrm>
            <a:off x="7620000" y="3543998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/>
              <a:t>80</a:t>
            </a:r>
            <a:endParaRPr lang="en-US" sz="1900" b="1"/>
          </a:p>
        </p:txBody>
      </p:sp>
      <p:sp>
        <p:nvSpPr>
          <p:cNvPr id="13" name="Oval 12"/>
          <p:cNvSpPr/>
          <p:nvPr/>
        </p:nvSpPr>
        <p:spPr>
          <a:xfrm>
            <a:off x="4913650" y="455509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30</a:t>
            </a:r>
          </a:p>
        </p:txBody>
      </p:sp>
      <p:sp>
        <p:nvSpPr>
          <p:cNvPr id="14" name="Oval 13"/>
          <p:cNvSpPr/>
          <p:nvPr/>
        </p:nvSpPr>
        <p:spPr>
          <a:xfrm>
            <a:off x="2895600" y="452717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4209425" y="455509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5034551" y="2380503"/>
            <a:ext cx="671111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3962400" y="3142503"/>
            <a:ext cx="64109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0"/>
          </p:cNvCxnSpPr>
          <p:nvPr/>
        </p:nvCxnSpPr>
        <p:spPr>
          <a:xfrm flipH="1">
            <a:off x="3200400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5034551" y="3142503"/>
            <a:ext cx="52804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5"/>
            <a:endCxn id="15" idx="0"/>
          </p:cNvCxnSpPr>
          <p:nvPr/>
        </p:nvCxnSpPr>
        <p:spPr>
          <a:xfrm>
            <a:off x="4177926" y="4064324"/>
            <a:ext cx="336299" cy="49076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6136714" y="2380503"/>
            <a:ext cx="734360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flipH="1">
            <a:off x="6400800" y="3142503"/>
            <a:ext cx="4702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>
            <a:off x="7302126" y="3142503"/>
            <a:ext cx="6226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0" idx="4"/>
            <a:endCxn id="13" idx="0"/>
          </p:cNvCxnSpPr>
          <p:nvPr/>
        </p:nvCxnSpPr>
        <p:spPr>
          <a:xfrm flipH="1">
            <a:off x="5218450" y="4153598"/>
            <a:ext cx="344150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  <a:p>
            <a:pPr lvl="1"/>
            <a:r>
              <a:rPr lang="en-US" dirty="0"/>
              <a:t>Value of the root node is maximum in the tree.</a:t>
            </a:r>
          </a:p>
          <a:p>
            <a:pPr lvl="1"/>
            <a:r>
              <a:rPr lang="en-US" dirty="0"/>
              <a:t>Or in other words, root node has a larger or equal value than all other nodes in its left and right subtree.</a:t>
            </a:r>
          </a:p>
          <a:p>
            <a:r>
              <a:rPr lang="en-US" dirty="0"/>
              <a:t>Min Heap</a:t>
            </a:r>
          </a:p>
          <a:p>
            <a:pPr lvl="1"/>
            <a:r>
              <a:rPr lang="en-US" dirty="0"/>
              <a:t>Value of the root node is maximum in the tree.</a:t>
            </a:r>
          </a:p>
          <a:p>
            <a:pPr lvl="1"/>
            <a:r>
              <a:rPr lang="en-US" dirty="0"/>
              <a:t>Or in other words, root node has a smaller or equal value than all other nodes in its left and right subtree.</a:t>
            </a:r>
          </a:p>
          <a:p>
            <a:endParaRPr lang="en-US" dirty="0"/>
          </a:p>
          <a:p>
            <a:r>
              <a:rPr lang="en-US" dirty="0"/>
              <a:t>Max Heap is used to sort data in descending order.</a:t>
            </a:r>
          </a:p>
          <a:p>
            <a:r>
              <a:rPr lang="en-US" dirty="0"/>
              <a:t>Min Heap is used to sort data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4822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Max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the root node is maximum with respect to its Left child and right child.</a:t>
            </a:r>
          </a:p>
          <a:p>
            <a:r>
              <a:rPr lang="en-US" dirty="0"/>
              <a:t>If not, swap the root node with the node with maximum value from it’s children.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Max Heap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3,6,9,4,2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207349" y="180333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472819" y="2686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3014185" y="264771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930265" y="351884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1999404" y="354370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993145" y="2323659"/>
            <a:ext cx="303478" cy="4519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1235065" y="3206674"/>
            <a:ext cx="327028" cy="3121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1993145" y="3206674"/>
            <a:ext cx="311059" cy="337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2727675" y="2323659"/>
            <a:ext cx="375784" cy="41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67D9CA1-6464-12FF-BA63-7A0EA8CCBE79}"/>
              </a:ext>
            </a:extLst>
          </p:cNvPr>
          <p:cNvSpPr/>
          <p:nvPr/>
        </p:nvSpPr>
        <p:spPr>
          <a:xfrm>
            <a:off x="7560908" y="182309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9A027E-13ED-7B21-FA76-87B35221DE53}"/>
              </a:ext>
            </a:extLst>
          </p:cNvPr>
          <p:cNvSpPr/>
          <p:nvPr/>
        </p:nvSpPr>
        <p:spPr>
          <a:xfrm>
            <a:off x="7285955" y="3547730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</a:t>
            </a:r>
            <a:endParaRPr lang="en-US" sz="19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A145A8-31A2-A9FD-E147-2650BAEBD34D}"/>
              </a:ext>
            </a:extLst>
          </p:cNvPr>
          <p:cNvCxnSpPr>
            <a:cxnSpLocks/>
            <a:stCxn id="60" idx="3"/>
            <a:endCxn id="115" idx="7"/>
          </p:cNvCxnSpPr>
          <p:nvPr/>
        </p:nvCxnSpPr>
        <p:spPr>
          <a:xfrm flipH="1">
            <a:off x="7282309" y="2343420"/>
            <a:ext cx="367873" cy="468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CBED95-C793-20D3-E144-73936DE4E690}"/>
              </a:ext>
            </a:extLst>
          </p:cNvPr>
          <p:cNvCxnSpPr>
            <a:cxnSpLocks/>
            <a:stCxn id="115" idx="3"/>
            <a:endCxn id="89" idx="0"/>
          </p:cNvCxnSpPr>
          <p:nvPr/>
        </p:nvCxnSpPr>
        <p:spPr>
          <a:xfrm flipH="1">
            <a:off x="6569741" y="3242930"/>
            <a:ext cx="281516" cy="27315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6EB7DE-DC46-60CC-E16F-B3FEC28A2311}"/>
              </a:ext>
            </a:extLst>
          </p:cNvPr>
          <p:cNvCxnSpPr>
            <a:cxnSpLocks/>
            <a:stCxn id="115" idx="5"/>
            <a:endCxn id="80" idx="0"/>
          </p:cNvCxnSpPr>
          <p:nvPr/>
        </p:nvCxnSpPr>
        <p:spPr>
          <a:xfrm>
            <a:off x="7282309" y="3242930"/>
            <a:ext cx="308446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C069B7-526B-15F5-63DA-68535E68C38E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081234" y="2336460"/>
            <a:ext cx="375784" cy="4545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CB2AFDB-21A2-3298-75FA-7DCEB7B52BE8}"/>
              </a:ext>
            </a:extLst>
          </p:cNvPr>
          <p:cNvSpPr/>
          <p:nvPr/>
        </p:nvSpPr>
        <p:spPr>
          <a:xfrm>
            <a:off x="6264941" y="35160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E71970-64DA-0CF2-1333-E3B9C1C71543}"/>
              </a:ext>
            </a:extLst>
          </p:cNvPr>
          <p:cNvSpPr/>
          <p:nvPr/>
        </p:nvSpPr>
        <p:spPr>
          <a:xfrm>
            <a:off x="8367744" y="270178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50DD98-06A1-965D-5D7E-A03B2C7248D6}"/>
              </a:ext>
            </a:extLst>
          </p:cNvPr>
          <p:cNvSpPr/>
          <p:nvPr/>
        </p:nvSpPr>
        <p:spPr>
          <a:xfrm>
            <a:off x="6761983" y="2722604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</a:t>
            </a:r>
            <a:endParaRPr lang="en-US" sz="1900" b="1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426C69-56FC-8016-16E3-BEE7F44B8312}"/>
              </a:ext>
            </a:extLst>
          </p:cNvPr>
          <p:cNvSpPr/>
          <p:nvPr/>
        </p:nvSpPr>
        <p:spPr>
          <a:xfrm>
            <a:off x="6761983" y="2725200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856CF1-A655-172C-8786-EE4DE37D2DA5}"/>
              </a:ext>
            </a:extLst>
          </p:cNvPr>
          <p:cNvSpPr/>
          <p:nvPr/>
        </p:nvSpPr>
        <p:spPr>
          <a:xfrm>
            <a:off x="6764671" y="2728239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</a:t>
            </a:r>
            <a:endParaRPr lang="en-US" sz="19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930B4E-9808-B4B6-0D69-7BC17BF60F67}"/>
              </a:ext>
            </a:extLst>
          </p:cNvPr>
          <p:cNvSpPr/>
          <p:nvPr/>
        </p:nvSpPr>
        <p:spPr>
          <a:xfrm>
            <a:off x="7560908" y="1817409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59111-67E8-18AC-D7FC-5D71DC37FE83}"/>
              </a:ext>
            </a:extLst>
          </p:cNvPr>
          <p:cNvSpPr/>
          <p:nvPr/>
        </p:nvSpPr>
        <p:spPr>
          <a:xfrm>
            <a:off x="8367744" y="2701781"/>
            <a:ext cx="629779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03F186-D3A9-0417-1506-5907F8A2E45C}"/>
              </a:ext>
            </a:extLst>
          </p:cNvPr>
          <p:cNvSpPr/>
          <p:nvPr/>
        </p:nvSpPr>
        <p:spPr>
          <a:xfrm>
            <a:off x="7550819" y="1820252"/>
            <a:ext cx="629779" cy="6152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BEC1C7-8494-8E4D-3E0D-5583237672B5}"/>
              </a:ext>
            </a:extLst>
          </p:cNvPr>
          <p:cNvSpPr/>
          <p:nvPr/>
        </p:nvSpPr>
        <p:spPr>
          <a:xfrm>
            <a:off x="8359833" y="2701781"/>
            <a:ext cx="637690" cy="62234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21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60" grpId="0" animBg="1"/>
      <p:bldP spid="80" grpId="0" animBg="1"/>
      <p:bldP spid="89" grpId="0" animBg="1"/>
      <p:bldP spid="91" grpId="0" animBg="1"/>
      <p:bldP spid="115" grpId="0" animBg="1"/>
      <p:bldP spid="139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Min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the root node is minimum with respect to it’s Left child and right child.</a:t>
            </a:r>
          </a:p>
          <a:p>
            <a:r>
              <a:rPr lang="en-US" dirty="0"/>
              <a:t>If not, swap the root node with the node with minimum value from it’s children.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Min Heap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3,6,9,4,2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207349" y="180333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408424" y="264771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3014185" y="264771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685564" y="348020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1986525" y="350506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928750" y="2323659"/>
            <a:ext cx="367873" cy="41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990364" y="3168037"/>
            <a:ext cx="507334" cy="3121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1928750" y="3168037"/>
            <a:ext cx="362575" cy="337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2727675" y="2323659"/>
            <a:ext cx="375784" cy="41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67D9CA1-6464-12FF-BA63-7A0EA8CCBE79}"/>
              </a:ext>
            </a:extLst>
          </p:cNvPr>
          <p:cNvSpPr/>
          <p:nvPr/>
        </p:nvSpPr>
        <p:spPr>
          <a:xfrm>
            <a:off x="7560908" y="182309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9A027E-13ED-7B21-FA76-87B35221DE53}"/>
              </a:ext>
            </a:extLst>
          </p:cNvPr>
          <p:cNvSpPr/>
          <p:nvPr/>
        </p:nvSpPr>
        <p:spPr>
          <a:xfrm>
            <a:off x="7337471" y="3547730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</a:t>
            </a:r>
            <a:endParaRPr lang="en-US" sz="19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A145A8-31A2-A9FD-E147-2650BAEBD34D}"/>
              </a:ext>
            </a:extLst>
          </p:cNvPr>
          <p:cNvCxnSpPr>
            <a:cxnSpLocks/>
            <a:stCxn id="60" idx="3"/>
            <a:endCxn id="115" idx="7"/>
          </p:cNvCxnSpPr>
          <p:nvPr/>
        </p:nvCxnSpPr>
        <p:spPr>
          <a:xfrm flipH="1">
            <a:off x="7282309" y="2343420"/>
            <a:ext cx="367873" cy="468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CBED95-C793-20D3-E144-73936DE4E690}"/>
              </a:ext>
            </a:extLst>
          </p:cNvPr>
          <p:cNvCxnSpPr>
            <a:cxnSpLocks/>
            <a:stCxn id="115" idx="3"/>
            <a:endCxn id="89" idx="0"/>
          </p:cNvCxnSpPr>
          <p:nvPr/>
        </p:nvCxnSpPr>
        <p:spPr>
          <a:xfrm flipH="1">
            <a:off x="6402314" y="3242930"/>
            <a:ext cx="448943" cy="27315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6EB7DE-DC46-60CC-E16F-B3FEC28A2311}"/>
              </a:ext>
            </a:extLst>
          </p:cNvPr>
          <p:cNvCxnSpPr>
            <a:cxnSpLocks/>
            <a:stCxn id="115" idx="5"/>
            <a:endCxn id="80" idx="0"/>
          </p:cNvCxnSpPr>
          <p:nvPr/>
        </p:nvCxnSpPr>
        <p:spPr>
          <a:xfrm>
            <a:off x="7282309" y="3242930"/>
            <a:ext cx="359962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C069B7-526B-15F5-63DA-68535E68C38E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081234" y="2336460"/>
            <a:ext cx="375784" cy="4545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CB2AFDB-21A2-3298-75FA-7DCEB7B52BE8}"/>
              </a:ext>
            </a:extLst>
          </p:cNvPr>
          <p:cNvSpPr/>
          <p:nvPr/>
        </p:nvSpPr>
        <p:spPr>
          <a:xfrm>
            <a:off x="6097514" y="35160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E71970-64DA-0CF2-1333-E3B9C1C71543}"/>
              </a:ext>
            </a:extLst>
          </p:cNvPr>
          <p:cNvSpPr/>
          <p:nvPr/>
        </p:nvSpPr>
        <p:spPr>
          <a:xfrm>
            <a:off x="8367744" y="270178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50DD98-06A1-965D-5D7E-A03B2C7248D6}"/>
              </a:ext>
            </a:extLst>
          </p:cNvPr>
          <p:cNvSpPr/>
          <p:nvPr/>
        </p:nvSpPr>
        <p:spPr>
          <a:xfrm>
            <a:off x="6761983" y="2722604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</a:t>
            </a:r>
            <a:endParaRPr lang="en-US" sz="1900" b="1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30A8325-28EB-A624-5A31-2EB36C03352C}"/>
              </a:ext>
            </a:extLst>
          </p:cNvPr>
          <p:cNvSpPr/>
          <p:nvPr/>
        </p:nvSpPr>
        <p:spPr>
          <a:xfrm>
            <a:off x="6761983" y="2714397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426C69-56FC-8016-16E3-BEE7F44B8312}"/>
              </a:ext>
            </a:extLst>
          </p:cNvPr>
          <p:cNvSpPr/>
          <p:nvPr/>
        </p:nvSpPr>
        <p:spPr>
          <a:xfrm>
            <a:off x="7337471" y="3545448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551C1D7-C4D4-C867-1F19-7BF4E712B9D7}"/>
              </a:ext>
            </a:extLst>
          </p:cNvPr>
          <p:cNvSpPr/>
          <p:nvPr/>
        </p:nvSpPr>
        <p:spPr>
          <a:xfrm>
            <a:off x="6761983" y="2703782"/>
            <a:ext cx="609600" cy="62842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41EB0FC-E9AE-B114-FE16-2B8A5861208D}"/>
              </a:ext>
            </a:extLst>
          </p:cNvPr>
          <p:cNvSpPr/>
          <p:nvPr/>
        </p:nvSpPr>
        <p:spPr>
          <a:xfrm>
            <a:off x="7337471" y="3534004"/>
            <a:ext cx="609600" cy="62104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497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60" grpId="0" animBg="1"/>
      <p:bldP spid="80" grpId="0" animBg="1"/>
      <p:bldP spid="89" grpId="0" animBg="1"/>
      <p:bldP spid="91" grpId="0" animBg="1"/>
      <p:bldP spid="115" grpId="0" animBg="1"/>
      <p:bldP spid="138" grpId="0" animBg="1"/>
      <p:bldP spid="139" grpId="0" animBg="1"/>
      <p:bldP spid="129" grpId="0" animBg="1"/>
      <p:bldP spid="11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Min Heap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3,6,9,4,2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207349" y="180333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408424" y="264771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014185" y="264771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827233" y="354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1931461" y="355658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928750" y="2323659"/>
            <a:ext cx="367873" cy="41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1132033" y="3168037"/>
            <a:ext cx="365665" cy="376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7" idx="5"/>
            <a:endCxn id="10" idx="0"/>
          </p:cNvCxnSpPr>
          <p:nvPr/>
        </p:nvCxnSpPr>
        <p:spPr>
          <a:xfrm>
            <a:off x="1928750" y="3168037"/>
            <a:ext cx="307511" cy="3885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2727675" y="2323659"/>
            <a:ext cx="375784" cy="41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67D9CA1-6464-12FF-BA63-7A0EA8CCBE79}"/>
              </a:ext>
            </a:extLst>
          </p:cNvPr>
          <p:cNvSpPr/>
          <p:nvPr/>
        </p:nvSpPr>
        <p:spPr>
          <a:xfrm>
            <a:off x="7560908" y="182309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9A027E-13ED-7B21-FA76-87B35221DE53}"/>
              </a:ext>
            </a:extLst>
          </p:cNvPr>
          <p:cNvSpPr/>
          <p:nvPr/>
        </p:nvSpPr>
        <p:spPr>
          <a:xfrm>
            <a:off x="7285955" y="3625004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A145A8-31A2-A9FD-E147-2650BAEBD34D}"/>
              </a:ext>
            </a:extLst>
          </p:cNvPr>
          <p:cNvCxnSpPr>
            <a:cxnSpLocks/>
            <a:stCxn id="60" idx="3"/>
            <a:endCxn id="115" idx="7"/>
          </p:cNvCxnSpPr>
          <p:nvPr/>
        </p:nvCxnSpPr>
        <p:spPr>
          <a:xfrm flipH="1">
            <a:off x="7282309" y="2343420"/>
            <a:ext cx="367873" cy="468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CBED95-C793-20D3-E144-73936DE4E690}"/>
              </a:ext>
            </a:extLst>
          </p:cNvPr>
          <p:cNvCxnSpPr>
            <a:cxnSpLocks/>
            <a:stCxn id="115" idx="3"/>
            <a:endCxn id="89" idx="0"/>
          </p:cNvCxnSpPr>
          <p:nvPr/>
        </p:nvCxnSpPr>
        <p:spPr>
          <a:xfrm flipH="1">
            <a:off x="6479588" y="3242930"/>
            <a:ext cx="371669" cy="4792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6EB7DE-DC46-60CC-E16F-B3FEC28A2311}"/>
              </a:ext>
            </a:extLst>
          </p:cNvPr>
          <p:cNvCxnSpPr>
            <a:cxnSpLocks/>
            <a:stCxn id="115" idx="5"/>
            <a:endCxn id="80" idx="0"/>
          </p:cNvCxnSpPr>
          <p:nvPr/>
        </p:nvCxnSpPr>
        <p:spPr>
          <a:xfrm>
            <a:off x="7282309" y="3242930"/>
            <a:ext cx="308446" cy="3820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C069B7-526B-15F5-63DA-68535E68C38E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081234" y="2336460"/>
            <a:ext cx="375784" cy="4545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CB2AFDB-21A2-3298-75FA-7DCEB7B52BE8}"/>
              </a:ext>
            </a:extLst>
          </p:cNvPr>
          <p:cNvSpPr/>
          <p:nvPr/>
        </p:nvSpPr>
        <p:spPr>
          <a:xfrm>
            <a:off x="6174788" y="372214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</a:t>
            </a:r>
            <a:endParaRPr lang="en-US" sz="1900" b="1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E71970-64DA-0CF2-1333-E3B9C1C71543}"/>
              </a:ext>
            </a:extLst>
          </p:cNvPr>
          <p:cNvSpPr/>
          <p:nvPr/>
        </p:nvSpPr>
        <p:spPr>
          <a:xfrm>
            <a:off x="8367744" y="270178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50DD98-06A1-965D-5D7E-A03B2C7248D6}"/>
              </a:ext>
            </a:extLst>
          </p:cNvPr>
          <p:cNvSpPr/>
          <p:nvPr/>
        </p:nvSpPr>
        <p:spPr>
          <a:xfrm>
            <a:off x="6761983" y="2722604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30A8325-28EB-A624-5A31-2EB36C03352C}"/>
              </a:ext>
            </a:extLst>
          </p:cNvPr>
          <p:cNvSpPr/>
          <p:nvPr/>
        </p:nvSpPr>
        <p:spPr>
          <a:xfrm>
            <a:off x="7560908" y="1803332"/>
            <a:ext cx="627356" cy="629361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426C69-56FC-8016-16E3-BEE7F44B8312}"/>
              </a:ext>
            </a:extLst>
          </p:cNvPr>
          <p:cNvSpPr/>
          <p:nvPr/>
        </p:nvSpPr>
        <p:spPr>
          <a:xfrm>
            <a:off x="6761983" y="2714521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551C1D7-C4D4-C867-1F19-7BF4E712B9D7}"/>
              </a:ext>
            </a:extLst>
          </p:cNvPr>
          <p:cNvSpPr/>
          <p:nvPr/>
        </p:nvSpPr>
        <p:spPr>
          <a:xfrm>
            <a:off x="7543152" y="1802672"/>
            <a:ext cx="645112" cy="62842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41EB0FC-E9AE-B114-FE16-2B8A5861208D}"/>
              </a:ext>
            </a:extLst>
          </p:cNvPr>
          <p:cNvSpPr/>
          <p:nvPr/>
        </p:nvSpPr>
        <p:spPr>
          <a:xfrm>
            <a:off x="6761983" y="2699823"/>
            <a:ext cx="609600" cy="6404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8BD18-A9E0-0F3C-D4D4-426A40357F56}"/>
              </a:ext>
            </a:extLst>
          </p:cNvPr>
          <p:cNvSpPr txBox="1"/>
          <p:nvPr/>
        </p:nvSpPr>
        <p:spPr>
          <a:xfrm>
            <a:off x="6587413" y="4488774"/>
            <a:ext cx="241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Min Heap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75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60" grpId="0" animBg="1"/>
      <p:bldP spid="80" grpId="0" animBg="1"/>
      <p:bldP spid="89" grpId="0" animBg="1"/>
      <p:bldP spid="91" grpId="0" animBg="1"/>
      <p:bldP spid="115" grpId="0" animBg="1"/>
      <p:bldP spid="138" grpId="0" animBg="1"/>
      <p:bldP spid="139" grpId="0" animBg="1"/>
      <p:bldP spid="129" grpId="0" animBg="1"/>
      <p:bldP spid="11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Ascending Order using Min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upper most Node or the root node from the heap and put it into the list.</a:t>
            </a:r>
          </a:p>
          <a:p>
            <a:r>
              <a:rPr lang="en-US" dirty="0"/>
              <a:t>Replace the root with the right most </a:t>
            </a:r>
            <a:r>
              <a:rPr lang="en-US"/>
              <a:t>element from </a:t>
            </a:r>
            <a:r>
              <a:rPr lang="en-US" dirty="0"/>
              <a:t>the last level.</a:t>
            </a:r>
          </a:p>
          <a:p>
            <a:r>
              <a:rPr lang="en-US" dirty="0"/>
              <a:t>Check for the min heap and make it min heap if not.</a:t>
            </a:r>
          </a:p>
          <a:p>
            <a:r>
              <a:rPr lang="en-US" dirty="0"/>
              <a:t>Repeat the process until heap becomes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Ascending Order using Min Heap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3,6,9,8,2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67D9CA1-6464-12FF-BA63-7A0EA8CCBE79}"/>
              </a:ext>
            </a:extLst>
          </p:cNvPr>
          <p:cNvSpPr/>
          <p:nvPr/>
        </p:nvSpPr>
        <p:spPr>
          <a:xfrm>
            <a:off x="1663961" y="172686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9A027E-13ED-7B21-FA76-87B35221DE53}"/>
              </a:ext>
            </a:extLst>
          </p:cNvPr>
          <p:cNvSpPr/>
          <p:nvPr/>
        </p:nvSpPr>
        <p:spPr>
          <a:xfrm>
            <a:off x="1586604" y="3204521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A145A8-31A2-A9FD-E147-2650BAEBD34D}"/>
              </a:ext>
            </a:extLst>
          </p:cNvPr>
          <p:cNvCxnSpPr>
            <a:cxnSpLocks/>
            <a:stCxn id="60" idx="3"/>
            <a:endCxn id="115" idx="7"/>
          </p:cNvCxnSpPr>
          <p:nvPr/>
        </p:nvCxnSpPr>
        <p:spPr>
          <a:xfrm flipH="1">
            <a:off x="1497330" y="2247186"/>
            <a:ext cx="255905" cy="23906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CBED95-C793-20D3-E144-73936DE4E690}"/>
              </a:ext>
            </a:extLst>
          </p:cNvPr>
          <p:cNvCxnSpPr>
            <a:cxnSpLocks/>
            <a:stCxn id="115" idx="3"/>
            <a:endCxn id="89" idx="0"/>
          </p:cNvCxnSpPr>
          <p:nvPr/>
        </p:nvCxnSpPr>
        <p:spPr>
          <a:xfrm flipH="1">
            <a:off x="717720" y="2917307"/>
            <a:ext cx="348558" cy="2939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6EB7DE-DC46-60CC-E16F-B3FEC28A2311}"/>
              </a:ext>
            </a:extLst>
          </p:cNvPr>
          <p:cNvCxnSpPr>
            <a:cxnSpLocks/>
            <a:stCxn id="115" idx="5"/>
            <a:endCxn id="80" idx="0"/>
          </p:cNvCxnSpPr>
          <p:nvPr/>
        </p:nvCxnSpPr>
        <p:spPr>
          <a:xfrm>
            <a:off x="1497330" y="2917307"/>
            <a:ext cx="394074" cy="2872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C069B7-526B-15F5-63DA-68535E68C38E}"/>
              </a:ext>
            </a:extLst>
          </p:cNvPr>
          <p:cNvCxnSpPr>
            <a:cxnSpLocks/>
            <a:stCxn id="60" idx="5"/>
            <a:endCxn id="91" idx="1"/>
          </p:cNvCxnSpPr>
          <p:nvPr/>
        </p:nvCxnSpPr>
        <p:spPr>
          <a:xfrm>
            <a:off x="2184287" y="2247186"/>
            <a:ext cx="255905" cy="269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CB2AFDB-21A2-3298-75FA-7DCEB7B52BE8}"/>
              </a:ext>
            </a:extLst>
          </p:cNvPr>
          <p:cNvSpPr/>
          <p:nvPr/>
        </p:nvSpPr>
        <p:spPr>
          <a:xfrm>
            <a:off x="412920" y="32112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E71970-64DA-0CF2-1333-E3B9C1C71543}"/>
              </a:ext>
            </a:extLst>
          </p:cNvPr>
          <p:cNvSpPr/>
          <p:nvPr/>
        </p:nvSpPr>
        <p:spPr>
          <a:xfrm>
            <a:off x="2350918" y="242780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</a:t>
            </a:r>
            <a:endParaRPr lang="en-US" sz="1900" b="1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50DD98-06A1-965D-5D7E-A03B2C7248D6}"/>
              </a:ext>
            </a:extLst>
          </p:cNvPr>
          <p:cNvSpPr/>
          <p:nvPr/>
        </p:nvSpPr>
        <p:spPr>
          <a:xfrm>
            <a:off x="977004" y="2396981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8BD18-A9E0-0F3C-D4D4-426A40357F56}"/>
              </a:ext>
            </a:extLst>
          </p:cNvPr>
          <p:cNvSpPr txBox="1"/>
          <p:nvPr/>
        </p:nvSpPr>
        <p:spPr>
          <a:xfrm>
            <a:off x="753676" y="4280956"/>
            <a:ext cx="241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Min Heap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926BC-B8C3-D9CA-0D26-76746EC5AE6F}"/>
              </a:ext>
            </a:extLst>
          </p:cNvPr>
          <p:cNvSpPr txBox="1"/>
          <p:nvPr/>
        </p:nvSpPr>
        <p:spPr>
          <a:xfrm>
            <a:off x="2351314" y="5579706"/>
            <a:ext cx="246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Sorted array 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078079-CC02-3DCE-FEA4-9EEFD4CA2806}"/>
              </a:ext>
            </a:extLst>
          </p:cNvPr>
          <p:cNvSpPr/>
          <p:nvPr/>
        </p:nvSpPr>
        <p:spPr>
          <a:xfrm>
            <a:off x="1654198" y="1733069"/>
            <a:ext cx="609600" cy="6096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FE38C-FD5B-2C19-4EB8-CB22B150F937}"/>
              </a:ext>
            </a:extLst>
          </p:cNvPr>
          <p:cNvSpPr txBox="1"/>
          <p:nvPr/>
        </p:nvSpPr>
        <p:spPr>
          <a:xfrm>
            <a:off x="4945225" y="561172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IN" sz="32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4EA8C5-4180-AD71-FA91-A7090759760B}"/>
              </a:ext>
            </a:extLst>
          </p:cNvPr>
          <p:cNvSpPr/>
          <p:nvPr/>
        </p:nvSpPr>
        <p:spPr>
          <a:xfrm>
            <a:off x="3278155" y="2910556"/>
            <a:ext cx="609600" cy="293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9E2C21-4D1D-CC53-DE50-5EFF747198B9}"/>
              </a:ext>
            </a:extLst>
          </p:cNvPr>
          <p:cNvSpPr/>
          <p:nvPr/>
        </p:nvSpPr>
        <p:spPr>
          <a:xfrm>
            <a:off x="5402425" y="1726860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03A439-5E1E-2A6B-4E35-859E8CAA4C99}"/>
              </a:ext>
            </a:extLst>
          </p:cNvPr>
          <p:cNvSpPr/>
          <p:nvPr/>
        </p:nvSpPr>
        <p:spPr>
          <a:xfrm>
            <a:off x="4640425" y="2396981"/>
            <a:ext cx="622040" cy="6354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811F9E-481A-5923-C601-6D7385635EFA}"/>
              </a:ext>
            </a:extLst>
          </p:cNvPr>
          <p:cNvSpPr/>
          <p:nvPr/>
        </p:nvSpPr>
        <p:spPr>
          <a:xfrm>
            <a:off x="6104806" y="2427803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155508-3C71-3284-F441-BE1A99D81F15}"/>
              </a:ext>
            </a:extLst>
          </p:cNvPr>
          <p:cNvSpPr/>
          <p:nvPr/>
        </p:nvSpPr>
        <p:spPr>
          <a:xfrm>
            <a:off x="4030825" y="3204521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A9E66D-5BC5-0D47-D7A0-6C36C3318E6E}"/>
              </a:ext>
            </a:extLst>
          </p:cNvPr>
          <p:cNvCxnSpPr>
            <a:cxnSpLocks/>
            <a:stCxn id="46" idx="3"/>
            <a:endCxn id="50" idx="7"/>
          </p:cNvCxnSpPr>
          <p:nvPr/>
        </p:nvCxnSpPr>
        <p:spPr>
          <a:xfrm flipH="1">
            <a:off x="5171369" y="2247186"/>
            <a:ext cx="320330" cy="2428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4EFDB8-E81E-FBBD-36A9-C60C3FBF6069}"/>
              </a:ext>
            </a:extLst>
          </p:cNvPr>
          <p:cNvCxnSpPr>
            <a:cxnSpLocks/>
            <a:stCxn id="46" idx="5"/>
            <a:endCxn id="51" idx="1"/>
          </p:cNvCxnSpPr>
          <p:nvPr/>
        </p:nvCxnSpPr>
        <p:spPr>
          <a:xfrm>
            <a:off x="5922751" y="2247186"/>
            <a:ext cx="271329" cy="269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EAA1C8-1341-1EA2-8301-078475300D05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4335625" y="2939387"/>
            <a:ext cx="395896" cy="265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1452496-F885-F9F7-598C-0850BECDB52D}"/>
              </a:ext>
            </a:extLst>
          </p:cNvPr>
          <p:cNvSpPr/>
          <p:nvPr/>
        </p:nvSpPr>
        <p:spPr>
          <a:xfrm>
            <a:off x="1586604" y="3198312"/>
            <a:ext cx="615420" cy="617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792A124-9680-2A36-297F-9163A97E70DD}"/>
              </a:ext>
            </a:extLst>
          </p:cNvPr>
          <p:cNvSpPr/>
          <p:nvPr/>
        </p:nvSpPr>
        <p:spPr>
          <a:xfrm>
            <a:off x="4617977" y="2394682"/>
            <a:ext cx="645102" cy="6400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AFA563-1450-1F9D-E7AA-237449B4F008}"/>
              </a:ext>
            </a:extLst>
          </p:cNvPr>
          <p:cNvSpPr/>
          <p:nvPr/>
        </p:nvSpPr>
        <p:spPr>
          <a:xfrm>
            <a:off x="5389985" y="1723593"/>
            <a:ext cx="62204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DFF876-1F2F-A6EE-C9DC-05CA6EA7E164}"/>
              </a:ext>
            </a:extLst>
          </p:cNvPr>
          <p:cNvSpPr/>
          <p:nvPr/>
        </p:nvSpPr>
        <p:spPr>
          <a:xfrm>
            <a:off x="4610034" y="2393188"/>
            <a:ext cx="664472" cy="6525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A85E8A0-4670-8972-B180-C8F02B264AE9}"/>
              </a:ext>
            </a:extLst>
          </p:cNvPr>
          <p:cNvSpPr/>
          <p:nvPr/>
        </p:nvSpPr>
        <p:spPr>
          <a:xfrm>
            <a:off x="5392281" y="1725968"/>
            <a:ext cx="630362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B6AA8E-AE26-3D46-7288-FB9997AB7B36}"/>
              </a:ext>
            </a:extLst>
          </p:cNvPr>
          <p:cNvSpPr txBox="1"/>
          <p:nvPr/>
        </p:nvSpPr>
        <p:spPr>
          <a:xfrm>
            <a:off x="5245254" y="5611725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B34933A-5C90-560C-5850-3F6244D60879}"/>
              </a:ext>
            </a:extLst>
          </p:cNvPr>
          <p:cNvSpPr/>
          <p:nvPr/>
        </p:nvSpPr>
        <p:spPr>
          <a:xfrm>
            <a:off x="7231857" y="2908109"/>
            <a:ext cx="609600" cy="293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02FCCAF-2085-6CD6-0ABD-106D2EDF52F3}"/>
              </a:ext>
            </a:extLst>
          </p:cNvPr>
          <p:cNvSpPr/>
          <p:nvPr/>
        </p:nvSpPr>
        <p:spPr>
          <a:xfrm>
            <a:off x="9104687" y="1580684"/>
            <a:ext cx="652699" cy="6514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D64427-CEA3-67D0-EEB3-FA069F908CC3}"/>
              </a:ext>
            </a:extLst>
          </p:cNvPr>
          <p:cNvCxnSpPr>
            <a:cxnSpLocks/>
            <a:stCxn id="97" idx="3"/>
            <a:endCxn id="99" idx="7"/>
          </p:cNvCxnSpPr>
          <p:nvPr/>
        </p:nvCxnSpPr>
        <p:spPr>
          <a:xfrm flipH="1">
            <a:off x="8813124" y="2136744"/>
            <a:ext cx="387149" cy="3156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FD1E187-7653-A9AA-ADE4-822AF7FDF404}"/>
              </a:ext>
            </a:extLst>
          </p:cNvPr>
          <p:cNvSpPr/>
          <p:nvPr/>
        </p:nvSpPr>
        <p:spPr>
          <a:xfrm>
            <a:off x="8292797" y="2363892"/>
            <a:ext cx="609601" cy="6045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56B7A8F-08A7-D17A-B085-77D4F1B67319}"/>
              </a:ext>
            </a:extLst>
          </p:cNvPr>
          <p:cNvSpPr/>
          <p:nvPr/>
        </p:nvSpPr>
        <p:spPr>
          <a:xfrm>
            <a:off x="5384324" y="1706880"/>
            <a:ext cx="652699" cy="64302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3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0776D-4479-9E37-32F5-5F35A4B77D6C}"/>
              </a:ext>
            </a:extLst>
          </p:cNvPr>
          <p:cNvCxnSpPr>
            <a:cxnSpLocks/>
            <a:stCxn id="97" idx="5"/>
            <a:endCxn id="104" idx="1"/>
          </p:cNvCxnSpPr>
          <p:nvPr/>
        </p:nvCxnSpPr>
        <p:spPr>
          <a:xfrm>
            <a:off x="9661800" y="2136744"/>
            <a:ext cx="298663" cy="3113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B9500823-EE8F-BD33-2DD7-837382542F42}"/>
              </a:ext>
            </a:extLst>
          </p:cNvPr>
          <p:cNvSpPr/>
          <p:nvPr/>
        </p:nvSpPr>
        <p:spPr>
          <a:xfrm>
            <a:off x="9871189" y="2358794"/>
            <a:ext cx="609600" cy="609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09BE045-FF6D-D85A-A327-1E91606D946D}"/>
              </a:ext>
            </a:extLst>
          </p:cNvPr>
          <p:cNvSpPr/>
          <p:nvPr/>
        </p:nvSpPr>
        <p:spPr>
          <a:xfrm>
            <a:off x="4030825" y="3186975"/>
            <a:ext cx="621364" cy="6322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3ADA9E1-1068-A73D-CE80-A189F3302BE0}"/>
              </a:ext>
            </a:extLst>
          </p:cNvPr>
          <p:cNvSpPr/>
          <p:nvPr/>
        </p:nvSpPr>
        <p:spPr>
          <a:xfrm>
            <a:off x="8278897" y="2330335"/>
            <a:ext cx="621302" cy="6514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EF1031-04BA-FBC0-A1B5-94794545F3E8}"/>
              </a:ext>
            </a:extLst>
          </p:cNvPr>
          <p:cNvSpPr txBox="1"/>
          <p:nvPr/>
        </p:nvSpPr>
        <p:spPr>
          <a:xfrm>
            <a:off x="5541645" y="5611723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IN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529FC6-A485-AF32-7FC4-9560D31D401A}"/>
              </a:ext>
            </a:extLst>
          </p:cNvPr>
          <p:cNvSpPr/>
          <p:nvPr/>
        </p:nvSpPr>
        <p:spPr>
          <a:xfrm>
            <a:off x="9871189" y="2358794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0B7704-78B6-0CDC-6175-A6EB596B4CB7}"/>
              </a:ext>
            </a:extLst>
          </p:cNvPr>
          <p:cNvSpPr/>
          <p:nvPr/>
        </p:nvSpPr>
        <p:spPr>
          <a:xfrm>
            <a:off x="9090307" y="1566119"/>
            <a:ext cx="667079" cy="6694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F23167-F2AB-A732-D0F1-0B77AD56090F}"/>
              </a:ext>
            </a:extLst>
          </p:cNvPr>
          <p:cNvSpPr/>
          <p:nvPr/>
        </p:nvSpPr>
        <p:spPr>
          <a:xfrm>
            <a:off x="9097496" y="1577768"/>
            <a:ext cx="652699" cy="66941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5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89" grpId="0" animBg="1"/>
      <p:bldP spid="91" grpId="0" animBg="1"/>
      <p:bldP spid="115" grpId="0" animBg="1"/>
      <p:bldP spid="13" grpId="0"/>
      <p:bldP spid="18" grpId="0"/>
      <p:bldP spid="35" grpId="0" animBg="1"/>
      <p:bldP spid="36" grpId="0"/>
      <p:bldP spid="42" grpId="0" animBg="1"/>
      <p:bldP spid="46" grpId="0" animBg="1"/>
      <p:bldP spid="50" grpId="0" animBg="1"/>
      <p:bldP spid="51" grpId="0" animBg="1"/>
      <p:bldP spid="52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95" grpId="0"/>
      <p:bldP spid="96" grpId="0" animBg="1"/>
      <p:bldP spid="97" grpId="0" animBg="1"/>
      <p:bldP spid="99" grpId="0" animBg="1"/>
      <p:bldP spid="102" grpId="0" animBg="1"/>
      <p:bldP spid="104" grpId="0" animBg="1"/>
      <p:bldP spid="112" grpId="0" animBg="1"/>
      <p:bldP spid="114" grpId="0" animBg="1"/>
      <p:bldP spid="116" grpId="0"/>
      <p:bldP spid="3" grpId="0" animBg="1"/>
      <p:bldP spid="11" grpId="0" animBg="1"/>
      <p:bldP spid="2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Ascending Order using Min Heap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heap for the following data</a:t>
            </a:r>
            <a:br>
              <a:rPr lang="en-IN" sz="2400" dirty="0"/>
            </a:br>
            <a:r>
              <a:rPr lang="en-IN" sz="2400" dirty="0"/>
              <a:t>3,6,9,8,2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0926BC-B8C3-D9CA-0D26-76746EC5AE6F}"/>
              </a:ext>
            </a:extLst>
          </p:cNvPr>
          <p:cNvSpPr txBox="1"/>
          <p:nvPr/>
        </p:nvSpPr>
        <p:spPr>
          <a:xfrm>
            <a:off x="2351314" y="5579706"/>
            <a:ext cx="246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Sorted array 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FE38C-FD5B-2C19-4EB8-CB22B150F937}"/>
              </a:ext>
            </a:extLst>
          </p:cNvPr>
          <p:cNvSpPr txBox="1"/>
          <p:nvPr/>
        </p:nvSpPr>
        <p:spPr>
          <a:xfrm>
            <a:off x="4945225" y="561172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IN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B6AA8E-AE26-3D46-7288-FB9997AB7B36}"/>
              </a:ext>
            </a:extLst>
          </p:cNvPr>
          <p:cNvSpPr txBox="1"/>
          <p:nvPr/>
        </p:nvSpPr>
        <p:spPr>
          <a:xfrm>
            <a:off x="5245254" y="5611725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B34933A-5C90-560C-5850-3F6244D60879}"/>
              </a:ext>
            </a:extLst>
          </p:cNvPr>
          <p:cNvSpPr/>
          <p:nvPr/>
        </p:nvSpPr>
        <p:spPr>
          <a:xfrm>
            <a:off x="5308600" y="3353025"/>
            <a:ext cx="609600" cy="293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D1E187-7653-A9AA-ADE4-822AF7FDF404}"/>
              </a:ext>
            </a:extLst>
          </p:cNvPr>
          <p:cNvSpPr/>
          <p:nvPr/>
        </p:nvSpPr>
        <p:spPr>
          <a:xfrm>
            <a:off x="3221071" y="3147397"/>
            <a:ext cx="609601" cy="6045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9500823-EE8F-BD33-2DD7-837382542F42}"/>
              </a:ext>
            </a:extLst>
          </p:cNvPr>
          <p:cNvSpPr/>
          <p:nvPr/>
        </p:nvSpPr>
        <p:spPr>
          <a:xfrm>
            <a:off x="3900638" y="2407332"/>
            <a:ext cx="616120" cy="61390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EF1031-04BA-FBC0-A1B5-94794545F3E8}"/>
              </a:ext>
            </a:extLst>
          </p:cNvPr>
          <p:cNvSpPr txBox="1"/>
          <p:nvPr/>
        </p:nvSpPr>
        <p:spPr>
          <a:xfrm>
            <a:off x="5541645" y="5611723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IN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ACC003-9998-16B7-2237-8A601118E38D}"/>
              </a:ext>
            </a:extLst>
          </p:cNvPr>
          <p:cNvCxnSpPr>
            <a:cxnSpLocks/>
            <a:stCxn id="104" idx="3"/>
            <a:endCxn id="99" idx="7"/>
          </p:cNvCxnSpPr>
          <p:nvPr/>
        </p:nvCxnSpPr>
        <p:spPr>
          <a:xfrm flipH="1">
            <a:off x="3741398" y="2931330"/>
            <a:ext cx="249469" cy="3045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DE33F67-1665-D171-8A6A-1DE2FFEDD35A}"/>
              </a:ext>
            </a:extLst>
          </p:cNvPr>
          <p:cNvSpPr/>
          <p:nvPr/>
        </p:nvSpPr>
        <p:spPr>
          <a:xfrm>
            <a:off x="3217811" y="3142110"/>
            <a:ext cx="616120" cy="6281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2C16B6-5316-7547-F6C1-4D6982384908}"/>
              </a:ext>
            </a:extLst>
          </p:cNvPr>
          <p:cNvSpPr/>
          <p:nvPr/>
        </p:nvSpPr>
        <p:spPr>
          <a:xfrm>
            <a:off x="3892894" y="2394443"/>
            <a:ext cx="631607" cy="634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CEF0F-AF7F-F459-E0ED-41831DD51CF5}"/>
              </a:ext>
            </a:extLst>
          </p:cNvPr>
          <p:cNvSpPr txBox="1"/>
          <p:nvPr/>
        </p:nvSpPr>
        <p:spPr>
          <a:xfrm>
            <a:off x="5838036" y="5611721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IN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89CA6D-CD7B-1C45-5943-02891160F9EE}"/>
              </a:ext>
            </a:extLst>
          </p:cNvPr>
          <p:cNvSpPr/>
          <p:nvPr/>
        </p:nvSpPr>
        <p:spPr>
          <a:xfrm>
            <a:off x="7189693" y="2468471"/>
            <a:ext cx="623898" cy="6281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19C640-0B3D-6AC7-84DF-4244BB49C409}"/>
              </a:ext>
            </a:extLst>
          </p:cNvPr>
          <p:cNvSpPr/>
          <p:nvPr/>
        </p:nvSpPr>
        <p:spPr>
          <a:xfrm>
            <a:off x="7189693" y="2468469"/>
            <a:ext cx="623898" cy="62815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E0877-F2C4-EA73-72A4-60E7ED2F894D}"/>
              </a:ext>
            </a:extLst>
          </p:cNvPr>
          <p:cNvSpPr txBox="1"/>
          <p:nvPr/>
        </p:nvSpPr>
        <p:spPr>
          <a:xfrm>
            <a:off x="6100562" y="5614859"/>
            <a:ext cx="38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IN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BC4636-6991-022C-21E8-D7B76926FFD2}"/>
              </a:ext>
            </a:extLst>
          </p:cNvPr>
          <p:cNvSpPr/>
          <p:nvPr/>
        </p:nvSpPr>
        <p:spPr>
          <a:xfrm>
            <a:off x="3900638" y="2394442"/>
            <a:ext cx="638195" cy="634001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F10647-1C83-A5F6-FD97-5C26BCDD3A92}"/>
              </a:ext>
            </a:extLst>
          </p:cNvPr>
          <p:cNvSpPr/>
          <p:nvPr/>
        </p:nvSpPr>
        <p:spPr>
          <a:xfrm>
            <a:off x="3199951" y="3131776"/>
            <a:ext cx="637240" cy="638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82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95" grpId="0"/>
      <p:bldP spid="96" grpId="0" animBg="1"/>
      <p:bldP spid="99" grpId="0" animBg="1"/>
      <p:bldP spid="104" grpId="0" animBg="1"/>
      <p:bldP spid="116" grpId="0"/>
      <p:bldP spid="24" grpId="0" animBg="1"/>
      <p:bldP spid="29" grpId="0" animBg="1"/>
      <p:bldP spid="30" grpId="0"/>
      <p:bldP spid="32" grpId="0" animBg="1"/>
      <p:bldP spid="33" grpId="0" animBg="1"/>
      <p:bldP spid="34" grpId="0"/>
      <p:bldP spid="6" grpId="0" animBg="1"/>
      <p:bldP spid="3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Heap Sort – Ascending Order using Min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is array of level order traversal of Heap.</a:t>
            </a:r>
          </a:p>
          <a:p>
            <a:r>
              <a:rPr lang="en-US" dirty="0"/>
              <a:t>N is the length of an Array K.</a:t>
            </a:r>
          </a:p>
          <a:p>
            <a:r>
              <a:rPr lang="en-US" dirty="0"/>
              <a:t>Q is a variable to store value of N,N-1,N-2…,2.</a:t>
            </a:r>
          </a:p>
          <a:p>
            <a:r>
              <a:rPr lang="en-US" dirty="0"/>
              <a:t>KEY is a </a:t>
            </a:r>
            <a:r>
              <a:rPr lang="en-US" dirty="0" err="1"/>
              <a:t>temperory</a:t>
            </a:r>
            <a:r>
              <a:rPr lang="en-US" dirty="0"/>
              <a:t> variable.</a:t>
            </a:r>
          </a:p>
          <a:p>
            <a:r>
              <a:rPr lang="en-US" dirty="0"/>
              <a:t>I and J is a temporary pointer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Heap Sort – Ascending Order using Min Heap Cont.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26A3-800A-A0E2-E1D1-9B3E47E9DCAF}"/>
              </a:ext>
            </a:extLst>
          </p:cNvPr>
          <p:cNvSpPr txBox="1"/>
          <p:nvPr/>
        </p:nvSpPr>
        <p:spPr>
          <a:xfrm>
            <a:off x="143318" y="771322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[Create min heap]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call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min_Heap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K,n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8EBE6-6D4C-3E49-BE75-5C08ACEB6E88}"/>
              </a:ext>
            </a:extLst>
          </p:cNvPr>
          <p:cNvSpPr txBox="1"/>
          <p:nvPr/>
        </p:nvSpPr>
        <p:spPr>
          <a:xfrm>
            <a:off x="143318" y="1523735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[Perform sort]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Repeat thru step-10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for Q=N, N-1,...,2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798D1-BF9D-D544-F7FF-1CA9EC17D59F}"/>
              </a:ext>
            </a:extLst>
          </p:cNvPr>
          <p:cNvSpPr txBox="1"/>
          <p:nvPr/>
        </p:nvSpPr>
        <p:spPr>
          <a:xfrm>
            <a:off x="143318" y="2553147"/>
            <a:ext cx="576000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[Exchange record]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K[1] </a:t>
            </a:r>
            <a:r>
              <a:rPr lang="en-IN" b="1" dirty="0"/>
              <a:t>←</a:t>
            </a:r>
            <a:r>
              <a:rPr lang="en-IN" sz="2000" b="1" dirty="0"/>
              <a:t>→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K[Q]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2475C-C38D-53AE-40DC-B478FA739ABE}"/>
              </a:ext>
            </a:extLst>
          </p:cNvPr>
          <p:cNvSpPr txBox="1"/>
          <p:nvPr/>
        </p:nvSpPr>
        <p:spPr>
          <a:xfrm>
            <a:off x="6095381" y="3326824"/>
            <a:ext cx="57600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9. [Obtain the index of next smallest child]</a:t>
            </a:r>
          </a:p>
          <a:p>
            <a:pPr marL="363538"/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 </a:t>
            </a:r>
            <a:r>
              <a:rPr lang="en-IN" sz="1600" b="1" dirty="0">
                <a:latin typeface="Consolas" pitchFamily="49" charset="0"/>
                <a:cs typeface="Consolas" pitchFamily="49" charset="0"/>
              </a:rPr>
              <a:t>J+1 &lt; Q</a:t>
            </a:r>
          </a:p>
          <a:p>
            <a:pPr marL="363538"/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K[J+1] &lt; K[J]</a:t>
            </a:r>
          </a:p>
          <a:p>
            <a:pPr marL="363538"/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Then </a:t>
            </a:r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J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 J+1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 J &gt; N</a:t>
            </a:r>
          </a:p>
          <a:p>
            <a:pPr marL="363538"/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	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 </a:t>
            </a:r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J  N</a:t>
            </a:r>
            <a:endParaRPr lang="en-IN" sz="16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A3A11-6450-035F-BD15-700F9CEA1B90}"/>
              </a:ext>
            </a:extLst>
          </p:cNvPr>
          <p:cNvSpPr txBox="1"/>
          <p:nvPr/>
        </p:nvSpPr>
        <p:spPr>
          <a:xfrm>
            <a:off x="6095381" y="1675729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[Interchange record]</a:t>
            </a:r>
            <a:endParaRPr lang="en-IN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K[I]  K[J]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5029A-E7C8-64CF-0CFB-A4680C0A43D4}"/>
              </a:ext>
            </a:extLst>
          </p:cNvPr>
          <p:cNvSpPr txBox="1"/>
          <p:nvPr/>
        </p:nvSpPr>
        <p:spPr>
          <a:xfrm>
            <a:off x="6095381" y="4995439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10. [Copy record into its proper place]</a:t>
            </a:r>
          </a:p>
          <a:p>
            <a:pPr marL="365125" indent="-365125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K[I]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AF85D-2695-1BDC-B91D-4ED13B5D5A36}"/>
              </a:ext>
            </a:extLst>
          </p:cNvPr>
          <p:cNvSpPr txBox="1"/>
          <p:nvPr/>
        </p:nvSpPr>
        <p:spPr>
          <a:xfrm>
            <a:off x="6095381" y="5696505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11. [Finished]</a:t>
            </a:r>
          </a:p>
          <a:p>
            <a:pPr marL="365125" indent="-365125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return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C89DA-388F-B055-5980-C5165EF8170D}"/>
              </a:ext>
            </a:extLst>
          </p:cNvPr>
          <p:cNvSpPr txBox="1"/>
          <p:nvPr/>
        </p:nvSpPr>
        <p:spPr>
          <a:xfrm>
            <a:off x="143318" y="3336337"/>
            <a:ext cx="576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[Initialize variable]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I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KEY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 K[1]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   J  2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62C9-4327-8668-2AD6-19F25A6CC26F}"/>
              </a:ext>
            </a:extLst>
          </p:cNvPr>
          <p:cNvSpPr txBox="1"/>
          <p:nvPr/>
        </p:nvSpPr>
        <p:spPr>
          <a:xfrm>
            <a:off x="143318" y="4642748"/>
            <a:ext cx="576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[Obtain index of smallest child of new      record]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J+1 &lt; Q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 IF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K[J+1] &lt; K[J]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J  J + 1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F7102-6368-E832-A943-A275CB746E24}"/>
              </a:ext>
            </a:extLst>
          </p:cNvPr>
          <p:cNvSpPr txBox="1"/>
          <p:nvPr/>
        </p:nvSpPr>
        <p:spPr>
          <a:xfrm>
            <a:off x="6095381" y="771322"/>
            <a:ext cx="576000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[Reconstruct the new Heap]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thru step 10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</a:t>
            </a:r>
            <a:r>
              <a:rPr lang="en-US" sz="1600" dirty="0">
                <a:latin typeface="Consolas" pitchFamily="49" charset="0"/>
                <a:cs typeface="Consolas" pitchFamily="49" charset="0"/>
                <a:sym typeface="Wingdings"/>
              </a:rPr>
              <a:t>while J&lt;= Q-1 and K[J] &lt;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AE622-A5D8-D106-BE3C-FDB62E8D900F}"/>
              </a:ext>
            </a:extLst>
          </p:cNvPr>
          <p:cNvSpPr txBox="1"/>
          <p:nvPr/>
        </p:nvSpPr>
        <p:spPr>
          <a:xfrm>
            <a:off x="6095381" y="2360753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[Obtain next </a:t>
            </a:r>
            <a:r>
              <a:rPr lang="en-IN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left child]</a:t>
            </a:r>
            <a:endParaRPr lang="en-IN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 I  J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/>
              </a:rPr>
              <a:t>	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J  2 * I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8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Counting sort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non-comparison</a:t>
            </a:r>
            <a:r>
              <a:rPr lang="en-US" b="1" dirty="0"/>
              <a:t> </a:t>
            </a:r>
            <a:r>
              <a:rPr lang="en-US" dirty="0"/>
              <a:t>based sorting algorithm.</a:t>
            </a:r>
          </a:p>
          <a:p>
            <a:r>
              <a:rPr lang="en-US" dirty="0"/>
              <a:t>Count Sort is an integer sorting algorithm </a:t>
            </a:r>
            <a:r>
              <a:rPr lang="en-US" b="1" dirty="0"/>
              <a:t>used</a:t>
            </a:r>
            <a:r>
              <a:rPr lang="en-US" dirty="0"/>
              <a:t> to sort </a:t>
            </a:r>
            <a:r>
              <a:rPr lang="en-US" dirty="0">
                <a:solidFill>
                  <a:schemeClr val="accent6"/>
                </a:solidFill>
              </a:rPr>
              <a:t>small positive integers</a:t>
            </a:r>
            <a:r>
              <a:rPr lang="en-US" dirty="0"/>
              <a:t>.</a:t>
            </a:r>
          </a:p>
          <a:p>
            <a:r>
              <a:rPr lang="en-US" dirty="0"/>
              <a:t>It </a:t>
            </a:r>
            <a:r>
              <a:rPr lang="en-US" b="1" dirty="0"/>
              <a:t>is efficient when </a:t>
            </a:r>
            <a:r>
              <a:rPr lang="en-US" dirty="0"/>
              <a:t>the range of</a:t>
            </a:r>
            <a:r>
              <a:rPr lang="en-US" dirty="0">
                <a:solidFill>
                  <a:schemeClr val="accent6"/>
                </a:solidFill>
              </a:rPr>
              <a:t> input values is small</a:t>
            </a:r>
            <a:r>
              <a:rPr lang="en-US" dirty="0"/>
              <a:t> as </a:t>
            </a:r>
            <a:r>
              <a:rPr lang="en-US" dirty="0">
                <a:solidFill>
                  <a:schemeClr val="accent6"/>
                </a:solidFill>
              </a:rPr>
              <a:t>compared to number of elements</a:t>
            </a:r>
            <a:r>
              <a:rPr lang="en-US" dirty="0"/>
              <a:t>.</a:t>
            </a:r>
          </a:p>
          <a:p>
            <a:r>
              <a:rPr lang="en-US" dirty="0"/>
              <a:t>Basic idea of this sorting is</a:t>
            </a:r>
            <a:r>
              <a:rPr lang="en-US" dirty="0">
                <a:solidFill>
                  <a:schemeClr val="accent6"/>
                </a:solidFill>
              </a:rPr>
              <a:t> to count frequency</a:t>
            </a:r>
            <a:r>
              <a:rPr lang="en-US" dirty="0"/>
              <a:t> of </a:t>
            </a:r>
            <a:r>
              <a:rPr lang="en-US" dirty="0">
                <a:solidFill>
                  <a:schemeClr val="accent6"/>
                </a:solidFill>
              </a:rPr>
              <a:t>each distinct element </a:t>
            </a:r>
            <a:r>
              <a:rPr lang="en-US" dirty="0"/>
              <a:t>in the input.</a:t>
            </a:r>
          </a:p>
          <a:p>
            <a:r>
              <a:rPr lang="en-US" b="1" dirty="0"/>
              <a:t>Time complexity</a:t>
            </a:r>
            <a:r>
              <a:rPr lang="en-US" dirty="0"/>
              <a:t> of this algorithm is </a:t>
            </a:r>
            <a:r>
              <a:rPr lang="en-US" dirty="0">
                <a:solidFill>
                  <a:schemeClr val="accent6"/>
                </a:solidFill>
              </a:rPr>
              <a:t>O(</a:t>
            </a:r>
            <a:r>
              <a:rPr lang="en-US" dirty="0" err="1">
                <a:solidFill>
                  <a:schemeClr val="accent6"/>
                </a:solidFill>
              </a:rPr>
              <a:t>n+k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where </a:t>
            </a:r>
            <a:r>
              <a:rPr lang="en-US" b="1" dirty="0"/>
              <a:t>n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number of elements</a:t>
            </a:r>
            <a:r>
              <a:rPr lang="en-US" dirty="0"/>
              <a:t> and </a:t>
            </a:r>
          </a:p>
          <a:p>
            <a:pPr lvl="1"/>
            <a:r>
              <a:rPr lang="en-US" b="1" dirty="0"/>
              <a:t>k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highest frequency of any element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EE01-7C6E-4426-0088-60C13A55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Cont.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C4524F-2348-E318-B2FC-9ABCC2793D34}"/>
              </a:ext>
            </a:extLst>
          </p:cNvPr>
          <p:cNvGraphicFramePr>
            <a:graphicFrameLocks noGrp="1"/>
          </p:cNvGraphicFramePr>
          <p:nvPr/>
        </p:nvGraphicFramePr>
        <p:xfrm>
          <a:off x="2913225" y="1293808"/>
          <a:ext cx="6365550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3001809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07598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72864338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2195774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1249399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30307786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4383272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60939117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10844122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47454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6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D1735-FABA-F41E-2D45-406606F25D97}"/>
              </a:ext>
            </a:extLst>
          </p:cNvPr>
          <p:cNvSpPr txBox="1"/>
          <p:nvPr/>
        </p:nvSpPr>
        <p:spPr>
          <a:xfrm>
            <a:off x="5046306" y="783770"/>
            <a:ext cx="209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Unsorted Array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B54F1-33FD-05F8-E468-22C8D1598512}"/>
              </a:ext>
            </a:extLst>
          </p:cNvPr>
          <p:cNvSpPr txBox="1"/>
          <p:nvPr/>
        </p:nvSpPr>
        <p:spPr>
          <a:xfrm>
            <a:off x="10674220" y="783770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 – [0,5]</a:t>
            </a:r>
            <a:endParaRPr lang="en-IN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820AA7-570E-C2CC-F06D-F0512D9C54CF}"/>
              </a:ext>
            </a:extLst>
          </p:cNvPr>
          <p:cNvCxnSpPr>
            <a:cxnSpLocks/>
          </p:cNvCxnSpPr>
          <p:nvPr/>
        </p:nvCxnSpPr>
        <p:spPr>
          <a:xfrm>
            <a:off x="1435360" y="2267339"/>
            <a:ext cx="9321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7AD0A6-1E8A-7600-E6F0-16996DEBDE7C}"/>
              </a:ext>
            </a:extLst>
          </p:cNvPr>
          <p:cNvSpPr txBox="1"/>
          <p:nvPr/>
        </p:nvSpPr>
        <p:spPr>
          <a:xfrm>
            <a:off x="1463935" y="2286389"/>
            <a:ext cx="926840" cy="382544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B129C-8B9E-3387-0176-B82AA834D07A}"/>
              </a:ext>
            </a:extLst>
          </p:cNvPr>
          <p:cNvSpPr txBox="1"/>
          <p:nvPr/>
        </p:nvSpPr>
        <p:spPr>
          <a:xfrm>
            <a:off x="2444618" y="2314382"/>
            <a:ext cx="79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array for the number of elements given in range and initialize with zero.</a:t>
            </a:r>
            <a:endParaRPr lang="en-IN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21A1A58-FE37-4BF5-C37D-AE89A5D7D9E0}"/>
              </a:ext>
            </a:extLst>
          </p:cNvPr>
          <p:cNvGraphicFramePr>
            <a:graphicFrameLocks noGrp="1"/>
          </p:cNvGraphicFramePr>
          <p:nvPr/>
        </p:nvGraphicFramePr>
        <p:xfrm>
          <a:off x="3255120" y="3564398"/>
          <a:ext cx="5681760" cy="518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6960">
                  <a:extLst>
                    <a:ext uri="{9D8B030D-6E8A-4147-A177-3AD203B41FA5}">
                      <a16:colId xmlns:a16="http://schemas.microsoft.com/office/drawing/2014/main" val="603720336"/>
                    </a:ext>
                  </a:extLst>
                </a:gridCol>
                <a:gridCol w="946960">
                  <a:extLst>
                    <a:ext uri="{9D8B030D-6E8A-4147-A177-3AD203B41FA5}">
                      <a16:colId xmlns:a16="http://schemas.microsoft.com/office/drawing/2014/main" val="877565119"/>
                    </a:ext>
                  </a:extLst>
                </a:gridCol>
                <a:gridCol w="946960">
                  <a:extLst>
                    <a:ext uri="{9D8B030D-6E8A-4147-A177-3AD203B41FA5}">
                      <a16:colId xmlns:a16="http://schemas.microsoft.com/office/drawing/2014/main" val="2868500773"/>
                    </a:ext>
                  </a:extLst>
                </a:gridCol>
                <a:gridCol w="946960">
                  <a:extLst>
                    <a:ext uri="{9D8B030D-6E8A-4147-A177-3AD203B41FA5}">
                      <a16:colId xmlns:a16="http://schemas.microsoft.com/office/drawing/2014/main" val="3047585317"/>
                    </a:ext>
                  </a:extLst>
                </a:gridCol>
                <a:gridCol w="946960">
                  <a:extLst>
                    <a:ext uri="{9D8B030D-6E8A-4147-A177-3AD203B41FA5}">
                      <a16:colId xmlns:a16="http://schemas.microsoft.com/office/drawing/2014/main" val="1744756758"/>
                    </a:ext>
                  </a:extLst>
                </a:gridCol>
                <a:gridCol w="946960">
                  <a:extLst>
                    <a:ext uri="{9D8B030D-6E8A-4147-A177-3AD203B41FA5}">
                      <a16:colId xmlns:a16="http://schemas.microsoft.com/office/drawing/2014/main" val="378749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4507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2D9E281-0DF5-A92F-12C9-D98B6D61D730}"/>
              </a:ext>
            </a:extLst>
          </p:cNvPr>
          <p:cNvGraphicFramePr>
            <a:graphicFrameLocks noGrp="1"/>
          </p:cNvGraphicFramePr>
          <p:nvPr/>
        </p:nvGraphicFramePr>
        <p:xfrm>
          <a:off x="3236166" y="4174287"/>
          <a:ext cx="571966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78">
                  <a:extLst>
                    <a:ext uri="{9D8B030D-6E8A-4147-A177-3AD203B41FA5}">
                      <a16:colId xmlns:a16="http://schemas.microsoft.com/office/drawing/2014/main" val="1025918286"/>
                    </a:ext>
                  </a:extLst>
                </a:gridCol>
                <a:gridCol w="953278">
                  <a:extLst>
                    <a:ext uri="{9D8B030D-6E8A-4147-A177-3AD203B41FA5}">
                      <a16:colId xmlns:a16="http://schemas.microsoft.com/office/drawing/2014/main" val="1250340466"/>
                    </a:ext>
                  </a:extLst>
                </a:gridCol>
                <a:gridCol w="953278">
                  <a:extLst>
                    <a:ext uri="{9D8B030D-6E8A-4147-A177-3AD203B41FA5}">
                      <a16:colId xmlns:a16="http://schemas.microsoft.com/office/drawing/2014/main" val="1776979600"/>
                    </a:ext>
                  </a:extLst>
                </a:gridCol>
                <a:gridCol w="953278">
                  <a:extLst>
                    <a:ext uri="{9D8B030D-6E8A-4147-A177-3AD203B41FA5}">
                      <a16:colId xmlns:a16="http://schemas.microsoft.com/office/drawing/2014/main" val="3016014543"/>
                    </a:ext>
                  </a:extLst>
                </a:gridCol>
                <a:gridCol w="953278">
                  <a:extLst>
                    <a:ext uri="{9D8B030D-6E8A-4147-A177-3AD203B41FA5}">
                      <a16:colId xmlns:a16="http://schemas.microsoft.com/office/drawing/2014/main" val="2265759822"/>
                    </a:ext>
                  </a:extLst>
                </a:gridCol>
                <a:gridCol w="953278">
                  <a:extLst>
                    <a:ext uri="{9D8B030D-6E8A-4147-A177-3AD203B41FA5}">
                      <a16:colId xmlns:a16="http://schemas.microsoft.com/office/drawing/2014/main" val="321544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4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EE01-7C6E-4426-0088-60C13A55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Cont.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820AA7-570E-C2CC-F06D-F0512D9C54CF}"/>
              </a:ext>
            </a:extLst>
          </p:cNvPr>
          <p:cNvCxnSpPr>
            <a:cxnSpLocks/>
          </p:cNvCxnSpPr>
          <p:nvPr/>
        </p:nvCxnSpPr>
        <p:spPr>
          <a:xfrm>
            <a:off x="1435360" y="755776"/>
            <a:ext cx="9321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7AD0A6-1E8A-7600-E6F0-16996DEBDE7C}"/>
              </a:ext>
            </a:extLst>
          </p:cNvPr>
          <p:cNvSpPr txBox="1"/>
          <p:nvPr/>
        </p:nvSpPr>
        <p:spPr>
          <a:xfrm>
            <a:off x="1463935" y="774826"/>
            <a:ext cx="926840" cy="382544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B129C-8B9E-3387-0176-B82AA834D07A}"/>
              </a:ext>
            </a:extLst>
          </p:cNvPr>
          <p:cNvSpPr txBox="1"/>
          <p:nvPr/>
        </p:nvSpPr>
        <p:spPr>
          <a:xfrm>
            <a:off x="2444618" y="756164"/>
            <a:ext cx="79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elements and count the frequency of each element.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E606E65-85FA-A0EF-96F3-4991CE98A322}"/>
              </a:ext>
            </a:extLst>
          </p:cNvPr>
          <p:cNvGraphicFramePr>
            <a:graphicFrameLocks noGrp="1"/>
          </p:cNvGraphicFramePr>
          <p:nvPr/>
        </p:nvGraphicFramePr>
        <p:xfrm>
          <a:off x="2907003" y="1390228"/>
          <a:ext cx="636555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3001809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07598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72864338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2195774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1249399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30307786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4383272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60939117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10844122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47454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69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0139B9-FADF-5F46-13AD-0C668AA7814F}"/>
              </a:ext>
            </a:extLst>
          </p:cNvPr>
          <p:cNvCxnSpPr>
            <a:cxnSpLocks/>
          </p:cNvCxnSpPr>
          <p:nvPr/>
        </p:nvCxnSpPr>
        <p:spPr>
          <a:xfrm>
            <a:off x="6083553" y="1955046"/>
            <a:ext cx="0" cy="45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B5AA11-0B4C-892F-3FF4-EB02B68D66D7}"/>
              </a:ext>
            </a:extLst>
          </p:cNvPr>
          <p:cNvCxnSpPr/>
          <p:nvPr/>
        </p:nvCxnSpPr>
        <p:spPr>
          <a:xfrm>
            <a:off x="186612" y="2659220"/>
            <a:ext cx="1172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CA7DD5-DA95-115C-ECEA-BB5653B0F9D8}"/>
              </a:ext>
            </a:extLst>
          </p:cNvPr>
          <p:cNvCxnSpPr/>
          <p:nvPr/>
        </p:nvCxnSpPr>
        <p:spPr>
          <a:xfrm>
            <a:off x="161730" y="3586068"/>
            <a:ext cx="1172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589D48-10AD-5B46-CAB1-D908ED1D33D5}"/>
              </a:ext>
            </a:extLst>
          </p:cNvPr>
          <p:cNvCxnSpPr/>
          <p:nvPr/>
        </p:nvCxnSpPr>
        <p:spPr>
          <a:xfrm>
            <a:off x="161729" y="4565785"/>
            <a:ext cx="1172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18CA85-0EAD-C827-CD5B-2D18C291CDC6}"/>
              </a:ext>
            </a:extLst>
          </p:cNvPr>
          <p:cNvCxnSpPr/>
          <p:nvPr/>
        </p:nvCxnSpPr>
        <p:spPr>
          <a:xfrm>
            <a:off x="133740" y="5573486"/>
            <a:ext cx="1172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D3D03433-DA3D-01AF-AFA8-D285031576F0}"/>
              </a:ext>
            </a:extLst>
          </p:cNvPr>
          <p:cNvGraphicFramePr>
            <a:graphicFrameLocks noGrp="1"/>
          </p:cNvGraphicFramePr>
          <p:nvPr/>
        </p:nvGraphicFramePr>
        <p:xfrm>
          <a:off x="989560" y="1950939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AADF7B98-E3A9-914E-EEF5-353A78208CCB}"/>
              </a:ext>
            </a:extLst>
          </p:cNvPr>
          <p:cNvGraphicFramePr>
            <a:graphicFrameLocks noGrp="1"/>
          </p:cNvGraphicFramePr>
          <p:nvPr/>
        </p:nvGraphicFramePr>
        <p:xfrm>
          <a:off x="989559" y="2332847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45" name="Table 43">
            <a:extLst>
              <a:ext uri="{FF2B5EF4-FFF2-40B4-BE49-F238E27FC236}">
                <a16:creationId xmlns:a16="http://schemas.microsoft.com/office/drawing/2014/main" id="{318EC41E-F389-798B-B53A-1DAFE83E7C2C}"/>
              </a:ext>
            </a:extLst>
          </p:cNvPr>
          <p:cNvGraphicFramePr>
            <a:graphicFrameLocks noGrp="1"/>
          </p:cNvGraphicFramePr>
          <p:nvPr/>
        </p:nvGraphicFramePr>
        <p:xfrm>
          <a:off x="992669" y="2877782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0C40C10F-A02E-1562-E63F-A3DE3C934F65}"/>
              </a:ext>
            </a:extLst>
          </p:cNvPr>
          <p:cNvGraphicFramePr>
            <a:graphicFrameLocks noGrp="1"/>
          </p:cNvGraphicFramePr>
          <p:nvPr/>
        </p:nvGraphicFramePr>
        <p:xfrm>
          <a:off x="992668" y="3259690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47" name="Table 43">
            <a:extLst>
              <a:ext uri="{FF2B5EF4-FFF2-40B4-BE49-F238E27FC236}">
                <a16:creationId xmlns:a16="http://schemas.microsoft.com/office/drawing/2014/main" id="{FD7305E0-72B4-72AC-D659-831E6B70C17A}"/>
              </a:ext>
            </a:extLst>
          </p:cNvPr>
          <p:cNvGraphicFramePr>
            <a:graphicFrameLocks noGrp="1"/>
          </p:cNvGraphicFramePr>
          <p:nvPr/>
        </p:nvGraphicFramePr>
        <p:xfrm>
          <a:off x="992672" y="3848167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48" name="Table 44">
            <a:extLst>
              <a:ext uri="{FF2B5EF4-FFF2-40B4-BE49-F238E27FC236}">
                <a16:creationId xmlns:a16="http://schemas.microsoft.com/office/drawing/2014/main" id="{BFB40271-998C-1D09-ABE5-9E49BE937A49}"/>
              </a:ext>
            </a:extLst>
          </p:cNvPr>
          <p:cNvGraphicFramePr>
            <a:graphicFrameLocks noGrp="1"/>
          </p:cNvGraphicFramePr>
          <p:nvPr/>
        </p:nvGraphicFramePr>
        <p:xfrm>
          <a:off x="992671" y="4230075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49" name="Table 43">
            <a:extLst>
              <a:ext uri="{FF2B5EF4-FFF2-40B4-BE49-F238E27FC236}">
                <a16:creationId xmlns:a16="http://schemas.microsoft.com/office/drawing/2014/main" id="{FB90DD40-7616-0FE9-B696-4BB1DC18FF2D}"/>
              </a:ext>
            </a:extLst>
          </p:cNvPr>
          <p:cNvGraphicFramePr>
            <a:graphicFrameLocks noGrp="1"/>
          </p:cNvGraphicFramePr>
          <p:nvPr/>
        </p:nvGraphicFramePr>
        <p:xfrm>
          <a:off x="1002000" y="4846542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0" name="Table 44">
            <a:extLst>
              <a:ext uri="{FF2B5EF4-FFF2-40B4-BE49-F238E27FC236}">
                <a16:creationId xmlns:a16="http://schemas.microsoft.com/office/drawing/2014/main" id="{CF21951E-CB59-0474-D542-A0881816A283}"/>
              </a:ext>
            </a:extLst>
          </p:cNvPr>
          <p:cNvGraphicFramePr>
            <a:graphicFrameLocks noGrp="1"/>
          </p:cNvGraphicFramePr>
          <p:nvPr/>
        </p:nvGraphicFramePr>
        <p:xfrm>
          <a:off x="1001999" y="5228450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51" name="Table 43">
            <a:extLst>
              <a:ext uri="{FF2B5EF4-FFF2-40B4-BE49-F238E27FC236}">
                <a16:creationId xmlns:a16="http://schemas.microsoft.com/office/drawing/2014/main" id="{1793D18B-CE9E-2030-EE56-B89516A6EA0F}"/>
              </a:ext>
            </a:extLst>
          </p:cNvPr>
          <p:cNvGraphicFramePr>
            <a:graphicFrameLocks noGrp="1"/>
          </p:cNvGraphicFramePr>
          <p:nvPr/>
        </p:nvGraphicFramePr>
        <p:xfrm>
          <a:off x="1002000" y="5874805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2" name="Table 44">
            <a:extLst>
              <a:ext uri="{FF2B5EF4-FFF2-40B4-BE49-F238E27FC236}">
                <a16:creationId xmlns:a16="http://schemas.microsoft.com/office/drawing/2014/main" id="{FF23F1F2-A180-F85E-E20D-37130B6975D3}"/>
              </a:ext>
            </a:extLst>
          </p:cNvPr>
          <p:cNvGraphicFramePr>
            <a:graphicFrameLocks noGrp="1"/>
          </p:cNvGraphicFramePr>
          <p:nvPr/>
        </p:nvGraphicFramePr>
        <p:xfrm>
          <a:off x="1001999" y="6256713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53" name="Table 43">
            <a:extLst>
              <a:ext uri="{FF2B5EF4-FFF2-40B4-BE49-F238E27FC236}">
                <a16:creationId xmlns:a16="http://schemas.microsoft.com/office/drawing/2014/main" id="{53DCD6AB-D0F1-F76B-DE6F-D9B08FE44693}"/>
              </a:ext>
            </a:extLst>
          </p:cNvPr>
          <p:cNvGraphicFramePr>
            <a:graphicFrameLocks noGrp="1"/>
          </p:cNvGraphicFramePr>
          <p:nvPr/>
        </p:nvGraphicFramePr>
        <p:xfrm>
          <a:off x="6847631" y="1950939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4" name="Table 44">
            <a:extLst>
              <a:ext uri="{FF2B5EF4-FFF2-40B4-BE49-F238E27FC236}">
                <a16:creationId xmlns:a16="http://schemas.microsoft.com/office/drawing/2014/main" id="{C6811CC4-D1C4-AC07-5513-C882C3C21846}"/>
              </a:ext>
            </a:extLst>
          </p:cNvPr>
          <p:cNvGraphicFramePr>
            <a:graphicFrameLocks noGrp="1"/>
          </p:cNvGraphicFramePr>
          <p:nvPr/>
        </p:nvGraphicFramePr>
        <p:xfrm>
          <a:off x="6847630" y="2332847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55" name="Table 43">
            <a:extLst>
              <a:ext uri="{FF2B5EF4-FFF2-40B4-BE49-F238E27FC236}">
                <a16:creationId xmlns:a16="http://schemas.microsoft.com/office/drawing/2014/main" id="{76EADC5C-916C-E157-D05E-7145FA7E500D}"/>
              </a:ext>
            </a:extLst>
          </p:cNvPr>
          <p:cNvGraphicFramePr>
            <a:graphicFrameLocks noGrp="1"/>
          </p:cNvGraphicFramePr>
          <p:nvPr/>
        </p:nvGraphicFramePr>
        <p:xfrm>
          <a:off x="6850740" y="2877782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6" name="Table 44">
            <a:extLst>
              <a:ext uri="{FF2B5EF4-FFF2-40B4-BE49-F238E27FC236}">
                <a16:creationId xmlns:a16="http://schemas.microsoft.com/office/drawing/2014/main" id="{0ACFC2A6-9657-9C3D-A442-8DD33C022DAF}"/>
              </a:ext>
            </a:extLst>
          </p:cNvPr>
          <p:cNvGraphicFramePr>
            <a:graphicFrameLocks noGrp="1"/>
          </p:cNvGraphicFramePr>
          <p:nvPr/>
        </p:nvGraphicFramePr>
        <p:xfrm>
          <a:off x="6850739" y="3259690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57" name="Table 43">
            <a:extLst>
              <a:ext uri="{FF2B5EF4-FFF2-40B4-BE49-F238E27FC236}">
                <a16:creationId xmlns:a16="http://schemas.microsoft.com/office/drawing/2014/main" id="{71B10433-E9B3-0A80-86AA-4448BA85CE40}"/>
              </a:ext>
            </a:extLst>
          </p:cNvPr>
          <p:cNvGraphicFramePr>
            <a:graphicFrameLocks noGrp="1"/>
          </p:cNvGraphicFramePr>
          <p:nvPr/>
        </p:nvGraphicFramePr>
        <p:xfrm>
          <a:off x="6850743" y="3848167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8" name="Table 44">
            <a:extLst>
              <a:ext uri="{FF2B5EF4-FFF2-40B4-BE49-F238E27FC236}">
                <a16:creationId xmlns:a16="http://schemas.microsoft.com/office/drawing/2014/main" id="{1F7530D9-EDC1-CD4E-556D-B351BD0BC6F1}"/>
              </a:ext>
            </a:extLst>
          </p:cNvPr>
          <p:cNvGraphicFramePr>
            <a:graphicFrameLocks noGrp="1"/>
          </p:cNvGraphicFramePr>
          <p:nvPr/>
        </p:nvGraphicFramePr>
        <p:xfrm>
          <a:off x="6850742" y="4230075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59" name="Table 43">
            <a:extLst>
              <a:ext uri="{FF2B5EF4-FFF2-40B4-BE49-F238E27FC236}">
                <a16:creationId xmlns:a16="http://schemas.microsoft.com/office/drawing/2014/main" id="{2120DFD9-8FED-78A2-DD1F-1D5342443B8B}"/>
              </a:ext>
            </a:extLst>
          </p:cNvPr>
          <p:cNvGraphicFramePr>
            <a:graphicFrameLocks noGrp="1"/>
          </p:cNvGraphicFramePr>
          <p:nvPr/>
        </p:nvGraphicFramePr>
        <p:xfrm>
          <a:off x="6860071" y="4846542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60" name="Table 44">
            <a:extLst>
              <a:ext uri="{FF2B5EF4-FFF2-40B4-BE49-F238E27FC236}">
                <a16:creationId xmlns:a16="http://schemas.microsoft.com/office/drawing/2014/main" id="{4B945498-8630-8711-D77F-718B0B6AAB0C}"/>
              </a:ext>
            </a:extLst>
          </p:cNvPr>
          <p:cNvGraphicFramePr>
            <a:graphicFrameLocks noGrp="1"/>
          </p:cNvGraphicFramePr>
          <p:nvPr/>
        </p:nvGraphicFramePr>
        <p:xfrm>
          <a:off x="6860070" y="5228450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61" name="Table 43">
            <a:extLst>
              <a:ext uri="{FF2B5EF4-FFF2-40B4-BE49-F238E27FC236}">
                <a16:creationId xmlns:a16="http://schemas.microsoft.com/office/drawing/2014/main" id="{59BCCA08-F4F5-28DA-5EF3-B0443F4C6B68}"/>
              </a:ext>
            </a:extLst>
          </p:cNvPr>
          <p:cNvGraphicFramePr>
            <a:graphicFrameLocks noGrp="1"/>
          </p:cNvGraphicFramePr>
          <p:nvPr/>
        </p:nvGraphicFramePr>
        <p:xfrm>
          <a:off x="6860071" y="5874805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62" name="Table 44">
            <a:extLst>
              <a:ext uri="{FF2B5EF4-FFF2-40B4-BE49-F238E27FC236}">
                <a16:creationId xmlns:a16="http://schemas.microsoft.com/office/drawing/2014/main" id="{8F7B7965-4FAC-61C8-80A9-68DAB752A156}"/>
              </a:ext>
            </a:extLst>
          </p:cNvPr>
          <p:cNvGraphicFramePr>
            <a:graphicFrameLocks noGrp="1"/>
          </p:cNvGraphicFramePr>
          <p:nvPr/>
        </p:nvGraphicFramePr>
        <p:xfrm>
          <a:off x="6860070" y="6256713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413145-F901-981C-AEE6-E2B59FB9BBE7}"/>
              </a:ext>
            </a:extLst>
          </p:cNvPr>
          <p:cNvCxnSpPr/>
          <p:nvPr/>
        </p:nvCxnSpPr>
        <p:spPr>
          <a:xfrm>
            <a:off x="3219066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E31D62-FE16-1511-8E7E-8BB082588D07}"/>
              </a:ext>
            </a:extLst>
          </p:cNvPr>
          <p:cNvCxnSpPr/>
          <p:nvPr/>
        </p:nvCxnSpPr>
        <p:spPr>
          <a:xfrm>
            <a:off x="3856658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BF9B7-FEE3-106A-58A6-F0FC9DB07D82}"/>
              </a:ext>
            </a:extLst>
          </p:cNvPr>
          <p:cNvCxnSpPr/>
          <p:nvPr/>
        </p:nvCxnSpPr>
        <p:spPr>
          <a:xfrm>
            <a:off x="4509801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48921A-C2B2-0116-D7B3-CD2E53D717C4}"/>
              </a:ext>
            </a:extLst>
          </p:cNvPr>
          <p:cNvCxnSpPr/>
          <p:nvPr/>
        </p:nvCxnSpPr>
        <p:spPr>
          <a:xfrm>
            <a:off x="5147393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C40C09-FB8B-83B3-3FD8-E07A84706912}"/>
              </a:ext>
            </a:extLst>
          </p:cNvPr>
          <p:cNvCxnSpPr/>
          <p:nvPr/>
        </p:nvCxnSpPr>
        <p:spPr>
          <a:xfrm>
            <a:off x="5769433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684142-D34C-3595-AAE7-789776EE578D}"/>
              </a:ext>
            </a:extLst>
          </p:cNvPr>
          <p:cNvCxnSpPr/>
          <p:nvPr/>
        </p:nvCxnSpPr>
        <p:spPr>
          <a:xfrm>
            <a:off x="6407025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88E8DB5-08A4-3F10-2231-54F526C7922C}"/>
              </a:ext>
            </a:extLst>
          </p:cNvPr>
          <p:cNvCxnSpPr/>
          <p:nvPr/>
        </p:nvCxnSpPr>
        <p:spPr>
          <a:xfrm>
            <a:off x="7047728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F07573-124A-B793-AB38-F67F9E0242FE}"/>
              </a:ext>
            </a:extLst>
          </p:cNvPr>
          <p:cNvCxnSpPr/>
          <p:nvPr/>
        </p:nvCxnSpPr>
        <p:spPr>
          <a:xfrm>
            <a:off x="7685320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1B0B30-D82F-DCB6-4A39-35F7ECC92B4C}"/>
              </a:ext>
            </a:extLst>
          </p:cNvPr>
          <p:cNvCxnSpPr/>
          <p:nvPr/>
        </p:nvCxnSpPr>
        <p:spPr>
          <a:xfrm>
            <a:off x="8326021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3B1887-2AF7-6EAE-5542-AF4D26694AF1}"/>
              </a:ext>
            </a:extLst>
          </p:cNvPr>
          <p:cNvCxnSpPr/>
          <p:nvPr/>
        </p:nvCxnSpPr>
        <p:spPr>
          <a:xfrm>
            <a:off x="8963613" y="1091682"/>
            <a:ext cx="0" cy="298546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D6B-4696-E28B-BEEC-4AB3D63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Cont.</a:t>
            </a:r>
            <a:endParaRPr lang="en-IN" dirty="0"/>
          </a:p>
        </p:txBody>
      </p:sp>
      <p:graphicFrame>
        <p:nvGraphicFramePr>
          <p:cNvPr id="4" name="Table 43">
            <a:extLst>
              <a:ext uri="{FF2B5EF4-FFF2-40B4-BE49-F238E27FC236}">
                <a16:creationId xmlns:a16="http://schemas.microsoft.com/office/drawing/2014/main" id="{71215D9E-4506-60D7-3DED-73975F660126}"/>
              </a:ext>
            </a:extLst>
          </p:cNvPr>
          <p:cNvGraphicFramePr>
            <a:graphicFrameLocks noGrp="1"/>
          </p:cNvGraphicFramePr>
          <p:nvPr/>
        </p:nvGraphicFramePr>
        <p:xfrm>
          <a:off x="4104450" y="1125792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6" name="Table 44">
            <a:extLst>
              <a:ext uri="{FF2B5EF4-FFF2-40B4-BE49-F238E27FC236}">
                <a16:creationId xmlns:a16="http://schemas.microsoft.com/office/drawing/2014/main" id="{AC2A48E0-6006-7AEC-6B46-CD2EE46F39FA}"/>
              </a:ext>
            </a:extLst>
          </p:cNvPr>
          <p:cNvGraphicFramePr>
            <a:graphicFrameLocks noGrp="1"/>
          </p:cNvGraphicFramePr>
          <p:nvPr/>
        </p:nvGraphicFramePr>
        <p:xfrm>
          <a:off x="4104456" y="1577198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372085-4A8D-3490-B6B6-16E7555395CB}"/>
              </a:ext>
            </a:extLst>
          </p:cNvPr>
          <p:cNvSpPr txBox="1"/>
          <p:nvPr/>
        </p:nvSpPr>
        <p:spPr>
          <a:xfrm>
            <a:off x="3023120" y="2230014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36442-678A-8CE9-9951-17A23766383A}"/>
              </a:ext>
            </a:extLst>
          </p:cNvPr>
          <p:cNvSpPr txBox="1"/>
          <p:nvPr/>
        </p:nvSpPr>
        <p:spPr>
          <a:xfrm>
            <a:off x="3727584" y="2230014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D9BEB-BD58-23E1-7586-3931B19EE69F}"/>
              </a:ext>
            </a:extLst>
          </p:cNvPr>
          <p:cNvSpPr txBox="1"/>
          <p:nvPr/>
        </p:nvSpPr>
        <p:spPr>
          <a:xfrm>
            <a:off x="4432048" y="2230013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29E0-29E2-B2AA-4D00-2CBF3E0470BC}"/>
              </a:ext>
            </a:extLst>
          </p:cNvPr>
          <p:cNvSpPr txBox="1"/>
          <p:nvPr/>
        </p:nvSpPr>
        <p:spPr>
          <a:xfrm>
            <a:off x="5061868" y="2239340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15029-2224-400D-DB63-93A55F0FCCDB}"/>
              </a:ext>
            </a:extLst>
          </p:cNvPr>
          <p:cNvSpPr txBox="1"/>
          <p:nvPr/>
        </p:nvSpPr>
        <p:spPr>
          <a:xfrm>
            <a:off x="5691688" y="2257998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D37-836E-CD18-F15B-A6946BF32B1B}"/>
              </a:ext>
            </a:extLst>
          </p:cNvPr>
          <p:cNvSpPr txBox="1"/>
          <p:nvPr/>
        </p:nvSpPr>
        <p:spPr>
          <a:xfrm>
            <a:off x="6321508" y="2252991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EC590-03E0-4579-826F-651C98EDE3CC}"/>
              </a:ext>
            </a:extLst>
          </p:cNvPr>
          <p:cNvSpPr txBox="1"/>
          <p:nvPr/>
        </p:nvSpPr>
        <p:spPr>
          <a:xfrm>
            <a:off x="6951328" y="2252991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69E28-77AC-5457-3670-E59AF66B0321}"/>
              </a:ext>
            </a:extLst>
          </p:cNvPr>
          <p:cNvSpPr txBox="1"/>
          <p:nvPr/>
        </p:nvSpPr>
        <p:spPr>
          <a:xfrm>
            <a:off x="7534487" y="2252991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BED84-8F04-0396-11CF-F6C3BBBFA347}"/>
              </a:ext>
            </a:extLst>
          </p:cNvPr>
          <p:cNvSpPr txBox="1"/>
          <p:nvPr/>
        </p:nvSpPr>
        <p:spPr>
          <a:xfrm>
            <a:off x="8066315" y="2258010"/>
            <a:ext cx="368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28E9F-A68C-3137-3D56-0AB48EA18994}"/>
              </a:ext>
            </a:extLst>
          </p:cNvPr>
          <p:cNvSpPr txBox="1"/>
          <p:nvPr/>
        </p:nvSpPr>
        <p:spPr>
          <a:xfrm>
            <a:off x="8570171" y="2248674"/>
            <a:ext cx="4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5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662E86C-78E7-E523-37A9-B6E8140B85D8}"/>
              </a:ext>
            </a:extLst>
          </p:cNvPr>
          <p:cNvGraphicFramePr>
            <a:graphicFrameLocks noGrp="1"/>
          </p:cNvGraphicFramePr>
          <p:nvPr/>
        </p:nvGraphicFramePr>
        <p:xfrm>
          <a:off x="1168937" y="3599466"/>
          <a:ext cx="6365550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3001809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07598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72864338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2195774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1249399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30307786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4383272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60939117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10844122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47454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3235F2E-D505-5C3E-8903-E9888DCEF562}"/>
              </a:ext>
            </a:extLst>
          </p:cNvPr>
          <p:cNvSpPr txBox="1"/>
          <p:nvPr/>
        </p:nvSpPr>
        <p:spPr>
          <a:xfrm>
            <a:off x="7693107" y="3599466"/>
            <a:ext cx="371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effectLst/>
                <a:latin typeface="arial" panose="020B0604020202020204" pitchFamily="34" charset="0"/>
              </a:rPr>
              <a:t>← Index</a:t>
            </a:r>
          </a:p>
          <a:p>
            <a:r>
              <a:rPr lang="en-IN" sz="3200" b="0" i="0" dirty="0">
                <a:effectLst/>
                <a:latin typeface="arial" panose="020B0604020202020204" pitchFamily="34" charset="0"/>
              </a:rPr>
              <a:t>←</a:t>
            </a:r>
            <a:r>
              <a:rPr lang="en-IN" sz="3200" dirty="0">
                <a:latin typeface="arial" panose="020B0604020202020204" pitchFamily="34" charset="0"/>
              </a:rPr>
              <a:t> Elements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2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900B-D80E-41C4-2B41-4164B164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Cont.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6B29-DC81-33EB-EA02-741F7CBB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54113"/>
            <a:ext cx="11929641" cy="5590565"/>
          </a:xfrm>
        </p:spPr>
        <p:txBody>
          <a:bodyPr/>
          <a:lstStyle/>
          <a:p>
            <a:r>
              <a:rPr lang="en-IN" dirty="0"/>
              <a:t>We can also find the starting index of each element in sorted array with the help of frequency array by modifying it.</a:t>
            </a:r>
          </a:p>
          <a:p>
            <a:r>
              <a:rPr lang="en-IN" dirty="0"/>
              <a:t>For that, subsequently add the frequency of elements till the last element.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Now, just shift the elements one index ahead on the right side.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3">
            <a:extLst>
              <a:ext uri="{FF2B5EF4-FFF2-40B4-BE49-F238E27FC236}">
                <a16:creationId xmlns:a16="http://schemas.microsoft.com/office/drawing/2014/main" id="{B2B4F76F-FAA6-1F94-C47B-99CBACEDD1DB}"/>
              </a:ext>
            </a:extLst>
          </p:cNvPr>
          <p:cNvGraphicFramePr>
            <a:graphicFrameLocks noGrp="1"/>
          </p:cNvGraphicFramePr>
          <p:nvPr/>
        </p:nvGraphicFramePr>
        <p:xfrm>
          <a:off x="1294364" y="2933713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C00EC3A0-EFEC-AF19-EE41-9B841056AA1C}"/>
              </a:ext>
            </a:extLst>
          </p:cNvPr>
          <p:cNvGraphicFramePr>
            <a:graphicFrameLocks noGrp="1"/>
          </p:cNvGraphicFramePr>
          <p:nvPr/>
        </p:nvGraphicFramePr>
        <p:xfrm>
          <a:off x="1294370" y="3385119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10" name="Table 43">
            <a:extLst>
              <a:ext uri="{FF2B5EF4-FFF2-40B4-BE49-F238E27FC236}">
                <a16:creationId xmlns:a16="http://schemas.microsoft.com/office/drawing/2014/main" id="{C5AA8C06-652E-CBDA-C86D-2F77F6894206}"/>
              </a:ext>
            </a:extLst>
          </p:cNvPr>
          <p:cNvGraphicFramePr>
            <a:graphicFrameLocks noGrp="1"/>
          </p:cNvGraphicFramePr>
          <p:nvPr/>
        </p:nvGraphicFramePr>
        <p:xfrm>
          <a:off x="6723710" y="2933713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11" name="Table 44">
            <a:extLst>
              <a:ext uri="{FF2B5EF4-FFF2-40B4-BE49-F238E27FC236}">
                <a16:creationId xmlns:a16="http://schemas.microsoft.com/office/drawing/2014/main" id="{FC87586E-41BB-31AA-4D94-642AAE00B691}"/>
              </a:ext>
            </a:extLst>
          </p:cNvPr>
          <p:cNvGraphicFramePr>
            <a:graphicFrameLocks noGrp="1"/>
          </p:cNvGraphicFramePr>
          <p:nvPr/>
        </p:nvGraphicFramePr>
        <p:xfrm>
          <a:off x="6723716" y="3385119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5C4FA-34EA-D8BA-0A68-EE0F3F8C5788}"/>
              </a:ext>
            </a:extLst>
          </p:cNvPr>
          <p:cNvCxnSpPr/>
          <p:nvPr/>
        </p:nvCxnSpPr>
        <p:spPr>
          <a:xfrm>
            <a:off x="5691673" y="3097764"/>
            <a:ext cx="867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63075C-0439-D595-DE62-5EA36A022BDC}"/>
              </a:ext>
            </a:extLst>
          </p:cNvPr>
          <p:cNvCxnSpPr/>
          <p:nvPr/>
        </p:nvCxnSpPr>
        <p:spPr>
          <a:xfrm>
            <a:off x="1642188" y="2621905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C1A25D-79B0-21B7-1402-8CEC0449F9DD}"/>
              </a:ext>
            </a:extLst>
          </p:cNvPr>
          <p:cNvCxnSpPr/>
          <p:nvPr/>
        </p:nvCxnSpPr>
        <p:spPr>
          <a:xfrm>
            <a:off x="2363754" y="2635133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4BCD64-A13E-F305-693C-C951B285CFBF}"/>
              </a:ext>
            </a:extLst>
          </p:cNvPr>
          <p:cNvCxnSpPr/>
          <p:nvPr/>
        </p:nvCxnSpPr>
        <p:spPr>
          <a:xfrm>
            <a:off x="3072883" y="2618008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6F6E9-DFA7-B8B8-C355-0C98CD3E7822}"/>
              </a:ext>
            </a:extLst>
          </p:cNvPr>
          <p:cNvCxnSpPr/>
          <p:nvPr/>
        </p:nvCxnSpPr>
        <p:spPr>
          <a:xfrm>
            <a:off x="3794449" y="2631236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76654F-577C-B889-75B0-17EE9D21A7B1}"/>
              </a:ext>
            </a:extLst>
          </p:cNvPr>
          <p:cNvCxnSpPr/>
          <p:nvPr/>
        </p:nvCxnSpPr>
        <p:spPr>
          <a:xfrm>
            <a:off x="4491135" y="2618008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67C5B5-B503-9599-DE1F-F7B4080A0A7F}"/>
              </a:ext>
            </a:extLst>
          </p:cNvPr>
          <p:cNvCxnSpPr/>
          <p:nvPr/>
        </p:nvCxnSpPr>
        <p:spPr>
          <a:xfrm>
            <a:off x="5212701" y="2631236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3">
            <a:extLst>
              <a:ext uri="{FF2B5EF4-FFF2-40B4-BE49-F238E27FC236}">
                <a16:creationId xmlns:a16="http://schemas.microsoft.com/office/drawing/2014/main" id="{96323DBE-862C-1F8B-0F91-607FCD368C9A}"/>
              </a:ext>
            </a:extLst>
          </p:cNvPr>
          <p:cNvGraphicFramePr>
            <a:graphicFrameLocks noGrp="1"/>
          </p:cNvGraphicFramePr>
          <p:nvPr/>
        </p:nvGraphicFramePr>
        <p:xfrm>
          <a:off x="1294364" y="5013313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22" name="Table 44">
            <a:extLst>
              <a:ext uri="{FF2B5EF4-FFF2-40B4-BE49-F238E27FC236}">
                <a16:creationId xmlns:a16="http://schemas.microsoft.com/office/drawing/2014/main" id="{B17B7A6E-724A-9100-19C1-3CC089C7DDFF}"/>
              </a:ext>
            </a:extLst>
          </p:cNvPr>
          <p:cNvGraphicFramePr>
            <a:graphicFrameLocks noGrp="1"/>
          </p:cNvGraphicFramePr>
          <p:nvPr/>
        </p:nvGraphicFramePr>
        <p:xfrm>
          <a:off x="1294370" y="5464719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23" name="Table 43">
            <a:extLst>
              <a:ext uri="{FF2B5EF4-FFF2-40B4-BE49-F238E27FC236}">
                <a16:creationId xmlns:a16="http://schemas.microsoft.com/office/drawing/2014/main" id="{26CEF6BA-B4AA-33F3-6521-D279DCC81FD3}"/>
              </a:ext>
            </a:extLst>
          </p:cNvPr>
          <p:cNvGraphicFramePr>
            <a:graphicFrameLocks noGrp="1"/>
          </p:cNvGraphicFramePr>
          <p:nvPr/>
        </p:nvGraphicFramePr>
        <p:xfrm>
          <a:off x="6723710" y="5013313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24" name="Table 44">
            <a:extLst>
              <a:ext uri="{FF2B5EF4-FFF2-40B4-BE49-F238E27FC236}">
                <a16:creationId xmlns:a16="http://schemas.microsoft.com/office/drawing/2014/main" id="{BE51AABD-17C7-2EFE-AB10-C5505DCE0A6C}"/>
              </a:ext>
            </a:extLst>
          </p:cNvPr>
          <p:cNvGraphicFramePr>
            <a:graphicFrameLocks noGrp="1"/>
          </p:cNvGraphicFramePr>
          <p:nvPr/>
        </p:nvGraphicFramePr>
        <p:xfrm>
          <a:off x="6723716" y="5464719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8EEC-0786-6788-29DD-954AD83CFC44}"/>
              </a:ext>
            </a:extLst>
          </p:cNvPr>
          <p:cNvCxnSpPr/>
          <p:nvPr/>
        </p:nvCxnSpPr>
        <p:spPr>
          <a:xfrm>
            <a:off x="5691673" y="5177364"/>
            <a:ext cx="867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F1CCFF-2621-B1FA-F127-7351C8BEFADD}"/>
              </a:ext>
            </a:extLst>
          </p:cNvPr>
          <p:cNvCxnSpPr/>
          <p:nvPr/>
        </p:nvCxnSpPr>
        <p:spPr>
          <a:xfrm>
            <a:off x="1642188" y="4701505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FF6C63-2665-771B-8B5E-99E52928A680}"/>
              </a:ext>
            </a:extLst>
          </p:cNvPr>
          <p:cNvCxnSpPr/>
          <p:nvPr/>
        </p:nvCxnSpPr>
        <p:spPr>
          <a:xfrm>
            <a:off x="2363754" y="4714733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8ACE6B-B431-1D42-80F6-1A4099C0FEF1}"/>
              </a:ext>
            </a:extLst>
          </p:cNvPr>
          <p:cNvCxnSpPr/>
          <p:nvPr/>
        </p:nvCxnSpPr>
        <p:spPr>
          <a:xfrm>
            <a:off x="3072883" y="4697608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3D6162-6D0B-9D9E-FC4A-1FF2CC069BC6}"/>
              </a:ext>
            </a:extLst>
          </p:cNvPr>
          <p:cNvCxnSpPr/>
          <p:nvPr/>
        </p:nvCxnSpPr>
        <p:spPr>
          <a:xfrm>
            <a:off x="3794449" y="4710836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3095B5-C95B-B2D0-C7A5-190FB99DFF0F}"/>
              </a:ext>
            </a:extLst>
          </p:cNvPr>
          <p:cNvCxnSpPr/>
          <p:nvPr/>
        </p:nvCxnSpPr>
        <p:spPr>
          <a:xfrm>
            <a:off x="4491135" y="4697608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1B31DF-0F5F-DF12-27CB-5D1419EC09C3}"/>
              </a:ext>
            </a:extLst>
          </p:cNvPr>
          <p:cNvCxnSpPr/>
          <p:nvPr/>
        </p:nvCxnSpPr>
        <p:spPr>
          <a:xfrm>
            <a:off x="5212701" y="4710836"/>
            <a:ext cx="0" cy="298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0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 and 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039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2EEA-92F5-EED3-2907-AD61E21C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Cont.</a:t>
            </a:r>
            <a:endParaRPr lang="en-IN" dirty="0"/>
          </a:p>
        </p:txBody>
      </p:sp>
      <p:graphicFrame>
        <p:nvGraphicFramePr>
          <p:cNvPr id="4" name="Table 43">
            <a:extLst>
              <a:ext uri="{FF2B5EF4-FFF2-40B4-BE49-F238E27FC236}">
                <a16:creationId xmlns:a16="http://schemas.microsoft.com/office/drawing/2014/main" id="{AC008DC4-0A4D-1ABE-683A-87BCCA147530}"/>
              </a:ext>
            </a:extLst>
          </p:cNvPr>
          <p:cNvGraphicFramePr>
            <a:graphicFrameLocks noGrp="1"/>
          </p:cNvGraphicFramePr>
          <p:nvPr/>
        </p:nvGraphicFramePr>
        <p:xfrm>
          <a:off x="2983205" y="1739281"/>
          <a:ext cx="426616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1027">
                  <a:extLst>
                    <a:ext uri="{9D8B030D-6E8A-4147-A177-3AD203B41FA5}">
                      <a16:colId xmlns:a16="http://schemas.microsoft.com/office/drawing/2014/main" val="143015657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340205345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4650968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85861601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1516373394"/>
                    </a:ext>
                  </a:extLst>
                </a:gridCol>
                <a:gridCol w="711027">
                  <a:extLst>
                    <a:ext uri="{9D8B030D-6E8A-4147-A177-3AD203B41FA5}">
                      <a16:colId xmlns:a16="http://schemas.microsoft.com/office/drawing/2014/main" val="20649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49361"/>
                  </a:ext>
                </a:extLst>
              </a:tr>
            </a:tbl>
          </a:graphicData>
        </a:graphic>
      </p:graphicFrame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FA52A8CA-3375-541D-D6A1-0A8E87DAA8CB}"/>
              </a:ext>
            </a:extLst>
          </p:cNvPr>
          <p:cNvGraphicFramePr>
            <a:graphicFrameLocks noGrp="1"/>
          </p:cNvGraphicFramePr>
          <p:nvPr/>
        </p:nvGraphicFramePr>
        <p:xfrm>
          <a:off x="2983205" y="2316376"/>
          <a:ext cx="42661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6">
                  <a:extLst>
                    <a:ext uri="{9D8B030D-6E8A-4147-A177-3AD203B41FA5}">
                      <a16:colId xmlns:a16="http://schemas.microsoft.com/office/drawing/2014/main" val="2053150052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85876318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98854630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271400609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2651947576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84542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558ED5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45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F9780B-E481-3131-EFAF-B6F98D89FF8F}"/>
              </a:ext>
            </a:extLst>
          </p:cNvPr>
          <p:cNvGraphicFramePr>
            <a:graphicFrameLocks noGrp="1"/>
          </p:cNvGraphicFramePr>
          <p:nvPr/>
        </p:nvGraphicFramePr>
        <p:xfrm>
          <a:off x="1933511" y="3411320"/>
          <a:ext cx="6365550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3001809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0759880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72864338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2195774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1249399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330307786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43832728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360939117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410844122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147454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7"/>
                  </a:ext>
                </a:extLst>
              </a:tr>
            </a:tbl>
          </a:graphicData>
        </a:graphic>
      </p:graphicFrame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B580084-92C0-90A9-71DD-09A71E9096CB}"/>
              </a:ext>
            </a:extLst>
          </p:cNvPr>
          <p:cNvSpPr/>
          <p:nvPr/>
        </p:nvSpPr>
        <p:spPr>
          <a:xfrm>
            <a:off x="8590281" y="939677"/>
            <a:ext cx="3442693" cy="2916705"/>
          </a:xfrm>
          <a:prstGeom prst="cloudCallout">
            <a:avLst>
              <a:gd name="adj1" fmla="val -63176"/>
              <a:gd name="adj2" fmla="val 28878"/>
            </a:avLst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Notice the starting index of sorted array elements corresponding to the modified frequency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6B9AF-3984-1BEA-CA4D-1647A8E5CE31}"/>
              </a:ext>
            </a:extLst>
          </p:cNvPr>
          <p:cNvSpPr txBox="1"/>
          <p:nvPr/>
        </p:nvSpPr>
        <p:spPr>
          <a:xfrm>
            <a:off x="3712414" y="1181344"/>
            <a:ext cx="28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Modified Frequency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82196-1D44-842B-AB32-36780129CEE4}"/>
              </a:ext>
            </a:extLst>
          </p:cNvPr>
          <p:cNvSpPr txBox="1"/>
          <p:nvPr/>
        </p:nvSpPr>
        <p:spPr>
          <a:xfrm>
            <a:off x="3888528" y="4586969"/>
            <a:ext cx="2455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1042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far, we have been considering sorting depend on </a:t>
            </a:r>
            <a:r>
              <a:rPr lang="en-US" b="1" dirty="0">
                <a:solidFill>
                  <a:srgbClr val="C00000"/>
                </a:solidFill>
              </a:rPr>
              <a:t>single keys</a:t>
            </a:r>
            <a:r>
              <a:rPr lang="en-US" dirty="0"/>
              <a:t>. However, in real life applications, we may desire to </a:t>
            </a:r>
            <a:r>
              <a:rPr lang="en-US" b="1" dirty="0">
                <a:solidFill>
                  <a:srgbClr val="C00000"/>
                </a:solidFill>
              </a:rPr>
              <a:t>sort the data on several keys</a:t>
            </a:r>
            <a:r>
              <a:rPr lang="en-US" dirty="0"/>
              <a:t>. </a:t>
            </a:r>
          </a:p>
          <a:p>
            <a:r>
              <a:rPr lang="en-US" dirty="0"/>
              <a:t>Let assume, We have some key </a:t>
            </a:r>
            <a:r>
              <a:rPr lang="en-US" b="1" dirty="0">
                <a:solidFill>
                  <a:srgbClr val="C00000"/>
                </a:solidFill>
              </a:rPr>
              <a:t>K1, K2, K3</a:t>
            </a:r>
            <a:r>
              <a:rPr lang="en-US" dirty="0"/>
              <a:t> . . . </a:t>
            </a:r>
          </a:p>
          <a:p>
            <a:r>
              <a:rPr lang="en-US" dirty="0"/>
              <a:t>Process :-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Sort data with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r>
              <a:rPr lang="en-US" dirty="0"/>
              <a:t>,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is same for a part </a:t>
            </a:r>
            <a:r>
              <a:rPr lang="en-US" dirty="0"/>
              <a:t>of data then sort that particular</a:t>
            </a:r>
            <a:r>
              <a:rPr lang="en-US" b="1" dirty="0">
                <a:solidFill>
                  <a:srgbClr val="C00000"/>
                </a:solidFill>
              </a:rPr>
              <a:t> part with key K2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&amp; K2 is same for a part </a:t>
            </a:r>
            <a:r>
              <a:rPr lang="en-US" dirty="0"/>
              <a:t>of data then sort that particular </a:t>
            </a:r>
            <a:r>
              <a:rPr lang="en-US" b="1" dirty="0">
                <a:solidFill>
                  <a:srgbClr val="C00000"/>
                </a:solidFill>
              </a:rPr>
              <a:t>part with key K3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Continue so on . . 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4630-FD6E-436D-90AA-D9C0BA8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44D52-3B5C-4BF5-80EE-C247A2A0ED45}"/>
              </a:ext>
            </a:extLst>
          </p:cNvPr>
          <p:cNvSpPr txBox="1"/>
          <p:nvPr/>
        </p:nvSpPr>
        <p:spPr>
          <a:xfrm>
            <a:off x="253354" y="787021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 for sorting . 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FB96035-D4F4-41E2-BCE2-7F4617BBBCAF}"/>
              </a:ext>
            </a:extLst>
          </p:cNvPr>
          <p:cNvGraphicFramePr>
            <a:graphicFrameLocks noGrp="1"/>
          </p:cNvGraphicFramePr>
          <p:nvPr/>
        </p:nvGraphicFramePr>
        <p:xfrm>
          <a:off x="561025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5CE7B17-07C6-4C14-9454-B03FE6D274AA}"/>
              </a:ext>
            </a:extLst>
          </p:cNvPr>
          <p:cNvSpPr/>
          <p:nvPr/>
        </p:nvSpPr>
        <p:spPr>
          <a:xfrm>
            <a:off x="1680227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92CF3-DC86-4081-AF67-9FDCA9A33B98}"/>
              </a:ext>
            </a:extLst>
          </p:cNvPr>
          <p:cNvSpPr/>
          <p:nvPr/>
        </p:nvSpPr>
        <p:spPr>
          <a:xfrm>
            <a:off x="1120626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5813-EB09-4BAA-A126-53AD55A150B9}"/>
              </a:ext>
            </a:extLst>
          </p:cNvPr>
          <p:cNvSpPr/>
          <p:nvPr/>
        </p:nvSpPr>
        <p:spPr>
          <a:xfrm>
            <a:off x="561025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F9102-2BDE-4CF2-A975-F42A8E84072D}"/>
              </a:ext>
            </a:extLst>
          </p:cNvPr>
          <p:cNvSpPr/>
          <p:nvPr/>
        </p:nvSpPr>
        <p:spPr>
          <a:xfrm>
            <a:off x="1680227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AD77B-04F7-4F63-B652-C9F93BA68D88}"/>
              </a:ext>
            </a:extLst>
          </p:cNvPr>
          <p:cNvSpPr/>
          <p:nvPr/>
        </p:nvSpPr>
        <p:spPr>
          <a:xfrm>
            <a:off x="1120626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8BA5D-9F01-4E26-A2E4-FE058A7A4FD4}"/>
              </a:ext>
            </a:extLst>
          </p:cNvPr>
          <p:cNvSpPr/>
          <p:nvPr/>
        </p:nvSpPr>
        <p:spPr>
          <a:xfrm>
            <a:off x="561025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4ED9C-B9A5-4D55-9D30-5CF15EF20089}"/>
              </a:ext>
            </a:extLst>
          </p:cNvPr>
          <p:cNvSpPr/>
          <p:nvPr/>
        </p:nvSpPr>
        <p:spPr>
          <a:xfrm>
            <a:off x="1680227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ABF6E-A3E9-4CF0-80FC-372EDB734C9A}"/>
              </a:ext>
            </a:extLst>
          </p:cNvPr>
          <p:cNvSpPr/>
          <p:nvPr/>
        </p:nvSpPr>
        <p:spPr>
          <a:xfrm>
            <a:off x="1120626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6D7366-82A9-4611-83B1-FFD67AF8FE17}"/>
              </a:ext>
            </a:extLst>
          </p:cNvPr>
          <p:cNvSpPr/>
          <p:nvPr/>
        </p:nvSpPr>
        <p:spPr>
          <a:xfrm>
            <a:off x="561025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34C29-3C60-40E7-97B5-D180CDB7B82D}"/>
              </a:ext>
            </a:extLst>
          </p:cNvPr>
          <p:cNvSpPr/>
          <p:nvPr/>
        </p:nvSpPr>
        <p:spPr>
          <a:xfrm>
            <a:off x="1680227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B37-917C-4E1D-A267-28855508BE0B}"/>
              </a:ext>
            </a:extLst>
          </p:cNvPr>
          <p:cNvSpPr/>
          <p:nvPr/>
        </p:nvSpPr>
        <p:spPr>
          <a:xfrm>
            <a:off x="1120626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244EC-7C9A-4333-A7A2-CC23F8BEDCEC}"/>
              </a:ext>
            </a:extLst>
          </p:cNvPr>
          <p:cNvSpPr/>
          <p:nvPr/>
        </p:nvSpPr>
        <p:spPr>
          <a:xfrm>
            <a:off x="561025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951D8-5C32-42BD-8491-51E56BBF0492}"/>
              </a:ext>
            </a:extLst>
          </p:cNvPr>
          <p:cNvSpPr/>
          <p:nvPr/>
        </p:nvSpPr>
        <p:spPr>
          <a:xfrm>
            <a:off x="1680227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463E0B-0592-4734-AA02-800930B02B8F}"/>
              </a:ext>
            </a:extLst>
          </p:cNvPr>
          <p:cNvSpPr/>
          <p:nvPr/>
        </p:nvSpPr>
        <p:spPr>
          <a:xfrm>
            <a:off x="1120626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680FD7-11B6-4B0E-898D-1407B4B1651E}"/>
              </a:ext>
            </a:extLst>
          </p:cNvPr>
          <p:cNvSpPr/>
          <p:nvPr/>
        </p:nvSpPr>
        <p:spPr>
          <a:xfrm>
            <a:off x="561025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B02AE-261C-4867-B54D-12D1F743C15D}"/>
              </a:ext>
            </a:extLst>
          </p:cNvPr>
          <p:cNvSpPr/>
          <p:nvPr/>
        </p:nvSpPr>
        <p:spPr>
          <a:xfrm>
            <a:off x="1680227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7645F4-8AFE-4B3C-B945-446A589FED71}"/>
              </a:ext>
            </a:extLst>
          </p:cNvPr>
          <p:cNvSpPr/>
          <p:nvPr/>
        </p:nvSpPr>
        <p:spPr>
          <a:xfrm>
            <a:off x="1120626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3E2DD1-AC16-4B45-B6A2-17ADC0F5CD8D}"/>
              </a:ext>
            </a:extLst>
          </p:cNvPr>
          <p:cNvSpPr/>
          <p:nvPr/>
        </p:nvSpPr>
        <p:spPr>
          <a:xfrm>
            <a:off x="561025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91D8C20A-A62D-426D-BD74-88DE2DD88F0E}"/>
              </a:ext>
            </a:extLst>
          </p:cNvPr>
          <p:cNvSpPr/>
          <p:nvPr/>
        </p:nvSpPr>
        <p:spPr>
          <a:xfrm rot="5400000">
            <a:off x="510002" y="4030144"/>
            <a:ext cx="3844724" cy="5024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6806B-2AFA-44E7-BAFE-62941DD2DCAF}"/>
              </a:ext>
            </a:extLst>
          </p:cNvPr>
          <p:cNvSpPr txBox="1"/>
          <p:nvPr/>
        </p:nvSpPr>
        <p:spPr>
          <a:xfrm rot="5400000">
            <a:off x="834474" y="3948466"/>
            <a:ext cx="36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A196A6-FF95-4A41-BFD7-1FB16409267B}"/>
              </a:ext>
            </a:extLst>
          </p:cNvPr>
          <p:cNvSpPr/>
          <p:nvPr/>
        </p:nvSpPr>
        <p:spPr>
          <a:xfrm>
            <a:off x="253354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2DB1D-3AB0-4053-9E2A-5678B1D2C8A9}"/>
              </a:ext>
            </a:extLst>
          </p:cNvPr>
          <p:cNvSpPr/>
          <p:nvPr/>
        </p:nvSpPr>
        <p:spPr>
          <a:xfrm>
            <a:off x="253354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BCD8A-DEC2-4A4E-A5B0-B2CF3C5C39DF}"/>
              </a:ext>
            </a:extLst>
          </p:cNvPr>
          <p:cNvSpPr/>
          <p:nvPr/>
        </p:nvSpPr>
        <p:spPr>
          <a:xfrm>
            <a:off x="253354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09CA91-F8E9-4AEA-AFAE-16DA091D90E9}"/>
              </a:ext>
            </a:extLst>
          </p:cNvPr>
          <p:cNvSpPr/>
          <p:nvPr/>
        </p:nvSpPr>
        <p:spPr>
          <a:xfrm>
            <a:off x="253354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BDE0EF-2660-4FE6-9AB0-4A31D63AF411}"/>
              </a:ext>
            </a:extLst>
          </p:cNvPr>
          <p:cNvSpPr/>
          <p:nvPr/>
        </p:nvSpPr>
        <p:spPr>
          <a:xfrm>
            <a:off x="253354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CB11CC-416D-4E5E-B1C1-6EDBE1703AF1}"/>
              </a:ext>
            </a:extLst>
          </p:cNvPr>
          <p:cNvSpPr/>
          <p:nvPr/>
        </p:nvSpPr>
        <p:spPr>
          <a:xfrm>
            <a:off x="253354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B485386F-E146-48C9-9476-6FADA1C8A4A7}"/>
              </a:ext>
            </a:extLst>
          </p:cNvPr>
          <p:cNvSpPr/>
          <p:nvPr/>
        </p:nvSpPr>
        <p:spPr>
          <a:xfrm rot="16200000" flipH="1">
            <a:off x="1373759" y="3290700"/>
            <a:ext cx="1946534" cy="22093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00569-11E5-46E3-B197-41C98521F0B8}"/>
              </a:ext>
            </a:extLst>
          </p:cNvPr>
          <p:cNvSpPr txBox="1"/>
          <p:nvPr/>
        </p:nvSpPr>
        <p:spPr>
          <a:xfrm rot="5400000">
            <a:off x="2220750" y="3129034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8AA3A-D7F6-428E-973D-7909D24B8864}"/>
              </a:ext>
            </a:extLst>
          </p:cNvPr>
          <p:cNvSpPr txBox="1"/>
          <p:nvPr/>
        </p:nvSpPr>
        <p:spPr>
          <a:xfrm>
            <a:off x="253354" y="1170247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sort data by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endParaRPr lang="en-US" dirty="0"/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0925F45B-FE51-4544-8B12-8E32E95DBCD6}"/>
              </a:ext>
            </a:extLst>
          </p:cNvPr>
          <p:cNvGraphicFramePr>
            <a:graphicFrameLocks noGrp="1"/>
          </p:cNvGraphicFramePr>
          <p:nvPr/>
        </p:nvGraphicFramePr>
        <p:xfrm>
          <a:off x="346198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85DB6-4FD0-4EAB-A863-1EF4E85CF0C4}"/>
              </a:ext>
            </a:extLst>
          </p:cNvPr>
          <p:cNvSpPr/>
          <p:nvPr/>
        </p:nvSpPr>
        <p:spPr>
          <a:xfrm>
            <a:off x="458118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68E2A-6BFE-4773-8FED-5577D322CF85}"/>
              </a:ext>
            </a:extLst>
          </p:cNvPr>
          <p:cNvSpPr/>
          <p:nvPr/>
        </p:nvSpPr>
        <p:spPr>
          <a:xfrm>
            <a:off x="402158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BEEB98-2E63-4972-B6ED-DA3787B5842D}"/>
              </a:ext>
            </a:extLst>
          </p:cNvPr>
          <p:cNvSpPr/>
          <p:nvPr/>
        </p:nvSpPr>
        <p:spPr>
          <a:xfrm>
            <a:off x="34619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E55F1-88A2-44A2-BF94-B385EEB2FBEA}"/>
              </a:ext>
            </a:extLst>
          </p:cNvPr>
          <p:cNvSpPr/>
          <p:nvPr/>
        </p:nvSpPr>
        <p:spPr>
          <a:xfrm>
            <a:off x="4581183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A550E-76AA-43E3-8E5A-A50CE586F74F}"/>
              </a:ext>
            </a:extLst>
          </p:cNvPr>
          <p:cNvSpPr/>
          <p:nvPr/>
        </p:nvSpPr>
        <p:spPr>
          <a:xfrm>
            <a:off x="4021582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F6244-87B7-4FB1-96AA-4C8010B9F64B}"/>
              </a:ext>
            </a:extLst>
          </p:cNvPr>
          <p:cNvSpPr/>
          <p:nvPr/>
        </p:nvSpPr>
        <p:spPr>
          <a:xfrm>
            <a:off x="3461981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2C29A6-524C-433B-8F89-0238A0740EDE}"/>
              </a:ext>
            </a:extLst>
          </p:cNvPr>
          <p:cNvSpPr/>
          <p:nvPr/>
        </p:nvSpPr>
        <p:spPr>
          <a:xfrm>
            <a:off x="4581183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490A9A-F960-46DA-AD14-40C857614E2B}"/>
              </a:ext>
            </a:extLst>
          </p:cNvPr>
          <p:cNvSpPr/>
          <p:nvPr/>
        </p:nvSpPr>
        <p:spPr>
          <a:xfrm>
            <a:off x="4021582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49680F-17EA-4A8C-8C4F-1C9F7EBDEC8C}"/>
              </a:ext>
            </a:extLst>
          </p:cNvPr>
          <p:cNvSpPr/>
          <p:nvPr/>
        </p:nvSpPr>
        <p:spPr>
          <a:xfrm>
            <a:off x="34619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3EC31-E38E-4CF3-BC3A-EBA21829FAE1}"/>
              </a:ext>
            </a:extLst>
          </p:cNvPr>
          <p:cNvSpPr/>
          <p:nvPr/>
        </p:nvSpPr>
        <p:spPr>
          <a:xfrm>
            <a:off x="458118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13FD1-1A62-46B7-AB60-032F61A7237F}"/>
              </a:ext>
            </a:extLst>
          </p:cNvPr>
          <p:cNvSpPr/>
          <p:nvPr/>
        </p:nvSpPr>
        <p:spPr>
          <a:xfrm>
            <a:off x="402158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8CBEE-7426-4CA3-A31C-E330BC91C0E3}"/>
              </a:ext>
            </a:extLst>
          </p:cNvPr>
          <p:cNvSpPr/>
          <p:nvPr/>
        </p:nvSpPr>
        <p:spPr>
          <a:xfrm>
            <a:off x="34619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E30626-34BE-4493-BA4B-5360E4E3405E}"/>
              </a:ext>
            </a:extLst>
          </p:cNvPr>
          <p:cNvSpPr/>
          <p:nvPr/>
        </p:nvSpPr>
        <p:spPr>
          <a:xfrm>
            <a:off x="458118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F2CC54-13D9-4DF0-9DF1-7075C1912F5D}"/>
              </a:ext>
            </a:extLst>
          </p:cNvPr>
          <p:cNvSpPr/>
          <p:nvPr/>
        </p:nvSpPr>
        <p:spPr>
          <a:xfrm>
            <a:off x="402158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B340D9-79D9-459D-943C-17BE4C352AD2}"/>
              </a:ext>
            </a:extLst>
          </p:cNvPr>
          <p:cNvSpPr/>
          <p:nvPr/>
        </p:nvSpPr>
        <p:spPr>
          <a:xfrm>
            <a:off x="34619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E54E68-8CF5-48A4-A570-3BD15A22B1B6}"/>
              </a:ext>
            </a:extLst>
          </p:cNvPr>
          <p:cNvSpPr/>
          <p:nvPr/>
        </p:nvSpPr>
        <p:spPr>
          <a:xfrm>
            <a:off x="458118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ED45DC-DF6B-4B4D-B4A3-EE6F7817152C}"/>
              </a:ext>
            </a:extLst>
          </p:cNvPr>
          <p:cNvSpPr/>
          <p:nvPr/>
        </p:nvSpPr>
        <p:spPr>
          <a:xfrm>
            <a:off x="402158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A125E-626D-4C0F-8F6B-5B759F04F71D}"/>
              </a:ext>
            </a:extLst>
          </p:cNvPr>
          <p:cNvSpPr/>
          <p:nvPr/>
        </p:nvSpPr>
        <p:spPr>
          <a:xfrm>
            <a:off x="34619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790690-E8A0-4833-86D3-9328AB6715D0}"/>
              </a:ext>
            </a:extLst>
          </p:cNvPr>
          <p:cNvSpPr/>
          <p:nvPr/>
        </p:nvSpPr>
        <p:spPr>
          <a:xfrm>
            <a:off x="315431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C4930-28ED-4D01-AAE3-14B24C25B3DD}"/>
              </a:ext>
            </a:extLst>
          </p:cNvPr>
          <p:cNvSpPr/>
          <p:nvPr/>
        </p:nvSpPr>
        <p:spPr>
          <a:xfrm>
            <a:off x="315431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592EC-F1CB-4A3F-B7C5-8AAE6C6ED342}"/>
              </a:ext>
            </a:extLst>
          </p:cNvPr>
          <p:cNvSpPr/>
          <p:nvPr/>
        </p:nvSpPr>
        <p:spPr>
          <a:xfrm>
            <a:off x="315431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306EC1-6E67-4A55-81BB-478B2E981C23}"/>
              </a:ext>
            </a:extLst>
          </p:cNvPr>
          <p:cNvSpPr/>
          <p:nvPr/>
        </p:nvSpPr>
        <p:spPr>
          <a:xfrm>
            <a:off x="315431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ED54D-8407-462F-AB05-7B3BBD40B61E}"/>
              </a:ext>
            </a:extLst>
          </p:cNvPr>
          <p:cNvSpPr/>
          <p:nvPr/>
        </p:nvSpPr>
        <p:spPr>
          <a:xfrm>
            <a:off x="315431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9E1D87-6B68-4EFB-8356-75CFD8B8351C}"/>
              </a:ext>
            </a:extLst>
          </p:cNvPr>
          <p:cNvSpPr/>
          <p:nvPr/>
        </p:nvSpPr>
        <p:spPr>
          <a:xfrm>
            <a:off x="315431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6F9EBA3A-40FB-410F-A8B4-19A08246D8D1}"/>
              </a:ext>
            </a:extLst>
          </p:cNvPr>
          <p:cNvSpPr/>
          <p:nvPr/>
        </p:nvSpPr>
        <p:spPr>
          <a:xfrm rot="5400000">
            <a:off x="3712690" y="4323721"/>
            <a:ext cx="3201010" cy="10680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390AD-E55A-4214-BE8A-D40CC1C7C28C}"/>
              </a:ext>
            </a:extLst>
          </p:cNvPr>
          <p:cNvSpPr txBox="1"/>
          <p:nvPr/>
        </p:nvSpPr>
        <p:spPr>
          <a:xfrm rot="5400000">
            <a:off x="3768439" y="4183684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5)</a:t>
            </a:r>
          </a:p>
        </p:txBody>
      </p:sp>
      <p:graphicFrame>
        <p:nvGraphicFramePr>
          <p:cNvPr id="65" name="Table 8">
            <a:extLst>
              <a:ext uri="{FF2B5EF4-FFF2-40B4-BE49-F238E27FC236}">
                <a16:creationId xmlns:a16="http://schemas.microsoft.com/office/drawing/2014/main" id="{E541C129-FB04-43A1-9D1A-C2F341CBE014}"/>
              </a:ext>
            </a:extLst>
          </p:cNvPr>
          <p:cNvGraphicFramePr>
            <a:graphicFrameLocks noGrp="1"/>
          </p:cNvGraphicFramePr>
          <p:nvPr/>
        </p:nvGraphicFramePr>
        <p:xfrm>
          <a:off x="6544079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3E9E5969-7BD0-4550-B681-FC198B8DA033}"/>
              </a:ext>
            </a:extLst>
          </p:cNvPr>
          <p:cNvSpPr/>
          <p:nvPr/>
        </p:nvSpPr>
        <p:spPr>
          <a:xfrm>
            <a:off x="76632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7D3DF6-1B58-40B8-B44C-5586C067999D}"/>
              </a:ext>
            </a:extLst>
          </p:cNvPr>
          <p:cNvSpPr/>
          <p:nvPr/>
        </p:nvSpPr>
        <p:spPr>
          <a:xfrm>
            <a:off x="7103680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3F89DA-77DC-4967-9226-72F31FA7C328}"/>
              </a:ext>
            </a:extLst>
          </p:cNvPr>
          <p:cNvSpPr/>
          <p:nvPr/>
        </p:nvSpPr>
        <p:spPr>
          <a:xfrm>
            <a:off x="6544079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91953-C921-427F-BE43-C2054CEB7CC4}"/>
              </a:ext>
            </a:extLst>
          </p:cNvPr>
          <p:cNvSpPr/>
          <p:nvPr/>
        </p:nvSpPr>
        <p:spPr>
          <a:xfrm>
            <a:off x="766328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F72338-2D7A-4183-8BA3-B613F0FE6AA1}"/>
              </a:ext>
            </a:extLst>
          </p:cNvPr>
          <p:cNvSpPr/>
          <p:nvPr/>
        </p:nvSpPr>
        <p:spPr>
          <a:xfrm>
            <a:off x="7103680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197A7-DBB8-4244-9DC0-9D60080CB513}"/>
              </a:ext>
            </a:extLst>
          </p:cNvPr>
          <p:cNvSpPr/>
          <p:nvPr/>
        </p:nvSpPr>
        <p:spPr>
          <a:xfrm>
            <a:off x="6544079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E64C83-B688-4C75-9293-8D5194249F64}"/>
              </a:ext>
            </a:extLst>
          </p:cNvPr>
          <p:cNvSpPr/>
          <p:nvPr/>
        </p:nvSpPr>
        <p:spPr>
          <a:xfrm>
            <a:off x="76632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7A5F21-33FF-492F-BF58-D9C19856E973}"/>
              </a:ext>
            </a:extLst>
          </p:cNvPr>
          <p:cNvSpPr/>
          <p:nvPr/>
        </p:nvSpPr>
        <p:spPr>
          <a:xfrm>
            <a:off x="7103680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8DE6D8-4ABF-479B-A615-46DDE4B5A932}"/>
              </a:ext>
            </a:extLst>
          </p:cNvPr>
          <p:cNvSpPr/>
          <p:nvPr/>
        </p:nvSpPr>
        <p:spPr>
          <a:xfrm>
            <a:off x="6544079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D52F1-D591-4F4E-B495-54E91FA9D565}"/>
              </a:ext>
            </a:extLst>
          </p:cNvPr>
          <p:cNvSpPr/>
          <p:nvPr/>
        </p:nvSpPr>
        <p:spPr>
          <a:xfrm>
            <a:off x="76632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967357-EBAB-459B-B640-FCBD4D971DA2}"/>
              </a:ext>
            </a:extLst>
          </p:cNvPr>
          <p:cNvSpPr/>
          <p:nvPr/>
        </p:nvSpPr>
        <p:spPr>
          <a:xfrm>
            <a:off x="7103680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9DE15A-DFEE-4D69-9D8E-6A6F988BE411}"/>
              </a:ext>
            </a:extLst>
          </p:cNvPr>
          <p:cNvSpPr/>
          <p:nvPr/>
        </p:nvSpPr>
        <p:spPr>
          <a:xfrm>
            <a:off x="6544079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B00EE1-7BBF-4B66-A0BA-04A98FEC98EB}"/>
              </a:ext>
            </a:extLst>
          </p:cNvPr>
          <p:cNvSpPr/>
          <p:nvPr/>
        </p:nvSpPr>
        <p:spPr>
          <a:xfrm>
            <a:off x="76632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C5ADA9-6619-4B12-B26D-98CFC6EC8AAE}"/>
              </a:ext>
            </a:extLst>
          </p:cNvPr>
          <p:cNvSpPr/>
          <p:nvPr/>
        </p:nvSpPr>
        <p:spPr>
          <a:xfrm>
            <a:off x="7103680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AFFC09-2D3D-4B64-92FA-41CA15DA97FF}"/>
              </a:ext>
            </a:extLst>
          </p:cNvPr>
          <p:cNvSpPr/>
          <p:nvPr/>
        </p:nvSpPr>
        <p:spPr>
          <a:xfrm>
            <a:off x="6544079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5AC9C8-6EED-4869-9D56-266656CBABF8}"/>
              </a:ext>
            </a:extLst>
          </p:cNvPr>
          <p:cNvSpPr/>
          <p:nvPr/>
        </p:nvSpPr>
        <p:spPr>
          <a:xfrm>
            <a:off x="76632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1A0308-77BF-4822-9006-2C3ED3C5B16D}"/>
              </a:ext>
            </a:extLst>
          </p:cNvPr>
          <p:cNvSpPr/>
          <p:nvPr/>
        </p:nvSpPr>
        <p:spPr>
          <a:xfrm>
            <a:off x="7103680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BB57CF-B9CA-4B97-8928-3454F5903B99}"/>
              </a:ext>
            </a:extLst>
          </p:cNvPr>
          <p:cNvSpPr/>
          <p:nvPr/>
        </p:nvSpPr>
        <p:spPr>
          <a:xfrm>
            <a:off x="6544079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C00D82-FEE8-4979-A633-34C11286D6B6}"/>
              </a:ext>
            </a:extLst>
          </p:cNvPr>
          <p:cNvSpPr/>
          <p:nvPr/>
        </p:nvSpPr>
        <p:spPr>
          <a:xfrm>
            <a:off x="6236408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AA07CA-37B8-4540-9C58-86A9F4992FDA}"/>
              </a:ext>
            </a:extLst>
          </p:cNvPr>
          <p:cNvSpPr/>
          <p:nvPr/>
        </p:nvSpPr>
        <p:spPr>
          <a:xfrm>
            <a:off x="6236408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42560C-6555-4850-A764-B22C89BB8A0A}"/>
              </a:ext>
            </a:extLst>
          </p:cNvPr>
          <p:cNvSpPr/>
          <p:nvPr/>
        </p:nvSpPr>
        <p:spPr>
          <a:xfrm>
            <a:off x="6236408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33838F-B5AA-4694-9A25-36AA6814C061}"/>
              </a:ext>
            </a:extLst>
          </p:cNvPr>
          <p:cNvSpPr/>
          <p:nvPr/>
        </p:nvSpPr>
        <p:spPr>
          <a:xfrm>
            <a:off x="6236408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2C30D-E4C5-4A5E-8707-A484A395297B}"/>
              </a:ext>
            </a:extLst>
          </p:cNvPr>
          <p:cNvSpPr/>
          <p:nvPr/>
        </p:nvSpPr>
        <p:spPr>
          <a:xfrm>
            <a:off x="6236408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80751D-44EA-4A89-94F2-2FA00F403C55}"/>
              </a:ext>
            </a:extLst>
          </p:cNvPr>
          <p:cNvSpPr/>
          <p:nvPr/>
        </p:nvSpPr>
        <p:spPr>
          <a:xfrm>
            <a:off x="6236408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0" name="Freeform 35">
            <a:extLst>
              <a:ext uri="{FF2B5EF4-FFF2-40B4-BE49-F238E27FC236}">
                <a16:creationId xmlns:a16="http://schemas.microsoft.com/office/drawing/2014/main" id="{95453C3A-BD2D-4717-BE51-CF5ED92247B5}"/>
              </a:ext>
            </a:extLst>
          </p:cNvPr>
          <p:cNvSpPr/>
          <p:nvPr/>
        </p:nvSpPr>
        <p:spPr>
          <a:xfrm rot="5400000">
            <a:off x="7153272" y="4619672"/>
            <a:ext cx="2505011" cy="12366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550F63-1A29-4BC0-9B63-A8D2D79BB849}"/>
              </a:ext>
            </a:extLst>
          </p:cNvPr>
          <p:cNvSpPr txBox="1"/>
          <p:nvPr/>
        </p:nvSpPr>
        <p:spPr>
          <a:xfrm rot="5400000">
            <a:off x="7183956" y="4505540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92" name="Freeform 38">
            <a:extLst>
              <a:ext uri="{FF2B5EF4-FFF2-40B4-BE49-F238E27FC236}">
                <a16:creationId xmlns:a16="http://schemas.microsoft.com/office/drawing/2014/main" id="{A7E35B2B-EA01-461F-81C0-21C5B92D9625}"/>
              </a:ext>
            </a:extLst>
          </p:cNvPr>
          <p:cNvSpPr/>
          <p:nvPr/>
        </p:nvSpPr>
        <p:spPr>
          <a:xfrm rot="16200000">
            <a:off x="8019046" y="390048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86ACF-58E8-46C6-A4A0-FE2E5C961BED}"/>
              </a:ext>
            </a:extLst>
          </p:cNvPr>
          <p:cNvSpPr txBox="1"/>
          <p:nvPr/>
        </p:nvSpPr>
        <p:spPr>
          <a:xfrm rot="5400000">
            <a:off x="8212360" y="386182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4" name="Table 8">
            <a:extLst>
              <a:ext uri="{FF2B5EF4-FFF2-40B4-BE49-F238E27FC236}">
                <a16:creationId xmlns:a16="http://schemas.microsoft.com/office/drawing/2014/main" id="{74B13CB3-21C8-4D59-9D69-DD62DA5BC3AD}"/>
              </a:ext>
            </a:extLst>
          </p:cNvPr>
          <p:cNvGraphicFramePr>
            <a:graphicFrameLocks noGrp="1"/>
          </p:cNvGraphicFramePr>
          <p:nvPr/>
        </p:nvGraphicFramePr>
        <p:xfrm>
          <a:off x="964499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198FD0BF-52D5-497E-9FA5-8FB0C10F7860}"/>
              </a:ext>
            </a:extLst>
          </p:cNvPr>
          <p:cNvSpPr/>
          <p:nvPr/>
        </p:nvSpPr>
        <p:spPr>
          <a:xfrm>
            <a:off x="1076419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67489F-29D5-4462-8558-9AEF1011F310}"/>
              </a:ext>
            </a:extLst>
          </p:cNvPr>
          <p:cNvSpPr/>
          <p:nvPr/>
        </p:nvSpPr>
        <p:spPr>
          <a:xfrm>
            <a:off x="1020459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BB548C-57CC-4D7E-ACAF-8FF563DD2AA4}"/>
              </a:ext>
            </a:extLst>
          </p:cNvPr>
          <p:cNvSpPr/>
          <p:nvPr/>
        </p:nvSpPr>
        <p:spPr>
          <a:xfrm>
            <a:off x="964499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D20A9C-B404-4109-9669-96300042F613}"/>
              </a:ext>
            </a:extLst>
          </p:cNvPr>
          <p:cNvSpPr/>
          <p:nvPr/>
        </p:nvSpPr>
        <p:spPr>
          <a:xfrm>
            <a:off x="10764193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415D71-7ECE-460E-B21A-390AED72F01A}"/>
              </a:ext>
            </a:extLst>
          </p:cNvPr>
          <p:cNvSpPr/>
          <p:nvPr/>
        </p:nvSpPr>
        <p:spPr>
          <a:xfrm>
            <a:off x="10204592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3B0FB-1D46-45D8-8716-508C19D4BCA2}"/>
              </a:ext>
            </a:extLst>
          </p:cNvPr>
          <p:cNvSpPr/>
          <p:nvPr/>
        </p:nvSpPr>
        <p:spPr>
          <a:xfrm>
            <a:off x="964499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256F2A-AC6C-4D21-86A1-3067CFBE4FF7}"/>
              </a:ext>
            </a:extLst>
          </p:cNvPr>
          <p:cNvSpPr/>
          <p:nvPr/>
        </p:nvSpPr>
        <p:spPr>
          <a:xfrm>
            <a:off x="10764193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6FA2BD-9442-4563-9622-6A0201A01AC3}"/>
              </a:ext>
            </a:extLst>
          </p:cNvPr>
          <p:cNvSpPr/>
          <p:nvPr/>
        </p:nvSpPr>
        <p:spPr>
          <a:xfrm>
            <a:off x="10204592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BAAFD40-EB21-4759-93B5-5FDDD1B3D10F}"/>
              </a:ext>
            </a:extLst>
          </p:cNvPr>
          <p:cNvSpPr/>
          <p:nvPr/>
        </p:nvSpPr>
        <p:spPr>
          <a:xfrm>
            <a:off x="9644991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AC0CC6-AC01-4082-AF29-FEA01BD5D3B7}"/>
              </a:ext>
            </a:extLst>
          </p:cNvPr>
          <p:cNvSpPr/>
          <p:nvPr/>
        </p:nvSpPr>
        <p:spPr>
          <a:xfrm>
            <a:off x="1076419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0D0677-3EA7-448D-B461-98F5BDE7544B}"/>
              </a:ext>
            </a:extLst>
          </p:cNvPr>
          <p:cNvSpPr/>
          <p:nvPr/>
        </p:nvSpPr>
        <p:spPr>
          <a:xfrm>
            <a:off x="1020459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546EE8-4866-4929-A27B-F2750220917B}"/>
              </a:ext>
            </a:extLst>
          </p:cNvPr>
          <p:cNvSpPr/>
          <p:nvPr/>
        </p:nvSpPr>
        <p:spPr>
          <a:xfrm>
            <a:off x="964499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DD78CA-64A9-40C3-A051-C9C98CC34FAD}"/>
              </a:ext>
            </a:extLst>
          </p:cNvPr>
          <p:cNvSpPr/>
          <p:nvPr/>
        </p:nvSpPr>
        <p:spPr>
          <a:xfrm>
            <a:off x="1076419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A57F9E-2B63-4897-9307-F5033193BB59}"/>
              </a:ext>
            </a:extLst>
          </p:cNvPr>
          <p:cNvSpPr/>
          <p:nvPr/>
        </p:nvSpPr>
        <p:spPr>
          <a:xfrm>
            <a:off x="1020459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AD38E7-862E-4E21-ADA1-E16D63377403}"/>
              </a:ext>
            </a:extLst>
          </p:cNvPr>
          <p:cNvSpPr/>
          <p:nvPr/>
        </p:nvSpPr>
        <p:spPr>
          <a:xfrm>
            <a:off x="964499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4B519C-79A6-45A4-9944-7CB13C55AD7E}"/>
              </a:ext>
            </a:extLst>
          </p:cNvPr>
          <p:cNvSpPr/>
          <p:nvPr/>
        </p:nvSpPr>
        <p:spPr>
          <a:xfrm>
            <a:off x="1076419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2B968B-A982-4B9A-A9D7-C106CEEC3960}"/>
              </a:ext>
            </a:extLst>
          </p:cNvPr>
          <p:cNvSpPr/>
          <p:nvPr/>
        </p:nvSpPr>
        <p:spPr>
          <a:xfrm>
            <a:off x="1020459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C069F1-2C9E-4FF1-A7D1-F2F069ED985D}"/>
              </a:ext>
            </a:extLst>
          </p:cNvPr>
          <p:cNvSpPr/>
          <p:nvPr/>
        </p:nvSpPr>
        <p:spPr>
          <a:xfrm>
            <a:off x="964499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7F5A02-ACF8-4E69-B965-DDB9FDBC774C}"/>
              </a:ext>
            </a:extLst>
          </p:cNvPr>
          <p:cNvSpPr/>
          <p:nvPr/>
        </p:nvSpPr>
        <p:spPr>
          <a:xfrm>
            <a:off x="933732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A30B72-D236-4B16-A57D-82FDFF49042B}"/>
              </a:ext>
            </a:extLst>
          </p:cNvPr>
          <p:cNvSpPr/>
          <p:nvPr/>
        </p:nvSpPr>
        <p:spPr>
          <a:xfrm>
            <a:off x="933732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004A6B-6D40-4A4D-BC02-41B5277B9A82}"/>
              </a:ext>
            </a:extLst>
          </p:cNvPr>
          <p:cNvSpPr/>
          <p:nvPr/>
        </p:nvSpPr>
        <p:spPr>
          <a:xfrm>
            <a:off x="933732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522F17-B868-4242-851B-71AD89D7E167}"/>
              </a:ext>
            </a:extLst>
          </p:cNvPr>
          <p:cNvSpPr/>
          <p:nvPr/>
        </p:nvSpPr>
        <p:spPr>
          <a:xfrm>
            <a:off x="933732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D91B3B-56A0-4B16-861C-1148D47CD2BC}"/>
              </a:ext>
            </a:extLst>
          </p:cNvPr>
          <p:cNvSpPr/>
          <p:nvPr/>
        </p:nvSpPr>
        <p:spPr>
          <a:xfrm>
            <a:off x="933732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A04BA2-F045-4DD5-8479-5D2B8274F260}"/>
              </a:ext>
            </a:extLst>
          </p:cNvPr>
          <p:cNvSpPr/>
          <p:nvPr/>
        </p:nvSpPr>
        <p:spPr>
          <a:xfrm>
            <a:off x="933732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9" name="Freeform 35">
            <a:extLst>
              <a:ext uri="{FF2B5EF4-FFF2-40B4-BE49-F238E27FC236}">
                <a16:creationId xmlns:a16="http://schemas.microsoft.com/office/drawing/2014/main" id="{DDC3D42B-0BD8-41B8-8208-631C76CDABBF}"/>
              </a:ext>
            </a:extLst>
          </p:cNvPr>
          <p:cNvSpPr/>
          <p:nvPr/>
        </p:nvSpPr>
        <p:spPr>
          <a:xfrm rot="5400000">
            <a:off x="10556575" y="4934777"/>
            <a:ext cx="1887516" cy="110954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DD6413C-BD19-4DAB-9DA3-576ECC666187}"/>
              </a:ext>
            </a:extLst>
          </p:cNvPr>
          <p:cNvSpPr txBox="1"/>
          <p:nvPr/>
        </p:nvSpPr>
        <p:spPr>
          <a:xfrm rot="5400000">
            <a:off x="10272627" y="478991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</p:spTree>
    <p:extLst>
      <p:ext uri="{BB962C8B-B14F-4D97-AF65-F5344CB8AC3E}">
        <p14:creationId xmlns:p14="http://schemas.microsoft.com/office/powerpoint/2010/main" val="33383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0" grpId="1" animBg="1"/>
      <p:bldP spid="91" grpId="0"/>
      <p:bldP spid="91" grpId="1"/>
      <p:bldP spid="92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0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AF2E-F479-4900-87FF-9F11C0C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0786387C-E09D-4DDD-996B-3937859CC617}"/>
              </a:ext>
            </a:extLst>
          </p:cNvPr>
          <p:cNvGraphicFramePr>
            <a:graphicFrameLocks noGrp="1"/>
          </p:cNvGraphicFramePr>
          <p:nvPr/>
        </p:nvGraphicFramePr>
        <p:xfrm>
          <a:off x="597244" y="172044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83DB7D2-246A-4BBD-AE60-B7B9AB81905A}"/>
              </a:ext>
            </a:extLst>
          </p:cNvPr>
          <p:cNvSpPr/>
          <p:nvPr/>
        </p:nvSpPr>
        <p:spPr>
          <a:xfrm>
            <a:off x="1716446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82D74-0D07-4039-9EF2-BA9D45751992}"/>
              </a:ext>
            </a:extLst>
          </p:cNvPr>
          <p:cNvSpPr/>
          <p:nvPr/>
        </p:nvSpPr>
        <p:spPr>
          <a:xfrm>
            <a:off x="1156845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1A57A-EAA9-4F1D-985B-C051350EF2E6}"/>
              </a:ext>
            </a:extLst>
          </p:cNvPr>
          <p:cNvSpPr/>
          <p:nvPr/>
        </p:nvSpPr>
        <p:spPr>
          <a:xfrm>
            <a:off x="597244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76FE5D-705E-43C0-A1FF-F1289551B98C}"/>
              </a:ext>
            </a:extLst>
          </p:cNvPr>
          <p:cNvSpPr/>
          <p:nvPr/>
        </p:nvSpPr>
        <p:spPr>
          <a:xfrm>
            <a:off x="1716446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ED53D-9068-443E-8CDD-B04620C35322}"/>
              </a:ext>
            </a:extLst>
          </p:cNvPr>
          <p:cNvSpPr/>
          <p:nvPr/>
        </p:nvSpPr>
        <p:spPr>
          <a:xfrm>
            <a:off x="1156845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FEBB9A-A667-4CBC-A129-27FCFDD35D25}"/>
              </a:ext>
            </a:extLst>
          </p:cNvPr>
          <p:cNvSpPr/>
          <p:nvPr/>
        </p:nvSpPr>
        <p:spPr>
          <a:xfrm>
            <a:off x="597244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601B26-2E71-4060-8B8A-374C09CBE1FC}"/>
              </a:ext>
            </a:extLst>
          </p:cNvPr>
          <p:cNvSpPr/>
          <p:nvPr/>
        </p:nvSpPr>
        <p:spPr>
          <a:xfrm>
            <a:off x="1716446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BEAB5-6E48-4794-B4A9-BCC9CD906709}"/>
              </a:ext>
            </a:extLst>
          </p:cNvPr>
          <p:cNvSpPr/>
          <p:nvPr/>
        </p:nvSpPr>
        <p:spPr>
          <a:xfrm>
            <a:off x="1156845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6F5F31-17DF-475F-9790-26BACC3CED55}"/>
              </a:ext>
            </a:extLst>
          </p:cNvPr>
          <p:cNvSpPr/>
          <p:nvPr/>
        </p:nvSpPr>
        <p:spPr>
          <a:xfrm>
            <a:off x="597244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844C7C-FFE0-4535-B9AE-8AF2E57C143D}"/>
              </a:ext>
            </a:extLst>
          </p:cNvPr>
          <p:cNvSpPr/>
          <p:nvPr/>
        </p:nvSpPr>
        <p:spPr>
          <a:xfrm>
            <a:off x="1716446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53D442-ED12-4D6B-87B0-58F4AADAA23D}"/>
              </a:ext>
            </a:extLst>
          </p:cNvPr>
          <p:cNvSpPr/>
          <p:nvPr/>
        </p:nvSpPr>
        <p:spPr>
          <a:xfrm>
            <a:off x="1156845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53647-09FB-4274-AD08-AA3B1133C0ED}"/>
              </a:ext>
            </a:extLst>
          </p:cNvPr>
          <p:cNvSpPr/>
          <p:nvPr/>
        </p:nvSpPr>
        <p:spPr>
          <a:xfrm>
            <a:off x="597244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C5F66-507A-47D1-9866-70B26986DC22}"/>
              </a:ext>
            </a:extLst>
          </p:cNvPr>
          <p:cNvSpPr/>
          <p:nvPr/>
        </p:nvSpPr>
        <p:spPr>
          <a:xfrm>
            <a:off x="1716446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7E405-5270-4400-9538-BF40ACDAE818}"/>
              </a:ext>
            </a:extLst>
          </p:cNvPr>
          <p:cNvSpPr/>
          <p:nvPr/>
        </p:nvSpPr>
        <p:spPr>
          <a:xfrm>
            <a:off x="1156845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9A67D-DDF5-4A3F-A0E1-FADE92661148}"/>
              </a:ext>
            </a:extLst>
          </p:cNvPr>
          <p:cNvSpPr/>
          <p:nvPr/>
        </p:nvSpPr>
        <p:spPr>
          <a:xfrm>
            <a:off x="597244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E58246-73B3-4EC2-A98D-B49A4056F9D5}"/>
              </a:ext>
            </a:extLst>
          </p:cNvPr>
          <p:cNvSpPr/>
          <p:nvPr/>
        </p:nvSpPr>
        <p:spPr>
          <a:xfrm>
            <a:off x="1716446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16A88-DF0B-4E71-A752-69A6C1C89DEF}"/>
              </a:ext>
            </a:extLst>
          </p:cNvPr>
          <p:cNvSpPr/>
          <p:nvPr/>
        </p:nvSpPr>
        <p:spPr>
          <a:xfrm>
            <a:off x="1156845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C01632-8A15-4761-9A7C-2190F30C9D45}"/>
              </a:ext>
            </a:extLst>
          </p:cNvPr>
          <p:cNvSpPr/>
          <p:nvPr/>
        </p:nvSpPr>
        <p:spPr>
          <a:xfrm>
            <a:off x="597244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043C86-5C62-4909-8B88-FA0AFC01D75C}"/>
              </a:ext>
            </a:extLst>
          </p:cNvPr>
          <p:cNvSpPr/>
          <p:nvPr/>
        </p:nvSpPr>
        <p:spPr>
          <a:xfrm>
            <a:off x="289573" y="21329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F3622-C985-4266-B10C-A92E13CA8D05}"/>
              </a:ext>
            </a:extLst>
          </p:cNvPr>
          <p:cNvSpPr/>
          <p:nvPr/>
        </p:nvSpPr>
        <p:spPr>
          <a:xfrm>
            <a:off x="289573" y="27766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4B33B-7934-4AAB-BFE3-A63849151D2C}"/>
              </a:ext>
            </a:extLst>
          </p:cNvPr>
          <p:cNvSpPr/>
          <p:nvPr/>
        </p:nvSpPr>
        <p:spPr>
          <a:xfrm>
            <a:off x="289573" y="340278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B83223-DE3F-450B-B6F6-B19BB271EB6B}"/>
              </a:ext>
            </a:extLst>
          </p:cNvPr>
          <p:cNvSpPr/>
          <p:nvPr/>
        </p:nvSpPr>
        <p:spPr>
          <a:xfrm>
            <a:off x="289573" y="404649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5D426E-5B2D-4FCC-B56F-1CDF352C9AF7}"/>
              </a:ext>
            </a:extLst>
          </p:cNvPr>
          <p:cNvSpPr/>
          <p:nvPr/>
        </p:nvSpPr>
        <p:spPr>
          <a:xfrm>
            <a:off x="289573" y="46902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CF3852-CAD8-41DD-A8FE-2784C0710687}"/>
              </a:ext>
            </a:extLst>
          </p:cNvPr>
          <p:cNvSpPr/>
          <p:nvPr/>
        </p:nvSpPr>
        <p:spPr>
          <a:xfrm>
            <a:off x="289573" y="53339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94CC1787-2B54-4C6D-98AE-8C45BEA810EA}"/>
              </a:ext>
            </a:extLst>
          </p:cNvPr>
          <p:cNvSpPr/>
          <p:nvPr/>
        </p:nvSpPr>
        <p:spPr>
          <a:xfrm rot="5400000">
            <a:off x="1803335" y="529764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A3E4BF-CD3C-4099-9D5C-6EBD6D8E1CC7}"/>
              </a:ext>
            </a:extLst>
          </p:cNvPr>
          <p:cNvSpPr txBox="1"/>
          <p:nvPr/>
        </p:nvSpPr>
        <p:spPr>
          <a:xfrm rot="5400000">
            <a:off x="1166020" y="5171369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2A323744-D384-418C-9BC1-BAA3A50D3A9C}"/>
              </a:ext>
            </a:extLst>
          </p:cNvPr>
          <p:cNvSpPr/>
          <p:nvPr/>
        </p:nvSpPr>
        <p:spPr>
          <a:xfrm rot="16200000">
            <a:off x="2069973" y="5187904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DF47A8-0319-492C-A331-8AD1C77F0B87}"/>
              </a:ext>
            </a:extLst>
          </p:cNvPr>
          <p:cNvSpPr txBox="1"/>
          <p:nvPr/>
        </p:nvSpPr>
        <p:spPr>
          <a:xfrm rot="5400000">
            <a:off x="2263287" y="5149251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62" name="Table 8">
            <a:extLst>
              <a:ext uri="{FF2B5EF4-FFF2-40B4-BE49-F238E27FC236}">
                <a16:creationId xmlns:a16="http://schemas.microsoft.com/office/drawing/2014/main" id="{A51342BF-E33A-4819-B3B3-EEA421C57C3F}"/>
              </a:ext>
            </a:extLst>
          </p:cNvPr>
          <p:cNvGraphicFramePr>
            <a:graphicFrameLocks noGrp="1"/>
          </p:cNvGraphicFramePr>
          <p:nvPr/>
        </p:nvGraphicFramePr>
        <p:xfrm>
          <a:off x="35011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C9DF0089-2E76-4FA6-B6AF-D7E157BAA24F}"/>
              </a:ext>
            </a:extLst>
          </p:cNvPr>
          <p:cNvSpPr/>
          <p:nvPr/>
        </p:nvSpPr>
        <p:spPr>
          <a:xfrm>
            <a:off x="46203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AFD94C-081A-4294-A772-ED617FBBBF5C}"/>
              </a:ext>
            </a:extLst>
          </p:cNvPr>
          <p:cNvSpPr/>
          <p:nvPr/>
        </p:nvSpPr>
        <p:spPr>
          <a:xfrm>
            <a:off x="40607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780034-E937-402C-A1FA-1F0DA910F2E3}"/>
              </a:ext>
            </a:extLst>
          </p:cNvPr>
          <p:cNvSpPr/>
          <p:nvPr/>
        </p:nvSpPr>
        <p:spPr>
          <a:xfrm>
            <a:off x="35011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497474-01CB-4743-BAF6-D48C9A40DB2E}"/>
              </a:ext>
            </a:extLst>
          </p:cNvPr>
          <p:cNvSpPr/>
          <p:nvPr/>
        </p:nvSpPr>
        <p:spPr>
          <a:xfrm>
            <a:off x="46203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5E5CC2-CC91-429A-96D3-3A3330792916}"/>
              </a:ext>
            </a:extLst>
          </p:cNvPr>
          <p:cNvSpPr/>
          <p:nvPr/>
        </p:nvSpPr>
        <p:spPr>
          <a:xfrm>
            <a:off x="40607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882858-470A-4D09-978E-19A7063E1589}"/>
              </a:ext>
            </a:extLst>
          </p:cNvPr>
          <p:cNvSpPr/>
          <p:nvPr/>
        </p:nvSpPr>
        <p:spPr>
          <a:xfrm>
            <a:off x="35011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E8B0D0-E6F0-42DA-AF4C-F8D68C528006}"/>
              </a:ext>
            </a:extLst>
          </p:cNvPr>
          <p:cNvSpPr/>
          <p:nvPr/>
        </p:nvSpPr>
        <p:spPr>
          <a:xfrm>
            <a:off x="46203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CFF292-E09D-4455-9839-A649B2B136E1}"/>
              </a:ext>
            </a:extLst>
          </p:cNvPr>
          <p:cNvSpPr/>
          <p:nvPr/>
        </p:nvSpPr>
        <p:spPr>
          <a:xfrm>
            <a:off x="40607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EFD340-ED64-47B2-A077-D10634557098}"/>
              </a:ext>
            </a:extLst>
          </p:cNvPr>
          <p:cNvSpPr/>
          <p:nvPr/>
        </p:nvSpPr>
        <p:spPr>
          <a:xfrm>
            <a:off x="35011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9FD289-0EEA-4CF7-81F4-C6CBF99F48FB}"/>
              </a:ext>
            </a:extLst>
          </p:cNvPr>
          <p:cNvSpPr/>
          <p:nvPr/>
        </p:nvSpPr>
        <p:spPr>
          <a:xfrm>
            <a:off x="462030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104FF6-3DE8-4774-8208-941A2B7C2B07}"/>
              </a:ext>
            </a:extLst>
          </p:cNvPr>
          <p:cNvSpPr/>
          <p:nvPr/>
        </p:nvSpPr>
        <p:spPr>
          <a:xfrm>
            <a:off x="406070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BF895E-4F85-481D-9343-E07F54DB95D9}"/>
              </a:ext>
            </a:extLst>
          </p:cNvPr>
          <p:cNvSpPr/>
          <p:nvPr/>
        </p:nvSpPr>
        <p:spPr>
          <a:xfrm>
            <a:off x="3501104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D7D846-5703-463E-B88C-88835A7DCB3C}"/>
              </a:ext>
            </a:extLst>
          </p:cNvPr>
          <p:cNvSpPr/>
          <p:nvPr/>
        </p:nvSpPr>
        <p:spPr>
          <a:xfrm>
            <a:off x="462030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029C47-837C-4D1E-86B2-DB9A2A439C60}"/>
              </a:ext>
            </a:extLst>
          </p:cNvPr>
          <p:cNvSpPr/>
          <p:nvPr/>
        </p:nvSpPr>
        <p:spPr>
          <a:xfrm>
            <a:off x="406070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605AC7-ABB5-4247-A492-4C7F62BE7491}"/>
              </a:ext>
            </a:extLst>
          </p:cNvPr>
          <p:cNvSpPr/>
          <p:nvPr/>
        </p:nvSpPr>
        <p:spPr>
          <a:xfrm>
            <a:off x="3501104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45D823-A94B-403C-9D0D-CEB454A1D2F3}"/>
              </a:ext>
            </a:extLst>
          </p:cNvPr>
          <p:cNvSpPr/>
          <p:nvPr/>
        </p:nvSpPr>
        <p:spPr>
          <a:xfrm>
            <a:off x="46203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A0BBEE-A7C3-469F-BC08-D37265D45CD8}"/>
              </a:ext>
            </a:extLst>
          </p:cNvPr>
          <p:cNvSpPr/>
          <p:nvPr/>
        </p:nvSpPr>
        <p:spPr>
          <a:xfrm>
            <a:off x="40607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50A9B3-BD47-4E73-A888-9487A2E7CFF7}"/>
              </a:ext>
            </a:extLst>
          </p:cNvPr>
          <p:cNvSpPr/>
          <p:nvPr/>
        </p:nvSpPr>
        <p:spPr>
          <a:xfrm>
            <a:off x="35011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B8C92C-6BB2-4858-8256-93C7ADCC6FB1}"/>
              </a:ext>
            </a:extLst>
          </p:cNvPr>
          <p:cNvSpPr/>
          <p:nvPr/>
        </p:nvSpPr>
        <p:spPr>
          <a:xfrm>
            <a:off x="31934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95B62B-3E49-43F0-8AE8-FCF22928B98E}"/>
              </a:ext>
            </a:extLst>
          </p:cNvPr>
          <p:cNvSpPr/>
          <p:nvPr/>
        </p:nvSpPr>
        <p:spPr>
          <a:xfrm>
            <a:off x="31934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D311FA-A4E7-4B3A-81B8-7AC1F64CCCA3}"/>
              </a:ext>
            </a:extLst>
          </p:cNvPr>
          <p:cNvSpPr/>
          <p:nvPr/>
        </p:nvSpPr>
        <p:spPr>
          <a:xfrm>
            <a:off x="31934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1142E2C-B594-4E63-8019-04A9C4B7ECF8}"/>
              </a:ext>
            </a:extLst>
          </p:cNvPr>
          <p:cNvSpPr/>
          <p:nvPr/>
        </p:nvSpPr>
        <p:spPr>
          <a:xfrm>
            <a:off x="31934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487BA7-D06F-4BD6-8951-3DA6EE8CEBD4}"/>
              </a:ext>
            </a:extLst>
          </p:cNvPr>
          <p:cNvSpPr/>
          <p:nvPr/>
        </p:nvSpPr>
        <p:spPr>
          <a:xfrm>
            <a:off x="31934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78F5D1-8909-436A-AB05-F8D983E141CD}"/>
              </a:ext>
            </a:extLst>
          </p:cNvPr>
          <p:cNvSpPr/>
          <p:nvPr/>
        </p:nvSpPr>
        <p:spPr>
          <a:xfrm>
            <a:off x="31934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Freeform 35">
            <a:extLst>
              <a:ext uri="{FF2B5EF4-FFF2-40B4-BE49-F238E27FC236}">
                <a16:creationId xmlns:a16="http://schemas.microsoft.com/office/drawing/2014/main" id="{757AD3CF-24A3-4D42-BCE1-238323592E4C}"/>
              </a:ext>
            </a:extLst>
          </p:cNvPr>
          <p:cNvSpPr/>
          <p:nvPr/>
        </p:nvSpPr>
        <p:spPr>
          <a:xfrm rot="5400000">
            <a:off x="4722673" y="337595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703BDC-61C2-45E2-A026-54BE36734DCA}"/>
              </a:ext>
            </a:extLst>
          </p:cNvPr>
          <p:cNvSpPr txBox="1"/>
          <p:nvPr/>
        </p:nvSpPr>
        <p:spPr>
          <a:xfrm>
            <a:off x="5479658" y="2913969"/>
            <a:ext cx="155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K1(1) == K1(2)</a:t>
            </a:r>
          </a:p>
          <a:p>
            <a:r>
              <a:rPr lang="en-US" b="1" dirty="0">
                <a:solidFill>
                  <a:srgbClr val="C00000"/>
                </a:solidFill>
              </a:rPr>
              <a:t>K2(1) == K2(2)</a:t>
            </a:r>
          </a:p>
          <a:p>
            <a:r>
              <a:rPr lang="en-US" b="1" dirty="0">
                <a:solidFill>
                  <a:srgbClr val="C00000"/>
                </a:solidFill>
              </a:rPr>
              <a:t>K3(1) &gt; K3(2) </a:t>
            </a:r>
          </a:p>
        </p:txBody>
      </p:sp>
      <p:sp>
        <p:nvSpPr>
          <p:cNvPr id="96" name="Freeform 38">
            <a:extLst>
              <a:ext uri="{FF2B5EF4-FFF2-40B4-BE49-F238E27FC236}">
                <a16:creationId xmlns:a16="http://schemas.microsoft.com/office/drawing/2014/main" id="{8F842A0E-FA88-4075-AD44-2423966A4FC0}"/>
              </a:ext>
            </a:extLst>
          </p:cNvPr>
          <p:cNvSpPr/>
          <p:nvPr/>
        </p:nvSpPr>
        <p:spPr>
          <a:xfrm rot="16200000">
            <a:off x="4958937" y="3283602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B3332-BAD7-42C4-90C4-EDF72A30D438}"/>
              </a:ext>
            </a:extLst>
          </p:cNvPr>
          <p:cNvSpPr txBox="1"/>
          <p:nvPr/>
        </p:nvSpPr>
        <p:spPr>
          <a:xfrm rot="5400000">
            <a:off x="5136415" y="3237365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127" name="Table 8">
            <a:extLst>
              <a:ext uri="{FF2B5EF4-FFF2-40B4-BE49-F238E27FC236}">
                <a16:creationId xmlns:a16="http://schemas.microsoft.com/office/drawing/2014/main" id="{A2655514-647A-4D00-A011-38D82A03B22F}"/>
              </a:ext>
            </a:extLst>
          </p:cNvPr>
          <p:cNvGraphicFramePr>
            <a:graphicFrameLocks noGrp="1"/>
          </p:cNvGraphicFramePr>
          <p:nvPr/>
        </p:nvGraphicFramePr>
        <p:xfrm>
          <a:off x="6579585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128" name="Rectangle 127">
            <a:extLst>
              <a:ext uri="{FF2B5EF4-FFF2-40B4-BE49-F238E27FC236}">
                <a16:creationId xmlns:a16="http://schemas.microsoft.com/office/drawing/2014/main" id="{00D5EF50-F7E9-4014-AF42-825B7B5DB075}"/>
              </a:ext>
            </a:extLst>
          </p:cNvPr>
          <p:cNvSpPr/>
          <p:nvPr/>
        </p:nvSpPr>
        <p:spPr>
          <a:xfrm>
            <a:off x="7698787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FEC4D15-C0B1-4A45-A252-C5D3813F48AC}"/>
              </a:ext>
            </a:extLst>
          </p:cNvPr>
          <p:cNvSpPr/>
          <p:nvPr/>
        </p:nvSpPr>
        <p:spPr>
          <a:xfrm>
            <a:off x="713918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59FCD7-6825-424E-9793-20F89CB3978E}"/>
              </a:ext>
            </a:extLst>
          </p:cNvPr>
          <p:cNvSpPr/>
          <p:nvPr/>
        </p:nvSpPr>
        <p:spPr>
          <a:xfrm>
            <a:off x="657958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562188E-F286-4D00-A437-F9FC4E06A00E}"/>
              </a:ext>
            </a:extLst>
          </p:cNvPr>
          <p:cNvSpPr/>
          <p:nvPr/>
        </p:nvSpPr>
        <p:spPr>
          <a:xfrm>
            <a:off x="7698787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CD0EB-254C-432F-BD2D-611881C28A5A}"/>
              </a:ext>
            </a:extLst>
          </p:cNvPr>
          <p:cNvSpPr/>
          <p:nvPr/>
        </p:nvSpPr>
        <p:spPr>
          <a:xfrm>
            <a:off x="7139186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EEE0B5-5E0D-4F4A-A71E-991878FA5283}"/>
              </a:ext>
            </a:extLst>
          </p:cNvPr>
          <p:cNvSpPr/>
          <p:nvPr/>
        </p:nvSpPr>
        <p:spPr>
          <a:xfrm>
            <a:off x="6579585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6F4D62-4106-41AD-A62F-1BD45010229A}"/>
              </a:ext>
            </a:extLst>
          </p:cNvPr>
          <p:cNvSpPr/>
          <p:nvPr/>
        </p:nvSpPr>
        <p:spPr>
          <a:xfrm>
            <a:off x="7698787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7287CC1-5C3A-433D-A1CB-750916B3C176}"/>
              </a:ext>
            </a:extLst>
          </p:cNvPr>
          <p:cNvSpPr/>
          <p:nvPr/>
        </p:nvSpPr>
        <p:spPr>
          <a:xfrm>
            <a:off x="7139186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69E0457-51A9-43E8-9A9E-D65C42904A7F}"/>
              </a:ext>
            </a:extLst>
          </p:cNvPr>
          <p:cNvSpPr/>
          <p:nvPr/>
        </p:nvSpPr>
        <p:spPr>
          <a:xfrm>
            <a:off x="6579585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3FB31F-7CB9-4ED2-9382-19059B639E45}"/>
              </a:ext>
            </a:extLst>
          </p:cNvPr>
          <p:cNvSpPr/>
          <p:nvPr/>
        </p:nvSpPr>
        <p:spPr>
          <a:xfrm>
            <a:off x="7698787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CAEB6-D723-4BEB-9EC6-86CAB7C79A02}"/>
              </a:ext>
            </a:extLst>
          </p:cNvPr>
          <p:cNvSpPr/>
          <p:nvPr/>
        </p:nvSpPr>
        <p:spPr>
          <a:xfrm>
            <a:off x="713918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8494FA8-595E-44DB-96A3-A0A189D5DF9F}"/>
              </a:ext>
            </a:extLst>
          </p:cNvPr>
          <p:cNvSpPr/>
          <p:nvPr/>
        </p:nvSpPr>
        <p:spPr>
          <a:xfrm>
            <a:off x="657958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D04C198-8421-4661-ADA5-8B5A4F7862A8}"/>
              </a:ext>
            </a:extLst>
          </p:cNvPr>
          <p:cNvSpPr/>
          <p:nvPr/>
        </p:nvSpPr>
        <p:spPr>
          <a:xfrm>
            <a:off x="7698787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64E013-2ACD-4A80-A0B8-663BE293BA15}"/>
              </a:ext>
            </a:extLst>
          </p:cNvPr>
          <p:cNvSpPr/>
          <p:nvPr/>
        </p:nvSpPr>
        <p:spPr>
          <a:xfrm>
            <a:off x="713918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EDF89B-ACF3-415D-BB5F-312D8A196B63}"/>
              </a:ext>
            </a:extLst>
          </p:cNvPr>
          <p:cNvSpPr/>
          <p:nvPr/>
        </p:nvSpPr>
        <p:spPr>
          <a:xfrm>
            <a:off x="657958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8673CC5-2E9F-48E9-89C2-050152C76D96}"/>
              </a:ext>
            </a:extLst>
          </p:cNvPr>
          <p:cNvSpPr/>
          <p:nvPr/>
        </p:nvSpPr>
        <p:spPr>
          <a:xfrm>
            <a:off x="7698787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01A28-8F0D-45E8-B50F-EB187399B1D1}"/>
              </a:ext>
            </a:extLst>
          </p:cNvPr>
          <p:cNvSpPr/>
          <p:nvPr/>
        </p:nvSpPr>
        <p:spPr>
          <a:xfrm>
            <a:off x="713918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FED8FC-AE89-4E98-972F-F56B12B51008}"/>
              </a:ext>
            </a:extLst>
          </p:cNvPr>
          <p:cNvSpPr/>
          <p:nvPr/>
        </p:nvSpPr>
        <p:spPr>
          <a:xfrm>
            <a:off x="657958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D3923-EB20-4F4C-9B3A-88840EE7EC78}"/>
              </a:ext>
            </a:extLst>
          </p:cNvPr>
          <p:cNvSpPr/>
          <p:nvPr/>
        </p:nvSpPr>
        <p:spPr>
          <a:xfrm>
            <a:off x="6271914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1AA7904-FFCC-4BA6-9BA3-83A710BFE3B4}"/>
              </a:ext>
            </a:extLst>
          </p:cNvPr>
          <p:cNvSpPr/>
          <p:nvPr/>
        </p:nvSpPr>
        <p:spPr>
          <a:xfrm>
            <a:off x="6271914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988B67-9D65-4320-A1E9-39E22262714F}"/>
              </a:ext>
            </a:extLst>
          </p:cNvPr>
          <p:cNvSpPr/>
          <p:nvPr/>
        </p:nvSpPr>
        <p:spPr>
          <a:xfrm>
            <a:off x="6271914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2F593E-5DDC-4F34-9B33-2CD279D2EB50}"/>
              </a:ext>
            </a:extLst>
          </p:cNvPr>
          <p:cNvSpPr/>
          <p:nvPr/>
        </p:nvSpPr>
        <p:spPr>
          <a:xfrm>
            <a:off x="6271914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36C228-94A0-4811-85CC-48D2478728B1}"/>
              </a:ext>
            </a:extLst>
          </p:cNvPr>
          <p:cNvSpPr/>
          <p:nvPr/>
        </p:nvSpPr>
        <p:spPr>
          <a:xfrm>
            <a:off x="6271914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D3CD88-DB49-4039-ADE3-066D92702824}"/>
              </a:ext>
            </a:extLst>
          </p:cNvPr>
          <p:cNvSpPr/>
          <p:nvPr/>
        </p:nvSpPr>
        <p:spPr>
          <a:xfrm>
            <a:off x="6271914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2" name="Freeform 35">
            <a:extLst>
              <a:ext uri="{FF2B5EF4-FFF2-40B4-BE49-F238E27FC236}">
                <a16:creationId xmlns:a16="http://schemas.microsoft.com/office/drawing/2014/main" id="{4EBD65AA-78BF-4B42-BCFB-2DB5565404AD}"/>
              </a:ext>
            </a:extLst>
          </p:cNvPr>
          <p:cNvSpPr/>
          <p:nvPr/>
        </p:nvSpPr>
        <p:spPr>
          <a:xfrm rot="5400000">
            <a:off x="7801154" y="4663384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12A210-EE87-4FDA-9BA0-183C9F56C657}"/>
              </a:ext>
            </a:extLst>
          </p:cNvPr>
          <p:cNvSpPr txBox="1"/>
          <p:nvPr/>
        </p:nvSpPr>
        <p:spPr>
          <a:xfrm>
            <a:off x="8481137" y="4376488"/>
            <a:ext cx="155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K1(3) == K1(4)</a:t>
            </a:r>
          </a:p>
          <a:p>
            <a:r>
              <a:rPr lang="en-US" b="1" dirty="0">
                <a:solidFill>
                  <a:srgbClr val="C00000"/>
                </a:solidFill>
              </a:rPr>
              <a:t>K2(3) &gt; K2(4) </a:t>
            </a: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C538A854-5220-4100-B87D-79655B54F167}"/>
              </a:ext>
            </a:extLst>
          </p:cNvPr>
          <p:cNvSpPr/>
          <p:nvPr/>
        </p:nvSpPr>
        <p:spPr>
          <a:xfrm rot="16200000">
            <a:off x="8043969" y="461207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D26E87-E283-4A87-B4C6-27568DB11CED}"/>
              </a:ext>
            </a:extLst>
          </p:cNvPr>
          <p:cNvSpPr txBox="1"/>
          <p:nvPr/>
        </p:nvSpPr>
        <p:spPr>
          <a:xfrm rot="5400000">
            <a:off x="8202034" y="454622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82F5FB92-D54F-463A-934C-EA50BDA49634}"/>
              </a:ext>
            </a:extLst>
          </p:cNvPr>
          <p:cNvGraphicFramePr>
            <a:graphicFrameLocks noGrp="1"/>
          </p:cNvGraphicFramePr>
          <p:nvPr/>
        </p:nvGraphicFramePr>
        <p:xfrm>
          <a:off x="96932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B1CCDB9A-6130-4C09-B627-D3DA3300D670}"/>
              </a:ext>
            </a:extLst>
          </p:cNvPr>
          <p:cNvSpPr/>
          <p:nvPr/>
        </p:nvSpPr>
        <p:spPr>
          <a:xfrm>
            <a:off x="108124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CC4D01-10E2-40EA-92E7-12668292EC67}"/>
              </a:ext>
            </a:extLst>
          </p:cNvPr>
          <p:cNvSpPr/>
          <p:nvPr/>
        </p:nvSpPr>
        <p:spPr>
          <a:xfrm>
            <a:off x="102528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D094A80-C4A8-4C38-B23D-60091C74C1DE}"/>
              </a:ext>
            </a:extLst>
          </p:cNvPr>
          <p:cNvSpPr/>
          <p:nvPr/>
        </p:nvSpPr>
        <p:spPr>
          <a:xfrm>
            <a:off x="96932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A1E887-51EE-4ABD-A6EC-1EF9313C7074}"/>
              </a:ext>
            </a:extLst>
          </p:cNvPr>
          <p:cNvSpPr/>
          <p:nvPr/>
        </p:nvSpPr>
        <p:spPr>
          <a:xfrm>
            <a:off x="108124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746E-4EEB-4D19-9FD1-13F6A1F76912}"/>
              </a:ext>
            </a:extLst>
          </p:cNvPr>
          <p:cNvSpPr/>
          <p:nvPr/>
        </p:nvSpPr>
        <p:spPr>
          <a:xfrm>
            <a:off x="102528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6F4FC0-D2CD-433C-8EBC-0C09A7086759}"/>
              </a:ext>
            </a:extLst>
          </p:cNvPr>
          <p:cNvSpPr/>
          <p:nvPr/>
        </p:nvSpPr>
        <p:spPr>
          <a:xfrm>
            <a:off x="96932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036678-2957-47A4-AB46-EA62F6BCEC7A}"/>
              </a:ext>
            </a:extLst>
          </p:cNvPr>
          <p:cNvSpPr/>
          <p:nvPr/>
        </p:nvSpPr>
        <p:spPr>
          <a:xfrm>
            <a:off x="108124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5B2DD9-B04E-4F17-82CE-2EC736723A19}"/>
              </a:ext>
            </a:extLst>
          </p:cNvPr>
          <p:cNvSpPr/>
          <p:nvPr/>
        </p:nvSpPr>
        <p:spPr>
          <a:xfrm>
            <a:off x="102528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76188-D075-45DE-9133-7CACEAC32274}"/>
              </a:ext>
            </a:extLst>
          </p:cNvPr>
          <p:cNvSpPr/>
          <p:nvPr/>
        </p:nvSpPr>
        <p:spPr>
          <a:xfrm>
            <a:off x="96932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EAAE6E-7487-4488-B7AB-0068483A45EC}"/>
              </a:ext>
            </a:extLst>
          </p:cNvPr>
          <p:cNvSpPr/>
          <p:nvPr/>
        </p:nvSpPr>
        <p:spPr>
          <a:xfrm>
            <a:off x="10812406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5D9EF4-D00D-4361-8F80-BC916F816353}"/>
              </a:ext>
            </a:extLst>
          </p:cNvPr>
          <p:cNvSpPr/>
          <p:nvPr/>
        </p:nvSpPr>
        <p:spPr>
          <a:xfrm>
            <a:off x="10252805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0B1E0A-4C0D-4690-BDEB-9EC3D702901E}"/>
              </a:ext>
            </a:extLst>
          </p:cNvPr>
          <p:cNvSpPr/>
          <p:nvPr/>
        </p:nvSpPr>
        <p:spPr>
          <a:xfrm>
            <a:off x="9693204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2D2622-28D9-4F09-9C99-C9923ED7625C}"/>
              </a:ext>
            </a:extLst>
          </p:cNvPr>
          <p:cNvSpPr/>
          <p:nvPr/>
        </p:nvSpPr>
        <p:spPr>
          <a:xfrm>
            <a:off x="10812406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DA1308-07AE-45D2-B6F3-811C346E97BA}"/>
              </a:ext>
            </a:extLst>
          </p:cNvPr>
          <p:cNvSpPr/>
          <p:nvPr/>
        </p:nvSpPr>
        <p:spPr>
          <a:xfrm>
            <a:off x="10252805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4E184C4-F7AA-4C87-B52B-FC43BB197938}"/>
              </a:ext>
            </a:extLst>
          </p:cNvPr>
          <p:cNvSpPr/>
          <p:nvPr/>
        </p:nvSpPr>
        <p:spPr>
          <a:xfrm>
            <a:off x="9693204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8730FC-9FA6-46A9-86C6-87ADA1E3D4E8}"/>
              </a:ext>
            </a:extLst>
          </p:cNvPr>
          <p:cNvSpPr/>
          <p:nvPr/>
        </p:nvSpPr>
        <p:spPr>
          <a:xfrm>
            <a:off x="108124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83B69D-B9B5-4D6B-90DE-36766D004EE2}"/>
              </a:ext>
            </a:extLst>
          </p:cNvPr>
          <p:cNvSpPr/>
          <p:nvPr/>
        </p:nvSpPr>
        <p:spPr>
          <a:xfrm>
            <a:off x="102528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1E65E7-8B26-49D7-81CC-BD6F7564F16E}"/>
              </a:ext>
            </a:extLst>
          </p:cNvPr>
          <p:cNvSpPr/>
          <p:nvPr/>
        </p:nvSpPr>
        <p:spPr>
          <a:xfrm>
            <a:off x="96932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C384D9-0E32-4F2E-A0B3-841FB501EFCD}"/>
              </a:ext>
            </a:extLst>
          </p:cNvPr>
          <p:cNvSpPr/>
          <p:nvPr/>
        </p:nvSpPr>
        <p:spPr>
          <a:xfrm>
            <a:off x="93855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F5F605-D35D-4D7A-BE67-4C43CB417A63}"/>
              </a:ext>
            </a:extLst>
          </p:cNvPr>
          <p:cNvSpPr/>
          <p:nvPr/>
        </p:nvSpPr>
        <p:spPr>
          <a:xfrm>
            <a:off x="93855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62FCE5-5B09-4CE0-B7A5-D2555BB42818}"/>
              </a:ext>
            </a:extLst>
          </p:cNvPr>
          <p:cNvSpPr/>
          <p:nvPr/>
        </p:nvSpPr>
        <p:spPr>
          <a:xfrm>
            <a:off x="93855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C31D4-C8E7-4E9E-A756-0C01340F0EF0}"/>
              </a:ext>
            </a:extLst>
          </p:cNvPr>
          <p:cNvSpPr/>
          <p:nvPr/>
        </p:nvSpPr>
        <p:spPr>
          <a:xfrm>
            <a:off x="93855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C7B89F-FEE4-4E4B-83FD-117A74F48FBD}"/>
              </a:ext>
            </a:extLst>
          </p:cNvPr>
          <p:cNvSpPr/>
          <p:nvPr/>
        </p:nvSpPr>
        <p:spPr>
          <a:xfrm>
            <a:off x="93855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2D65A4-C0AC-4418-9C8A-05B591BF9D85}"/>
              </a:ext>
            </a:extLst>
          </p:cNvPr>
          <p:cNvSpPr/>
          <p:nvPr/>
        </p:nvSpPr>
        <p:spPr>
          <a:xfrm>
            <a:off x="93855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C971D7-879B-4957-B3DC-36E9BAE43D2D}"/>
              </a:ext>
            </a:extLst>
          </p:cNvPr>
          <p:cNvSpPr txBox="1"/>
          <p:nvPr/>
        </p:nvSpPr>
        <p:spPr>
          <a:xfrm>
            <a:off x="9040266" y="607746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Sorted data with Multiple Key  </a:t>
            </a:r>
          </a:p>
        </p:txBody>
      </p:sp>
    </p:spTree>
    <p:extLst>
      <p:ext uri="{BB962C8B-B14F-4D97-AF65-F5344CB8AC3E}">
        <p14:creationId xmlns:p14="http://schemas.microsoft.com/office/powerpoint/2010/main" val="1997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8" grpId="1" animBg="1"/>
      <p:bldP spid="59" grpId="0"/>
      <p:bldP spid="59" grpId="1"/>
      <p:bldP spid="60" grpId="0" animBg="1"/>
      <p:bldP spid="61" grpId="0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1" grpId="1" animBg="1"/>
      <p:bldP spid="93" grpId="0"/>
      <p:bldP spid="93" grpId="1"/>
      <p:bldP spid="96" grpId="0" animBg="1"/>
      <p:bldP spid="9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2" grpId="1" animBg="1"/>
      <p:bldP spid="153" grpId="0"/>
      <p:bldP spid="153" grpId="1"/>
      <p:bldP spid="154" grpId="0" animBg="1"/>
      <p:bldP spid="155" grpId="0"/>
      <p:bldP spid="92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15674</TotalTime>
  <Words>8891</Words>
  <Application>Microsoft Office PowerPoint</Application>
  <PresentationFormat>Widescreen</PresentationFormat>
  <Paragraphs>2857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Wingdings</vt:lpstr>
      <vt:lpstr>Wingdings 3</vt:lpstr>
      <vt:lpstr>Consolas</vt:lpstr>
      <vt:lpstr>Roboto Condensed Light</vt:lpstr>
      <vt:lpstr>Roboto Condensed</vt:lpstr>
      <vt:lpstr>Arial</vt:lpstr>
      <vt:lpstr>Office Theme</vt:lpstr>
      <vt:lpstr>Unit-5  Searching &amp;  Sorting</vt:lpstr>
      <vt:lpstr>Sorting &amp; Searching</vt:lpstr>
      <vt:lpstr>Linear/Sequential Search</vt:lpstr>
      <vt:lpstr>Sequential Search – Algorithm &amp; Example</vt:lpstr>
      <vt:lpstr>Binary Search</vt:lpstr>
      <vt:lpstr>Binary Search - Algorithm</vt:lpstr>
      <vt:lpstr>Binary Search - Algorithm</vt:lpstr>
      <vt:lpstr>Binary Search - Algorithm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BUBBLE_SORT(K,N)</vt:lpstr>
      <vt:lpstr>Procedure: BUBBLE_SORT (K, N)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Merge Sort</vt:lpstr>
      <vt:lpstr>Merge Sort</vt:lpstr>
      <vt:lpstr>Merge Sort</vt:lpstr>
      <vt:lpstr>Insertion Sort</vt:lpstr>
      <vt:lpstr>Insertion Sort cont.</vt:lpstr>
      <vt:lpstr>Insertion Sort Example</vt:lpstr>
      <vt:lpstr>Insertion Sort Example Cont.</vt:lpstr>
      <vt:lpstr>Insertion Sort Example Cont.</vt:lpstr>
      <vt:lpstr>Insertion Sort Example Cont.</vt:lpstr>
      <vt:lpstr>Shell Sort</vt:lpstr>
      <vt:lpstr>Shell Sort</vt:lpstr>
      <vt:lpstr>Shell Sort Cont.</vt:lpstr>
      <vt:lpstr>Shell Sort Cont.</vt:lpstr>
      <vt:lpstr>Shell Sort Cont.</vt:lpstr>
      <vt:lpstr> SHELL_SORT(K,N)</vt:lpstr>
      <vt:lpstr>SHELL_SORT(K,N)</vt:lpstr>
      <vt:lpstr>SHELL_SORT(K,N)</vt:lpstr>
      <vt:lpstr>Radix Sort</vt:lpstr>
      <vt:lpstr>Radix Sort Cont.</vt:lpstr>
      <vt:lpstr>Radix Sort Cont.</vt:lpstr>
      <vt:lpstr>Radix Sort Cont.</vt:lpstr>
      <vt:lpstr>Radix Sort Cont.</vt:lpstr>
      <vt:lpstr>Radix Sort Cont.</vt:lpstr>
      <vt:lpstr>Radix Sort Cont.</vt:lpstr>
      <vt:lpstr>Radix Sort Cont.</vt:lpstr>
      <vt:lpstr>RADIX_SORT(FIRST,N)</vt:lpstr>
      <vt:lpstr>RADIX_SORT(FIRST,N)</vt:lpstr>
      <vt:lpstr>Bucket Sort</vt:lpstr>
      <vt:lpstr>Bucket Sort Cont.</vt:lpstr>
      <vt:lpstr>Bucket Sort Cont.</vt:lpstr>
      <vt:lpstr>Bucket Sort Cont.</vt:lpstr>
      <vt:lpstr>Bucket Sort Cont.</vt:lpstr>
      <vt:lpstr>Bucket Sort Cont.</vt:lpstr>
      <vt:lpstr>Bucket Sort Cont.</vt:lpstr>
      <vt:lpstr>Tree Sort</vt:lpstr>
      <vt:lpstr>Steps - Tree Sort</vt:lpstr>
      <vt:lpstr>Create Binary Search Tree - Tree Sort</vt:lpstr>
      <vt:lpstr>Perform in-order Traversal - Tree Sort</vt:lpstr>
      <vt:lpstr>JAVA Program - Tree Sort</vt:lpstr>
      <vt:lpstr>JAVA Program - Tree Sort Cont.</vt:lpstr>
      <vt:lpstr>JAVA Program - Tree Sort Cont.</vt:lpstr>
      <vt:lpstr>Heap Sort</vt:lpstr>
      <vt:lpstr>Advantages of Heap Sort</vt:lpstr>
      <vt:lpstr>Disadvantages of Heap Sort</vt:lpstr>
      <vt:lpstr>What is Heap?</vt:lpstr>
      <vt:lpstr>Construction of Heap</vt:lpstr>
      <vt:lpstr>Types of Heap</vt:lpstr>
      <vt:lpstr>Construction of Max Heap</vt:lpstr>
      <vt:lpstr>Construction of Max Heap</vt:lpstr>
      <vt:lpstr>Construction of Min Heap</vt:lpstr>
      <vt:lpstr>Construction of Min Heap</vt:lpstr>
      <vt:lpstr>Construction of Min Heap</vt:lpstr>
      <vt:lpstr>Heap Sort – Ascending Order using Min Heap</vt:lpstr>
      <vt:lpstr>Heap Sort – Ascending Order using Min Heap Cont.</vt:lpstr>
      <vt:lpstr>Heap Sort – Ascending Order using Min Heap Cont.</vt:lpstr>
      <vt:lpstr>Algorithm: Heap Sort – Ascending Order using Min Heap</vt:lpstr>
      <vt:lpstr>Algorithm: Heap Sort – Ascending Order using Min Heap Cont.</vt:lpstr>
      <vt:lpstr>Counting Sort</vt:lpstr>
      <vt:lpstr>Counting Sort Cont.</vt:lpstr>
      <vt:lpstr>Counting Sort Cont.</vt:lpstr>
      <vt:lpstr>Counting Sort Cont.</vt:lpstr>
      <vt:lpstr>Counting Sort Cont.</vt:lpstr>
      <vt:lpstr>Counting Sort Cont.</vt:lpstr>
      <vt:lpstr>Sorting with Multiple Keys</vt:lpstr>
      <vt:lpstr>Sorting with Multiple Keys Cont.</vt:lpstr>
      <vt:lpstr>Sorting with Multiple Keys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HareKrishna</cp:lastModifiedBy>
  <cp:revision>958</cp:revision>
  <dcterms:created xsi:type="dcterms:W3CDTF">2020-05-01T05:09:15Z</dcterms:created>
  <dcterms:modified xsi:type="dcterms:W3CDTF">2023-10-15T10:01:42Z</dcterms:modified>
</cp:coreProperties>
</file>