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292" r:id="rId3"/>
    <p:sldId id="324" r:id="rId4"/>
    <p:sldId id="325" r:id="rId5"/>
    <p:sldId id="326" r:id="rId6"/>
    <p:sldId id="340" r:id="rId7"/>
    <p:sldId id="328" r:id="rId8"/>
    <p:sldId id="329" r:id="rId9"/>
    <p:sldId id="330" r:id="rId10"/>
    <p:sldId id="331" r:id="rId11"/>
    <p:sldId id="333" r:id="rId12"/>
    <p:sldId id="335" r:id="rId13"/>
    <p:sldId id="336" r:id="rId14"/>
    <p:sldId id="34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Light" panose="020B0604020202020204" charset="0"/>
      <p:regular r:id="rId22"/>
      <p:italic r:id="rId23"/>
    </p:embeddedFont>
    <p:embeddedFont>
      <p:font typeface="Segoe UI Black" panose="020B0A02040204020203" pitchFamily="34" charset="0"/>
      <p:bold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Open Sans Semibold" pitchFamily="2" charset="0"/>
      <p:bold r:id="rId27"/>
      <p:boldItalic r:id="rId28"/>
    </p:embeddedFont>
    <p:embeddedFont>
      <p:font typeface="Wingdings 2" panose="05020102010507070707" pitchFamily="18" charset="2"/>
      <p:regular r:id="rId29"/>
    </p:embeddedFont>
    <p:embeddedFont>
      <p:font typeface="Roboto Condensed" panose="02000000000000000000" pitchFamily="2" charset="0"/>
      <p:regular r:id="rId30"/>
      <p:bold r:id="rId31"/>
      <p:italic r:id="rId32"/>
      <p:boldItalic r:id="rId33"/>
    </p:embeddedFont>
    <p:embeddedFont>
      <p:font typeface="Open Sans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EX9pxc/+MfBLOFpUYpdsA==" hashData="FEAgSqW6Qt79Bvq5DhSdWiSVVBP+i6M5/pwetPeJ5+1agrX6NfHqTmU4QIz2Ss7rYx990j6RQvEib9RnLAIyD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baseline="0" dirty="0" smtClean="0"/>
              <a:t> University</a:t>
            </a:r>
            <a:r>
              <a:rPr lang="en-US" sz="1600" dirty="0" smtClean="0"/>
              <a:t>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Darshan</a:t>
            </a:r>
            <a:r>
              <a:rPr lang="en-US" sz="1600" dirty="0" smtClean="0"/>
              <a:t> 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 smtClean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424496" y="861192"/>
            <a:ext cx="2554142" cy="587454"/>
            <a:chOff x="9424496" y="8611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Structures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475296" y="5890392"/>
            <a:ext cx="2554142" cy="587454"/>
            <a:chOff x="94752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Data Structures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42396" y="5890392"/>
            <a:ext cx="2554142" cy="587454"/>
            <a:chOff x="2423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Data Structures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437224" y="6087939"/>
            <a:ext cx="2554142" cy="650953"/>
            <a:chOff x="9437224" y="6087939"/>
            <a:chExt cx="2554142" cy="650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z="6000" dirty="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</a:t>
            </a:r>
            <a:r>
              <a:rPr lang="en-US" sz="6000" dirty="0" smtClean="0"/>
              <a:t>Structure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+91 9879461848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 smtClean="0"/>
              <a:t>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DU# 2101CS301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Create</a:t>
            </a:r>
            <a:r>
              <a:rPr lang="en-IN" dirty="0" smtClean="0"/>
              <a:t>: It </a:t>
            </a:r>
            <a:r>
              <a:rPr lang="en-IN" dirty="0"/>
              <a:t>results in reserving memory for program </a:t>
            </a:r>
            <a:r>
              <a:rPr lang="en-IN" dirty="0" smtClean="0"/>
              <a:t>elements.</a:t>
            </a:r>
            <a:endParaRPr lang="en-IN" dirty="0"/>
          </a:p>
          <a:p>
            <a:r>
              <a:rPr lang="en-IN" b="1" dirty="0" smtClean="0"/>
              <a:t>Destroy</a:t>
            </a:r>
            <a:r>
              <a:rPr lang="en-IN" dirty="0" smtClean="0"/>
              <a:t>: It destroys </a:t>
            </a:r>
            <a:r>
              <a:rPr lang="en-IN" dirty="0"/>
              <a:t>memory space allocated for specified data </a:t>
            </a:r>
            <a:r>
              <a:rPr lang="en-IN" dirty="0" smtClean="0"/>
              <a:t>structure.</a:t>
            </a:r>
            <a:endParaRPr lang="en-IN" dirty="0"/>
          </a:p>
          <a:p>
            <a:r>
              <a:rPr lang="en-IN" b="1" dirty="0" smtClean="0"/>
              <a:t>Selection</a:t>
            </a:r>
            <a:r>
              <a:rPr lang="en-IN" dirty="0" smtClean="0"/>
              <a:t>: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deals with accessing a particular data within a data </a:t>
            </a:r>
            <a:r>
              <a:rPr lang="en-IN" dirty="0" smtClean="0"/>
              <a:t>structure.</a:t>
            </a:r>
            <a:endParaRPr lang="en-IN" dirty="0"/>
          </a:p>
          <a:p>
            <a:r>
              <a:rPr lang="en-IN" b="1" dirty="0" err="1" smtClean="0"/>
              <a:t>Updation</a:t>
            </a:r>
            <a:r>
              <a:rPr lang="en-IN" dirty="0" smtClean="0"/>
              <a:t>: It </a:t>
            </a:r>
            <a:r>
              <a:rPr lang="en-IN" dirty="0"/>
              <a:t>updates or modifies the data in the data </a:t>
            </a:r>
            <a:r>
              <a:rPr lang="en-IN" dirty="0" smtClean="0"/>
              <a:t>structure.</a:t>
            </a:r>
            <a:endParaRPr lang="en-IN" dirty="0"/>
          </a:p>
          <a:p>
            <a:r>
              <a:rPr lang="en-IN" b="1" dirty="0" smtClean="0"/>
              <a:t>Searching</a:t>
            </a:r>
            <a:r>
              <a:rPr lang="en-IN" dirty="0" smtClean="0"/>
              <a:t>: It </a:t>
            </a:r>
            <a:r>
              <a:rPr lang="en-IN" dirty="0"/>
              <a:t>finds the presence of desired data item in the list of data </a:t>
            </a:r>
            <a:r>
              <a:rPr lang="en-IN" dirty="0" smtClean="0"/>
              <a:t>items.</a:t>
            </a:r>
          </a:p>
          <a:p>
            <a:r>
              <a:rPr lang="en-IN" b="1" dirty="0"/>
              <a:t>Sorting</a:t>
            </a:r>
            <a:r>
              <a:rPr lang="en-IN" dirty="0"/>
              <a:t>: </a:t>
            </a:r>
            <a:r>
              <a:rPr lang="en-IN" dirty="0" smtClean="0"/>
              <a:t>It </a:t>
            </a:r>
            <a:r>
              <a:rPr lang="en-IN" dirty="0"/>
              <a:t>is a process of arranging all data items in a data structure in a particular </a:t>
            </a:r>
            <a:r>
              <a:rPr lang="en-IN" dirty="0" smtClean="0"/>
              <a:t>order.</a:t>
            </a:r>
            <a:endParaRPr lang="en-IN" dirty="0"/>
          </a:p>
          <a:p>
            <a:r>
              <a:rPr lang="en-IN" b="1" dirty="0"/>
              <a:t>Merging</a:t>
            </a:r>
            <a:r>
              <a:rPr lang="en-IN" dirty="0"/>
              <a:t>: </a:t>
            </a:r>
            <a:r>
              <a:rPr lang="en-IN" dirty="0" smtClean="0"/>
              <a:t>It </a:t>
            </a:r>
            <a:r>
              <a:rPr lang="en-IN" dirty="0"/>
              <a:t>is a process of combining the data items of two different sorted list into a single sorted </a:t>
            </a:r>
            <a:r>
              <a:rPr lang="en-IN" dirty="0" smtClean="0"/>
              <a:t>list.</a:t>
            </a:r>
            <a:endParaRPr lang="en-IN" dirty="0"/>
          </a:p>
          <a:p>
            <a:r>
              <a:rPr lang="en-IN" b="1" dirty="0"/>
              <a:t>Splitting</a:t>
            </a:r>
            <a:r>
              <a:rPr lang="en-IN" dirty="0"/>
              <a:t>: </a:t>
            </a:r>
            <a:r>
              <a:rPr lang="en-IN" dirty="0" smtClean="0"/>
              <a:t>It </a:t>
            </a:r>
            <a:r>
              <a:rPr lang="en-IN" dirty="0"/>
              <a:t>is a process of partitioning single list to multiple </a:t>
            </a:r>
            <a:r>
              <a:rPr lang="en-IN" dirty="0" smtClean="0"/>
              <a:t>list.</a:t>
            </a:r>
            <a:endParaRPr lang="en-IN" dirty="0"/>
          </a:p>
          <a:p>
            <a:r>
              <a:rPr lang="en-IN" b="1" dirty="0"/>
              <a:t>Traversal</a:t>
            </a:r>
            <a:r>
              <a:rPr lang="en-IN" dirty="0"/>
              <a:t>: </a:t>
            </a:r>
            <a:r>
              <a:rPr lang="en-IN" dirty="0" smtClean="0"/>
              <a:t>It </a:t>
            </a:r>
            <a:r>
              <a:rPr lang="en-IN" dirty="0"/>
              <a:t>is a process of visiting each and every node of a list in systematic </a:t>
            </a:r>
            <a:r>
              <a:rPr lang="en-IN" dirty="0" smtClean="0"/>
              <a:t>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there are more than one way to solve a problem.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need to learn how to compare the performance </a:t>
            </a:r>
            <a:r>
              <a:rPr lang="en-IN" dirty="0" smtClean="0"/>
              <a:t>of different </a:t>
            </a:r>
            <a:r>
              <a:rPr lang="en-IN" dirty="0"/>
              <a:t>algorithms and choose the best one to solve a particular problem.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 err="1"/>
              <a:t>analyzing</a:t>
            </a:r>
            <a:r>
              <a:rPr lang="en-IN" dirty="0"/>
              <a:t> an algorithm, we mostly consider time complexity and space </a:t>
            </a:r>
            <a:r>
              <a:rPr lang="en-IN" dirty="0" smtClean="0"/>
              <a:t>complexity.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quantifies the amount of time taken by an algorithm to run as a function of the length of the </a:t>
            </a:r>
            <a:r>
              <a:rPr lang="en-IN" dirty="0" smtClean="0"/>
              <a:t>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quantifies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</a:t>
            </a:r>
            <a:r>
              <a:rPr lang="en-IN" dirty="0" err="1"/>
              <a:t>analyzing</a:t>
            </a:r>
            <a:r>
              <a:rPr lang="en-IN" dirty="0"/>
              <a:t> the algorithm. We will only consider the execution time of an algorithm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Calculate Time Complexity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is most commonly </a:t>
            </a:r>
            <a:r>
              <a:rPr lang="en-IN" b="1" dirty="0"/>
              <a:t>estimated</a:t>
            </a:r>
            <a:r>
              <a:rPr lang="en-IN" dirty="0"/>
              <a:t> by </a:t>
            </a:r>
            <a:r>
              <a:rPr lang="en-IN" b="1" dirty="0"/>
              <a:t>counting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number of elementary functions performed</a:t>
            </a:r>
            <a:r>
              <a:rPr lang="en-IN" dirty="0"/>
              <a:t> by the </a:t>
            </a:r>
            <a:r>
              <a:rPr lang="en-IN" dirty="0" smtClean="0"/>
              <a:t>algorithm.</a:t>
            </a:r>
          </a:p>
          <a:p>
            <a:r>
              <a:rPr lang="en-IN" dirty="0" smtClean="0"/>
              <a:t>Since </a:t>
            </a:r>
            <a:r>
              <a:rPr lang="en-IN" dirty="0"/>
              <a:t>the algorithm's performance may vary with different types of input data, </a:t>
            </a:r>
            <a:endParaRPr lang="en-IN" dirty="0" smtClean="0"/>
          </a:p>
          <a:p>
            <a:pPr lvl="1"/>
            <a:r>
              <a:rPr lang="en-IN" dirty="0" smtClean="0"/>
              <a:t>hence </a:t>
            </a:r>
            <a:r>
              <a:rPr lang="en-IN" dirty="0"/>
              <a:t>for an algorithm we usually use the </a:t>
            </a:r>
            <a:r>
              <a:rPr lang="en-IN" b="1" dirty="0">
                <a:solidFill>
                  <a:srgbClr val="C00000"/>
                </a:solidFill>
              </a:rPr>
              <a:t>worst-case Time complexity </a:t>
            </a:r>
            <a:r>
              <a:rPr lang="en-IN" dirty="0"/>
              <a:t>of an algorithm because that is the maximum time taken for any input </a:t>
            </a:r>
            <a:r>
              <a:rPr lang="en-IN" dirty="0" smtClean="0"/>
              <a:t>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</a:t>
            </a:r>
            <a:r>
              <a:rPr lang="en-IN" dirty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3130702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5950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Management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Non-primitive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Types of Data Structures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Data Structures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 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Performance Analysis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Time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analysis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Space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analysis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algorithms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the basic fact or entity that is utilized in calculation or manipulation.</a:t>
            </a:r>
          </a:p>
          <a:p>
            <a:r>
              <a:rPr lang="en-IN" dirty="0" smtClean="0"/>
              <a:t>There are two different </a:t>
            </a:r>
            <a:r>
              <a:rPr lang="en-IN" b="1" dirty="0" smtClean="0"/>
              <a:t>types of data </a:t>
            </a:r>
            <a:r>
              <a:rPr lang="en-IN" b="1" dirty="0" smtClean="0">
                <a:solidFill>
                  <a:srgbClr val="C00000"/>
                </a:solidFill>
              </a:rPr>
              <a:t>Numeric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data </a:t>
            </a:r>
            <a:r>
              <a:rPr lang="en-IN" smtClean="0"/>
              <a:t>and </a:t>
            </a:r>
            <a:r>
              <a:rPr lang="en-IN" b="1" smtClean="0">
                <a:solidFill>
                  <a:srgbClr val="C00000"/>
                </a:solidFill>
              </a:rPr>
              <a:t>Alphanumeric</a:t>
            </a:r>
            <a:r>
              <a:rPr lang="en-IN" smtClean="0"/>
              <a:t> </a:t>
            </a:r>
            <a:r>
              <a:rPr lang="en-IN" dirty="0" smtClean="0"/>
              <a:t>data.</a:t>
            </a:r>
            <a:endParaRPr lang="en-US" dirty="0"/>
          </a:p>
          <a:p>
            <a:r>
              <a:rPr lang="en-US" dirty="0" smtClean="0"/>
              <a:t>When a programmer collects such type of data for </a:t>
            </a:r>
            <a:r>
              <a:rPr lang="en-US" b="1" dirty="0" smtClean="0">
                <a:solidFill>
                  <a:srgbClr val="C00000"/>
                </a:solidFill>
              </a:rPr>
              <a:t>processing</a:t>
            </a:r>
            <a:r>
              <a:rPr lang="en-US" dirty="0" smtClean="0"/>
              <a:t>, he would require </a:t>
            </a:r>
            <a:r>
              <a:rPr lang="en-US" b="1" dirty="0" smtClean="0">
                <a:solidFill>
                  <a:srgbClr val="C00000"/>
                </a:solidFill>
              </a:rPr>
              <a:t>to store them in computer’s main memory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The process of storing data items in computer’s main memory is called </a:t>
            </a:r>
            <a:r>
              <a:rPr lang="en-IN" b="1" i="1" dirty="0" smtClean="0">
                <a:solidFill>
                  <a:srgbClr val="C00000"/>
                </a:solidFill>
              </a:rPr>
              <a:t>representation.</a:t>
            </a:r>
            <a:endParaRPr lang="en-IN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Data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to be processed must be </a:t>
            </a:r>
            <a:r>
              <a:rPr lang="en-IN" b="1" dirty="0" smtClean="0">
                <a:solidFill>
                  <a:srgbClr val="C00000"/>
                </a:solidFill>
              </a:rPr>
              <a:t>organized in a particular fashion</a:t>
            </a:r>
            <a:r>
              <a:rPr lang="en-IN" dirty="0" smtClean="0"/>
              <a:t>, these organization leads to structuring of data, and hence the mission to study the Data Structures.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</a:rPr>
              <a:t>Data Structure </a:t>
            </a:r>
            <a:r>
              <a:rPr lang="en-US" dirty="0" smtClean="0"/>
              <a:t>is a representation of the logical relationship existing between individual elements of data.</a:t>
            </a:r>
          </a:p>
          <a:p>
            <a:r>
              <a:rPr lang="en-IN" dirty="0" smtClean="0"/>
              <a:t>In other words, a data structure is a </a:t>
            </a:r>
            <a:r>
              <a:rPr lang="en-IN" b="1" dirty="0" smtClean="0">
                <a:solidFill>
                  <a:srgbClr val="C00000"/>
                </a:solidFill>
              </a:rPr>
              <a:t>way of organizing all data items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that </a:t>
            </a:r>
            <a:r>
              <a:rPr lang="en-IN" b="1" dirty="0" smtClean="0"/>
              <a:t>considers</a:t>
            </a:r>
            <a:r>
              <a:rPr lang="en-IN" dirty="0" smtClean="0"/>
              <a:t> not only the </a:t>
            </a:r>
            <a:r>
              <a:rPr lang="en-IN" b="1" dirty="0" smtClean="0"/>
              <a:t>elements stored </a:t>
            </a:r>
            <a:r>
              <a:rPr lang="en-IN" dirty="0" smtClean="0"/>
              <a:t>but also their </a:t>
            </a:r>
            <a:r>
              <a:rPr lang="en-IN" b="1" dirty="0" smtClean="0"/>
              <a:t>relationship to each other.</a:t>
            </a:r>
          </a:p>
          <a:p>
            <a:r>
              <a:rPr lang="en-IN" dirty="0" smtClean="0"/>
              <a:t>We can also define data structure as a </a:t>
            </a:r>
            <a:r>
              <a:rPr lang="en-IN" b="1" dirty="0" smtClean="0">
                <a:solidFill>
                  <a:srgbClr val="C00000"/>
                </a:solidFill>
              </a:rPr>
              <a:t>mathematical or logical model</a:t>
            </a:r>
            <a:r>
              <a:rPr lang="en-IN" dirty="0" smtClean="0"/>
              <a:t> of a particular </a:t>
            </a:r>
            <a:r>
              <a:rPr lang="en-IN" b="1" dirty="0">
                <a:solidFill>
                  <a:srgbClr val="C00000"/>
                </a:solidFill>
              </a:rPr>
              <a:t>o</a:t>
            </a:r>
            <a:r>
              <a:rPr lang="en-IN" b="1" dirty="0" smtClean="0">
                <a:solidFill>
                  <a:srgbClr val="C00000"/>
                </a:solidFill>
              </a:rPr>
              <a:t>rganization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data items.</a:t>
            </a:r>
          </a:p>
          <a:p>
            <a:r>
              <a:rPr lang="en-IN" dirty="0" smtClean="0"/>
              <a:t>Data Structure mainly specifies the following four things</a:t>
            </a:r>
          </a:p>
          <a:p>
            <a:pPr lvl="1"/>
            <a:r>
              <a:rPr lang="en-IN" dirty="0" smtClean="0"/>
              <a:t>Organization of Data</a:t>
            </a:r>
          </a:p>
          <a:p>
            <a:pPr lvl="1"/>
            <a:r>
              <a:rPr lang="en-IN" dirty="0" smtClean="0"/>
              <a:t>Accessing Methods</a:t>
            </a:r>
          </a:p>
          <a:p>
            <a:pPr lvl="1"/>
            <a:r>
              <a:rPr lang="en-IN" dirty="0" smtClean="0"/>
              <a:t>Degree of Associativity</a:t>
            </a:r>
          </a:p>
          <a:p>
            <a:pPr lvl="1"/>
            <a:r>
              <a:rPr lang="en-IN" dirty="0" smtClean="0"/>
              <a:t>Processing alternatives for information</a:t>
            </a:r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3461658"/>
            <a:ext cx="2128921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Structure?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representation</a:t>
            </a:r>
            <a:r>
              <a:rPr lang="en-IN" dirty="0" smtClean="0"/>
              <a:t> of a particular data </a:t>
            </a:r>
            <a:r>
              <a:rPr lang="en-IN" b="1" dirty="0" smtClean="0"/>
              <a:t>structure in the memory</a:t>
            </a:r>
            <a:r>
              <a:rPr lang="en-IN" dirty="0" smtClean="0"/>
              <a:t> of a computer is called </a:t>
            </a:r>
            <a:r>
              <a:rPr lang="en-IN" b="1" i="1" dirty="0" smtClean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 smtClean="0"/>
              <a:t>The storage structure </a:t>
            </a:r>
            <a:r>
              <a:rPr lang="en-IN" b="1" dirty="0" smtClean="0"/>
              <a:t>representation</a:t>
            </a:r>
            <a:r>
              <a:rPr lang="en-IN" dirty="0" smtClean="0"/>
              <a:t> </a:t>
            </a:r>
            <a:r>
              <a:rPr lang="en-IN" b="1" dirty="0" smtClean="0"/>
              <a:t>in auxiliary memory </a:t>
            </a:r>
            <a:r>
              <a:rPr lang="en-IN" dirty="0" smtClean="0"/>
              <a:t>is called as </a:t>
            </a:r>
            <a:r>
              <a:rPr lang="en-IN" b="1" i="1" dirty="0" smtClean="0">
                <a:solidFill>
                  <a:srgbClr val="C00000"/>
                </a:solidFill>
              </a:rPr>
              <a:t>File Structure.</a:t>
            </a: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877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5336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35336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4191000" y="2906810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155744" y="2906810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1" y="4083445"/>
            <a:ext cx="146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1" y="4083445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4" y="408344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ysClr val="window" lastClr="FFFFFF">
              <a:lumMod val="50000"/>
            </a:sys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solidFill>
              <a:sysClr val="window" lastClr="FFFFFF">
                <a:lumMod val="50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200" cy="1295400"/>
            <a:chOff x="4572000" y="3352800"/>
            <a:chExt cx="3886200" cy="1295400"/>
          </a:xfrm>
          <a:solidFill>
            <a:sysClr val="window" lastClr="FFFFFF">
              <a:lumMod val="85000"/>
            </a:sys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2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ysClr val="window" lastClr="FFFFFF">
              <a:lumMod val="95000"/>
            </a:sys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ysClr val="window" lastClr="FFFFFF">
              <a:lumMod val="65000"/>
            </a:sys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Primitive / Non-primitive </a:t>
            </a:r>
            <a:r>
              <a:rPr lang="en-IN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  <a:endParaRPr lang="en-IN" b="1" dirty="0" smtClean="0"/>
          </a:p>
          <a:p>
            <a:pPr lvl="1"/>
            <a:r>
              <a:rPr lang="en-IN" dirty="0" smtClean="0"/>
              <a:t>Primitive </a:t>
            </a:r>
            <a:r>
              <a:rPr lang="en-IN" dirty="0"/>
              <a:t>data structures are basic structures and are directly operated upon by machine </a:t>
            </a:r>
            <a:r>
              <a:rPr lang="en-IN" dirty="0" smtClean="0"/>
              <a:t>instructions.</a:t>
            </a:r>
            <a:endParaRPr lang="en-IN" dirty="0"/>
          </a:p>
          <a:p>
            <a:pPr lvl="1"/>
            <a:r>
              <a:rPr lang="en-IN" b="1" i="1" dirty="0" smtClean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</a:t>
            </a:r>
            <a:r>
              <a:rPr lang="en-IN" dirty="0" smtClean="0"/>
              <a:t>structures.</a:t>
            </a:r>
          </a:p>
          <a:p>
            <a:r>
              <a:rPr lang="en-US" b="1" dirty="0"/>
              <a:t>Non primitive </a:t>
            </a:r>
            <a:r>
              <a:rPr lang="en-US" b="1" dirty="0" smtClean="0"/>
              <a:t>data </a:t>
            </a:r>
            <a:r>
              <a:rPr lang="en-US" b="1" dirty="0"/>
              <a:t>s</a:t>
            </a:r>
            <a:r>
              <a:rPr lang="en-US" b="1" dirty="0" smtClean="0"/>
              <a:t>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</a:t>
            </a:r>
            <a:r>
              <a:rPr lang="en-IN" dirty="0" smtClean="0"/>
              <a:t>structures.</a:t>
            </a:r>
            <a:endParaRPr lang="en-IN" dirty="0"/>
          </a:p>
          <a:p>
            <a:pPr lvl="1"/>
            <a:r>
              <a:rPr lang="en-IN" dirty="0"/>
              <a:t>The non-primitive data structures emphasize on structuring of a group of homogeneous or heterogeneous  data </a:t>
            </a:r>
            <a:r>
              <a:rPr lang="en-IN" dirty="0" smtClean="0"/>
              <a:t>items.</a:t>
            </a:r>
            <a:endParaRPr lang="en-IN" dirty="0"/>
          </a:p>
          <a:p>
            <a:pPr lvl="1"/>
            <a:r>
              <a:rPr lang="en-IN" dirty="0"/>
              <a:t>Examples </a:t>
            </a:r>
            <a:r>
              <a:rPr lang="en-IN" dirty="0" smtClean="0"/>
              <a:t>of Non-primitive </a:t>
            </a:r>
            <a:r>
              <a:rPr lang="en-IN" dirty="0"/>
              <a:t>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List</a:t>
            </a:r>
            <a:r>
              <a:rPr lang="en-IN" dirty="0"/>
              <a:t>, and </a:t>
            </a:r>
            <a:r>
              <a:rPr lang="en-IN" b="1" i="1" dirty="0" smtClean="0">
                <a:solidFill>
                  <a:srgbClr val="C00000"/>
                </a:solidFill>
              </a:rPr>
              <a:t>File</a:t>
            </a:r>
            <a:r>
              <a:rPr lang="en-IN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primitive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1085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08420" y="45691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/ Non-Linear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</a:t>
            </a:r>
            <a:r>
              <a:rPr lang="en-US" b="1" dirty="0" smtClean="0"/>
              <a:t>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</a:t>
            </a:r>
            <a:r>
              <a:rPr lang="en-IN" dirty="0" smtClean="0"/>
              <a:t>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 smtClean="0"/>
              <a:t>.</a:t>
            </a:r>
          </a:p>
          <a:p>
            <a:r>
              <a:rPr lang="en-US" b="1" dirty="0"/>
              <a:t>Nonlinear data </a:t>
            </a:r>
            <a:r>
              <a:rPr lang="en-US" b="1" dirty="0" smtClean="0"/>
              <a:t>structures</a:t>
            </a:r>
          </a:p>
          <a:p>
            <a:pPr lvl="1"/>
            <a:r>
              <a:rPr lang="en-IN" dirty="0"/>
              <a:t>Nonlinear data structures are those data structure in which data items are not arranged in a </a:t>
            </a:r>
            <a:r>
              <a:rPr lang="en-IN" dirty="0" smtClean="0"/>
              <a:t>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 smtClean="0">
                <a:solidFill>
                  <a:srgbClr val="C00000"/>
                </a:solidFill>
              </a:rPr>
              <a:t>Graph</a:t>
            </a:r>
            <a:r>
              <a:rPr lang="en-IN" b="1" i="1" dirty="0" smtClean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1027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Roboto Light</vt:lpstr>
      <vt:lpstr>Segoe UI Black</vt:lpstr>
      <vt:lpstr>Times New Roman</vt:lpstr>
      <vt:lpstr>Wingdings 3</vt:lpstr>
      <vt:lpstr>Open Sans Semibold</vt:lpstr>
      <vt:lpstr>Wingdings</vt:lpstr>
      <vt:lpstr>Wingdings 2</vt:lpstr>
      <vt:lpstr>Roboto Condensed</vt:lpstr>
      <vt:lpstr>Open Sans</vt:lpstr>
      <vt:lpstr>Roboto Condensed Light</vt:lpstr>
      <vt:lpstr>Consolas</vt:lpstr>
      <vt:lpstr>Office Theme</vt:lpstr>
      <vt:lpstr>Unit-1  Introduction to  Data Structure </vt:lpstr>
      <vt:lpstr>PowerPoint Presentation</vt:lpstr>
      <vt:lpstr>What is Data?</vt:lpstr>
      <vt:lpstr>What is Data Structure?</vt:lpstr>
      <vt:lpstr>What is Data Structure? Cont..</vt:lpstr>
      <vt:lpstr>Classification of Data Structure</vt:lpstr>
      <vt:lpstr>Primitive / Non-primitive data structures</vt:lpstr>
      <vt:lpstr>Non primitive Data Structure</vt:lpstr>
      <vt:lpstr>Linear / Non-Linear data structure</vt:lpstr>
      <vt:lpstr>Operations of Data Structure</vt:lpstr>
      <vt:lpstr>Time and space analysis of algorithms</vt:lpstr>
      <vt:lpstr>Calculate Time Complexity of Algorithm</vt:lpstr>
      <vt:lpstr>Calculating Time Complexity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ADMIN</dc:creator>
  <cp:keywords>Data Structure, Darshan Institute of Engineering &amp; Technology, DIET</cp:keywords>
  <cp:lastModifiedBy>HareKrishna</cp:lastModifiedBy>
  <cp:revision>160</cp:revision>
  <dcterms:created xsi:type="dcterms:W3CDTF">2020-05-01T05:09:15Z</dcterms:created>
  <dcterms:modified xsi:type="dcterms:W3CDTF">2022-06-24T14:04:59Z</dcterms:modified>
</cp:coreProperties>
</file>