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292" r:id="rId3"/>
    <p:sldId id="357" r:id="rId4"/>
    <p:sldId id="347" r:id="rId5"/>
    <p:sldId id="348" r:id="rId6"/>
    <p:sldId id="349" r:id="rId7"/>
    <p:sldId id="350" r:id="rId8"/>
    <p:sldId id="351" r:id="rId9"/>
    <p:sldId id="358" r:id="rId10"/>
    <p:sldId id="353" r:id="rId11"/>
    <p:sldId id="354" r:id="rId12"/>
    <p:sldId id="355" r:id="rId13"/>
    <p:sldId id="3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hruti" panose="020B0604020202020204" charset="0"/>
      <p:regular r:id="rId21"/>
      <p:bold r:id="rId22"/>
    </p:embeddedFont>
    <p:embeddedFont>
      <p:font typeface="Wingdings 3" panose="05040102010807070707" pitchFamily="18" charset="2"/>
      <p:regular r:id="rId23"/>
    </p:embeddedFont>
    <p:embeddedFont>
      <p:font typeface="Wingdings 2" panose="05020102010507070707" pitchFamily="18" charset="2"/>
      <p:regular r:id="rId24"/>
    </p:embeddedFont>
    <p:embeddedFont>
      <p:font typeface="Open Sans" pitchFamily="2" charset="0"/>
      <p:regular r:id="rId25"/>
      <p:bold r:id="rId26"/>
      <p:italic r:id="rId27"/>
      <p:boldItalic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Open Sans Semibold" pitchFamily="2" charset="0"/>
      <p:bold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Xb+51N1py0xHQZfoQzFDQ==" hashData="BsCOZOV1KCtrTBzWfZ+NX4bOVK42ZvUzMMIuzmI3fZ5VvAtK9QEtvkNtP5xfn+jaWEgImlZR2ubBX2rhoHFw5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5C0000"/>
    <a:srgbClr val="1D3064"/>
    <a:srgbClr val="F54337"/>
    <a:srgbClr val="ED524F"/>
    <a:srgbClr val="3366FF"/>
    <a:srgbClr val="301B92"/>
    <a:srgbClr val="673BB7"/>
    <a:srgbClr val="607D8B"/>
    <a:srgbClr val="B7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tableStyles" Target="tableStyle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34" y="2201220"/>
            <a:ext cx="4109921" cy="17845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</a:t>
            </a:r>
            <a:r>
              <a:rPr lang="en-US" sz="1600" dirty="0" smtClean="0"/>
              <a:t>University, </a:t>
            </a:r>
            <a:r>
              <a:rPr lang="en-US" sz="1600" dirty="0"/>
              <a:t>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 smtClean="0"/>
              <a:t># </a:t>
            </a:r>
            <a:r>
              <a:rPr lang="en-US" dirty="0"/>
              <a:t>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 smtClean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(Array)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(Array)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(Array)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792796" y="61697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(Array)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(Array)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Linear Data Structure (Array)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sz="6000" smtClean="0"/>
              <a:t> 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Linear Data Structure</a:t>
            </a:r>
            <a:br>
              <a:rPr lang="en-US" sz="6000" dirty="0" smtClean="0"/>
            </a:br>
            <a:r>
              <a:rPr lang="en-US" sz="6000" dirty="0" smtClean="0"/>
              <a:t>Array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smtClean="0"/>
              <a:t>matrix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construct matrix structure </a:t>
            </a:r>
            <a:r>
              <a:rPr lang="en-IN" dirty="0" smtClean="0"/>
              <a:t>from liner representation we </a:t>
            </a:r>
            <a:r>
              <a:rPr lang="en-IN" dirty="0"/>
              <a:t>need to </a:t>
            </a:r>
            <a:r>
              <a:rPr lang="en-IN" dirty="0" smtClean="0"/>
              <a:t>record.</a:t>
            </a:r>
            <a:endParaRPr lang="en-IN" dirty="0"/>
          </a:p>
          <a:p>
            <a:pPr lvl="1"/>
            <a:r>
              <a:rPr lang="en-IN" dirty="0" smtClean="0"/>
              <a:t>Original </a:t>
            </a:r>
            <a:r>
              <a:rPr lang="en-IN" dirty="0"/>
              <a:t>row and columns of each non zero </a:t>
            </a:r>
            <a:r>
              <a:rPr lang="en-IN" dirty="0" smtClean="0"/>
              <a:t>entries.</a:t>
            </a:r>
            <a:endParaRPr lang="en-IN" dirty="0"/>
          </a:p>
          <a:p>
            <a:pPr lvl="1"/>
            <a:r>
              <a:rPr lang="en-IN" dirty="0" smtClean="0"/>
              <a:t>Number </a:t>
            </a:r>
            <a:r>
              <a:rPr lang="en-IN" dirty="0"/>
              <a:t>of rows and columns in the </a:t>
            </a:r>
            <a:r>
              <a:rPr lang="en-IN" dirty="0" smtClean="0"/>
              <a:t>matrix.</a:t>
            </a:r>
            <a:endParaRPr lang="en-IN" dirty="0"/>
          </a:p>
          <a:p>
            <a:r>
              <a:rPr lang="en-IN" dirty="0" smtClean="0"/>
              <a:t>So </a:t>
            </a:r>
            <a:r>
              <a:rPr lang="en-IN" dirty="0"/>
              <a:t>each element of the array into which the sparse matrix is mapped need to have three fields: </a:t>
            </a:r>
            <a:r>
              <a:rPr lang="en-IN" b="1" i="1" dirty="0">
                <a:solidFill>
                  <a:srgbClr val="FF0000"/>
                </a:solidFill>
              </a:rPr>
              <a:t>row</a:t>
            </a:r>
            <a:r>
              <a:rPr lang="en-IN" b="1" i="1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column</a:t>
            </a:r>
            <a:r>
              <a:rPr lang="en-IN" b="1" i="1" dirty="0"/>
              <a:t> </a:t>
            </a:r>
            <a:r>
              <a:rPr lang="en-IN" i="1" dirty="0"/>
              <a:t>and</a:t>
            </a:r>
            <a:r>
              <a:rPr lang="en-IN" b="1" i="1" dirty="0"/>
              <a:t> </a:t>
            </a:r>
            <a:r>
              <a:rPr lang="en-IN" b="1" i="1" dirty="0">
                <a:solidFill>
                  <a:srgbClr val="FF0000"/>
                </a:solidFill>
              </a:rPr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5686"/>
              </p:ext>
            </p:extLst>
          </p:nvPr>
        </p:nvGraphicFramePr>
        <p:xfrm>
          <a:off x="1347671" y="1198688"/>
          <a:ext cx="3222173" cy="20677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8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2666"/>
              </p:ext>
            </p:extLst>
          </p:nvPr>
        </p:nvGraphicFramePr>
        <p:xfrm>
          <a:off x="53993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9276"/>
              </p:ext>
            </p:extLst>
          </p:nvPr>
        </p:nvGraphicFramePr>
        <p:xfrm>
          <a:off x="68471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86640"/>
              </p:ext>
            </p:extLst>
          </p:nvPr>
        </p:nvGraphicFramePr>
        <p:xfrm>
          <a:off x="829491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43768" y="707240"/>
            <a:ext cx="4059476" cy="2797338"/>
            <a:chOff x="-3132688" y="504596"/>
            <a:chExt cx="4059476" cy="2797338"/>
          </a:xfrm>
        </p:grpSpPr>
        <p:sp>
          <p:nvSpPr>
            <p:cNvPr id="5" name="Double Bracket 4"/>
            <p:cNvSpPr/>
            <p:nvPr/>
          </p:nvSpPr>
          <p:spPr>
            <a:xfrm>
              <a:off x="-2823780" y="826457"/>
              <a:ext cx="3227027" cy="2364331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188" y="293260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6x7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32688" y="1008971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132688" y="1350647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132688" y="1692323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-3132688" y="2033999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132688" y="2375675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132688" y="2717352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709040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1916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742233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4809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17172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386246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8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9185" y="3641350"/>
            <a:ext cx="3581400" cy="135102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6x7 matrix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42 x 2  = 84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927985" y="3336551"/>
            <a:ext cx="0" cy="304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16348" y="5098642"/>
            <a:ext cx="3581400" cy="1288394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Linear Representation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 x 2  = 60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80315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1490" y="1879578"/>
            <a:ext cx="7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 =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2680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993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71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949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465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93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471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4914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5192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314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471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2949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9954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99314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471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2949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4652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993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471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84898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93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471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94914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1924" y="193313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993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471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94914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802" y="2260651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99314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47114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94914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99544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93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471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2949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4898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9314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47114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294914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9314" y="5886290"/>
            <a:ext cx="3886200" cy="500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Space Saved = 84 – 60 = 24 bytes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6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5177"/>
              </p:ext>
            </p:extLst>
          </p:nvPr>
        </p:nvGraphicFramePr>
        <p:xfrm>
          <a:off x="79465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92490"/>
              </p:ext>
            </p:extLst>
          </p:nvPr>
        </p:nvGraphicFramePr>
        <p:xfrm>
          <a:off x="1937654" y="133894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7790"/>
              </p:ext>
            </p:extLst>
          </p:nvPr>
        </p:nvGraphicFramePr>
        <p:xfrm>
          <a:off x="308065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218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7674"/>
              </p:ext>
            </p:extLst>
          </p:nvPr>
        </p:nvGraphicFramePr>
        <p:xfrm>
          <a:off x="7043054" y="1295398"/>
          <a:ext cx="990600" cy="4383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4898"/>
              </p:ext>
            </p:extLst>
          </p:nvPr>
        </p:nvGraphicFramePr>
        <p:xfrm>
          <a:off x="8133192" y="129539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8055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12424"/>
              </p:ext>
            </p:extLst>
          </p:nvPr>
        </p:nvGraphicFramePr>
        <p:xfrm>
          <a:off x="4909454" y="2249376"/>
          <a:ext cx="990600" cy="28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38254" y="17090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8254" y="2124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8254" y="24941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8254" y="29098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8254" y="331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8254" y="3701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8254" y="4147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8254" y="4463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8254" y="4875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2054" y="5290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4654" y="26928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4654" y="3108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4654" y="34779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4654" y="38936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4654" y="42977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4654" y="46857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5823854" y="1893716"/>
            <a:ext cx="914400" cy="9697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43054" y="2494102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5823854" y="2678768"/>
            <a:ext cx="914400" cy="6003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43054" y="4099528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43054" y="4514595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823854" y="3662608"/>
            <a:ext cx="914400" cy="6695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43054" y="4881456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>
            <a:off x="5823854" y="4071250"/>
            <a:ext cx="914400" cy="5773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43054" y="5676163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>
            <a:off x="5823854" y="4833250"/>
            <a:ext cx="914400" cy="227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4654" y="5943600"/>
            <a:ext cx="838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Space required to store  Liner Representation = 26 x 2 = 42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</a:t>
            </a:r>
            <a:r>
              <a:rPr lang="en-US" dirty="0" smtClean="0"/>
              <a:t>9879461848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Pradyumansinh</a:t>
            </a:r>
            <a:r>
              <a:rPr lang="en-IN" dirty="0" smtClean="0"/>
              <a:t> </a:t>
            </a:r>
            <a:r>
              <a:rPr lang="en-IN" dirty="0" err="1" smtClean="0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88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68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Array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Representation of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dimensional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Two dimensional 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Applications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of arrays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Symbol Manipulation (matrix representation of polynomial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equation)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Sparse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matrix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 and its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</a:t>
            </a:r>
            <a:r>
              <a:rPr lang="en-IN" dirty="0" smtClean="0"/>
              <a:t>vector.</a:t>
            </a:r>
          </a:p>
          <a:p>
            <a:r>
              <a:rPr lang="en-IN" dirty="0" smtClean="0"/>
              <a:t>Number of memory locations is sequentially allocated to the vector.</a:t>
            </a:r>
          </a:p>
          <a:p>
            <a:r>
              <a:rPr lang="en-IN" dirty="0"/>
              <a:t>A vector size is fixed and therefore requires a fixed number of memory </a:t>
            </a:r>
            <a:r>
              <a:rPr lang="en-IN" dirty="0" smtClean="0"/>
              <a:t>locations.</a:t>
            </a:r>
          </a:p>
          <a:p>
            <a:r>
              <a:rPr lang="en-IN" dirty="0"/>
              <a:t>Vector A with subscript </a:t>
            </a:r>
            <a:r>
              <a:rPr lang="en-IN" dirty="0" smtClean="0"/>
              <a:t>lower bound of “one” is </a:t>
            </a:r>
            <a:r>
              <a:rPr lang="en-IN" dirty="0"/>
              <a:t>represented as below</a:t>
            </a:r>
            <a:r>
              <a:rPr lang="en-IN" dirty="0" smtClean="0"/>
              <a:t>….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7533" y="3429430"/>
            <a:ext cx="8043288" cy="3119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L</a:t>
            </a:r>
            <a:r>
              <a:rPr lang="en-IN" baseline="-25000" dirty="0">
                <a:solidFill>
                  <a:srgbClr val="C00000"/>
                </a:solidFill>
              </a:rPr>
              <a:t>0</a:t>
            </a:r>
            <a:r>
              <a:rPr lang="en-IN" dirty="0"/>
              <a:t> is the address of the first word allocated to the first element of vector A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C words is size of each element or node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The address of element Ai is </a:t>
            </a:r>
            <a:endParaRPr lang="en-IN" dirty="0" smtClean="0"/>
          </a:p>
          <a:p>
            <a:pPr marL="361950" lvl="1" indent="0">
              <a:lnSpc>
                <a:spcPct val="134000"/>
              </a:lnSpc>
              <a:buNone/>
            </a:pPr>
            <a:r>
              <a:rPr lang="en-IN" b="1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err="1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Loc</a:t>
            </a:r>
            <a:r>
              <a:rPr lang="en-IN" b="1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(Ai) = L</a:t>
            </a:r>
            <a:r>
              <a:rPr lang="en-IN" b="1" baseline="-25000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IN" b="1" dirty="0" smtClean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+ (</a:t>
            </a: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C*(i-1))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Let’s consider the more general case of a vector A with lower bound for it’s subscript is given by some variable b. 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The address of element Ai </a:t>
            </a:r>
            <a:r>
              <a:rPr lang="en-IN" dirty="0" smtClean="0"/>
              <a:t>is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 smtClean="0">
                <a:solidFill>
                  <a:srgbClr val="E40524"/>
                </a:solidFill>
                <a:latin typeface="Consolas" panose="020B0609020204030204" pitchFamily="49" charset="0"/>
              </a:rPr>
              <a:t>Loc</a:t>
            </a:r>
            <a:r>
              <a:rPr lang="en-IN" b="1" dirty="0" smtClean="0">
                <a:solidFill>
                  <a:srgbClr val="E40524"/>
                </a:solidFill>
                <a:latin typeface="Consolas" panose="020B0609020204030204" pitchFamily="49" charset="0"/>
              </a:rPr>
              <a:t>(Ai</a:t>
            </a: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) = L</a:t>
            </a:r>
            <a:r>
              <a:rPr lang="en-IN" b="1" baseline="-25000" dirty="0">
                <a:solidFill>
                  <a:srgbClr val="E40524"/>
                </a:solidFill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 + (C*(i-b))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" y="36508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565236"/>
            <a:ext cx="16002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A[i]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58606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4675" y="3460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 smtClean="0">
                <a:solidFill>
                  <a:srgbClr val="E40524"/>
                </a:solidFill>
                <a:latin typeface="+mj-lt"/>
              </a:rPr>
              <a:t>0</a:t>
            </a:r>
            <a:endParaRPr lang="en-US" b="1" baseline="-25000" dirty="0">
              <a:solidFill>
                <a:srgbClr val="E40524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3747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 smtClean="0">
                <a:solidFill>
                  <a:srgbClr val="E40524"/>
                </a:solidFill>
                <a:latin typeface="+mj-lt"/>
              </a:rPr>
              <a:t>0</a:t>
            </a:r>
            <a:r>
              <a:rPr lang="en-IN" b="1" dirty="0" smtClean="0">
                <a:solidFill>
                  <a:srgbClr val="E40524"/>
                </a:solidFill>
                <a:latin typeface="+mj-lt"/>
              </a:rPr>
              <a:t>+(i-1)C</a:t>
            </a:r>
            <a:endParaRPr lang="en-US" b="1" dirty="0">
              <a:solidFill>
                <a:srgbClr val="E40524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286000" y="3650836"/>
            <a:ext cx="828675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 flipH="1">
            <a:off x="2286000" y="4559402"/>
            <a:ext cx="8001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/>
          <p:cNvSpPr/>
          <p:nvPr/>
        </p:nvSpPr>
        <p:spPr>
          <a:xfrm>
            <a:off x="685800" y="3655190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8837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prstClr val="black"/>
                </a:solidFill>
                <a:latin typeface="+mj-lt"/>
              </a:rPr>
              <a:t>i-1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3650836"/>
            <a:ext cx="0" cy="914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04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dimensional arrays are also called </a:t>
            </a:r>
            <a:r>
              <a:rPr lang="en-IN" b="1" i="1" dirty="0">
                <a:solidFill>
                  <a:srgbClr val="FF0000"/>
                </a:solidFill>
              </a:rPr>
              <a:t>table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i="1" dirty="0" smtClean="0">
                <a:solidFill>
                  <a:srgbClr val="FF0000"/>
                </a:solidFill>
              </a:rPr>
              <a:t>matrix</a:t>
            </a:r>
          </a:p>
          <a:p>
            <a:r>
              <a:rPr lang="en-IN" dirty="0" smtClean="0"/>
              <a:t>Two dimensional </a:t>
            </a:r>
            <a:r>
              <a:rPr lang="en-IN" dirty="0"/>
              <a:t>arrays have two </a:t>
            </a:r>
            <a:r>
              <a:rPr lang="en-IN" dirty="0" smtClean="0"/>
              <a:t>subscripts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Column </a:t>
            </a:r>
            <a:r>
              <a:rPr lang="en-US" b="1" dirty="0">
                <a:solidFill>
                  <a:srgbClr val="FF0000"/>
                </a:solidFill>
              </a:rPr>
              <a:t>major </a:t>
            </a:r>
            <a:r>
              <a:rPr lang="en-US" b="1" dirty="0" smtClean="0">
                <a:solidFill>
                  <a:srgbClr val="FF0000"/>
                </a:solidFill>
              </a:rPr>
              <a:t>order matrix: </a:t>
            </a:r>
            <a:r>
              <a:rPr lang="en-IN" dirty="0"/>
              <a:t>Two dimensional array in which elements are stored column by column is called as column major </a:t>
            </a:r>
            <a:r>
              <a:rPr lang="en-IN" dirty="0" smtClean="0"/>
              <a:t>matrix</a:t>
            </a:r>
          </a:p>
          <a:p>
            <a:r>
              <a:rPr lang="en-IN" dirty="0" smtClean="0"/>
              <a:t>Two </a:t>
            </a:r>
            <a:r>
              <a:rPr lang="en-IN" dirty="0"/>
              <a:t>dimensional array consisting of </a:t>
            </a:r>
            <a:r>
              <a:rPr lang="en-IN" b="1" dirty="0"/>
              <a:t>two rows </a:t>
            </a:r>
            <a:r>
              <a:rPr lang="en-IN" dirty="0"/>
              <a:t>and </a:t>
            </a:r>
            <a:r>
              <a:rPr lang="en-IN" b="1" dirty="0"/>
              <a:t>four columns </a:t>
            </a:r>
            <a:r>
              <a:rPr lang="en-IN" dirty="0" smtClean="0"/>
              <a:t>is </a:t>
            </a:r>
            <a:r>
              <a:rPr lang="en-IN" dirty="0"/>
              <a:t>stored sequentially by columns 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3634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A[1,1], A[2,1],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8531" y="3364173"/>
            <a:ext cx="19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A[1,2], A[2,2],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2228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A[1,3], A[2,3],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7125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A[1,4], A[2,4]</a:t>
            </a:r>
          </a:p>
        </p:txBody>
      </p:sp>
      <p:pic>
        <p:nvPicPr>
          <p:cNvPr id="32" name="Picture 2" descr="E:\Clients\Darshan\Data Structure\images\Array\03fig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2"/>
          <a:stretch/>
        </p:blipFill>
        <p:spPr bwMode="auto">
          <a:xfrm>
            <a:off x="3065296" y="4244450"/>
            <a:ext cx="131907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5919256" y="4402990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/>
          <p:cNvCxnSpPr/>
          <p:nvPr/>
        </p:nvCxnSpPr>
        <p:spPr>
          <a:xfrm>
            <a:off x="6759634" y="4414658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/>
          <p:cNvCxnSpPr/>
          <p:nvPr/>
        </p:nvCxnSpPr>
        <p:spPr>
          <a:xfrm>
            <a:off x="7558645" y="4427721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/>
          <p:nvPr/>
        </p:nvCxnSpPr>
        <p:spPr>
          <a:xfrm>
            <a:off x="8422971" y="4427721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0" name="Group 39"/>
          <p:cNvGrpSpPr/>
          <p:nvPr/>
        </p:nvGrpSpPr>
        <p:grpSpPr>
          <a:xfrm>
            <a:off x="4967845" y="4059784"/>
            <a:ext cx="4267200" cy="1329197"/>
            <a:chOff x="4495800" y="4419600"/>
            <a:chExt cx="4267200" cy="1329197"/>
          </a:xfrm>
        </p:grpSpPr>
        <p:grpSp>
          <p:nvGrpSpPr>
            <p:cNvPr id="41" name="Group 40"/>
            <p:cNvGrpSpPr/>
            <p:nvPr/>
          </p:nvGrpSpPr>
          <p:grpSpPr>
            <a:xfrm>
              <a:off x="4495800" y="4419600"/>
              <a:ext cx="4114800" cy="1323380"/>
              <a:chOff x="304800" y="4620220"/>
              <a:chExt cx="4114800" cy="132338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[1,1]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[1,2]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[1,3]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[1,4]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[2,1]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[2,2]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[2,3]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[2,4]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62050" y="46598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990725" y="462022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838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00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42" name="Left Bracket 41"/>
            <p:cNvSpPr/>
            <p:nvPr/>
          </p:nvSpPr>
          <p:spPr>
            <a:xfrm>
              <a:off x="5257800" y="4790480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ight Bracket 42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0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365545"/>
            <a:ext cx="11929641" cy="3695626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address of element A [ i , j ] can be obtained by expression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Loc</a:t>
            </a:r>
            <a:r>
              <a:rPr lang="en-IN" dirty="0" smtClean="0"/>
              <a:t> </a:t>
            </a:r>
            <a:r>
              <a:rPr lang="en-IN" dirty="0"/>
              <a:t>(A [ i , j ]) = L</a:t>
            </a:r>
            <a:r>
              <a:rPr lang="en-IN" baseline="-25000" dirty="0"/>
              <a:t>0</a:t>
            </a:r>
            <a:r>
              <a:rPr lang="en-IN" dirty="0"/>
              <a:t> + (j-1)*2 + </a:t>
            </a:r>
            <a:r>
              <a:rPr lang="en-IN" dirty="0" smtClean="0"/>
              <a:t>(i-1)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Loc</a:t>
            </a:r>
            <a:r>
              <a:rPr lang="en-IN" dirty="0"/>
              <a:t> </a:t>
            </a:r>
            <a:r>
              <a:rPr lang="en-IN" dirty="0" smtClean="0"/>
              <a:t>(A [2, 3]) = </a:t>
            </a:r>
            <a:r>
              <a:rPr lang="en-IN" dirty="0"/>
              <a:t>L</a:t>
            </a:r>
            <a:r>
              <a:rPr lang="en-IN" baseline="-25000" dirty="0"/>
              <a:t>0</a:t>
            </a:r>
            <a:r>
              <a:rPr lang="en-IN" dirty="0"/>
              <a:t> + </a:t>
            </a:r>
            <a:r>
              <a:rPr lang="en-IN" dirty="0" smtClean="0"/>
              <a:t>(3-1</a:t>
            </a:r>
            <a:r>
              <a:rPr lang="en-IN" dirty="0"/>
              <a:t>)*2 + </a:t>
            </a:r>
            <a:r>
              <a:rPr lang="en-IN" dirty="0" smtClean="0"/>
              <a:t>(2-1) </a:t>
            </a:r>
            <a:r>
              <a:rPr lang="en-IN" dirty="0"/>
              <a:t> </a:t>
            </a:r>
            <a:r>
              <a:rPr lang="en-IN" dirty="0" smtClean="0"/>
              <a:t>= 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rgbClr val="FF0000"/>
                </a:solidFill>
              </a:rPr>
              <a:t> + </a:t>
            </a:r>
            <a:r>
              <a:rPr lang="en-IN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IN" dirty="0" smtClean="0"/>
              <a:t>In </a:t>
            </a:r>
            <a:r>
              <a:rPr lang="en-IN" dirty="0"/>
              <a:t>general for two dimensional array consisting of </a:t>
            </a:r>
            <a:r>
              <a:rPr lang="en-IN" b="1" dirty="0">
                <a:solidFill>
                  <a:srgbClr val="FF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m columns</a:t>
            </a:r>
            <a:r>
              <a:rPr lang="en-IN" dirty="0"/>
              <a:t> the address element A [ i , j ] is given by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Loc</a:t>
            </a:r>
            <a:r>
              <a:rPr lang="en-IN" dirty="0" smtClean="0"/>
              <a:t> </a:t>
            </a:r>
            <a:r>
              <a:rPr lang="en-IN" dirty="0"/>
              <a:t>(A [ i , j ]) = L</a:t>
            </a:r>
            <a:r>
              <a:rPr lang="en-IN" baseline="-25000" dirty="0"/>
              <a:t>0</a:t>
            </a:r>
            <a:r>
              <a:rPr lang="en-IN" dirty="0"/>
              <a:t> + (j-1)*n + (i – 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0965" y="880436"/>
            <a:ext cx="4267200" cy="1309373"/>
            <a:chOff x="4495800" y="4439424"/>
            <a:chExt cx="4267200" cy="1309373"/>
          </a:xfrm>
        </p:grpSpPr>
        <p:grpSp>
          <p:nvGrpSpPr>
            <p:cNvPr id="28" name="Group 27"/>
            <p:cNvGrpSpPr/>
            <p:nvPr/>
          </p:nvGrpSpPr>
          <p:grpSpPr>
            <a:xfrm>
              <a:off x="4495800" y="4439424"/>
              <a:ext cx="4114800" cy="1303556"/>
              <a:chOff x="304800" y="4640044"/>
              <a:chExt cx="4114800" cy="130355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29" name="Left Bracket 28"/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35910" y="1269592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3732" y="1814201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[2,1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71932" y="126773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1,2]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71932" y="181062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[2,2]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10132" y="126773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1,3]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32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2511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Row major order matrix: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/>
              <a:t>Two dimensional array in which elements are stored row by row is called as row major </a:t>
            </a:r>
            <a:r>
              <a:rPr lang="en-IN" dirty="0" smtClean="0"/>
              <a:t>matrix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31181" y="4495801"/>
            <a:ext cx="11929640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/>
              <a:t>The address element A [ i , j ] is given by  </a:t>
            </a:r>
          </a:p>
          <a:p>
            <a:pPr algn="ctr">
              <a:lnSpc>
                <a:spcPct val="114000"/>
              </a:lnSpc>
            </a:pPr>
            <a:r>
              <a:rPr lang="en-IN" sz="2400" b="1" dirty="0"/>
              <a:t>	</a:t>
            </a:r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(i-1)*m + (j – 1)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182347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 </a:t>
            </a:r>
            <a:r>
              <a:rPr lang="en-IN" b="1" dirty="0"/>
              <a:t>= </a:t>
            </a:r>
            <a:r>
              <a:rPr lang="en-IN" dirty="0"/>
              <a:t>no of rows</a:t>
            </a:r>
            <a:r>
              <a:rPr lang="en-IN" b="1" dirty="0">
                <a:solidFill>
                  <a:srgbClr val="FF0000"/>
                </a:solidFill>
              </a:rPr>
              <a:t>, m </a:t>
            </a:r>
            <a:r>
              <a:rPr lang="en-IN" b="1" dirty="0"/>
              <a:t>= </a:t>
            </a:r>
            <a:r>
              <a:rPr lang="en-IN" dirty="0"/>
              <a:t>no of columns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234521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b1 </a:t>
            </a:r>
            <a:r>
              <a:rPr lang="en-IN" dirty="0"/>
              <a:t>= lower bound subscript of row</a:t>
            </a:r>
          </a:p>
          <a:p>
            <a:r>
              <a:rPr lang="en-IN" b="1" dirty="0">
                <a:solidFill>
                  <a:srgbClr val="FF0000"/>
                </a:solidFill>
              </a:rPr>
              <a:t>u1</a:t>
            </a:r>
            <a:r>
              <a:rPr lang="en-IN" dirty="0"/>
              <a:t> = upper bound subscript of row</a:t>
            </a:r>
          </a:p>
          <a:p>
            <a:r>
              <a:rPr lang="en-IN" b="1" dirty="0">
                <a:solidFill>
                  <a:srgbClr val="FF0000"/>
                </a:solidFill>
              </a:rPr>
              <a:t>n </a:t>
            </a:r>
            <a:r>
              <a:rPr lang="en-IN" dirty="0"/>
              <a:t>= u1 – b1 + 1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40308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b2 </a:t>
            </a:r>
            <a:r>
              <a:rPr lang="en-IN" dirty="0"/>
              <a:t>= lower bound subscript of 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u2</a:t>
            </a:r>
            <a:r>
              <a:rPr lang="en-IN" dirty="0"/>
              <a:t> = upper bound subscript of 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m</a:t>
            </a:r>
            <a:r>
              <a:rPr lang="en-IN" dirty="0"/>
              <a:t> = u2 – b2 + 1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1179" y="5401236"/>
            <a:ext cx="1192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address element A [ i , j ] is given by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" y="244054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>
            <a:off x="838200" y="2847975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838200" y="3914775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981200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67200" y="403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0000"/>
                </a:solidFill>
                <a:latin typeface="Calibri"/>
              </a:rPr>
              <a:t>nxm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alibri"/>
              </a:rPr>
              <a:t>b1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35454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alibri"/>
              </a:rPr>
              <a:t>u1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92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alibri"/>
              </a:rPr>
              <a:t>b2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alibri"/>
              </a:rPr>
              <a:t>u2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5247" y="5983841"/>
            <a:ext cx="80478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(i-b1)*(u2-b2+1) + (j – b2</a:t>
            </a:r>
            <a:r>
              <a:rPr lang="en-IN" sz="2400" b="1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29" grpId="0"/>
      <p:bldP spid="30" grpId="0"/>
      <p:bldP spid="50" grpId="0"/>
      <p:bldP spid="51" grpId="0"/>
      <p:bldP spid="52" grpId="0"/>
      <p:bldP spid="53" grpId="0"/>
      <p:bldP spid="54" grpId="0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Symbol </a:t>
            </a:r>
            <a:r>
              <a:rPr lang="en-US" dirty="0"/>
              <a:t>Manipulation (matrix representation of polynomial equation)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Sparse Matrix</a:t>
            </a:r>
          </a:p>
          <a:p>
            <a:endParaRPr lang="en-US" dirty="0" smtClean="0"/>
          </a:p>
          <a:p>
            <a:r>
              <a:rPr lang="en-US" dirty="0" smtClean="0"/>
              <a:t>Matrix </a:t>
            </a:r>
            <a:r>
              <a:rPr lang="en-US" dirty="0"/>
              <a:t>representation of polynomial </a:t>
            </a:r>
            <a:r>
              <a:rPr lang="en-US" dirty="0" smtClean="0"/>
              <a:t>equation</a:t>
            </a:r>
          </a:p>
          <a:p>
            <a:pPr lvl="1"/>
            <a:r>
              <a:rPr lang="en-IN" dirty="0"/>
              <a:t>We can use array for different kind of operations in polynomial </a:t>
            </a:r>
            <a:r>
              <a:rPr lang="en-IN" dirty="0" smtClean="0"/>
              <a:t>equation </a:t>
            </a:r>
            <a:r>
              <a:rPr lang="en-IN" dirty="0"/>
              <a:t>such as addition, subtraction, division, differentiation etc…</a:t>
            </a:r>
          </a:p>
          <a:p>
            <a:pPr lvl="1"/>
            <a:r>
              <a:rPr lang="en-IN" dirty="0"/>
              <a:t>We are interested in finding suitable representation for polynomial so that different operations like addition, subtraction etc… can be performed in efficient </a:t>
            </a:r>
            <a:r>
              <a:rPr lang="en-IN" dirty="0" smtClean="0"/>
              <a:t>manner.</a:t>
            </a:r>
            <a:endParaRPr lang="en-IN" dirty="0"/>
          </a:p>
          <a:p>
            <a:pPr lvl="1"/>
            <a:r>
              <a:rPr lang="en-IN" dirty="0"/>
              <a:t>Array can be used to represent Polynomial </a:t>
            </a:r>
            <a:r>
              <a:rPr lang="en-IN" dirty="0" smtClean="0"/>
              <a:t>equation.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5006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88" name="Content Placeholder 4">
              <a:extLst>
                <a:ext uri="{FF2B5EF4-FFF2-40B4-BE49-F238E27FC236}">
                  <a16:creationId xmlns:a16="http://schemas.microsoft.com/office/drawing/2014/main" xmlns="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191455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0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0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0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</a:tbl>
            </a:graphicData>
          </a:graphic>
        </p:graphicFrame>
        <p:sp>
          <p:nvSpPr>
            <p:cNvPr id="89" name="TextBox 88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Representation </a:t>
            </a:r>
            <a:r>
              <a:rPr lang="en-IN" dirty="0"/>
              <a:t>of Polynomial equation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668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 smtClean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 smtClean="0">
                <a:solidFill>
                  <a:prstClr val="black"/>
                </a:solidFill>
                <a:latin typeface="Calibri"/>
              </a:rPr>
              <a:t> + 5XY + Y</a:t>
            </a:r>
            <a:r>
              <a:rPr lang="en-IN" b="1" baseline="300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334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70" name="Content Placeholder 4">
              <a:extLst>
                <a:ext uri="{FF2B5EF4-FFF2-40B4-BE49-F238E27FC236}">
                  <a16:creationId xmlns:a16="http://schemas.microsoft.com/office/drawing/2014/main" xmlns="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224062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xmlns="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0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0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baseline="0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 smtClean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 smtClean="0"/>
                          <a:t>0</a:t>
                        </a:r>
                        <a:endParaRPr lang="en-US" baseline="0" dirty="0"/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</a:tbl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11868" y="4711397"/>
            <a:ext cx="738000" cy="37248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494" y="435078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2095" y="398272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26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 smtClean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 smtClean="0">
                <a:solidFill>
                  <a:prstClr val="black"/>
                </a:solidFill>
                <a:latin typeface="Calibri"/>
              </a:rPr>
              <a:t> + 3XY + Y</a:t>
            </a:r>
            <a:r>
              <a:rPr lang="en-IN" b="1" baseline="30000" dirty="0" smtClean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 smtClean="0">
                <a:solidFill>
                  <a:prstClr val="black"/>
                </a:solidFill>
                <a:latin typeface="Calibri"/>
              </a:rPr>
              <a:t>+Y-X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86538" y="4699522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4453" y="4338859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2088" y="3963678"/>
            <a:ext cx="738000" cy="347669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37392" y="396367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86538" y="433992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-1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8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03028"/>
              </p:ext>
            </p:extLst>
          </p:nvPr>
        </p:nvGraphicFramePr>
        <p:xfrm>
          <a:off x="3946207" y="927530"/>
          <a:ext cx="3697200" cy="185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82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2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XY</a:t>
                      </a:r>
                      <a:r>
                        <a:rPr lang="en-IN" baseline="30000" dirty="0" smtClean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XY</a:t>
                      </a:r>
                      <a:r>
                        <a:rPr lang="en-IN" baseline="30000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XY</a:t>
                      </a:r>
                      <a:r>
                        <a:rPr lang="en-IN" baseline="30000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endParaRPr lang="en-US" baseline="300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baseline="300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baseline="300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2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baseline="300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4</a:t>
                      </a:r>
                      <a:r>
                        <a:rPr lang="en-IN" dirty="0" smtClean="0"/>
                        <a:t>Y</a:t>
                      </a:r>
                      <a:r>
                        <a:rPr lang="en-IN" baseline="30000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 animBg="1"/>
      <p:bldP spid="49" grpId="0" animBg="1"/>
      <p:bldP spid="50" grpId="0" animBg="1"/>
      <p:bldP spid="5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</a:t>
            </a:r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n m x n </a:t>
            </a:r>
            <a:r>
              <a:rPr lang="en-IN" dirty="0"/>
              <a:t>matrix is said to be </a:t>
            </a:r>
            <a:r>
              <a:rPr lang="en-IN" b="1" i="1" dirty="0">
                <a:solidFill>
                  <a:srgbClr val="FF0000"/>
                </a:solidFill>
              </a:rPr>
              <a:t>sparse</a:t>
            </a:r>
            <a:r>
              <a:rPr lang="en-IN" dirty="0"/>
              <a:t> if “many” of its elements are zero.</a:t>
            </a:r>
          </a:p>
          <a:p>
            <a:r>
              <a:rPr lang="en-IN" dirty="0" smtClean="0"/>
              <a:t>A </a:t>
            </a:r>
            <a:r>
              <a:rPr lang="en-IN" dirty="0"/>
              <a:t>matrix that is not sparse is called a </a:t>
            </a:r>
            <a:r>
              <a:rPr lang="en-IN" b="1" i="1" dirty="0">
                <a:solidFill>
                  <a:srgbClr val="FF0000"/>
                </a:solidFill>
              </a:rPr>
              <a:t>dense matrix</a:t>
            </a:r>
            <a:r>
              <a:rPr lang="en-IN" dirty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514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2986"/>
              </p:ext>
            </p:extLst>
          </p:nvPr>
        </p:nvGraphicFramePr>
        <p:xfrm>
          <a:off x="4845370" y="4106104"/>
          <a:ext cx="5517830" cy="12618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7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0" y="2945010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0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given 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42332" y="4202372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6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4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973666" y="4205869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37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6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30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23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761785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3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6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3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24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490447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21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21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21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7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07843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13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913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13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09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3243147" y="4960435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09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06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06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04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722764" y="495693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0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96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94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2761785" y="5352586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94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394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91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83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3007228" y="5364910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87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887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87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1161</Words>
  <Application>Microsoft Office PowerPoint</Application>
  <PresentationFormat>Widescreen</PresentationFormat>
  <Paragraphs>503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Calibri</vt:lpstr>
      <vt:lpstr>Shruti</vt:lpstr>
      <vt:lpstr>Times New Roman</vt:lpstr>
      <vt:lpstr>Wingdings 3</vt:lpstr>
      <vt:lpstr>Wingdings</vt:lpstr>
      <vt:lpstr>Wingdings 2</vt:lpstr>
      <vt:lpstr>Open Sans</vt:lpstr>
      <vt:lpstr>Segoe UI Black</vt:lpstr>
      <vt:lpstr>Roboto Condensed</vt:lpstr>
      <vt:lpstr>Open Sans Semibold</vt:lpstr>
      <vt:lpstr>Roboto Condensed Light</vt:lpstr>
      <vt:lpstr>Consolas</vt:lpstr>
      <vt:lpstr>Arial</vt:lpstr>
      <vt:lpstr>Office Theme</vt:lpstr>
      <vt:lpstr>Unit-1  Linear Data Structure Array</vt:lpstr>
      <vt:lpstr>PowerPoint Presentation</vt:lpstr>
      <vt:lpstr>One Dimensional Array</vt:lpstr>
      <vt:lpstr>Two Dimensional Array</vt:lpstr>
      <vt:lpstr>Column major order matrix</vt:lpstr>
      <vt:lpstr>Row major order matrix</vt:lpstr>
      <vt:lpstr>Applications of Array</vt:lpstr>
      <vt:lpstr>Representation of Polynomial equation</vt:lpstr>
      <vt:lpstr>Sparse matrix</vt:lpstr>
      <vt:lpstr>Sparse matrix Cont…</vt:lpstr>
      <vt:lpstr>Sparse matrix Cont…</vt:lpstr>
      <vt:lpstr>Sparse matrix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- Linear Data Structure</dc:title>
  <dc:creator>ADMIN</dc:creator>
  <cp:keywords>Array, Data Structure, Darshan University, Dr. Pradyumansinh Jadeja</cp:keywords>
  <cp:lastModifiedBy>Microsoft account</cp:lastModifiedBy>
  <cp:revision>220</cp:revision>
  <dcterms:created xsi:type="dcterms:W3CDTF">2020-05-01T05:09:15Z</dcterms:created>
  <dcterms:modified xsi:type="dcterms:W3CDTF">2022-09-30T07:44:10Z</dcterms:modified>
</cp:coreProperties>
</file>