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90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Wingdings 3" panose="05040102010807070707" pitchFamily="18" charset="2"/>
      <p:regular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Cambria Math" panose="02040503050406030204" pitchFamily="18" charset="0"/>
      <p:regular r:id="rId36"/>
    </p:embeddedFont>
    <p:embeddedFont>
      <p:font typeface="Open Sans Semibold" pitchFamily="2" charset="0"/>
      <p:bold r:id="rId37"/>
      <p:boldItalic r:id="rId38"/>
    </p:embeddedFont>
    <p:embeddedFont>
      <p:font typeface="Open Sans" pitchFamily="2" charset="0"/>
      <p:regular r:id="rId39"/>
      <p:bold r:id="rId40"/>
      <p:italic r:id="rId41"/>
      <p:bold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2O3Vmu73l33sQN15jQ0FA==" hashData="jBIP+f4cTQEpsQjKugK7lYnEDBisjl7Uo591Nu64v4pKJDUHQfeUxsohMLqgRYoetA3uVGozJIkxbQ2WcUiWP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393442" cy="2563094"/>
          </a:xfrm>
        </p:spPr>
        <p:txBody>
          <a:bodyPr/>
          <a:lstStyle/>
          <a:p>
            <a:r>
              <a:rPr lang="en-US" sz="44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4800" dirty="0" smtClean="0"/>
              <a:t>Non-Linear Data Structure </a:t>
            </a:r>
            <a:br>
              <a:rPr lang="en-US" sz="4800" dirty="0" smtClean="0"/>
            </a:br>
            <a:r>
              <a:rPr lang="en-US" sz="6000" dirty="0" smtClean="0"/>
              <a:t>Tree Part-1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Simple Path (Edge Simple</a:t>
            </a:r>
            <a:r>
              <a:rPr lang="en-US" b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diagraph in which </a:t>
            </a:r>
            <a:r>
              <a:rPr lang="en-IN" b="1" dirty="0">
                <a:solidFill>
                  <a:srgbClr val="C00000"/>
                </a:solidFill>
              </a:rPr>
              <a:t>the edges are 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simple path or edge </a:t>
            </a:r>
            <a:r>
              <a:rPr lang="en-IN" dirty="0" smtClean="0"/>
              <a:t>simple</a:t>
            </a:r>
          </a:p>
          <a:p>
            <a:pPr lvl="1">
              <a:spcBef>
                <a:spcPts val="600"/>
              </a:spcBef>
            </a:pPr>
            <a:r>
              <a:rPr lang="en-IN" dirty="0" smtClean="0"/>
              <a:t>Path P5, P6 are Simple Paths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Elementary Path (Node Simple</a:t>
            </a:r>
            <a:r>
              <a:rPr lang="en-US" b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which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all the nodes through which it traverses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elementary </a:t>
            </a:r>
            <a:r>
              <a:rPr lang="en-IN" dirty="0" smtClean="0"/>
              <a:t>path</a:t>
            </a:r>
          </a:p>
          <a:p>
            <a:pPr lvl="1">
              <a:spcBef>
                <a:spcPts val="600"/>
              </a:spcBef>
            </a:pPr>
            <a:r>
              <a:rPr lang="en-IN" dirty="0" smtClean="0"/>
              <a:t>Path P1, P2, P3 &amp; P4 are elementary Path</a:t>
            </a:r>
          </a:p>
          <a:p>
            <a:pPr lvl="1">
              <a:spcBef>
                <a:spcPts val="600"/>
              </a:spcBef>
            </a:pPr>
            <a:r>
              <a:rPr lang="en-IN" dirty="0" smtClean="0"/>
              <a:t>Path P5, P6 are Simple but not Elementary</a:t>
            </a:r>
          </a:p>
          <a:p>
            <a:pPr>
              <a:spcBef>
                <a:spcPts val="600"/>
              </a:spcBef>
            </a:pPr>
            <a:r>
              <a:rPr lang="en-US" b="1" dirty="0"/>
              <a:t>Cycle (Circuit</a:t>
            </a:r>
            <a:r>
              <a:rPr lang="en-US" b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originates and ends in the same node </a:t>
            </a:r>
            <a:r>
              <a:rPr lang="en-IN" dirty="0"/>
              <a:t>is called cycle (circuit</a:t>
            </a:r>
            <a:r>
              <a:rPr lang="en-IN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IN" dirty="0" smtClean="0"/>
              <a:t>E.g. C1 = ((2,2)), C2 </a:t>
            </a:r>
            <a:r>
              <a:rPr lang="en-IN" dirty="0"/>
              <a:t>= ((1,2),(2,1</a:t>
            </a:r>
            <a:r>
              <a:rPr lang="en-IN" dirty="0" smtClean="0"/>
              <a:t>)), C3 = ((2,3), (3,1), (1,2)</a:t>
            </a:r>
          </a:p>
          <a:p>
            <a:pPr>
              <a:spcBef>
                <a:spcPts val="600"/>
              </a:spcBef>
            </a:pPr>
            <a:r>
              <a:rPr lang="en-IN" b="1" dirty="0"/>
              <a:t>Acyclic Diagraph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simple </a:t>
            </a:r>
            <a:r>
              <a:rPr lang="en-IN" b="1" dirty="0">
                <a:solidFill>
                  <a:srgbClr val="C00000"/>
                </a:solidFill>
              </a:rPr>
              <a:t>diagraph which does not have any cycle </a:t>
            </a:r>
            <a:r>
              <a:rPr lang="en-IN" dirty="0"/>
              <a:t>is called Acyclic Diagraph.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131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Tree</a:t>
            </a:r>
          </a:p>
          <a:p>
            <a:pPr lvl="1"/>
            <a:r>
              <a:rPr lang="en-IN" dirty="0"/>
              <a:t>A directed tree is an acyclic digraph which has one node called its root with in degree 0, while all other nodes have in degree </a:t>
            </a:r>
            <a:r>
              <a:rPr lang="en-IN" dirty="0" smtClean="0"/>
              <a:t>1.</a:t>
            </a:r>
            <a:endParaRPr lang="en-IN" dirty="0"/>
          </a:p>
          <a:p>
            <a:pPr lvl="1"/>
            <a:r>
              <a:rPr lang="en-IN" dirty="0"/>
              <a:t>Every directed tree must have at least one </a:t>
            </a:r>
            <a:r>
              <a:rPr lang="en-IN" dirty="0" smtClean="0"/>
              <a:t>node.</a:t>
            </a:r>
            <a:endParaRPr lang="en-IN" dirty="0"/>
          </a:p>
          <a:p>
            <a:pPr lvl="1"/>
            <a:r>
              <a:rPr lang="en-IN" dirty="0"/>
              <a:t>An isolated node is also a directed </a:t>
            </a:r>
            <a:r>
              <a:rPr lang="en-IN" dirty="0" smtClean="0"/>
              <a:t>tree.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400" y="3084763"/>
            <a:ext cx="4066800" cy="3215547"/>
            <a:chOff x="4724400" y="997669"/>
            <a:chExt cx="4066800" cy="2784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 flipH="1">
              <a:off x="5368460" y="1926697"/>
              <a:ext cx="803740" cy="56494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453000" y="1412699"/>
              <a:ext cx="411044" cy="27087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261156" y="1412699"/>
              <a:ext cx="509324" cy="24713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1" idx="0"/>
            </p:cNvCxnSpPr>
            <p:nvPr/>
          </p:nvCxnSpPr>
          <p:spPr>
            <a:xfrm flipH="1">
              <a:off x="6124809" y="2098608"/>
              <a:ext cx="129635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0"/>
            </p:cNvCxnSpPr>
            <p:nvPr/>
          </p:nvCxnSpPr>
          <p:spPr>
            <a:xfrm>
              <a:off x="6651556" y="2098608"/>
              <a:ext cx="182444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99026" y="2074865"/>
              <a:ext cx="72898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969036" y="2074865"/>
              <a:ext cx="239181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5005200" y="2906675"/>
              <a:ext cx="164704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567016" y="2906675"/>
              <a:ext cx="200184" cy="3888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406773" y="2906675"/>
              <a:ext cx="103627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248204" y="313473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Root Node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404026" y="3365563"/>
            <a:ext cx="184417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15401" y="5562601"/>
            <a:ext cx="163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Terminal or</a:t>
            </a:r>
          </a:p>
          <a:p>
            <a:r>
              <a:rPr lang="en-IN" sz="2400" b="1" dirty="0"/>
              <a:t>Leaf Node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7987553" y="5978100"/>
            <a:ext cx="92784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5085" y="1013270"/>
            <a:ext cx="3794543" cy="3809927"/>
            <a:chOff x="86660" y="1104901"/>
            <a:chExt cx="3794543" cy="3809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8" idx="1"/>
              <a:endCxn id="5" idx="4"/>
            </p:cNvCxnSpPr>
            <p:nvPr/>
          </p:nvCxnSpPr>
          <p:spPr>
            <a:xfrm flipH="1" flipV="1">
              <a:off x="367460" y="1666501"/>
              <a:ext cx="194630" cy="357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1"/>
              <a:endCxn id="14" idx="4"/>
            </p:cNvCxnSpPr>
            <p:nvPr/>
          </p:nvCxnSpPr>
          <p:spPr>
            <a:xfrm flipH="1" flipV="1">
              <a:off x="1484411" y="3532969"/>
              <a:ext cx="652481" cy="42164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7"/>
              <a:endCxn id="15" idx="4"/>
            </p:cNvCxnSpPr>
            <p:nvPr/>
          </p:nvCxnSpPr>
          <p:spPr>
            <a:xfrm flipV="1">
              <a:off x="2534004" y="3509075"/>
              <a:ext cx="748006" cy="44554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1"/>
              <a:endCxn id="8" idx="4"/>
            </p:cNvCxnSpPr>
            <p:nvPr/>
          </p:nvCxnSpPr>
          <p:spPr>
            <a:xfrm flipH="1" flipV="1">
              <a:off x="760646" y="2503510"/>
              <a:ext cx="525209" cy="55010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0"/>
              <a:endCxn id="10" idx="4"/>
            </p:cNvCxnSpPr>
            <p:nvPr/>
          </p:nvCxnSpPr>
          <p:spPr>
            <a:xfrm flipV="1">
              <a:off x="1484411" y="2495830"/>
              <a:ext cx="32584" cy="47553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7"/>
              <a:endCxn id="11" idx="4"/>
            </p:cNvCxnSpPr>
            <p:nvPr/>
          </p:nvCxnSpPr>
          <p:spPr>
            <a:xfrm flipV="1">
              <a:off x="1682967" y="2495830"/>
              <a:ext cx="543219" cy="55778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2" idx="4"/>
            </p:cNvCxnSpPr>
            <p:nvPr/>
          </p:nvCxnSpPr>
          <p:spPr>
            <a:xfrm flipH="1" flipV="1">
              <a:off x="2891212" y="2503510"/>
              <a:ext cx="192242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  <a:endCxn id="13" idx="4"/>
            </p:cNvCxnSpPr>
            <p:nvPr/>
          </p:nvCxnSpPr>
          <p:spPr>
            <a:xfrm flipV="1">
              <a:off x="3480566" y="2503510"/>
              <a:ext cx="119837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0"/>
              <a:endCxn id="7" idx="4"/>
            </p:cNvCxnSpPr>
            <p:nvPr/>
          </p:nvCxnSpPr>
          <p:spPr>
            <a:xfrm flipH="1" flipV="1">
              <a:off x="3597741" y="1666501"/>
              <a:ext cx="2662" cy="2754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14073" y="45454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</a:t>
              </a:r>
              <a:endParaRPr lang="en-US" b="1" dirty="0"/>
            </a:p>
          </p:txBody>
        </p:sp>
        <p:cxnSp>
          <p:nvCxnSpPr>
            <p:cNvPr id="26" name="Straight Arrow Connector 25"/>
            <p:cNvCxnSpPr>
              <a:stCxn id="8" idx="7"/>
              <a:endCxn id="6" idx="3"/>
            </p:cNvCxnSpPr>
            <p:nvPr/>
          </p:nvCxnSpPr>
          <p:spPr>
            <a:xfrm flipV="1">
              <a:off x="959202" y="1588186"/>
              <a:ext cx="290787" cy="435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631009" y="1125008"/>
            <a:ext cx="3356580" cy="3716430"/>
            <a:chOff x="3910620" y="3451140"/>
            <a:chExt cx="3356580" cy="3716430"/>
          </a:xfrm>
        </p:grpSpPr>
        <p:cxnSp>
          <p:nvCxnSpPr>
            <p:cNvPr id="70" name="Straight Arrow Connector 69"/>
            <p:cNvCxnSpPr>
              <a:stCxn id="73" idx="5"/>
              <a:endCxn id="76" idx="1"/>
            </p:cNvCxnSpPr>
            <p:nvPr/>
          </p:nvCxnSpPr>
          <p:spPr>
            <a:xfrm>
              <a:off x="5719227" y="3930496"/>
              <a:ext cx="382817" cy="38607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6" idx="5"/>
              <a:endCxn id="81" idx="1"/>
            </p:cNvCxnSpPr>
            <p:nvPr/>
          </p:nvCxnSpPr>
          <p:spPr>
            <a:xfrm>
              <a:off x="6499156" y="4713685"/>
              <a:ext cx="288688" cy="5019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910620" y="3451140"/>
              <a:ext cx="3356580" cy="3716430"/>
              <a:chOff x="2158020" y="3401768"/>
              <a:chExt cx="3356580" cy="3716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/>
                  <p:cNvSpPr/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3" name="Oval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/>
              <p:cNvGrpSpPr/>
              <p:nvPr/>
            </p:nvGrpSpPr>
            <p:grpSpPr>
              <a:xfrm>
                <a:off x="2158020" y="3881124"/>
                <a:ext cx="3356580" cy="3237074"/>
                <a:chOff x="2158020" y="3881124"/>
                <a:chExt cx="3356580" cy="323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5" name="Oval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7" name="Oval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8" name="Oval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9" name="Oval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0" name="Oval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2" name="Oval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3" name="Oval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" name="Straight Arrow Connector 84"/>
                <p:cNvCxnSpPr>
                  <a:stCxn id="75" idx="3"/>
                  <a:endCxn id="77" idx="0"/>
                </p:cNvCxnSpPr>
                <p:nvPr/>
              </p:nvCxnSpPr>
              <p:spPr>
                <a:xfrm flipH="1">
                  <a:off x="2438820" y="4688056"/>
                  <a:ext cx="310424" cy="395946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73" idx="3"/>
                  <a:endCxn id="75" idx="7"/>
                </p:cNvCxnSpPr>
                <p:nvPr/>
              </p:nvCxnSpPr>
              <p:spPr>
                <a:xfrm flipH="1">
                  <a:off x="3146356" y="3881124"/>
                  <a:ext cx="423159" cy="409820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78" idx="3"/>
                  <a:endCxn id="82" idx="0"/>
                </p:cNvCxnSpPr>
                <p:nvPr/>
              </p:nvCxnSpPr>
              <p:spPr>
                <a:xfrm flipH="1">
                  <a:off x="2719200" y="5555678"/>
                  <a:ext cx="277413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79" idx="3"/>
                  <a:endCxn id="83" idx="0"/>
                </p:cNvCxnSpPr>
                <p:nvPr/>
              </p:nvCxnSpPr>
              <p:spPr>
                <a:xfrm flipH="1">
                  <a:off x="3557400" y="5555678"/>
                  <a:ext cx="148404" cy="453178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79" idx="5"/>
                  <a:endCxn id="84" idx="0"/>
                </p:cNvCxnSpPr>
                <p:nvPr/>
              </p:nvCxnSpPr>
              <p:spPr>
                <a:xfrm>
                  <a:off x="4102916" y="5555678"/>
                  <a:ext cx="140284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3679381" y="674886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(c)</a:t>
                  </a:r>
                  <a:endParaRPr lang="en-US" b="1" dirty="0"/>
                </a:p>
              </p:txBody>
            </p:sp>
          </p:grpSp>
        </p:grpSp>
        <p:cxnSp>
          <p:nvCxnSpPr>
            <p:cNvPr id="91" name="Straight Arrow Connector 90"/>
            <p:cNvCxnSpPr>
              <a:stCxn id="75" idx="5"/>
              <a:endCxn id="78" idx="0"/>
            </p:cNvCxnSpPr>
            <p:nvPr/>
          </p:nvCxnSpPr>
          <p:spPr>
            <a:xfrm>
              <a:off x="4898956" y="4737428"/>
              <a:ext cx="48813" cy="38826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3"/>
              <a:endCxn id="79" idx="0"/>
            </p:cNvCxnSpPr>
            <p:nvPr/>
          </p:nvCxnSpPr>
          <p:spPr>
            <a:xfrm flipH="1">
              <a:off x="5656960" y="4713685"/>
              <a:ext cx="445084" cy="4120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6" idx="4"/>
              <a:endCxn id="80" idx="0"/>
            </p:cNvCxnSpPr>
            <p:nvPr/>
          </p:nvCxnSpPr>
          <p:spPr>
            <a:xfrm>
              <a:off x="6300600" y="4795929"/>
              <a:ext cx="21386" cy="3374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124557" y="999139"/>
            <a:ext cx="4066800" cy="3820390"/>
            <a:chOff x="4124557" y="999139"/>
            <a:chExt cx="4066800" cy="3820390"/>
          </a:xfrm>
        </p:grpSpPr>
        <p:grpSp>
          <p:nvGrpSpPr>
            <p:cNvPr id="97" name="Group 96"/>
            <p:cNvGrpSpPr/>
            <p:nvPr/>
          </p:nvGrpSpPr>
          <p:grpSpPr>
            <a:xfrm>
              <a:off x="4124557" y="999139"/>
              <a:ext cx="4066800" cy="3215547"/>
              <a:chOff x="4724400" y="997669"/>
              <a:chExt cx="4066800" cy="27840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9" name="Oval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/>
                  <p:cNvSpPr/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0" name="Oval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1" name="Oval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/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/>
                  <p:cNvSpPr/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3" name="Oval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4" name="Oval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5" name="Oval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105"/>
                  <p:cNvSpPr/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6" name="Oval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106"/>
                  <p:cNvSpPr/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7" name="Oval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107"/>
                  <p:cNvSpPr/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Oval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5368460" y="1926697"/>
                <a:ext cx="803740" cy="564948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98" idx="3"/>
                <a:endCxn id="99" idx="0"/>
              </p:cNvCxnSpPr>
              <p:nvPr/>
            </p:nvCxnSpPr>
            <p:spPr>
              <a:xfrm flipH="1">
                <a:off x="6453000" y="1412699"/>
                <a:ext cx="411044" cy="27087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8" idx="5"/>
                <a:endCxn id="100" idx="0"/>
              </p:cNvCxnSpPr>
              <p:nvPr/>
            </p:nvCxnSpPr>
            <p:spPr>
              <a:xfrm>
                <a:off x="7261156" y="1412699"/>
                <a:ext cx="509324" cy="24713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9" idx="3"/>
                <a:endCxn id="102" idx="0"/>
              </p:cNvCxnSpPr>
              <p:nvPr/>
            </p:nvCxnSpPr>
            <p:spPr>
              <a:xfrm flipH="1">
                <a:off x="6124809" y="2098608"/>
                <a:ext cx="129635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9" idx="5"/>
                <a:endCxn id="103" idx="0"/>
              </p:cNvCxnSpPr>
              <p:nvPr/>
            </p:nvCxnSpPr>
            <p:spPr>
              <a:xfrm>
                <a:off x="6651556" y="2098608"/>
                <a:ext cx="182444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00" idx="3"/>
                <a:endCxn id="104" idx="0"/>
              </p:cNvCxnSpPr>
              <p:nvPr/>
            </p:nvCxnSpPr>
            <p:spPr>
              <a:xfrm flipH="1">
                <a:off x="7499026" y="2074865"/>
                <a:ext cx="72898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00" idx="5"/>
                <a:endCxn id="105" idx="0"/>
              </p:cNvCxnSpPr>
              <p:nvPr/>
            </p:nvCxnSpPr>
            <p:spPr>
              <a:xfrm>
                <a:off x="7969036" y="2074865"/>
                <a:ext cx="239181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1" idx="3"/>
                <a:endCxn id="106" idx="0"/>
              </p:cNvCxnSpPr>
              <p:nvPr/>
            </p:nvCxnSpPr>
            <p:spPr>
              <a:xfrm flipH="1">
                <a:off x="5005200" y="2906675"/>
                <a:ext cx="164704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1" idx="5"/>
                <a:endCxn id="107" idx="0"/>
              </p:cNvCxnSpPr>
              <p:nvPr/>
            </p:nvCxnSpPr>
            <p:spPr>
              <a:xfrm>
                <a:off x="5567016" y="2906675"/>
                <a:ext cx="200184" cy="38880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5" idx="5"/>
                <a:endCxn id="108" idx="0"/>
              </p:cNvCxnSpPr>
              <p:nvPr/>
            </p:nvCxnSpPr>
            <p:spPr>
              <a:xfrm>
                <a:off x="8406773" y="2906675"/>
                <a:ext cx="103627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6169221" y="445019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(b)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1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Terminal Node (Leaf Node</a:t>
            </a:r>
            <a:r>
              <a:rPr lang="en-US" b="1" dirty="0" smtClean="0"/>
              <a:t>)</a:t>
            </a:r>
          </a:p>
          <a:p>
            <a:pPr lvl="1"/>
            <a:r>
              <a:rPr lang="en-IN" dirty="0"/>
              <a:t>In a directed tree, any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has out degree 0 </a:t>
            </a:r>
            <a:r>
              <a:rPr lang="en-IN" dirty="0"/>
              <a:t>is called terminal node or leaf </a:t>
            </a:r>
            <a:r>
              <a:rPr lang="en-IN" dirty="0" smtClean="0"/>
              <a:t>node.</a:t>
            </a:r>
          </a:p>
          <a:p>
            <a:r>
              <a:rPr lang="en-US" b="1" dirty="0"/>
              <a:t>Level of </a:t>
            </a:r>
            <a:r>
              <a:rPr lang="en-US" b="1" dirty="0" smtClean="0"/>
              <a:t>Node</a:t>
            </a:r>
          </a:p>
          <a:p>
            <a:pPr lvl="1"/>
            <a:r>
              <a:rPr lang="en-IN" dirty="0"/>
              <a:t>The level of any node is the length of its path from the </a:t>
            </a:r>
            <a:r>
              <a:rPr lang="en-IN" dirty="0" smtClean="0"/>
              <a:t>root.</a:t>
            </a:r>
          </a:p>
          <a:p>
            <a:r>
              <a:rPr lang="en-US" b="1" dirty="0"/>
              <a:t>Ordered </a:t>
            </a:r>
            <a:r>
              <a:rPr lang="en-US" b="1" dirty="0" smtClean="0"/>
              <a:t>Tree</a:t>
            </a:r>
          </a:p>
          <a:p>
            <a:pPr lvl="1"/>
            <a:r>
              <a:rPr lang="en-IN" dirty="0"/>
              <a:t>In a directed tree an ordering of the nodes at each level is prescribed then such a tree is called ordered </a:t>
            </a:r>
            <a:r>
              <a:rPr lang="en-IN" dirty="0" smtClean="0"/>
              <a:t>tree.</a:t>
            </a:r>
          </a:p>
          <a:p>
            <a:pPr lvl="1"/>
            <a:r>
              <a:rPr lang="en-IN" dirty="0" smtClean="0"/>
              <a:t>The diagrams (b) and (c) represents same directed tree but different ordered tree.</a:t>
            </a:r>
          </a:p>
          <a:p>
            <a:r>
              <a:rPr lang="en-US" b="1" dirty="0" smtClean="0"/>
              <a:t>Forest</a:t>
            </a:r>
          </a:p>
          <a:p>
            <a:pPr lvl="1"/>
            <a:r>
              <a:rPr lang="en-IN" dirty="0"/>
              <a:t>If we delete the root and its edges connecting the nodes at level 1, we obtain a set of disjoint tree. A set of disjoint tree is a </a:t>
            </a:r>
            <a:r>
              <a:rPr lang="en-IN" dirty="0" smtClean="0"/>
              <a:t>forest.</a:t>
            </a:r>
          </a:p>
        </p:txBody>
      </p:sp>
    </p:spTree>
    <p:extLst>
      <p:ext uri="{BB962C8B-B14F-4D97-AF65-F5344CB8AC3E}">
        <p14:creationId xmlns:p14="http://schemas.microsoft.com/office/powerpoint/2010/main" val="690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Representation of Directed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way to represent directed tree are</a:t>
            </a:r>
          </a:p>
          <a:p>
            <a:pPr lvl="1"/>
            <a:r>
              <a:rPr lang="en-IN" dirty="0" smtClean="0"/>
              <a:t>Venn Diagram</a:t>
            </a:r>
          </a:p>
          <a:p>
            <a:pPr lvl="1"/>
            <a:r>
              <a:rPr lang="en-IN" dirty="0" smtClean="0"/>
              <a:t>Nesting of Parenthesis</a:t>
            </a:r>
          </a:p>
          <a:p>
            <a:pPr lvl="1"/>
            <a:r>
              <a:rPr lang="en-IN" dirty="0" smtClean="0"/>
              <a:t>Like table content of Book</a:t>
            </a:r>
          </a:p>
          <a:p>
            <a:pPr lvl="1"/>
            <a:r>
              <a:rPr lang="en-IN" dirty="0" smtClean="0"/>
              <a:t>Level Format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5998" y="112402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1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Venn Diagram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990600"/>
            <a:ext cx="4495800" cy="5344064"/>
          </a:xfrm>
          <a:prstGeom prst="ellipse">
            <a:avLst/>
          </a:prstGeom>
          <a:solidFill>
            <a:srgbClr val="B84742"/>
          </a:solidFill>
          <a:ln>
            <a:solidFill>
              <a:srgbClr val="B847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478094" y="1773789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573745" y="2474258"/>
            <a:ext cx="1017917" cy="25358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7614058" y="2719738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V3</a:t>
            </a:r>
          </a:p>
        </p:txBody>
      </p:sp>
      <p:sp>
        <p:nvSpPr>
          <p:cNvPr id="33" name="Oval 32"/>
          <p:cNvSpPr/>
          <p:nvPr/>
        </p:nvSpPr>
        <p:spPr>
          <a:xfrm>
            <a:off x="7624140" y="3774361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V4</a:t>
            </a:r>
          </a:p>
        </p:txBody>
      </p:sp>
      <p:sp>
        <p:nvSpPr>
          <p:cNvPr id="34" name="Oval 33"/>
          <p:cNvSpPr/>
          <p:nvPr/>
        </p:nvSpPr>
        <p:spPr>
          <a:xfrm>
            <a:off x="8568295" y="1784441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966416" y="2544130"/>
            <a:ext cx="1178279" cy="19605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230655" y="4536139"/>
            <a:ext cx="736153" cy="896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V8</a:t>
            </a:r>
          </a:p>
        </p:txBody>
      </p:sp>
      <p:sp>
        <p:nvSpPr>
          <p:cNvPr id="37" name="Oval 36"/>
          <p:cNvSpPr/>
          <p:nvPr/>
        </p:nvSpPr>
        <p:spPr>
          <a:xfrm>
            <a:off x="6712321" y="3253538"/>
            <a:ext cx="727022" cy="7279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V5</a:t>
            </a:r>
          </a:p>
        </p:txBody>
      </p:sp>
      <p:sp>
        <p:nvSpPr>
          <p:cNvPr id="38" name="Oval 37"/>
          <p:cNvSpPr/>
          <p:nvPr/>
        </p:nvSpPr>
        <p:spPr>
          <a:xfrm>
            <a:off x="9036269" y="3238285"/>
            <a:ext cx="1016259" cy="7198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V10</a:t>
            </a:r>
          </a:p>
        </p:txBody>
      </p:sp>
      <p:sp>
        <p:nvSpPr>
          <p:cNvPr id="39" name="Oval 38"/>
          <p:cNvSpPr/>
          <p:nvPr/>
        </p:nvSpPr>
        <p:spPr>
          <a:xfrm>
            <a:off x="6733344" y="4025403"/>
            <a:ext cx="733668" cy="737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2034" y="2020549"/>
            <a:ext cx="5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805" y="2020549"/>
            <a:ext cx="5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9412" y="2695102"/>
            <a:ext cx="57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4747" y="1433517"/>
            <a:ext cx="51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142" y="2765561"/>
            <a:ext cx="59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386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47" idx="3"/>
              <a:endCxn id="49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3"/>
              <a:endCxn id="47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5"/>
              <a:endCxn id="48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4"/>
              <a:endCxn id="50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5"/>
              <a:endCxn id="51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52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5"/>
              <a:endCxn id="53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9" idx="3"/>
              <a:endCxn id="54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5"/>
              <a:endCxn id="55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5"/>
              <a:endCxn id="56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0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Nesting of Parenthesis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410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(V</a:t>
            </a:r>
            <a:r>
              <a:rPr lang="en-IN" sz="2400" baseline="-250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5960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)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1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2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06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7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7576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46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8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2818" y="56146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3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22418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4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5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5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584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6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4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8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4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9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0417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23186" y="5631083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10</a:t>
            </a:r>
            <a:r>
              <a:rPr lang="en-IN" sz="2400" dirty="0"/>
              <a:t>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198832" y="1305892"/>
            <a:ext cx="5252681" cy="4180508"/>
            <a:chOff x="690919" y="1214534"/>
            <a:chExt cx="5252681" cy="41805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143000" y="1371600"/>
              <a:ext cx="48006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430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436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23600" y="1752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2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63600" y="2133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6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83600" y="2514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83600" y="2895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8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4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63600" y="3276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6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94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63600" y="3657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6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23600" y="4038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2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4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63600" y="4419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6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63600" y="4800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6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4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83600" y="5181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88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0919" y="12145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V0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5659" y="15857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7018" y="196170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V2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48801" y="2368026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V5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42520" y="2716769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V6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11519" y="311099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V3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8590" y="34919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V4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85659" y="3890948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V7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8590" y="42349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V8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1519" y="463811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V9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50200" y="5025710"/>
              <a:ext cx="5549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V10</a:t>
              </a:r>
              <a:endParaRPr lang="en-US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4400" y="6096000"/>
            <a:ext cx="251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Nesting of Parenthesis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238486" y="965122"/>
            <a:ext cx="310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Like a table Content of Book</a:t>
            </a:r>
            <a:endParaRPr lang="en-US" sz="2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221284" y="11128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Oval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Oval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>
              <a:stCxn id="93" idx="3"/>
              <a:endCxn id="95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2" idx="3"/>
              <a:endCxn id="93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5"/>
              <a:endCxn id="94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3" idx="4"/>
              <a:endCxn id="96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3" idx="5"/>
              <a:endCxn id="97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4" idx="3"/>
              <a:endCxn id="98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5"/>
              <a:endCxn id="99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3"/>
              <a:endCxn id="100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5" idx="5"/>
              <a:endCxn id="101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9" idx="5"/>
              <a:endCxn id="102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8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0140" y="83239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1444" y="83239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V</a:t>
            </a:r>
            <a:r>
              <a:rPr lang="en-IN" sz="2800" b="1" baseline="-25000" dirty="0">
                <a:solidFill>
                  <a:srgbClr val="FF0000"/>
                </a:solidFill>
              </a:rPr>
              <a:t>0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7340" y="127166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1750" y="127166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1</a:t>
            </a:r>
            <a:endParaRPr lang="en-US" sz="28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97340" y="406952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21750" y="406952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7</a:t>
            </a:r>
            <a:endParaRPr lang="en-US" sz="2800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1849" y="177455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6259" y="177455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2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8049" y="309685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2459" y="309685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3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4676" y="35316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89086" y="353164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4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740" y="446309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8597" y="446309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8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367" y="488443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5224" y="488443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9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9049" y="2240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0353" y="2240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5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618" y="2621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2922" y="2621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6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1740" y="535956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5917" y="5359563"/>
            <a:ext cx="63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1248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0" idx="3"/>
              <a:endCxn id="52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3"/>
              <a:endCxn id="50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5"/>
              <a:endCxn id="51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4"/>
              <a:endCxn id="53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5"/>
              <a:endCxn id="54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3"/>
              <a:endCxn id="55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1" idx="5"/>
              <a:endCxn id="56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3"/>
              <a:endCxn id="57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5"/>
              <a:endCxn id="58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5"/>
              <a:endCxn id="59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3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IN" dirty="0" smtClean="0"/>
              <a:t>The node that is reachable from a node is called </a:t>
            </a:r>
            <a:r>
              <a:rPr lang="en-IN" b="1" dirty="0" smtClean="0">
                <a:solidFill>
                  <a:srgbClr val="C00000"/>
                </a:solidFill>
              </a:rPr>
              <a:t>descendant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of a node.</a:t>
            </a:r>
          </a:p>
          <a:p>
            <a:pPr lvl="0">
              <a:buClr>
                <a:srgbClr val="B84742"/>
              </a:buClr>
            </a:pPr>
            <a:r>
              <a:rPr lang="en-IN" dirty="0" smtClean="0"/>
              <a:t>The nodes which </a:t>
            </a:r>
            <a:r>
              <a:rPr lang="en-IN" b="1" dirty="0" smtClean="0"/>
              <a:t>are reachable from a node through a single edge </a:t>
            </a:r>
            <a:r>
              <a:rPr lang="en-IN" dirty="0" smtClean="0"/>
              <a:t>are called the </a:t>
            </a:r>
            <a:r>
              <a:rPr lang="en-IN" b="1" dirty="0" smtClean="0">
                <a:solidFill>
                  <a:srgbClr val="C00000"/>
                </a:solidFill>
              </a:rPr>
              <a:t>children of node</a:t>
            </a:r>
            <a:r>
              <a:rPr lang="en-IN" dirty="0" smtClean="0"/>
              <a:t>.</a:t>
            </a:r>
            <a:endParaRPr lang="en-US" dirty="0"/>
          </a:p>
          <a:p>
            <a:pPr lvl="0">
              <a:buClr>
                <a:srgbClr val="B84742"/>
              </a:buClr>
            </a:pPr>
            <a:r>
              <a:rPr lang="en-US" b="1" dirty="0" smtClean="0"/>
              <a:t>M-</a:t>
            </a:r>
            <a:r>
              <a:rPr lang="en-US" b="1" dirty="0" err="1" smtClean="0"/>
              <a:t>ary</a:t>
            </a:r>
            <a:r>
              <a:rPr lang="en-US" b="1" dirty="0" smtClean="0"/>
              <a:t> </a:t>
            </a:r>
            <a:r>
              <a:rPr lang="en-US" b="1" dirty="0"/>
              <a:t>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an m-</a:t>
            </a:r>
            <a:r>
              <a:rPr lang="en-IN" dirty="0" err="1"/>
              <a:t>ary</a:t>
            </a:r>
            <a:r>
              <a:rPr lang="en-IN" dirty="0"/>
              <a:t> </a:t>
            </a:r>
            <a:r>
              <a:rPr lang="en-IN" dirty="0" smtClean="0"/>
              <a:t>tree.</a:t>
            </a:r>
            <a:endParaRPr lang="en-US" dirty="0"/>
          </a:p>
          <a:p>
            <a:r>
              <a:rPr lang="en-IN" b="1" dirty="0" smtClean="0"/>
              <a:t>Full </a:t>
            </a:r>
            <a:r>
              <a:rPr lang="en-IN" b="1" dirty="0"/>
              <a:t>or Complete M-</a:t>
            </a:r>
            <a:r>
              <a:rPr lang="en-IN" b="1" dirty="0" err="1"/>
              <a:t>ary</a:t>
            </a:r>
            <a:r>
              <a:rPr lang="en-IN" b="1" dirty="0"/>
              <a:t> </a:t>
            </a:r>
            <a:r>
              <a:rPr lang="en-IN" b="1" dirty="0" smtClean="0"/>
              <a:t>Tree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the out degree of each and every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exactly equal to m or 0 </a:t>
            </a:r>
            <a:r>
              <a:rPr lang="en-IN" dirty="0"/>
              <a:t>and their </a:t>
            </a:r>
            <a:r>
              <a:rPr lang="en-IN" b="1" dirty="0">
                <a:solidFill>
                  <a:srgbClr val="C00000"/>
                </a:solidFill>
              </a:rPr>
              <a:t>number of nodes at level i is m(i-1)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m-</a:t>
            </a:r>
            <a:r>
              <a:rPr lang="en-IN" dirty="0" err="1"/>
              <a:t>ary</a:t>
            </a:r>
            <a:r>
              <a:rPr lang="en-IN" dirty="0"/>
              <a:t> </a:t>
            </a:r>
            <a:r>
              <a:rPr lang="en-IN" dirty="0" smtClean="0"/>
              <a:t>tree.</a:t>
            </a:r>
          </a:p>
          <a:p>
            <a:r>
              <a:rPr lang="en-US" b="1" dirty="0" smtClean="0"/>
              <a:t>Positional </a:t>
            </a:r>
            <a:r>
              <a:rPr lang="en-US" b="1" dirty="0"/>
              <a:t>M-</a:t>
            </a:r>
            <a:r>
              <a:rPr lang="en-US" b="1" dirty="0" err="1"/>
              <a:t>ary</a:t>
            </a:r>
            <a:r>
              <a:rPr lang="en-US" b="1" dirty="0"/>
              <a:t> </a:t>
            </a:r>
            <a:r>
              <a:rPr lang="en-US" b="1" dirty="0" smtClean="0"/>
              <a:t>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m children of any node are assumed to have m distinct positions,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</a:t>
            </a:r>
            <a:r>
              <a:rPr lang="en-IN" dirty="0" smtClean="0"/>
              <a:t>tree.</a:t>
            </a:r>
          </a:p>
        </p:txBody>
      </p:sp>
    </p:spTree>
    <p:extLst>
      <p:ext uri="{BB962C8B-B14F-4D97-AF65-F5344CB8AC3E}">
        <p14:creationId xmlns:p14="http://schemas.microsoft.com/office/powerpoint/2010/main" val="39946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Tree– </a:t>
            </a:r>
            <a:r>
              <a:rPr lang="en-IN" dirty="0"/>
              <a:t>Concepts &amp; </a:t>
            </a:r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Height of the tree</a:t>
            </a:r>
          </a:p>
          <a:p>
            <a:pPr lvl="1"/>
            <a:r>
              <a:rPr lang="en-IN" dirty="0"/>
              <a:t>The height of a tree is the length of the path from the root to the deepest node in the </a:t>
            </a:r>
            <a:r>
              <a:rPr lang="en-IN" dirty="0" smtClean="0"/>
              <a:t>tree.</a:t>
            </a:r>
            <a:endParaRPr lang="en-IN" dirty="0"/>
          </a:p>
          <a:p>
            <a:r>
              <a:rPr lang="en-US" b="1" dirty="0" smtClean="0"/>
              <a:t>Binary Tree</a:t>
            </a:r>
            <a:endParaRPr lang="en-US" b="1" dirty="0"/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binary </a:t>
            </a:r>
            <a:r>
              <a:rPr lang="en-IN" dirty="0" smtClean="0"/>
              <a:t>tree.</a:t>
            </a:r>
            <a:endParaRPr lang="en-US" dirty="0"/>
          </a:p>
          <a:p>
            <a:r>
              <a:rPr lang="en-US" b="1" dirty="0" smtClean="0"/>
              <a:t>Strictly Binary </a:t>
            </a:r>
            <a:r>
              <a:rPr lang="en-US" b="1" dirty="0"/>
              <a:t>T</a:t>
            </a:r>
            <a:r>
              <a:rPr lang="en-US" b="1" dirty="0" smtClean="0"/>
              <a:t>ree</a:t>
            </a:r>
          </a:p>
          <a:p>
            <a:pPr lvl="1"/>
            <a:r>
              <a:rPr lang="en-IN" dirty="0"/>
              <a:t>A strictly binary tree (sometimes proper binary tree or 2-tree or full binary tree) is a tree in </a:t>
            </a:r>
            <a:r>
              <a:rPr lang="en-IN" b="1" dirty="0">
                <a:solidFill>
                  <a:srgbClr val="C00000"/>
                </a:solidFill>
              </a:rPr>
              <a:t>which every node other than the leaves has two </a:t>
            </a:r>
            <a:r>
              <a:rPr lang="en-IN" b="1" dirty="0" smtClean="0">
                <a:solidFill>
                  <a:srgbClr val="C00000"/>
                </a:solidFill>
              </a:rPr>
              <a:t>children.</a:t>
            </a:r>
          </a:p>
          <a:p>
            <a:r>
              <a:rPr lang="en-US" b="1" dirty="0"/>
              <a:t>Complete </a:t>
            </a:r>
            <a:r>
              <a:rPr lang="en-US" b="1" dirty="0" smtClean="0"/>
              <a:t>Binary Tree</a:t>
            </a:r>
          </a:p>
          <a:p>
            <a:pPr lvl="1"/>
            <a:r>
              <a:rPr lang="en-IN" dirty="0"/>
              <a:t>If the </a:t>
            </a:r>
            <a:r>
              <a:rPr lang="en-IN" b="1" dirty="0">
                <a:solidFill>
                  <a:srgbClr val="C00000"/>
                </a:solidFill>
              </a:rPr>
              <a:t>out degree of each and every node is exactly equal to 2 or 0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their number of nodes at level i is 2(i-1)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binary </a:t>
            </a:r>
            <a:r>
              <a:rPr lang="en-IN" dirty="0" smtClean="0"/>
              <a:t>tree.</a:t>
            </a:r>
          </a:p>
        </p:txBody>
      </p:sp>
    </p:spTree>
    <p:extLst>
      <p:ext uri="{BB962C8B-B14F-4D97-AF65-F5344CB8AC3E}">
        <p14:creationId xmlns:p14="http://schemas.microsoft.com/office/powerpoint/2010/main" val="25189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Notations of Graph Theory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6555" y="1033509"/>
            <a:ext cx="1674454" cy="1275651"/>
            <a:chOff x="644136" y="1239604"/>
            <a:chExt cx="1138368" cy="867243"/>
          </a:xfrm>
        </p:grpSpPr>
        <p:sp>
          <p:nvSpPr>
            <p:cNvPr id="24" name="TextBox 23"/>
            <p:cNvSpPr txBox="1"/>
            <p:nvPr/>
          </p:nvSpPr>
          <p:spPr>
            <a:xfrm>
              <a:off x="1074944" y="1855759"/>
              <a:ext cx="302090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(a)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4136" y="1239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01504" y="124408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668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4036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1988" y="2857374"/>
            <a:ext cx="1863588" cy="1282713"/>
            <a:chOff x="3828032" y="1102400"/>
            <a:chExt cx="1350421" cy="929498"/>
          </a:xfrm>
        </p:grpSpPr>
        <p:sp>
          <p:nvSpPr>
            <p:cNvPr id="42" name="TextBox 41"/>
            <p:cNvSpPr txBox="1"/>
            <p:nvPr/>
          </p:nvSpPr>
          <p:spPr>
            <a:xfrm>
              <a:off x="4355775" y="1764267"/>
              <a:ext cx="325478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(b)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828032" y="1102400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771498" y="1106884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1475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4942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>
            <a:xfrm>
              <a:off x="4234987" y="1305877"/>
              <a:ext cx="536511" cy="448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35861" y="4808155"/>
            <a:ext cx="1835842" cy="1327386"/>
            <a:chOff x="3824756" y="1102402"/>
            <a:chExt cx="1364002" cy="986228"/>
          </a:xfrm>
        </p:grpSpPr>
        <p:sp>
          <p:nvSpPr>
            <p:cNvPr id="49" name="TextBox 48"/>
            <p:cNvSpPr txBox="1"/>
            <p:nvPr/>
          </p:nvSpPr>
          <p:spPr>
            <a:xfrm>
              <a:off x="4349020" y="1814222"/>
              <a:ext cx="327765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824756" y="1102402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771498" y="1106884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2604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29347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54" name="Straight Arrow Connector 53"/>
            <p:cNvCxnSpPr>
              <a:stCxn id="50" idx="6"/>
              <a:endCxn id="51" idx="2"/>
            </p:cNvCxnSpPr>
            <p:nvPr/>
          </p:nvCxnSpPr>
          <p:spPr>
            <a:xfrm>
              <a:off x="4242016" y="1311032"/>
              <a:ext cx="529482" cy="448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86102" y="1033509"/>
            <a:ext cx="3179035" cy="2552108"/>
            <a:chOff x="364560" y="2852733"/>
            <a:chExt cx="2057468" cy="1651720"/>
          </a:xfrm>
        </p:grpSpPr>
        <p:sp>
          <p:nvSpPr>
            <p:cNvPr id="3" name="Oval 2"/>
            <p:cNvSpPr/>
            <p:nvPr/>
          </p:nvSpPr>
          <p:spPr>
            <a:xfrm>
              <a:off x="1268326" y="2852733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64560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058561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40573" y="3811315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4" idx="7"/>
              <a:endCxn id="3" idx="2"/>
            </p:cNvCxnSpPr>
            <p:nvPr/>
          </p:nvCxnSpPr>
          <p:spPr>
            <a:xfrm flipV="1">
              <a:off x="674799" y="3034467"/>
              <a:ext cx="593527" cy="37156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6"/>
              <a:endCxn id="5" idx="1"/>
            </p:cNvCxnSpPr>
            <p:nvPr/>
          </p:nvCxnSpPr>
          <p:spPr>
            <a:xfrm>
              <a:off x="1631793" y="3034467"/>
              <a:ext cx="479996" cy="37156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5" idx="2"/>
            </p:cNvCxnSpPr>
            <p:nvPr/>
          </p:nvCxnSpPr>
          <p:spPr>
            <a:xfrm>
              <a:off x="728027" y="3534533"/>
              <a:ext cx="133053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5" idx="3"/>
            </p:cNvCxnSpPr>
            <p:nvPr/>
          </p:nvCxnSpPr>
          <p:spPr>
            <a:xfrm flipV="1">
              <a:off x="1604040" y="3663039"/>
              <a:ext cx="507750" cy="3300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6" idx="2"/>
            </p:cNvCxnSpPr>
            <p:nvPr/>
          </p:nvCxnSpPr>
          <p:spPr>
            <a:xfrm>
              <a:off x="674799" y="3663039"/>
              <a:ext cx="565774" cy="33001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5094" y="296949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0919" y="330607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3401" y="2993138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751" y="3870603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28677" y="3836448"/>
              <a:ext cx="254386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0919" y="4265422"/>
              <a:ext cx="290697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(d)</a:t>
              </a:r>
              <a:endParaRPr lang="en-US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03092" y="3953840"/>
            <a:ext cx="2951709" cy="2488705"/>
            <a:chOff x="435094" y="2782544"/>
            <a:chExt cx="1979072" cy="1668635"/>
          </a:xfrm>
        </p:grpSpPr>
        <p:sp>
          <p:nvSpPr>
            <p:cNvPr id="57" name="Oval 56"/>
            <p:cNvSpPr/>
            <p:nvPr/>
          </p:nvSpPr>
          <p:spPr>
            <a:xfrm>
              <a:off x="1360838" y="2782544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35094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37622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51142" y="37320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61" name="Straight Arrow Connector 60"/>
            <p:cNvCxnSpPr>
              <a:stCxn id="58" idx="0"/>
              <a:endCxn id="57" idx="2"/>
            </p:cNvCxnSpPr>
            <p:nvPr/>
          </p:nvCxnSpPr>
          <p:spPr>
            <a:xfrm flipV="1">
              <a:off x="623366" y="2970816"/>
              <a:ext cx="737471" cy="30084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6"/>
              <a:endCxn id="59" idx="0"/>
            </p:cNvCxnSpPr>
            <p:nvPr/>
          </p:nvCxnSpPr>
          <p:spPr>
            <a:xfrm>
              <a:off x="1737382" y="2970816"/>
              <a:ext cx="488512" cy="300840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6"/>
              <a:endCxn id="59" idx="2"/>
            </p:cNvCxnSpPr>
            <p:nvPr/>
          </p:nvCxnSpPr>
          <p:spPr>
            <a:xfrm>
              <a:off x="811638" y="3459929"/>
              <a:ext cx="122598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6"/>
              <a:endCxn id="59" idx="3"/>
            </p:cNvCxnSpPr>
            <p:nvPr/>
          </p:nvCxnSpPr>
          <p:spPr>
            <a:xfrm flipV="1">
              <a:off x="1527686" y="3593057"/>
              <a:ext cx="565079" cy="32727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5"/>
              <a:endCxn id="60" idx="2"/>
            </p:cNvCxnSpPr>
            <p:nvPr/>
          </p:nvCxnSpPr>
          <p:spPr>
            <a:xfrm>
              <a:off x="756494" y="3593056"/>
              <a:ext cx="394648" cy="327272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18622" y="2876148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16194" y="323645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8602" y="288251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1990" y="3691756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18413" y="3749540"/>
              <a:ext cx="263538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0715" y="4203548"/>
              <a:ext cx="302230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(g)</a:t>
              </a:r>
              <a:endParaRPr lang="en-US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121016" y="1035924"/>
            <a:ext cx="3315861" cy="2547279"/>
            <a:chOff x="251888" y="4038600"/>
            <a:chExt cx="2510145" cy="1928320"/>
          </a:xfrm>
        </p:grpSpPr>
        <p:grpSp>
          <p:nvGrpSpPr>
            <p:cNvPr id="72" name="Group 71"/>
            <p:cNvGrpSpPr/>
            <p:nvPr/>
          </p:nvGrpSpPr>
          <p:grpSpPr>
            <a:xfrm>
              <a:off x="498212" y="4038600"/>
              <a:ext cx="2263821" cy="1928320"/>
              <a:chOff x="383912" y="2548128"/>
              <a:chExt cx="2263821" cy="192832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353566" y="254812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</a:t>
                </a:r>
                <a:endParaRPr lang="en-US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83912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</a:t>
                </a:r>
                <a:endParaRPr lang="en-US" b="1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22595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3</a:t>
                </a:r>
                <a:endParaRPr lang="en-US" b="1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06693" y="370267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4</a:t>
                </a:r>
                <a:endParaRPr lang="en-US" b="1" dirty="0"/>
              </a:p>
            </p:txBody>
          </p:sp>
          <p:cxnSp>
            <p:nvCxnSpPr>
              <p:cNvPr id="77" name="Straight Arrow Connector 76"/>
              <p:cNvCxnSpPr>
                <a:stCxn id="74" idx="7"/>
                <a:endCxn id="73" idx="2"/>
              </p:cNvCxnSpPr>
              <p:nvPr/>
            </p:nvCxnSpPr>
            <p:spPr>
              <a:xfrm flipV="1">
                <a:off x="746790" y="2760697"/>
                <a:ext cx="606776" cy="471133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3" idx="6"/>
                <a:endCxn id="75" idx="1"/>
              </p:cNvCxnSpPr>
              <p:nvPr/>
            </p:nvCxnSpPr>
            <p:spPr>
              <a:xfrm>
                <a:off x="1778703" y="2760697"/>
                <a:ext cx="506152" cy="471133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6"/>
                <a:endCxn id="75" idx="2"/>
              </p:cNvCxnSpPr>
              <p:nvPr/>
            </p:nvCxnSpPr>
            <p:spPr>
              <a:xfrm>
                <a:off x="809050" y="3382139"/>
                <a:ext cx="1413546" cy="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6" idx="6"/>
                <a:endCxn id="75" idx="3"/>
              </p:cNvCxnSpPr>
              <p:nvPr/>
            </p:nvCxnSpPr>
            <p:spPr>
              <a:xfrm flipV="1">
                <a:off x="1631831" y="3532448"/>
                <a:ext cx="653024" cy="38279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4" idx="5"/>
                <a:endCxn id="76" idx="2"/>
              </p:cNvCxnSpPr>
              <p:nvPr/>
            </p:nvCxnSpPr>
            <p:spPr>
              <a:xfrm>
                <a:off x="746790" y="3532448"/>
                <a:ext cx="459903" cy="382799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743474" y="2780170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x1</a:t>
                </a:r>
                <a:endParaRPr 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29171" y="3134657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x2</a:t>
                </a:r>
                <a:endParaRPr 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98362" y="2717606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x3</a:t>
                </a:r>
                <a:endParaRPr 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1376" y="3651833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x4</a:t>
                </a:r>
                <a:endParaRPr 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908726" y="3699515"/>
                <a:ext cx="297548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</a:t>
                </a:r>
                <a:r>
                  <a:rPr lang="en-IN" sz="1600" b="1" dirty="0"/>
                  <a:t>5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96657" y="4196859"/>
                <a:ext cx="310897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(f)</a:t>
                </a:r>
                <a:endParaRPr lang="en-US" b="1" dirty="0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251888" y="5395030"/>
              <a:ext cx="425138" cy="425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  <a:endParaRPr lang="en-US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17439" y="3930285"/>
            <a:ext cx="3116361" cy="2535815"/>
            <a:chOff x="411713" y="2865521"/>
            <a:chExt cx="2229002" cy="1813763"/>
          </a:xfrm>
        </p:grpSpPr>
        <p:sp>
          <p:nvSpPr>
            <p:cNvPr id="90" name="Oval 89"/>
            <p:cNvSpPr/>
            <p:nvPr/>
          </p:nvSpPr>
          <p:spPr>
            <a:xfrm>
              <a:off x="1428191" y="2865521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11713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239026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364586" y="3952037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94" name="Straight Arrow Connector 93"/>
            <p:cNvCxnSpPr>
              <a:stCxn id="91" idx="7"/>
              <a:endCxn id="90" idx="2"/>
            </p:cNvCxnSpPr>
            <p:nvPr/>
          </p:nvCxnSpPr>
          <p:spPr>
            <a:xfrm flipV="1">
              <a:off x="754576" y="3066366"/>
              <a:ext cx="673614" cy="34526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0" idx="6"/>
              <a:endCxn id="92" idx="1"/>
            </p:cNvCxnSpPr>
            <p:nvPr/>
          </p:nvCxnSpPr>
          <p:spPr>
            <a:xfrm>
              <a:off x="1829880" y="3066365"/>
              <a:ext cx="467972" cy="345260"/>
            </a:xfrm>
            <a:prstGeom prst="line">
              <a:avLst/>
            </a:prstGeom>
            <a:ln w="28575">
              <a:solidFill>
                <a:srgbClr val="B84742"/>
              </a:solidFill>
              <a:head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1" idx="6"/>
              <a:endCxn id="92" idx="2"/>
            </p:cNvCxnSpPr>
            <p:nvPr/>
          </p:nvCxnSpPr>
          <p:spPr>
            <a:xfrm>
              <a:off x="813402" y="3553644"/>
              <a:ext cx="142562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6"/>
              <a:endCxn id="92" idx="3"/>
            </p:cNvCxnSpPr>
            <p:nvPr/>
          </p:nvCxnSpPr>
          <p:spPr>
            <a:xfrm flipV="1">
              <a:off x="1766275" y="3695663"/>
              <a:ext cx="531577" cy="45721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5"/>
              <a:endCxn id="93" idx="1"/>
            </p:cNvCxnSpPr>
            <p:nvPr/>
          </p:nvCxnSpPr>
          <p:spPr>
            <a:xfrm>
              <a:off x="754576" y="3695664"/>
              <a:ext cx="668836" cy="315199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60297" y="3006226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81059" y="3314903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22576" y="3012519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7667" y="3831155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77230" y="3901575"/>
              <a:ext cx="281136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21425" y="4415116"/>
              <a:ext cx="318974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(e)</a:t>
              </a:r>
              <a:endParaRPr lang="en-US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388662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18611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082" y="2440821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5082" y="4329434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089719" y="3720352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75867" y="3720352"/>
            <a:ext cx="28061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Sibling</a:t>
            </a:r>
          </a:p>
          <a:p>
            <a:pPr lvl="1"/>
            <a:r>
              <a:rPr lang="en-IN" dirty="0"/>
              <a:t>Siblings are nodes that share the same parent node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IN" b="1" dirty="0" smtClean="0"/>
              <a:t>Positional m-</a:t>
            </a:r>
            <a:r>
              <a:rPr lang="en-IN" b="1" dirty="0" err="1" smtClean="0"/>
              <a:t>ary</a:t>
            </a:r>
            <a:r>
              <a:rPr lang="en-IN" b="1" dirty="0" smtClean="0"/>
              <a:t> Tree</a:t>
            </a:r>
          </a:p>
          <a:p>
            <a:pPr lvl="1"/>
            <a:r>
              <a:rPr lang="en-IN" dirty="0" smtClean="0"/>
              <a:t>If we consider m-</a:t>
            </a:r>
            <a:r>
              <a:rPr lang="en-IN" dirty="0" err="1" smtClean="0"/>
              <a:t>ary</a:t>
            </a:r>
            <a:r>
              <a:rPr lang="en-IN" dirty="0" smtClean="0"/>
              <a:t> trees in which the </a:t>
            </a:r>
            <a:r>
              <a:rPr lang="en-IN" b="1" dirty="0" smtClean="0">
                <a:solidFill>
                  <a:srgbClr val="C00000"/>
                </a:solidFill>
              </a:rPr>
              <a:t>m children of any node </a:t>
            </a:r>
            <a:r>
              <a:rPr lang="en-IN" dirty="0" smtClean="0"/>
              <a:t>are assumed </a:t>
            </a:r>
            <a:r>
              <a:rPr lang="en-IN" b="1" dirty="0" smtClean="0">
                <a:solidFill>
                  <a:srgbClr val="C00000"/>
                </a:solidFill>
              </a:rPr>
              <a:t>to have m distinct positions</a:t>
            </a:r>
            <a:r>
              <a:rPr lang="en-IN" dirty="0" smtClean="0"/>
              <a:t>, if such positions are taken into account, then tree is called positional m-</a:t>
            </a:r>
            <a:r>
              <a:rPr lang="en-IN" dirty="0" err="1" smtClean="0"/>
              <a:t>ary</a:t>
            </a:r>
            <a:r>
              <a:rPr lang="en-IN" dirty="0" smtClean="0"/>
              <a:t> tree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0" y="3540437"/>
            <a:ext cx="3001020" cy="2668572"/>
            <a:chOff x="3810000" y="1080155"/>
            <a:chExt cx="3001020" cy="2668572"/>
          </a:xfrm>
        </p:grpSpPr>
        <p:grpSp>
          <p:nvGrpSpPr>
            <p:cNvPr id="19" name="Group 18"/>
            <p:cNvGrpSpPr/>
            <p:nvPr/>
          </p:nvGrpSpPr>
          <p:grpSpPr>
            <a:xfrm>
              <a:off x="3810000" y="1080155"/>
              <a:ext cx="3001020" cy="2182176"/>
              <a:chOff x="5744436" y="921469"/>
              <a:chExt cx="3001020" cy="218217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13345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29" name="Straight Arrow Connector 28"/>
              <p:cNvCxnSpPr>
                <a:stCxn id="24" idx="3"/>
                <a:endCxn id="2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5"/>
                <a:endCxn id="2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5"/>
                <a:endCxn id="2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5" idx="5"/>
                <a:endCxn id="28" idx="0"/>
              </p:cNvCxnSpPr>
              <p:nvPr/>
            </p:nvCxnSpPr>
            <p:spPr>
              <a:xfrm>
                <a:off x="8240653" y="2182208"/>
                <a:ext cx="198803" cy="309437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114800" y="3379395"/>
              <a:ext cx="2528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 Complete binary tree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11</a:t>
              </a:r>
            </a:p>
          </p:txBody>
        </p:sp>
        <p:cxnSp>
          <p:nvCxnSpPr>
            <p:cNvPr id="22" name="Straight Arrow Connector 21"/>
            <p:cNvCxnSpPr>
              <a:stCxn id="25" idx="3"/>
              <a:endCxn id="2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983576" y="3540437"/>
            <a:ext cx="2440801" cy="2655125"/>
            <a:chOff x="1477236" y="1066800"/>
            <a:chExt cx="2440801" cy="2655125"/>
          </a:xfrm>
        </p:grpSpPr>
        <p:grpSp>
          <p:nvGrpSpPr>
            <p:cNvPr id="35" name="Group 34"/>
            <p:cNvGrpSpPr/>
            <p:nvPr/>
          </p:nvGrpSpPr>
          <p:grpSpPr>
            <a:xfrm>
              <a:off x="1477236" y="1066800"/>
              <a:ext cx="2440801" cy="2182176"/>
              <a:chOff x="5744436" y="921469"/>
              <a:chExt cx="2440801" cy="218217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78180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413479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573237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43" name="Straight Arrow Connector 42"/>
              <p:cNvCxnSpPr>
                <a:stCxn id="38" idx="3"/>
                <a:endCxn id="40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7" idx="3"/>
                <a:endCxn id="38" idx="0"/>
              </p:cNvCxnSpPr>
              <p:nvPr/>
            </p:nvCxnSpPr>
            <p:spPr>
              <a:xfrm flipH="1">
                <a:off x="6478200" y="1443844"/>
                <a:ext cx="39322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5"/>
                <a:endCxn id="39" idx="0"/>
              </p:cNvCxnSpPr>
              <p:nvPr/>
            </p:nvCxnSpPr>
            <p:spPr>
              <a:xfrm>
                <a:off x="7304175" y="1443844"/>
                <a:ext cx="415304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8" idx="5"/>
                <a:endCxn id="41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2" idx="0"/>
              </p:cNvCxnSpPr>
              <p:nvPr/>
            </p:nvCxnSpPr>
            <p:spPr>
              <a:xfrm>
                <a:off x="7719479" y="2271833"/>
                <a:ext cx="159758" cy="21981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80942" y="3352593"/>
              <a:ext cx="1553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 Binary tree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38880" y="3540437"/>
            <a:ext cx="2585842" cy="2614784"/>
            <a:chOff x="3810000" y="1080155"/>
            <a:chExt cx="2585842" cy="2614784"/>
          </a:xfrm>
        </p:grpSpPr>
        <p:grpSp>
          <p:nvGrpSpPr>
            <p:cNvPr id="49" name="Group 48"/>
            <p:cNvGrpSpPr/>
            <p:nvPr/>
          </p:nvGrpSpPr>
          <p:grpSpPr>
            <a:xfrm>
              <a:off x="3810000" y="1080155"/>
              <a:ext cx="2585842" cy="2182176"/>
              <a:chOff x="5744436" y="921469"/>
              <a:chExt cx="2585842" cy="218217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cxnSp>
            <p:nvCxnSpPr>
              <p:cNvPr id="58" name="Straight Arrow Connector 57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5"/>
                <a:endCxn id="5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4" idx="5"/>
                <a:endCxn id="5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017711" y="33256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</a:p>
          </p:txBody>
        </p:sp>
        <p:cxnSp>
          <p:nvCxnSpPr>
            <p:cNvPr id="52" name="Straight Arrow Connector 51"/>
            <p:cNvCxnSpPr>
              <a:stCxn id="55" idx="3"/>
              <a:endCxn id="5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0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 any tree to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Tree can be Uniquely represented by binary tree</a:t>
            </a:r>
          </a:p>
          <a:p>
            <a:r>
              <a:rPr lang="en-IN" dirty="0" smtClean="0"/>
              <a:t>Let’s have an example to convert given tree into binary tree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379" y="2270886"/>
            <a:ext cx="4203389" cy="3596089"/>
            <a:chOff x="380999" y="990599"/>
            <a:chExt cx="3141514" cy="2687632"/>
          </a:xfrm>
        </p:grpSpPr>
        <p:sp>
          <p:nvSpPr>
            <p:cNvPr id="5" name="Oval 4"/>
            <p:cNvSpPr/>
            <p:nvPr/>
          </p:nvSpPr>
          <p:spPr>
            <a:xfrm>
              <a:off x="1808440" y="990599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1639" y="1676508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84690" y="1652766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50640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6133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4740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8274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299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145835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8" idx="0"/>
            </p:cNvCxnSpPr>
            <p:nvPr/>
          </p:nvCxnSpPr>
          <p:spPr>
            <a:xfrm flipH="1">
              <a:off x="569338" y="1998023"/>
              <a:ext cx="227464" cy="4865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1063153" y="1312114"/>
              <a:ext cx="800450" cy="4195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2129955" y="1312114"/>
              <a:ext cx="509898" cy="39581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1063153" y="1998023"/>
              <a:ext cx="175826" cy="47887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0"/>
            </p:cNvCxnSpPr>
            <p:nvPr/>
          </p:nvCxnSpPr>
          <p:spPr>
            <a:xfrm flipH="1">
              <a:off x="2249678" y="1974281"/>
              <a:ext cx="390175" cy="510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2773029" y="2029444"/>
              <a:ext cx="10050" cy="45513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0"/>
            </p:cNvCxnSpPr>
            <p:nvPr/>
          </p:nvCxnSpPr>
          <p:spPr>
            <a:xfrm flipH="1">
              <a:off x="1971088" y="2806090"/>
              <a:ext cx="145414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3" idx="0"/>
            </p:cNvCxnSpPr>
            <p:nvPr/>
          </p:nvCxnSpPr>
          <p:spPr>
            <a:xfrm>
              <a:off x="1238979" y="2853573"/>
              <a:ext cx="92359" cy="4479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4" idx="0"/>
            </p:cNvCxnSpPr>
            <p:nvPr/>
          </p:nvCxnSpPr>
          <p:spPr>
            <a:xfrm>
              <a:off x="2906205" y="1974281"/>
              <a:ext cx="427969" cy="50261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30596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25" name="Straight Arrow Connector 24"/>
            <p:cNvCxnSpPr>
              <a:stCxn id="10" idx="5"/>
              <a:endCxn id="24" idx="0"/>
            </p:cNvCxnSpPr>
            <p:nvPr/>
          </p:nvCxnSpPr>
          <p:spPr>
            <a:xfrm>
              <a:off x="2382854" y="2806090"/>
              <a:ext cx="136082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56356" y="2113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4756356" y="313525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301670" y="312929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4756356" y="42852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1366" y="427657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301670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719826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6301670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5581366" y="538481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804802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5008356" y="3639256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4"/>
            <a:endCxn id="28" idx="0"/>
          </p:cNvCxnSpPr>
          <p:nvPr/>
        </p:nvCxnSpPr>
        <p:spPr>
          <a:xfrm>
            <a:off x="5008356" y="2617280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5260356" y="3381292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5260356" y="4528571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>
            <a:off x="6553670" y="363329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  <a:endCxn id="33" idx="2"/>
          </p:cNvCxnSpPr>
          <p:nvPr/>
        </p:nvCxnSpPr>
        <p:spPr>
          <a:xfrm>
            <a:off x="6805670" y="4555304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4"/>
            <a:endCxn id="34" idx="0"/>
          </p:cNvCxnSpPr>
          <p:nvPr/>
        </p:nvCxnSpPr>
        <p:spPr>
          <a:xfrm>
            <a:off x="6553670" y="4807304"/>
            <a:ext cx="0" cy="573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5" idx="0"/>
          </p:cNvCxnSpPr>
          <p:nvPr/>
        </p:nvCxnSpPr>
        <p:spPr>
          <a:xfrm>
            <a:off x="5833366" y="4780571"/>
            <a:ext cx="0" cy="6042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6"/>
            <a:endCxn id="36" idx="2"/>
          </p:cNvCxnSpPr>
          <p:nvPr/>
        </p:nvCxnSpPr>
        <p:spPr>
          <a:xfrm>
            <a:off x="7702268" y="4555304"/>
            <a:ext cx="34576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98268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7" name="Straight Arrow Connector 46"/>
          <p:cNvCxnSpPr>
            <a:stCxn id="34" idx="6"/>
            <a:endCxn id="46" idx="2"/>
          </p:cNvCxnSpPr>
          <p:nvPr/>
        </p:nvCxnSpPr>
        <p:spPr>
          <a:xfrm>
            <a:off x="6805670" y="5632945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994343" y="1798382"/>
            <a:ext cx="3018644" cy="4026721"/>
            <a:chOff x="228600" y="990600"/>
            <a:chExt cx="3018644" cy="4026721"/>
          </a:xfrm>
        </p:grpSpPr>
        <p:sp>
          <p:nvSpPr>
            <p:cNvPr id="49" name="Oval 48"/>
            <p:cNvSpPr/>
            <p:nvPr/>
          </p:nvSpPr>
          <p:spPr>
            <a:xfrm>
              <a:off x="1808440" y="990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41640" y="1676509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253932" y="24384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28600" y="2484576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3276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96804" y="307934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362244" y="3771497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275040" y="379347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" y="4038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743244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59" name="Straight Arrow Connector 58"/>
            <p:cNvCxnSpPr>
              <a:stCxn id="50" idx="3"/>
              <a:endCxn id="52" idx="0"/>
            </p:cNvCxnSpPr>
            <p:nvPr/>
          </p:nvCxnSpPr>
          <p:spPr>
            <a:xfrm flipH="1">
              <a:off x="480600" y="2106700"/>
              <a:ext cx="334849" cy="37787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3"/>
              <a:endCxn id="50" idx="7"/>
            </p:cNvCxnSpPr>
            <p:nvPr/>
          </p:nvCxnSpPr>
          <p:spPr>
            <a:xfrm flipH="1">
              <a:off x="1171831" y="1420791"/>
              <a:ext cx="710418" cy="329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1"/>
            </p:cNvCxnSpPr>
            <p:nvPr/>
          </p:nvCxnSpPr>
          <p:spPr>
            <a:xfrm>
              <a:off x="1171831" y="2106700"/>
              <a:ext cx="1155910" cy="4055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5"/>
              <a:endCxn id="53" idx="0"/>
            </p:cNvCxnSpPr>
            <p:nvPr/>
          </p:nvCxnSpPr>
          <p:spPr>
            <a:xfrm>
              <a:off x="658791" y="2914767"/>
              <a:ext cx="202809" cy="3618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4" idx="0"/>
            </p:cNvCxnSpPr>
            <p:nvPr/>
          </p:nvCxnSpPr>
          <p:spPr>
            <a:xfrm flipH="1">
              <a:off x="1948804" y="2868591"/>
              <a:ext cx="378937" cy="21075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55" idx="0"/>
            </p:cNvCxnSpPr>
            <p:nvPr/>
          </p:nvCxnSpPr>
          <p:spPr>
            <a:xfrm>
              <a:off x="2126995" y="3509532"/>
              <a:ext cx="487249" cy="26196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6" idx="0"/>
            </p:cNvCxnSpPr>
            <p:nvPr/>
          </p:nvCxnSpPr>
          <p:spPr>
            <a:xfrm flipH="1">
              <a:off x="1527040" y="3509532"/>
              <a:ext cx="243573" cy="28394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3"/>
              <a:endCxn id="57" idx="0"/>
            </p:cNvCxnSpPr>
            <p:nvPr/>
          </p:nvCxnSpPr>
          <p:spPr>
            <a:xfrm flipH="1">
              <a:off x="480600" y="3706791"/>
              <a:ext cx="202809" cy="3318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58" idx="0"/>
            </p:cNvCxnSpPr>
            <p:nvPr/>
          </p:nvCxnSpPr>
          <p:spPr>
            <a:xfrm>
              <a:off x="2792435" y="4201688"/>
              <a:ext cx="202809" cy="3116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688286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69" name="Straight Arrow Connector 68"/>
            <p:cNvCxnSpPr>
              <a:stCxn id="56" idx="5"/>
              <a:endCxn id="68" idx="0"/>
            </p:cNvCxnSpPr>
            <p:nvPr/>
          </p:nvCxnSpPr>
          <p:spPr>
            <a:xfrm>
              <a:off x="1705231" y="4223663"/>
              <a:ext cx="235055" cy="2896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8780929" y="1922929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 Forest to Binary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2799" y="1053353"/>
            <a:ext cx="2661600" cy="2608022"/>
            <a:chOff x="5595722" y="845269"/>
            <a:chExt cx="2414451" cy="2098191"/>
          </a:xfrm>
        </p:grpSpPr>
        <p:sp>
          <p:nvSpPr>
            <p:cNvPr id="5" name="Oval 4"/>
            <p:cNvSpPr/>
            <p:nvPr/>
          </p:nvSpPr>
          <p:spPr>
            <a:xfrm>
              <a:off x="6781800" y="8452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500722" y="1683578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29122" y="16834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500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95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5863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1" name="Straight Arrow Connector 10"/>
            <p:cNvCxnSpPr>
              <a:stCxn id="6" idx="4"/>
              <a:endCxn id="8" idx="0"/>
            </p:cNvCxnSpPr>
            <p:nvPr/>
          </p:nvCxnSpPr>
          <p:spPr>
            <a:xfrm>
              <a:off x="7755447" y="2135393"/>
              <a:ext cx="0" cy="3562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0"/>
            </p:cNvCxnSpPr>
            <p:nvPr/>
          </p:nvCxnSpPr>
          <p:spPr>
            <a:xfrm>
              <a:off x="7216644" y="1230918"/>
              <a:ext cx="538803" cy="45266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0"/>
            </p:cNvCxnSpPr>
            <p:nvPr/>
          </p:nvCxnSpPr>
          <p:spPr>
            <a:xfrm flipH="1">
              <a:off x="6383848" y="1230918"/>
              <a:ext cx="472560" cy="4525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50448" y="2069118"/>
              <a:ext cx="3532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563966" y="2069118"/>
              <a:ext cx="2770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4113" y="1053351"/>
            <a:ext cx="2632151" cy="2448509"/>
            <a:chOff x="6172199" y="997668"/>
            <a:chExt cx="2231288" cy="1821784"/>
          </a:xfrm>
        </p:grpSpPr>
        <p:sp>
          <p:nvSpPr>
            <p:cNvPr id="17" name="Oval 16"/>
            <p:cNvSpPr/>
            <p:nvPr/>
          </p:nvSpPr>
          <p:spPr>
            <a:xfrm>
              <a:off x="6850194" y="99766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72199" y="168357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89680" y="1659834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172199" y="2401600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218225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27416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23" name="Straight Arrow Connector 22"/>
            <p:cNvCxnSpPr>
              <a:stCxn id="18" idx="4"/>
              <a:endCxn id="20" idx="0"/>
            </p:cNvCxnSpPr>
            <p:nvPr/>
          </p:nvCxnSpPr>
          <p:spPr>
            <a:xfrm>
              <a:off x="6410235" y="2101430"/>
              <a:ext cx="0" cy="3001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8" idx="0"/>
            </p:cNvCxnSpPr>
            <p:nvPr/>
          </p:nvCxnSpPr>
          <p:spPr>
            <a:xfrm flipH="1">
              <a:off x="6410235" y="1354327"/>
              <a:ext cx="509678" cy="3292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>
              <a:off x="7256546" y="1354327"/>
              <a:ext cx="471170" cy="3055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0"/>
            </p:cNvCxnSpPr>
            <p:nvPr/>
          </p:nvCxnSpPr>
          <p:spPr>
            <a:xfrm flipH="1">
              <a:off x="7456260" y="2016493"/>
              <a:ext cx="10313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2" idx="0"/>
            </p:cNvCxnSpPr>
            <p:nvPr/>
          </p:nvCxnSpPr>
          <p:spPr>
            <a:xfrm>
              <a:off x="7896033" y="2016493"/>
              <a:ext cx="26941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818974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0" name="Oval 29"/>
          <p:cNvSpPr/>
          <p:nvPr/>
        </p:nvSpPr>
        <p:spPr>
          <a:xfrm>
            <a:off x="5723974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3829929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2" name="Oval 31"/>
          <p:cNvSpPr/>
          <p:nvPr/>
        </p:nvSpPr>
        <p:spPr>
          <a:xfrm>
            <a:off x="5721040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33" name="Oval 32"/>
          <p:cNvSpPr/>
          <p:nvPr/>
        </p:nvSpPr>
        <p:spPr>
          <a:xfrm>
            <a:off x="3823479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4809574" y="576117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5" name="Straight Arrow Connector 34"/>
          <p:cNvCxnSpPr>
            <a:stCxn id="30" idx="4"/>
            <a:endCxn id="32" idx="0"/>
          </p:cNvCxnSpPr>
          <p:nvPr/>
        </p:nvCxnSpPr>
        <p:spPr>
          <a:xfrm flipH="1">
            <a:off x="6001840" y="5514600"/>
            <a:ext cx="2934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0" idx="2"/>
          </p:cNvCxnSpPr>
          <p:nvPr/>
        </p:nvCxnSpPr>
        <p:spPr>
          <a:xfrm>
            <a:off x="4391529" y="5233800"/>
            <a:ext cx="1332445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4099774" y="4676400"/>
            <a:ext cx="10955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3" idx="0"/>
          </p:cNvCxnSpPr>
          <p:nvPr/>
        </p:nvCxnSpPr>
        <p:spPr>
          <a:xfrm flipH="1">
            <a:off x="4104279" y="5514600"/>
            <a:ext cx="6450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 flipV="1">
            <a:off x="4385079" y="6041976"/>
            <a:ext cx="424495" cy="102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091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614091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631837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6140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1631837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5" name="Oval 44"/>
          <p:cNvSpPr/>
          <p:nvPr/>
        </p:nvSpPr>
        <p:spPr>
          <a:xfrm>
            <a:off x="25952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6" name="Straight Arrow Connector 45"/>
          <p:cNvCxnSpPr>
            <a:stCxn id="41" idx="4"/>
            <a:endCxn id="43" idx="0"/>
          </p:cNvCxnSpPr>
          <p:nvPr/>
        </p:nvCxnSpPr>
        <p:spPr>
          <a:xfrm>
            <a:off x="894891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1" idx="0"/>
          </p:cNvCxnSpPr>
          <p:nvPr/>
        </p:nvCxnSpPr>
        <p:spPr>
          <a:xfrm>
            <a:off x="894891" y="46764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6"/>
            <a:endCxn id="42" idx="2"/>
          </p:cNvCxnSpPr>
          <p:nvPr/>
        </p:nvCxnSpPr>
        <p:spPr>
          <a:xfrm>
            <a:off x="1175691" y="5233800"/>
            <a:ext cx="456146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44" idx="0"/>
          </p:cNvCxnSpPr>
          <p:nvPr/>
        </p:nvCxnSpPr>
        <p:spPr>
          <a:xfrm>
            <a:off x="1912637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  <a:endCxn id="45" idx="2"/>
          </p:cNvCxnSpPr>
          <p:nvPr/>
        </p:nvCxnSpPr>
        <p:spPr>
          <a:xfrm>
            <a:off x="2193437" y="6072000"/>
            <a:ext cx="401854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29" idx="2"/>
          </p:cNvCxnSpPr>
          <p:nvPr/>
        </p:nvCxnSpPr>
        <p:spPr>
          <a:xfrm>
            <a:off x="1175691" y="4395600"/>
            <a:ext cx="2643283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117312" y="1280302"/>
            <a:ext cx="4566449" cy="4399077"/>
            <a:chOff x="1676400" y="2977994"/>
            <a:chExt cx="4566449" cy="4399077"/>
          </a:xfrm>
        </p:grpSpPr>
        <p:sp>
          <p:nvSpPr>
            <p:cNvPr id="54" name="Oval 53"/>
            <p:cNvSpPr/>
            <p:nvPr/>
          </p:nvSpPr>
          <p:spPr>
            <a:xfrm>
              <a:off x="5559987" y="412136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681249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923364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1054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962400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4958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60" name="Straight Arrow Connector 59"/>
            <p:cNvCxnSpPr>
              <a:stCxn id="55" idx="3"/>
              <a:endCxn id="57" idx="0"/>
            </p:cNvCxnSpPr>
            <p:nvPr/>
          </p:nvCxnSpPr>
          <p:spPr>
            <a:xfrm flipH="1">
              <a:off x="5386200" y="6423526"/>
              <a:ext cx="377293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5"/>
              <a:endCxn id="55" idx="0"/>
            </p:cNvCxnSpPr>
            <p:nvPr/>
          </p:nvCxnSpPr>
          <p:spPr>
            <a:xfrm>
              <a:off x="5402720" y="5529547"/>
              <a:ext cx="559329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3"/>
              <a:endCxn id="56" idx="0"/>
            </p:cNvCxnSpPr>
            <p:nvPr/>
          </p:nvCxnSpPr>
          <p:spPr>
            <a:xfrm flipH="1">
              <a:off x="5204164" y="4600721"/>
              <a:ext cx="438067" cy="4494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3"/>
              <a:endCxn id="58" idx="0"/>
            </p:cNvCxnSpPr>
            <p:nvPr/>
          </p:nvCxnSpPr>
          <p:spPr>
            <a:xfrm flipH="1">
              <a:off x="4243200" y="5529547"/>
              <a:ext cx="762408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5"/>
              <a:endCxn id="59" idx="0"/>
            </p:cNvCxnSpPr>
            <p:nvPr/>
          </p:nvCxnSpPr>
          <p:spPr>
            <a:xfrm>
              <a:off x="4441756" y="6423526"/>
              <a:ext cx="334844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962400" y="2977994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286000" y="406731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866827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676400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341796" y="59634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936531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71" name="Straight Arrow Connector 70"/>
            <p:cNvCxnSpPr>
              <a:stCxn id="66" idx="3"/>
              <a:endCxn id="68" idx="0"/>
            </p:cNvCxnSpPr>
            <p:nvPr/>
          </p:nvCxnSpPr>
          <p:spPr>
            <a:xfrm flipH="1">
              <a:off x="1957200" y="4546669"/>
              <a:ext cx="411044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3"/>
              <a:endCxn id="66" idx="7"/>
            </p:cNvCxnSpPr>
            <p:nvPr/>
          </p:nvCxnSpPr>
          <p:spPr>
            <a:xfrm flipH="1">
              <a:off x="2765356" y="3457350"/>
              <a:ext cx="1279288" cy="6922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5"/>
              <a:endCxn id="67" idx="0"/>
            </p:cNvCxnSpPr>
            <p:nvPr/>
          </p:nvCxnSpPr>
          <p:spPr>
            <a:xfrm>
              <a:off x="2765356" y="4546669"/>
              <a:ext cx="382271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7" idx="3"/>
              <a:endCxn id="69" idx="0"/>
            </p:cNvCxnSpPr>
            <p:nvPr/>
          </p:nvCxnSpPr>
          <p:spPr>
            <a:xfrm flipH="1">
              <a:off x="2622596" y="5529547"/>
              <a:ext cx="326475" cy="4339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0"/>
            </p:cNvCxnSpPr>
            <p:nvPr/>
          </p:nvCxnSpPr>
          <p:spPr>
            <a:xfrm>
              <a:off x="2821152" y="6442826"/>
              <a:ext cx="396179" cy="372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5"/>
              <a:endCxn id="54" idx="1"/>
            </p:cNvCxnSpPr>
            <p:nvPr/>
          </p:nvCxnSpPr>
          <p:spPr>
            <a:xfrm>
              <a:off x="4441756" y="3457350"/>
              <a:ext cx="1200475" cy="74625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6710081" y="1053351"/>
            <a:ext cx="0" cy="526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2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diagrams shown in above figure</a:t>
            </a:r>
          </a:p>
          <a:p>
            <a:r>
              <a:rPr lang="en-IN" dirty="0" smtClean="0"/>
              <a:t>Every diagrams represent Graphs</a:t>
            </a:r>
          </a:p>
          <a:p>
            <a:r>
              <a:rPr lang="en-IN" dirty="0" smtClean="0"/>
              <a:t>Every diagram consists of a </a:t>
            </a:r>
            <a:r>
              <a:rPr lang="en-IN" b="1" dirty="0" smtClean="0">
                <a:solidFill>
                  <a:srgbClr val="C00000"/>
                </a:solidFill>
              </a:rPr>
              <a:t>set of points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which are shown by </a:t>
            </a:r>
            <a:r>
              <a:rPr lang="en-IN" b="1" dirty="0" smtClean="0">
                <a:solidFill>
                  <a:srgbClr val="C00000"/>
                </a:solidFill>
              </a:rPr>
              <a:t>dots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circles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and are sometimes labelled V</a:t>
            </a:r>
            <a:r>
              <a:rPr lang="en-IN" baseline="-25000" dirty="0" smtClean="0"/>
              <a:t>1</a:t>
            </a:r>
            <a:r>
              <a:rPr lang="en-IN" dirty="0" smtClean="0"/>
              <a:t>, V</a:t>
            </a:r>
            <a:r>
              <a:rPr lang="en-IN" baseline="-25000" dirty="0" smtClean="0"/>
              <a:t>2</a:t>
            </a:r>
            <a:r>
              <a:rPr lang="en-IN" dirty="0" smtClean="0"/>
              <a:t>, V</a:t>
            </a:r>
            <a:r>
              <a:rPr lang="en-IN" baseline="-25000" dirty="0" smtClean="0"/>
              <a:t>3</a:t>
            </a:r>
            <a:r>
              <a:rPr lang="en-IN" dirty="0" smtClean="0"/>
              <a:t>… OR 1,2,3… </a:t>
            </a:r>
          </a:p>
          <a:p>
            <a:r>
              <a:rPr lang="en-IN" dirty="0" smtClean="0"/>
              <a:t>In every diagrams, certain pairs of such points are connected by lines or arcs</a:t>
            </a:r>
          </a:p>
          <a:p>
            <a:r>
              <a:rPr lang="en-IN" dirty="0" smtClean="0"/>
              <a:t>Note that every arc start at one point and ends at another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US" b="1" dirty="0" smtClean="0"/>
              <a:t>Graph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A </a:t>
            </a:r>
            <a:r>
              <a:rPr lang="en-IN" b="1" dirty="0">
                <a:solidFill>
                  <a:srgbClr val="C00000"/>
                </a:solidFill>
              </a:rPr>
              <a:t>graph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consist of a </a:t>
            </a:r>
            <a:r>
              <a:rPr lang="en-IN" b="1" dirty="0">
                <a:solidFill>
                  <a:srgbClr val="C00000"/>
                </a:solidFill>
              </a:rPr>
              <a:t>non-empty set V </a:t>
            </a:r>
            <a:r>
              <a:rPr lang="en-IN" dirty="0"/>
              <a:t>called the </a:t>
            </a:r>
            <a:r>
              <a:rPr lang="en-IN" b="1" dirty="0">
                <a:solidFill>
                  <a:srgbClr val="C00000"/>
                </a:solidFill>
              </a:rPr>
              <a:t>set of nodes </a:t>
            </a:r>
            <a:r>
              <a:rPr lang="en-IN" dirty="0"/>
              <a:t>(points, vertices) of the graph, a </a:t>
            </a:r>
            <a:r>
              <a:rPr lang="en-IN" b="1" dirty="0">
                <a:solidFill>
                  <a:srgbClr val="C00000"/>
                </a:solidFill>
              </a:rPr>
              <a:t>set E</a:t>
            </a:r>
            <a:r>
              <a:rPr lang="en-IN" dirty="0"/>
              <a:t> which is the </a:t>
            </a:r>
            <a:r>
              <a:rPr lang="en-IN" b="1" dirty="0">
                <a:solidFill>
                  <a:srgbClr val="C00000"/>
                </a:solidFill>
              </a:rPr>
              <a:t>set of edges </a:t>
            </a:r>
            <a:r>
              <a:rPr lang="en-IN" dirty="0"/>
              <a:t>and a </a:t>
            </a:r>
            <a:r>
              <a:rPr lang="en-IN" b="1" dirty="0">
                <a:solidFill>
                  <a:srgbClr val="C00000"/>
                </a:solidFill>
              </a:rPr>
              <a:t>mapping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the set of 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 set of </a:t>
            </a:r>
            <a:r>
              <a:rPr lang="en-IN" b="1" dirty="0">
                <a:solidFill>
                  <a:srgbClr val="C00000"/>
                </a:solidFill>
              </a:rPr>
              <a:t>pairs of elements of </a:t>
            </a:r>
            <a:r>
              <a:rPr lang="en-IN" b="1" dirty="0" smtClean="0">
                <a:solidFill>
                  <a:srgbClr val="C00000"/>
                </a:solidFill>
              </a:rPr>
              <a:t>V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 smtClean="0"/>
              <a:t>It </a:t>
            </a:r>
            <a:r>
              <a:rPr lang="en-IN" dirty="0"/>
              <a:t>is also convenient to write a graph as </a:t>
            </a:r>
            <a:r>
              <a:rPr lang="en-IN" b="1" dirty="0">
                <a:solidFill>
                  <a:srgbClr val="C00000"/>
                </a:solidFill>
              </a:rPr>
              <a:t>G=(V,E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dirty="0" smtClean="0"/>
              <a:t>Notice </a:t>
            </a:r>
            <a:r>
              <a:rPr lang="en-IN" dirty="0"/>
              <a:t>that definition of graph implies that to every edge of a graph G, we can associate a pair of nodes of the graph. If an edge X Є E is thus associated with a pair of nodes (</a:t>
            </a:r>
            <a:r>
              <a:rPr lang="en-IN" dirty="0" err="1"/>
              <a:t>u,v</a:t>
            </a:r>
            <a:r>
              <a:rPr lang="en-IN" dirty="0"/>
              <a:t>) where u, v Є V then we says that edge x connect u and </a:t>
            </a:r>
            <a:r>
              <a:rPr lang="en-IN" dirty="0" smtClean="0"/>
              <a:t>v</a:t>
            </a:r>
          </a:p>
          <a:p>
            <a:r>
              <a:rPr lang="en-US" b="1" dirty="0" smtClean="0"/>
              <a:t>Adjacent Nodes</a:t>
            </a:r>
          </a:p>
          <a:p>
            <a:pPr lvl="1"/>
            <a:r>
              <a:rPr lang="en-IN" dirty="0"/>
              <a:t>Any two nodes which are connected by an edge in a graph are called adjacent </a:t>
            </a:r>
            <a:r>
              <a:rPr lang="en-IN" dirty="0" smtClean="0"/>
              <a:t>node</a:t>
            </a:r>
            <a:r>
              <a:rPr lang="en-IN" dirty="0"/>
              <a:t>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770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</a:t>
            </a:r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&amp; Undirected Edge</a:t>
            </a:r>
          </a:p>
          <a:p>
            <a:pPr lvl="1"/>
            <a:r>
              <a:rPr lang="en-IN" dirty="0"/>
              <a:t>In a graph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one end to another end is called a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/>
              <a:t>, while the edge which has no specific direction is called </a:t>
            </a:r>
            <a:r>
              <a:rPr lang="en-IN" b="1" dirty="0">
                <a:solidFill>
                  <a:srgbClr val="C00000"/>
                </a:solidFill>
              </a:rPr>
              <a:t>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edge</a:t>
            </a:r>
          </a:p>
          <a:p>
            <a:r>
              <a:rPr lang="en-US" b="1" dirty="0"/>
              <a:t>Directed graph (Digraph</a:t>
            </a:r>
            <a:r>
              <a:rPr lang="en-US" b="1" dirty="0" smtClean="0"/>
              <a:t>)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directed graph or </a:t>
            </a:r>
            <a:r>
              <a:rPr lang="en-IN" dirty="0" smtClean="0"/>
              <a:t>digraph e.g. </a:t>
            </a:r>
            <a:r>
              <a:rPr lang="en-IN" b="1" dirty="0" err="1" smtClean="0">
                <a:solidFill>
                  <a:srgbClr val="C00000"/>
                </a:solidFill>
              </a:rPr>
              <a:t>b,e</a:t>
            </a:r>
            <a:r>
              <a:rPr lang="en-IN" b="1" dirty="0" smtClean="0">
                <a:solidFill>
                  <a:srgbClr val="C00000"/>
                </a:solidFill>
              </a:rPr>
              <a:t> &amp; g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are directed graphs</a:t>
            </a:r>
          </a:p>
          <a:p>
            <a:r>
              <a:rPr lang="en-US" b="1" dirty="0"/>
              <a:t>Undirected </a:t>
            </a:r>
            <a:r>
              <a:rPr lang="en-US" b="1" dirty="0" smtClean="0"/>
              <a:t>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undirected</a:t>
            </a:r>
            <a:r>
              <a:rPr lang="en-IN" dirty="0"/>
              <a:t> is called undirected </a:t>
            </a:r>
            <a:r>
              <a:rPr lang="en-IN" dirty="0" smtClean="0"/>
              <a:t>graph e.g. </a:t>
            </a:r>
            <a:r>
              <a:rPr lang="en-IN" b="1" dirty="0" smtClean="0">
                <a:solidFill>
                  <a:srgbClr val="FF0000"/>
                </a:solidFill>
              </a:rPr>
              <a:t>c &amp; f </a:t>
            </a:r>
            <a:r>
              <a:rPr lang="en-IN" dirty="0" smtClean="0"/>
              <a:t>are undirected graphs</a:t>
            </a:r>
          </a:p>
          <a:p>
            <a:r>
              <a:rPr lang="en-IN" b="1" dirty="0"/>
              <a:t>Mixed </a:t>
            </a:r>
            <a:r>
              <a:rPr lang="en-IN" b="1" dirty="0" smtClean="0"/>
              <a:t>Graph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some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some are 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graph then the graph is called mixed </a:t>
            </a:r>
            <a:r>
              <a:rPr lang="en-IN" dirty="0" smtClean="0"/>
              <a:t>graph e.g. </a:t>
            </a:r>
            <a:r>
              <a:rPr lang="en-IN" b="1" dirty="0" smtClean="0">
                <a:solidFill>
                  <a:srgbClr val="C00000"/>
                </a:solidFill>
              </a:rPr>
              <a:t>d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is mixed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674242" cy="5590565"/>
          </a:xfrm>
        </p:spPr>
        <p:txBody>
          <a:bodyPr>
            <a:normAutofit/>
          </a:bodyPr>
          <a:lstStyle/>
          <a:p>
            <a:r>
              <a:rPr lang="en-US" b="1" dirty="0"/>
              <a:t>Loop (Sling</a:t>
            </a:r>
            <a:r>
              <a:rPr lang="en-US" b="1" dirty="0" smtClean="0"/>
              <a:t>)</a:t>
            </a:r>
          </a:p>
          <a:p>
            <a:pPr lvl="1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 </a:t>
            </a:r>
            <a:r>
              <a:rPr lang="en-IN" b="1" dirty="0">
                <a:solidFill>
                  <a:srgbClr val="C00000"/>
                </a:solidFill>
              </a:rPr>
              <a:t>which joins a node to itself </a:t>
            </a:r>
            <a:r>
              <a:rPr lang="en-IN" dirty="0"/>
              <a:t>is called a loop (sling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The</a:t>
            </a:r>
            <a:r>
              <a:rPr lang="en-IN" b="1" i="1" dirty="0" smtClean="0"/>
              <a:t> direction of a loop is of no significance</a:t>
            </a:r>
            <a:r>
              <a:rPr lang="en-IN" dirty="0" smtClean="0"/>
              <a:t> so it can be considered either a directed or an undirected.</a:t>
            </a:r>
          </a:p>
          <a:p>
            <a:r>
              <a:rPr lang="en-US" b="1" dirty="0"/>
              <a:t>Distinct Edges</a:t>
            </a:r>
          </a:p>
          <a:p>
            <a:pPr lvl="1"/>
            <a:r>
              <a:rPr lang="en-US" dirty="0"/>
              <a:t>In case of directed edges, </a:t>
            </a:r>
            <a:r>
              <a:rPr lang="en-US" b="1" dirty="0">
                <a:solidFill>
                  <a:srgbClr val="C00000"/>
                </a:solidFill>
              </a:rPr>
              <a:t>two possible edges </a:t>
            </a:r>
            <a:r>
              <a:rPr lang="en-US" dirty="0"/>
              <a:t>between any pair of nodes which </a:t>
            </a:r>
            <a:r>
              <a:rPr lang="en-US" b="1" dirty="0">
                <a:solidFill>
                  <a:srgbClr val="C00000"/>
                </a:solidFill>
              </a:rPr>
              <a:t>are opposite in direction </a:t>
            </a:r>
            <a:r>
              <a:rPr lang="en-US" dirty="0"/>
              <a:t>are considered </a:t>
            </a:r>
            <a:r>
              <a:rPr lang="en-US" b="1" dirty="0"/>
              <a:t>Distinct</a:t>
            </a:r>
            <a:r>
              <a:rPr lang="en-US" dirty="0"/>
              <a:t>.</a:t>
            </a:r>
          </a:p>
          <a:p>
            <a:r>
              <a:rPr lang="en-US" b="1" dirty="0"/>
              <a:t>Parallel Edges</a:t>
            </a:r>
          </a:p>
          <a:p>
            <a:pPr lvl="1"/>
            <a:r>
              <a:rPr lang="en-US" dirty="0"/>
              <a:t>In some directed as well as undirected graphs, we may have </a:t>
            </a:r>
            <a:r>
              <a:rPr lang="en-US" b="1" dirty="0">
                <a:solidFill>
                  <a:srgbClr val="C00000"/>
                </a:solidFill>
              </a:rPr>
              <a:t>certain pairs of nodes joined by more than one edges</a:t>
            </a:r>
            <a:r>
              <a:rPr lang="en-US" dirty="0"/>
              <a:t>, such edges are called </a:t>
            </a:r>
            <a:r>
              <a:rPr lang="en-US" b="1" dirty="0"/>
              <a:t>Parallel</a:t>
            </a:r>
            <a:r>
              <a:rPr lang="en-US" dirty="0"/>
              <a:t> </a:t>
            </a:r>
            <a:r>
              <a:rPr lang="en-US" dirty="0" smtClean="0"/>
              <a:t>edges.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946775" y="781172"/>
            <a:ext cx="2850777" cy="3616015"/>
            <a:chOff x="8946775" y="781172"/>
            <a:chExt cx="2850777" cy="3616015"/>
          </a:xfrm>
        </p:grpSpPr>
        <p:sp>
          <p:nvSpPr>
            <p:cNvPr id="4" name="Oval 3"/>
            <p:cNvSpPr/>
            <p:nvPr/>
          </p:nvSpPr>
          <p:spPr>
            <a:xfrm>
              <a:off x="10127875" y="1721959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946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127875" y="38324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232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11" name="Curved Connector 10"/>
            <p:cNvCxnSpPr>
              <a:stCxn id="4" idx="6"/>
              <a:endCxn id="7" idx="0"/>
            </p:cNvCxnSpPr>
            <p:nvPr/>
          </p:nvCxnSpPr>
          <p:spPr>
            <a:xfrm>
              <a:off x="10692652" y="2004348"/>
              <a:ext cx="822512" cy="761262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2"/>
              <a:endCxn id="4" idx="4"/>
            </p:cNvCxnSpPr>
            <p:nvPr/>
          </p:nvCxnSpPr>
          <p:spPr>
            <a:xfrm rot="10800000">
              <a:off x="10410265" y="2286737"/>
              <a:ext cx="822511" cy="761263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7"/>
              <a:endCxn id="4" idx="3"/>
            </p:cNvCxnSpPr>
            <p:nvPr/>
          </p:nvCxnSpPr>
          <p:spPr>
            <a:xfrm flipV="1">
              <a:off x="9428842" y="2204026"/>
              <a:ext cx="781743" cy="644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5"/>
            </p:cNvCxnSpPr>
            <p:nvPr/>
          </p:nvCxnSpPr>
          <p:spPr>
            <a:xfrm flipH="1" flipV="1">
              <a:off x="9428842" y="3247677"/>
              <a:ext cx="699033" cy="8671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6" idx="6"/>
            </p:cNvCxnSpPr>
            <p:nvPr/>
          </p:nvCxnSpPr>
          <p:spPr>
            <a:xfrm flipH="1">
              <a:off x="10692652" y="3330387"/>
              <a:ext cx="822512" cy="78441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80176" y="216767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9690" y="1993909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07594" y="274669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3826" y="365434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70199" y="3624155"/>
              <a:ext cx="44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cxnSp>
          <p:nvCxnSpPr>
            <p:cNvPr id="26" name="Curved Connector 25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0410263" y="1604991"/>
              <a:ext cx="12700" cy="399357"/>
            </a:xfrm>
            <a:prstGeom prst="curvedConnector3">
              <a:avLst>
                <a:gd name="adj1" fmla="val 5627732"/>
              </a:avLst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195980" y="78117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0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Multigraph</a:t>
            </a:r>
            <a:endParaRPr lang="en-US" b="1" dirty="0"/>
          </a:p>
          <a:p>
            <a:pPr lvl="1"/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some </a:t>
            </a:r>
            <a:r>
              <a:rPr lang="en-IN" b="1" dirty="0">
                <a:solidFill>
                  <a:srgbClr val="C00000"/>
                </a:solidFill>
              </a:rPr>
              <a:t>parallel edges </a:t>
            </a:r>
            <a:r>
              <a:rPr lang="en-IN" dirty="0"/>
              <a:t>is called </a:t>
            </a:r>
            <a:r>
              <a:rPr lang="en-IN" b="1" dirty="0" err="1" smtClean="0">
                <a:solidFill>
                  <a:srgbClr val="C00000"/>
                </a:solidFill>
              </a:rPr>
              <a:t>multigraph</a:t>
            </a:r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/>
              <a:t>If there is no more then one edge between a pair of nodes then such a graph is called </a:t>
            </a:r>
            <a:r>
              <a:rPr lang="en-IN" b="1" dirty="0" smtClean="0">
                <a:solidFill>
                  <a:srgbClr val="C00000"/>
                </a:solidFill>
              </a:rPr>
              <a:t>Simple graph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b="1" dirty="0"/>
              <a:t>Weighted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weights are assigned to every edge </a:t>
            </a:r>
            <a:r>
              <a:rPr lang="en-IN" dirty="0"/>
              <a:t>is called weighted </a:t>
            </a:r>
            <a:r>
              <a:rPr lang="en-IN" dirty="0" smtClean="0"/>
              <a:t>graph</a:t>
            </a:r>
          </a:p>
          <a:p>
            <a:r>
              <a:rPr lang="en-US" b="1" dirty="0"/>
              <a:t>Isolated Node</a:t>
            </a:r>
          </a:p>
          <a:p>
            <a:pPr lvl="1"/>
            <a:r>
              <a:rPr lang="en-IN" dirty="0"/>
              <a:t>In a graph 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not adjacent to any other node </a:t>
            </a:r>
            <a:r>
              <a:rPr lang="en-IN" dirty="0"/>
              <a:t>is called isolated node</a:t>
            </a:r>
            <a:endParaRPr lang="en-US" dirty="0"/>
          </a:p>
          <a:p>
            <a:r>
              <a:rPr lang="en-US" b="1" dirty="0"/>
              <a:t>Null Graph</a:t>
            </a:r>
          </a:p>
          <a:p>
            <a:pPr lvl="1"/>
            <a:r>
              <a:rPr lang="en-IN" dirty="0"/>
              <a:t>A graph </a:t>
            </a:r>
            <a:r>
              <a:rPr lang="en-IN" b="1" dirty="0">
                <a:solidFill>
                  <a:srgbClr val="C00000"/>
                </a:solidFill>
              </a:rPr>
              <a:t>containing only isolated nodes </a:t>
            </a:r>
            <a:r>
              <a:rPr lang="en-IN" dirty="0"/>
              <a:t>are called null graph. In other words set of edges in null graph is empty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125576" cy="5590565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For a given </a:t>
            </a:r>
            <a:r>
              <a:rPr lang="en-IN" b="1" dirty="0" smtClean="0">
                <a:solidFill>
                  <a:srgbClr val="C00000"/>
                </a:solidFill>
              </a:rPr>
              <a:t>graph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there is </a:t>
            </a:r>
            <a:r>
              <a:rPr lang="en-IN" b="1" dirty="0" smtClean="0">
                <a:solidFill>
                  <a:srgbClr val="C00000"/>
                </a:solidFill>
              </a:rPr>
              <a:t>no unique diagram </a:t>
            </a:r>
            <a:r>
              <a:rPr lang="en-IN" dirty="0" smtClean="0"/>
              <a:t>which represents the graph.</a:t>
            </a:r>
          </a:p>
          <a:p>
            <a:r>
              <a:rPr lang="en-IN" dirty="0" smtClean="0"/>
              <a:t>We can obtain a variety of diagrams by locating the nodes in an arbitrary numbers.</a:t>
            </a:r>
          </a:p>
          <a:p>
            <a:r>
              <a:rPr lang="en-IN" dirty="0" smtClean="0"/>
              <a:t>Following both diagrams represents same Graph.</a:t>
            </a:r>
          </a:p>
          <a:p>
            <a:r>
              <a:rPr lang="en-IN" b="1" dirty="0" err="1"/>
              <a:t>Indegree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terminal node </a:t>
            </a:r>
            <a:r>
              <a:rPr lang="en-IN" dirty="0"/>
              <a:t>is call as </a:t>
            </a:r>
            <a:r>
              <a:rPr lang="en-IN" dirty="0" err="1"/>
              <a:t>indegree</a:t>
            </a:r>
            <a:r>
              <a:rPr lang="en-IN" dirty="0"/>
              <a:t> of node V.</a:t>
            </a:r>
          </a:p>
          <a:p>
            <a:r>
              <a:rPr lang="en-IN" b="1" dirty="0" err="1"/>
              <a:t>Outdegree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initial node </a:t>
            </a:r>
            <a:r>
              <a:rPr lang="en-IN" dirty="0"/>
              <a:t>is call as </a:t>
            </a:r>
            <a:r>
              <a:rPr lang="en-IN" dirty="0" err="1"/>
              <a:t>outdegree</a:t>
            </a:r>
            <a:r>
              <a:rPr lang="en-IN" dirty="0"/>
              <a:t> of node V.</a:t>
            </a:r>
          </a:p>
          <a:p>
            <a:r>
              <a:rPr lang="en-IN" b="1" dirty="0"/>
              <a:t>Total degree of Node</a:t>
            </a:r>
          </a:p>
          <a:p>
            <a:pPr lvl="1"/>
            <a:r>
              <a:rPr lang="en-IN" dirty="0"/>
              <a:t>Sum of </a:t>
            </a:r>
            <a:r>
              <a:rPr lang="en-IN" dirty="0" err="1"/>
              <a:t>indegree</a:t>
            </a:r>
            <a:r>
              <a:rPr lang="en-IN" dirty="0"/>
              <a:t> and </a:t>
            </a:r>
            <a:r>
              <a:rPr lang="en-IN" dirty="0" err="1"/>
              <a:t>outdegree</a:t>
            </a:r>
            <a:r>
              <a:rPr lang="en-IN" dirty="0"/>
              <a:t> of node V is called its Total Degree or Degree of vertex.</a:t>
            </a:r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9496279" y="1293294"/>
            <a:ext cx="2021221" cy="1706087"/>
            <a:chOff x="768269" y="3837971"/>
            <a:chExt cx="2446769" cy="2065287"/>
          </a:xfrm>
        </p:grpSpPr>
        <p:sp>
          <p:nvSpPr>
            <p:cNvPr id="4" name="Oval 3"/>
            <p:cNvSpPr/>
            <p:nvPr/>
          </p:nvSpPr>
          <p:spPr>
            <a:xfrm>
              <a:off x="76826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4577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269" y="5320013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45779" y="5333999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37528" y="4048687"/>
              <a:ext cx="1308251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7" idx="0"/>
            </p:cNvCxnSpPr>
            <p:nvPr/>
          </p:nvCxnSpPr>
          <p:spPr>
            <a:xfrm>
              <a:off x="2930409" y="4407230"/>
              <a:ext cx="0" cy="9267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6" idx="6"/>
            </p:cNvCxnSpPr>
            <p:nvPr/>
          </p:nvCxnSpPr>
          <p:spPr>
            <a:xfrm flipH="1" flipV="1">
              <a:off x="1337528" y="5604643"/>
              <a:ext cx="1308251" cy="139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0"/>
              <a:endCxn id="4" idx="4"/>
            </p:cNvCxnSpPr>
            <p:nvPr/>
          </p:nvCxnSpPr>
          <p:spPr>
            <a:xfrm flipV="1">
              <a:off x="1052899" y="4407230"/>
              <a:ext cx="0" cy="9127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" idx="0"/>
            </p:cNvCxnSpPr>
            <p:nvPr/>
          </p:nvCxnSpPr>
          <p:spPr>
            <a:xfrm rot="16200000" flipH="1">
              <a:off x="1280595" y="3610275"/>
              <a:ext cx="1706745" cy="2162140"/>
            </a:xfrm>
            <a:prstGeom prst="curvedConnector4">
              <a:avLst>
                <a:gd name="adj1" fmla="val -27659"/>
                <a:gd name="adj2" fmla="val 122082"/>
              </a:avLst>
            </a:prstGeom>
            <a:ln w="28575">
              <a:solidFill>
                <a:srgbClr val="B8474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3"/>
              <a:endCxn id="6" idx="7"/>
            </p:cNvCxnSpPr>
            <p:nvPr/>
          </p:nvCxnSpPr>
          <p:spPr>
            <a:xfrm flipH="1">
              <a:off x="1254162" y="4323864"/>
              <a:ext cx="1474983" cy="107951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309383" y="3457227"/>
            <a:ext cx="2631897" cy="2005600"/>
            <a:chOff x="5181600" y="3442503"/>
            <a:chExt cx="3159600" cy="2407729"/>
          </a:xfrm>
        </p:grpSpPr>
        <p:sp>
          <p:nvSpPr>
            <p:cNvPr id="41" name="Oval 40"/>
            <p:cNvSpPr/>
            <p:nvPr/>
          </p:nvSpPr>
          <p:spPr>
            <a:xfrm>
              <a:off x="6477000" y="3442503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5185310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5281432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540179" y="4585986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46" name="Straight Connector 45"/>
            <p:cNvCxnSpPr>
              <a:stCxn id="41" idx="2"/>
              <a:endCxn id="42" idx="0"/>
            </p:cNvCxnSpPr>
            <p:nvPr/>
          </p:nvCxnSpPr>
          <p:spPr>
            <a:xfrm flipH="1">
              <a:off x="5466000" y="3726903"/>
              <a:ext cx="1011000" cy="145840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6"/>
              <a:endCxn id="43" idx="0"/>
            </p:cNvCxnSpPr>
            <p:nvPr/>
          </p:nvCxnSpPr>
          <p:spPr>
            <a:xfrm>
              <a:off x="7045800" y="3726903"/>
              <a:ext cx="1011000" cy="155452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750400" y="5469710"/>
              <a:ext cx="2022000" cy="9612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44" idx="0"/>
            </p:cNvCxnSpPr>
            <p:nvPr/>
          </p:nvCxnSpPr>
          <p:spPr>
            <a:xfrm>
              <a:off x="6761400" y="4011303"/>
              <a:ext cx="63179" cy="5746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42" idx="7"/>
            </p:cNvCxnSpPr>
            <p:nvPr/>
          </p:nvCxnSpPr>
          <p:spPr>
            <a:xfrm flipH="1">
              <a:off x="5667101" y="4870386"/>
              <a:ext cx="873078" cy="39822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6"/>
              <a:endCxn id="43" idx="1"/>
            </p:cNvCxnSpPr>
            <p:nvPr/>
          </p:nvCxnSpPr>
          <p:spPr>
            <a:xfrm>
              <a:off x="7108979" y="4870386"/>
              <a:ext cx="746720" cy="49434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0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of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079409"/>
            <a:ext cx="11929641" cy="2374600"/>
          </a:xfrm>
        </p:spPr>
        <p:txBody>
          <a:bodyPr>
            <a:normAutofit/>
          </a:bodyPr>
          <a:lstStyle/>
          <a:p>
            <a:r>
              <a:rPr lang="en-IN" dirty="0"/>
              <a:t>Let G=(V, E) be a simple digraph such that the terminal node of any  edge in the sequence is the initial node of the edge, if any appearing next in the sequence defined as </a:t>
            </a:r>
            <a:r>
              <a:rPr lang="en-IN" b="1" dirty="0">
                <a:solidFill>
                  <a:srgbClr val="C00000"/>
                </a:solidFill>
              </a:rPr>
              <a:t>path of the </a:t>
            </a:r>
            <a:r>
              <a:rPr lang="en-IN" b="1" dirty="0" smtClean="0">
                <a:solidFill>
                  <a:srgbClr val="C00000"/>
                </a:solidFill>
              </a:rPr>
              <a:t>graph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b="1" dirty="0"/>
              <a:t>Length of Path</a:t>
            </a:r>
          </a:p>
          <a:p>
            <a:pPr lvl="1"/>
            <a:r>
              <a:rPr lang="en-IN" dirty="0"/>
              <a:t>The number of edges appearing in the sequence of the path is called length of </a:t>
            </a:r>
            <a:r>
              <a:rPr lang="en-IN" dirty="0" smtClean="0"/>
              <a:t>path.</a:t>
            </a:r>
            <a:endParaRPr lang="en-IN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129540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057400" y="3049733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841793" y="1295400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841793" y="3049733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9" name="Curved Connector 8"/>
          <p:cNvCxnSpPr>
            <a:stCxn id="5" idx="0"/>
            <a:endCxn id="7" idx="1"/>
          </p:cNvCxnSpPr>
          <p:nvPr/>
        </p:nvCxnSpPr>
        <p:spPr>
          <a:xfrm rot="16200000" flipH="1">
            <a:off x="3111596" y="565203"/>
            <a:ext cx="94897" cy="1555290"/>
          </a:xfrm>
          <a:prstGeom prst="curvedConnector3">
            <a:avLst>
              <a:gd name="adj1" fmla="val -453443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5" idx="2"/>
          </p:cNvCxnSpPr>
          <p:nvPr/>
        </p:nvCxnSpPr>
        <p:spPr>
          <a:xfrm rot="10800000">
            <a:off x="2057400" y="1619401"/>
            <a:ext cx="12700" cy="1754333"/>
          </a:xfrm>
          <a:prstGeom prst="curvedConnector3">
            <a:avLst>
              <a:gd name="adj1" fmla="val 3705882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6"/>
            <a:endCxn id="8" idx="6"/>
          </p:cNvCxnSpPr>
          <p:nvPr/>
        </p:nvCxnSpPr>
        <p:spPr>
          <a:xfrm>
            <a:off x="4489793" y="1619400"/>
            <a:ext cx="12700" cy="1754333"/>
          </a:xfrm>
          <a:prstGeom prst="curvedConnector3">
            <a:avLst>
              <a:gd name="adj1" fmla="val 4447055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4"/>
            <a:endCxn id="6" idx="3"/>
          </p:cNvCxnSpPr>
          <p:nvPr/>
        </p:nvCxnSpPr>
        <p:spPr>
          <a:xfrm rot="5400000" flipH="1">
            <a:off x="3111596" y="2643537"/>
            <a:ext cx="94897" cy="2013496"/>
          </a:xfrm>
          <a:prstGeom prst="curvedConnector3">
            <a:avLst>
              <a:gd name="adj1" fmla="val -354255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7"/>
          </p:cNvCxnSpPr>
          <p:nvPr/>
        </p:nvCxnSpPr>
        <p:spPr>
          <a:xfrm flipH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5" idx="5"/>
          </p:cNvCxnSpPr>
          <p:nvPr/>
        </p:nvCxnSpPr>
        <p:spPr>
          <a:xfrm flipH="1" flipV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5" idx="6"/>
          </p:cNvCxnSpPr>
          <p:nvPr/>
        </p:nvCxnSpPr>
        <p:spPr>
          <a:xfrm rot="10800000">
            <a:off x="2705401" y="1619400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6" idx="0"/>
          </p:cNvCxnSpPr>
          <p:nvPr/>
        </p:nvCxnSpPr>
        <p:spPr>
          <a:xfrm rot="5400000">
            <a:off x="1828234" y="2496566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6"/>
            <a:endCxn id="8" idx="2"/>
          </p:cNvCxnSpPr>
          <p:nvPr/>
        </p:nvCxnSpPr>
        <p:spPr>
          <a:xfrm>
            <a:off x="2705400" y="3373733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7" idx="4"/>
          </p:cNvCxnSpPr>
          <p:nvPr/>
        </p:nvCxnSpPr>
        <p:spPr>
          <a:xfrm rot="5400000" flipH="1" flipV="1">
            <a:off x="3612627" y="2496567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7" idx="7"/>
          </p:cNvCxnSpPr>
          <p:nvPr/>
        </p:nvCxnSpPr>
        <p:spPr>
          <a:xfrm rot="16200000" flipH="1">
            <a:off x="4232895" y="1228297"/>
            <a:ext cx="94897" cy="229103"/>
          </a:xfrm>
          <a:prstGeom prst="curvedConnector3">
            <a:avLst>
              <a:gd name="adj1" fmla="val -495956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3032" y="99060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of the path from 2 to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032" y="1367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P1 =</a:t>
            </a:r>
            <a:r>
              <a:rPr lang="en-IN" sz="2400" dirty="0"/>
              <a:t> ((2,4))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4175" y="1748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P2 =</a:t>
            </a:r>
            <a:r>
              <a:rPr lang="en-IN" sz="2400" dirty="0"/>
              <a:t> ((2,3), (3,4))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4175" y="214071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P3 =</a:t>
            </a:r>
            <a:r>
              <a:rPr lang="en-IN" sz="2400" dirty="0"/>
              <a:t> ((2,1), (1,4))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53775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P4 =</a:t>
            </a:r>
            <a:r>
              <a:rPr lang="en-IN" sz="2400" dirty="0"/>
              <a:t> ((2,3), (3,1), (1,4))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2967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P5 =</a:t>
            </a:r>
            <a:r>
              <a:rPr lang="en-IN" sz="2400" dirty="0"/>
              <a:t> ((2,3), (3,2), (2,4))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348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P6 =</a:t>
            </a:r>
            <a:r>
              <a:rPr lang="en-IN" sz="2400" dirty="0"/>
              <a:t> ((2,2), (2,4))</a:t>
            </a:r>
          </a:p>
        </p:txBody>
      </p:sp>
    </p:spTree>
    <p:extLst>
      <p:ext uri="{BB962C8B-B14F-4D97-AF65-F5344CB8AC3E}">
        <p14:creationId xmlns:p14="http://schemas.microsoft.com/office/powerpoint/2010/main" val="38070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1833</Words>
  <Application>Microsoft Office PowerPoint</Application>
  <PresentationFormat>Widescreen</PresentationFormat>
  <Paragraphs>462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Calibri</vt:lpstr>
      <vt:lpstr>Segoe UI Black</vt:lpstr>
      <vt:lpstr>Times New Roman</vt:lpstr>
      <vt:lpstr>Wingdings</vt:lpstr>
      <vt:lpstr>Wingdings 3</vt:lpstr>
      <vt:lpstr>Roboto Condensed Light</vt:lpstr>
      <vt:lpstr>Arial</vt:lpstr>
      <vt:lpstr>Cambria Math</vt:lpstr>
      <vt:lpstr>Open Sans Semibold</vt:lpstr>
      <vt:lpstr>Open Sans</vt:lpstr>
      <vt:lpstr>Roboto Condensed</vt:lpstr>
      <vt:lpstr>Office Theme</vt:lpstr>
      <vt:lpstr>Unit-3  Non-Linear Data Structure  Tree Part-1</vt:lpstr>
      <vt:lpstr>Basic Notations of Graph Theory</vt:lpstr>
      <vt:lpstr>Basic Notations of Graph Theory</vt:lpstr>
      <vt:lpstr>Basic Notations of Graph Theory</vt:lpstr>
      <vt:lpstr>Graph – Concepts &amp; Definitions</vt:lpstr>
      <vt:lpstr>Graph – Concepts &amp; Definitions</vt:lpstr>
      <vt:lpstr>Graph – Concepts &amp; Definitions</vt:lpstr>
      <vt:lpstr>Graph – Concepts &amp; Definitions</vt:lpstr>
      <vt:lpstr>Path of the Graph</vt:lpstr>
      <vt:lpstr>Graph – Concepts &amp; Definitions</vt:lpstr>
      <vt:lpstr>Tree– Concepts &amp; Definitions</vt:lpstr>
      <vt:lpstr>Tree– Concepts &amp; Definitions</vt:lpstr>
      <vt:lpstr>Tree– Concepts &amp; Definitions</vt:lpstr>
      <vt:lpstr>Representation of Directed Tree</vt:lpstr>
      <vt:lpstr>Venn Diagram</vt:lpstr>
      <vt:lpstr>Nesting of Parenthesis</vt:lpstr>
      <vt:lpstr>Level Format</vt:lpstr>
      <vt:lpstr>Tree– Concepts &amp; Definitions</vt:lpstr>
      <vt:lpstr>Tree– Concepts &amp; Definitions</vt:lpstr>
      <vt:lpstr>Tree– Concepts &amp; Definitions</vt:lpstr>
      <vt:lpstr>Convert any tree to Binary Tree</vt:lpstr>
      <vt:lpstr>Convert Forest to Binary Tree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1 - Non-linear Data Structure</dc:title>
  <dc:creator>ADMIN</dc:creator>
  <cp:keywords>Tree, Data Structure, Darshan University, Rajkot, Dr. Pradyumansinh Jadeja</cp:keywords>
  <cp:lastModifiedBy>Microsoft account</cp:lastModifiedBy>
  <cp:revision>589</cp:revision>
  <dcterms:created xsi:type="dcterms:W3CDTF">2020-05-01T05:09:15Z</dcterms:created>
  <dcterms:modified xsi:type="dcterms:W3CDTF">2022-09-30T07:50:19Z</dcterms:modified>
</cp:coreProperties>
</file>