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1" r:id="rId15"/>
    <p:sldId id="384" r:id="rId16"/>
    <p:sldId id="383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</p:sldIdLst>
  <p:sldSz cx="12192000" cy="6858000"/>
  <p:notesSz cx="6858000" cy="9144000"/>
  <p:embeddedFontLs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Open Sans" pitchFamily="2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Open Sans Semibold" pitchFamily="2" charset="0"/>
      <p:bold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egoe UI Black" panose="020B0A02040204020203" pitchFamily="34" charset="0"/>
      <p:bold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Me44DMI0RvlDVy+Z4Lmkw==" hashData="iVauYeY0Eu4lei9PC1Txoa6hHMUHiR2D/8MtzqS8FtTZVkN+zL9+lqK/FbTVihnmMfj8W+2kDiVlgkmwYGds9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68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5610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Non-Linear Data Structure (Tree Part-2)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4400" dirty="0"/>
              <a:t>Non-Linear Data Structure </a:t>
            </a:r>
            <a:br>
              <a:rPr lang="en-US" sz="4400" dirty="0"/>
            </a:br>
            <a:r>
              <a:rPr lang="en-US" sz="5400" dirty="0"/>
              <a:t>Tree </a:t>
            </a:r>
            <a:r>
              <a:rPr lang="en-US" sz="5400" dirty="0" smtClean="0"/>
              <a:t>Part-2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the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dirty="0"/>
              <a:t>, in a recursive </a:t>
            </a:r>
            <a:r>
              <a:rPr lang="en-IN" dirty="0" smtClean="0"/>
              <a:t>manner.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</a:t>
            </a:r>
          </a:p>
          <a:p>
            <a:r>
              <a:rPr lang="en-IN" dirty="0" smtClean="0"/>
              <a:t>Node structure of binary tree is described as below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</a:t>
            </a:r>
            <a:r>
              <a:rPr lang="en-IN" sz="2000" b="1" dirty="0" smtClean="0"/>
              <a:t>of Binary </a:t>
            </a:r>
            <a:r>
              <a:rPr lang="en-IN" sz="2000" b="1" dirty="0"/>
              <a:t>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2103" y="2701896"/>
            <a:ext cx="5760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(LPTR 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1462" y="2701896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RPREORDER (RPTR (T))</a:t>
            </a:r>
          </a:p>
          <a:p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uiExpand="1" build="allAtOnce" animBg="1"/>
      <p:bldP spid="15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Procedure: RINORDER(T)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procedure </a:t>
            </a:r>
            <a:r>
              <a:rPr lang="en-IN" b="1" dirty="0" smtClean="0">
                <a:solidFill>
                  <a:srgbClr val="C00000"/>
                </a:solidFill>
              </a:rPr>
              <a:t>traverses the tree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in </a:t>
            </a:r>
            <a:r>
              <a:rPr lang="en-IN" b="1" dirty="0" err="1" smtClean="0">
                <a:solidFill>
                  <a:srgbClr val="C00000"/>
                </a:solidFill>
              </a:rPr>
              <a:t>InOrder</a:t>
            </a:r>
            <a:r>
              <a:rPr lang="en-IN" dirty="0" smtClean="0"/>
              <a:t>, in a recursive manner.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is root node address </a:t>
            </a:r>
            <a:r>
              <a:rPr lang="en-IN" dirty="0" smtClean="0"/>
              <a:t>of given binary tree.</a:t>
            </a:r>
          </a:p>
          <a:p>
            <a:r>
              <a:rPr lang="en-IN" dirty="0" smtClean="0"/>
              <a:t>Node structure of binary tree is described as below</a:t>
            </a:r>
            <a:r>
              <a:rPr lang="en-US" dirty="0"/>
              <a:t>.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2" name="Rectangle 11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</a:t>
            </a:r>
            <a:r>
              <a:rPr lang="en-IN" sz="2000" b="1" dirty="0" smtClean="0"/>
              <a:t>of Binary </a:t>
            </a:r>
            <a:r>
              <a:rPr lang="en-IN" sz="2000" b="1" dirty="0"/>
              <a:t>Tree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829" y="2614809"/>
            <a:ext cx="576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1793" y="2614809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RINORDER (RPTR (T))</a:t>
            </a:r>
          </a:p>
          <a:p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Return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uiExpand="1" build="allAtOnce" animBg="1"/>
      <p:bldP spid="17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 smtClean="0">
                <a:solidFill>
                  <a:srgbClr val="C00000"/>
                </a:solidFill>
              </a:rPr>
              <a:t>PostOrder</a:t>
            </a:r>
            <a:r>
              <a:rPr lang="en-IN" dirty="0"/>
              <a:t>, in a recursive </a:t>
            </a:r>
            <a:r>
              <a:rPr lang="en-IN" dirty="0" smtClean="0"/>
              <a:t>manner.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</a:t>
            </a:r>
            <a:r>
              <a:rPr lang="en-IN" dirty="0" smtClean="0"/>
              <a:t>tree.</a:t>
            </a:r>
            <a:endParaRPr lang="en-IN" dirty="0"/>
          </a:p>
          <a:p>
            <a:r>
              <a:rPr lang="en-IN" dirty="0"/>
              <a:t>Node structure of binary tree is described as </a:t>
            </a:r>
            <a:r>
              <a:rPr lang="en-IN" dirty="0" smtClean="0"/>
              <a:t>below.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</a:t>
            </a:r>
            <a:r>
              <a:rPr lang="en-IN" sz="2000" b="1" dirty="0" smtClean="0"/>
              <a:t>of Binary </a:t>
            </a:r>
            <a:r>
              <a:rPr lang="en-IN" sz="2000" b="1" dirty="0"/>
              <a:t>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0829" y="2585781"/>
            <a:ext cx="5760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RPOSTORDER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(RPTR (T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8081" y="2585781"/>
            <a:ext cx="576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871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allAtOnce" animBg="1"/>
      <p:bldP spid="15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5" y="762002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C00000"/>
                </a:solidFill>
              </a:rPr>
              <a:t>Inorder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C00000"/>
                </a:solidFill>
              </a:rPr>
              <a:t>Postorder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22847" y="1593720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8835" y="1189673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96435" y="1226405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3330" y="1226404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9835" y="2667001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25220" y="391757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77620" y="483197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4424" y="4821093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1139823" y="4396935"/>
            <a:ext cx="567641" cy="424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2104576" y="4396935"/>
            <a:ext cx="396944" cy="4350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362" y="3285647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736" y="2764975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9533" y="2764973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9364" y="328564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27842" y="3657601"/>
            <a:ext cx="556647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20470" y="3657601"/>
            <a:ext cx="81839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3265" y="30343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21" idx="3"/>
            <a:endCxn id="30" idx="0"/>
          </p:cNvCxnSpPr>
          <p:nvPr/>
        </p:nvCxnSpPr>
        <p:spPr>
          <a:xfrm flipH="1">
            <a:off x="5285668" y="3513672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33" idx="0"/>
          </p:cNvCxnSpPr>
          <p:nvPr/>
        </p:nvCxnSpPr>
        <p:spPr>
          <a:xfrm>
            <a:off x="6302621" y="3513672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04868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371008" y="4569207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0"/>
          </p:cNvCxnSpPr>
          <p:nvPr/>
        </p:nvCxnSpPr>
        <p:spPr>
          <a:xfrm flipH="1">
            <a:off x="4726039" y="4286563"/>
            <a:ext cx="361073" cy="2826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5462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42737" y="4580087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062268" y="461668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3" idx="3"/>
            <a:endCxn id="34" idx="0"/>
          </p:cNvCxnSpPr>
          <p:nvPr/>
        </p:nvCxnSpPr>
        <p:spPr>
          <a:xfrm flipH="1">
            <a:off x="5947703" y="4286563"/>
            <a:ext cx="700003" cy="2935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35" idx="0"/>
          </p:cNvCxnSpPr>
          <p:nvPr/>
        </p:nvCxnSpPr>
        <p:spPr>
          <a:xfrm>
            <a:off x="7044818" y="4286563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28117" y="294446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3"/>
            <a:endCxn id="41" idx="0"/>
          </p:cNvCxnSpPr>
          <p:nvPr/>
        </p:nvCxnSpPr>
        <p:spPr>
          <a:xfrm flipH="1">
            <a:off x="9290520" y="3423823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3" idx="0"/>
          </p:cNvCxnSpPr>
          <p:nvPr/>
        </p:nvCxnSpPr>
        <p:spPr>
          <a:xfrm>
            <a:off x="10307473" y="3423823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09720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3"/>
            <a:endCxn id="47" idx="0"/>
          </p:cNvCxnSpPr>
          <p:nvPr/>
        </p:nvCxnSpPr>
        <p:spPr>
          <a:xfrm flipH="1">
            <a:off x="8661117" y="4196714"/>
            <a:ext cx="430847" cy="4154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70314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11067120" y="452683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50" idx="0"/>
          </p:cNvCxnSpPr>
          <p:nvPr/>
        </p:nvCxnSpPr>
        <p:spPr>
          <a:xfrm flipH="1">
            <a:off x="10221711" y="4196714"/>
            <a:ext cx="430847" cy="324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0"/>
          </p:cNvCxnSpPr>
          <p:nvPr/>
        </p:nvCxnSpPr>
        <p:spPr>
          <a:xfrm>
            <a:off x="11049670" y="4196714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80317" y="46121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8834073" y="54503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8859673" y="5091550"/>
            <a:ext cx="255200" cy="3588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40911" y="452117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447117" y="540095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0394667" y="54390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0" idx="3"/>
            <a:endCxn id="51" idx="0"/>
          </p:cNvCxnSpPr>
          <p:nvPr/>
        </p:nvCxnSpPr>
        <p:spPr>
          <a:xfrm flipH="1">
            <a:off x="9727917" y="5000528"/>
            <a:ext cx="295238" cy="4004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0"/>
          </p:cNvCxnSpPr>
          <p:nvPr/>
        </p:nvCxnSpPr>
        <p:spPr>
          <a:xfrm>
            <a:off x="10420267" y="5000528"/>
            <a:ext cx="255200" cy="43849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414" y="826117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358" y="826117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1317813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749915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17" y="82611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752" y="827872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54153" y="1241613"/>
            <a:ext cx="113515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10439" y="1241613"/>
            <a:ext cx="100452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88869" y="15733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4861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5687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 E D  H R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1004861" y="2052663"/>
            <a:ext cx="66625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2068225" y="2052663"/>
            <a:ext cx="63746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8480" y="357243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0171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802346" y="434618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309288" y="51663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590088" y="4825545"/>
            <a:ext cx="294502" cy="3407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1281702" y="4825545"/>
            <a:ext cx="360016" cy="528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46529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 D  H R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281522" y="437340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760878" y="4852759"/>
            <a:ext cx="244420" cy="50109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198" y="16495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0"/>
          </p:cNvCxnSpPr>
          <p:nvPr/>
        </p:nvCxnSpPr>
        <p:spPr>
          <a:xfrm flipH="1">
            <a:off x="5076918" y="2128863"/>
            <a:ext cx="458524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0"/>
          </p:cNvCxnSpPr>
          <p:nvPr/>
        </p:nvCxnSpPr>
        <p:spPr>
          <a:xfrm>
            <a:off x="5932554" y="2128863"/>
            <a:ext cx="426910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96118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356848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4637648" y="2841556"/>
            <a:ext cx="240714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5275474" y="2841556"/>
            <a:ext cx="246525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8664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6558020" y="2841556"/>
            <a:ext cx="263126" cy="3991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667278" y="4316503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5241199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6983505" y="4316503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H R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540346" y="32407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5068171" y="3809618"/>
            <a:ext cx="255272" cy="5068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7019702" y="3720096"/>
            <a:ext cx="303475" cy="5964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78132" y="152848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9364112" y="2007842"/>
            <a:ext cx="396264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10157488" y="2007842"/>
            <a:ext cx="288688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884756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840066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8681462" y="2711571"/>
            <a:ext cx="28553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9364112" y="2711571"/>
            <a:ext cx="213820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3932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10843288" y="2711571"/>
            <a:ext cx="19140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29713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10753896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0"/>
          </p:cNvCxnSpPr>
          <p:nvPr/>
        </p:nvCxnSpPr>
        <p:spPr>
          <a:xfrm flipH="1">
            <a:off x="8990744" y="3627781"/>
            <a:ext cx="388632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0"/>
          </p:cNvCxnSpPr>
          <p:nvPr/>
        </p:nvCxnSpPr>
        <p:spPr>
          <a:xfrm>
            <a:off x="11233252" y="3627781"/>
            <a:ext cx="460349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1281702" y="4051794"/>
            <a:ext cx="349022" cy="3766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2027836" y="4051794"/>
            <a:ext cx="335930" cy="403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709944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81765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92433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0"/>
          </p:cNvCxnSpPr>
          <p:nvPr/>
        </p:nvCxnSpPr>
        <p:spPr>
          <a:xfrm flipH="1">
            <a:off x="8457344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0"/>
          </p:cNvCxnSpPr>
          <p:nvPr/>
        </p:nvCxnSpPr>
        <p:spPr>
          <a:xfrm>
            <a:off x="9189300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9118" y="42181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0"/>
          </p:cNvCxnSpPr>
          <p:nvPr/>
        </p:nvCxnSpPr>
        <p:spPr>
          <a:xfrm flipH="1">
            <a:off x="6219918" y="3720096"/>
            <a:ext cx="402672" cy="4980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115292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0"/>
          </p:cNvCxnSpPr>
          <p:nvPr/>
        </p:nvCxnSpPr>
        <p:spPr>
          <a:xfrm flipH="1">
            <a:off x="10396092" y="3627781"/>
            <a:ext cx="440048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412801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10887631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>
            <a:stCxn id="104" idx="3"/>
            <a:endCxn id="106" idx="0"/>
          </p:cNvCxnSpPr>
          <p:nvPr/>
        </p:nvCxnSpPr>
        <p:spPr>
          <a:xfrm flipH="1">
            <a:off x="11168431" y="4497911"/>
            <a:ext cx="32661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4812" y="3160061"/>
            <a:ext cx="38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020672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808804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6645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4011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76697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039770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535074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127353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535074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620913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57497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436001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320570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014430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519126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97872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60155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</a:t>
            </a:r>
            <a:r>
              <a:rPr lang="en-IN" sz="2000" b="1" dirty="0" smtClean="0"/>
              <a:t>of Binary </a:t>
            </a:r>
            <a:r>
              <a:rPr lang="en-IN" sz="2000" b="1" dirty="0"/>
              <a:t>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48796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29596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91796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38996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77396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58596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67996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57366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149421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905965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81660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9028310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136421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58166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35111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6853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94048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58596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87169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913885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67996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84186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59875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C00000"/>
                </a:solidFill>
              </a:rPr>
              <a:t>replaced by </a:t>
            </a:r>
            <a:r>
              <a:rPr lang="en-IN" b="1" dirty="0" smtClean="0">
                <a:solidFill>
                  <a:srgbClr val="C00000"/>
                </a:solidFill>
              </a:rPr>
              <a:t>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threaded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according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C0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</a:t>
            </a:r>
            <a:r>
              <a:rPr lang="en-IN" dirty="0" smtClean="0"/>
              <a:t>order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P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predecessor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C0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</a:t>
            </a:r>
            <a:r>
              <a:rPr lang="en-IN" dirty="0" smtClean="0"/>
              <a:t>this link is </a:t>
            </a:r>
            <a:r>
              <a:rPr lang="en-IN" b="1" dirty="0" smtClean="0">
                <a:solidFill>
                  <a:srgbClr val="C00000"/>
                </a:solidFill>
              </a:rPr>
              <a:t>replaced </a:t>
            </a:r>
            <a:r>
              <a:rPr lang="en-IN" b="1" dirty="0">
                <a:solidFill>
                  <a:srgbClr val="C00000"/>
                </a:solidFill>
              </a:rPr>
              <a:t>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 of its </a:t>
            </a:r>
            <a:r>
              <a:rPr lang="en-IN" b="1" dirty="0" smtClean="0">
                <a:solidFill>
                  <a:srgbClr val="C00000"/>
                </a:solidFill>
              </a:rPr>
              <a:t>successor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C0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C00000"/>
                </a:solidFill>
              </a:rPr>
              <a:t>thread a </a:t>
            </a:r>
            <a:r>
              <a:rPr lang="en-IN" b="1" dirty="0" smtClean="0">
                <a:solidFill>
                  <a:srgbClr val="C00000"/>
                </a:solidFill>
              </a:rPr>
              <a:t>Negative address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 smtClean="0"/>
              <a:t>Method </a:t>
            </a:r>
            <a:r>
              <a:rPr lang="en-IN" b="1" dirty="0"/>
              <a:t>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C0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</a:t>
            </a:r>
            <a:r>
              <a:rPr lang="en-IN" dirty="0" smtClean="0"/>
              <a:t>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765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291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LTHREAD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256010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RPTR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4153" y="2998635"/>
            <a:ext cx="4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Threaded Binary Tree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501159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LPTR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819072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RTHREAD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3510" y="3600272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399" y="5261836"/>
            <a:ext cx="7260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as the </a:t>
            </a:r>
            <a:r>
              <a:rPr lang="en-US" sz="2000" b="1" dirty="0" smtClean="0"/>
              <a:t>predecessor and </a:t>
            </a:r>
            <a:r>
              <a:rPr lang="en-US" sz="2000" b="1" dirty="0"/>
              <a:t>successor of first and last tree </a:t>
            </a:r>
            <a:r>
              <a:rPr lang="en-US" sz="2000" b="1" dirty="0" smtClean="0"/>
              <a:t>nodes. </a:t>
            </a:r>
          </a:p>
          <a:p>
            <a:pPr lvl="0" algn="ctr"/>
            <a:r>
              <a:rPr lang="en-US" sz="2000" b="1" dirty="0" smtClean="0"/>
              <a:t>Tree </a:t>
            </a:r>
            <a:r>
              <a:rPr lang="en-US" sz="2000" b="1" dirty="0"/>
              <a:t>is attached to the left branch of the head </a:t>
            </a:r>
            <a:r>
              <a:rPr lang="en-US" sz="2000" b="1" dirty="0" smtClean="0"/>
              <a:t>node.</a:t>
            </a:r>
            <a:endParaRPr lang="en-US" sz="2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44226" y="4164837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10587834" y="4355337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9544226" y="4355337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08252" y="3719305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2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06391" y="115466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17815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2686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58791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382373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819402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382373" y="38440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98615" y="1634024"/>
            <a:ext cx="290020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123486" y="2597729"/>
            <a:ext cx="2765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285747" y="1634024"/>
            <a:ext cx="377426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39591" y="2597729"/>
            <a:ext cx="225026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861729" y="2597729"/>
            <a:ext cx="2384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38147" y="3480752"/>
            <a:ext cx="225026" cy="36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62798" y="2335306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3598" y="3325906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05798" y="3325906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52998" y="4468906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91398" y="4468906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72598" y="4468906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81998" y="5535706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464654" y="2511611"/>
            <a:ext cx="829994" cy="825964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511018" y="3497063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83060" y="2511611"/>
            <a:ext cx="731520" cy="825964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886112" y="3525199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236610" y="3482996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322211" y="4618962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705598" y="3328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52998" y="4471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7149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3913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372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134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143998" y="55380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81998" y="55357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7589" y="520745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6630" y="4726538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3721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602894" y="1420906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275736" y="975374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7010398" y="2716306"/>
            <a:ext cx="685800" cy="8001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6019798" y="3706906"/>
            <a:ext cx="457200" cy="9525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7543798" y="2716306"/>
            <a:ext cx="1524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7924798" y="4849906"/>
            <a:ext cx="6096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8839198" y="3706906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8839198" y="3706906"/>
            <a:ext cx="6858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5068782" y="1588151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702633" y="1588151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6960704" y="1801906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794" y="609600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Fully In-Threaded Binary 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19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82845" y="11345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000079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484609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264101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5430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281594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745430" y="38575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280879" y="1613890"/>
            <a:ext cx="684210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65409" y="2543941"/>
            <a:ext cx="3169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62201" y="1613890"/>
            <a:ext cx="664029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544901" y="254394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224786" y="2543941"/>
            <a:ext cx="337608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743457" y="344041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712" y="5127245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 B D A F G E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499" y="4686177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4978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75208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1479435" y="2543941"/>
            <a:ext cx="2765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14004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61404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57004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3204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42604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23804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333204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971005" y="2915530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056606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34266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837318" y="3933093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187816" y="3930732"/>
            <a:ext cx="647114" cy="948414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300311" y="5066770"/>
            <a:ext cx="534573" cy="876831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523204" y="48791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852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426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323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85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095204" y="59459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333204" y="59436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554100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26942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8653839" y="1996045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6911910" y="2209800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123404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6272835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123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885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24551" y="852572"/>
            <a:ext cx="5771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Construct Right In-Threaded Binary Tree of given Tree</a:t>
            </a:r>
            <a:endParaRPr lang="en-US" sz="2000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5437604" y="4114800"/>
            <a:ext cx="4572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7037804" y="3124201"/>
            <a:ext cx="609600" cy="174567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8790404" y="4114800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operations performed on tree structure is that of traversal</a:t>
            </a:r>
            <a:r>
              <a:rPr lang="en-IN" dirty="0" smtClean="0"/>
              <a:t>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C00000"/>
                </a:solidFill>
              </a:rPr>
              <a:t>procedure by which each node in the tree is processed exactly once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smtClean="0"/>
              <a:t>a </a:t>
            </a:r>
            <a:r>
              <a:rPr lang="en-IN" dirty="0"/>
              <a:t>systematic manner</a:t>
            </a:r>
            <a:r>
              <a:rPr lang="en-IN" dirty="0" smtClean="0"/>
              <a:t>.</a:t>
            </a:r>
          </a:p>
          <a:p>
            <a:r>
              <a:rPr lang="en-IN" dirty="0"/>
              <a:t>There are three ways of traversing a binary tree</a:t>
            </a:r>
            <a:r>
              <a:rPr lang="en-IN" dirty="0" smtClean="0"/>
              <a:t>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233978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7700683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144872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341659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794376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9363634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763000" y="53384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7981483" y="2819143"/>
            <a:ext cx="330361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425672" y="3850083"/>
            <a:ext cx="357255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8708956" y="2819143"/>
            <a:ext cx="366220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8622459" y="3850083"/>
            <a:ext cx="254161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9273732" y="3850083"/>
            <a:ext cx="370702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8821015" y="4854129"/>
            <a:ext cx="222785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Threaded </a:t>
            </a:r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</a:rPr>
              <a:t>Inorder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traversal is faster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than unthreaded version as stack is not </a:t>
            </a:r>
            <a:r>
              <a:rPr lang="en-IN" dirty="0" smtClean="0"/>
              <a:t>required.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Effectively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determines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successor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for </a:t>
            </a:r>
            <a:r>
              <a:rPr lang="en-IN" dirty="0" err="1"/>
              <a:t>inorder</a:t>
            </a:r>
            <a:r>
              <a:rPr lang="en-IN" dirty="0"/>
              <a:t> traversal, for unthreaded tree this task is more </a:t>
            </a:r>
            <a:r>
              <a:rPr lang="en-IN" dirty="0" smtClean="0"/>
              <a:t>difficult.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A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stack is required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provide upward pointing information </a:t>
            </a:r>
            <a:r>
              <a:rPr lang="en-IN" b="1" dirty="0">
                <a:solidFill>
                  <a:srgbClr val="C00000"/>
                </a:solidFill>
              </a:rPr>
              <a:t>in binary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threading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provides without stack</a:t>
            </a:r>
            <a:r>
              <a:rPr lang="en-IN" dirty="0"/>
              <a:t>.</a:t>
            </a:r>
          </a:p>
          <a:p>
            <a:r>
              <a:rPr lang="en-IN" dirty="0"/>
              <a:t>It is possible to </a:t>
            </a:r>
            <a:r>
              <a:rPr lang="en-IN" b="1" dirty="0">
                <a:solidFill>
                  <a:srgbClr val="C00000"/>
                </a:solidFill>
              </a:rPr>
              <a:t>generate successor or 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any node </a:t>
            </a:r>
            <a:r>
              <a:rPr lang="en-IN" b="1" dirty="0">
                <a:solidFill>
                  <a:srgbClr val="C00000"/>
                </a:solidFill>
              </a:rPr>
              <a:t>without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having over head of </a:t>
            </a:r>
            <a:r>
              <a:rPr lang="en-IN" b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the help of threading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1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</a:t>
            </a:r>
            <a:r>
              <a:rPr lang="en-US" dirty="0"/>
              <a:t>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Threaded </a:t>
            </a:r>
            <a:r>
              <a:rPr lang="en-IN" dirty="0"/>
              <a:t>trees are </a:t>
            </a:r>
            <a:r>
              <a:rPr lang="en-IN" b="1" dirty="0">
                <a:solidFill>
                  <a:srgbClr val="C00000"/>
                </a:solidFill>
              </a:rPr>
              <a:t>unable to share common </a:t>
            </a:r>
            <a:r>
              <a:rPr lang="en-IN" b="1" dirty="0" smtClean="0">
                <a:solidFill>
                  <a:srgbClr val="C00000"/>
                </a:solidFill>
              </a:rPr>
              <a:t>sub trees.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dirty="0"/>
              <a:t>If </a:t>
            </a:r>
            <a:r>
              <a:rPr lang="en-IN" b="1" dirty="0" smtClean="0">
                <a:solidFill>
                  <a:srgbClr val="C00000"/>
                </a:solidFill>
              </a:rPr>
              <a:t>Negative addressing </a:t>
            </a:r>
            <a:r>
              <a:rPr lang="en-IN" b="1" dirty="0">
                <a:solidFill>
                  <a:srgbClr val="C00000"/>
                </a:solidFill>
              </a:rPr>
              <a:t>is not permitted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programming language, </a:t>
            </a:r>
            <a:r>
              <a:rPr lang="en-IN" b="1" dirty="0">
                <a:solidFill>
                  <a:srgbClr val="C00000"/>
                </a:solidFill>
              </a:rPr>
              <a:t>two additional fields are </a:t>
            </a:r>
            <a:r>
              <a:rPr lang="en-IN" b="1" dirty="0" smtClean="0">
                <a:solidFill>
                  <a:srgbClr val="C00000"/>
                </a:solidFill>
              </a:rPr>
              <a:t>required.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Insertion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into and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threaded binary tree are </a:t>
            </a:r>
            <a:r>
              <a:rPr lang="en-IN" b="1" dirty="0">
                <a:solidFill>
                  <a:srgbClr val="C00000"/>
                </a:solidFill>
              </a:rPr>
              <a:t>more time consuming </a:t>
            </a:r>
            <a:r>
              <a:rPr lang="en-IN" dirty="0"/>
              <a:t>because both thread and structural link must be </a:t>
            </a:r>
            <a:r>
              <a:rPr lang="en-IN" dirty="0" smtClean="0"/>
              <a:t>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binary search 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binary tree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in which </a:t>
            </a:r>
            <a:r>
              <a:rPr lang="en-IN" b="1" dirty="0">
                <a:solidFill>
                  <a:srgbClr val="C00000"/>
                </a:solidFill>
              </a:rPr>
              <a:t>each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following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</a:t>
            </a:r>
            <a:r>
              <a:rPr lang="en-IN" b="1" dirty="0">
                <a:solidFill>
                  <a:srgbClr val="C00000"/>
                </a:solidFill>
              </a:rPr>
              <a:t>the left sub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root </a:t>
            </a:r>
            <a:r>
              <a:rPr lang="en-IN" b="1" dirty="0">
                <a:solidFill>
                  <a:srgbClr val="C00000"/>
                </a:solidFill>
              </a:rPr>
              <a:t>precedes the key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 smtClean="0">
                <a:solidFill>
                  <a:srgbClr val="C00000"/>
                </a:solidFill>
              </a:rPr>
              <a:t>root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key in the root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precedes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C00000"/>
                </a:solidFill>
              </a:rPr>
              <a:t>right sub </a:t>
            </a:r>
            <a:r>
              <a:rPr lang="en-IN" b="1" dirty="0" smtClean="0">
                <a:solidFill>
                  <a:srgbClr val="C00000"/>
                </a:solidFill>
              </a:rPr>
              <a:t>tree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left and right </a:t>
            </a:r>
            <a:r>
              <a:rPr lang="en-IN" b="1" dirty="0" smtClean="0">
                <a:solidFill>
                  <a:srgbClr val="C00000"/>
                </a:solidFill>
              </a:rPr>
              <a:t>sub </a:t>
            </a:r>
            <a:r>
              <a:rPr lang="en-IN" b="1" dirty="0">
                <a:solidFill>
                  <a:srgbClr val="C00000"/>
                </a:solidFill>
              </a:rPr>
              <a:t>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C00000"/>
                </a:solidFill>
              </a:rPr>
              <a:t>search </a:t>
            </a:r>
            <a:r>
              <a:rPr lang="en-IN" b="1" dirty="0" smtClean="0">
                <a:solidFill>
                  <a:srgbClr val="C00000"/>
                </a:solidFill>
              </a:rPr>
              <a:t>trees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 Binary </a:t>
            </a:r>
            <a:r>
              <a:rPr lang="en-IN" dirty="0"/>
              <a:t>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8" y="1860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4514225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6781800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36576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52578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6096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7620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83820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28956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4514225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5034551" y="2380503"/>
            <a:ext cx="671111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3962400" y="3142503"/>
            <a:ext cx="64109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0"/>
          </p:cNvCxnSpPr>
          <p:nvPr/>
        </p:nvCxnSpPr>
        <p:spPr>
          <a:xfrm flipH="1">
            <a:off x="3200400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5034551" y="3142503"/>
            <a:ext cx="52804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4819025" y="4064324"/>
            <a:ext cx="528049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6136714" y="2380503"/>
            <a:ext cx="734360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flipH="1">
            <a:off x="6400800" y="3142503"/>
            <a:ext cx="4702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>
            <a:off x="7302126" y="3142503"/>
            <a:ext cx="6226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0"/>
          </p:cNvCxnSpPr>
          <p:nvPr/>
        </p:nvCxnSpPr>
        <p:spPr>
          <a:xfrm>
            <a:off x="8140326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560323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10, 3, 15, 22, 6, 45, 65, 23, 78, 34, 5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Search a node in Binary </a:t>
            </a:r>
            <a:r>
              <a:rPr lang="en-IN" dirty="0"/>
              <a:t>Search </a:t>
            </a:r>
            <a:r>
              <a:rPr lang="en-IN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search for target value.</a:t>
            </a:r>
          </a:p>
          <a:p>
            <a:r>
              <a:rPr lang="en-IN" dirty="0"/>
              <a:t>W</a:t>
            </a:r>
            <a:r>
              <a:rPr lang="en-IN" dirty="0" smtClean="0"/>
              <a:t>e first compare it with the key at root of the tree.</a:t>
            </a:r>
          </a:p>
          <a:p>
            <a:r>
              <a:rPr lang="en-IN" dirty="0" smtClean="0"/>
              <a:t>If it is not same, we go to either Left sub tree or Right sub tree as appropriate and repeat the search in sub tree.</a:t>
            </a:r>
          </a:p>
          <a:p>
            <a:r>
              <a:rPr lang="en-IN" dirty="0" smtClean="0"/>
              <a:t>If we have </a:t>
            </a:r>
            <a:r>
              <a:rPr lang="en-IN" b="1" dirty="0" smtClean="0"/>
              <a:t>In-Order List </a:t>
            </a:r>
            <a:r>
              <a:rPr lang="en-IN" dirty="0" smtClean="0"/>
              <a:t>&amp; we want to search for specific node it requires </a:t>
            </a:r>
            <a:r>
              <a:rPr lang="en-IN" b="1" dirty="0" smtClean="0">
                <a:solidFill>
                  <a:srgbClr val="C00000"/>
                </a:solidFill>
              </a:rPr>
              <a:t>O(n) time.</a:t>
            </a:r>
          </a:p>
          <a:p>
            <a:r>
              <a:rPr lang="en-IN" dirty="0" smtClean="0"/>
              <a:t>In case of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Binary tree </a:t>
            </a:r>
            <a:r>
              <a:rPr lang="en-IN" dirty="0" smtClean="0"/>
              <a:t>it requires </a:t>
            </a:r>
            <a:r>
              <a:rPr lang="en-IN" b="1" dirty="0" smtClean="0">
                <a:solidFill>
                  <a:srgbClr val="C00000"/>
                </a:solidFill>
              </a:rPr>
              <a:t>O(Log</a:t>
            </a:r>
            <a:r>
              <a:rPr lang="en-IN" b="1" baseline="-25000" dirty="0" smtClean="0">
                <a:solidFill>
                  <a:srgbClr val="C00000"/>
                </a:solidFill>
              </a:rPr>
              <a:t>2</a:t>
            </a:r>
            <a:r>
              <a:rPr lang="en-IN" b="1" dirty="0" smtClean="0">
                <a:solidFill>
                  <a:srgbClr val="C00000"/>
                </a:solidFill>
              </a:rPr>
              <a:t>n)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node from Binary Search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0529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0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9612" y="3048000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313600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950529" y="1983679"/>
            <a:ext cx="235792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2440879" y="19836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0"/>
          </p:cNvCxnSpPr>
          <p:nvPr/>
        </p:nvCxnSpPr>
        <p:spPr>
          <a:xfrm>
            <a:off x="3050479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3151800" y="1983679"/>
            <a:ext cx="2537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3660079" y="19836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0"/>
          </p:cNvCxnSpPr>
          <p:nvPr/>
        </p:nvCxnSpPr>
        <p:spPr>
          <a:xfrm>
            <a:off x="4117279" y="2669479"/>
            <a:ext cx="352333" cy="378521"/>
          </a:xfrm>
          <a:prstGeom prst="straightConnector1">
            <a:avLst/>
          </a:prstGeom>
          <a:ln w="28575">
            <a:solidFill>
              <a:srgbClr val="B84742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3706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031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55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7398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662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77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0"/>
          </p:cNvCxnSpPr>
          <p:nvPr/>
        </p:nvCxnSpPr>
        <p:spPr>
          <a:xfrm flipH="1">
            <a:off x="8100318" y="1374079"/>
            <a:ext cx="536109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0"/>
          </p:cNvCxnSpPr>
          <p:nvPr/>
        </p:nvCxnSpPr>
        <p:spPr>
          <a:xfrm flipH="1">
            <a:off x="7723800" y="1983679"/>
            <a:ext cx="24923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8227597" y="1983679"/>
            <a:ext cx="2074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0"/>
          </p:cNvCxnSpPr>
          <p:nvPr/>
        </p:nvCxnSpPr>
        <p:spPr>
          <a:xfrm>
            <a:off x="8890985" y="1374079"/>
            <a:ext cx="563003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9146200" y="1983679"/>
            <a:ext cx="1805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9581267" y="19836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661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13660" y="3048001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76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743200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38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0"/>
          </p:cNvCxnSpPr>
          <p:nvPr/>
        </p:nvCxnSpPr>
        <p:spPr>
          <a:xfrm flipH="1">
            <a:off x="2313600" y="41934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0"/>
          </p:cNvCxnSpPr>
          <p:nvPr/>
        </p:nvCxnSpPr>
        <p:spPr>
          <a:xfrm flipH="1">
            <a:off x="1856400" y="48030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2440879" y="48030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3050479" y="4193479"/>
            <a:ext cx="437684" cy="3469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3615442" y="4847716"/>
            <a:ext cx="374558" cy="333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308163" y="4540437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3397437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1000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3577437" y="5488879"/>
            <a:ext cx="285284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4117279" y="5488879"/>
            <a:ext cx="253721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648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04412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8136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91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53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04557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0"/>
          </p:cNvCxnSpPr>
          <p:nvPr/>
        </p:nvCxnSpPr>
        <p:spPr>
          <a:xfrm flipH="1">
            <a:off x="7961365" y="4193479"/>
            <a:ext cx="495768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0"/>
          </p:cNvCxnSpPr>
          <p:nvPr/>
        </p:nvCxnSpPr>
        <p:spPr>
          <a:xfrm flipH="1">
            <a:off x="7571400" y="4803079"/>
            <a:ext cx="26268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8088644" y="4803079"/>
            <a:ext cx="24475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0"/>
          </p:cNvCxnSpPr>
          <p:nvPr/>
        </p:nvCxnSpPr>
        <p:spPr>
          <a:xfrm>
            <a:off x="8711691" y="4193479"/>
            <a:ext cx="513884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6868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480363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8866800" y="4803079"/>
            <a:ext cx="23149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9352854" y="4803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85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8527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011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04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2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24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946049" y="1602679"/>
            <a:ext cx="61679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1542637" y="22122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2073328" y="2212279"/>
            <a:ext cx="2313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0"/>
          </p:cNvCxnSpPr>
          <p:nvPr/>
        </p:nvCxnSpPr>
        <p:spPr>
          <a:xfrm>
            <a:off x="2817398" y="1602679"/>
            <a:ext cx="666097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30270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4207113" y="2898079"/>
            <a:ext cx="603157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99834" y="25908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17707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91952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4397707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4937549" y="3601901"/>
            <a:ext cx="334403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03495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251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0"/>
          </p:cNvCxnSpPr>
          <p:nvPr/>
        </p:nvCxnSpPr>
        <p:spPr>
          <a:xfrm flipH="1">
            <a:off x="2842519" y="2212279"/>
            <a:ext cx="513697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0"/>
          </p:cNvCxnSpPr>
          <p:nvPr/>
        </p:nvCxnSpPr>
        <p:spPr>
          <a:xfrm>
            <a:off x="3610774" y="2212279"/>
            <a:ext cx="469060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85751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873188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66751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3053188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3593030" y="3601901"/>
            <a:ext cx="253721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0"/>
          </p:cNvCxnSpPr>
          <p:nvPr/>
        </p:nvCxnSpPr>
        <p:spPr>
          <a:xfrm flipH="1">
            <a:off x="3465751" y="2898079"/>
            <a:ext cx="486804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661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199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723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1519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7881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8079678" y="1602679"/>
            <a:ext cx="3550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0"/>
          </p:cNvCxnSpPr>
          <p:nvPr/>
        </p:nvCxnSpPr>
        <p:spPr>
          <a:xfrm flipH="1">
            <a:off x="7495199" y="22122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8079678" y="2212279"/>
            <a:ext cx="2582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8689278" y="1602679"/>
            <a:ext cx="4693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556562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912719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99135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9307190" y="2898079"/>
            <a:ext cx="302093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9863841" y="2898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058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41975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0"/>
          </p:cNvCxnSpPr>
          <p:nvPr/>
        </p:nvCxnSpPr>
        <p:spPr>
          <a:xfrm flipH="1">
            <a:off x="8821975" y="2212279"/>
            <a:ext cx="336645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0"/>
          </p:cNvCxnSpPr>
          <p:nvPr/>
        </p:nvCxnSpPr>
        <p:spPr>
          <a:xfrm>
            <a:off x="9413178" y="2212279"/>
            <a:ext cx="323384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22657" y="40115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23856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4821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8418563" y="4318798"/>
            <a:ext cx="356815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9029936" y="4318798"/>
            <a:ext cx="398277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0"/>
          </p:cNvCxnSpPr>
          <p:nvPr/>
        </p:nvCxnSpPr>
        <p:spPr>
          <a:xfrm flipH="1">
            <a:off x="8902657" y="3660079"/>
            <a:ext cx="277254" cy="3514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1820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1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Preorder</a:t>
            </a:r>
            <a:r>
              <a:rPr lang="en-IN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214848" cy="5590565"/>
          </a:xfrm>
        </p:spPr>
        <p:txBody>
          <a:bodyPr>
            <a:normAutofit/>
          </a:bodyPr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Traverse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Traverse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</a:t>
            </a:r>
            <a:r>
              <a:rPr lang="en-IN" b="1" dirty="0" smtClean="0"/>
              <a:t>nothing.</a:t>
            </a:r>
          </a:p>
          <a:p>
            <a:r>
              <a:rPr lang="en-IN" dirty="0" smtClean="0"/>
              <a:t>In </a:t>
            </a:r>
            <a:r>
              <a:rPr lang="en-IN" dirty="0"/>
              <a:t>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</a:t>
            </a:r>
            <a:r>
              <a:rPr lang="en-IN" dirty="0" smtClean="0"/>
              <a:t>encountered.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90527" y="1295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94229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80610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9475692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91496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403538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9923927" y="3917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9223092" y="1774756"/>
            <a:ext cx="2496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8761410" y="2671226"/>
            <a:ext cx="263126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9869883" y="1774756"/>
            <a:ext cx="3258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9756492" y="2671226"/>
            <a:ext cx="2407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0394318" y="2671226"/>
            <a:ext cx="290020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9955048" y="3567696"/>
            <a:ext cx="249679" cy="3498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7474" y="536284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8520" y="536284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8344" y="53628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21374" y="5362844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10121198" y="536284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0498580" y="5362844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871153" y="536284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0999" y="4827493"/>
            <a:ext cx="39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Preorder</a:t>
            </a:r>
            <a:r>
              <a:rPr lang="en-IN" sz="2000" b="1" dirty="0"/>
              <a:t> traversal of a </a:t>
            </a:r>
            <a:r>
              <a:rPr lang="en-IN" sz="2000" b="1" dirty="0" smtClean="0"/>
              <a:t>given </a:t>
            </a:r>
            <a:r>
              <a:rPr lang="en-IN" sz="2000" b="1" dirty="0"/>
              <a:t>tree as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36203" y="13761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7353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190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1655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8141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75253" y="39983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19008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Inorder</a:t>
            </a:r>
            <a:r>
              <a:rPr lang="en-IN" dirty="0" smtClean="0"/>
              <a:t> </a:t>
            </a:r>
            <a:r>
              <a:rPr lang="en-IN" dirty="0"/>
              <a:t>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Inorder</a:t>
            </a:r>
            <a:r>
              <a:rPr lang="en-IN" dirty="0" smtClean="0"/>
              <a:t> </a:t>
            </a:r>
            <a:r>
              <a:rPr lang="en-IN" dirty="0"/>
              <a:t>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Process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Traverse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524997" y="116093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969186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507504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677397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183902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0753160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0165973" y="38772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9249986" y="1640286"/>
            <a:ext cx="357255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8788304" y="2563650"/>
            <a:ext cx="263126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10004353" y="1640286"/>
            <a:ext cx="460349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9958197" y="2563650"/>
            <a:ext cx="307949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10663258" y="2563650"/>
            <a:ext cx="370702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10156753" y="3473567"/>
            <a:ext cx="290020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4213" y="507413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7791" y="5074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28163" y="507413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5009" y="507413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701857" y="50741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065837" y="5074136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0811429" y="50741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37652" y="4572483"/>
            <a:ext cx="38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Inorder</a:t>
            </a:r>
            <a:r>
              <a:rPr lang="en-IN" sz="2000" b="1" dirty="0"/>
              <a:t> traversal of a </a:t>
            </a:r>
            <a:r>
              <a:rPr lang="en-IN" sz="2000" b="1" dirty="0" smtClean="0"/>
              <a:t>given </a:t>
            </a:r>
            <a:r>
              <a:rPr lang="en-IN" sz="2000" b="1" dirty="0"/>
              <a:t>tree as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098738" y="12570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9438" y="219279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6482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34724" y="21772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9217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4462" y="39733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30000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Postorder</a:t>
            </a:r>
            <a:r>
              <a:rPr lang="en-IN" dirty="0" smtClean="0"/>
              <a:t> </a:t>
            </a:r>
            <a:r>
              <a:rPr lang="en-IN" dirty="0"/>
              <a:t>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Postorder</a:t>
            </a:r>
            <a:r>
              <a:rPr lang="en-IN" dirty="0" smtClean="0"/>
              <a:t> </a:t>
            </a:r>
            <a:r>
              <a:rPr lang="en-IN" dirty="0"/>
              <a:t>traversal of a binary tree is defined as </a:t>
            </a:r>
            <a:r>
              <a:rPr lang="en-IN" dirty="0" smtClean="0"/>
              <a:t>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 smtClean="0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Process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node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19126" y="102646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8969186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8440269" y="31690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9771526" y="31959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10318372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11008653" y="3155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10313890" y="41596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9249986" y="1505816"/>
            <a:ext cx="451384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8721069" y="2636913"/>
            <a:ext cx="330361" cy="5321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10098482" y="1505816"/>
            <a:ext cx="500690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10052326" y="2636913"/>
            <a:ext cx="348290" cy="5590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10797728" y="2636913"/>
            <a:ext cx="491725" cy="518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10250882" y="3675272"/>
            <a:ext cx="343808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73010" y="53046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5713" y="5304607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4161" y="5322917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63064" y="5304607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9643168" y="5304607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9255662" y="5304607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10033880" y="5304607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876089" y="4822014"/>
            <a:ext cx="40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Postorder</a:t>
            </a:r>
            <a:r>
              <a:rPr lang="en-IN" sz="2000" b="1" dirty="0"/>
              <a:t> traversal of a </a:t>
            </a:r>
            <a:r>
              <a:rPr lang="en-IN" sz="2000" b="1" dirty="0" smtClean="0"/>
              <a:t>given </a:t>
            </a:r>
            <a:r>
              <a:rPr lang="en-IN" sz="2000" b="1" dirty="0"/>
              <a:t>tree as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78249" y="11225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38833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02148" y="32651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873010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17178" y="3292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83546" y="4255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46148" y="3251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b="1" i="1" dirty="0">
                <a:solidFill>
                  <a:srgbClr val="C0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Converse </a:t>
            </a:r>
            <a:r>
              <a:rPr lang="en-IN" b="1" dirty="0" err="1" smtClean="0">
                <a:solidFill>
                  <a:srgbClr val="C00000"/>
                </a:solidFill>
              </a:rPr>
              <a:t>Preorder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Traversal:  A  </a:t>
            </a:r>
            <a:r>
              <a:rPr lang="en-IN" dirty="0"/>
              <a:t>D  G  E  F  B  </a:t>
            </a:r>
            <a:r>
              <a:rPr lang="en-IN" dirty="0" smtClean="0"/>
              <a:t>C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Traversal: G  </a:t>
            </a:r>
            <a:r>
              <a:rPr lang="en-IN" dirty="0"/>
              <a:t>D  F  E  A  B  </a:t>
            </a:r>
            <a:r>
              <a:rPr lang="en-IN" dirty="0" smtClean="0"/>
              <a:t>C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Traversal: G  </a:t>
            </a:r>
            <a:r>
              <a:rPr lang="en-IN" dirty="0"/>
              <a:t>F  E  D  C  B  </a:t>
            </a:r>
            <a:r>
              <a:rPr lang="en-I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788" y="897966"/>
            <a:ext cx="1712726" cy="3156901"/>
            <a:chOff x="547384" y="1153022"/>
            <a:chExt cx="1712726" cy="3156901"/>
          </a:xfrm>
        </p:grpSpPr>
        <p:sp>
          <p:nvSpPr>
            <p:cNvPr id="29" name="Oval 28"/>
            <p:cNvSpPr/>
            <p:nvPr/>
          </p:nvSpPr>
          <p:spPr>
            <a:xfrm>
              <a:off x="1072117" y="115302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1</a:t>
              </a:r>
              <a:endParaRPr lang="en-IN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47384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2</a:t>
              </a:r>
              <a:endParaRPr lang="en-IN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1698510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3</a:t>
              </a:r>
              <a:endParaRPr lang="en-IN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72117" y="29398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4</a:t>
              </a:r>
              <a:endParaRPr lang="en-IN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698510" y="374832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5</a:t>
              </a:r>
              <a:endParaRPr lang="en-IN" b="1" dirty="0"/>
            </a:p>
          </p:txBody>
        </p:sp>
        <p:cxnSp>
          <p:nvCxnSpPr>
            <p:cNvPr id="37" name="Straight Arrow Connector 36"/>
            <p:cNvCxnSpPr>
              <a:stCxn id="29" idx="3"/>
              <a:endCxn id="76" idx="0"/>
            </p:cNvCxnSpPr>
            <p:nvPr/>
          </p:nvCxnSpPr>
          <p:spPr>
            <a:xfrm flipH="1">
              <a:off x="828184" y="1632378"/>
              <a:ext cx="32617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9" idx="5"/>
              <a:endCxn id="78" idx="0"/>
            </p:cNvCxnSpPr>
            <p:nvPr/>
          </p:nvCxnSpPr>
          <p:spPr>
            <a:xfrm>
              <a:off x="1551473" y="1632378"/>
              <a:ext cx="42783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80" idx="0"/>
            </p:cNvCxnSpPr>
            <p:nvPr/>
          </p:nvCxnSpPr>
          <p:spPr>
            <a:xfrm flipH="1">
              <a:off x="1352917" y="2472813"/>
              <a:ext cx="427837" cy="46699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5"/>
              <a:endCxn id="81" idx="1"/>
            </p:cNvCxnSpPr>
            <p:nvPr/>
          </p:nvCxnSpPr>
          <p:spPr>
            <a:xfrm>
              <a:off x="1551473" y="3419161"/>
              <a:ext cx="229281" cy="41140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85167" y="897966"/>
            <a:ext cx="4669044" cy="3282355"/>
            <a:chOff x="3163550" y="1648492"/>
            <a:chExt cx="4669044" cy="3282355"/>
          </a:xfrm>
        </p:grpSpPr>
        <p:sp>
          <p:nvSpPr>
            <p:cNvPr id="74" name="Oval 73"/>
            <p:cNvSpPr/>
            <p:nvPr/>
          </p:nvSpPr>
          <p:spPr>
            <a:xfrm>
              <a:off x="5203792" y="164849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50</a:t>
              </a:r>
              <a:endParaRPr lang="en-IN" sz="16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315990" y="248892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25</a:t>
              </a:r>
              <a:endParaRPr lang="en-IN" sz="16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139466" y="2583056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75</a:t>
              </a:r>
              <a:endParaRPr lang="en-IN" sz="1600" b="1" dirty="0"/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flipH="1">
              <a:off x="4596790" y="2127848"/>
              <a:ext cx="689246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4" idx="5"/>
              <a:endCxn id="77" idx="0"/>
            </p:cNvCxnSpPr>
            <p:nvPr/>
          </p:nvCxnSpPr>
          <p:spPr>
            <a:xfrm>
              <a:off x="5683148" y="2127848"/>
              <a:ext cx="737118" cy="45520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67564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22</a:t>
              </a:r>
              <a:endParaRPr lang="en-IN" sz="16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4743879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40</a:t>
              </a:r>
              <a:endParaRPr lang="en-IN" sz="1600" b="1" dirty="0"/>
            </a:p>
          </p:txBody>
        </p:sp>
        <p:cxnSp>
          <p:nvCxnSpPr>
            <p:cNvPr id="88" name="Straight Arrow Connector 87"/>
            <p:cNvCxnSpPr>
              <a:stCxn id="75" idx="3"/>
              <a:endCxn id="86" idx="0"/>
            </p:cNvCxnSpPr>
            <p:nvPr/>
          </p:nvCxnSpPr>
          <p:spPr>
            <a:xfrm flipH="1">
              <a:off x="4048364" y="2968283"/>
              <a:ext cx="349870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795346" y="2968283"/>
              <a:ext cx="229333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163550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15</a:t>
              </a:r>
              <a:endParaRPr lang="en-IN" sz="1600" b="1" dirty="0"/>
            </a:p>
          </p:txBody>
        </p:sp>
        <p:cxnSp>
          <p:nvCxnSpPr>
            <p:cNvPr id="91" name="Straight Arrow Connector 90"/>
            <p:cNvCxnSpPr>
              <a:stCxn id="86" idx="3"/>
              <a:endCxn id="90" idx="0"/>
            </p:cNvCxnSpPr>
            <p:nvPr/>
          </p:nvCxnSpPr>
          <p:spPr>
            <a:xfrm flipH="1">
              <a:off x="3444350" y="3927656"/>
              <a:ext cx="405458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260258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30</a:t>
              </a:r>
              <a:endParaRPr lang="en-IN" sz="1600" b="1" dirty="0"/>
            </a:p>
          </p:txBody>
        </p:sp>
        <p:cxnSp>
          <p:nvCxnSpPr>
            <p:cNvPr id="93" name="Straight Arrow Connector 92"/>
            <p:cNvCxnSpPr>
              <a:stCxn id="87" idx="3"/>
              <a:endCxn id="92" idx="0"/>
            </p:cNvCxnSpPr>
            <p:nvPr/>
          </p:nvCxnSpPr>
          <p:spPr>
            <a:xfrm flipH="1">
              <a:off x="4541058" y="3927656"/>
              <a:ext cx="285065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5627628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60</a:t>
              </a:r>
              <a:endParaRPr lang="en-IN" sz="16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698072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80</a:t>
              </a:r>
              <a:endParaRPr lang="en-IN" sz="1600" b="1" dirty="0"/>
            </a:p>
          </p:txBody>
        </p:sp>
        <p:cxnSp>
          <p:nvCxnSpPr>
            <p:cNvPr id="112" name="Straight Arrow Connector 111"/>
            <p:cNvCxnSpPr>
              <a:stCxn id="77" idx="3"/>
              <a:endCxn id="110" idx="0"/>
            </p:cNvCxnSpPr>
            <p:nvPr/>
          </p:nvCxnSpPr>
          <p:spPr>
            <a:xfrm flipH="1">
              <a:off x="5908428" y="3062412"/>
              <a:ext cx="313282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7" idx="5"/>
              <a:endCxn id="111" idx="0"/>
            </p:cNvCxnSpPr>
            <p:nvPr/>
          </p:nvCxnSpPr>
          <p:spPr>
            <a:xfrm>
              <a:off x="6618822" y="3062412"/>
              <a:ext cx="360050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7270994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90</a:t>
              </a:r>
              <a:endParaRPr lang="en-IN" sz="1600" b="1" dirty="0"/>
            </a:p>
          </p:txBody>
        </p:sp>
        <p:cxnSp>
          <p:nvCxnSpPr>
            <p:cNvPr id="115" name="Straight Arrow Connector 114"/>
            <p:cNvCxnSpPr>
              <a:stCxn id="111" idx="5"/>
              <a:endCxn id="114" idx="0"/>
            </p:cNvCxnSpPr>
            <p:nvPr/>
          </p:nvCxnSpPr>
          <p:spPr>
            <a:xfrm>
              <a:off x="7177428" y="3927656"/>
              <a:ext cx="374366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27415" y="897966"/>
            <a:ext cx="4197541" cy="4621543"/>
            <a:chOff x="7765860" y="793505"/>
            <a:chExt cx="4197541" cy="4621543"/>
          </a:xfrm>
        </p:grpSpPr>
        <p:sp>
          <p:nvSpPr>
            <p:cNvPr id="126" name="Oval 125"/>
            <p:cNvSpPr/>
            <p:nvPr/>
          </p:nvSpPr>
          <p:spPr>
            <a:xfrm>
              <a:off x="8467039" y="7935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15</a:t>
              </a:r>
              <a:endParaRPr lang="en-IN" sz="1600" b="1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7768853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</a:t>
              </a:r>
              <a:endParaRPr lang="en-IN" sz="1600" b="1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9242707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1</a:t>
              </a:r>
              <a:endParaRPr lang="en-IN" sz="1600" b="1" dirty="0"/>
            </a:p>
          </p:txBody>
        </p:sp>
        <p:cxnSp>
          <p:nvCxnSpPr>
            <p:cNvPr id="129" name="Straight Arrow Connector 128"/>
            <p:cNvCxnSpPr>
              <a:stCxn id="126" idx="3"/>
              <a:endCxn id="127" idx="0"/>
            </p:cNvCxnSpPr>
            <p:nvPr/>
          </p:nvCxnSpPr>
          <p:spPr>
            <a:xfrm flipH="1">
              <a:off x="8049653" y="1272861"/>
              <a:ext cx="499630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5"/>
              <a:endCxn id="128" idx="0"/>
            </p:cNvCxnSpPr>
            <p:nvPr/>
          </p:nvCxnSpPr>
          <p:spPr>
            <a:xfrm>
              <a:off x="8946395" y="1272861"/>
              <a:ext cx="577112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92228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</a:t>
              </a:r>
              <a:endParaRPr lang="en-IN" sz="1600" b="1" dirty="0"/>
            </a:p>
          </p:txBody>
        </p:sp>
        <p:cxnSp>
          <p:nvCxnSpPr>
            <p:cNvPr id="132" name="Straight Arrow Connector 131"/>
            <p:cNvCxnSpPr>
              <a:stCxn id="127" idx="5"/>
              <a:endCxn id="131" idx="0"/>
            </p:cNvCxnSpPr>
            <p:nvPr/>
          </p:nvCxnSpPr>
          <p:spPr>
            <a:xfrm>
              <a:off x="8248209" y="2099849"/>
              <a:ext cx="324819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841654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22</a:t>
              </a:r>
              <a:endParaRPr lang="en-IN" sz="1600" b="1" dirty="0"/>
            </a:p>
          </p:txBody>
        </p:sp>
        <p:cxnSp>
          <p:nvCxnSpPr>
            <p:cNvPr id="134" name="Straight Arrow Connector 133"/>
            <p:cNvCxnSpPr>
              <a:stCxn id="128" idx="5"/>
              <a:endCxn id="133" idx="0"/>
            </p:cNvCxnSpPr>
            <p:nvPr/>
          </p:nvCxnSpPr>
          <p:spPr>
            <a:xfrm>
              <a:off x="9722063" y="2099849"/>
              <a:ext cx="400391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374235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45</a:t>
              </a:r>
              <a:endParaRPr lang="en-IN" sz="1600" b="1" dirty="0"/>
            </a:p>
          </p:txBody>
        </p:sp>
        <p:cxnSp>
          <p:nvCxnSpPr>
            <p:cNvPr id="136" name="Straight Arrow Connector 135"/>
            <p:cNvCxnSpPr>
              <a:stCxn id="133" idx="5"/>
              <a:endCxn id="135" idx="0"/>
            </p:cNvCxnSpPr>
            <p:nvPr/>
          </p:nvCxnSpPr>
          <p:spPr>
            <a:xfrm>
              <a:off x="10321010" y="2891134"/>
              <a:ext cx="334025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765860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5</a:t>
              </a:r>
              <a:endParaRPr lang="en-IN" sz="1600" b="1" dirty="0"/>
            </a:p>
          </p:txBody>
        </p:sp>
        <p:cxnSp>
          <p:nvCxnSpPr>
            <p:cNvPr id="138" name="Straight Arrow Connector 137"/>
            <p:cNvCxnSpPr>
              <a:stCxn id="131" idx="3"/>
              <a:endCxn id="137" idx="0"/>
            </p:cNvCxnSpPr>
            <p:nvPr/>
          </p:nvCxnSpPr>
          <p:spPr>
            <a:xfrm flipH="1">
              <a:off x="8046660" y="2891134"/>
              <a:ext cx="327812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844232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23</a:t>
              </a:r>
              <a:endParaRPr lang="en-IN" sz="1600" b="1" dirty="0"/>
            </a:p>
          </p:txBody>
        </p:sp>
        <p:cxnSp>
          <p:nvCxnSpPr>
            <p:cNvPr id="140" name="Straight Arrow Connector 139"/>
            <p:cNvCxnSpPr>
              <a:stCxn id="135" idx="3"/>
              <a:endCxn id="139" idx="0"/>
            </p:cNvCxnSpPr>
            <p:nvPr/>
          </p:nvCxnSpPr>
          <p:spPr>
            <a:xfrm flipH="1">
              <a:off x="10125032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904238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65</a:t>
              </a:r>
            </a:p>
          </p:txBody>
        </p:sp>
        <p:cxnSp>
          <p:nvCxnSpPr>
            <p:cNvPr id="142" name="Straight Arrow Connector 141"/>
            <p:cNvCxnSpPr>
              <a:stCxn id="135" idx="5"/>
              <a:endCxn id="141" idx="0"/>
            </p:cNvCxnSpPr>
            <p:nvPr/>
          </p:nvCxnSpPr>
          <p:spPr>
            <a:xfrm>
              <a:off x="10853591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1401801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78</a:t>
              </a:r>
            </a:p>
          </p:txBody>
        </p:sp>
        <p:cxnSp>
          <p:nvCxnSpPr>
            <p:cNvPr id="144" name="Straight Arrow Connector 143"/>
            <p:cNvCxnSpPr>
              <a:stCxn id="141" idx="5"/>
              <a:endCxn id="143" idx="0"/>
            </p:cNvCxnSpPr>
            <p:nvPr/>
          </p:nvCxnSpPr>
          <p:spPr>
            <a:xfrm>
              <a:off x="11383594" y="4493445"/>
              <a:ext cx="29900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0412635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/>
                <a:t>34</a:t>
              </a:r>
              <a:endParaRPr lang="en-IN" sz="1600" b="1" dirty="0"/>
            </a:p>
          </p:txBody>
        </p:sp>
        <p:cxnSp>
          <p:nvCxnSpPr>
            <p:cNvPr id="146" name="Straight Arrow Connector 145"/>
            <p:cNvCxnSpPr>
              <a:stCxn id="139" idx="5"/>
              <a:endCxn id="145" idx="0"/>
            </p:cNvCxnSpPr>
            <p:nvPr/>
          </p:nvCxnSpPr>
          <p:spPr>
            <a:xfrm>
              <a:off x="10323588" y="4493445"/>
              <a:ext cx="36984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2595282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8964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4394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287862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24446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87519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48282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075102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482823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68662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05246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83750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68319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962179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66875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5621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904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</a:t>
            </a:r>
            <a:r>
              <a:rPr lang="en-IN" sz="2000" b="1" dirty="0" smtClean="0"/>
              <a:t>of Binary </a:t>
            </a:r>
            <a:r>
              <a:rPr lang="en-IN" sz="2000" b="1" dirty="0"/>
              <a:t>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6545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7345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39545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86745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145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06345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15745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05115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97170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53714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29409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976059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084170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05915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382860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14602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41797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06345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34918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61634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15745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31935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07624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of </a:t>
            </a:r>
            <a:r>
              <a:rPr lang="en-US" dirty="0" smtClean="0"/>
              <a:t>Binary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 - Procedure: RPREORDER(T)</a:t>
            </a:r>
          </a:p>
          <a:p>
            <a:r>
              <a:rPr lang="en-US" dirty="0" err="1"/>
              <a:t>Inorder</a:t>
            </a:r>
            <a:r>
              <a:rPr lang="en-US" dirty="0"/>
              <a:t> Traversal - Procedure: RINORDER(T)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 - Procedure: RPOSTORDER(T)</a:t>
            </a:r>
          </a:p>
        </p:txBody>
      </p:sp>
    </p:spTree>
    <p:extLst>
      <p:ext uri="{BB962C8B-B14F-4D97-AF65-F5344CB8AC3E}">
        <p14:creationId xmlns:p14="http://schemas.microsoft.com/office/powerpoint/2010/main" val="11264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1634</Words>
  <Application>Microsoft Office PowerPoint</Application>
  <PresentationFormat>Widescreen</PresentationFormat>
  <Paragraphs>431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Roboto Condensed</vt:lpstr>
      <vt:lpstr>Calibri</vt:lpstr>
      <vt:lpstr>Open Sans</vt:lpstr>
      <vt:lpstr>Wingdings 3</vt:lpstr>
      <vt:lpstr>Times New Roman</vt:lpstr>
      <vt:lpstr>Wingdings</vt:lpstr>
      <vt:lpstr>Roboto Condensed Light</vt:lpstr>
      <vt:lpstr>Open Sans Semibold</vt:lpstr>
      <vt:lpstr>Arial</vt:lpstr>
      <vt:lpstr>Consolas</vt:lpstr>
      <vt:lpstr>Segoe UI Black</vt:lpstr>
      <vt:lpstr>Office Theme</vt:lpstr>
      <vt:lpstr>Unit-3  Non-Linear Data Structure  Tree Part-2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Linked Representation of Binary Tree</vt:lpstr>
      <vt:lpstr>Algorithm of Binary Tree Traversal</vt:lpstr>
      <vt:lpstr>Procedure: RPREORDER(T)</vt:lpstr>
      <vt:lpstr>Procedure: RINORDER(T)</vt:lpstr>
      <vt:lpstr>Procedure: RPOSTORDER(T)</vt:lpstr>
      <vt:lpstr>Construct Binary Tree from Traversal</vt:lpstr>
      <vt:lpstr>Construct Binary Tree from Traversal</vt:lpstr>
      <vt:lpstr>Linked Representation of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Binary Search Tree</vt:lpstr>
      <vt:lpstr>Delete node from BST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2 - Non-linear Data Structure</dc:title>
  <dc:creator>ADMIN</dc:creator>
  <cp:keywords>Tree, Data Structure, Darshan Institute of Engineering &amp; Technology, DIET</cp:keywords>
  <cp:lastModifiedBy>Microsoft account</cp:lastModifiedBy>
  <cp:revision>657</cp:revision>
  <dcterms:created xsi:type="dcterms:W3CDTF">2020-05-01T05:09:15Z</dcterms:created>
  <dcterms:modified xsi:type="dcterms:W3CDTF">2022-09-30T07:56:04Z</dcterms:modified>
</cp:coreProperties>
</file>