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83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</p:sldIdLst>
  <p:sldSz cx="12192000" cy="6858000"/>
  <p:notesSz cx="6858000" cy="9144000"/>
  <p:embeddedFontLst>
    <p:embeddedFont>
      <p:font typeface="Cambria Math" panose="02040503050406030204" pitchFamily="18" charset="0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Open Sans" pitchFamily="2" charset="0"/>
      <p:regular r:id="rId41"/>
      <p:bold r:id="rId42"/>
      <p:italic r:id="rId43"/>
      <p:boldItalic r:id="rId44"/>
    </p:embeddedFont>
    <p:embeddedFont>
      <p:font typeface="Wingdings 3" panose="05040102010807070707" pitchFamily="18" charset="2"/>
      <p:regular r:id="rId45"/>
    </p:embeddedFont>
    <p:embeddedFont>
      <p:font typeface="Segoe UI Black" panose="020B0A02040204020203" pitchFamily="34" charset="0"/>
      <p:bold r:id="rId46"/>
      <p:boldItalic r:id="rId47"/>
    </p:embeddedFont>
    <p:embeddedFont>
      <p:font typeface="Open Sans Semibold" pitchFamily="2" charset="0"/>
      <p:bold r:id="rId48"/>
      <p:boldItalic r:id="rId49"/>
    </p:embeddedFont>
    <p:embeddedFont>
      <p:font typeface="Roboto Condensed Light" panose="02000000000000000000" pitchFamily="2" charset="0"/>
      <p:regular r:id="rId50"/>
      <p:italic r:id="rId51"/>
    </p:embeddedFont>
    <p:embeddedFont>
      <p:font typeface="Roboto Condensed" panose="02000000000000000000" pitchFamily="2" charset="0"/>
      <p:regular r:id="rId52"/>
      <p:bold r:id="rId53"/>
      <p:italic r:id="rId54"/>
      <p:boldItalic r:id="rId55"/>
    </p:embeddedFont>
    <p:embeddedFont>
      <p:font typeface="Consolas" panose="020B0609020204030204" pitchFamily="49" charset="0"/>
      <p:regular r:id="rId56"/>
      <p:bold r:id="rId57"/>
      <p:italic r:id="rId58"/>
      <p:boldItalic r:id="rId5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FsA0lNRVGWQzRXyFHnMDKg==" hashData="jqF/JJdjWs1F1MqjmjjFgiph2WG6K7vo3HqhfzYipmcOHBqM9eOyl+MTuCawjS+RXD+ZaiV4k2cWrQraO6CYWg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42"/>
    <a:srgbClr val="9A0000"/>
    <a:srgbClr val="0000FF"/>
    <a:srgbClr val="00FF00"/>
    <a:srgbClr val="16745B"/>
    <a:srgbClr val="007D8E"/>
    <a:srgbClr val="0F5140"/>
    <a:srgbClr val="007635"/>
    <a:srgbClr val="2FA0AE"/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70" d="100"/>
          <a:sy n="70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font" Target="fonts/font23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font" Target="fonts/font24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font" Target="fonts/font2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</a:t>
            </a:r>
            <a:r>
              <a:rPr lang="en-US" sz="1600" dirty="0" smtClean="0"/>
              <a:t>University, </a:t>
            </a:r>
            <a:r>
              <a:rPr lang="en-US" sz="1600" dirty="0"/>
              <a:t>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 smtClean="0"/>
              <a:t># </a:t>
            </a:r>
            <a:r>
              <a:rPr lang="en-US" dirty="0"/>
              <a:t>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=""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r="9167"/>
          <a:stretch/>
        </p:blipFill>
        <p:spPr>
          <a:xfrm>
            <a:off x="7665491" y="2756708"/>
            <a:ext cx="4419009" cy="135275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=""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=""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</a:t>
            </a:r>
            <a:r>
              <a:rPr lang="en-US" sz="1600" dirty="0" smtClean="0"/>
              <a:t>University, </a:t>
            </a:r>
            <a:r>
              <a:rPr lang="en-US" sz="1600" dirty="0"/>
              <a:t>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 smtClean="0"/>
              <a:t># </a:t>
            </a:r>
            <a:r>
              <a:rPr lang="en-US" dirty="0"/>
              <a:t>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=""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 smtClean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 userDrawn="1"/>
        </p:nvGrpSpPr>
        <p:grpSpPr>
          <a:xfrm>
            <a:off x="9678496" y="861192"/>
            <a:ext cx="2554142" cy="587454"/>
            <a:chOff x="9424496" y="8611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5018" y="8611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24496" y="8611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6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17504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Non Linear Data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Structures (Graph)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92796" y="5890392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17504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Non Linear Data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Structures (Graph)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49704" y="5915792"/>
            <a:ext cx="2554142" cy="587454"/>
            <a:chOff x="2423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2423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6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17504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Non Linear Data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Structures (Graph)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=""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52158" y="1024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17504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Non Linear Data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Structures (Graph)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26758" y="60033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17504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Non Linear Data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Structures (Graph)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49812" y="5990021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17504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Non Linear Data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Structures (Graph)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8284260" cy="2563094"/>
          </a:xfrm>
        </p:spPr>
        <p:txBody>
          <a:bodyPr/>
          <a:lstStyle/>
          <a:p>
            <a:r>
              <a:rPr lang="en-US" sz="44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Unit-3</a:t>
            </a:r>
            <a:r>
              <a:rPr lang="en-US" sz="6000" dirty="0" smtClean="0"/>
              <a:t> 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5400" dirty="0" smtClean="0"/>
              <a:t>Non-Linear Data Structure </a:t>
            </a:r>
            <a:r>
              <a:rPr lang="en-US" sz="6000" dirty="0" smtClean="0"/>
              <a:t>Graph</a:t>
            </a:r>
            <a:endParaRPr lang="en-US" sz="60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</a:t>
            </a:r>
            <a:r>
              <a:rPr lang="en-US" dirty="0" err="1"/>
              <a:t>Jadeja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=""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DS)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=""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 (DFS)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like preorder traversal of </a:t>
            </a:r>
            <a:r>
              <a:rPr lang="en-US" dirty="0" smtClean="0"/>
              <a:t>tree</a:t>
            </a:r>
            <a:endParaRPr lang="en-US" dirty="0"/>
          </a:p>
          <a:p>
            <a:r>
              <a:rPr lang="en-US" dirty="0" smtClean="0"/>
              <a:t>Traversal </a:t>
            </a:r>
            <a:r>
              <a:rPr lang="en-US" dirty="0"/>
              <a:t>can start from any vertex </a:t>
            </a:r>
            <a:r>
              <a:rPr lang="en-US" dirty="0" smtClean="0"/>
              <a:t>V</a:t>
            </a:r>
            <a:r>
              <a:rPr lang="en-US" baseline="-25000" dirty="0" smtClean="0"/>
              <a:t>i</a:t>
            </a:r>
            <a:endParaRPr lang="en-US" baseline="-25000" dirty="0"/>
          </a:p>
          <a:p>
            <a:r>
              <a:rPr lang="en-US" dirty="0"/>
              <a:t>V</a:t>
            </a:r>
            <a:r>
              <a:rPr lang="en-US" baseline="-25000" dirty="0"/>
              <a:t>i</a:t>
            </a:r>
            <a:r>
              <a:rPr lang="en-US" dirty="0" smtClean="0"/>
              <a:t> </a:t>
            </a:r>
            <a:r>
              <a:rPr lang="en-US" dirty="0"/>
              <a:t>is visited and then all vertices adjacent to V</a:t>
            </a:r>
            <a:r>
              <a:rPr lang="en-US" baseline="-25000" dirty="0"/>
              <a:t>i</a:t>
            </a:r>
            <a:r>
              <a:rPr lang="en-US" dirty="0" smtClean="0"/>
              <a:t> </a:t>
            </a:r>
            <a:r>
              <a:rPr lang="en-US" dirty="0"/>
              <a:t>are traversed recursively using DFS</a:t>
            </a:r>
          </a:p>
        </p:txBody>
      </p:sp>
      <p:sp>
        <p:nvSpPr>
          <p:cNvPr id="4" name="Oval 3"/>
          <p:cNvSpPr/>
          <p:nvPr/>
        </p:nvSpPr>
        <p:spPr>
          <a:xfrm>
            <a:off x="3124200" y="30480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36576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590800" y="41148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733800" y="41148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4648200" y="36576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2133600" y="51816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4191000" y="51816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3124200" y="58674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</a:t>
            </a:r>
          </a:p>
        </p:txBody>
      </p:sp>
      <p:cxnSp>
        <p:nvCxnSpPr>
          <p:cNvPr id="14" name="Straight Connector 13"/>
          <p:cNvCxnSpPr>
            <a:stCxn id="4" idx="2"/>
            <a:endCxn id="5" idx="7"/>
          </p:cNvCxnSpPr>
          <p:nvPr/>
        </p:nvCxnSpPr>
        <p:spPr>
          <a:xfrm flipH="1">
            <a:off x="2155756" y="3328800"/>
            <a:ext cx="968444" cy="41104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6"/>
            <a:endCxn id="9" idx="1"/>
          </p:cNvCxnSpPr>
          <p:nvPr/>
        </p:nvCxnSpPr>
        <p:spPr>
          <a:xfrm>
            <a:off x="3685800" y="3328800"/>
            <a:ext cx="1044644" cy="41104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4"/>
            <a:endCxn id="10" idx="1"/>
          </p:cNvCxnSpPr>
          <p:nvPr/>
        </p:nvCxnSpPr>
        <p:spPr>
          <a:xfrm>
            <a:off x="1957200" y="4219200"/>
            <a:ext cx="258644" cy="104464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1" idx="7"/>
          </p:cNvCxnSpPr>
          <p:nvPr/>
        </p:nvCxnSpPr>
        <p:spPr>
          <a:xfrm flipH="1">
            <a:off x="4670356" y="4219200"/>
            <a:ext cx="258644" cy="104464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4"/>
            <a:endCxn id="12" idx="2"/>
          </p:cNvCxnSpPr>
          <p:nvPr/>
        </p:nvCxnSpPr>
        <p:spPr>
          <a:xfrm>
            <a:off x="2414400" y="5743200"/>
            <a:ext cx="709800" cy="405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  <a:endCxn id="12" idx="6"/>
          </p:cNvCxnSpPr>
          <p:nvPr/>
        </p:nvCxnSpPr>
        <p:spPr>
          <a:xfrm flipH="1">
            <a:off x="3685800" y="5743200"/>
            <a:ext cx="786000" cy="405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3"/>
            <a:endCxn id="7" idx="7"/>
          </p:cNvCxnSpPr>
          <p:nvPr/>
        </p:nvCxnSpPr>
        <p:spPr>
          <a:xfrm flipH="1">
            <a:off x="3070156" y="3527356"/>
            <a:ext cx="136288" cy="66968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5"/>
            <a:endCxn id="8" idx="1"/>
          </p:cNvCxnSpPr>
          <p:nvPr/>
        </p:nvCxnSpPr>
        <p:spPr>
          <a:xfrm>
            <a:off x="3603556" y="3527356"/>
            <a:ext cx="212488" cy="66968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4"/>
            <a:endCxn id="10" idx="7"/>
          </p:cNvCxnSpPr>
          <p:nvPr/>
        </p:nvCxnSpPr>
        <p:spPr>
          <a:xfrm flipH="1">
            <a:off x="2612956" y="4676400"/>
            <a:ext cx="258644" cy="58744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4"/>
            <a:endCxn id="11" idx="1"/>
          </p:cNvCxnSpPr>
          <p:nvPr/>
        </p:nvCxnSpPr>
        <p:spPr>
          <a:xfrm>
            <a:off x="4014600" y="4676400"/>
            <a:ext cx="258644" cy="58744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95800" y="2590801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DFS (G, 1)</a:t>
            </a:r>
            <a:r>
              <a:rPr lang="en-US" sz="2400" dirty="0">
                <a:solidFill>
                  <a:srgbClr val="C00000"/>
                </a:solidFill>
              </a:rPr>
              <a:t> is given by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23748" y="30596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Visit (1)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37396" y="3440669"/>
            <a:ext cx="2001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2: </a:t>
            </a:r>
            <a:r>
              <a:rPr lang="en-US" dirty="0"/>
              <a:t>DFS (G, 2) </a:t>
            </a:r>
          </a:p>
          <a:p>
            <a:r>
              <a:rPr lang="en-US" dirty="0"/>
              <a:t>             DFS (G, 3)</a:t>
            </a:r>
          </a:p>
          <a:p>
            <a:r>
              <a:rPr lang="en-US" dirty="0"/>
              <a:t>             DFS (G, 4)</a:t>
            </a:r>
          </a:p>
          <a:p>
            <a:r>
              <a:rPr lang="en-US" dirty="0"/>
              <a:t>             DFS (G, 5)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39000" y="3427795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DFS (G, 2): </a:t>
            </a:r>
          </a:p>
          <a:p>
            <a:r>
              <a:rPr lang="en-US" b="1" dirty="0"/>
              <a:t>Step1:  Visit(2)</a:t>
            </a:r>
          </a:p>
          <a:p>
            <a:r>
              <a:rPr lang="en-US" b="1" dirty="0"/>
              <a:t>Step 2: </a:t>
            </a:r>
            <a:r>
              <a:rPr lang="en-US" dirty="0"/>
              <a:t>DFS (G, 6)            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58200" y="4267201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DFS (G, 6): </a:t>
            </a:r>
          </a:p>
          <a:p>
            <a:r>
              <a:rPr lang="en-US" b="1" dirty="0"/>
              <a:t>Step1:  Visit(6)</a:t>
            </a:r>
          </a:p>
          <a:p>
            <a:r>
              <a:rPr lang="en-US" b="1" dirty="0"/>
              <a:t>Step 2: </a:t>
            </a:r>
            <a:r>
              <a:rPr lang="en-US" dirty="0"/>
              <a:t>DFS (G, 3)             </a:t>
            </a:r>
          </a:p>
          <a:p>
            <a:r>
              <a:rPr lang="en-US" dirty="0"/>
              <a:t>              DFS (G, 8)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947848" y="3622344"/>
            <a:ext cx="3810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8088574" y="4312694"/>
            <a:ext cx="409433" cy="150125"/>
          </a:xfrm>
          <a:custGeom>
            <a:avLst/>
            <a:gdLst>
              <a:gd name="connsiteX0" fmla="*/ 0 w 409433"/>
              <a:gd name="connsiteY0" fmla="*/ 0 h 150125"/>
              <a:gd name="connsiteX1" fmla="*/ 0 w 409433"/>
              <a:gd name="connsiteY1" fmla="*/ 150125 h 150125"/>
              <a:gd name="connsiteX2" fmla="*/ 409433 w 409433"/>
              <a:gd name="connsiteY2" fmla="*/ 150125 h 15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433" h="150125">
                <a:moveTo>
                  <a:pt x="0" y="0"/>
                </a:moveTo>
                <a:lnTo>
                  <a:pt x="0" y="150125"/>
                </a:lnTo>
                <a:lnTo>
                  <a:pt x="409433" y="150125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953000" y="5410200"/>
            <a:ext cx="555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DFS </a:t>
            </a:r>
            <a:r>
              <a:rPr lang="en-US" sz="2000" dirty="0"/>
              <a:t>of given graph starting </a:t>
            </a:r>
            <a:r>
              <a:rPr lang="en-US" sz="2000" b="1" dirty="0">
                <a:solidFill>
                  <a:srgbClr val="C00000"/>
                </a:solidFill>
              </a:rPr>
              <a:t>from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node </a:t>
            </a:r>
            <a:r>
              <a:rPr lang="en-US" sz="2000" b="1" dirty="0">
                <a:solidFill>
                  <a:srgbClr val="C00000"/>
                </a:solidFill>
              </a:rPr>
              <a:t>1</a:t>
            </a:r>
            <a:r>
              <a:rPr lang="en-US" sz="2000" dirty="0"/>
              <a:t> is given by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823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157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491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825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159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8493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4589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9923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99574" y="28764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66612" y="36576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32774" y="51816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89974" y="40956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47608" y="551494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90174" y="52386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32974" y="41148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47374" y="38670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286377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7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6" grpId="0"/>
      <p:bldP spid="37" grpId="0"/>
      <p:bldP spid="38" grpId="0"/>
      <p:bldP spid="39" grpId="0"/>
      <p:bldP spid="43" grpId="0" animBg="1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 (DFS)</a:t>
            </a:r>
          </a:p>
        </p:txBody>
      </p:sp>
      <p:sp>
        <p:nvSpPr>
          <p:cNvPr id="4" name="Oval 3"/>
          <p:cNvSpPr/>
          <p:nvPr/>
        </p:nvSpPr>
        <p:spPr>
          <a:xfrm>
            <a:off x="3505200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895600" y="1600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91000" y="1600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438400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3276600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3886200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4648200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3505200" y="3352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13" name="Straight Connector 12"/>
          <p:cNvCxnSpPr>
            <a:stCxn id="4" idx="3"/>
            <a:endCxn id="5" idx="7"/>
          </p:cNvCxnSpPr>
          <p:nvPr/>
        </p:nvCxnSpPr>
        <p:spPr>
          <a:xfrm flipH="1">
            <a:off x="3220804" y="1392004"/>
            <a:ext cx="3401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6" idx="1"/>
          </p:cNvCxnSpPr>
          <p:nvPr/>
        </p:nvCxnSpPr>
        <p:spPr>
          <a:xfrm>
            <a:off x="3830404" y="1392004"/>
            <a:ext cx="4163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  <a:endCxn id="7" idx="0"/>
          </p:cNvCxnSpPr>
          <p:nvPr/>
        </p:nvCxnSpPr>
        <p:spPr>
          <a:xfrm flipH="1">
            <a:off x="2628900" y="1925404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5"/>
            <a:endCxn id="8" idx="0"/>
          </p:cNvCxnSpPr>
          <p:nvPr/>
        </p:nvCxnSpPr>
        <p:spPr>
          <a:xfrm>
            <a:off x="3220804" y="1925404"/>
            <a:ext cx="2462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3"/>
            <a:endCxn id="9" idx="0"/>
          </p:cNvCxnSpPr>
          <p:nvPr/>
        </p:nvCxnSpPr>
        <p:spPr>
          <a:xfrm flipH="1">
            <a:off x="4076700" y="1925404"/>
            <a:ext cx="1700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5"/>
            <a:endCxn id="10" idx="0"/>
          </p:cNvCxnSpPr>
          <p:nvPr/>
        </p:nvCxnSpPr>
        <p:spPr>
          <a:xfrm>
            <a:off x="4516204" y="1925404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4"/>
            <a:endCxn id="11" idx="2"/>
          </p:cNvCxnSpPr>
          <p:nvPr/>
        </p:nvCxnSpPr>
        <p:spPr>
          <a:xfrm>
            <a:off x="2628900" y="2590800"/>
            <a:ext cx="876300" cy="9525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4"/>
            <a:endCxn id="11" idx="1"/>
          </p:cNvCxnSpPr>
          <p:nvPr/>
        </p:nvCxnSpPr>
        <p:spPr>
          <a:xfrm>
            <a:off x="3467100" y="2590800"/>
            <a:ext cx="93896" cy="817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4"/>
            <a:endCxn id="11" idx="7"/>
          </p:cNvCxnSpPr>
          <p:nvPr/>
        </p:nvCxnSpPr>
        <p:spPr>
          <a:xfrm flipH="1">
            <a:off x="3830404" y="2590800"/>
            <a:ext cx="246296" cy="817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4"/>
            <a:endCxn id="11" idx="6"/>
          </p:cNvCxnSpPr>
          <p:nvPr/>
        </p:nvCxnSpPr>
        <p:spPr>
          <a:xfrm flipH="1">
            <a:off x="3886200" y="2590800"/>
            <a:ext cx="952500" cy="9525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954104" y="47928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34" name="Oval 33"/>
          <p:cNvSpPr/>
          <p:nvPr/>
        </p:nvSpPr>
        <p:spPr>
          <a:xfrm>
            <a:off x="2281004" y="5364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35" name="Oval 34"/>
          <p:cNvSpPr/>
          <p:nvPr/>
        </p:nvSpPr>
        <p:spPr>
          <a:xfrm>
            <a:off x="3657600" y="5364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36" name="Oval 35"/>
          <p:cNvSpPr/>
          <p:nvPr/>
        </p:nvSpPr>
        <p:spPr>
          <a:xfrm>
            <a:off x="2962952" y="594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37" name="Oval 36"/>
          <p:cNvSpPr/>
          <p:nvPr/>
        </p:nvSpPr>
        <p:spPr>
          <a:xfrm>
            <a:off x="4987248" y="5364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4191000" y="594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40" name="Straight Connector 39"/>
          <p:cNvCxnSpPr>
            <a:stCxn id="33" idx="3"/>
            <a:endCxn id="34" idx="7"/>
          </p:cNvCxnSpPr>
          <p:nvPr/>
        </p:nvCxnSpPr>
        <p:spPr>
          <a:xfrm flipH="1">
            <a:off x="2606208" y="5118100"/>
            <a:ext cx="4036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5"/>
            <a:endCxn id="35" idx="1"/>
          </p:cNvCxnSpPr>
          <p:nvPr/>
        </p:nvCxnSpPr>
        <p:spPr>
          <a:xfrm>
            <a:off x="3279308" y="5118100"/>
            <a:ext cx="434088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4" idx="5"/>
            <a:endCxn id="36" idx="2"/>
          </p:cNvCxnSpPr>
          <p:nvPr/>
        </p:nvCxnSpPr>
        <p:spPr>
          <a:xfrm>
            <a:off x="2606208" y="5689600"/>
            <a:ext cx="356744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6"/>
            <a:endCxn id="35" idx="3"/>
          </p:cNvCxnSpPr>
          <p:nvPr/>
        </p:nvCxnSpPr>
        <p:spPr>
          <a:xfrm flipV="1">
            <a:off x="3343952" y="5689600"/>
            <a:ext cx="369444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5" idx="6"/>
            <a:endCxn id="37" idx="2"/>
          </p:cNvCxnSpPr>
          <p:nvPr/>
        </p:nvCxnSpPr>
        <p:spPr>
          <a:xfrm>
            <a:off x="4038600" y="5554896"/>
            <a:ext cx="948648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5" idx="5"/>
            <a:endCxn id="38" idx="1"/>
          </p:cNvCxnSpPr>
          <p:nvPr/>
        </p:nvCxnSpPr>
        <p:spPr>
          <a:xfrm>
            <a:off x="3982804" y="5689600"/>
            <a:ext cx="2639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7" idx="3"/>
            <a:endCxn id="38" idx="6"/>
          </p:cNvCxnSpPr>
          <p:nvPr/>
        </p:nvCxnSpPr>
        <p:spPr>
          <a:xfrm flipH="1">
            <a:off x="4572000" y="5689600"/>
            <a:ext cx="471044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714500" y="45720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096000" y="1066800"/>
            <a:ext cx="0" cy="3505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915152" y="268990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</a:t>
            </a:r>
          </a:p>
        </p:txBody>
      </p:sp>
      <p:sp>
        <p:nvSpPr>
          <p:cNvPr id="89" name="Oval 88"/>
          <p:cNvSpPr/>
          <p:nvPr/>
        </p:nvSpPr>
        <p:spPr>
          <a:xfrm>
            <a:off x="7353302" y="192628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</a:p>
        </p:txBody>
      </p:sp>
      <p:sp>
        <p:nvSpPr>
          <p:cNvPr id="90" name="Oval 89"/>
          <p:cNvSpPr/>
          <p:nvPr/>
        </p:nvSpPr>
        <p:spPr>
          <a:xfrm>
            <a:off x="7744029" y="3048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Q</a:t>
            </a:r>
          </a:p>
        </p:txBody>
      </p:sp>
      <p:sp>
        <p:nvSpPr>
          <p:cNvPr id="91" name="Oval 90"/>
          <p:cNvSpPr/>
          <p:nvPr/>
        </p:nvSpPr>
        <p:spPr>
          <a:xfrm>
            <a:off x="8439151" y="192790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92" name="Oval 91"/>
          <p:cNvSpPr/>
          <p:nvPr/>
        </p:nvSpPr>
        <p:spPr>
          <a:xfrm>
            <a:off x="8979848" y="3048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</a:p>
        </p:txBody>
      </p:sp>
      <p:sp>
        <p:nvSpPr>
          <p:cNvPr id="93" name="Oval 92"/>
          <p:cNvSpPr/>
          <p:nvPr/>
        </p:nvSpPr>
        <p:spPr>
          <a:xfrm>
            <a:off x="9525000" y="192628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</a:t>
            </a:r>
          </a:p>
        </p:txBody>
      </p:sp>
      <p:cxnSp>
        <p:nvCxnSpPr>
          <p:cNvPr id="95" name="Straight Connector 94"/>
          <p:cNvCxnSpPr>
            <a:stCxn id="89" idx="3"/>
            <a:endCxn id="88" idx="0"/>
          </p:cNvCxnSpPr>
          <p:nvPr/>
        </p:nvCxnSpPr>
        <p:spPr>
          <a:xfrm flipH="1">
            <a:off x="7105652" y="2251487"/>
            <a:ext cx="303446" cy="43841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9" idx="6"/>
            <a:endCxn id="91" idx="2"/>
          </p:cNvCxnSpPr>
          <p:nvPr/>
        </p:nvCxnSpPr>
        <p:spPr>
          <a:xfrm>
            <a:off x="7734303" y="2116783"/>
            <a:ext cx="704849" cy="162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9" idx="4"/>
            <a:endCxn id="90" idx="0"/>
          </p:cNvCxnSpPr>
          <p:nvPr/>
        </p:nvCxnSpPr>
        <p:spPr>
          <a:xfrm>
            <a:off x="7543803" y="2307282"/>
            <a:ext cx="390727" cy="74071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1" idx="4"/>
            <a:endCxn id="90" idx="7"/>
          </p:cNvCxnSpPr>
          <p:nvPr/>
        </p:nvCxnSpPr>
        <p:spPr>
          <a:xfrm flipH="1">
            <a:off x="8069233" y="2308904"/>
            <a:ext cx="560418" cy="79489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3" idx="4"/>
            <a:endCxn id="92" idx="7"/>
          </p:cNvCxnSpPr>
          <p:nvPr/>
        </p:nvCxnSpPr>
        <p:spPr>
          <a:xfrm flipH="1">
            <a:off x="9305052" y="2307282"/>
            <a:ext cx="410448" cy="79651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90" idx="6"/>
            <a:endCxn id="92" idx="2"/>
          </p:cNvCxnSpPr>
          <p:nvPr/>
        </p:nvCxnSpPr>
        <p:spPr>
          <a:xfrm>
            <a:off x="8125030" y="3238500"/>
            <a:ext cx="854819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91" idx="6"/>
            <a:endCxn id="93" idx="2"/>
          </p:cNvCxnSpPr>
          <p:nvPr/>
        </p:nvCxnSpPr>
        <p:spPr>
          <a:xfrm flipV="1">
            <a:off x="8820152" y="2116783"/>
            <a:ext cx="704849" cy="162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89" idx="0"/>
          </p:cNvCxnSpPr>
          <p:nvPr/>
        </p:nvCxnSpPr>
        <p:spPr>
          <a:xfrm>
            <a:off x="7543802" y="1676400"/>
            <a:ext cx="0" cy="24988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544406" y="3865602"/>
            <a:ext cx="417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77821" y="3865602"/>
            <a:ext cx="401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207229" y="3865602"/>
            <a:ext cx="402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538239" y="3865602"/>
            <a:ext cx="426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881273" y="3865602"/>
            <a:ext cx="3722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61787" y="3865602"/>
            <a:ext cx="4042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471158" y="3865602"/>
            <a:ext cx="3674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62094" y="3865602"/>
            <a:ext cx="409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G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170269" y="1066874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590800" y="15810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137574" y="22098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204374" y="35622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975774" y="21906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537062" y="1561288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214430" y="22098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029200" y="21906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781800" y="5334000"/>
            <a:ext cx="417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04751" y="5334000"/>
            <a:ext cx="401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823695" y="5334000"/>
            <a:ext cx="402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8336226" y="5334000"/>
            <a:ext cx="4042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835133" y="5334000"/>
            <a:ext cx="3674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305184" y="5334000"/>
            <a:ext cx="3722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633558" y="4742953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985174" y="53910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590800" y="60768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276600" y="54102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419600" y="60960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775390" y="51624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104604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3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0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4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8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2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6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0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8" grpId="0"/>
      <p:bldP spid="139" grpId="0"/>
      <p:bldP spid="140" grpId="0"/>
      <p:bldP spid="1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 (BFS)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This methods </a:t>
            </a:r>
            <a:r>
              <a:rPr lang="en-US" b="1" dirty="0">
                <a:solidFill>
                  <a:srgbClr val="C00000"/>
                </a:solidFill>
              </a:rPr>
              <a:t>starts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vertex </a:t>
            </a:r>
            <a:r>
              <a:rPr lang="en-US" b="1" dirty="0" smtClean="0">
                <a:solidFill>
                  <a:srgbClr val="C00000"/>
                </a:solidFill>
              </a:rPr>
              <a:t>V</a:t>
            </a:r>
            <a:r>
              <a:rPr lang="en-US" b="1" baseline="-25000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 </a:t>
            </a:r>
            <a:endParaRPr lang="en-US" dirty="0"/>
          </a:p>
          <a:p>
            <a:pPr lvl="0"/>
            <a:r>
              <a:rPr lang="en-US" b="1" dirty="0" smtClean="0">
                <a:solidFill>
                  <a:srgbClr val="C00000"/>
                </a:solidFill>
              </a:rPr>
              <a:t>V</a:t>
            </a:r>
            <a:r>
              <a:rPr lang="en-US" b="1" baseline="-25000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 </a:t>
            </a:r>
            <a:r>
              <a:rPr lang="en-US" dirty="0"/>
              <a:t>is marked as </a:t>
            </a:r>
            <a:r>
              <a:rPr lang="en-US" b="1" dirty="0">
                <a:solidFill>
                  <a:srgbClr val="C00000"/>
                </a:solidFill>
              </a:rPr>
              <a:t>visited</a:t>
            </a:r>
            <a:r>
              <a:rPr lang="en-US" dirty="0"/>
              <a:t>. All </a:t>
            </a:r>
            <a:r>
              <a:rPr lang="en-US" b="1" dirty="0">
                <a:solidFill>
                  <a:srgbClr val="C00000"/>
                </a:solidFill>
              </a:rPr>
              <a:t>vertices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adjacent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to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visited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next</a:t>
            </a:r>
          </a:p>
          <a:p>
            <a:pPr lvl="0"/>
            <a:r>
              <a:rPr lang="en-US" dirty="0" smtClean="0"/>
              <a:t>Let </a:t>
            </a:r>
            <a:r>
              <a:rPr lang="en-US" dirty="0"/>
              <a:t>vertices adjacent to V</a:t>
            </a:r>
            <a:r>
              <a:rPr lang="en-US" baseline="-25000" dirty="0"/>
              <a:t>0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/>
              <a:t>2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, V</a:t>
            </a:r>
            <a:r>
              <a:rPr lang="en-US" baseline="-25000" dirty="0" smtClean="0"/>
              <a:t>4</a:t>
            </a:r>
            <a:endParaRPr lang="en-US" dirty="0"/>
          </a:p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/>
              <a:t>2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V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are marked </a:t>
            </a:r>
            <a:r>
              <a:rPr lang="en-US" dirty="0" smtClean="0"/>
              <a:t>visited</a:t>
            </a:r>
            <a:endParaRPr lang="en-US" dirty="0"/>
          </a:p>
          <a:p>
            <a:r>
              <a:rPr lang="en-US" dirty="0" smtClean="0"/>
              <a:t>All </a:t>
            </a:r>
            <a:r>
              <a:rPr lang="en-US" dirty="0"/>
              <a:t>unvisited vertices adjacent to </a:t>
            </a:r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, V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are visited </a:t>
            </a:r>
            <a:r>
              <a:rPr lang="en-US" dirty="0" smtClean="0"/>
              <a:t>next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method </a:t>
            </a:r>
            <a:r>
              <a:rPr lang="en-US" b="1" dirty="0">
                <a:solidFill>
                  <a:srgbClr val="C00000"/>
                </a:solidFill>
              </a:rPr>
              <a:t>continuous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until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all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vertices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 smtClean="0">
                <a:solidFill>
                  <a:srgbClr val="C00000"/>
                </a:solidFill>
              </a:rPr>
              <a:t>visited</a:t>
            </a:r>
          </a:p>
          <a:p>
            <a:r>
              <a:rPr lang="en-US" dirty="0" smtClean="0"/>
              <a:t>The </a:t>
            </a:r>
            <a:r>
              <a:rPr lang="en-US" dirty="0"/>
              <a:t>algorithm for BFS has to maintain a list of vertices which have been visited but not explored for adjacent </a:t>
            </a:r>
            <a:r>
              <a:rPr lang="en-US" dirty="0" smtClean="0"/>
              <a:t>vertices</a:t>
            </a:r>
          </a:p>
          <a:p>
            <a:r>
              <a:rPr lang="en-US" dirty="0" smtClean="0"/>
              <a:t>The </a:t>
            </a:r>
            <a:r>
              <a:rPr lang="en-US" dirty="0"/>
              <a:t>vertices which have been visited but not explored for adjacent vertices can be stored in </a:t>
            </a:r>
            <a:r>
              <a:rPr lang="en-US" b="1" dirty="0">
                <a:solidFill>
                  <a:srgbClr val="C00000"/>
                </a:solidFill>
              </a:rPr>
              <a:t>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0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Breadth First Search (BFS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2781300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362200" y="2057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3200400" y="2057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3733800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2133600" y="2819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3429000" y="2743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2781300" y="3352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</a:t>
            </a:r>
          </a:p>
        </p:txBody>
      </p:sp>
      <p:cxnSp>
        <p:nvCxnSpPr>
          <p:cNvPr id="11" name="Straight Connector 10"/>
          <p:cNvCxnSpPr>
            <a:stCxn id="4" idx="2"/>
            <a:endCxn id="21" idx="7"/>
          </p:cNvCxnSpPr>
          <p:nvPr/>
        </p:nvCxnSpPr>
        <p:spPr>
          <a:xfrm flipH="1">
            <a:off x="2077804" y="1257300"/>
            <a:ext cx="703496" cy="3224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6"/>
            <a:endCxn id="7" idx="1"/>
          </p:cNvCxnSpPr>
          <p:nvPr/>
        </p:nvCxnSpPr>
        <p:spPr>
          <a:xfrm>
            <a:off x="3162300" y="1257300"/>
            <a:ext cx="627296" cy="3224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4"/>
            <a:endCxn id="8" idx="1"/>
          </p:cNvCxnSpPr>
          <p:nvPr/>
        </p:nvCxnSpPr>
        <p:spPr>
          <a:xfrm>
            <a:off x="1943100" y="1905000"/>
            <a:ext cx="246296" cy="9701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4"/>
            <a:endCxn id="9" idx="7"/>
          </p:cNvCxnSpPr>
          <p:nvPr/>
        </p:nvCxnSpPr>
        <p:spPr>
          <a:xfrm flipH="1">
            <a:off x="3754204" y="1905000"/>
            <a:ext cx="170096" cy="8939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4"/>
            <a:endCxn id="10" idx="2"/>
          </p:cNvCxnSpPr>
          <p:nvPr/>
        </p:nvCxnSpPr>
        <p:spPr>
          <a:xfrm>
            <a:off x="2324100" y="3200400"/>
            <a:ext cx="457200" cy="3429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10" idx="6"/>
          </p:cNvCxnSpPr>
          <p:nvPr/>
        </p:nvCxnSpPr>
        <p:spPr>
          <a:xfrm flipH="1">
            <a:off x="3162300" y="3124200"/>
            <a:ext cx="457200" cy="4191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5" idx="7"/>
          </p:cNvCxnSpPr>
          <p:nvPr/>
        </p:nvCxnSpPr>
        <p:spPr>
          <a:xfrm flipH="1">
            <a:off x="2687404" y="1392004"/>
            <a:ext cx="149692" cy="7211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5"/>
            <a:endCxn id="6" idx="1"/>
          </p:cNvCxnSpPr>
          <p:nvPr/>
        </p:nvCxnSpPr>
        <p:spPr>
          <a:xfrm>
            <a:off x="3106504" y="1392004"/>
            <a:ext cx="149692" cy="7211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  <a:endCxn id="8" idx="7"/>
          </p:cNvCxnSpPr>
          <p:nvPr/>
        </p:nvCxnSpPr>
        <p:spPr>
          <a:xfrm flipH="1">
            <a:off x="2458804" y="2438400"/>
            <a:ext cx="93896" cy="436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1"/>
          </p:cNvCxnSpPr>
          <p:nvPr/>
        </p:nvCxnSpPr>
        <p:spPr>
          <a:xfrm>
            <a:off x="3390900" y="2438400"/>
            <a:ext cx="93896" cy="3605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752600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1" name="Oval 30"/>
          <p:cNvSpPr/>
          <p:nvPr/>
        </p:nvSpPr>
        <p:spPr>
          <a:xfrm>
            <a:off x="8915400" y="990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8305800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9601200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34" name="Oval 33"/>
          <p:cNvSpPr/>
          <p:nvPr/>
        </p:nvSpPr>
        <p:spPr>
          <a:xfrm>
            <a:off x="7848600" y="213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35" name="Oval 34"/>
          <p:cNvSpPr/>
          <p:nvPr/>
        </p:nvSpPr>
        <p:spPr>
          <a:xfrm>
            <a:off x="8686800" y="213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36" name="Oval 35"/>
          <p:cNvSpPr/>
          <p:nvPr/>
        </p:nvSpPr>
        <p:spPr>
          <a:xfrm>
            <a:off x="9296400" y="213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37" name="Oval 36"/>
          <p:cNvSpPr/>
          <p:nvPr/>
        </p:nvSpPr>
        <p:spPr>
          <a:xfrm>
            <a:off x="10058400" y="213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38" name="Oval 37"/>
          <p:cNvSpPr/>
          <p:nvPr/>
        </p:nvSpPr>
        <p:spPr>
          <a:xfrm>
            <a:off x="8915400" y="3276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39" name="Straight Connector 38"/>
          <p:cNvCxnSpPr>
            <a:stCxn id="31" idx="3"/>
            <a:endCxn id="32" idx="7"/>
          </p:cNvCxnSpPr>
          <p:nvPr/>
        </p:nvCxnSpPr>
        <p:spPr>
          <a:xfrm flipH="1">
            <a:off x="8631004" y="1315804"/>
            <a:ext cx="3401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5"/>
            <a:endCxn id="33" idx="1"/>
          </p:cNvCxnSpPr>
          <p:nvPr/>
        </p:nvCxnSpPr>
        <p:spPr>
          <a:xfrm>
            <a:off x="9240604" y="1315804"/>
            <a:ext cx="4163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3"/>
            <a:endCxn id="34" idx="0"/>
          </p:cNvCxnSpPr>
          <p:nvPr/>
        </p:nvCxnSpPr>
        <p:spPr>
          <a:xfrm flipH="1">
            <a:off x="8039100" y="1849204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5"/>
            <a:endCxn id="35" idx="0"/>
          </p:cNvCxnSpPr>
          <p:nvPr/>
        </p:nvCxnSpPr>
        <p:spPr>
          <a:xfrm>
            <a:off x="8631004" y="1849204"/>
            <a:ext cx="2462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3" idx="3"/>
            <a:endCxn id="36" idx="0"/>
          </p:cNvCxnSpPr>
          <p:nvPr/>
        </p:nvCxnSpPr>
        <p:spPr>
          <a:xfrm flipH="1">
            <a:off x="9486900" y="1849204"/>
            <a:ext cx="1700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5"/>
            <a:endCxn id="37" idx="0"/>
          </p:cNvCxnSpPr>
          <p:nvPr/>
        </p:nvCxnSpPr>
        <p:spPr>
          <a:xfrm>
            <a:off x="9926404" y="1849204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4" idx="4"/>
          </p:cNvCxnSpPr>
          <p:nvPr/>
        </p:nvCxnSpPr>
        <p:spPr>
          <a:xfrm>
            <a:off x="8039100" y="2514600"/>
            <a:ext cx="876300" cy="9525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5" idx="4"/>
          </p:cNvCxnSpPr>
          <p:nvPr/>
        </p:nvCxnSpPr>
        <p:spPr>
          <a:xfrm>
            <a:off x="8877300" y="2514600"/>
            <a:ext cx="93896" cy="817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4"/>
          </p:cNvCxnSpPr>
          <p:nvPr/>
        </p:nvCxnSpPr>
        <p:spPr>
          <a:xfrm flipH="1">
            <a:off x="9240604" y="2514600"/>
            <a:ext cx="246296" cy="817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7" idx="4"/>
          </p:cNvCxnSpPr>
          <p:nvPr/>
        </p:nvCxnSpPr>
        <p:spPr>
          <a:xfrm flipH="1">
            <a:off x="9296400" y="2514600"/>
            <a:ext cx="952500" cy="9525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247900" y="51233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3" name="Oval 52"/>
          <p:cNvSpPr/>
          <p:nvPr/>
        </p:nvSpPr>
        <p:spPr>
          <a:xfrm>
            <a:off x="2919385" y="4437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4" name="Oval 53"/>
          <p:cNvSpPr/>
          <p:nvPr/>
        </p:nvSpPr>
        <p:spPr>
          <a:xfrm>
            <a:off x="2805619" y="58091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5" name="Oval 54"/>
          <p:cNvSpPr/>
          <p:nvPr/>
        </p:nvSpPr>
        <p:spPr>
          <a:xfrm>
            <a:off x="4249504" y="43613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4249504" y="58853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7" name="Oval 56"/>
          <p:cNvSpPr/>
          <p:nvPr/>
        </p:nvSpPr>
        <p:spPr>
          <a:xfrm>
            <a:off x="5829300" y="51233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cxnSp>
        <p:nvCxnSpPr>
          <p:cNvPr id="59" name="Straight Arrow Connector 58"/>
          <p:cNvCxnSpPr>
            <a:stCxn id="52" idx="7"/>
            <a:endCxn id="53" idx="3"/>
          </p:cNvCxnSpPr>
          <p:nvPr/>
        </p:nvCxnSpPr>
        <p:spPr>
          <a:xfrm flipV="1">
            <a:off x="2573105" y="4762746"/>
            <a:ext cx="402077" cy="4163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3" idx="7"/>
            <a:endCxn id="55" idx="1"/>
          </p:cNvCxnSpPr>
          <p:nvPr/>
        </p:nvCxnSpPr>
        <p:spPr>
          <a:xfrm flipV="1">
            <a:off x="3244590" y="4417138"/>
            <a:ext cx="1060711" cy="76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393944" y="512725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cxnSp>
        <p:nvCxnSpPr>
          <p:cNvPr id="64" name="Straight Arrow Connector 63"/>
          <p:cNvCxnSpPr>
            <a:stCxn id="54" idx="1"/>
            <a:endCxn id="52" idx="5"/>
          </p:cNvCxnSpPr>
          <p:nvPr/>
        </p:nvCxnSpPr>
        <p:spPr>
          <a:xfrm flipH="1" flipV="1">
            <a:off x="2573105" y="5448546"/>
            <a:ext cx="288311" cy="4163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2" idx="6"/>
            <a:endCxn id="62" idx="2"/>
          </p:cNvCxnSpPr>
          <p:nvPr/>
        </p:nvCxnSpPr>
        <p:spPr>
          <a:xfrm>
            <a:off x="2628900" y="5313843"/>
            <a:ext cx="765044" cy="391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5"/>
            <a:endCxn id="62" idx="1"/>
          </p:cNvCxnSpPr>
          <p:nvPr/>
        </p:nvCxnSpPr>
        <p:spPr>
          <a:xfrm>
            <a:off x="3244590" y="4762747"/>
            <a:ext cx="205151" cy="42030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3"/>
            <a:endCxn id="54" idx="7"/>
          </p:cNvCxnSpPr>
          <p:nvPr/>
        </p:nvCxnSpPr>
        <p:spPr>
          <a:xfrm flipH="1">
            <a:off x="3130824" y="5452462"/>
            <a:ext cx="318917" cy="41247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5" idx="7"/>
            <a:endCxn id="57" idx="0"/>
          </p:cNvCxnSpPr>
          <p:nvPr/>
        </p:nvCxnSpPr>
        <p:spPr>
          <a:xfrm>
            <a:off x="4574708" y="4417138"/>
            <a:ext cx="1445092" cy="70620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4" idx="5"/>
            <a:endCxn id="56" idx="3"/>
          </p:cNvCxnSpPr>
          <p:nvPr/>
        </p:nvCxnSpPr>
        <p:spPr>
          <a:xfrm>
            <a:off x="3130824" y="6134346"/>
            <a:ext cx="1174477" cy="76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3" idx="6"/>
            <a:endCxn id="57" idx="1"/>
          </p:cNvCxnSpPr>
          <p:nvPr/>
        </p:nvCxnSpPr>
        <p:spPr>
          <a:xfrm>
            <a:off x="3300386" y="4628042"/>
            <a:ext cx="2584711" cy="55109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2" idx="6"/>
            <a:endCxn id="57" idx="2"/>
          </p:cNvCxnSpPr>
          <p:nvPr/>
        </p:nvCxnSpPr>
        <p:spPr>
          <a:xfrm flipV="1">
            <a:off x="3774944" y="5313843"/>
            <a:ext cx="2054356" cy="391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7" idx="3"/>
            <a:endCxn id="54" idx="6"/>
          </p:cNvCxnSpPr>
          <p:nvPr/>
        </p:nvCxnSpPr>
        <p:spPr>
          <a:xfrm flipH="1">
            <a:off x="3186620" y="5448546"/>
            <a:ext cx="2698477" cy="55109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7" idx="4"/>
            <a:endCxn id="56" idx="5"/>
          </p:cNvCxnSpPr>
          <p:nvPr/>
        </p:nvCxnSpPr>
        <p:spPr>
          <a:xfrm flipH="1">
            <a:off x="4574708" y="5504342"/>
            <a:ext cx="1445092" cy="70620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905000" y="5120770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553806" y="4343400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437904" y="5841214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3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601032" y="4894742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419600" y="4038600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800214" y="6046305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148217" y="5082651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6</a:t>
            </a:r>
          </a:p>
        </p:txBody>
      </p:sp>
      <p:cxnSp>
        <p:nvCxnSpPr>
          <p:cNvPr id="104" name="Straight Connector 103"/>
          <p:cNvCxnSpPr/>
          <p:nvPr/>
        </p:nvCxnSpPr>
        <p:spPr>
          <a:xfrm>
            <a:off x="1676400" y="3886200"/>
            <a:ext cx="8839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172200" y="1066800"/>
            <a:ext cx="0" cy="281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473425" y="95711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505201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883501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144758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406015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667272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080929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342186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755844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736916" y="3429001"/>
            <a:ext cx="26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879916" y="3429001"/>
            <a:ext cx="26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65716" y="3429001"/>
            <a:ext cx="26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752600" y="12000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286000" y="17334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200400" y="16764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661574" y="11238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490741" y="2795826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833024" y="270596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438400" y="34860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342453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414621" y="3429001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 </a:t>
            </a:r>
            <a:r>
              <a:rPr lang="en-US" sz="2400" b="1" dirty="0">
                <a:solidFill>
                  <a:srgbClr val="C00000"/>
                </a:solidFill>
              </a:rPr>
              <a:t>B C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076343" y="3429001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 </a:t>
            </a:r>
            <a:r>
              <a:rPr lang="en-US" sz="2400" b="1" dirty="0">
                <a:solidFill>
                  <a:srgbClr val="C00000"/>
                </a:solidFill>
              </a:rPr>
              <a:t>D E F G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204835" y="3429001"/>
            <a:ext cx="522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 </a:t>
            </a:r>
            <a:r>
              <a:rPr lang="en-US" sz="2400" b="1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591817" y="926804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988584" y="147634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260287" y="1521741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515636" y="2132272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385975" y="2083889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9584137" y="2088172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0194370" y="181924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9209681" y="34098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718588" y="4641768"/>
            <a:ext cx="2914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0</a:t>
            </a:r>
            <a:r>
              <a:rPr lang="en-US" sz="2400" b="1" dirty="0"/>
              <a:t>| </a:t>
            </a:r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1 </a:t>
            </a:r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2</a:t>
            </a:r>
            <a:r>
              <a:rPr lang="en-US" sz="2400" b="1" dirty="0"/>
              <a:t> |</a:t>
            </a:r>
            <a:r>
              <a:rPr lang="en-US" sz="2400" b="1" dirty="0">
                <a:solidFill>
                  <a:srgbClr val="C00000"/>
                </a:solidFill>
              </a:rPr>
              <a:t> V</a:t>
            </a:r>
            <a:r>
              <a:rPr lang="en-US" sz="2400" b="1" baseline="-25000" dirty="0">
                <a:solidFill>
                  <a:srgbClr val="C00000"/>
                </a:solidFill>
              </a:rPr>
              <a:t>4 </a:t>
            </a:r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6</a:t>
            </a:r>
            <a:r>
              <a:rPr lang="en-US" sz="2400" b="1" dirty="0">
                <a:solidFill>
                  <a:srgbClr val="C00000"/>
                </a:solidFill>
              </a:rPr>
              <a:t> V</a:t>
            </a:r>
            <a:r>
              <a:rPr lang="en-US" sz="2400" b="1" baseline="-25000" dirty="0">
                <a:solidFill>
                  <a:srgbClr val="C00000"/>
                </a:solidFill>
              </a:rPr>
              <a:t>3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/>
              <a:t>| </a:t>
            </a:r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5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7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9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3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9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1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2" grpId="0" animBg="1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DFS &amp; BFS of following Graphs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90797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1981197" y="1600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276597" y="1600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523997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2362197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971797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3733797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2590797" y="3352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2306401" y="1392004"/>
            <a:ext cx="3401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6" idx="1"/>
          </p:cNvCxnSpPr>
          <p:nvPr/>
        </p:nvCxnSpPr>
        <p:spPr>
          <a:xfrm>
            <a:off x="2916001" y="1392004"/>
            <a:ext cx="4163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7" idx="0"/>
          </p:cNvCxnSpPr>
          <p:nvPr/>
        </p:nvCxnSpPr>
        <p:spPr>
          <a:xfrm flipH="1">
            <a:off x="1714497" y="1925404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5"/>
            <a:endCxn id="8" idx="0"/>
          </p:cNvCxnSpPr>
          <p:nvPr/>
        </p:nvCxnSpPr>
        <p:spPr>
          <a:xfrm>
            <a:off x="2306401" y="1925404"/>
            <a:ext cx="2462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9" idx="0"/>
          </p:cNvCxnSpPr>
          <p:nvPr/>
        </p:nvCxnSpPr>
        <p:spPr>
          <a:xfrm flipH="1">
            <a:off x="3162297" y="1925404"/>
            <a:ext cx="1700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10" idx="0"/>
          </p:cNvCxnSpPr>
          <p:nvPr/>
        </p:nvCxnSpPr>
        <p:spPr>
          <a:xfrm>
            <a:off x="3601801" y="1925404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4"/>
            <a:endCxn id="11" idx="2"/>
          </p:cNvCxnSpPr>
          <p:nvPr/>
        </p:nvCxnSpPr>
        <p:spPr>
          <a:xfrm>
            <a:off x="1714497" y="2590800"/>
            <a:ext cx="876300" cy="9525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4"/>
            <a:endCxn id="11" idx="1"/>
          </p:cNvCxnSpPr>
          <p:nvPr/>
        </p:nvCxnSpPr>
        <p:spPr>
          <a:xfrm>
            <a:off x="2552697" y="2590800"/>
            <a:ext cx="93896" cy="817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1" idx="7"/>
          </p:cNvCxnSpPr>
          <p:nvPr/>
        </p:nvCxnSpPr>
        <p:spPr>
          <a:xfrm flipH="1">
            <a:off x="2916001" y="2590800"/>
            <a:ext cx="246296" cy="817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4"/>
            <a:endCxn id="11" idx="6"/>
          </p:cNvCxnSpPr>
          <p:nvPr/>
        </p:nvCxnSpPr>
        <p:spPr>
          <a:xfrm flipH="1">
            <a:off x="2971797" y="2590800"/>
            <a:ext cx="952500" cy="9525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447797" y="44118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914397" y="4983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24" name="Oval 23"/>
          <p:cNvSpPr/>
          <p:nvPr/>
        </p:nvSpPr>
        <p:spPr>
          <a:xfrm>
            <a:off x="2057397" y="4983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1447797" y="556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26" name="Oval 25"/>
          <p:cNvSpPr/>
          <p:nvPr/>
        </p:nvSpPr>
        <p:spPr>
          <a:xfrm>
            <a:off x="3352797" y="4983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27" name="Oval 26"/>
          <p:cNvSpPr/>
          <p:nvPr/>
        </p:nvSpPr>
        <p:spPr>
          <a:xfrm>
            <a:off x="2666997" y="556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28" name="Straight Connector 27"/>
          <p:cNvCxnSpPr>
            <a:stCxn id="22" idx="3"/>
            <a:endCxn id="23" idx="7"/>
          </p:cNvCxnSpPr>
          <p:nvPr/>
        </p:nvCxnSpPr>
        <p:spPr>
          <a:xfrm flipH="1">
            <a:off x="1239601" y="4737100"/>
            <a:ext cx="2639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5"/>
            <a:endCxn id="24" idx="1"/>
          </p:cNvCxnSpPr>
          <p:nvPr/>
        </p:nvCxnSpPr>
        <p:spPr>
          <a:xfrm>
            <a:off x="1773001" y="4737100"/>
            <a:ext cx="3401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5"/>
            <a:endCxn id="25" idx="2"/>
          </p:cNvCxnSpPr>
          <p:nvPr/>
        </p:nvCxnSpPr>
        <p:spPr>
          <a:xfrm>
            <a:off x="1239601" y="5308600"/>
            <a:ext cx="2081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7"/>
            <a:endCxn id="24" idx="3"/>
          </p:cNvCxnSpPr>
          <p:nvPr/>
        </p:nvCxnSpPr>
        <p:spPr>
          <a:xfrm flipV="1">
            <a:off x="1773001" y="5308600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6"/>
            <a:endCxn id="26" idx="2"/>
          </p:cNvCxnSpPr>
          <p:nvPr/>
        </p:nvCxnSpPr>
        <p:spPr>
          <a:xfrm>
            <a:off x="2438397" y="5173896"/>
            <a:ext cx="914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4" idx="5"/>
            <a:endCxn id="27" idx="1"/>
          </p:cNvCxnSpPr>
          <p:nvPr/>
        </p:nvCxnSpPr>
        <p:spPr>
          <a:xfrm>
            <a:off x="2382601" y="5308600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3"/>
            <a:endCxn id="27" idx="6"/>
          </p:cNvCxnSpPr>
          <p:nvPr/>
        </p:nvCxnSpPr>
        <p:spPr>
          <a:xfrm flipH="1">
            <a:off x="3047997" y="5308600"/>
            <a:ext cx="3605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00097" y="39624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962397" y="3962401"/>
            <a:ext cx="0" cy="24146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000749" y="253750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</a:t>
            </a:r>
          </a:p>
        </p:txBody>
      </p:sp>
      <p:sp>
        <p:nvSpPr>
          <p:cNvPr id="38" name="Oval 37"/>
          <p:cNvSpPr/>
          <p:nvPr/>
        </p:nvSpPr>
        <p:spPr>
          <a:xfrm>
            <a:off x="6438899" y="177388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</a:p>
        </p:txBody>
      </p:sp>
      <p:sp>
        <p:nvSpPr>
          <p:cNvPr id="39" name="Oval 38"/>
          <p:cNvSpPr/>
          <p:nvPr/>
        </p:nvSpPr>
        <p:spPr>
          <a:xfrm>
            <a:off x="6829626" y="2895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Q</a:t>
            </a:r>
          </a:p>
        </p:txBody>
      </p:sp>
      <p:sp>
        <p:nvSpPr>
          <p:cNvPr id="40" name="Oval 39"/>
          <p:cNvSpPr/>
          <p:nvPr/>
        </p:nvSpPr>
        <p:spPr>
          <a:xfrm>
            <a:off x="7524748" y="177550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41" name="Oval 40"/>
          <p:cNvSpPr/>
          <p:nvPr/>
        </p:nvSpPr>
        <p:spPr>
          <a:xfrm>
            <a:off x="8065445" y="2895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</a:p>
        </p:txBody>
      </p:sp>
      <p:sp>
        <p:nvSpPr>
          <p:cNvPr id="42" name="Oval 41"/>
          <p:cNvSpPr/>
          <p:nvPr/>
        </p:nvSpPr>
        <p:spPr>
          <a:xfrm>
            <a:off x="8610597" y="177388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</a:t>
            </a:r>
          </a:p>
        </p:txBody>
      </p:sp>
      <p:cxnSp>
        <p:nvCxnSpPr>
          <p:cNvPr id="43" name="Straight Connector 42"/>
          <p:cNvCxnSpPr>
            <a:stCxn id="38" idx="3"/>
            <a:endCxn id="37" idx="0"/>
          </p:cNvCxnSpPr>
          <p:nvPr/>
        </p:nvCxnSpPr>
        <p:spPr>
          <a:xfrm flipH="1">
            <a:off x="6191249" y="2099087"/>
            <a:ext cx="303446" cy="43841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6"/>
            <a:endCxn id="40" idx="2"/>
          </p:cNvCxnSpPr>
          <p:nvPr/>
        </p:nvCxnSpPr>
        <p:spPr>
          <a:xfrm>
            <a:off x="6819900" y="1964383"/>
            <a:ext cx="704849" cy="162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8" idx="4"/>
            <a:endCxn id="39" idx="0"/>
          </p:cNvCxnSpPr>
          <p:nvPr/>
        </p:nvCxnSpPr>
        <p:spPr>
          <a:xfrm>
            <a:off x="6629400" y="2154882"/>
            <a:ext cx="390727" cy="74071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4"/>
            <a:endCxn id="39" idx="7"/>
          </p:cNvCxnSpPr>
          <p:nvPr/>
        </p:nvCxnSpPr>
        <p:spPr>
          <a:xfrm flipH="1">
            <a:off x="7154830" y="2156504"/>
            <a:ext cx="560418" cy="79489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4"/>
            <a:endCxn id="41" idx="7"/>
          </p:cNvCxnSpPr>
          <p:nvPr/>
        </p:nvCxnSpPr>
        <p:spPr>
          <a:xfrm flipH="1">
            <a:off x="8390649" y="2154882"/>
            <a:ext cx="410448" cy="79651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6"/>
            <a:endCxn id="41" idx="2"/>
          </p:cNvCxnSpPr>
          <p:nvPr/>
        </p:nvCxnSpPr>
        <p:spPr>
          <a:xfrm>
            <a:off x="7210627" y="3086100"/>
            <a:ext cx="854819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0" idx="6"/>
            <a:endCxn id="42" idx="2"/>
          </p:cNvCxnSpPr>
          <p:nvPr/>
        </p:nvCxnSpPr>
        <p:spPr>
          <a:xfrm flipV="1">
            <a:off x="7905749" y="1964383"/>
            <a:ext cx="704849" cy="162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8" idx="0"/>
          </p:cNvCxnSpPr>
          <p:nvPr/>
        </p:nvCxnSpPr>
        <p:spPr>
          <a:xfrm>
            <a:off x="6629399" y="1524000"/>
            <a:ext cx="0" cy="249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4114797" y="448060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</a:p>
        </p:txBody>
      </p:sp>
      <p:sp>
        <p:nvSpPr>
          <p:cNvPr id="55" name="Oval 54"/>
          <p:cNvSpPr/>
          <p:nvPr/>
        </p:nvSpPr>
        <p:spPr>
          <a:xfrm>
            <a:off x="5568270" y="448060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7" name="Oval 56"/>
          <p:cNvSpPr/>
          <p:nvPr/>
        </p:nvSpPr>
        <p:spPr>
          <a:xfrm>
            <a:off x="4114797" y="579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58" name="Oval 57"/>
          <p:cNvSpPr/>
          <p:nvPr/>
        </p:nvSpPr>
        <p:spPr>
          <a:xfrm>
            <a:off x="5568270" y="579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59" name="Oval 58"/>
          <p:cNvSpPr/>
          <p:nvPr/>
        </p:nvSpPr>
        <p:spPr>
          <a:xfrm>
            <a:off x="4856392" y="515511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60" name="Oval 59"/>
          <p:cNvSpPr/>
          <p:nvPr/>
        </p:nvSpPr>
        <p:spPr>
          <a:xfrm>
            <a:off x="6320744" y="515511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cxnSp>
        <p:nvCxnSpPr>
          <p:cNvPr id="62" name="Straight Connector 61"/>
          <p:cNvCxnSpPr>
            <a:stCxn id="54" idx="6"/>
            <a:endCxn id="55" idx="2"/>
          </p:cNvCxnSpPr>
          <p:nvPr/>
        </p:nvCxnSpPr>
        <p:spPr>
          <a:xfrm>
            <a:off x="4495798" y="4671103"/>
            <a:ext cx="1072473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4" idx="4"/>
            <a:endCxn id="57" idx="0"/>
          </p:cNvCxnSpPr>
          <p:nvPr/>
        </p:nvCxnSpPr>
        <p:spPr>
          <a:xfrm>
            <a:off x="4305297" y="4861604"/>
            <a:ext cx="0" cy="92959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7" idx="6"/>
            <a:endCxn id="58" idx="2"/>
          </p:cNvCxnSpPr>
          <p:nvPr/>
        </p:nvCxnSpPr>
        <p:spPr>
          <a:xfrm>
            <a:off x="4495798" y="5981700"/>
            <a:ext cx="1072473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5" idx="4"/>
            <a:endCxn id="58" idx="0"/>
          </p:cNvCxnSpPr>
          <p:nvPr/>
        </p:nvCxnSpPr>
        <p:spPr>
          <a:xfrm>
            <a:off x="5758770" y="4861604"/>
            <a:ext cx="0" cy="92959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4" idx="5"/>
            <a:endCxn id="59" idx="1"/>
          </p:cNvCxnSpPr>
          <p:nvPr/>
        </p:nvCxnSpPr>
        <p:spPr>
          <a:xfrm>
            <a:off x="4440002" y="4805807"/>
            <a:ext cx="472187" cy="40510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9" idx="5"/>
            <a:endCxn id="58" idx="1"/>
          </p:cNvCxnSpPr>
          <p:nvPr/>
        </p:nvCxnSpPr>
        <p:spPr>
          <a:xfrm>
            <a:off x="5181596" y="5480324"/>
            <a:ext cx="442470" cy="36667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7"/>
            <a:endCxn id="59" idx="3"/>
          </p:cNvCxnSpPr>
          <p:nvPr/>
        </p:nvCxnSpPr>
        <p:spPr>
          <a:xfrm flipV="1">
            <a:off x="4440002" y="5480324"/>
            <a:ext cx="472187" cy="36667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9" idx="7"/>
            <a:endCxn id="55" idx="3"/>
          </p:cNvCxnSpPr>
          <p:nvPr/>
        </p:nvCxnSpPr>
        <p:spPr>
          <a:xfrm flipV="1">
            <a:off x="5181596" y="4805807"/>
            <a:ext cx="442470" cy="40510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5" idx="5"/>
            <a:endCxn id="60" idx="1"/>
          </p:cNvCxnSpPr>
          <p:nvPr/>
        </p:nvCxnSpPr>
        <p:spPr>
          <a:xfrm>
            <a:off x="5893474" y="4805807"/>
            <a:ext cx="483066" cy="40510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0" idx="3"/>
            <a:endCxn id="58" idx="7"/>
          </p:cNvCxnSpPr>
          <p:nvPr/>
        </p:nvCxnSpPr>
        <p:spPr>
          <a:xfrm flipH="1">
            <a:off x="5893474" y="5480324"/>
            <a:ext cx="483066" cy="36667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10197" y="1219200"/>
            <a:ext cx="0" cy="2743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153397" y="42862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90" name="Oval 89"/>
          <p:cNvSpPr/>
          <p:nvPr/>
        </p:nvSpPr>
        <p:spPr>
          <a:xfrm>
            <a:off x="7162797" y="4953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91" name="Oval 90"/>
          <p:cNvSpPr/>
          <p:nvPr/>
        </p:nvSpPr>
        <p:spPr>
          <a:xfrm>
            <a:off x="7619997" y="594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92" name="Oval 91"/>
          <p:cNvSpPr/>
          <p:nvPr/>
        </p:nvSpPr>
        <p:spPr>
          <a:xfrm>
            <a:off x="8839197" y="594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93" name="Oval 92"/>
          <p:cNvSpPr/>
          <p:nvPr/>
        </p:nvSpPr>
        <p:spPr>
          <a:xfrm>
            <a:off x="9220197" y="4953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94" name="Straight Arrow Connector 93"/>
          <p:cNvCxnSpPr>
            <a:stCxn id="89" idx="2"/>
            <a:endCxn id="90" idx="7"/>
          </p:cNvCxnSpPr>
          <p:nvPr/>
        </p:nvCxnSpPr>
        <p:spPr>
          <a:xfrm flipH="1">
            <a:off x="7488001" y="4476750"/>
            <a:ext cx="665396" cy="53204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6"/>
            <a:endCxn id="93" idx="1"/>
          </p:cNvCxnSpPr>
          <p:nvPr/>
        </p:nvCxnSpPr>
        <p:spPr>
          <a:xfrm>
            <a:off x="8534397" y="4476750"/>
            <a:ext cx="741596" cy="53204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0" idx="4"/>
            <a:endCxn id="91" idx="1"/>
          </p:cNvCxnSpPr>
          <p:nvPr/>
        </p:nvCxnSpPr>
        <p:spPr>
          <a:xfrm>
            <a:off x="7353297" y="5334000"/>
            <a:ext cx="322496" cy="66539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3" idx="4"/>
            <a:endCxn id="92" idx="7"/>
          </p:cNvCxnSpPr>
          <p:nvPr/>
        </p:nvCxnSpPr>
        <p:spPr>
          <a:xfrm flipH="1">
            <a:off x="9164401" y="5334000"/>
            <a:ext cx="246296" cy="66539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9" idx="3"/>
            <a:endCxn id="91" idx="0"/>
          </p:cNvCxnSpPr>
          <p:nvPr/>
        </p:nvCxnSpPr>
        <p:spPr>
          <a:xfrm flipH="1">
            <a:off x="7810497" y="4611454"/>
            <a:ext cx="398696" cy="133214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9" idx="5"/>
            <a:endCxn id="92" idx="0"/>
          </p:cNvCxnSpPr>
          <p:nvPr/>
        </p:nvCxnSpPr>
        <p:spPr>
          <a:xfrm>
            <a:off x="8478601" y="4611454"/>
            <a:ext cx="551096" cy="133214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0" idx="6"/>
            <a:endCxn id="93" idx="2"/>
          </p:cNvCxnSpPr>
          <p:nvPr/>
        </p:nvCxnSpPr>
        <p:spPr>
          <a:xfrm>
            <a:off x="7543797" y="5143500"/>
            <a:ext cx="16764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1" idx="6"/>
            <a:endCxn id="92" idx="2"/>
          </p:cNvCxnSpPr>
          <p:nvPr/>
        </p:nvCxnSpPr>
        <p:spPr>
          <a:xfrm>
            <a:off x="8000997" y="6134100"/>
            <a:ext cx="8382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857997" y="3962401"/>
            <a:ext cx="0" cy="24146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03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54" grpId="0" animBg="1"/>
      <p:bldP spid="55" grpId="0" animBg="1"/>
      <p:bldP spid="57" grpId="0" animBg="1"/>
      <p:bldP spid="58" grpId="0" animBg="1"/>
      <p:bldP spid="59" grpId="0" animBg="1"/>
      <p:bldP spid="60" grpId="0" animBg="1"/>
      <p:bldP spid="89" grpId="0" animBg="1"/>
      <p:bldP spid="90" grpId="0" animBg="1"/>
      <p:bldP spid="91" grpId="0" animBg="1"/>
      <p:bldP spid="92" grpId="0" animBg="1"/>
      <p:bldP spid="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: DFS </a:t>
            </a:r>
            <a:r>
              <a:rPr lang="en-US" dirty="0" smtClean="0"/>
              <a:t>(vertex </a:t>
            </a:r>
            <a:r>
              <a:rPr lang="en-US" dirty="0"/>
              <a:t>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</a:t>
            </a:r>
            <a:r>
              <a:rPr lang="en-US" b="1" dirty="0">
                <a:solidFill>
                  <a:srgbClr val="C00000"/>
                </a:solidFill>
              </a:rPr>
              <a:t>traverse the graph G in DFS </a:t>
            </a:r>
            <a:r>
              <a:rPr lang="en-US" dirty="0"/>
              <a:t>manner. </a:t>
            </a:r>
            <a:endParaRPr lang="en-US" dirty="0" smtClean="0"/>
          </a:p>
          <a:p>
            <a:r>
              <a:rPr lang="en-US" dirty="0" smtClean="0"/>
              <a:t>V </a:t>
            </a:r>
            <a:r>
              <a:rPr lang="en-US" dirty="0"/>
              <a:t>is a starting vertex to be explored. </a:t>
            </a:r>
            <a:endParaRPr lang="en-US" dirty="0" smtClean="0"/>
          </a:p>
          <a:p>
            <a:r>
              <a:rPr lang="en-US" dirty="0" smtClean="0"/>
              <a:t>Visited</a:t>
            </a:r>
            <a:r>
              <a:rPr lang="en-US" dirty="0"/>
              <a:t>[] is an array which tells you whether particular vertex is visited or not. </a:t>
            </a:r>
            <a:endParaRPr lang="en-US" dirty="0" smtClean="0"/>
          </a:p>
          <a:p>
            <a:r>
              <a:rPr lang="en-US" dirty="0" smtClean="0"/>
              <a:t>W </a:t>
            </a:r>
            <a:r>
              <a:rPr lang="en-US" dirty="0"/>
              <a:t>is a adjacent node of vertex V. </a:t>
            </a:r>
            <a:endParaRPr lang="en-US" dirty="0" smtClean="0"/>
          </a:p>
          <a:p>
            <a:r>
              <a:rPr lang="en-US" dirty="0"/>
              <a:t>S is a Stack, </a:t>
            </a:r>
            <a:r>
              <a:rPr lang="en-US" dirty="0" smtClean="0"/>
              <a:t>PUSH </a:t>
            </a:r>
            <a:r>
              <a:rPr lang="en-US" dirty="0"/>
              <a:t>and POP are functions to insert and remove from stack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50663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: DFS (vertex V)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802465"/>
            <a:ext cx="9108446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TOP and Visited]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visited[]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TOP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[Push vertex into stack]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PUSH (V)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Repeat  while stack is not Empty</a:t>
            </a: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Step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3 while stack is not empty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v  </a:t>
            </a:r>
            <a:r>
              <a:rPr lang="en-US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POP()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if   visited[v] is 0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then visited [v] </a:t>
            </a:r>
            <a:r>
              <a:rPr lang="en-US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     for all W adjacent to v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if   visited [w] is 0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		   then PUSH (W)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     end for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end if</a:t>
            </a:r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683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: BFS </a:t>
            </a:r>
            <a:r>
              <a:rPr lang="en-US" dirty="0" smtClean="0"/>
              <a:t>(vertex </a:t>
            </a:r>
            <a:r>
              <a:rPr lang="en-US" dirty="0"/>
              <a:t>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procedure </a:t>
            </a:r>
            <a:r>
              <a:rPr lang="en-US" b="1" dirty="0">
                <a:solidFill>
                  <a:srgbClr val="C00000"/>
                </a:solidFill>
              </a:rPr>
              <a:t>traverse the graph G in BFS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/>
              <a:t>manner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V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rgbClr val="C00000"/>
                </a:solidFill>
              </a:rPr>
              <a:t>starting vertex </a:t>
            </a:r>
            <a:r>
              <a:rPr lang="en-US" dirty="0"/>
              <a:t>to be </a:t>
            </a:r>
            <a:r>
              <a:rPr lang="en-US" dirty="0" smtClean="0"/>
              <a:t>explored</a:t>
            </a:r>
          </a:p>
          <a:p>
            <a:r>
              <a:rPr lang="en-US" dirty="0" smtClean="0"/>
              <a:t>Q </a:t>
            </a:r>
            <a:r>
              <a:rPr lang="en-US" dirty="0"/>
              <a:t>is a </a:t>
            </a:r>
            <a:r>
              <a:rPr lang="en-US" dirty="0" smtClean="0"/>
              <a:t>queue</a:t>
            </a:r>
          </a:p>
          <a:p>
            <a:r>
              <a:rPr lang="en-US" dirty="0" smtClean="0"/>
              <a:t>visited</a:t>
            </a:r>
            <a:r>
              <a:rPr lang="en-US" dirty="0"/>
              <a:t>[] is an array which tells you whether particular vertex is visited or </a:t>
            </a:r>
            <a:r>
              <a:rPr lang="en-US" dirty="0" smtClean="0"/>
              <a:t>not</a:t>
            </a:r>
          </a:p>
          <a:p>
            <a:r>
              <a:rPr lang="en-US" dirty="0" smtClean="0"/>
              <a:t>W </a:t>
            </a:r>
            <a:r>
              <a:rPr lang="en-US" dirty="0"/>
              <a:t>is a adjacent node </a:t>
            </a:r>
            <a:r>
              <a:rPr lang="en-US" dirty="0" smtClean="0"/>
              <a:t>f </a:t>
            </a:r>
            <a:r>
              <a:rPr lang="en-US" dirty="0"/>
              <a:t>vertex V.</a:t>
            </a:r>
          </a:p>
        </p:txBody>
      </p:sp>
    </p:spTree>
    <p:extLst>
      <p:ext uri="{BB962C8B-B14F-4D97-AF65-F5344CB8AC3E}">
        <p14:creationId xmlns:p14="http://schemas.microsoft.com/office/powerpoint/2010/main" val="75160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: BFS </a:t>
            </a:r>
            <a:r>
              <a:rPr lang="en-US" dirty="0" smtClean="0"/>
              <a:t>(vertex </a:t>
            </a:r>
            <a:r>
              <a:rPr lang="en-US" dirty="0"/>
              <a:t>V)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815912"/>
            <a:ext cx="8912503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Queue &amp; Visited]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visited[]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F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R 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Marks visited of V as 1</a:t>
            </a: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visited[v]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Add vertex v to Q</a:t>
            </a: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400" dirty="0" err="1">
                <a:latin typeface="Consolas" pitchFamily="49" charset="0"/>
                <a:cs typeface="Consolas" pitchFamily="49" charset="0"/>
              </a:rPr>
              <a:t>InsertQueue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(V)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Repeat while Q is not Empty</a:t>
            </a: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while Q is not empty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v </a:t>
            </a:r>
            <a:r>
              <a:rPr lang="en-US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RemoveFromQueue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all vertices W adjacent to v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visited[w] is 0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	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	visited[w] </a:t>
            </a:r>
            <a:r>
              <a:rPr lang="en-US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InsertQueue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(w)</a:t>
            </a:r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5171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Spanning tree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a graph is an undirected tree </a:t>
            </a:r>
            <a:r>
              <a:rPr lang="en-US" b="1" dirty="0">
                <a:solidFill>
                  <a:srgbClr val="C00000"/>
                </a:solidFill>
              </a:rPr>
              <a:t>consisting of only those edges necessary to connect all the nodes</a:t>
            </a:r>
            <a:r>
              <a:rPr lang="en-US" dirty="0"/>
              <a:t> in the original </a:t>
            </a:r>
            <a:r>
              <a:rPr lang="en-US" dirty="0" smtClean="0"/>
              <a:t>graph</a:t>
            </a:r>
          </a:p>
          <a:p>
            <a:r>
              <a:rPr lang="en-US" dirty="0"/>
              <a:t>A spanning tree has the </a:t>
            </a:r>
            <a:r>
              <a:rPr lang="en-US" b="1" dirty="0">
                <a:solidFill>
                  <a:srgbClr val="C00000"/>
                </a:solidFill>
              </a:rPr>
              <a:t>properties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any </a:t>
            </a:r>
            <a:r>
              <a:rPr lang="en-US" b="1" dirty="0">
                <a:solidFill>
                  <a:srgbClr val="C00000"/>
                </a:solidFill>
              </a:rPr>
              <a:t>pair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nodes there exists </a:t>
            </a:r>
            <a:r>
              <a:rPr lang="en-US" b="1" dirty="0">
                <a:solidFill>
                  <a:srgbClr val="C00000"/>
                </a:solidFill>
              </a:rPr>
              <a:t>only one path between </a:t>
            </a:r>
            <a:r>
              <a:rPr lang="en-US" b="1" dirty="0" smtClean="0">
                <a:solidFill>
                  <a:srgbClr val="C00000"/>
                </a:solidFill>
              </a:rPr>
              <a:t>them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Insertion </a:t>
            </a:r>
            <a:r>
              <a:rPr lang="en-US" dirty="0" smtClean="0"/>
              <a:t>of </a:t>
            </a:r>
            <a:r>
              <a:rPr lang="en-US" dirty="0"/>
              <a:t>any </a:t>
            </a:r>
            <a:r>
              <a:rPr lang="en-US" b="1" dirty="0">
                <a:solidFill>
                  <a:srgbClr val="C00000"/>
                </a:solidFill>
              </a:rPr>
              <a:t>edge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a spanning tree </a:t>
            </a:r>
            <a:r>
              <a:rPr lang="en-US" b="1" dirty="0">
                <a:solidFill>
                  <a:srgbClr val="C00000"/>
                </a:solidFill>
              </a:rPr>
              <a:t>forms a unique </a:t>
            </a:r>
            <a:r>
              <a:rPr lang="en-US" b="1" dirty="0" smtClean="0">
                <a:solidFill>
                  <a:srgbClr val="C00000"/>
                </a:solidFill>
              </a:rPr>
              <a:t>cycle</a:t>
            </a:r>
          </a:p>
          <a:p>
            <a:r>
              <a:rPr lang="en-US" dirty="0"/>
              <a:t>The particular </a:t>
            </a:r>
            <a:r>
              <a:rPr lang="en-US" b="1" dirty="0">
                <a:solidFill>
                  <a:srgbClr val="C00000"/>
                </a:solidFill>
              </a:rPr>
              <a:t>Spanning for a graph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depends on the </a:t>
            </a:r>
            <a:r>
              <a:rPr lang="en-US" b="1" dirty="0">
                <a:solidFill>
                  <a:srgbClr val="C00000"/>
                </a:solidFill>
              </a:rPr>
              <a:t>criteria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used to </a:t>
            </a:r>
            <a:r>
              <a:rPr lang="en-US" b="1" dirty="0">
                <a:solidFill>
                  <a:srgbClr val="C00000"/>
                </a:solidFill>
              </a:rPr>
              <a:t>generate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it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b="1" dirty="0">
                <a:solidFill>
                  <a:srgbClr val="C00000"/>
                </a:solidFill>
              </a:rPr>
              <a:t>DFS search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use, those edges traversed by the algorithm forms the edges of tree, referred to as </a:t>
            </a:r>
            <a:r>
              <a:rPr lang="en-US" b="1" dirty="0">
                <a:solidFill>
                  <a:srgbClr val="C00000"/>
                </a:solidFill>
              </a:rPr>
              <a:t>Depth First Spanning </a:t>
            </a:r>
            <a:r>
              <a:rPr lang="en-US" b="1" dirty="0" smtClean="0">
                <a:solidFill>
                  <a:srgbClr val="C00000"/>
                </a:solidFill>
              </a:rPr>
              <a:t>Tree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 smtClean="0"/>
              <a:t>If </a:t>
            </a:r>
            <a:r>
              <a:rPr lang="en-US" b="1" dirty="0">
                <a:solidFill>
                  <a:srgbClr val="C00000"/>
                </a:solidFill>
              </a:rPr>
              <a:t>BFS Search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used, the spanning tree is formed from those edges traversed during the search, producing </a:t>
            </a:r>
            <a:r>
              <a:rPr lang="en-US" b="1" dirty="0">
                <a:solidFill>
                  <a:srgbClr val="C00000"/>
                </a:solidFill>
              </a:rPr>
              <a:t>Breadth </a:t>
            </a:r>
            <a:r>
              <a:rPr lang="en-US" b="1" dirty="0" smtClean="0">
                <a:solidFill>
                  <a:srgbClr val="C00000"/>
                </a:solidFill>
              </a:rPr>
              <a:t>First Spanning tree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2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Graph?</a:t>
            </a:r>
          </a:p>
          <a:p>
            <a:r>
              <a:rPr lang="en-US" dirty="0" smtClean="0"/>
              <a:t>Representation of Graph</a:t>
            </a:r>
          </a:p>
          <a:p>
            <a:pPr lvl="1"/>
            <a:r>
              <a:rPr lang="en-US" dirty="0" smtClean="0"/>
              <a:t>Matrix representation of Graph</a:t>
            </a:r>
          </a:p>
          <a:p>
            <a:pPr lvl="1"/>
            <a:r>
              <a:rPr lang="en-US" dirty="0" smtClean="0"/>
              <a:t>Linked </a:t>
            </a:r>
            <a:r>
              <a:rPr lang="en-US" dirty="0"/>
              <a:t>List representation of </a:t>
            </a:r>
            <a:r>
              <a:rPr lang="en-US" dirty="0" smtClean="0"/>
              <a:t>Graph</a:t>
            </a:r>
          </a:p>
          <a:p>
            <a:r>
              <a:rPr lang="en-US" dirty="0" smtClean="0"/>
              <a:t>Elementary Graph Operations</a:t>
            </a:r>
          </a:p>
          <a:p>
            <a:pPr lvl="1"/>
            <a:r>
              <a:rPr lang="en-US" dirty="0" smtClean="0"/>
              <a:t>Breadth First Search (BFS)</a:t>
            </a:r>
          </a:p>
          <a:p>
            <a:pPr lvl="1"/>
            <a:r>
              <a:rPr lang="en-US" dirty="0" smtClean="0"/>
              <a:t>Depth First Search (DFS)</a:t>
            </a:r>
          </a:p>
          <a:p>
            <a:pPr lvl="1"/>
            <a:r>
              <a:rPr lang="en-US" dirty="0" smtClean="0"/>
              <a:t>Spanning Trees</a:t>
            </a:r>
          </a:p>
          <a:p>
            <a:pPr lvl="1"/>
            <a:r>
              <a:rPr lang="en-US" dirty="0" smtClean="0"/>
              <a:t>Minimal Spanning Trees</a:t>
            </a:r>
          </a:p>
          <a:p>
            <a:pPr lvl="1"/>
            <a:r>
              <a:rPr lang="en-US" dirty="0" smtClean="0"/>
              <a:t>Shortest Path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8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Spanning </a:t>
            </a:r>
            <a:r>
              <a:rPr lang="en-US" dirty="0"/>
              <a:t>Tree</a:t>
            </a:r>
          </a:p>
        </p:txBody>
      </p:sp>
      <p:sp>
        <p:nvSpPr>
          <p:cNvPr id="4" name="Oval 3"/>
          <p:cNvSpPr/>
          <p:nvPr/>
        </p:nvSpPr>
        <p:spPr>
          <a:xfrm>
            <a:off x="1361020" y="878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751420" y="14119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046820" y="14119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94220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1132420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1742020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2504020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1361020" y="293594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1076624" y="1203746"/>
            <a:ext cx="3401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6" idx="1"/>
          </p:cNvCxnSpPr>
          <p:nvPr/>
        </p:nvCxnSpPr>
        <p:spPr>
          <a:xfrm>
            <a:off x="1686224" y="1203746"/>
            <a:ext cx="4163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7" idx="0"/>
          </p:cNvCxnSpPr>
          <p:nvPr/>
        </p:nvCxnSpPr>
        <p:spPr>
          <a:xfrm flipH="1">
            <a:off x="484720" y="1737146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5"/>
            <a:endCxn id="8" idx="0"/>
          </p:cNvCxnSpPr>
          <p:nvPr/>
        </p:nvCxnSpPr>
        <p:spPr>
          <a:xfrm>
            <a:off x="1076624" y="1737146"/>
            <a:ext cx="2462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9" idx="0"/>
          </p:cNvCxnSpPr>
          <p:nvPr/>
        </p:nvCxnSpPr>
        <p:spPr>
          <a:xfrm flipH="1">
            <a:off x="1932520" y="1737146"/>
            <a:ext cx="1700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10" idx="0"/>
          </p:cNvCxnSpPr>
          <p:nvPr/>
        </p:nvCxnSpPr>
        <p:spPr>
          <a:xfrm>
            <a:off x="2372024" y="1737146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4"/>
            <a:endCxn id="11" idx="2"/>
          </p:cNvCxnSpPr>
          <p:nvPr/>
        </p:nvCxnSpPr>
        <p:spPr>
          <a:xfrm>
            <a:off x="484720" y="2402542"/>
            <a:ext cx="876300" cy="723901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4"/>
            <a:endCxn id="11" idx="1"/>
          </p:cNvCxnSpPr>
          <p:nvPr/>
        </p:nvCxnSpPr>
        <p:spPr>
          <a:xfrm>
            <a:off x="1322920" y="2402542"/>
            <a:ext cx="93896" cy="589197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1" idx="7"/>
          </p:cNvCxnSpPr>
          <p:nvPr/>
        </p:nvCxnSpPr>
        <p:spPr>
          <a:xfrm flipH="1">
            <a:off x="1686224" y="2402542"/>
            <a:ext cx="246296" cy="589197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4"/>
            <a:endCxn id="11" idx="6"/>
          </p:cNvCxnSpPr>
          <p:nvPr/>
        </p:nvCxnSpPr>
        <p:spPr>
          <a:xfrm flipH="1">
            <a:off x="1742020" y="2402542"/>
            <a:ext cx="952500" cy="723901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885957" y="878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5276357" y="14119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24" name="Oval 23"/>
          <p:cNvSpPr/>
          <p:nvPr/>
        </p:nvSpPr>
        <p:spPr>
          <a:xfrm>
            <a:off x="6571757" y="14119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4819157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26" name="Oval 25"/>
          <p:cNvSpPr/>
          <p:nvPr/>
        </p:nvSpPr>
        <p:spPr>
          <a:xfrm>
            <a:off x="5657357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27" name="Oval 26"/>
          <p:cNvSpPr/>
          <p:nvPr/>
        </p:nvSpPr>
        <p:spPr>
          <a:xfrm>
            <a:off x="6266957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28" name="Oval 27"/>
          <p:cNvSpPr/>
          <p:nvPr/>
        </p:nvSpPr>
        <p:spPr>
          <a:xfrm>
            <a:off x="7028957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29" name="Oval 28"/>
          <p:cNvSpPr/>
          <p:nvPr/>
        </p:nvSpPr>
        <p:spPr>
          <a:xfrm>
            <a:off x="5885957" y="293594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30" name="Straight Connector 29"/>
          <p:cNvCxnSpPr>
            <a:stCxn id="22" idx="3"/>
            <a:endCxn id="23" idx="7"/>
          </p:cNvCxnSpPr>
          <p:nvPr/>
        </p:nvCxnSpPr>
        <p:spPr>
          <a:xfrm flipH="1">
            <a:off x="5601561" y="1203746"/>
            <a:ext cx="3401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3"/>
            <a:endCxn id="25" idx="0"/>
          </p:cNvCxnSpPr>
          <p:nvPr/>
        </p:nvCxnSpPr>
        <p:spPr>
          <a:xfrm flipH="1">
            <a:off x="5009657" y="1737146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3"/>
            <a:endCxn id="27" idx="0"/>
          </p:cNvCxnSpPr>
          <p:nvPr/>
        </p:nvCxnSpPr>
        <p:spPr>
          <a:xfrm flipH="1">
            <a:off x="6457457" y="1737146"/>
            <a:ext cx="1700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4" idx="5"/>
            <a:endCxn id="28" idx="0"/>
          </p:cNvCxnSpPr>
          <p:nvPr/>
        </p:nvCxnSpPr>
        <p:spPr>
          <a:xfrm>
            <a:off x="6896961" y="1737146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4"/>
            <a:endCxn id="29" idx="2"/>
          </p:cNvCxnSpPr>
          <p:nvPr/>
        </p:nvCxnSpPr>
        <p:spPr>
          <a:xfrm>
            <a:off x="5009657" y="2402542"/>
            <a:ext cx="876300" cy="723901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6" idx="4"/>
            <a:endCxn id="29" idx="1"/>
          </p:cNvCxnSpPr>
          <p:nvPr/>
        </p:nvCxnSpPr>
        <p:spPr>
          <a:xfrm>
            <a:off x="5847857" y="2402542"/>
            <a:ext cx="93896" cy="589197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4"/>
            <a:endCxn id="29" idx="7"/>
          </p:cNvCxnSpPr>
          <p:nvPr/>
        </p:nvCxnSpPr>
        <p:spPr>
          <a:xfrm flipH="1">
            <a:off x="6211161" y="2402542"/>
            <a:ext cx="246296" cy="589197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79001" y="3452927"/>
            <a:ext cx="21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DFS Spanning</a:t>
            </a:r>
            <a:r>
              <a:rPr lang="en-US" sz="2000" b="1" dirty="0"/>
              <a:t> </a:t>
            </a:r>
            <a:r>
              <a:rPr lang="en-US" sz="2000" b="1" dirty="0" smtClean="0"/>
              <a:t>Tree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624678" y="3452927"/>
            <a:ext cx="21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BFS Spanning</a:t>
            </a:r>
            <a:r>
              <a:rPr lang="en-US" sz="2000" b="1" dirty="0"/>
              <a:t> </a:t>
            </a:r>
            <a:r>
              <a:rPr lang="en-US" sz="2000" b="1" dirty="0" smtClean="0"/>
              <a:t>Tree</a:t>
            </a:r>
            <a:endParaRPr lang="en-US" sz="2000" b="1" dirty="0"/>
          </a:p>
        </p:txBody>
      </p:sp>
      <p:sp>
        <p:nvSpPr>
          <p:cNvPr id="45" name="Oval 44"/>
          <p:cNvSpPr/>
          <p:nvPr/>
        </p:nvSpPr>
        <p:spPr>
          <a:xfrm>
            <a:off x="10272368" y="878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46" name="Oval 45"/>
          <p:cNvSpPr/>
          <p:nvPr/>
        </p:nvSpPr>
        <p:spPr>
          <a:xfrm>
            <a:off x="9662768" y="14119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7" name="Oval 46"/>
          <p:cNvSpPr/>
          <p:nvPr/>
        </p:nvSpPr>
        <p:spPr>
          <a:xfrm>
            <a:off x="10958168" y="14119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48" name="Oval 47"/>
          <p:cNvSpPr/>
          <p:nvPr/>
        </p:nvSpPr>
        <p:spPr>
          <a:xfrm>
            <a:off x="9205568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49" name="Oval 48"/>
          <p:cNvSpPr/>
          <p:nvPr/>
        </p:nvSpPr>
        <p:spPr>
          <a:xfrm>
            <a:off x="10043768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50" name="Oval 49"/>
          <p:cNvSpPr/>
          <p:nvPr/>
        </p:nvSpPr>
        <p:spPr>
          <a:xfrm>
            <a:off x="10653368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51" name="Oval 50"/>
          <p:cNvSpPr/>
          <p:nvPr/>
        </p:nvSpPr>
        <p:spPr>
          <a:xfrm>
            <a:off x="11415368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52" name="Oval 51"/>
          <p:cNvSpPr/>
          <p:nvPr/>
        </p:nvSpPr>
        <p:spPr>
          <a:xfrm>
            <a:off x="10272368" y="293594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53" name="Straight Connector 52"/>
          <p:cNvCxnSpPr>
            <a:stCxn id="45" idx="3"/>
            <a:endCxn id="46" idx="7"/>
          </p:cNvCxnSpPr>
          <p:nvPr/>
        </p:nvCxnSpPr>
        <p:spPr>
          <a:xfrm flipH="1">
            <a:off x="9987972" y="1203746"/>
            <a:ext cx="3401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5" idx="5"/>
            <a:endCxn id="47" idx="1"/>
          </p:cNvCxnSpPr>
          <p:nvPr/>
        </p:nvCxnSpPr>
        <p:spPr>
          <a:xfrm>
            <a:off x="10597572" y="1203746"/>
            <a:ext cx="4163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3"/>
            <a:endCxn id="48" idx="0"/>
          </p:cNvCxnSpPr>
          <p:nvPr/>
        </p:nvCxnSpPr>
        <p:spPr>
          <a:xfrm flipH="1">
            <a:off x="9396068" y="1737146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5"/>
            <a:endCxn id="49" idx="0"/>
          </p:cNvCxnSpPr>
          <p:nvPr/>
        </p:nvCxnSpPr>
        <p:spPr>
          <a:xfrm>
            <a:off x="9987972" y="1737146"/>
            <a:ext cx="2462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7" idx="3"/>
            <a:endCxn id="50" idx="0"/>
          </p:cNvCxnSpPr>
          <p:nvPr/>
        </p:nvCxnSpPr>
        <p:spPr>
          <a:xfrm flipH="1">
            <a:off x="10843868" y="1737146"/>
            <a:ext cx="1700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7" idx="5"/>
            <a:endCxn id="51" idx="0"/>
          </p:cNvCxnSpPr>
          <p:nvPr/>
        </p:nvCxnSpPr>
        <p:spPr>
          <a:xfrm>
            <a:off x="11283372" y="1737146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8" idx="4"/>
            <a:endCxn id="52" idx="2"/>
          </p:cNvCxnSpPr>
          <p:nvPr/>
        </p:nvCxnSpPr>
        <p:spPr>
          <a:xfrm>
            <a:off x="9396068" y="2402542"/>
            <a:ext cx="876300" cy="723901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938831" y="41689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00" name="Oval 99"/>
          <p:cNvSpPr/>
          <p:nvPr/>
        </p:nvSpPr>
        <p:spPr>
          <a:xfrm>
            <a:off x="405431" y="4740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01" name="Oval 100"/>
          <p:cNvSpPr/>
          <p:nvPr/>
        </p:nvSpPr>
        <p:spPr>
          <a:xfrm>
            <a:off x="1548431" y="4740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38831" y="53196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03" name="Oval 102"/>
          <p:cNvSpPr/>
          <p:nvPr/>
        </p:nvSpPr>
        <p:spPr>
          <a:xfrm>
            <a:off x="2843831" y="4740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104" name="Oval 103"/>
          <p:cNvSpPr/>
          <p:nvPr/>
        </p:nvSpPr>
        <p:spPr>
          <a:xfrm>
            <a:off x="2158031" y="53196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05" name="Straight Connector 104"/>
          <p:cNvCxnSpPr>
            <a:stCxn id="99" idx="3"/>
            <a:endCxn id="100" idx="7"/>
          </p:cNvCxnSpPr>
          <p:nvPr/>
        </p:nvCxnSpPr>
        <p:spPr>
          <a:xfrm flipH="1">
            <a:off x="730635" y="4494199"/>
            <a:ext cx="2639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99" idx="5"/>
            <a:endCxn id="101" idx="1"/>
          </p:cNvCxnSpPr>
          <p:nvPr/>
        </p:nvCxnSpPr>
        <p:spPr>
          <a:xfrm>
            <a:off x="1264035" y="4494199"/>
            <a:ext cx="3401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5"/>
            <a:endCxn id="102" idx="2"/>
          </p:cNvCxnSpPr>
          <p:nvPr/>
        </p:nvCxnSpPr>
        <p:spPr>
          <a:xfrm>
            <a:off x="730635" y="5065699"/>
            <a:ext cx="2081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2" idx="7"/>
            <a:endCxn id="101" idx="3"/>
          </p:cNvCxnSpPr>
          <p:nvPr/>
        </p:nvCxnSpPr>
        <p:spPr>
          <a:xfrm flipV="1">
            <a:off x="1264035" y="5065699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1" idx="6"/>
            <a:endCxn id="103" idx="2"/>
          </p:cNvCxnSpPr>
          <p:nvPr/>
        </p:nvCxnSpPr>
        <p:spPr>
          <a:xfrm>
            <a:off x="1929431" y="4930995"/>
            <a:ext cx="914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1" idx="5"/>
            <a:endCxn id="104" idx="1"/>
          </p:cNvCxnSpPr>
          <p:nvPr/>
        </p:nvCxnSpPr>
        <p:spPr>
          <a:xfrm>
            <a:off x="1873635" y="5065699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3" idx="3"/>
            <a:endCxn id="104" idx="6"/>
          </p:cNvCxnSpPr>
          <p:nvPr/>
        </p:nvCxnSpPr>
        <p:spPr>
          <a:xfrm flipH="1">
            <a:off x="2539031" y="5065699"/>
            <a:ext cx="3605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9275" y="3906982"/>
            <a:ext cx="11998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5387197" y="41715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14" name="Oval 113"/>
          <p:cNvSpPr/>
          <p:nvPr/>
        </p:nvSpPr>
        <p:spPr>
          <a:xfrm>
            <a:off x="4853797" y="47430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15" name="Oval 114"/>
          <p:cNvSpPr/>
          <p:nvPr/>
        </p:nvSpPr>
        <p:spPr>
          <a:xfrm>
            <a:off x="5996797" y="47430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16" name="Oval 115"/>
          <p:cNvSpPr/>
          <p:nvPr/>
        </p:nvSpPr>
        <p:spPr>
          <a:xfrm>
            <a:off x="5387197" y="53222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17" name="Oval 116"/>
          <p:cNvSpPr/>
          <p:nvPr/>
        </p:nvSpPr>
        <p:spPr>
          <a:xfrm>
            <a:off x="7292197" y="47430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118" name="Oval 117"/>
          <p:cNvSpPr/>
          <p:nvPr/>
        </p:nvSpPr>
        <p:spPr>
          <a:xfrm>
            <a:off x="6606397" y="53222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19" name="Straight Connector 118"/>
          <p:cNvCxnSpPr>
            <a:stCxn id="113" idx="3"/>
            <a:endCxn id="114" idx="7"/>
          </p:cNvCxnSpPr>
          <p:nvPr/>
        </p:nvCxnSpPr>
        <p:spPr>
          <a:xfrm flipH="1">
            <a:off x="5179001" y="4496750"/>
            <a:ext cx="2639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4" idx="5"/>
            <a:endCxn id="116" idx="2"/>
          </p:cNvCxnSpPr>
          <p:nvPr/>
        </p:nvCxnSpPr>
        <p:spPr>
          <a:xfrm>
            <a:off x="5179001" y="5068250"/>
            <a:ext cx="2081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6" idx="7"/>
            <a:endCxn id="115" idx="3"/>
          </p:cNvCxnSpPr>
          <p:nvPr/>
        </p:nvCxnSpPr>
        <p:spPr>
          <a:xfrm flipV="1">
            <a:off x="5712401" y="5068250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5" idx="5"/>
            <a:endCxn id="118" idx="1"/>
          </p:cNvCxnSpPr>
          <p:nvPr/>
        </p:nvCxnSpPr>
        <p:spPr>
          <a:xfrm>
            <a:off x="6322001" y="5068250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7" idx="3"/>
            <a:endCxn id="118" idx="6"/>
          </p:cNvCxnSpPr>
          <p:nvPr/>
        </p:nvCxnSpPr>
        <p:spPr>
          <a:xfrm flipH="1">
            <a:off x="6987397" y="5068250"/>
            <a:ext cx="3605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9604264" y="41689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25" name="Oval 124"/>
          <p:cNvSpPr/>
          <p:nvPr/>
        </p:nvSpPr>
        <p:spPr>
          <a:xfrm>
            <a:off x="9070864" y="4740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26" name="Oval 125"/>
          <p:cNvSpPr/>
          <p:nvPr/>
        </p:nvSpPr>
        <p:spPr>
          <a:xfrm>
            <a:off x="10213864" y="4740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27" name="Oval 126"/>
          <p:cNvSpPr/>
          <p:nvPr/>
        </p:nvSpPr>
        <p:spPr>
          <a:xfrm>
            <a:off x="9604264" y="53196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28" name="Oval 127"/>
          <p:cNvSpPr/>
          <p:nvPr/>
        </p:nvSpPr>
        <p:spPr>
          <a:xfrm>
            <a:off x="11509264" y="4740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129" name="Oval 128"/>
          <p:cNvSpPr/>
          <p:nvPr/>
        </p:nvSpPr>
        <p:spPr>
          <a:xfrm>
            <a:off x="10823464" y="53196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30" name="Straight Connector 129"/>
          <p:cNvCxnSpPr>
            <a:stCxn id="124" idx="3"/>
            <a:endCxn id="125" idx="7"/>
          </p:cNvCxnSpPr>
          <p:nvPr/>
        </p:nvCxnSpPr>
        <p:spPr>
          <a:xfrm flipH="1">
            <a:off x="9396068" y="4494199"/>
            <a:ext cx="2639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4" idx="5"/>
            <a:endCxn id="126" idx="1"/>
          </p:cNvCxnSpPr>
          <p:nvPr/>
        </p:nvCxnSpPr>
        <p:spPr>
          <a:xfrm>
            <a:off x="9929468" y="4494199"/>
            <a:ext cx="3401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5" idx="5"/>
            <a:endCxn id="127" idx="2"/>
          </p:cNvCxnSpPr>
          <p:nvPr/>
        </p:nvCxnSpPr>
        <p:spPr>
          <a:xfrm>
            <a:off x="9396068" y="5065699"/>
            <a:ext cx="2081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6" idx="6"/>
            <a:endCxn id="128" idx="2"/>
          </p:cNvCxnSpPr>
          <p:nvPr/>
        </p:nvCxnSpPr>
        <p:spPr>
          <a:xfrm>
            <a:off x="10594864" y="4930995"/>
            <a:ext cx="914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6" idx="5"/>
            <a:endCxn id="129" idx="1"/>
          </p:cNvCxnSpPr>
          <p:nvPr/>
        </p:nvCxnSpPr>
        <p:spPr>
          <a:xfrm>
            <a:off x="10539068" y="5065699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000886" y="5891199"/>
            <a:ext cx="21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DFS Spanning</a:t>
            </a:r>
            <a:r>
              <a:rPr lang="en-US" sz="2000" b="1" dirty="0"/>
              <a:t> </a:t>
            </a:r>
            <a:r>
              <a:rPr lang="en-US" sz="2000" b="1" dirty="0" smtClean="0"/>
              <a:t>Tree</a:t>
            </a:r>
            <a:endParaRPr lang="en-US" sz="20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9446563" y="5891199"/>
            <a:ext cx="21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BFS Spanning</a:t>
            </a:r>
            <a:r>
              <a:rPr lang="en-US" sz="2000" b="1" dirty="0"/>
              <a:t> </a:t>
            </a:r>
            <a:r>
              <a:rPr lang="en-US" sz="2000" b="1" dirty="0" smtClean="0"/>
              <a:t>Tree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9878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0" grpId="0"/>
      <p:bldP spid="43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5" grpId="0"/>
      <p:bldP spid="1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cost of a spanning tree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a weighted undirected graph is the sum of the costs(weights) of the edges in the spanning tree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C00000"/>
                </a:solidFill>
              </a:rPr>
              <a:t>minimum cost  spanning tree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a spanning tree of least cost</a:t>
            </a:r>
          </a:p>
          <a:p>
            <a:r>
              <a:rPr lang="en-US" dirty="0" smtClean="0"/>
              <a:t>Two techniques for Constructing minimum cost spanning tree</a:t>
            </a:r>
          </a:p>
          <a:p>
            <a:pPr lvl="1"/>
            <a:r>
              <a:rPr lang="en-US" dirty="0" smtClean="0"/>
              <a:t>Prim’s Algorithm</a:t>
            </a:r>
          </a:p>
          <a:p>
            <a:pPr lvl="1"/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8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Prims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46733" y="8599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856133" y="17743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1389533" y="29935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2532533" y="29935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2913533" y="16981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12" name="Straight Connector 11"/>
          <p:cNvCxnSpPr>
            <a:stCxn id="4" idx="2"/>
            <a:endCxn id="5" idx="0"/>
          </p:cNvCxnSpPr>
          <p:nvPr/>
        </p:nvCxnSpPr>
        <p:spPr>
          <a:xfrm flipH="1">
            <a:off x="1046633" y="1050470"/>
            <a:ext cx="800100" cy="7239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8" idx="2"/>
          </p:cNvCxnSpPr>
          <p:nvPr/>
        </p:nvCxnSpPr>
        <p:spPr>
          <a:xfrm>
            <a:off x="911929" y="2099574"/>
            <a:ext cx="477604" cy="10844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5"/>
            <a:endCxn id="9" idx="3"/>
          </p:cNvCxnSpPr>
          <p:nvPr/>
        </p:nvCxnSpPr>
        <p:spPr>
          <a:xfrm>
            <a:off x="1714737" y="3318774"/>
            <a:ext cx="873592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6"/>
            <a:endCxn id="10" idx="0"/>
          </p:cNvCxnSpPr>
          <p:nvPr/>
        </p:nvCxnSpPr>
        <p:spPr>
          <a:xfrm>
            <a:off x="2227733" y="1050470"/>
            <a:ext cx="876300" cy="6477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5"/>
            <a:endCxn id="9" idx="6"/>
          </p:cNvCxnSpPr>
          <p:nvPr/>
        </p:nvCxnSpPr>
        <p:spPr>
          <a:xfrm flipH="1">
            <a:off x="2913533" y="2023374"/>
            <a:ext cx="325204" cy="11606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3"/>
            <a:endCxn id="8" idx="0"/>
          </p:cNvCxnSpPr>
          <p:nvPr/>
        </p:nvCxnSpPr>
        <p:spPr>
          <a:xfrm flipH="1">
            <a:off x="1580033" y="1185174"/>
            <a:ext cx="322496" cy="18083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5"/>
            <a:endCxn id="9" idx="0"/>
          </p:cNvCxnSpPr>
          <p:nvPr/>
        </p:nvCxnSpPr>
        <p:spPr>
          <a:xfrm>
            <a:off x="2171937" y="1185174"/>
            <a:ext cx="551096" cy="18083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10" idx="3"/>
          </p:cNvCxnSpPr>
          <p:nvPr/>
        </p:nvCxnSpPr>
        <p:spPr>
          <a:xfrm flipV="1">
            <a:off x="1770533" y="2023374"/>
            <a:ext cx="1198796" cy="11606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6"/>
            <a:endCxn id="10" idx="2"/>
          </p:cNvCxnSpPr>
          <p:nvPr/>
        </p:nvCxnSpPr>
        <p:spPr>
          <a:xfrm flipV="1">
            <a:off x="1237133" y="1888670"/>
            <a:ext cx="1676400" cy="762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95167" y="1115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11929" y="25363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000690" y="3283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087894" y="2443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631460" y="1074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000690" y="18622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573377" y="1374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232404" y="1345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037233" y="2419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708576" y="3774768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 – B | 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07773" y="4146460"/>
            <a:ext cx="949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 – E | 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87737" y="4489844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 – C | 6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641448" y="3774768"/>
            <a:ext cx="964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 – D | 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641448" y="4146460"/>
            <a:ext cx="964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B – E | 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641448" y="4501717"/>
            <a:ext cx="964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B – C | 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568743" y="3774768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 – E | 5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590384" y="4146460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 – D | 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593590" y="4501717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D – E | 7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90420" y="5056661"/>
            <a:ext cx="26487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/>
              <a:t>Let X be the set of nodes </a:t>
            </a:r>
          </a:p>
          <a:p>
            <a:pPr algn="ctr"/>
            <a:r>
              <a:rPr lang="en-IN" b="1" dirty="0"/>
              <a:t>explored, initially X = { A }</a:t>
            </a:r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3203868" y="604717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4002428" y="788895"/>
            <a:ext cx="0" cy="576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36376" y="873098"/>
            <a:ext cx="3420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700" b="1" dirty="0"/>
              <a:t>Step 1: Taking minimum Weight edge of all Adjacent edges of X={A}</a:t>
            </a:r>
            <a:endParaRPr lang="en-US" sz="1700" b="1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8063426" y="788895"/>
            <a:ext cx="0" cy="576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530754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67" name="Oval 66"/>
          <p:cNvSpPr/>
          <p:nvPr/>
        </p:nvSpPr>
        <p:spPr>
          <a:xfrm>
            <a:off x="4844954" y="198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68" name="Straight Connector 67"/>
          <p:cNvCxnSpPr>
            <a:stCxn id="66" idx="2"/>
            <a:endCxn id="67" idx="0"/>
          </p:cNvCxnSpPr>
          <p:nvPr/>
        </p:nvCxnSpPr>
        <p:spPr>
          <a:xfrm flipH="1">
            <a:off x="5035454" y="1714500"/>
            <a:ext cx="495300" cy="2667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000468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6046312" y="1992868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X = { A , B 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30976" y="2590801"/>
            <a:ext cx="34308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700" b="1" dirty="0"/>
              <a:t>Step 2: Taking minimum </a:t>
            </a:r>
            <a:r>
              <a:rPr lang="en-IN" sz="1700" b="1" dirty="0" smtClean="0"/>
              <a:t>weight edge </a:t>
            </a:r>
            <a:r>
              <a:rPr lang="en-IN" sz="1700" b="1" dirty="0"/>
              <a:t>of all Adjacent edges of </a:t>
            </a:r>
            <a:r>
              <a:rPr lang="en-IN" sz="1700" b="1" dirty="0" smtClean="0"/>
              <a:t>X </a:t>
            </a:r>
            <a:r>
              <a:rPr lang="en-IN" sz="1700" b="1" dirty="0"/>
              <a:t>= { A , B }</a:t>
            </a:r>
            <a:endParaRPr lang="en-US" sz="1700" b="1" dirty="0"/>
          </a:p>
        </p:txBody>
      </p:sp>
      <p:sp>
        <p:nvSpPr>
          <p:cNvPr id="78" name="Oval 77"/>
          <p:cNvSpPr/>
          <p:nvPr/>
        </p:nvSpPr>
        <p:spPr>
          <a:xfrm>
            <a:off x="5642812" y="35138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79" name="Oval 78"/>
          <p:cNvSpPr/>
          <p:nvPr/>
        </p:nvSpPr>
        <p:spPr>
          <a:xfrm>
            <a:off x="4804612" y="387015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80" name="Straight Connector 79"/>
          <p:cNvCxnSpPr>
            <a:stCxn id="78" idx="2"/>
            <a:endCxn id="79" idx="0"/>
          </p:cNvCxnSpPr>
          <p:nvPr/>
        </p:nvCxnSpPr>
        <p:spPr>
          <a:xfrm flipH="1">
            <a:off x="4995112" y="3704370"/>
            <a:ext cx="647700" cy="16578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9" idx="3"/>
            <a:endCxn id="84" idx="1"/>
          </p:cNvCxnSpPr>
          <p:nvPr/>
        </p:nvCxnSpPr>
        <p:spPr>
          <a:xfrm>
            <a:off x="4860408" y="4195360"/>
            <a:ext cx="300788" cy="6449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124883" y="3489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200" y="43273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84" name="Oval 83"/>
          <p:cNvSpPr/>
          <p:nvPr/>
        </p:nvSpPr>
        <p:spPr>
          <a:xfrm>
            <a:off x="5105400" y="478455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86" name="Rectangle 85"/>
          <p:cNvSpPr/>
          <p:nvPr/>
        </p:nvSpPr>
        <p:spPr>
          <a:xfrm>
            <a:off x="6106888" y="4402272"/>
            <a:ext cx="1252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X = {A ,B,C}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243044" y="873098"/>
            <a:ext cx="361726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700" b="1" dirty="0"/>
              <a:t>Step 3: Taking </a:t>
            </a:r>
            <a:r>
              <a:rPr lang="en-IN" sz="1700" b="1" dirty="0" smtClean="0"/>
              <a:t>minimum weight </a:t>
            </a:r>
            <a:r>
              <a:rPr lang="en-IN" sz="1700" b="1" dirty="0"/>
              <a:t>edge of all </a:t>
            </a:r>
            <a:r>
              <a:rPr lang="en-IN" sz="1700" b="1" dirty="0" smtClean="0"/>
              <a:t>Adjacent edges </a:t>
            </a:r>
            <a:r>
              <a:rPr lang="en-IN" sz="1700" b="1" dirty="0"/>
              <a:t>of X = { A , B , C }</a:t>
            </a:r>
            <a:endParaRPr lang="en-US" sz="1700" b="1" dirty="0"/>
          </a:p>
        </p:txBody>
      </p:sp>
      <p:sp>
        <p:nvSpPr>
          <p:cNvPr id="88" name="Oval 87"/>
          <p:cNvSpPr/>
          <p:nvPr/>
        </p:nvSpPr>
        <p:spPr>
          <a:xfrm>
            <a:off x="9964265" y="1779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89" name="Oval 88"/>
          <p:cNvSpPr/>
          <p:nvPr/>
        </p:nvSpPr>
        <p:spPr>
          <a:xfrm>
            <a:off x="9199151" y="23128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90" name="Straight Connector 89"/>
          <p:cNvCxnSpPr>
            <a:stCxn id="88" idx="2"/>
            <a:endCxn id="89" idx="0"/>
          </p:cNvCxnSpPr>
          <p:nvPr/>
        </p:nvCxnSpPr>
        <p:spPr>
          <a:xfrm flipH="1">
            <a:off x="9389651" y="1969995"/>
            <a:ext cx="574614" cy="3429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9" idx="3"/>
            <a:endCxn id="94" idx="1"/>
          </p:cNvCxnSpPr>
          <p:nvPr/>
        </p:nvCxnSpPr>
        <p:spPr>
          <a:xfrm>
            <a:off x="9254947" y="2638099"/>
            <a:ext cx="231714" cy="492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354665" y="1779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9049865" y="2770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94" name="Oval 93"/>
          <p:cNvSpPr/>
          <p:nvPr/>
        </p:nvSpPr>
        <p:spPr>
          <a:xfrm>
            <a:off x="9430865" y="30748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95" name="Oval 94"/>
          <p:cNvSpPr/>
          <p:nvPr/>
        </p:nvSpPr>
        <p:spPr>
          <a:xfrm>
            <a:off x="10650065" y="30748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97" name="Straight Connector 96"/>
          <p:cNvCxnSpPr>
            <a:stCxn id="94" idx="6"/>
            <a:endCxn id="95" idx="2"/>
          </p:cNvCxnSpPr>
          <p:nvPr/>
        </p:nvCxnSpPr>
        <p:spPr>
          <a:xfrm>
            <a:off x="9811865" y="3265395"/>
            <a:ext cx="8382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043579" y="2883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00" name="Rectangle 99"/>
          <p:cNvSpPr/>
          <p:nvPr/>
        </p:nvSpPr>
        <p:spPr>
          <a:xfrm>
            <a:off x="10265297" y="2307033"/>
            <a:ext cx="1406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X = {A,B,C,D}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9834278" y="46873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04" name="Oval 103"/>
          <p:cNvSpPr/>
          <p:nvPr/>
        </p:nvSpPr>
        <p:spPr>
          <a:xfrm>
            <a:off x="9069164" y="52207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105" name="Straight Connector 104"/>
          <p:cNvCxnSpPr>
            <a:stCxn id="103" idx="2"/>
            <a:endCxn id="104" idx="0"/>
          </p:cNvCxnSpPr>
          <p:nvPr/>
        </p:nvCxnSpPr>
        <p:spPr>
          <a:xfrm flipH="1">
            <a:off x="9259664" y="4877829"/>
            <a:ext cx="574614" cy="3429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4" idx="3"/>
          </p:cNvCxnSpPr>
          <p:nvPr/>
        </p:nvCxnSpPr>
        <p:spPr>
          <a:xfrm>
            <a:off x="9124960" y="5545933"/>
            <a:ext cx="231714" cy="492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9224678" y="4687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8919878" y="5677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09" name="Oval 108"/>
          <p:cNvSpPr/>
          <p:nvPr/>
        </p:nvSpPr>
        <p:spPr>
          <a:xfrm>
            <a:off x="9300878" y="59827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110" name="Oval 109"/>
          <p:cNvSpPr/>
          <p:nvPr/>
        </p:nvSpPr>
        <p:spPr>
          <a:xfrm>
            <a:off x="10520078" y="59827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111" name="Straight Connector 110"/>
          <p:cNvCxnSpPr>
            <a:stCxn id="109" idx="6"/>
            <a:endCxn id="110" idx="2"/>
          </p:cNvCxnSpPr>
          <p:nvPr/>
        </p:nvCxnSpPr>
        <p:spPr>
          <a:xfrm>
            <a:off x="9681878" y="6173229"/>
            <a:ext cx="8382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9913592" y="6149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13" name="Rectangle 112"/>
          <p:cNvSpPr/>
          <p:nvPr/>
        </p:nvSpPr>
        <p:spPr>
          <a:xfrm>
            <a:off x="10013434" y="5562600"/>
            <a:ext cx="1573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X = {A,B,C,D,E}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243044" y="3810001"/>
            <a:ext cx="3618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700" b="1" dirty="0"/>
              <a:t>Step 4: Taking minimum weight edge of all </a:t>
            </a:r>
            <a:r>
              <a:rPr lang="en-IN" sz="1700" b="1" dirty="0" smtClean="0"/>
              <a:t>Adjacent edges </a:t>
            </a:r>
            <a:r>
              <a:rPr lang="en-IN" sz="1700" b="1" dirty="0"/>
              <a:t>of X = {A ,B ,C ,D }</a:t>
            </a:r>
            <a:endParaRPr lang="en-US" sz="1700" b="1" dirty="0"/>
          </a:p>
        </p:txBody>
      </p:sp>
      <p:sp>
        <p:nvSpPr>
          <p:cNvPr id="115" name="Oval 114"/>
          <p:cNvSpPr/>
          <p:nvPr/>
        </p:nvSpPr>
        <p:spPr>
          <a:xfrm>
            <a:off x="10901078" y="52207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117" name="Straight Connector 116"/>
          <p:cNvCxnSpPr>
            <a:stCxn id="104" idx="6"/>
            <a:endCxn id="115" idx="2"/>
          </p:cNvCxnSpPr>
          <p:nvPr/>
        </p:nvCxnSpPr>
        <p:spPr>
          <a:xfrm>
            <a:off x="9450164" y="5411229"/>
            <a:ext cx="1450914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0065992" y="510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8063426" y="3733800"/>
            <a:ext cx="40120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38475" y="3756956"/>
            <a:ext cx="2801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38475" y="4148867"/>
            <a:ext cx="2775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51967" y="4503095"/>
            <a:ext cx="2761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740745" y="4870075"/>
            <a:ext cx="2772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13559" y="3756957"/>
            <a:ext cx="0" cy="1113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93294" y="3756957"/>
            <a:ext cx="0" cy="111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47943" y="3756957"/>
            <a:ext cx="0" cy="111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40744" y="3756957"/>
            <a:ext cx="0" cy="111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024518" y="2542240"/>
            <a:ext cx="40437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024518" y="5290932"/>
            <a:ext cx="4042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522516" y="5401270"/>
            <a:ext cx="316395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We obtained minimum spanning tree of cost</a:t>
            </a:r>
            <a:r>
              <a:rPr lang="en-US" b="1" dirty="0"/>
              <a:t>: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4 + 2 + 1 + 3 = 10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0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9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1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1" grpId="1"/>
      <p:bldP spid="52" grpId="0"/>
      <p:bldP spid="53" grpId="0"/>
      <p:bldP spid="54" grpId="0"/>
      <p:bldP spid="55" grpId="0"/>
      <p:bldP spid="55" grpId="1"/>
      <p:bldP spid="56" grpId="0"/>
      <p:bldP spid="56" grpId="1"/>
      <p:bldP spid="57" grpId="0"/>
      <p:bldP spid="58" grpId="0"/>
      <p:bldP spid="58" grpId="1"/>
      <p:bldP spid="59" grpId="0"/>
      <p:bldP spid="61" grpId="0" animBg="1"/>
      <p:bldP spid="64" grpId="0"/>
      <p:bldP spid="66" grpId="0" animBg="1"/>
      <p:bldP spid="67" grpId="0" animBg="1"/>
      <p:bldP spid="69" grpId="0"/>
      <p:bldP spid="74" grpId="0"/>
      <p:bldP spid="77" grpId="0"/>
      <p:bldP spid="78" grpId="0" animBg="1"/>
      <p:bldP spid="79" grpId="0" animBg="1"/>
      <p:bldP spid="82" grpId="0"/>
      <p:bldP spid="83" grpId="0"/>
      <p:bldP spid="84" grpId="0" animBg="1"/>
      <p:bldP spid="86" grpId="0"/>
      <p:bldP spid="87" grpId="0"/>
      <p:bldP spid="88" grpId="0" animBg="1"/>
      <p:bldP spid="89" grpId="0" animBg="1"/>
      <p:bldP spid="92" grpId="0"/>
      <p:bldP spid="93" grpId="0"/>
      <p:bldP spid="94" grpId="0" animBg="1"/>
      <p:bldP spid="95" grpId="0" animBg="1"/>
      <p:bldP spid="99" grpId="0"/>
      <p:bldP spid="100" grpId="0"/>
      <p:bldP spid="103" grpId="0" animBg="1"/>
      <p:bldP spid="104" grpId="0" animBg="1"/>
      <p:bldP spid="107" grpId="0"/>
      <p:bldP spid="108" grpId="0"/>
      <p:bldP spid="109" grpId="0" animBg="1"/>
      <p:bldP spid="110" grpId="0" animBg="1"/>
      <p:bldP spid="112" grpId="0"/>
      <p:bldP spid="113" grpId="0"/>
      <p:bldP spid="114" grpId="0"/>
      <p:bldP spid="115" grpId="0" animBg="1"/>
      <p:bldP spid="118" grpId="0"/>
      <p:bldP spid="10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671922" y="990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681322" y="1905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1214722" y="3124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>
            <a:off x="2357722" y="3124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2738722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flipH="1">
            <a:off x="871822" y="1181100"/>
            <a:ext cx="800100" cy="7239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2"/>
          </p:cNvCxnSpPr>
          <p:nvPr/>
        </p:nvCxnSpPr>
        <p:spPr>
          <a:xfrm>
            <a:off x="871822" y="2286000"/>
            <a:ext cx="342900" cy="10287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5"/>
            <a:endCxn id="7" idx="3"/>
          </p:cNvCxnSpPr>
          <p:nvPr/>
        </p:nvCxnSpPr>
        <p:spPr>
          <a:xfrm>
            <a:off x="1539926" y="3449404"/>
            <a:ext cx="873592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6"/>
            <a:endCxn id="8" idx="0"/>
          </p:cNvCxnSpPr>
          <p:nvPr/>
        </p:nvCxnSpPr>
        <p:spPr>
          <a:xfrm>
            <a:off x="2052922" y="1181100"/>
            <a:ext cx="876300" cy="6477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5"/>
            <a:endCxn id="7" idx="6"/>
          </p:cNvCxnSpPr>
          <p:nvPr/>
        </p:nvCxnSpPr>
        <p:spPr>
          <a:xfrm flipH="1">
            <a:off x="2738722" y="2154004"/>
            <a:ext cx="325204" cy="11606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  <a:endCxn id="6" idx="0"/>
          </p:cNvCxnSpPr>
          <p:nvPr/>
        </p:nvCxnSpPr>
        <p:spPr>
          <a:xfrm flipH="1">
            <a:off x="1405222" y="1315804"/>
            <a:ext cx="322496" cy="18083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7" idx="0"/>
          </p:cNvCxnSpPr>
          <p:nvPr/>
        </p:nvCxnSpPr>
        <p:spPr>
          <a:xfrm>
            <a:off x="1997126" y="1315804"/>
            <a:ext cx="551096" cy="18083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8" idx="3"/>
          </p:cNvCxnSpPr>
          <p:nvPr/>
        </p:nvCxnSpPr>
        <p:spPr>
          <a:xfrm flipV="1">
            <a:off x="1595722" y="2154004"/>
            <a:ext cx="1198796" cy="11606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6"/>
            <a:endCxn id="8" idx="2"/>
          </p:cNvCxnSpPr>
          <p:nvPr/>
        </p:nvCxnSpPr>
        <p:spPr>
          <a:xfrm flipV="1">
            <a:off x="1062322" y="2019300"/>
            <a:ext cx="1676400" cy="762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0356" y="12465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7118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913083" y="25743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56649" y="1204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825879" y="1992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98566" y="1504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57593" y="14764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862422" y="2549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380212" y="4109734"/>
            <a:ext cx="2940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Step 1: </a:t>
            </a:r>
            <a:r>
              <a:rPr lang="en-IN" dirty="0"/>
              <a:t>Taking </a:t>
            </a:r>
            <a:r>
              <a:rPr lang="en-IN" dirty="0" smtClean="0"/>
              <a:t>min edge </a:t>
            </a:r>
            <a:r>
              <a:rPr lang="en-IN" dirty="0"/>
              <a:t>(C,D)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21847" y="3416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1062322" y="5105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2205322" y="5105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>
            <a:off x="1443322" y="5295900"/>
            <a:ext cx="7620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75318" y="5397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4440000" y="863763"/>
            <a:ext cx="3312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Step 2:</a:t>
            </a:r>
            <a:r>
              <a:rPr lang="en-US" dirty="0"/>
              <a:t> Taking next </a:t>
            </a:r>
            <a:r>
              <a:rPr lang="en-US" dirty="0" smtClean="0"/>
              <a:t>min </a:t>
            </a:r>
            <a:r>
              <a:rPr lang="en-US" dirty="0"/>
              <a:t>edge (B,C)</a:t>
            </a:r>
          </a:p>
        </p:txBody>
      </p:sp>
      <p:sp>
        <p:nvSpPr>
          <p:cNvPr id="34" name="Oval 33"/>
          <p:cNvSpPr/>
          <p:nvPr/>
        </p:nvSpPr>
        <p:spPr>
          <a:xfrm>
            <a:off x="5027192" y="155537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35" name="Oval 34"/>
          <p:cNvSpPr/>
          <p:nvPr/>
        </p:nvSpPr>
        <p:spPr>
          <a:xfrm>
            <a:off x="5408192" y="246977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36" name="Oval 35"/>
          <p:cNvSpPr/>
          <p:nvPr/>
        </p:nvSpPr>
        <p:spPr>
          <a:xfrm>
            <a:off x="6551192" y="246977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37" name="Straight Connector 36"/>
          <p:cNvCxnSpPr>
            <a:stCxn id="34" idx="4"/>
            <a:endCxn id="35" idx="1"/>
          </p:cNvCxnSpPr>
          <p:nvPr/>
        </p:nvCxnSpPr>
        <p:spPr>
          <a:xfrm>
            <a:off x="5217692" y="1936378"/>
            <a:ext cx="246296" cy="5891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5" idx="6"/>
            <a:endCxn id="36" idx="2"/>
          </p:cNvCxnSpPr>
          <p:nvPr/>
        </p:nvCxnSpPr>
        <p:spPr>
          <a:xfrm>
            <a:off x="5789192" y="2660278"/>
            <a:ext cx="7620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30588" y="21766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21188" y="27618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4440000" y="3840505"/>
            <a:ext cx="331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Step 3:</a:t>
            </a:r>
            <a:r>
              <a:rPr lang="en-US" dirty="0"/>
              <a:t> Taking </a:t>
            </a:r>
            <a:r>
              <a:rPr lang="en-US" dirty="0" smtClean="0"/>
              <a:t>next min </a:t>
            </a:r>
            <a:r>
              <a:rPr lang="en-US" dirty="0"/>
              <a:t>edge (B,E)</a:t>
            </a:r>
          </a:p>
        </p:txBody>
      </p:sp>
      <p:sp>
        <p:nvSpPr>
          <p:cNvPr id="42" name="Oval 41"/>
          <p:cNvSpPr/>
          <p:nvPr/>
        </p:nvSpPr>
        <p:spPr>
          <a:xfrm>
            <a:off x="4791635" y="47243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3" name="Oval 42"/>
          <p:cNvSpPr/>
          <p:nvPr/>
        </p:nvSpPr>
        <p:spPr>
          <a:xfrm>
            <a:off x="5325035" y="5562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44" name="Oval 43"/>
          <p:cNvSpPr/>
          <p:nvPr/>
        </p:nvSpPr>
        <p:spPr>
          <a:xfrm>
            <a:off x="6468035" y="5562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45" name="Oval 44"/>
          <p:cNvSpPr/>
          <p:nvPr/>
        </p:nvSpPr>
        <p:spPr>
          <a:xfrm>
            <a:off x="6849035" y="472285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46" name="Straight Connector 45"/>
          <p:cNvCxnSpPr>
            <a:stCxn id="42" idx="4"/>
            <a:endCxn id="43" idx="2"/>
          </p:cNvCxnSpPr>
          <p:nvPr/>
        </p:nvCxnSpPr>
        <p:spPr>
          <a:xfrm>
            <a:off x="4982135" y="5105399"/>
            <a:ext cx="342900" cy="6477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3" idx="6"/>
            <a:endCxn id="44" idx="2"/>
          </p:cNvCxnSpPr>
          <p:nvPr/>
        </p:nvCxnSpPr>
        <p:spPr>
          <a:xfrm>
            <a:off x="5706035" y="5753099"/>
            <a:ext cx="7620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6"/>
            <a:endCxn id="45" idx="2"/>
          </p:cNvCxnSpPr>
          <p:nvPr/>
        </p:nvCxnSpPr>
        <p:spPr>
          <a:xfrm flipV="1">
            <a:off x="5172635" y="4913359"/>
            <a:ext cx="1676400" cy="154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47431" y="5333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858435" y="4964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838031" y="5854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3" name="Rectangle 52"/>
          <p:cNvSpPr/>
          <p:nvPr/>
        </p:nvSpPr>
        <p:spPr>
          <a:xfrm>
            <a:off x="8471528" y="863763"/>
            <a:ext cx="3411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Step 4:</a:t>
            </a:r>
            <a:r>
              <a:rPr lang="en-US" dirty="0"/>
              <a:t> Taking </a:t>
            </a:r>
            <a:r>
              <a:rPr lang="en-US" dirty="0" smtClean="0"/>
              <a:t>next min </a:t>
            </a:r>
            <a:r>
              <a:rPr lang="en-US" dirty="0"/>
              <a:t>edge (A,B)</a:t>
            </a:r>
          </a:p>
        </p:txBody>
      </p:sp>
      <p:sp>
        <p:nvSpPr>
          <p:cNvPr id="54" name="Oval 53"/>
          <p:cNvSpPr/>
          <p:nvPr/>
        </p:nvSpPr>
        <p:spPr>
          <a:xfrm>
            <a:off x="8919762" y="245656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55" name="Oval 54"/>
          <p:cNvSpPr/>
          <p:nvPr/>
        </p:nvSpPr>
        <p:spPr>
          <a:xfrm>
            <a:off x="9435349" y="35672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10578349" y="35672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57" name="Oval 56"/>
          <p:cNvSpPr/>
          <p:nvPr/>
        </p:nvSpPr>
        <p:spPr>
          <a:xfrm>
            <a:off x="10977162" y="245502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58" name="Straight Connector 57"/>
          <p:cNvCxnSpPr>
            <a:stCxn id="54" idx="4"/>
            <a:endCxn id="55" idx="1"/>
          </p:cNvCxnSpPr>
          <p:nvPr/>
        </p:nvCxnSpPr>
        <p:spPr>
          <a:xfrm>
            <a:off x="9110262" y="2837565"/>
            <a:ext cx="380883" cy="78553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5" idx="6"/>
            <a:endCxn id="56" idx="2"/>
          </p:cNvCxnSpPr>
          <p:nvPr/>
        </p:nvCxnSpPr>
        <p:spPr>
          <a:xfrm>
            <a:off x="9816349" y="3757799"/>
            <a:ext cx="7620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4" idx="6"/>
            <a:endCxn id="57" idx="2"/>
          </p:cNvCxnSpPr>
          <p:nvPr/>
        </p:nvCxnSpPr>
        <p:spPr>
          <a:xfrm flipV="1">
            <a:off x="9300762" y="2645525"/>
            <a:ext cx="1676400" cy="154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901949" y="3066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9986562" y="2696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0046506" y="3794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9892549" y="148366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cxnSp>
        <p:nvCxnSpPr>
          <p:cNvPr id="65" name="Straight Connector 64"/>
          <p:cNvCxnSpPr>
            <a:stCxn id="64" idx="2"/>
            <a:endCxn id="54" idx="0"/>
          </p:cNvCxnSpPr>
          <p:nvPr/>
        </p:nvCxnSpPr>
        <p:spPr>
          <a:xfrm flipH="1">
            <a:off x="9110263" y="1674161"/>
            <a:ext cx="782287" cy="78240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240983" y="1739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9" name="Rectangle 68"/>
          <p:cNvSpPr/>
          <p:nvPr/>
        </p:nvSpPr>
        <p:spPr>
          <a:xfrm>
            <a:off x="8852472" y="4684061"/>
            <a:ext cx="264918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so we obtained minimum</a:t>
            </a:r>
          </a:p>
          <a:p>
            <a:pPr algn="ctr"/>
            <a:r>
              <a:rPr lang="en-US" dirty="0"/>
              <a:t>spanning tree of cost</a:t>
            </a:r>
            <a:r>
              <a:rPr lang="en-US" b="1" dirty="0"/>
              <a:t>: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4 + 2 + 1 + 3 = 10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883294" y="793377"/>
            <a:ext cx="0" cy="576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166844" y="793377"/>
            <a:ext cx="0" cy="576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69447" y="3963776"/>
            <a:ext cx="32138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883294" y="3619500"/>
            <a:ext cx="4283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160354" y="4503877"/>
            <a:ext cx="39016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4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29" grpId="0" animBg="1"/>
      <p:bldP spid="30" grpId="0" animBg="1"/>
      <p:bldP spid="32" grpId="0"/>
      <p:bldP spid="33" grpId="0"/>
      <p:bldP spid="34" grpId="0" animBg="1"/>
      <p:bldP spid="35" grpId="0" animBg="1"/>
      <p:bldP spid="36" grpId="0" animBg="1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9" grpId="0"/>
      <p:bldP spid="50" grpId="0"/>
      <p:bldP spid="51" grpId="0"/>
      <p:bldP spid="53" grpId="0"/>
      <p:bldP spid="54" grpId="0" animBg="1"/>
      <p:bldP spid="55" grpId="0" animBg="1"/>
      <p:bldP spid="56" grpId="0" animBg="1"/>
      <p:bldP spid="57" grpId="0" animBg="1"/>
      <p:bldP spid="61" grpId="0"/>
      <p:bldP spid="62" grpId="0"/>
      <p:bldP spid="63" grpId="0"/>
      <p:bldP spid="64" grpId="0" animBg="1"/>
      <p:bldP spid="66" grpId="0"/>
      <p:bldP spid="6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Construct Minimum Spanning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11637" y="9144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0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592437" y="19050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6" name="Oval 5"/>
          <p:cNvSpPr/>
          <p:nvPr/>
        </p:nvSpPr>
        <p:spPr>
          <a:xfrm>
            <a:off x="3107037" y="18288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>
            <a:off x="1202037" y="32004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sp>
        <p:nvSpPr>
          <p:cNvPr id="8" name="Oval 7"/>
          <p:cNvSpPr/>
          <p:nvPr/>
        </p:nvSpPr>
        <p:spPr>
          <a:xfrm>
            <a:off x="2649837" y="32004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cxnSp>
        <p:nvCxnSpPr>
          <p:cNvPr id="10" name="Straight Connector 9"/>
          <p:cNvCxnSpPr>
            <a:stCxn id="4" idx="3"/>
            <a:endCxn id="5" idx="7"/>
          </p:cNvCxnSpPr>
          <p:nvPr/>
        </p:nvCxnSpPr>
        <p:spPr>
          <a:xfrm flipH="1">
            <a:off x="917641" y="1239605"/>
            <a:ext cx="949792" cy="7211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7" idx="1"/>
          </p:cNvCxnSpPr>
          <p:nvPr/>
        </p:nvCxnSpPr>
        <p:spPr>
          <a:xfrm>
            <a:off x="782937" y="2286001"/>
            <a:ext cx="474896" cy="9701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>
            <a:off x="1583037" y="3390901"/>
            <a:ext cx="10668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8" idx="7"/>
          </p:cNvCxnSpPr>
          <p:nvPr/>
        </p:nvCxnSpPr>
        <p:spPr>
          <a:xfrm flipH="1">
            <a:off x="2975041" y="2209801"/>
            <a:ext cx="322496" cy="10463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5"/>
            <a:endCxn id="6" idx="1"/>
          </p:cNvCxnSpPr>
          <p:nvPr/>
        </p:nvCxnSpPr>
        <p:spPr>
          <a:xfrm>
            <a:off x="2136841" y="1239605"/>
            <a:ext cx="1025992" cy="6449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829781" y="214993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cxnSp>
        <p:nvCxnSpPr>
          <p:cNvPr id="22" name="Straight Connector 21"/>
          <p:cNvCxnSpPr>
            <a:stCxn id="4" idx="4"/>
            <a:endCxn id="20" idx="0"/>
          </p:cNvCxnSpPr>
          <p:nvPr/>
        </p:nvCxnSpPr>
        <p:spPr>
          <a:xfrm>
            <a:off x="2002137" y="1295402"/>
            <a:ext cx="18144" cy="854529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  <a:endCxn id="20" idx="2"/>
          </p:cNvCxnSpPr>
          <p:nvPr/>
        </p:nvCxnSpPr>
        <p:spPr>
          <a:xfrm>
            <a:off x="973437" y="2095502"/>
            <a:ext cx="856344" cy="244929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7"/>
            <a:endCxn id="20" idx="4"/>
          </p:cNvCxnSpPr>
          <p:nvPr/>
        </p:nvCxnSpPr>
        <p:spPr>
          <a:xfrm flipV="1">
            <a:off x="1527241" y="2530931"/>
            <a:ext cx="493040" cy="72526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0" idx="6"/>
            <a:endCxn id="6" idx="3"/>
          </p:cNvCxnSpPr>
          <p:nvPr/>
        </p:nvCxnSpPr>
        <p:spPr>
          <a:xfrm flipV="1">
            <a:off x="2210781" y="2154006"/>
            <a:ext cx="952052" cy="18642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5"/>
            <a:endCxn id="8" idx="1"/>
          </p:cNvCxnSpPr>
          <p:nvPr/>
        </p:nvCxnSpPr>
        <p:spPr>
          <a:xfrm>
            <a:off x="2154985" y="2475135"/>
            <a:ext cx="550648" cy="78106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87523" y="1266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576751" y="1295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339923" y="1916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424351" y="1916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68637" y="2602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506837" y="2602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890951" y="3059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424351" y="2590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964037" y="1535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107037" y="2526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7878263" y="8923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0</a:t>
            </a:r>
            <a:endParaRPr lang="en-US" sz="2400" b="1" dirty="0"/>
          </a:p>
        </p:txBody>
      </p:sp>
      <p:sp>
        <p:nvSpPr>
          <p:cNvPr id="43" name="Oval 42"/>
          <p:cNvSpPr/>
          <p:nvPr/>
        </p:nvSpPr>
        <p:spPr>
          <a:xfrm>
            <a:off x="6659063" y="18829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44" name="Oval 43"/>
          <p:cNvSpPr/>
          <p:nvPr/>
        </p:nvSpPr>
        <p:spPr>
          <a:xfrm>
            <a:off x="9173663" y="18067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45" name="Oval 44"/>
          <p:cNvSpPr/>
          <p:nvPr/>
        </p:nvSpPr>
        <p:spPr>
          <a:xfrm>
            <a:off x="7268663" y="31783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sp>
        <p:nvSpPr>
          <p:cNvPr id="46" name="Oval 45"/>
          <p:cNvSpPr/>
          <p:nvPr/>
        </p:nvSpPr>
        <p:spPr>
          <a:xfrm>
            <a:off x="8716463" y="31783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cxnSp>
        <p:nvCxnSpPr>
          <p:cNvPr id="47" name="Straight Connector 46"/>
          <p:cNvCxnSpPr>
            <a:stCxn id="42" idx="3"/>
            <a:endCxn id="43" idx="7"/>
          </p:cNvCxnSpPr>
          <p:nvPr/>
        </p:nvCxnSpPr>
        <p:spPr>
          <a:xfrm flipH="1">
            <a:off x="6984267" y="1217541"/>
            <a:ext cx="949792" cy="7211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4"/>
            <a:endCxn id="45" idx="1"/>
          </p:cNvCxnSpPr>
          <p:nvPr/>
        </p:nvCxnSpPr>
        <p:spPr>
          <a:xfrm>
            <a:off x="6849563" y="2263937"/>
            <a:ext cx="474896" cy="9701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4"/>
            <a:endCxn id="46" idx="7"/>
          </p:cNvCxnSpPr>
          <p:nvPr/>
        </p:nvCxnSpPr>
        <p:spPr>
          <a:xfrm flipH="1">
            <a:off x="9041667" y="2187737"/>
            <a:ext cx="322496" cy="10463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896407" y="212786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cxnSp>
        <p:nvCxnSpPr>
          <p:cNvPr id="53" name="Straight Connector 52"/>
          <p:cNvCxnSpPr>
            <a:stCxn id="42" idx="4"/>
            <a:endCxn id="52" idx="0"/>
          </p:cNvCxnSpPr>
          <p:nvPr/>
        </p:nvCxnSpPr>
        <p:spPr>
          <a:xfrm>
            <a:off x="8068763" y="1273338"/>
            <a:ext cx="18144" cy="854529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2" idx="5"/>
            <a:endCxn id="46" idx="1"/>
          </p:cNvCxnSpPr>
          <p:nvPr/>
        </p:nvCxnSpPr>
        <p:spPr>
          <a:xfrm>
            <a:off x="8221611" y="2453071"/>
            <a:ext cx="550648" cy="78106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254149" y="12443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735263" y="2580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490977" y="2568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8030663" y="1513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173663" y="2504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323914" y="499985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69" name="Oval 68"/>
          <p:cNvSpPr/>
          <p:nvPr/>
        </p:nvSpPr>
        <p:spPr>
          <a:xfrm>
            <a:off x="1109757" y="42940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70" name="Oval 69"/>
          <p:cNvSpPr/>
          <p:nvPr/>
        </p:nvSpPr>
        <p:spPr>
          <a:xfrm>
            <a:off x="1144452" y="57418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6</a:t>
            </a:r>
            <a:endParaRPr lang="en-US" sz="2400" b="1" dirty="0"/>
          </a:p>
        </p:txBody>
      </p:sp>
      <p:sp>
        <p:nvSpPr>
          <p:cNvPr id="71" name="Oval 70"/>
          <p:cNvSpPr/>
          <p:nvPr/>
        </p:nvSpPr>
        <p:spPr>
          <a:xfrm>
            <a:off x="1960623" y="505609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sp>
        <p:nvSpPr>
          <p:cNvPr id="72" name="Oval 71"/>
          <p:cNvSpPr/>
          <p:nvPr/>
        </p:nvSpPr>
        <p:spPr>
          <a:xfrm>
            <a:off x="2805857" y="42940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73" name="Oval 72"/>
          <p:cNvSpPr/>
          <p:nvPr/>
        </p:nvSpPr>
        <p:spPr>
          <a:xfrm>
            <a:off x="2974809" y="574915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</a:t>
            </a:r>
            <a:endParaRPr lang="en-US" sz="2400" b="1" dirty="0"/>
          </a:p>
        </p:txBody>
      </p:sp>
      <p:sp>
        <p:nvSpPr>
          <p:cNvPr id="74" name="Oval 73"/>
          <p:cNvSpPr/>
          <p:nvPr/>
        </p:nvSpPr>
        <p:spPr>
          <a:xfrm>
            <a:off x="3546309" y="502706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cxnSp>
        <p:nvCxnSpPr>
          <p:cNvPr id="76" name="Straight Connector 75"/>
          <p:cNvCxnSpPr>
            <a:stCxn id="69" idx="3"/>
            <a:endCxn id="68" idx="7"/>
          </p:cNvCxnSpPr>
          <p:nvPr/>
        </p:nvCxnSpPr>
        <p:spPr>
          <a:xfrm flipH="1">
            <a:off x="649119" y="4619300"/>
            <a:ext cx="516435" cy="436349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8" idx="5"/>
            <a:endCxn id="70" idx="1"/>
          </p:cNvCxnSpPr>
          <p:nvPr/>
        </p:nvCxnSpPr>
        <p:spPr>
          <a:xfrm>
            <a:off x="649118" y="5325057"/>
            <a:ext cx="551130" cy="47263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9" idx="6"/>
            <a:endCxn id="72" idx="2"/>
          </p:cNvCxnSpPr>
          <p:nvPr/>
        </p:nvCxnSpPr>
        <p:spPr>
          <a:xfrm>
            <a:off x="1490757" y="4484595"/>
            <a:ext cx="13151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6"/>
            <a:endCxn id="73" idx="2"/>
          </p:cNvCxnSpPr>
          <p:nvPr/>
        </p:nvCxnSpPr>
        <p:spPr>
          <a:xfrm>
            <a:off x="1525453" y="5932396"/>
            <a:ext cx="1449357" cy="725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9" idx="5"/>
            <a:endCxn id="71" idx="1"/>
          </p:cNvCxnSpPr>
          <p:nvPr/>
        </p:nvCxnSpPr>
        <p:spPr>
          <a:xfrm>
            <a:off x="1434961" y="4619300"/>
            <a:ext cx="581458" cy="49259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0" idx="7"/>
            <a:endCxn id="71" idx="3"/>
          </p:cNvCxnSpPr>
          <p:nvPr/>
        </p:nvCxnSpPr>
        <p:spPr>
          <a:xfrm flipV="1">
            <a:off x="1469657" y="5381299"/>
            <a:ext cx="546763" cy="41639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1" idx="7"/>
            <a:endCxn id="72" idx="3"/>
          </p:cNvCxnSpPr>
          <p:nvPr/>
        </p:nvCxnSpPr>
        <p:spPr>
          <a:xfrm flipV="1">
            <a:off x="2285827" y="4619300"/>
            <a:ext cx="575826" cy="49259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6"/>
            <a:endCxn id="73" idx="1"/>
          </p:cNvCxnSpPr>
          <p:nvPr/>
        </p:nvCxnSpPr>
        <p:spPr>
          <a:xfrm>
            <a:off x="2341623" y="5246594"/>
            <a:ext cx="688982" cy="55835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2" idx="6"/>
            <a:endCxn id="74" idx="0"/>
          </p:cNvCxnSpPr>
          <p:nvPr/>
        </p:nvCxnSpPr>
        <p:spPr>
          <a:xfrm>
            <a:off x="3186857" y="4484596"/>
            <a:ext cx="549952" cy="54247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4" idx="4"/>
            <a:endCxn id="73" idx="7"/>
          </p:cNvCxnSpPr>
          <p:nvPr/>
        </p:nvCxnSpPr>
        <p:spPr>
          <a:xfrm flipH="1">
            <a:off x="3300013" y="5408066"/>
            <a:ext cx="436796" cy="39688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025423" y="4094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563109" y="4484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97657" y="5524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1412709" y="4762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2555709" y="4742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518411" y="4305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2686114" y="5281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039937" y="5611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1441351" y="5255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108" name="Oval 107"/>
          <p:cNvSpPr/>
          <p:nvPr/>
        </p:nvSpPr>
        <p:spPr>
          <a:xfrm>
            <a:off x="6410943" y="506529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109" name="Oval 108"/>
          <p:cNvSpPr/>
          <p:nvPr/>
        </p:nvSpPr>
        <p:spPr>
          <a:xfrm>
            <a:off x="7196786" y="435953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110" name="Oval 109"/>
          <p:cNvSpPr/>
          <p:nvPr/>
        </p:nvSpPr>
        <p:spPr>
          <a:xfrm>
            <a:off x="8047652" y="512153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sp>
        <p:nvSpPr>
          <p:cNvPr id="111" name="Oval 110"/>
          <p:cNvSpPr/>
          <p:nvPr/>
        </p:nvSpPr>
        <p:spPr>
          <a:xfrm>
            <a:off x="8892886" y="435953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12" name="Oval 111"/>
          <p:cNvSpPr/>
          <p:nvPr/>
        </p:nvSpPr>
        <p:spPr>
          <a:xfrm>
            <a:off x="9633338" y="509250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cxnSp>
        <p:nvCxnSpPr>
          <p:cNvPr id="114" name="Straight Connector 113"/>
          <p:cNvCxnSpPr>
            <a:stCxn id="108" idx="5"/>
            <a:endCxn id="133" idx="1"/>
          </p:cNvCxnSpPr>
          <p:nvPr/>
        </p:nvCxnSpPr>
        <p:spPr>
          <a:xfrm>
            <a:off x="6736147" y="5390496"/>
            <a:ext cx="553202" cy="4560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9" idx="6"/>
            <a:endCxn id="111" idx="2"/>
          </p:cNvCxnSpPr>
          <p:nvPr/>
        </p:nvCxnSpPr>
        <p:spPr>
          <a:xfrm>
            <a:off x="7577786" y="4550035"/>
            <a:ext cx="13151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33" idx="6"/>
            <a:endCxn id="132" idx="2"/>
          </p:cNvCxnSpPr>
          <p:nvPr/>
        </p:nvCxnSpPr>
        <p:spPr>
          <a:xfrm flipV="1">
            <a:off x="7614553" y="5960252"/>
            <a:ext cx="1391489" cy="2100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9" idx="5"/>
            <a:endCxn id="110" idx="1"/>
          </p:cNvCxnSpPr>
          <p:nvPr/>
        </p:nvCxnSpPr>
        <p:spPr>
          <a:xfrm>
            <a:off x="7521990" y="4684740"/>
            <a:ext cx="581458" cy="49259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0" idx="6"/>
            <a:endCxn id="132" idx="1"/>
          </p:cNvCxnSpPr>
          <p:nvPr/>
        </p:nvCxnSpPr>
        <p:spPr>
          <a:xfrm>
            <a:off x="8428652" y="5312034"/>
            <a:ext cx="633186" cy="51351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1" idx="6"/>
            <a:endCxn id="112" idx="0"/>
          </p:cNvCxnSpPr>
          <p:nvPr/>
        </p:nvCxnSpPr>
        <p:spPr>
          <a:xfrm>
            <a:off x="9273886" y="4550036"/>
            <a:ext cx="549952" cy="54247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112452" y="4159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6784686" y="5590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7499738" y="4828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65099" y="4465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8773143" y="53466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8126966" y="5677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132" name="Oval 131"/>
          <p:cNvSpPr/>
          <p:nvPr/>
        </p:nvSpPr>
        <p:spPr>
          <a:xfrm>
            <a:off x="9006042" y="576975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</a:t>
            </a:r>
            <a:endParaRPr lang="en-US" sz="2400" b="1" dirty="0"/>
          </a:p>
        </p:txBody>
      </p:sp>
      <p:sp>
        <p:nvSpPr>
          <p:cNvPr id="133" name="Oval 132"/>
          <p:cNvSpPr/>
          <p:nvPr/>
        </p:nvSpPr>
        <p:spPr>
          <a:xfrm>
            <a:off x="7233553" y="57907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6</a:t>
            </a:r>
            <a:endParaRPr lang="en-US" sz="24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3512298" y="54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8387" y="3805517"/>
            <a:ext cx="11998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414100" y="1990809"/>
            <a:ext cx="1289070" cy="638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ight Arrow 112"/>
          <p:cNvSpPr/>
          <p:nvPr/>
        </p:nvSpPr>
        <p:spPr>
          <a:xfrm>
            <a:off x="4414100" y="4833196"/>
            <a:ext cx="1289070" cy="638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57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0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52" grpId="0" animBg="1"/>
      <p:bldP spid="58" grpId="0"/>
      <p:bldP spid="62" grpId="0"/>
      <p:bldP spid="65" grpId="0"/>
      <p:bldP spid="66" grpId="0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 animBg="1"/>
      <p:bldP spid="109" grpId="0" animBg="1"/>
      <p:bldP spid="110" grpId="0" animBg="1"/>
      <p:bldP spid="111" grpId="0" animBg="1"/>
      <p:bldP spid="112" grpId="0" animBg="1"/>
      <p:bldP spid="123" grpId="0"/>
      <p:bldP spid="125" grpId="0"/>
      <p:bldP spid="126" grpId="0"/>
      <p:bldP spid="128" grpId="0"/>
      <p:bldP spid="129" grpId="0"/>
      <p:bldP spid="130" grpId="0"/>
      <p:bldP spid="132" grpId="0" animBg="1"/>
      <p:bldP spid="133" grpId="0" animBg="1"/>
      <p:bldP spid="134" grpId="0"/>
      <p:bldP spid="21" grpId="0" animBg="1"/>
      <p:bldP spid="1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Shortest Path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Let </a:t>
            </a:r>
            <a:r>
              <a:rPr lang="en-IN" b="1" dirty="0" smtClean="0">
                <a:solidFill>
                  <a:srgbClr val="C00000"/>
                </a:solidFill>
              </a:rPr>
              <a:t>G = (V,E)</a:t>
            </a:r>
            <a:r>
              <a:rPr lang="en-IN" dirty="0" smtClean="0"/>
              <a:t> be a simple diagraph with </a:t>
            </a:r>
            <a:r>
              <a:rPr lang="en-IN" b="1" dirty="0" smtClean="0">
                <a:solidFill>
                  <a:srgbClr val="C00000"/>
                </a:solidFill>
              </a:rPr>
              <a:t>n vertices</a:t>
            </a:r>
          </a:p>
          <a:p>
            <a:r>
              <a:rPr lang="en-IN" dirty="0" smtClean="0"/>
              <a:t>The problem is to </a:t>
            </a:r>
            <a:r>
              <a:rPr lang="en-IN" b="1" dirty="0" smtClean="0">
                <a:solidFill>
                  <a:srgbClr val="C00000"/>
                </a:solidFill>
              </a:rPr>
              <a:t>find out shortest distance </a:t>
            </a:r>
            <a:r>
              <a:rPr lang="en-IN" dirty="0" smtClean="0"/>
              <a:t>from a </a:t>
            </a:r>
            <a:r>
              <a:rPr lang="en-IN" b="1" dirty="0" smtClean="0">
                <a:solidFill>
                  <a:srgbClr val="C00000"/>
                </a:solidFill>
              </a:rPr>
              <a:t>vertex to all other vertices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of a graph</a:t>
            </a:r>
          </a:p>
          <a:p>
            <a:r>
              <a:rPr lang="en-IN" b="1" dirty="0" err="1" smtClean="0">
                <a:solidFill>
                  <a:srgbClr val="C00000"/>
                </a:solidFill>
              </a:rPr>
              <a:t>Dijkstra</a:t>
            </a:r>
            <a:r>
              <a:rPr lang="en-IN" b="1" dirty="0" smtClean="0">
                <a:solidFill>
                  <a:srgbClr val="C00000"/>
                </a:solidFill>
              </a:rPr>
              <a:t> Algorithm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– it is also called Single Source Shortest Path Algorithm</a:t>
            </a:r>
          </a:p>
        </p:txBody>
      </p:sp>
    </p:spTree>
    <p:extLst>
      <p:ext uri="{BB962C8B-B14F-4D97-AF65-F5344CB8AC3E}">
        <p14:creationId xmlns:p14="http://schemas.microsoft.com/office/powerpoint/2010/main" val="361350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Dijkstra</a:t>
            </a:r>
            <a:r>
              <a:rPr lang="en-IN" dirty="0"/>
              <a:t> </a:t>
            </a:r>
            <a:r>
              <a:rPr lang="en-IN" dirty="0" smtClean="0"/>
              <a:t>Algorithm – Shortest Path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81200" y="175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3048000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048000" y="2590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4724400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4724400" y="2590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5791200" y="175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2" name="Straight Connector 11"/>
          <p:cNvCxnSpPr>
            <a:stCxn id="5" idx="7"/>
            <a:endCxn id="6" idx="3"/>
          </p:cNvCxnSpPr>
          <p:nvPr/>
        </p:nvCxnSpPr>
        <p:spPr>
          <a:xfrm flipV="1">
            <a:off x="2306404" y="1392004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6"/>
            <a:endCxn id="8" idx="2"/>
          </p:cNvCxnSpPr>
          <p:nvPr/>
        </p:nvCxnSpPr>
        <p:spPr>
          <a:xfrm>
            <a:off x="3429000" y="125730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5"/>
            <a:endCxn id="10" idx="1"/>
          </p:cNvCxnSpPr>
          <p:nvPr/>
        </p:nvCxnSpPr>
        <p:spPr>
          <a:xfrm>
            <a:off x="5049604" y="1392004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7" idx="1"/>
          </p:cNvCxnSpPr>
          <p:nvPr/>
        </p:nvCxnSpPr>
        <p:spPr>
          <a:xfrm>
            <a:off x="2306404" y="207780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6"/>
            <a:endCxn id="9" idx="2"/>
          </p:cNvCxnSpPr>
          <p:nvPr/>
        </p:nvCxnSpPr>
        <p:spPr>
          <a:xfrm>
            <a:off x="3429000" y="278130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7"/>
            <a:endCxn id="10" idx="3"/>
          </p:cNvCxnSpPr>
          <p:nvPr/>
        </p:nvCxnSpPr>
        <p:spPr>
          <a:xfrm flipV="1">
            <a:off x="5049604" y="207780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7" idx="0"/>
          </p:cNvCxnSpPr>
          <p:nvPr/>
        </p:nvCxnSpPr>
        <p:spPr>
          <a:xfrm>
            <a:off x="3238500" y="144780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4"/>
            <a:endCxn id="9" idx="0"/>
          </p:cNvCxnSpPr>
          <p:nvPr/>
        </p:nvCxnSpPr>
        <p:spPr>
          <a:xfrm>
            <a:off x="4914900" y="144780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5"/>
            <a:endCxn id="9" idx="1"/>
          </p:cNvCxnSpPr>
          <p:nvPr/>
        </p:nvCxnSpPr>
        <p:spPr>
          <a:xfrm>
            <a:off x="3373204" y="1392004"/>
            <a:ext cx="1406992" cy="1254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00086" y="121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942256" y="1793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434770" y="227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889314" y="91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65514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813114" y="275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898058" y="176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358888" y="1266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410200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80428"/>
              </p:ext>
            </p:extLst>
          </p:nvPr>
        </p:nvGraphicFramePr>
        <p:xfrm>
          <a:off x="8954589" y="1257300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∞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∞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∞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∞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∞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7582988" y="1770407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42" name="Rectangle 41"/>
          <p:cNvSpPr/>
          <p:nvPr/>
        </p:nvSpPr>
        <p:spPr>
          <a:xfrm>
            <a:off x="7582988" y="2188866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21030" y="3352800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981200" y="4953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46" name="Oval 45"/>
          <p:cNvSpPr/>
          <p:nvPr/>
        </p:nvSpPr>
        <p:spPr>
          <a:xfrm>
            <a:off x="3048000" y="4267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7" name="Oval 46"/>
          <p:cNvSpPr/>
          <p:nvPr/>
        </p:nvSpPr>
        <p:spPr>
          <a:xfrm>
            <a:off x="3048000" y="579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48" name="Oval 47"/>
          <p:cNvSpPr/>
          <p:nvPr/>
        </p:nvSpPr>
        <p:spPr>
          <a:xfrm>
            <a:off x="4724400" y="4267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49" name="Oval 48"/>
          <p:cNvSpPr/>
          <p:nvPr/>
        </p:nvSpPr>
        <p:spPr>
          <a:xfrm>
            <a:off x="4724400" y="579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50" name="Oval 49"/>
          <p:cNvSpPr/>
          <p:nvPr/>
        </p:nvSpPr>
        <p:spPr>
          <a:xfrm>
            <a:off x="5791200" y="478893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51" name="Straight Connector 50"/>
          <p:cNvCxnSpPr>
            <a:stCxn id="45" idx="7"/>
            <a:endCxn id="46" idx="3"/>
          </p:cNvCxnSpPr>
          <p:nvPr/>
        </p:nvCxnSpPr>
        <p:spPr>
          <a:xfrm flipV="1">
            <a:off x="2306404" y="4592404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6" idx="6"/>
            <a:endCxn id="48" idx="2"/>
          </p:cNvCxnSpPr>
          <p:nvPr/>
        </p:nvCxnSpPr>
        <p:spPr>
          <a:xfrm>
            <a:off x="3429000" y="445770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8" idx="5"/>
            <a:endCxn id="50" idx="1"/>
          </p:cNvCxnSpPr>
          <p:nvPr/>
        </p:nvCxnSpPr>
        <p:spPr>
          <a:xfrm>
            <a:off x="5049604" y="4592404"/>
            <a:ext cx="797392" cy="25232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5" idx="5"/>
            <a:endCxn id="47" idx="1"/>
          </p:cNvCxnSpPr>
          <p:nvPr/>
        </p:nvCxnSpPr>
        <p:spPr>
          <a:xfrm>
            <a:off x="2306404" y="527820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7" idx="6"/>
            <a:endCxn id="49" idx="2"/>
          </p:cNvCxnSpPr>
          <p:nvPr/>
        </p:nvCxnSpPr>
        <p:spPr>
          <a:xfrm>
            <a:off x="3429000" y="598170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9" idx="7"/>
            <a:endCxn id="50" idx="3"/>
          </p:cNvCxnSpPr>
          <p:nvPr/>
        </p:nvCxnSpPr>
        <p:spPr>
          <a:xfrm flipV="1">
            <a:off x="5049604" y="5114136"/>
            <a:ext cx="797392" cy="73286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6" idx="4"/>
            <a:endCxn id="47" idx="0"/>
          </p:cNvCxnSpPr>
          <p:nvPr/>
        </p:nvCxnSpPr>
        <p:spPr>
          <a:xfrm>
            <a:off x="3238500" y="464820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8" idx="4"/>
            <a:endCxn id="49" idx="0"/>
          </p:cNvCxnSpPr>
          <p:nvPr/>
        </p:nvCxnSpPr>
        <p:spPr>
          <a:xfrm>
            <a:off x="4914900" y="464820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6" idx="5"/>
            <a:endCxn id="49" idx="1"/>
          </p:cNvCxnSpPr>
          <p:nvPr/>
        </p:nvCxnSpPr>
        <p:spPr>
          <a:xfrm>
            <a:off x="3373204" y="4592404"/>
            <a:ext cx="1406992" cy="1254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00086" y="441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942256" y="4993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434770" y="5479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889314" y="411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965514" y="4876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813114" y="5955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898058" y="4964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358888" y="4466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410200" y="5498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595528"/>
              </p:ext>
            </p:extLst>
          </p:nvPr>
        </p:nvGraphicFramePr>
        <p:xfrm>
          <a:off x="9080864" y="4103132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∞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∞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∞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" name="Rectangle 69"/>
          <p:cNvSpPr/>
          <p:nvPr/>
        </p:nvSpPr>
        <p:spPr>
          <a:xfrm>
            <a:off x="7709263" y="4616239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71" name="Rectangle 70"/>
          <p:cNvSpPr/>
          <p:nvPr/>
        </p:nvSpPr>
        <p:spPr>
          <a:xfrm>
            <a:off x="7709263" y="5034698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647372" y="4964668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841501" y="3447144"/>
            <a:ext cx="514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r>
              <a:rPr lang="en-IN" b="1" baseline="30000" dirty="0"/>
              <a:t>st</a:t>
            </a:r>
            <a:r>
              <a:rPr lang="en-IN" b="1" dirty="0"/>
              <a:t> Iteration: </a:t>
            </a:r>
            <a:r>
              <a:rPr lang="en-IN" dirty="0"/>
              <a:t>Select </a:t>
            </a:r>
            <a:r>
              <a:rPr lang="en-IN" b="1" dirty="0"/>
              <a:t>Vertex A</a:t>
            </a:r>
            <a:r>
              <a:rPr lang="en-IN" dirty="0"/>
              <a:t> with minimum distance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638558" y="1775154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482876" y="456033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∞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2826468" y="3923659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9141059" y="5015968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9528667" y="5018932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0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9947345" y="501446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0</a:t>
            </a:r>
            <a:endParaRPr lang="en-US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9896470" y="4555868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∞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2667000" y="5987534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525992" y="45340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955781" y="45444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759751" y="3857789"/>
            <a:ext cx="3914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∞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131101" y="5928500"/>
            <a:ext cx="3914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∞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967591" y="4349234"/>
            <a:ext cx="3914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45012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1" grpId="0" animBg="1"/>
      <p:bldP spid="4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70" grpId="0" animBg="1"/>
      <p:bldP spid="71" grpId="0" animBg="1"/>
      <p:bldP spid="72" grpId="0" animBg="1"/>
      <p:bldP spid="73" grpId="0"/>
      <p:bldP spid="74" grpId="0" animBg="1"/>
      <p:bldP spid="75" grpId="0"/>
      <p:bldP spid="75" grpId="1"/>
      <p:bldP spid="77" grpId="0" animBg="1"/>
      <p:bldP spid="78" grpId="0"/>
      <p:bldP spid="79" grpId="0"/>
      <p:bldP spid="80" grpId="0"/>
      <p:bldP spid="81" grpId="0"/>
      <p:bldP spid="81" grpId="1"/>
      <p:bldP spid="82" grpId="0" animBg="1"/>
      <p:bldP spid="3" grpId="0"/>
      <p:bldP spid="84" grpId="0"/>
      <p:bldP spid="85" grpId="0" animBg="1"/>
      <p:bldP spid="86" grpId="0" animBg="1"/>
      <p:bldP spid="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Dijkstra</a:t>
            </a:r>
            <a:r>
              <a:rPr lang="en-IN" dirty="0"/>
              <a:t> Algorithm – Shortest Path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191143" y="4122467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29" name="Oval 28"/>
          <p:cNvSpPr/>
          <p:nvPr/>
        </p:nvSpPr>
        <p:spPr>
          <a:xfrm>
            <a:off x="3257943" y="3436667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3257943" y="496066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31" name="Oval 30"/>
          <p:cNvSpPr/>
          <p:nvPr/>
        </p:nvSpPr>
        <p:spPr>
          <a:xfrm>
            <a:off x="4934343" y="343666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32" name="Oval 31"/>
          <p:cNvSpPr/>
          <p:nvPr/>
        </p:nvSpPr>
        <p:spPr>
          <a:xfrm>
            <a:off x="4934343" y="496066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33" name="Oval 32"/>
          <p:cNvSpPr/>
          <p:nvPr/>
        </p:nvSpPr>
        <p:spPr>
          <a:xfrm>
            <a:off x="6001143" y="412246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34" name="Straight Connector 33"/>
          <p:cNvCxnSpPr>
            <a:stCxn id="28" idx="7"/>
            <a:endCxn id="29" idx="3"/>
          </p:cNvCxnSpPr>
          <p:nvPr/>
        </p:nvCxnSpPr>
        <p:spPr>
          <a:xfrm flipV="1">
            <a:off x="2516347" y="3761871"/>
            <a:ext cx="797392" cy="416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6"/>
            <a:endCxn id="31" idx="2"/>
          </p:cNvCxnSpPr>
          <p:nvPr/>
        </p:nvCxnSpPr>
        <p:spPr>
          <a:xfrm>
            <a:off x="3638943" y="3627167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5"/>
            <a:endCxn id="33" idx="1"/>
          </p:cNvCxnSpPr>
          <p:nvPr/>
        </p:nvCxnSpPr>
        <p:spPr>
          <a:xfrm>
            <a:off x="5259547" y="3761871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5"/>
            <a:endCxn id="30" idx="1"/>
          </p:cNvCxnSpPr>
          <p:nvPr/>
        </p:nvCxnSpPr>
        <p:spPr>
          <a:xfrm>
            <a:off x="2516347" y="4447671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6"/>
            <a:endCxn id="32" idx="2"/>
          </p:cNvCxnSpPr>
          <p:nvPr/>
        </p:nvCxnSpPr>
        <p:spPr>
          <a:xfrm>
            <a:off x="3638943" y="5151167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7"/>
            <a:endCxn id="33" idx="3"/>
          </p:cNvCxnSpPr>
          <p:nvPr/>
        </p:nvCxnSpPr>
        <p:spPr>
          <a:xfrm flipV="1">
            <a:off x="5259547" y="4447671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9" idx="4"/>
            <a:endCxn id="30" idx="0"/>
          </p:cNvCxnSpPr>
          <p:nvPr/>
        </p:nvCxnSpPr>
        <p:spPr>
          <a:xfrm>
            <a:off x="3448443" y="3817667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1" idx="4"/>
            <a:endCxn id="32" idx="0"/>
          </p:cNvCxnSpPr>
          <p:nvPr/>
        </p:nvCxnSpPr>
        <p:spPr>
          <a:xfrm>
            <a:off x="5124843" y="3817667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9" idx="5"/>
            <a:endCxn id="32" idx="1"/>
          </p:cNvCxnSpPr>
          <p:nvPr/>
        </p:nvCxnSpPr>
        <p:spPr>
          <a:xfrm>
            <a:off x="3583147" y="3761871"/>
            <a:ext cx="1406992" cy="1254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75732" y="3907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152199" y="4163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774474" y="43994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099257" y="3284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175457" y="4046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108001" y="4134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568831" y="3636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620143" y="4667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857315" y="4134135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732383" y="913818"/>
            <a:ext cx="498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r>
              <a:rPr lang="en-IN" b="1" baseline="30000" dirty="0"/>
              <a:t>nd</a:t>
            </a:r>
            <a:r>
              <a:rPr lang="en-IN" b="1" dirty="0"/>
              <a:t> Iteration: </a:t>
            </a:r>
            <a:r>
              <a:rPr lang="en-IN" dirty="0"/>
              <a:t>Select </a:t>
            </a:r>
            <a:r>
              <a:rPr lang="en-IN" b="1" dirty="0"/>
              <a:t>Vertex B</a:t>
            </a:r>
            <a:r>
              <a:rPr lang="en-IN" dirty="0"/>
              <a:t> with minimum distance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293647" y="2996163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284937" y="5387791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1371600"/>
            <a:ext cx="530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C via B = </a:t>
            </a:r>
            <a:r>
              <a:rPr lang="en-IN" dirty="0" err="1"/>
              <a:t>dist</a:t>
            </a:r>
            <a:r>
              <a:rPr lang="en-IN" dirty="0"/>
              <a:t>[B] + cost[B][C] = 1 + 1 = 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752600" y="1752600"/>
            <a:ext cx="530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D via B = </a:t>
            </a:r>
            <a:r>
              <a:rPr lang="en-IN" dirty="0" err="1"/>
              <a:t>dist</a:t>
            </a:r>
            <a:r>
              <a:rPr lang="en-IN" dirty="0"/>
              <a:t>[B] + cost[B][D] = 1 + 2 = 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752600" y="2121932"/>
            <a:ext cx="530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E via B = </a:t>
            </a:r>
            <a:r>
              <a:rPr lang="en-IN" dirty="0" err="1"/>
              <a:t>dist</a:t>
            </a:r>
            <a:r>
              <a:rPr lang="en-IN" dirty="0"/>
              <a:t>[B] + cost[B][E] = 1 + 4 = 5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756044" y="2502932"/>
            <a:ext cx="542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F via B = </a:t>
            </a:r>
            <a:r>
              <a:rPr lang="en-IN" dirty="0" err="1"/>
              <a:t>dist</a:t>
            </a:r>
            <a:r>
              <a:rPr lang="en-IN" dirty="0"/>
              <a:t>[B] + cost[B][F] = 1 + </a:t>
            </a:r>
            <a:r>
              <a:rPr lang="en-US" b="1" dirty="0"/>
              <a:t>∞</a:t>
            </a:r>
            <a:r>
              <a:rPr lang="en-IN" dirty="0"/>
              <a:t> = </a:t>
            </a:r>
            <a:r>
              <a:rPr lang="en-US" b="1" dirty="0"/>
              <a:t>∞</a:t>
            </a:r>
            <a:endParaRPr lang="en-US" dirty="0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8225672" y="1371600"/>
          <a:ext cx="23879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A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B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C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F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5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∞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∞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∞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Rectangle 58"/>
          <p:cNvSpPr/>
          <p:nvPr/>
        </p:nvSpPr>
        <p:spPr>
          <a:xfrm>
            <a:off x="7173074" y="1776974"/>
            <a:ext cx="1041148" cy="32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Distance</a:t>
            </a:r>
            <a:endParaRPr lang="en-US" b="1" dirty="0"/>
          </a:p>
        </p:txBody>
      </p:sp>
      <p:sp>
        <p:nvSpPr>
          <p:cNvPr id="60" name="Rectangle 59"/>
          <p:cNvSpPr/>
          <p:nvPr/>
        </p:nvSpPr>
        <p:spPr>
          <a:xfrm>
            <a:off x="7162800" y="2133788"/>
            <a:ext cx="1041148" cy="33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Visited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956114" y="2990487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cxnSp>
        <p:nvCxnSpPr>
          <p:cNvPr id="62" name="Straight Connector 61"/>
          <p:cNvCxnSpPr>
            <a:stCxn id="29" idx="4"/>
            <a:endCxn id="30" idx="0"/>
          </p:cNvCxnSpPr>
          <p:nvPr/>
        </p:nvCxnSpPr>
        <p:spPr>
          <a:xfrm>
            <a:off x="3448443" y="3817667"/>
            <a:ext cx="0" cy="11430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9" idx="6"/>
            <a:endCxn id="31" idx="2"/>
          </p:cNvCxnSpPr>
          <p:nvPr/>
        </p:nvCxnSpPr>
        <p:spPr>
          <a:xfrm>
            <a:off x="3638943" y="3627167"/>
            <a:ext cx="12954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9" idx="5"/>
            <a:endCxn id="32" idx="1"/>
          </p:cNvCxnSpPr>
          <p:nvPr/>
        </p:nvCxnSpPr>
        <p:spPr>
          <a:xfrm>
            <a:off x="3583147" y="3761871"/>
            <a:ext cx="1406992" cy="12545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974000" y="5387791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415021" y="4102501"/>
            <a:ext cx="3914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∞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156935"/>
              </p:ext>
            </p:extLst>
          </p:nvPr>
        </p:nvGraphicFramePr>
        <p:xfrm>
          <a:off x="8153401" y="4168591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∞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ectangle 67"/>
          <p:cNvSpPr/>
          <p:nvPr/>
        </p:nvSpPr>
        <p:spPr>
          <a:xfrm>
            <a:off x="6781800" y="4681698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69" name="Rectangle 68"/>
          <p:cNvSpPr/>
          <p:nvPr/>
        </p:nvSpPr>
        <p:spPr>
          <a:xfrm>
            <a:off x="6781800" y="5100157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8213596" y="508142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8601204" y="508439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9019882" y="5079925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0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4021551" y="4813017"/>
            <a:ext cx="36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547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2" grpId="0"/>
      <p:bldP spid="53" grpId="0" animBg="1"/>
      <p:bldP spid="54" grpId="0" animBg="1"/>
      <p:bldP spid="3" grpId="0"/>
      <p:bldP spid="55" grpId="0"/>
      <p:bldP spid="56" grpId="0"/>
      <p:bldP spid="57" grpId="0"/>
      <p:bldP spid="59" grpId="0" animBg="1"/>
      <p:bldP spid="60" grpId="0" animBg="1"/>
      <p:bldP spid="61" grpId="0" animBg="1"/>
      <p:bldP spid="65" grpId="0" animBg="1"/>
      <p:bldP spid="66" grpId="0" animBg="1"/>
      <p:bldP spid="68" grpId="0" animBg="1"/>
      <p:bldP spid="69" grpId="0" animBg="1"/>
      <p:bldP spid="71" grpId="0"/>
      <p:bldP spid="72" grpId="0"/>
      <p:bldP spid="73" grpId="0"/>
      <p:bldP spid="7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Dijkstra</a:t>
            </a:r>
            <a:r>
              <a:rPr lang="en-IN" dirty="0"/>
              <a:t> Algorithm – Shortest Path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2384" y="913818"/>
            <a:ext cx="566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r>
              <a:rPr lang="en-IN" b="1" baseline="30000" dirty="0"/>
              <a:t>rd</a:t>
            </a:r>
            <a:r>
              <a:rPr lang="en-IN" b="1" dirty="0"/>
              <a:t> Iteration: </a:t>
            </a:r>
            <a:r>
              <a:rPr lang="en-IN" dirty="0"/>
              <a:t>Select </a:t>
            </a:r>
            <a:r>
              <a:rPr lang="en-IN" b="1" dirty="0"/>
              <a:t>Vertex C</a:t>
            </a:r>
            <a:r>
              <a:rPr lang="en-IN" dirty="0"/>
              <a:t> via B with minimum distance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706796"/>
              </p:ext>
            </p:extLst>
          </p:nvPr>
        </p:nvGraphicFramePr>
        <p:xfrm>
          <a:off x="8656751" y="1371600"/>
          <a:ext cx="23879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A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B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C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F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5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∞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04153" y="1776974"/>
            <a:ext cx="1041148" cy="32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Distance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593879" y="2133788"/>
            <a:ext cx="1041148" cy="33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Visited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34028" y="381243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3000828" y="312663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3000828" y="465063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4677228" y="312663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4677228" y="465063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13" name="Oval 12"/>
          <p:cNvSpPr/>
          <p:nvPr/>
        </p:nvSpPr>
        <p:spPr>
          <a:xfrm>
            <a:off x="5744028" y="381243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4" name="Straight Connector 13"/>
          <p:cNvCxnSpPr>
            <a:stCxn id="8" idx="7"/>
            <a:endCxn id="9" idx="3"/>
          </p:cNvCxnSpPr>
          <p:nvPr/>
        </p:nvCxnSpPr>
        <p:spPr>
          <a:xfrm flipV="1">
            <a:off x="2259232" y="3451834"/>
            <a:ext cx="797392" cy="416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  <a:endCxn id="11" idx="2"/>
          </p:cNvCxnSpPr>
          <p:nvPr/>
        </p:nvCxnSpPr>
        <p:spPr>
          <a:xfrm>
            <a:off x="3381828" y="331713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5"/>
            <a:endCxn id="13" idx="1"/>
          </p:cNvCxnSpPr>
          <p:nvPr/>
        </p:nvCxnSpPr>
        <p:spPr>
          <a:xfrm>
            <a:off x="5002432" y="3451834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5"/>
            <a:endCxn id="10" idx="1"/>
          </p:cNvCxnSpPr>
          <p:nvPr/>
        </p:nvCxnSpPr>
        <p:spPr>
          <a:xfrm>
            <a:off x="2259232" y="413763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6"/>
            <a:endCxn id="12" idx="2"/>
          </p:cNvCxnSpPr>
          <p:nvPr/>
        </p:nvCxnSpPr>
        <p:spPr>
          <a:xfrm>
            <a:off x="3381828" y="484113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7"/>
            <a:endCxn id="13" idx="3"/>
          </p:cNvCxnSpPr>
          <p:nvPr/>
        </p:nvCxnSpPr>
        <p:spPr>
          <a:xfrm flipV="1">
            <a:off x="5002432" y="413763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0" idx="0"/>
          </p:cNvCxnSpPr>
          <p:nvPr/>
        </p:nvCxnSpPr>
        <p:spPr>
          <a:xfrm>
            <a:off x="3191328" y="350763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2" idx="0"/>
          </p:cNvCxnSpPr>
          <p:nvPr/>
        </p:nvCxnSpPr>
        <p:spPr>
          <a:xfrm>
            <a:off x="4867728" y="350763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5"/>
            <a:endCxn id="12" idx="1"/>
          </p:cNvCxnSpPr>
          <p:nvPr/>
        </p:nvCxnSpPr>
        <p:spPr>
          <a:xfrm>
            <a:off x="3326032" y="3451834"/>
            <a:ext cx="1406992" cy="1254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18617" y="3597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95084" y="3853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517359" y="4089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842142" y="2974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918342" y="3736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50886" y="3824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311716" y="33262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363028" y="4357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600200" y="3824098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036532" y="2686126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698999" y="2680450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05343" y="5062562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37172" y="5095794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cxnSp>
        <p:nvCxnSpPr>
          <p:cNvPr id="39" name="Straight Connector 38"/>
          <p:cNvCxnSpPr>
            <a:stCxn id="9" idx="4"/>
            <a:endCxn id="10" idx="0"/>
          </p:cNvCxnSpPr>
          <p:nvPr/>
        </p:nvCxnSpPr>
        <p:spPr>
          <a:xfrm>
            <a:off x="3191328" y="3507630"/>
            <a:ext cx="0" cy="11430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83685" y="4274070"/>
            <a:ext cx="3914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∞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52600" y="1371600"/>
            <a:ext cx="549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D via C = </a:t>
            </a:r>
            <a:r>
              <a:rPr lang="en-IN" dirty="0" err="1"/>
              <a:t>dist</a:t>
            </a:r>
            <a:r>
              <a:rPr lang="en-IN" dirty="0"/>
              <a:t>[C] + cost[C][D] = 2 + </a:t>
            </a:r>
            <a:r>
              <a:rPr lang="en-US" b="1" dirty="0"/>
              <a:t>∞</a:t>
            </a:r>
            <a:r>
              <a:rPr lang="en-IN" dirty="0"/>
              <a:t> = </a:t>
            </a:r>
            <a:r>
              <a:rPr lang="en-US" b="1" dirty="0"/>
              <a:t>∞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47432" y="1708616"/>
            <a:ext cx="527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E via C = </a:t>
            </a:r>
            <a:r>
              <a:rPr lang="en-IN" dirty="0" err="1"/>
              <a:t>dist</a:t>
            </a:r>
            <a:r>
              <a:rPr lang="en-IN" dirty="0"/>
              <a:t>[C] + cost[C][E] = 2 + </a:t>
            </a:r>
            <a:r>
              <a:rPr lang="en-US" b="1" dirty="0"/>
              <a:t>5</a:t>
            </a:r>
            <a:r>
              <a:rPr lang="en-IN" dirty="0"/>
              <a:t> = </a:t>
            </a:r>
            <a:r>
              <a:rPr lang="en-US" b="1" dirty="0"/>
              <a:t>7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52600" y="2057400"/>
            <a:ext cx="542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F via C = </a:t>
            </a:r>
            <a:r>
              <a:rPr lang="en-IN" dirty="0" err="1"/>
              <a:t>dist</a:t>
            </a:r>
            <a:r>
              <a:rPr lang="en-IN" dirty="0"/>
              <a:t>[C] + cost[C][F] = 2 + </a:t>
            </a:r>
            <a:r>
              <a:rPr lang="en-US" b="1" dirty="0"/>
              <a:t>∞</a:t>
            </a:r>
            <a:r>
              <a:rPr lang="en-IN" dirty="0"/>
              <a:t> = </a:t>
            </a:r>
            <a:r>
              <a:rPr lang="en-US" b="1" dirty="0"/>
              <a:t>∞</a:t>
            </a:r>
            <a:endParaRPr lang="en-US" dirty="0"/>
          </a:p>
        </p:txBody>
      </p:sp>
      <p:cxnSp>
        <p:nvCxnSpPr>
          <p:cNvPr id="44" name="Straight Connector 43"/>
          <p:cNvCxnSpPr>
            <a:stCxn id="9" idx="6"/>
            <a:endCxn id="11" idx="2"/>
          </p:cNvCxnSpPr>
          <p:nvPr/>
        </p:nvCxnSpPr>
        <p:spPr>
          <a:xfrm>
            <a:off x="3381828" y="3317130"/>
            <a:ext cx="12954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" idx="5"/>
            <a:endCxn id="12" idx="1"/>
          </p:cNvCxnSpPr>
          <p:nvPr/>
        </p:nvCxnSpPr>
        <p:spPr>
          <a:xfrm>
            <a:off x="3326032" y="3451834"/>
            <a:ext cx="1406992" cy="12545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413509"/>
              </p:ext>
            </p:extLst>
          </p:nvPr>
        </p:nvGraphicFramePr>
        <p:xfrm>
          <a:off x="8719459" y="3823450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∞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7347858" y="4336557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48" name="Rectangle 47"/>
          <p:cNvSpPr/>
          <p:nvPr/>
        </p:nvSpPr>
        <p:spPr>
          <a:xfrm>
            <a:off x="7347858" y="4755016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8779654" y="473628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9167262" y="4739250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9585939" y="47347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1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3827809" y="4493948"/>
            <a:ext cx="36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421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7" grpId="0" animBg="1"/>
      <p:bldP spid="38" grpId="0" animBg="1"/>
      <p:bldP spid="40" grpId="0" animBg="1"/>
      <p:bldP spid="41" grpId="0"/>
      <p:bldP spid="42" grpId="0"/>
      <p:bldP spid="43" grpId="0"/>
      <p:bldP spid="47" grpId="0" animBg="1"/>
      <p:bldP spid="48" grpId="0" animBg="1"/>
      <p:bldP spid="49" grpId="0"/>
      <p:bldP spid="50" grpId="0"/>
      <p:bldP spid="51" grpId="0"/>
      <p:bldP spid="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Dijkstra</a:t>
            </a:r>
            <a:r>
              <a:rPr lang="en-IN" dirty="0"/>
              <a:t> Algorithm – Shortest Path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2383" y="913818"/>
            <a:ext cx="636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r>
              <a:rPr lang="en-IN" b="1" baseline="30000" dirty="0"/>
              <a:t>th</a:t>
            </a:r>
            <a:r>
              <a:rPr lang="en-IN" b="1" dirty="0"/>
              <a:t> Iteration: </a:t>
            </a:r>
            <a:r>
              <a:rPr lang="en-IN" dirty="0"/>
              <a:t>Select </a:t>
            </a:r>
            <a:r>
              <a:rPr lang="en-IN" b="1" dirty="0"/>
              <a:t>Vertex D</a:t>
            </a:r>
            <a:r>
              <a:rPr lang="en-IN" dirty="0"/>
              <a:t> via path A - B with minimum distance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225672" y="1371600"/>
          <a:ext cx="23879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A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B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C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F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5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∞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173074" y="1776974"/>
            <a:ext cx="1041148" cy="32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Distance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162800" y="2133788"/>
            <a:ext cx="1041148" cy="33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Visited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752600" y="3700371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819400" y="3014571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2819400" y="45385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4495800" y="30145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4495800" y="45385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13" name="Oval 12"/>
          <p:cNvSpPr/>
          <p:nvPr/>
        </p:nvSpPr>
        <p:spPr>
          <a:xfrm>
            <a:off x="5562600" y="37003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4" name="Straight Connector 13"/>
          <p:cNvCxnSpPr>
            <a:stCxn id="8" idx="7"/>
            <a:endCxn id="9" idx="3"/>
          </p:cNvCxnSpPr>
          <p:nvPr/>
        </p:nvCxnSpPr>
        <p:spPr>
          <a:xfrm flipV="1">
            <a:off x="2077804" y="3339775"/>
            <a:ext cx="797392" cy="416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  <a:endCxn id="11" idx="2"/>
          </p:cNvCxnSpPr>
          <p:nvPr/>
        </p:nvCxnSpPr>
        <p:spPr>
          <a:xfrm>
            <a:off x="3200400" y="3205071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5"/>
            <a:endCxn id="13" idx="1"/>
          </p:cNvCxnSpPr>
          <p:nvPr/>
        </p:nvCxnSpPr>
        <p:spPr>
          <a:xfrm>
            <a:off x="4821004" y="3339775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5"/>
            <a:endCxn id="10" idx="1"/>
          </p:cNvCxnSpPr>
          <p:nvPr/>
        </p:nvCxnSpPr>
        <p:spPr>
          <a:xfrm>
            <a:off x="2077804" y="4025575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6"/>
            <a:endCxn id="12" idx="2"/>
          </p:cNvCxnSpPr>
          <p:nvPr/>
        </p:nvCxnSpPr>
        <p:spPr>
          <a:xfrm>
            <a:off x="3200400" y="4729071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7"/>
            <a:endCxn id="13" idx="3"/>
          </p:cNvCxnSpPr>
          <p:nvPr/>
        </p:nvCxnSpPr>
        <p:spPr>
          <a:xfrm flipV="1">
            <a:off x="4821004" y="4025575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0" idx="0"/>
          </p:cNvCxnSpPr>
          <p:nvPr/>
        </p:nvCxnSpPr>
        <p:spPr>
          <a:xfrm>
            <a:off x="3009900" y="3395571"/>
            <a:ext cx="0" cy="1143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2" idx="0"/>
          </p:cNvCxnSpPr>
          <p:nvPr/>
        </p:nvCxnSpPr>
        <p:spPr>
          <a:xfrm>
            <a:off x="4686300" y="3395571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5"/>
            <a:endCxn id="12" idx="1"/>
          </p:cNvCxnSpPr>
          <p:nvPr/>
        </p:nvCxnSpPr>
        <p:spPr>
          <a:xfrm>
            <a:off x="3144604" y="3339775"/>
            <a:ext cx="1406992" cy="1254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37189" y="34854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713656" y="37410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335931" y="397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60714" y="2862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736914" y="3624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669458" y="37120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130288" y="3214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181600" y="4245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855104" y="2574067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517571" y="2568391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823915" y="4950503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629792" y="4959933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021279" y="3400599"/>
            <a:ext cx="0" cy="11430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618396" y="4125305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cxnSp>
        <p:nvCxnSpPr>
          <p:cNvPr id="37" name="Straight Connector 36"/>
          <p:cNvCxnSpPr>
            <a:stCxn id="9" idx="6"/>
            <a:endCxn id="11" idx="2"/>
          </p:cNvCxnSpPr>
          <p:nvPr/>
        </p:nvCxnSpPr>
        <p:spPr>
          <a:xfrm>
            <a:off x="3200400" y="3205071"/>
            <a:ext cx="12954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47432" y="1295400"/>
            <a:ext cx="545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E via D = </a:t>
            </a:r>
            <a:r>
              <a:rPr lang="en-IN" dirty="0" err="1"/>
              <a:t>dist</a:t>
            </a:r>
            <a:r>
              <a:rPr lang="en-IN" dirty="0"/>
              <a:t>[D] + cost[D][E] = 3 + </a:t>
            </a:r>
            <a:r>
              <a:rPr lang="en-US" b="1" dirty="0"/>
              <a:t>7</a:t>
            </a:r>
            <a:r>
              <a:rPr lang="en-IN" dirty="0"/>
              <a:t> = </a:t>
            </a:r>
            <a:r>
              <a:rPr lang="en-US" b="1" dirty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52601" y="1644184"/>
            <a:ext cx="520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F via D = </a:t>
            </a:r>
            <a:r>
              <a:rPr lang="en-IN" dirty="0" err="1"/>
              <a:t>dist</a:t>
            </a:r>
            <a:r>
              <a:rPr lang="en-IN" dirty="0"/>
              <a:t>[D] + cost[D][F] = 3 + </a:t>
            </a:r>
            <a:r>
              <a:rPr lang="en-US" b="1" dirty="0"/>
              <a:t>6</a:t>
            </a:r>
            <a:r>
              <a:rPr lang="en-IN" dirty="0"/>
              <a:t> = </a:t>
            </a:r>
            <a:r>
              <a:rPr lang="en-US" b="1" dirty="0"/>
              <a:t>9</a:t>
            </a:r>
            <a:endParaRPr lang="en-US" dirty="0"/>
          </a:p>
        </p:txBody>
      </p:sp>
      <p:cxnSp>
        <p:nvCxnSpPr>
          <p:cNvPr id="41" name="Straight Connector 40"/>
          <p:cNvCxnSpPr>
            <a:stCxn id="9" idx="5"/>
            <a:endCxn id="12" idx="1"/>
          </p:cNvCxnSpPr>
          <p:nvPr/>
        </p:nvCxnSpPr>
        <p:spPr>
          <a:xfrm>
            <a:off x="3144604" y="3339775"/>
            <a:ext cx="1406992" cy="12545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5"/>
            <a:endCxn id="13" idx="1"/>
          </p:cNvCxnSpPr>
          <p:nvPr/>
        </p:nvCxnSpPr>
        <p:spPr>
          <a:xfrm>
            <a:off x="4821004" y="3339775"/>
            <a:ext cx="797392" cy="4163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98739"/>
              </p:ext>
            </p:extLst>
          </p:nvPr>
        </p:nvGraphicFramePr>
        <p:xfrm>
          <a:off x="8001001" y="3863791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9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6629400" y="4376898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45" name="Rectangle 44"/>
          <p:cNvSpPr/>
          <p:nvPr/>
        </p:nvSpPr>
        <p:spPr>
          <a:xfrm>
            <a:off x="6629400" y="4795357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061196" y="477662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8448804" y="477959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8867481" y="47751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1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3659208" y="4344169"/>
            <a:ext cx="36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69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6" grpId="0" animBg="1"/>
      <p:bldP spid="39" grpId="0"/>
      <p:bldP spid="40" grpId="0"/>
      <p:bldP spid="44" grpId="0" animBg="1"/>
      <p:bldP spid="45" grpId="0" animBg="1"/>
      <p:bldP spid="46" grpId="0"/>
      <p:bldP spid="47" grpId="0"/>
      <p:bldP spid="4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b="1" dirty="0">
                    <a:solidFill>
                      <a:srgbClr val="C00000"/>
                    </a:solidFill>
                  </a:rPr>
                  <a:t>d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iagrammatic representation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/>
                  <a:t>of a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graph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/>
                  <a:t>may have limited usefulness. However such a representation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is not feasible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/>
                  <a:t>when number of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nodes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/>
                  <a:t>an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edges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/>
                  <a:t>in a graph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is large</a:t>
                </a:r>
              </a:p>
              <a:p>
                <a:r>
                  <a:rPr lang="en-US" dirty="0" smtClean="0"/>
                  <a:t>It is easy to store and manipulate matrices and hence the graphs represented by them in the computer</a:t>
                </a:r>
              </a:p>
              <a:p>
                <a:r>
                  <a:rPr lang="en-US" dirty="0" smtClean="0"/>
                  <a:t>Let </a:t>
                </a:r>
                <a:r>
                  <a:rPr lang="en-US" b="1" dirty="0">
                    <a:solidFill>
                      <a:srgbClr val="C00000"/>
                    </a:solidFill>
                  </a:rPr>
                  <a:t>G = (V, E)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be a simple </a:t>
                </a:r>
                <a:r>
                  <a:rPr lang="en-US" b="1" dirty="0">
                    <a:solidFill>
                      <a:srgbClr val="C00000"/>
                    </a:solidFill>
                  </a:rPr>
                  <a:t>diagraph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in which </a:t>
                </a:r>
                <a:r>
                  <a:rPr lang="en-US" b="1" dirty="0">
                    <a:solidFill>
                      <a:srgbClr val="C00000"/>
                    </a:solidFill>
                  </a:rPr>
                  <a:t>V = {v</a:t>
                </a:r>
                <a:r>
                  <a:rPr lang="en-US" b="1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b="1" dirty="0">
                    <a:solidFill>
                      <a:srgbClr val="C00000"/>
                    </a:solidFill>
                  </a:rPr>
                  <a:t>, v</a:t>
                </a:r>
                <a:r>
                  <a:rPr lang="en-US" b="1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US" b="1" dirty="0">
                    <a:solidFill>
                      <a:srgbClr val="C00000"/>
                    </a:solidFill>
                  </a:rPr>
                  <a:t>,….,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v</a:t>
                </a:r>
                <a:r>
                  <a:rPr lang="en-US" b="1" baseline="-25000" dirty="0" err="1">
                    <a:solidFill>
                      <a:srgbClr val="C00000"/>
                    </a:solidFill>
                  </a:rPr>
                  <a:t>n</a:t>
                </a:r>
                <a:r>
                  <a:rPr lang="en-US" b="1" dirty="0">
                    <a:solidFill>
                      <a:srgbClr val="C00000"/>
                    </a:solidFill>
                  </a:rPr>
                  <a:t>}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and the </a:t>
                </a:r>
                <a:r>
                  <a:rPr lang="en-US" b="1" dirty="0">
                    <a:solidFill>
                      <a:srgbClr val="C00000"/>
                    </a:solidFill>
                  </a:rPr>
                  <a:t>nodes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are assumed to be </a:t>
                </a:r>
                <a:r>
                  <a:rPr lang="en-US" b="1" dirty="0">
                    <a:solidFill>
                      <a:srgbClr val="C00000"/>
                    </a:solidFill>
                  </a:rPr>
                  <a:t>ordered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from </a:t>
                </a:r>
                <a:r>
                  <a:rPr lang="en-US" b="1" dirty="0">
                    <a:solidFill>
                      <a:srgbClr val="C00000"/>
                    </a:solidFill>
                  </a:rPr>
                  <a:t>v</a:t>
                </a:r>
                <a:r>
                  <a:rPr lang="en-US" b="1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dirty="0"/>
                  <a:t> to </a:t>
                </a:r>
                <a:r>
                  <a:rPr lang="en-US" b="1" dirty="0" err="1" smtClean="0">
                    <a:solidFill>
                      <a:srgbClr val="C00000"/>
                    </a:solidFill>
                  </a:rPr>
                  <a:t>v</a:t>
                </a:r>
                <a:r>
                  <a:rPr lang="en-US" b="1" baseline="-25000" dirty="0" err="1" smtClean="0">
                    <a:solidFill>
                      <a:srgbClr val="C00000"/>
                    </a:solidFill>
                  </a:rPr>
                  <a:t>n</a:t>
                </a:r>
                <a:endParaRPr lang="en-US" dirty="0" smtClean="0">
                  <a:solidFill>
                    <a:srgbClr val="C00000"/>
                  </a:solidFill>
                </a:endParaRPr>
              </a:p>
              <a:p>
                <a:r>
                  <a:rPr lang="en-US" dirty="0" smtClean="0"/>
                  <a:t>An </a:t>
                </a:r>
                <a:r>
                  <a:rPr lang="en-US" dirty="0"/>
                  <a:t>n x n matrix </a:t>
                </a:r>
                <a:r>
                  <a:rPr lang="en-US" b="1" dirty="0">
                    <a:solidFill>
                      <a:srgbClr val="C00000"/>
                    </a:solidFill>
                  </a:rPr>
                  <a:t>A</a:t>
                </a:r>
                <a:r>
                  <a:rPr lang="en-US" dirty="0"/>
                  <a:t> </a:t>
                </a:r>
                <a:r>
                  <a:rPr lang="en-US" dirty="0" smtClean="0"/>
                  <a:t>is called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Adjacency </a:t>
                </a:r>
                <a:r>
                  <a:rPr lang="en-US" b="1" dirty="0">
                    <a:solidFill>
                      <a:srgbClr val="C00000"/>
                    </a:solidFill>
                  </a:rPr>
                  <a:t>matrix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of the graph G </a:t>
                </a:r>
                <a:r>
                  <a:rPr lang="en-US" dirty="0" smtClean="0"/>
                  <a:t>whose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elements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are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a</a:t>
                </a:r>
                <a:r>
                  <a:rPr lang="en-US" b="1" baseline="-25000" dirty="0" err="1">
                    <a:solidFill>
                      <a:srgbClr val="C00000"/>
                    </a:solidFill>
                  </a:rPr>
                  <a:t>ij</a:t>
                </a:r>
                <a:r>
                  <a:rPr lang="en-US" dirty="0"/>
                  <a:t> are given </a:t>
                </a:r>
                <a:r>
                  <a:rPr lang="en-US" dirty="0" smtClean="0"/>
                  <a:t>by</a:t>
                </a:r>
              </a:p>
              <a:p>
                <a:pPr marL="0" indent="0" algn="ctr">
                  <a:buNone/>
                </a:pPr>
                <a:r>
                  <a:rPr lang="en-US" dirty="0" err="1" smtClean="0"/>
                  <a:t>a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  =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1  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i="1" baseline="-25000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𝑉𝑗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6" t="-436" r="-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4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Dijkstra</a:t>
            </a:r>
            <a:r>
              <a:rPr lang="en-IN" dirty="0"/>
              <a:t> Algorithm – Shortest Path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2383" y="913818"/>
            <a:ext cx="670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r>
              <a:rPr lang="en-IN" b="1" baseline="30000" dirty="0"/>
              <a:t>th</a:t>
            </a:r>
            <a:r>
              <a:rPr lang="en-IN" b="1" dirty="0"/>
              <a:t> Iteration: </a:t>
            </a:r>
            <a:r>
              <a:rPr lang="en-IN" dirty="0"/>
              <a:t>Select </a:t>
            </a:r>
            <a:r>
              <a:rPr lang="en-IN" b="1" dirty="0"/>
              <a:t>Vertex E</a:t>
            </a:r>
            <a:r>
              <a:rPr lang="en-IN" dirty="0"/>
              <a:t> via path A – B – E with minimum distance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225672" y="1371600"/>
          <a:ext cx="23879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A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B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C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F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5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9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173074" y="1776974"/>
            <a:ext cx="1041148" cy="32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Distance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162800" y="2133788"/>
            <a:ext cx="1041148" cy="33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Visited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1752600" y="387518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40" name="Oval 39"/>
          <p:cNvSpPr/>
          <p:nvPr/>
        </p:nvSpPr>
        <p:spPr>
          <a:xfrm>
            <a:off x="2819400" y="318938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2819400" y="47133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42" name="Oval 41"/>
          <p:cNvSpPr/>
          <p:nvPr/>
        </p:nvSpPr>
        <p:spPr>
          <a:xfrm>
            <a:off x="4495800" y="31893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43" name="Oval 42"/>
          <p:cNvSpPr/>
          <p:nvPr/>
        </p:nvSpPr>
        <p:spPr>
          <a:xfrm>
            <a:off x="4495800" y="47133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44" name="Oval 43"/>
          <p:cNvSpPr/>
          <p:nvPr/>
        </p:nvSpPr>
        <p:spPr>
          <a:xfrm>
            <a:off x="5562600" y="38751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45" name="Straight Connector 44"/>
          <p:cNvCxnSpPr>
            <a:stCxn id="39" idx="7"/>
            <a:endCxn id="40" idx="3"/>
          </p:cNvCxnSpPr>
          <p:nvPr/>
        </p:nvCxnSpPr>
        <p:spPr>
          <a:xfrm flipV="1">
            <a:off x="2077804" y="3514584"/>
            <a:ext cx="797392" cy="416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6"/>
            <a:endCxn id="42" idx="2"/>
          </p:cNvCxnSpPr>
          <p:nvPr/>
        </p:nvCxnSpPr>
        <p:spPr>
          <a:xfrm>
            <a:off x="3200400" y="337988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5"/>
            <a:endCxn id="44" idx="1"/>
          </p:cNvCxnSpPr>
          <p:nvPr/>
        </p:nvCxnSpPr>
        <p:spPr>
          <a:xfrm>
            <a:off x="4821004" y="3514584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5"/>
            <a:endCxn id="41" idx="1"/>
          </p:cNvCxnSpPr>
          <p:nvPr/>
        </p:nvCxnSpPr>
        <p:spPr>
          <a:xfrm>
            <a:off x="2077804" y="420038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6"/>
            <a:endCxn id="43" idx="2"/>
          </p:cNvCxnSpPr>
          <p:nvPr/>
        </p:nvCxnSpPr>
        <p:spPr>
          <a:xfrm>
            <a:off x="3200400" y="490388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3" idx="7"/>
            <a:endCxn id="44" idx="3"/>
          </p:cNvCxnSpPr>
          <p:nvPr/>
        </p:nvCxnSpPr>
        <p:spPr>
          <a:xfrm flipV="1">
            <a:off x="4821004" y="420038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4"/>
            <a:endCxn id="41" idx="0"/>
          </p:cNvCxnSpPr>
          <p:nvPr/>
        </p:nvCxnSpPr>
        <p:spPr>
          <a:xfrm>
            <a:off x="3009900" y="357038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2" idx="4"/>
            <a:endCxn id="43" idx="0"/>
          </p:cNvCxnSpPr>
          <p:nvPr/>
        </p:nvCxnSpPr>
        <p:spPr>
          <a:xfrm>
            <a:off x="4686300" y="357038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0" idx="5"/>
            <a:endCxn id="43" idx="1"/>
          </p:cNvCxnSpPr>
          <p:nvPr/>
        </p:nvCxnSpPr>
        <p:spPr>
          <a:xfrm>
            <a:off x="3144604" y="3514584"/>
            <a:ext cx="1406992" cy="1254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337189" y="3660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713656" y="3915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335931" y="41521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660714" y="3036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736914" y="3798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669458" y="3886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130288" y="3388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181600" y="4420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855104" y="2748876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517571" y="2743200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823915" y="5125312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553508" y="5125312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cxnSp>
        <p:nvCxnSpPr>
          <p:cNvPr id="66" name="Straight Connector 65"/>
          <p:cNvCxnSpPr>
            <a:stCxn id="40" idx="4"/>
            <a:endCxn id="41" idx="0"/>
          </p:cNvCxnSpPr>
          <p:nvPr/>
        </p:nvCxnSpPr>
        <p:spPr>
          <a:xfrm>
            <a:off x="3009900" y="3570380"/>
            <a:ext cx="0" cy="11430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95982" y="3886848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cxnSp>
        <p:nvCxnSpPr>
          <p:cNvPr id="68" name="Straight Connector 67"/>
          <p:cNvCxnSpPr>
            <a:stCxn id="40" idx="6"/>
            <a:endCxn id="42" idx="2"/>
          </p:cNvCxnSpPr>
          <p:nvPr/>
        </p:nvCxnSpPr>
        <p:spPr>
          <a:xfrm>
            <a:off x="3200400" y="3379880"/>
            <a:ext cx="12954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0" idx="5"/>
            <a:endCxn id="43" idx="1"/>
          </p:cNvCxnSpPr>
          <p:nvPr/>
        </p:nvCxnSpPr>
        <p:spPr>
          <a:xfrm>
            <a:off x="3144604" y="3514584"/>
            <a:ext cx="1406992" cy="12545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747432" y="1295400"/>
            <a:ext cx="523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F via E = </a:t>
            </a:r>
            <a:r>
              <a:rPr lang="en-IN" dirty="0" err="1"/>
              <a:t>dist</a:t>
            </a:r>
            <a:r>
              <a:rPr lang="en-IN" dirty="0"/>
              <a:t>[E] + cost[E][F] = 5 + </a:t>
            </a:r>
            <a:r>
              <a:rPr lang="en-US" b="1" dirty="0"/>
              <a:t>2</a:t>
            </a:r>
            <a:r>
              <a:rPr lang="en-IN" dirty="0"/>
              <a:t> = </a:t>
            </a:r>
            <a:r>
              <a:rPr lang="en-US" b="1" dirty="0"/>
              <a:t>7</a:t>
            </a:r>
            <a:endParaRPr lang="en-US" dirty="0"/>
          </a:p>
        </p:txBody>
      </p:sp>
      <p:cxnSp>
        <p:nvCxnSpPr>
          <p:cNvPr id="72" name="Straight Connector 71"/>
          <p:cNvCxnSpPr>
            <a:stCxn id="43" idx="7"/>
            <a:endCxn id="44" idx="3"/>
          </p:cNvCxnSpPr>
          <p:nvPr/>
        </p:nvCxnSpPr>
        <p:spPr>
          <a:xfrm flipV="1">
            <a:off x="4821004" y="4200384"/>
            <a:ext cx="797392" cy="5687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8127682" y="3581400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7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" name="Rectangle 73"/>
          <p:cNvSpPr/>
          <p:nvPr/>
        </p:nvSpPr>
        <p:spPr>
          <a:xfrm>
            <a:off x="6756081" y="4094507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75" name="Rectangle 74"/>
          <p:cNvSpPr/>
          <p:nvPr/>
        </p:nvSpPr>
        <p:spPr>
          <a:xfrm>
            <a:off x="6756081" y="4512966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8187877" y="44942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8575485" y="4497200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8994162" y="44927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1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6738216" y="5309979"/>
            <a:ext cx="3579634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400" dirty="0"/>
              <a:t>Shortest Path from A to F is</a:t>
            </a:r>
          </a:p>
          <a:p>
            <a:pPr algn="ctr"/>
            <a:r>
              <a:rPr lang="en-IN" sz="2400" dirty="0">
                <a:solidFill>
                  <a:srgbClr val="C00000"/>
                </a:solidFill>
              </a:rPr>
              <a:t>A </a:t>
            </a:r>
            <a:r>
              <a:rPr lang="en-IN" sz="2400" dirty="0">
                <a:solidFill>
                  <a:srgbClr val="C00000"/>
                </a:solidFill>
                <a:sym typeface="Wingdings" pitchFamily="2" charset="2"/>
              </a:rPr>
              <a:t> B  E  F = 7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64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 animBg="1"/>
      <p:bldP spid="63" grpId="0" animBg="1"/>
      <p:bldP spid="64" grpId="0" animBg="1"/>
      <p:bldP spid="65" grpId="0" animBg="1"/>
      <p:bldP spid="67" grpId="0" animBg="1"/>
      <p:bldP spid="71" grpId="0"/>
      <p:bldP spid="74" grpId="0" animBg="1"/>
      <p:bldP spid="75" grpId="0" animBg="1"/>
      <p:bldP spid="76" grpId="0"/>
      <p:bldP spid="77" grpId="0"/>
      <p:bldP spid="78" grpId="0"/>
      <p:bldP spid="7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Shortest </a:t>
            </a:r>
            <a:r>
              <a:rPr lang="en-IN" dirty="0"/>
              <a:t>Path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6000" y="742603"/>
            <a:ext cx="11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Find out shortest path from node 0 to all other nodes </a:t>
            </a:r>
            <a:r>
              <a:rPr lang="en-IN" sz="2400" dirty="0" smtClean="0"/>
              <a:t>using </a:t>
            </a:r>
            <a:r>
              <a:rPr lang="en-IN" sz="2400" dirty="0" err="1" smtClean="0"/>
              <a:t>Dijkstra</a:t>
            </a:r>
            <a:r>
              <a:rPr lang="en-IN" sz="2400" dirty="0" smtClean="0"/>
              <a:t> </a:t>
            </a:r>
            <a:r>
              <a:rPr lang="en-IN" sz="2400" dirty="0"/>
              <a:t>Algorithm</a:t>
            </a:r>
            <a:endParaRPr lang="en-US" sz="2400" dirty="0"/>
          </a:p>
        </p:txBody>
      </p:sp>
      <p:sp>
        <p:nvSpPr>
          <p:cNvPr id="50" name="Oval 49"/>
          <p:cNvSpPr/>
          <p:nvPr/>
        </p:nvSpPr>
        <p:spPr>
          <a:xfrm>
            <a:off x="2428087" y="19480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0</a:t>
            </a:r>
            <a:endParaRPr lang="en-US" sz="2400" b="1" dirty="0"/>
          </a:p>
        </p:txBody>
      </p:sp>
      <p:sp>
        <p:nvSpPr>
          <p:cNvPr id="51" name="Oval 50"/>
          <p:cNvSpPr/>
          <p:nvPr/>
        </p:nvSpPr>
        <p:spPr>
          <a:xfrm>
            <a:off x="904087" y="28624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52" name="Oval 51"/>
          <p:cNvSpPr/>
          <p:nvPr/>
        </p:nvSpPr>
        <p:spPr>
          <a:xfrm>
            <a:off x="1742287" y="43102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53" name="Oval 52"/>
          <p:cNvSpPr/>
          <p:nvPr/>
        </p:nvSpPr>
        <p:spPr>
          <a:xfrm>
            <a:off x="3494887" y="43102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54" name="Oval 53"/>
          <p:cNvSpPr/>
          <p:nvPr/>
        </p:nvSpPr>
        <p:spPr>
          <a:xfrm>
            <a:off x="4256887" y="26719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cxnSp>
        <p:nvCxnSpPr>
          <p:cNvPr id="56" name="Straight Connector 55"/>
          <p:cNvCxnSpPr>
            <a:stCxn id="50" idx="2"/>
            <a:endCxn id="51" idx="0"/>
          </p:cNvCxnSpPr>
          <p:nvPr/>
        </p:nvCxnSpPr>
        <p:spPr>
          <a:xfrm flipH="1">
            <a:off x="1094587" y="2138546"/>
            <a:ext cx="1333500" cy="7239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4"/>
            <a:endCxn id="52" idx="1"/>
          </p:cNvCxnSpPr>
          <p:nvPr/>
        </p:nvCxnSpPr>
        <p:spPr>
          <a:xfrm>
            <a:off x="1094587" y="3243446"/>
            <a:ext cx="703496" cy="11225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5"/>
            <a:endCxn id="53" idx="3"/>
          </p:cNvCxnSpPr>
          <p:nvPr/>
        </p:nvCxnSpPr>
        <p:spPr>
          <a:xfrm>
            <a:off x="2067491" y="4635450"/>
            <a:ext cx="1483192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0" idx="6"/>
            <a:endCxn id="54" idx="1"/>
          </p:cNvCxnSpPr>
          <p:nvPr/>
        </p:nvCxnSpPr>
        <p:spPr>
          <a:xfrm>
            <a:off x="2809087" y="2138546"/>
            <a:ext cx="1503596" cy="5891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4" idx="4"/>
            <a:endCxn id="53" idx="7"/>
          </p:cNvCxnSpPr>
          <p:nvPr/>
        </p:nvCxnSpPr>
        <p:spPr>
          <a:xfrm flipH="1">
            <a:off x="3820091" y="3052946"/>
            <a:ext cx="627296" cy="13130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5"/>
            <a:endCxn id="53" idx="0"/>
          </p:cNvCxnSpPr>
          <p:nvPr/>
        </p:nvCxnSpPr>
        <p:spPr>
          <a:xfrm>
            <a:off x="2753291" y="2273250"/>
            <a:ext cx="932096" cy="20369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2" idx="6"/>
            <a:endCxn id="54" idx="3"/>
          </p:cNvCxnSpPr>
          <p:nvPr/>
        </p:nvCxnSpPr>
        <p:spPr>
          <a:xfrm flipV="1">
            <a:off x="2123287" y="2997150"/>
            <a:ext cx="2189396" cy="15035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458249" y="2144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316581" y="19597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100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599735" y="28039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30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207625" y="3564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60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865099" y="37459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50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368550" y="37094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543939" y="46912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20</a:t>
            </a:r>
            <a:endParaRPr lang="en-US" b="1" dirty="0"/>
          </a:p>
        </p:txBody>
      </p:sp>
      <p:sp>
        <p:nvSpPr>
          <p:cNvPr id="79" name="Oval 78"/>
          <p:cNvSpPr/>
          <p:nvPr/>
        </p:nvSpPr>
        <p:spPr>
          <a:xfrm>
            <a:off x="9021268" y="19480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0</a:t>
            </a:r>
            <a:endParaRPr lang="en-US" sz="2400" b="1" dirty="0"/>
          </a:p>
        </p:txBody>
      </p:sp>
      <p:sp>
        <p:nvSpPr>
          <p:cNvPr id="80" name="Oval 79"/>
          <p:cNvSpPr/>
          <p:nvPr/>
        </p:nvSpPr>
        <p:spPr>
          <a:xfrm>
            <a:off x="7497268" y="28624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81" name="Oval 80"/>
          <p:cNvSpPr/>
          <p:nvPr/>
        </p:nvSpPr>
        <p:spPr>
          <a:xfrm>
            <a:off x="8335468" y="43102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82" name="Oval 81"/>
          <p:cNvSpPr/>
          <p:nvPr/>
        </p:nvSpPr>
        <p:spPr>
          <a:xfrm>
            <a:off x="10088068" y="43102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83" name="Oval 82"/>
          <p:cNvSpPr/>
          <p:nvPr/>
        </p:nvSpPr>
        <p:spPr>
          <a:xfrm>
            <a:off x="10850068" y="26719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cxnSp>
        <p:nvCxnSpPr>
          <p:cNvPr id="84" name="Straight Connector 83"/>
          <p:cNvCxnSpPr>
            <a:stCxn id="79" idx="2"/>
            <a:endCxn id="80" idx="0"/>
          </p:cNvCxnSpPr>
          <p:nvPr/>
        </p:nvCxnSpPr>
        <p:spPr>
          <a:xfrm flipH="1">
            <a:off x="7687768" y="2138546"/>
            <a:ext cx="1333500" cy="7239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0" idx="4"/>
            <a:endCxn id="81" idx="2"/>
          </p:cNvCxnSpPr>
          <p:nvPr/>
        </p:nvCxnSpPr>
        <p:spPr>
          <a:xfrm>
            <a:off x="7687768" y="3243446"/>
            <a:ext cx="647700" cy="12573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1" idx="6"/>
            <a:endCxn id="82" idx="2"/>
          </p:cNvCxnSpPr>
          <p:nvPr/>
        </p:nvCxnSpPr>
        <p:spPr>
          <a:xfrm>
            <a:off x="8716468" y="4500746"/>
            <a:ext cx="13716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9" idx="6"/>
            <a:endCxn id="83" idx="1"/>
          </p:cNvCxnSpPr>
          <p:nvPr/>
        </p:nvCxnSpPr>
        <p:spPr>
          <a:xfrm>
            <a:off x="9402268" y="2138546"/>
            <a:ext cx="1503596" cy="5891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3" idx="4"/>
            <a:endCxn id="82" idx="7"/>
          </p:cNvCxnSpPr>
          <p:nvPr/>
        </p:nvCxnSpPr>
        <p:spPr>
          <a:xfrm flipH="1">
            <a:off x="10413272" y="3052946"/>
            <a:ext cx="627296" cy="13130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9" idx="5"/>
            <a:endCxn id="82" idx="0"/>
          </p:cNvCxnSpPr>
          <p:nvPr/>
        </p:nvCxnSpPr>
        <p:spPr>
          <a:xfrm>
            <a:off x="9346472" y="2273250"/>
            <a:ext cx="932096" cy="203699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1" idx="7"/>
            <a:endCxn id="83" idx="3"/>
          </p:cNvCxnSpPr>
          <p:nvPr/>
        </p:nvCxnSpPr>
        <p:spPr>
          <a:xfrm flipV="1">
            <a:off x="8660672" y="2997150"/>
            <a:ext cx="2245192" cy="13688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051430" y="2144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909762" y="19597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100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9192916" y="28039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0800806" y="3564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60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458280" y="37459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50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8961731" y="37094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9137120" y="46912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20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9059486" y="1530588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116268" y="2487280"/>
            <a:ext cx="4187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7935814" y="4691246"/>
            <a:ext cx="4187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50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87652" y="2219226"/>
            <a:ext cx="4187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60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10517568" y="4635450"/>
            <a:ext cx="4187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30</a:t>
            </a:r>
            <a:endParaRPr lang="en-US" b="1" dirty="0"/>
          </a:p>
        </p:txBody>
      </p:sp>
      <p:sp>
        <p:nvSpPr>
          <p:cNvPr id="55" name="Right Arrow 54"/>
          <p:cNvSpPr/>
          <p:nvPr/>
        </p:nvSpPr>
        <p:spPr>
          <a:xfrm>
            <a:off x="5451465" y="3070983"/>
            <a:ext cx="1289070" cy="638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54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0" grpId="0" animBg="1"/>
      <p:bldP spid="51" grpId="0" animBg="1"/>
      <p:bldP spid="52" grpId="0" animBg="1"/>
      <p:bldP spid="53" grpId="0" animBg="1"/>
      <p:bldP spid="54" grpId="0" animBg="1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 animBg="1"/>
      <p:bldP spid="80" grpId="0" animBg="1"/>
      <p:bldP spid="81" grpId="0" animBg="1"/>
      <p:bldP spid="82" grpId="0" animBg="1"/>
      <p:bldP spid="83" grpId="0" animBg="1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 animBg="1"/>
      <p:bldP spid="99" grpId="0" animBg="1"/>
      <p:bldP spid="100" grpId="0" animBg="1"/>
      <p:bldP spid="101" grpId="0" animBg="1"/>
      <p:bldP spid="102" grpId="0" animBg="1"/>
      <p:bldP spid="5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radyuman.jadeja@darshan.ac.in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</a:t>
            </a:r>
            <a:r>
              <a:rPr lang="en-US" dirty="0" smtClean="0"/>
              <a:t>9879461848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Pradyumansinh</a:t>
            </a:r>
            <a:r>
              <a:rPr lang="en-IN" dirty="0" smtClean="0"/>
              <a:t> </a:t>
            </a:r>
            <a:r>
              <a:rPr lang="en-IN" dirty="0" err="1" smtClean="0"/>
              <a:t>Jadeja</a:t>
            </a:r>
            <a:endParaRPr lang="en-IN" dirty="0"/>
          </a:p>
        </p:txBody>
      </p:sp>
      <p:sp>
        <p:nvSpPr>
          <p:cNvPr id="9" name="Text Placeholder 1026">
            <a:extLst>
              <a:ext uri="{FF2B5EF4-FFF2-40B4-BE49-F238E27FC236}">
                <a16:creationId xmlns=""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DS)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6937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>
                <a:solidFill>
                  <a:srgbClr val="C00000"/>
                </a:solidFill>
              </a:rPr>
              <a:t>element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adjacency matrix is either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Any </a:t>
            </a:r>
            <a:r>
              <a:rPr lang="en-US" b="1" dirty="0" smtClean="0">
                <a:solidFill>
                  <a:srgbClr val="C00000"/>
                </a:solidFill>
              </a:rPr>
              <a:t>matrix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whose </a:t>
            </a:r>
            <a:r>
              <a:rPr lang="en-US" b="1" dirty="0" smtClean="0">
                <a:solidFill>
                  <a:srgbClr val="C00000"/>
                </a:solidFill>
              </a:rPr>
              <a:t>elements are either 0 or 1 </a:t>
            </a:r>
            <a:r>
              <a:rPr lang="en-US" dirty="0" smtClean="0"/>
              <a:t>is called </a:t>
            </a:r>
            <a:r>
              <a:rPr lang="en-US" b="1" dirty="0" smtClean="0">
                <a:solidFill>
                  <a:srgbClr val="C00000"/>
                </a:solidFill>
              </a:rPr>
              <a:t>bit matrix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C00000"/>
                </a:solidFill>
              </a:rPr>
              <a:t>Boolean matrix</a:t>
            </a:r>
          </a:p>
          <a:p>
            <a:r>
              <a:rPr lang="en-US" dirty="0" smtClean="0"/>
              <a:t>For </a:t>
            </a:r>
            <a:r>
              <a:rPr lang="en-US" dirty="0"/>
              <a:t>a given graph G =m (V, E), an </a:t>
            </a:r>
            <a:r>
              <a:rPr lang="en-US" b="1" dirty="0">
                <a:solidFill>
                  <a:srgbClr val="C00000"/>
                </a:solidFill>
              </a:rPr>
              <a:t>adjacency matrix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depends upon the ordering of the elements of </a:t>
            </a:r>
            <a:r>
              <a:rPr lang="en-US" dirty="0" smtClean="0"/>
              <a:t>V</a:t>
            </a:r>
            <a:endParaRPr lang="en-US" dirty="0"/>
          </a:p>
          <a:p>
            <a:r>
              <a:rPr lang="en-US" dirty="0"/>
              <a:t>For different ordering of the elements of V we get different adjacency matrices.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62711" y="41529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62711" y="54483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24911" y="41529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24911" y="54483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1743711" y="4343400"/>
            <a:ext cx="19812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0"/>
            <a:endCxn id="6" idx="4"/>
          </p:cNvCxnSpPr>
          <p:nvPr/>
        </p:nvCxnSpPr>
        <p:spPr>
          <a:xfrm flipV="1">
            <a:off x="3915411" y="4533900"/>
            <a:ext cx="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5" idx="6"/>
          </p:cNvCxnSpPr>
          <p:nvPr/>
        </p:nvCxnSpPr>
        <p:spPr>
          <a:xfrm flipH="1">
            <a:off x="1743711" y="5638800"/>
            <a:ext cx="19812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5" idx="7"/>
          </p:cNvCxnSpPr>
          <p:nvPr/>
        </p:nvCxnSpPr>
        <p:spPr>
          <a:xfrm flipH="1">
            <a:off x="1687915" y="4478104"/>
            <a:ext cx="2092792" cy="1025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4" idx="5"/>
          </p:cNvCxnSpPr>
          <p:nvPr/>
        </p:nvCxnSpPr>
        <p:spPr>
          <a:xfrm flipH="1" flipV="1">
            <a:off x="1687915" y="4478104"/>
            <a:ext cx="2092792" cy="1025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2"/>
            <a:endCxn id="5" idx="2"/>
          </p:cNvCxnSpPr>
          <p:nvPr/>
        </p:nvCxnSpPr>
        <p:spPr>
          <a:xfrm rot="10800000" flipV="1">
            <a:off x="1362711" y="4343400"/>
            <a:ext cx="12700" cy="1295400"/>
          </a:xfrm>
          <a:prstGeom prst="curvedConnector3">
            <a:avLst>
              <a:gd name="adj1" fmla="val 2475000"/>
            </a:avLst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4" idx="4"/>
          </p:cNvCxnSpPr>
          <p:nvPr/>
        </p:nvCxnSpPr>
        <p:spPr>
          <a:xfrm flipV="1">
            <a:off x="1553211" y="4533900"/>
            <a:ext cx="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56361" y="37338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2711" y="57531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53486" y="577721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29557" y="37338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416146"/>
              </p:ext>
            </p:extLst>
          </p:nvPr>
        </p:nvGraphicFramePr>
        <p:xfrm>
          <a:off x="6087111" y="4254500"/>
          <a:ext cx="2667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Double Bracket 19"/>
          <p:cNvSpPr/>
          <p:nvPr/>
        </p:nvSpPr>
        <p:spPr>
          <a:xfrm>
            <a:off x="5848986" y="4076701"/>
            <a:ext cx="3124200" cy="2138065"/>
          </a:xfrm>
          <a:prstGeom prst="bracketPair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236955" y="3750618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25111" y="424727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60726" y="37719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25111" y="470893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84497" y="37856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51247" y="5145733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48807" y="5582529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20582" y="37856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09161" y="4800601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 =</a:t>
            </a:r>
          </a:p>
        </p:txBody>
      </p:sp>
    </p:spTree>
    <p:extLst>
      <p:ext uri="{BB962C8B-B14F-4D97-AF65-F5344CB8AC3E}">
        <p14:creationId xmlns:p14="http://schemas.microsoft.com/office/powerpoint/2010/main" val="25734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5" grpId="0"/>
      <p:bldP spid="16" grpId="0"/>
      <p:bldP spid="17" grpId="0"/>
      <p:bldP spid="18" grpId="0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3720569"/>
            <a:ext cx="11929641" cy="2733439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number of elements</a:t>
            </a:r>
            <a:r>
              <a:rPr lang="en-US" dirty="0" smtClean="0"/>
              <a:t> in the </a:t>
            </a:r>
            <a:r>
              <a:rPr lang="en-US" b="1" dirty="0" err="1" smtClean="0">
                <a:solidFill>
                  <a:srgbClr val="C00000"/>
                </a:solidFill>
              </a:rPr>
              <a:t>i</a:t>
            </a:r>
            <a:r>
              <a:rPr lang="en-US" b="1" baseline="30000" dirty="0" err="1" smtClean="0">
                <a:solidFill>
                  <a:srgbClr val="C00000"/>
                </a:solidFill>
              </a:rPr>
              <a:t>th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row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whose </a:t>
            </a:r>
            <a:r>
              <a:rPr lang="en-US" b="1" dirty="0" smtClean="0">
                <a:solidFill>
                  <a:srgbClr val="C00000"/>
                </a:solidFill>
              </a:rPr>
              <a:t>value is 1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equal to the </a:t>
            </a:r>
            <a:r>
              <a:rPr lang="en-US" b="1" dirty="0" smtClean="0">
                <a:solidFill>
                  <a:srgbClr val="C00000"/>
                </a:solidFill>
              </a:rPr>
              <a:t>out-degree</a:t>
            </a:r>
            <a:r>
              <a:rPr lang="en-US" dirty="0" smtClean="0"/>
              <a:t> of node </a:t>
            </a:r>
            <a:r>
              <a:rPr lang="en-US" b="1" dirty="0" smtClean="0">
                <a:solidFill>
                  <a:srgbClr val="C00000"/>
                </a:solidFill>
              </a:rPr>
              <a:t>V</a:t>
            </a:r>
            <a:r>
              <a:rPr lang="en-US" b="1" baseline="-25000" dirty="0" smtClean="0">
                <a:solidFill>
                  <a:srgbClr val="C00000"/>
                </a:solidFill>
              </a:rPr>
              <a:t>i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number of elements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 err="1" smtClean="0">
                <a:solidFill>
                  <a:srgbClr val="C00000"/>
                </a:solidFill>
              </a:rPr>
              <a:t>j</a:t>
            </a:r>
            <a:r>
              <a:rPr lang="en-US" b="1" baseline="30000" dirty="0" err="1" smtClean="0">
                <a:solidFill>
                  <a:srgbClr val="C00000"/>
                </a:solidFill>
              </a:rPr>
              <a:t>th</a:t>
            </a:r>
            <a:r>
              <a:rPr lang="en-US" b="1" dirty="0" smtClean="0">
                <a:solidFill>
                  <a:srgbClr val="C00000"/>
                </a:solidFill>
              </a:rPr>
              <a:t> column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whose </a:t>
            </a:r>
            <a:r>
              <a:rPr lang="en-US" b="1" dirty="0">
                <a:solidFill>
                  <a:srgbClr val="C00000"/>
                </a:solidFill>
              </a:rPr>
              <a:t>value is 1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equal to the </a:t>
            </a:r>
            <a:r>
              <a:rPr lang="en-US" b="1" dirty="0" smtClean="0">
                <a:solidFill>
                  <a:srgbClr val="C00000"/>
                </a:solidFill>
              </a:rPr>
              <a:t>in-degree</a:t>
            </a:r>
            <a:r>
              <a:rPr lang="en-US" dirty="0" smtClean="0"/>
              <a:t> </a:t>
            </a:r>
            <a:r>
              <a:rPr lang="en-US" dirty="0"/>
              <a:t>of node </a:t>
            </a:r>
            <a:r>
              <a:rPr lang="en-US" b="1" dirty="0" err="1" smtClean="0">
                <a:solidFill>
                  <a:srgbClr val="C00000"/>
                </a:solidFill>
              </a:rPr>
              <a:t>V</a:t>
            </a:r>
            <a:r>
              <a:rPr lang="en-US" b="1" baseline="-25000" dirty="0" err="1" smtClean="0">
                <a:solidFill>
                  <a:srgbClr val="C00000"/>
                </a:solidFill>
              </a:rPr>
              <a:t>j</a:t>
            </a:r>
            <a:endParaRPr lang="en-US" b="1" baseline="-25000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For a </a:t>
            </a:r>
            <a:r>
              <a:rPr lang="en-US" b="1" dirty="0" smtClean="0">
                <a:solidFill>
                  <a:srgbClr val="C00000"/>
                </a:solidFill>
              </a:rPr>
              <a:t>NULL graph </a:t>
            </a:r>
            <a:r>
              <a:rPr lang="en-US" dirty="0" smtClean="0"/>
              <a:t>which consist of only n nodes but no edges, the </a:t>
            </a:r>
            <a:r>
              <a:rPr lang="en-US" b="1" dirty="0" smtClean="0">
                <a:solidFill>
                  <a:srgbClr val="C00000"/>
                </a:solidFill>
              </a:rPr>
              <a:t>adjacency matrix </a:t>
            </a:r>
            <a:r>
              <a:rPr lang="en-US" dirty="0" smtClean="0"/>
              <a:t>has </a:t>
            </a:r>
            <a:r>
              <a:rPr lang="en-US" b="1" dirty="0" smtClean="0">
                <a:solidFill>
                  <a:srgbClr val="C00000"/>
                </a:solidFill>
              </a:rPr>
              <a:t>all its elements 0</a:t>
            </a:r>
            <a:r>
              <a:rPr lang="en-US" dirty="0" smtClean="0"/>
              <a:t>. i.e. the </a:t>
            </a:r>
            <a:r>
              <a:rPr lang="en-US" dirty="0"/>
              <a:t>adjacency </a:t>
            </a:r>
            <a:r>
              <a:rPr lang="en-US" dirty="0" smtClean="0"/>
              <a:t>matrix is the NULL matrix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368550" y="1333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68550" y="26289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30750" y="1333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30750" y="26289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2749550" y="1524000"/>
            <a:ext cx="19812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0"/>
            <a:endCxn id="6" idx="4"/>
          </p:cNvCxnSpPr>
          <p:nvPr/>
        </p:nvCxnSpPr>
        <p:spPr>
          <a:xfrm flipV="1">
            <a:off x="4921250" y="1714500"/>
            <a:ext cx="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5" idx="6"/>
          </p:cNvCxnSpPr>
          <p:nvPr/>
        </p:nvCxnSpPr>
        <p:spPr>
          <a:xfrm flipH="1">
            <a:off x="2749550" y="2819400"/>
            <a:ext cx="19812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5" idx="7"/>
          </p:cNvCxnSpPr>
          <p:nvPr/>
        </p:nvCxnSpPr>
        <p:spPr>
          <a:xfrm flipH="1">
            <a:off x="2693754" y="1658704"/>
            <a:ext cx="2092792" cy="1025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4" idx="5"/>
          </p:cNvCxnSpPr>
          <p:nvPr/>
        </p:nvCxnSpPr>
        <p:spPr>
          <a:xfrm flipH="1" flipV="1">
            <a:off x="2693754" y="1658704"/>
            <a:ext cx="2092792" cy="1025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2"/>
            <a:endCxn id="5" idx="2"/>
          </p:cNvCxnSpPr>
          <p:nvPr/>
        </p:nvCxnSpPr>
        <p:spPr>
          <a:xfrm rot="10800000" flipV="1">
            <a:off x="2368550" y="1524000"/>
            <a:ext cx="12700" cy="1295400"/>
          </a:xfrm>
          <a:prstGeom prst="curvedConnector3">
            <a:avLst>
              <a:gd name="adj1" fmla="val 2475000"/>
            </a:avLst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4" idx="4"/>
          </p:cNvCxnSpPr>
          <p:nvPr/>
        </p:nvCxnSpPr>
        <p:spPr>
          <a:xfrm flipV="1">
            <a:off x="2559050" y="1714500"/>
            <a:ext cx="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2200" y="9144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68550" y="29337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59325" y="295781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35396" y="9144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7092950" y="1435100"/>
          <a:ext cx="2667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Double Bracket 19"/>
          <p:cNvSpPr/>
          <p:nvPr/>
        </p:nvSpPr>
        <p:spPr>
          <a:xfrm>
            <a:off x="6854825" y="1257301"/>
            <a:ext cx="3124200" cy="2138065"/>
          </a:xfrm>
          <a:prstGeom prst="bracketPair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42794" y="931218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30950" y="142787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66565" y="9525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30950" y="188953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90336" y="9662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57086" y="2326333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54646" y="2763129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26421" y="9662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19400" y="1995786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 =</a:t>
            </a:r>
          </a:p>
        </p:txBody>
      </p:sp>
    </p:spTree>
    <p:extLst>
      <p:ext uri="{BB962C8B-B14F-4D97-AF65-F5344CB8AC3E}">
        <p14:creationId xmlns:p14="http://schemas.microsoft.com/office/powerpoint/2010/main" val="396003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5" grpId="0"/>
      <p:bldP spid="16" grpId="0"/>
      <p:bldP spid="17" grpId="0"/>
      <p:bldP spid="18" grpId="0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of </a:t>
            </a:r>
            <a:r>
              <a:rPr lang="en-US" dirty="0"/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4230295"/>
            <a:ext cx="11929641" cy="1778621"/>
          </a:xfrm>
        </p:spPr>
        <p:txBody>
          <a:bodyPr/>
          <a:lstStyle/>
          <a:p>
            <a:r>
              <a:rPr lang="en-US" sz="2300" dirty="0" smtClean="0"/>
              <a:t>Entry of </a:t>
            </a:r>
            <a:r>
              <a:rPr lang="en-US" sz="2300" b="1" dirty="0" smtClean="0">
                <a:solidFill>
                  <a:srgbClr val="C00000"/>
                </a:solidFill>
              </a:rPr>
              <a:t>1</a:t>
            </a:r>
            <a:r>
              <a:rPr lang="en-US" sz="2300" dirty="0" smtClean="0">
                <a:solidFill>
                  <a:srgbClr val="C00000"/>
                </a:solidFill>
              </a:rPr>
              <a:t> </a:t>
            </a:r>
            <a:r>
              <a:rPr lang="en-US" sz="2300" dirty="0" smtClean="0"/>
              <a:t>in </a:t>
            </a:r>
            <a:r>
              <a:rPr lang="en-US" sz="2300" b="1" dirty="0" err="1" smtClean="0">
                <a:solidFill>
                  <a:srgbClr val="C00000"/>
                </a:solidFill>
              </a:rPr>
              <a:t>i</a:t>
            </a:r>
            <a:r>
              <a:rPr lang="en-US" sz="2300" b="1" baseline="30000" dirty="0" err="1" smtClean="0">
                <a:solidFill>
                  <a:srgbClr val="C00000"/>
                </a:solidFill>
              </a:rPr>
              <a:t>th</a:t>
            </a:r>
            <a:r>
              <a:rPr lang="en-US" sz="2300" dirty="0" smtClean="0"/>
              <a:t> row and </a:t>
            </a:r>
            <a:r>
              <a:rPr lang="en-US" sz="2300" b="1" dirty="0" err="1" smtClean="0">
                <a:solidFill>
                  <a:srgbClr val="C00000"/>
                </a:solidFill>
              </a:rPr>
              <a:t>j</a:t>
            </a:r>
            <a:r>
              <a:rPr lang="en-US" sz="2300" b="1" baseline="30000" dirty="0" err="1" smtClean="0">
                <a:solidFill>
                  <a:srgbClr val="C00000"/>
                </a:solidFill>
              </a:rPr>
              <a:t>th</a:t>
            </a:r>
            <a:r>
              <a:rPr lang="en-US" sz="2300" dirty="0" smtClean="0"/>
              <a:t> column of </a:t>
            </a:r>
            <a:r>
              <a:rPr lang="en-US" sz="2300" b="1" dirty="0" smtClean="0">
                <a:solidFill>
                  <a:srgbClr val="C00000"/>
                </a:solidFill>
              </a:rPr>
              <a:t>A</a:t>
            </a:r>
            <a:r>
              <a:rPr lang="en-US" sz="2300" dirty="0" smtClean="0"/>
              <a:t> shows existence of an </a:t>
            </a:r>
            <a:r>
              <a:rPr lang="en-US" sz="2300" b="1" dirty="0" smtClean="0">
                <a:solidFill>
                  <a:srgbClr val="C00000"/>
                </a:solidFill>
              </a:rPr>
              <a:t>edge (V</a:t>
            </a:r>
            <a:r>
              <a:rPr lang="en-US" sz="2300" b="1" baseline="-25000" dirty="0" smtClean="0">
                <a:solidFill>
                  <a:srgbClr val="C00000"/>
                </a:solidFill>
              </a:rPr>
              <a:t>i</a:t>
            </a:r>
            <a:r>
              <a:rPr lang="en-US" sz="2300" b="1" dirty="0" smtClean="0">
                <a:solidFill>
                  <a:srgbClr val="C00000"/>
                </a:solidFill>
              </a:rPr>
              <a:t>, </a:t>
            </a:r>
            <a:r>
              <a:rPr lang="en-US" sz="2300" b="1" dirty="0" err="1" smtClean="0">
                <a:solidFill>
                  <a:srgbClr val="C00000"/>
                </a:solidFill>
              </a:rPr>
              <a:t>V</a:t>
            </a:r>
            <a:r>
              <a:rPr lang="en-US" sz="2300" b="1" baseline="-25000" dirty="0" err="1" smtClean="0">
                <a:solidFill>
                  <a:srgbClr val="C00000"/>
                </a:solidFill>
              </a:rPr>
              <a:t>j</a:t>
            </a:r>
            <a:r>
              <a:rPr lang="en-US" sz="2300" b="1" dirty="0" smtClean="0">
                <a:solidFill>
                  <a:srgbClr val="C00000"/>
                </a:solidFill>
              </a:rPr>
              <a:t>)</a:t>
            </a:r>
            <a:r>
              <a:rPr lang="en-US" sz="2300" dirty="0" smtClean="0"/>
              <a:t>, that is a </a:t>
            </a:r>
            <a:r>
              <a:rPr lang="en-US" sz="2300" b="1" dirty="0" smtClean="0">
                <a:solidFill>
                  <a:srgbClr val="C00000"/>
                </a:solidFill>
              </a:rPr>
              <a:t>path of length 1</a:t>
            </a:r>
          </a:p>
          <a:p>
            <a:r>
              <a:rPr lang="en-US" sz="2300" dirty="0" smtClean="0"/>
              <a:t>Entry in </a:t>
            </a:r>
            <a:r>
              <a:rPr lang="en-US" sz="2300" b="1" dirty="0" smtClean="0">
                <a:solidFill>
                  <a:srgbClr val="C00000"/>
                </a:solidFill>
              </a:rPr>
              <a:t>A</a:t>
            </a:r>
            <a:r>
              <a:rPr lang="en-US" sz="2300" b="1" baseline="30000" dirty="0" smtClean="0">
                <a:solidFill>
                  <a:srgbClr val="C00000"/>
                </a:solidFill>
              </a:rPr>
              <a:t>2</a:t>
            </a:r>
            <a:r>
              <a:rPr lang="en-US" sz="2300" dirty="0" smtClean="0"/>
              <a:t> shows </a:t>
            </a:r>
            <a:r>
              <a:rPr lang="en-US" sz="2300" b="1" dirty="0" smtClean="0">
                <a:solidFill>
                  <a:srgbClr val="C00000"/>
                </a:solidFill>
              </a:rPr>
              <a:t>no of different paths</a:t>
            </a:r>
            <a:r>
              <a:rPr lang="en-US" sz="2300" dirty="0" smtClean="0"/>
              <a:t> of </a:t>
            </a:r>
            <a:r>
              <a:rPr lang="en-US" sz="2300" b="1" dirty="0" smtClean="0">
                <a:solidFill>
                  <a:srgbClr val="C00000"/>
                </a:solidFill>
              </a:rPr>
              <a:t>exactly length 2</a:t>
            </a:r>
            <a:r>
              <a:rPr lang="en-US" sz="2300" dirty="0" smtClean="0">
                <a:solidFill>
                  <a:srgbClr val="C00000"/>
                </a:solidFill>
              </a:rPr>
              <a:t> </a:t>
            </a:r>
            <a:r>
              <a:rPr lang="en-US" sz="2300" dirty="0" smtClean="0"/>
              <a:t>from node </a:t>
            </a:r>
            <a:r>
              <a:rPr lang="en-US" sz="2300" b="1" dirty="0" smtClean="0">
                <a:solidFill>
                  <a:srgbClr val="C00000"/>
                </a:solidFill>
              </a:rPr>
              <a:t>V</a:t>
            </a:r>
            <a:r>
              <a:rPr lang="en-US" sz="2300" b="1" baseline="-25000" dirty="0" smtClean="0">
                <a:solidFill>
                  <a:srgbClr val="C00000"/>
                </a:solidFill>
              </a:rPr>
              <a:t>i</a:t>
            </a:r>
            <a:r>
              <a:rPr lang="en-US" sz="2300" b="1" dirty="0" smtClean="0">
                <a:solidFill>
                  <a:srgbClr val="FF0000"/>
                </a:solidFill>
              </a:rPr>
              <a:t> </a:t>
            </a:r>
            <a:r>
              <a:rPr lang="en-US" sz="2300" dirty="0" smtClean="0"/>
              <a:t>to</a:t>
            </a:r>
            <a:r>
              <a:rPr lang="en-US" sz="2300" b="1" dirty="0" smtClean="0">
                <a:solidFill>
                  <a:srgbClr val="FF0000"/>
                </a:solidFill>
              </a:rPr>
              <a:t> </a:t>
            </a:r>
            <a:r>
              <a:rPr lang="en-US" sz="2300" b="1" dirty="0" err="1" smtClean="0">
                <a:solidFill>
                  <a:srgbClr val="C00000"/>
                </a:solidFill>
              </a:rPr>
              <a:t>V</a:t>
            </a:r>
            <a:r>
              <a:rPr lang="en-US" sz="2300" b="1" baseline="-25000" dirty="0" err="1" smtClean="0">
                <a:solidFill>
                  <a:srgbClr val="C00000"/>
                </a:solidFill>
              </a:rPr>
              <a:t>j</a:t>
            </a:r>
            <a:endParaRPr lang="en-US" sz="2300" b="1" baseline="-25000" dirty="0" smtClean="0">
              <a:solidFill>
                <a:srgbClr val="C00000"/>
              </a:solidFill>
            </a:endParaRPr>
          </a:p>
          <a:p>
            <a:r>
              <a:rPr lang="en-US" sz="2300" dirty="0"/>
              <a:t>Entry in </a:t>
            </a:r>
            <a:r>
              <a:rPr lang="en-US" sz="2300" b="1" dirty="0" smtClean="0">
                <a:solidFill>
                  <a:srgbClr val="C00000"/>
                </a:solidFill>
              </a:rPr>
              <a:t>A</a:t>
            </a:r>
            <a:r>
              <a:rPr lang="en-US" sz="2300" b="1" baseline="30000" dirty="0" smtClean="0">
                <a:solidFill>
                  <a:srgbClr val="C00000"/>
                </a:solidFill>
              </a:rPr>
              <a:t>3</a:t>
            </a:r>
            <a:r>
              <a:rPr lang="en-US" sz="2300" dirty="0" smtClean="0"/>
              <a:t> </a:t>
            </a:r>
            <a:r>
              <a:rPr lang="en-US" sz="2300" dirty="0"/>
              <a:t>shows </a:t>
            </a:r>
            <a:r>
              <a:rPr lang="en-US" sz="2300" b="1" dirty="0">
                <a:solidFill>
                  <a:srgbClr val="C00000"/>
                </a:solidFill>
              </a:rPr>
              <a:t>no of different paths</a:t>
            </a:r>
            <a:r>
              <a:rPr lang="en-US" sz="2300" dirty="0">
                <a:solidFill>
                  <a:srgbClr val="C00000"/>
                </a:solidFill>
              </a:rPr>
              <a:t> </a:t>
            </a:r>
            <a:r>
              <a:rPr lang="en-US" sz="2300" dirty="0"/>
              <a:t>of </a:t>
            </a:r>
            <a:r>
              <a:rPr lang="en-US" sz="2300" b="1" dirty="0">
                <a:solidFill>
                  <a:srgbClr val="C00000"/>
                </a:solidFill>
              </a:rPr>
              <a:t>exactly length </a:t>
            </a:r>
            <a:r>
              <a:rPr lang="en-US" sz="2300" b="1" dirty="0" smtClean="0">
                <a:solidFill>
                  <a:srgbClr val="C00000"/>
                </a:solidFill>
              </a:rPr>
              <a:t>3</a:t>
            </a:r>
            <a:r>
              <a:rPr lang="en-US" sz="2300" dirty="0" smtClean="0">
                <a:solidFill>
                  <a:srgbClr val="C00000"/>
                </a:solidFill>
              </a:rPr>
              <a:t> </a:t>
            </a:r>
            <a:r>
              <a:rPr lang="en-US" sz="2300" dirty="0"/>
              <a:t>from node </a:t>
            </a:r>
            <a:r>
              <a:rPr lang="en-US" sz="2300" b="1" dirty="0">
                <a:solidFill>
                  <a:srgbClr val="C00000"/>
                </a:solidFill>
              </a:rPr>
              <a:t>V</a:t>
            </a:r>
            <a:r>
              <a:rPr lang="en-US" sz="2300" b="1" baseline="-25000" dirty="0">
                <a:solidFill>
                  <a:srgbClr val="C00000"/>
                </a:solidFill>
              </a:rPr>
              <a:t>i</a:t>
            </a:r>
            <a:r>
              <a:rPr lang="en-US" sz="2300" b="1" dirty="0">
                <a:solidFill>
                  <a:srgbClr val="FF0000"/>
                </a:solidFill>
              </a:rPr>
              <a:t> </a:t>
            </a:r>
            <a:r>
              <a:rPr lang="en-US" sz="2300" dirty="0"/>
              <a:t>to</a:t>
            </a:r>
            <a:r>
              <a:rPr lang="en-US" sz="2300" b="1" dirty="0">
                <a:solidFill>
                  <a:srgbClr val="FF0000"/>
                </a:solidFill>
              </a:rPr>
              <a:t> </a:t>
            </a:r>
            <a:r>
              <a:rPr lang="en-US" sz="2300" b="1" dirty="0" err="1">
                <a:solidFill>
                  <a:srgbClr val="C00000"/>
                </a:solidFill>
              </a:rPr>
              <a:t>V</a:t>
            </a:r>
            <a:r>
              <a:rPr lang="en-US" sz="2300" b="1" baseline="-25000" dirty="0" err="1">
                <a:solidFill>
                  <a:srgbClr val="C00000"/>
                </a:solidFill>
              </a:rPr>
              <a:t>j</a:t>
            </a:r>
            <a:endParaRPr lang="en-US" sz="23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673862"/>
              </p:ext>
            </p:extLst>
          </p:nvPr>
        </p:nvGraphicFramePr>
        <p:xfrm>
          <a:off x="1141697" y="997282"/>
          <a:ext cx="1974852" cy="1807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3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37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37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299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85997" marR="85997" marT="42999" marB="4299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85997" marR="85997" marT="42999" marB="4299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85997" marR="85997" marT="42999" marB="42999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85997" marR="85997" marT="42999" marB="42999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ouble Bracket 4"/>
          <p:cNvSpPr/>
          <p:nvPr/>
        </p:nvSpPr>
        <p:spPr>
          <a:xfrm>
            <a:off x="1138523" y="910798"/>
            <a:ext cx="1981200" cy="1980000"/>
          </a:xfrm>
          <a:prstGeom prst="bracketPair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8923" y="1643043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 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62403" y="1669966"/>
            <a:ext cx="1645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baseline="30000" dirty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 = A </a:t>
            </a:r>
            <a:r>
              <a:rPr lang="en-US" sz="2400" b="1" dirty="0" smtClean="0">
                <a:solidFill>
                  <a:srgbClr val="C00000"/>
                </a:solidFill>
              </a:rPr>
              <a:t>x </a:t>
            </a:r>
            <a:r>
              <a:rPr lang="en-US" sz="2400" b="1" dirty="0">
                <a:solidFill>
                  <a:srgbClr val="C00000"/>
                </a:solidFill>
              </a:rPr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=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535723"/>
              </p:ext>
            </p:extLst>
          </p:nvPr>
        </p:nvGraphicFramePr>
        <p:xfrm>
          <a:off x="5647766" y="997198"/>
          <a:ext cx="1976400" cy="180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4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4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4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1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67692" marR="67692" marT="33847" marB="33847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1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67692" marR="67692" marT="33847" marB="33847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1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67692" marR="67692" marT="33847" marB="33847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1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67692" marR="67692" marT="33847" marB="33847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Double Bracket 16"/>
          <p:cNvSpPr/>
          <p:nvPr/>
        </p:nvSpPr>
        <p:spPr>
          <a:xfrm>
            <a:off x="5645966" y="910798"/>
            <a:ext cx="1980000" cy="1980000"/>
          </a:xfrm>
          <a:prstGeom prst="bracketPair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244730"/>
              </p:ext>
            </p:extLst>
          </p:nvPr>
        </p:nvGraphicFramePr>
        <p:xfrm>
          <a:off x="9336301" y="843592"/>
          <a:ext cx="1415704" cy="146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9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39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39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392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Double Bracket 18"/>
          <p:cNvSpPr/>
          <p:nvPr/>
        </p:nvSpPr>
        <p:spPr>
          <a:xfrm>
            <a:off x="9270153" y="802492"/>
            <a:ext cx="1548000" cy="1548000"/>
          </a:xfrm>
          <a:prstGeom prst="bracketPair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35784" y="1345660"/>
            <a:ext cx="80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baseline="30000" dirty="0">
                <a:solidFill>
                  <a:srgbClr val="C00000"/>
                </a:solidFill>
              </a:rPr>
              <a:t>3</a:t>
            </a:r>
            <a:r>
              <a:rPr lang="en-US" sz="2400" b="1" dirty="0">
                <a:solidFill>
                  <a:srgbClr val="C00000"/>
                </a:solidFill>
              </a:rPr>
              <a:t> =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445958"/>
              </p:ext>
            </p:extLst>
          </p:nvPr>
        </p:nvGraphicFramePr>
        <p:xfrm>
          <a:off x="9336301" y="2507220"/>
          <a:ext cx="1415704" cy="146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9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39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39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392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Double Bracket 21"/>
          <p:cNvSpPr/>
          <p:nvPr/>
        </p:nvSpPr>
        <p:spPr>
          <a:xfrm>
            <a:off x="9270153" y="2466120"/>
            <a:ext cx="1548000" cy="1548000"/>
          </a:xfrm>
          <a:prstGeom prst="bracketPair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449232" y="3009288"/>
            <a:ext cx="77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baseline="30000" dirty="0">
                <a:solidFill>
                  <a:srgbClr val="C00000"/>
                </a:solidFill>
              </a:rPr>
              <a:t>4</a:t>
            </a:r>
            <a:r>
              <a:rPr lang="en-US" sz="2400" b="1" dirty="0">
                <a:solidFill>
                  <a:srgbClr val="C00000"/>
                </a:solidFill>
              </a:rPr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395479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15" grpId="0"/>
      <p:bldP spid="17" grpId="0" animBg="1"/>
      <p:bldP spid="19" grpId="0" animBg="1"/>
      <p:bldP spid="20" grpId="0"/>
      <p:bldP spid="22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matrix or reachability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G = (V,E)</a:t>
                </a:r>
                <a:r>
                  <a:rPr lang="en-US" dirty="0" smtClean="0"/>
                  <a:t> be a simple diagraph which contains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n nodes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/>
                  <a:t>that are assumed to be ordered.</a:t>
                </a:r>
              </a:p>
              <a:p>
                <a:r>
                  <a:rPr lang="en-US" dirty="0" smtClean="0"/>
                  <a:t>A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n x n</a:t>
                </a:r>
                <a:r>
                  <a:rPr lang="en-US" dirty="0" smtClean="0"/>
                  <a:t> matrix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P</a:t>
                </a:r>
                <a:r>
                  <a:rPr lang="en-US" dirty="0" smtClean="0"/>
                  <a:t> is called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path matrix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/>
                  <a:t>whose elements are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𝑡h𝑒𝑟𝑒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𝑒𝑥𝑖𝑠𝑡𝑠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𝑝𝑎𝑡h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6" t="-4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14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</a:t>
            </a:r>
            <a:r>
              <a:rPr lang="en-US" dirty="0" smtClean="0"/>
              <a:t>List Representation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17776" y="90095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4222376" y="189155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212976" y="265355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336926" y="213920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7346576" y="173915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cxnSp>
        <p:nvCxnSpPr>
          <p:cNvPr id="10" name="Straight Connector 9"/>
          <p:cNvCxnSpPr>
            <a:stCxn id="4" idx="3"/>
            <a:endCxn id="5" idx="7"/>
          </p:cNvCxnSpPr>
          <p:nvPr/>
        </p:nvCxnSpPr>
        <p:spPr>
          <a:xfrm flipH="1">
            <a:off x="4701732" y="1380310"/>
            <a:ext cx="898288" cy="59348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5"/>
            <a:endCxn id="6" idx="1"/>
          </p:cNvCxnSpPr>
          <p:nvPr/>
        </p:nvCxnSpPr>
        <p:spPr>
          <a:xfrm>
            <a:off x="4701732" y="2370910"/>
            <a:ext cx="593488" cy="36488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6"/>
            <a:endCxn id="7" idx="3"/>
          </p:cNvCxnSpPr>
          <p:nvPr/>
        </p:nvCxnSpPr>
        <p:spPr>
          <a:xfrm flipV="1">
            <a:off x="5774576" y="2618560"/>
            <a:ext cx="644594" cy="31579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6"/>
            <a:endCxn id="8" idx="3"/>
          </p:cNvCxnSpPr>
          <p:nvPr/>
        </p:nvCxnSpPr>
        <p:spPr>
          <a:xfrm flipV="1">
            <a:off x="6898526" y="2218510"/>
            <a:ext cx="530294" cy="20149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4"/>
            <a:endCxn id="6" idx="0"/>
          </p:cNvCxnSpPr>
          <p:nvPr/>
        </p:nvCxnSpPr>
        <p:spPr>
          <a:xfrm flipH="1">
            <a:off x="5493776" y="1462554"/>
            <a:ext cx="304800" cy="1191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5"/>
            <a:endCxn id="7" idx="1"/>
          </p:cNvCxnSpPr>
          <p:nvPr/>
        </p:nvCxnSpPr>
        <p:spPr>
          <a:xfrm>
            <a:off x="5997132" y="1380310"/>
            <a:ext cx="422038" cy="84113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6"/>
            <a:endCxn id="8" idx="0"/>
          </p:cNvCxnSpPr>
          <p:nvPr/>
        </p:nvCxnSpPr>
        <p:spPr>
          <a:xfrm>
            <a:off x="6079376" y="1181754"/>
            <a:ext cx="1548000" cy="5574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5"/>
            <a:endCxn id="8" idx="5"/>
          </p:cNvCxnSpPr>
          <p:nvPr/>
        </p:nvCxnSpPr>
        <p:spPr>
          <a:xfrm rot="5400000" flipH="1" flipV="1">
            <a:off x="6301932" y="1608910"/>
            <a:ext cx="914400" cy="2133600"/>
          </a:xfrm>
          <a:prstGeom prst="curvedConnector3">
            <a:avLst>
              <a:gd name="adj1" fmla="val -33994"/>
            </a:avLst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88953"/>
              </p:ext>
            </p:extLst>
          </p:nvPr>
        </p:nvGraphicFramePr>
        <p:xfrm>
          <a:off x="3335336" y="3810001"/>
          <a:ext cx="76200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4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4437528" y="3800476"/>
            <a:ext cx="838200" cy="419100"/>
            <a:chOff x="5791200" y="1333500"/>
            <a:chExt cx="838200" cy="419100"/>
          </a:xfrm>
        </p:grpSpPr>
        <p:sp>
          <p:nvSpPr>
            <p:cNvPr id="42" name="Rectangle 41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656728" y="3800476"/>
            <a:ext cx="838200" cy="419100"/>
            <a:chOff x="5791200" y="1333500"/>
            <a:chExt cx="838200" cy="419100"/>
          </a:xfrm>
        </p:grpSpPr>
        <p:sp>
          <p:nvSpPr>
            <p:cNvPr id="45" name="Rectangle 44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799728" y="3800476"/>
            <a:ext cx="838200" cy="419100"/>
            <a:chOff x="5791200" y="1333500"/>
            <a:chExt cx="838200" cy="419100"/>
          </a:xfrm>
        </p:grpSpPr>
        <p:sp>
          <p:nvSpPr>
            <p:cNvPr id="48" name="Rectangle 47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942728" y="3800475"/>
            <a:ext cx="838200" cy="419100"/>
            <a:chOff x="5791200" y="1333500"/>
            <a:chExt cx="838200" cy="419100"/>
          </a:xfrm>
        </p:grpSpPr>
        <p:sp>
          <p:nvSpPr>
            <p:cNvPr id="51" name="Rectangle 50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437528" y="4295775"/>
            <a:ext cx="838200" cy="419100"/>
            <a:chOff x="5791200" y="1333500"/>
            <a:chExt cx="838200" cy="419100"/>
          </a:xfrm>
        </p:grpSpPr>
        <p:sp>
          <p:nvSpPr>
            <p:cNvPr id="54" name="Rectangle 53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647203" y="4295775"/>
            <a:ext cx="838200" cy="419100"/>
            <a:chOff x="5791200" y="1333500"/>
            <a:chExt cx="838200" cy="419100"/>
          </a:xfrm>
        </p:grpSpPr>
        <p:sp>
          <p:nvSpPr>
            <p:cNvPr id="57" name="Rectangle 56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437528" y="4791075"/>
            <a:ext cx="838200" cy="419100"/>
            <a:chOff x="5791200" y="1333500"/>
            <a:chExt cx="838200" cy="419100"/>
          </a:xfrm>
        </p:grpSpPr>
        <p:sp>
          <p:nvSpPr>
            <p:cNvPr id="60" name="Rectangle 59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647203" y="4791075"/>
            <a:ext cx="838200" cy="419100"/>
            <a:chOff x="5791200" y="1333500"/>
            <a:chExt cx="838200" cy="419100"/>
          </a:xfrm>
        </p:grpSpPr>
        <p:sp>
          <p:nvSpPr>
            <p:cNvPr id="63" name="Rectangle 62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790203" y="4781550"/>
            <a:ext cx="838200" cy="419100"/>
            <a:chOff x="5791200" y="1333500"/>
            <a:chExt cx="838200" cy="419100"/>
          </a:xfrm>
        </p:grpSpPr>
        <p:sp>
          <p:nvSpPr>
            <p:cNvPr id="66" name="Rectangle 65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437528" y="5276850"/>
            <a:ext cx="838200" cy="419100"/>
            <a:chOff x="5791200" y="1333500"/>
            <a:chExt cx="838200" cy="419100"/>
          </a:xfrm>
        </p:grpSpPr>
        <p:sp>
          <p:nvSpPr>
            <p:cNvPr id="69" name="Rectangle 68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656728" y="5276850"/>
            <a:ext cx="838200" cy="419100"/>
            <a:chOff x="5791200" y="1333500"/>
            <a:chExt cx="838200" cy="419100"/>
          </a:xfrm>
        </p:grpSpPr>
        <p:sp>
          <p:nvSpPr>
            <p:cNvPr id="72" name="Rectangle 71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799728" y="5276850"/>
            <a:ext cx="838200" cy="419100"/>
            <a:chOff x="5791200" y="1333500"/>
            <a:chExt cx="838200" cy="419100"/>
          </a:xfrm>
        </p:grpSpPr>
        <p:sp>
          <p:nvSpPr>
            <p:cNvPr id="75" name="Rectangle 74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942728" y="5276850"/>
            <a:ext cx="838200" cy="419100"/>
            <a:chOff x="5791200" y="1333500"/>
            <a:chExt cx="838200" cy="419100"/>
          </a:xfrm>
        </p:grpSpPr>
        <p:sp>
          <p:nvSpPr>
            <p:cNvPr id="78" name="Rectangle 77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437528" y="5772150"/>
            <a:ext cx="838200" cy="419100"/>
            <a:chOff x="5791200" y="1333500"/>
            <a:chExt cx="838200" cy="419100"/>
          </a:xfrm>
        </p:grpSpPr>
        <p:sp>
          <p:nvSpPr>
            <p:cNvPr id="81" name="Rectangle 80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47203" y="5772150"/>
            <a:ext cx="838200" cy="419100"/>
            <a:chOff x="5791200" y="1333500"/>
            <a:chExt cx="838200" cy="419100"/>
          </a:xfrm>
        </p:grpSpPr>
        <p:sp>
          <p:nvSpPr>
            <p:cNvPr id="84" name="Rectangle 83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790203" y="5772150"/>
            <a:ext cx="838200" cy="419100"/>
            <a:chOff x="5791200" y="1333500"/>
            <a:chExt cx="838200" cy="419100"/>
          </a:xfrm>
        </p:grpSpPr>
        <p:sp>
          <p:nvSpPr>
            <p:cNvPr id="87" name="Rectangle 86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cxnSp>
        <p:nvCxnSpPr>
          <p:cNvPr id="90" name="Straight Arrow Connector 89"/>
          <p:cNvCxnSpPr>
            <a:endCxn id="42" idx="1"/>
          </p:cNvCxnSpPr>
          <p:nvPr/>
        </p:nvCxnSpPr>
        <p:spPr>
          <a:xfrm>
            <a:off x="4132728" y="4010026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3" idx="3"/>
            <a:endCxn id="45" idx="1"/>
          </p:cNvCxnSpPr>
          <p:nvPr/>
        </p:nvCxnSpPr>
        <p:spPr>
          <a:xfrm>
            <a:off x="5275728" y="4010026"/>
            <a:ext cx="3810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6" idx="3"/>
            <a:endCxn id="48" idx="1"/>
          </p:cNvCxnSpPr>
          <p:nvPr/>
        </p:nvCxnSpPr>
        <p:spPr>
          <a:xfrm>
            <a:off x="6494928" y="4010026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54" idx="1"/>
          </p:cNvCxnSpPr>
          <p:nvPr/>
        </p:nvCxnSpPr>
        <p:spPr>
          <a:xfrm>
            <a:off x="4132728" y="4505325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5" idx="3"/>
            <a:endCxn id="57" idx="1"/>
          </p:cNvCxnSpPr>
          <p:nvPr/>
        </p:nvCxnSpPr>
        <p:spPr>
          <a:xfrm>
            <a:off x="5275729" y="4505325"/>
            <a:ext cx="371475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60" idx="1"/>
          </p:cNvCxnSpPr>
          <p:nvPr/>
        </p:nvCxnSpPr>
        <p:spPr>
          <a:xfrm>
            <a:off x="4132728" y="5000625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1" idx="3"/>
            <a:endCxn id="63" idx="1"/>
          </p:cNvCxnSpPr>
          <p:nvPr/>
        </p:nvCxnSpPr>
        <p:spPr>
          <a:xfrm>
            <a:off x="5275729" y="5000625"/>
            <a:ext cx="371475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4" idx="3"/>
            <a:endCxn id="66" idx="1"/>
          </p:cNvCxnSpPr>
          <p:nvPr/>
        </p:nvCxnSpPr>
        <p:spPr>
          <a:xfrm flipV="1">
            <a:off x="6485403" y="4991101"/>
            <a:ext cx="304800" cy="952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69" idx="1"/>
          </p:cNvCxnSpPr>
          <p:nvPr/>
        </p:nvCxnSpPr>
        <p:spPr>
          <a:xfrm>
            <a:off x="4132728" y="5486400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0" idx="3"/>
            <a:endCxn id="72" idx="1"/>
          </p:cNvCxnSpPr>
          <p:nvPr/>
        </p:nvCxnSpPr>
        <p:spPr>
          <a:xfrm>
            <a:off x="5275728" y="5486400"/>
            <a:ext cx="3810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3" idx="3"/>
            <a:endCxn id="75" idx="1"/>
          </p:cNvCxnSpPr>
          <p:nvPr/>
        </p:nvCxnSpPr>
        <p:spPr>
          <a:xfrm>
            <a:off x="6494928" y="5486400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6" idx="3"/>
            <a:endCxn id="78" idx="1"/>
          </p:cNvCxnSpPr>
          <p:nvPr/>
        </p:nvCxnSpPr>
        <p:spPr>
          <a:xfrm>
            <a:off x="7637928" y="5486400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81" idx="1"/>
          </p:cNvCxnSpPr>
          <p:nvPr/>
        </p:nvCxnSpPr>
        <p:spPr>
          <a:xfrm>
            <a:off x="4132728" y="5981700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82" idx="3"/>
            <a:endCxn id="84" idx="1"/>
          </p:cNvCxnSpPr>
          <p:nvPr/>
        </p:nvCxnSpPr>
        <p:spPr>
          <a:xfrm>
            <a:off x="5275729" y="5981700"/>
            <a:ext cx="371475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5" idx="3"/>
            <a:endCxn id="87" idx="1"/>
          </p:cNvCxnSpPr>
          <p:nvPr/>
        </p:nvCxnSpPr>
        <p:spPr>
          <a:xfrm>
            <a:off x="6485403" y="5981700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49" idx="3"/>
            <a:endCxn id="51" idx="1"/>
          </p:cNvCxnSpPr>
          <p:nvPr/>
        </p:nvCxnSpPr>
        <p:spPr>
          <a:xfrm flipV="1">
            <a:off x="7637928" y="4010026"/>
            <a:ext cx="304800" cy="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8361828" y="3800475"/>
            <a:ext cx="419100" cy="4191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7218828" y="4781550"/>
            <a:ext cx="419100" cy="4191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8361828" y="5276850"/>
            <a:ext cx="419100" cy="4191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7228353" y="5762625"/>
            <a:ext cx="419100" cy="4191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6066303" y="4286250"/>
            <a:ext cx="419100" cy="4191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Commonly used Traversal Techniques are</a:t>
            </a:r>
          </a:p>
          <a:p>
            <a:pPr lvl="1"/>
            <a:r>
              <a:rPr lang="en-US" dirty="0" smtClean="0"/>
              <a:t>Depth First Search (DFS)</a:t>
            </a:r>
          </a:p>
          <a:p>
            <a:pPr lvl="1"/>
            <a:r>
              <a:rPr lang="en-US" dirty="0" smtClean="0"/>
              <a:t>Breadth First Search (BFS)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5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10744</TotalTime>
  <Words>2689</Words>
  <Application>Microsoft Office PowerPoint</Application>
  <PresentationFormat>Widescreen</PresentationFormat>
  <Paragraphs>1038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Cambria Math</vt:lpstr>
      <vt:lpstr>Calibri</vt:lpstr>
      <vt:lpstr>Times New Roman</vt:lpstr>
      <vt:lpstr>Open Sans</vt:lpstr>
      <vt:lpstr>Wingdings 3</vt:lpstr>
      <vt:lpstr>Segoe UI Black</vt:lpstr>
      <vt:lpstr>Wingdings</vt:lpstr>
      <vt:lpstr>Open Sans Semibold</vt:lpstr>
      <vt:lpstr>Roboto Condensed Light</vt:lpstr>
      <vt:lpstr>Roboto Condensed</vt:lpstr>
      <vt:lpstr>Consolas</vt:lpstr>
      <vt:lpstr>Arial</vt:lpstr>
      <vt:lpstr>Office Theme</vt:lpstr>
      <vt:lpstr>Unit-3  Non-Linear Data Structure Graph</vt:lpstr>
      <vt:lpstr>Graphs</vt:lpstr>
      <vt:lpstr>Adjacency matrix</vt:lpstr>
      <vt:lpstr>Adjacency matrix</vt:lpstr>
      <vt:lpstr>Adjacency matrix</vt:lpstr>
      <vt:lpstr>Power of Adjacency matrix</vt:lpstr>
      <vt:lpstr>Path matrix or reachability matrix</vt:lpstr>
      <vt:lpstr>Adjacency List Representation</vt:lpstr>
      <vt:lpstr>Graph Traversal</vt:lpstr>
      <vt:lpstr>Depth First Search (DFS)</vt:lpstr>
      <vt:lpstr>Depth First Search (DFS)</vt:lpstr>
      <vt:lpstr>Breadth First Search (BFS)</vt:lpstr>
      <vt:lpstr>Breadth First Search (BFS)</vt:lpstr>
      <vt:lpstr>Write DFS &amp; BFS of following Graphs</vt:lpstr>
      <vt:lpstr>Procedure : DFS (vertex V)</vt:lpstr>
      <vt:lpstr>Procedure : DFS (vertex V)</vt:lpstr>
      <vt:lpstr>Procedure : BFS (vertex V)</vt:lpstr>
      <vt:lpstr>Procedure : BFS (vertex V)</vt:lpstr>
      <vt:lpstr>Spanning Tree</vt:lpstr>
      <vt:lpstr>Construct Spanning Tree</vt:lpstr>
      <vt:lpstr>Minimum Cost Spanning Tree</vt:lpstr>
      <vt:lpstr>Prims Algorithm</vt:lpstr>
      <vt:lpstr>Kruskal’s Algorithm</vt:lpstr>
      <vt:lpstr>Construct Minimum Spanning Tree</vt:lpstr>
      <vt:lpstr>Shortest Path Algorithm</vt:lpstr>
      <vt:lpstr>Dijkstra Algorithm – Shortest Path</vt:lpstr>
      <vt:lpstr>Dijkstra Algorithm – Shortest Path</vt:lpstr>
      <vt:lpstr>Dijkstra Algorithm – Shortest Path</vt:lpstr>
      <vt:lpstr>Dijkstra Algorithm – Shortest Path</vt:lpstr>
      <vt:lpstr>Dijkstra Algorithm – Shortest Path</vt:lpstr>
      <vt:lpstr>Shortest Path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- Non-linear Data Structure</dc:title>
  <dc:creator>ADMIN</dc:creator>
  <cp:keywords>Graph, Data Structure, Darshan University, Dr. Pradyumansinh Jadeja</cp:keywords>
  <cp:lastModifiedBy>Microsoft account</cp:lastModifiedBy>
  <cp:revision>859</cp:revision>
  <dcterms:created xsi:type="dcterms:W3CDTF">2020-05-01T05:09:15Z</dcterms:created>
  <dcterms:modified xsi:type="dcterms:W3CDTF">2022-09-30T07:50:51Z</dcterms:modified>
</cp:coreProperties>
</file>