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93" r:id="rId2"/>
  </p:sldMasterIdLst>
  <p:notesMasterIdLst>
    <p:notesMasterId r:id="rId57"/>
  </p:notesMasterIdLst>
  <p:sldIdLst>
    <p:sldId id="283" r:id="rId3"/>
    <p:sldId id="292" r:id="rId4"/>
    <p:sldId id="288" r:id="rId5"/>
    <p:sldId id="770" r:id="rId6"/>
    <p:sldId id="772" r:id="rId7"/>
    <p:sldId id="771" r:id="rId8"/>
    <p:sldId id="774" r:id="rId9"/>
    <p:sldId id="775" r:id="rId10"/>
    <p:sldId id="776" r:id="rId11"/>
    <p:sldId id="777" r:id="rId12"/>
    <p:sldId id="778" r:id="rId13"/>
    <p:sldId id="779" r:id="rId14"/>
    <p:sldId id="780" r:id="rId15"/>
    <p:sldId id="782" r:id="rId16"/>
    <p:sldId id="781" r:id="rId17"/>
    <p:sldId id="783" r:id="rId18"/>
    <p:sldId id="784" r:id="rId19"/>
    <p:sldId id="785" r:id="rId20"/>
    <p:sldId id="786" r:id="rId21"/>
    <p:sldId id="788" r:id="rId22"/>
    <p:sldId id="803" r:id="rId23"/>
    <p:sldId id="804" r:id="rId24"/>
    <p:sldId id="805" r:id="rId25"/>
    <p:sldId id="806" r:id="rId26"/>
    <p:sldId id="807" r:id="rId27"/>
    <p:sldId id="808" r:id="rId28"/>
    <p:sldId id="809" r:id="rId29"/>
    <p:sldId id="814" r:id="rId30"/>
    <p:sldId id="815" r:id="rId31"/>
    <p:sldId id="816" r:id="rId32"/>
    <p:sldId id="817" r:id="rId33"/>
    <p:sldId id="819" r:id="rId34"/>
    <p:sldId id="820" r:id="rId35"/>
    <p:sldId id="821" r:id="rId36"/>
    <p:sldId id="823" r:id="rId37"/>
    <p:sldId id="822" r:id="rId38"/>
    <p:sldId id="824" r:id="rId39"/>
    <p:sldId id="797" r:id="rId40"/>
    <p:sldId id="798" r:id="rId41"/>
    <p:sldId id="799" r:id="rId42"/>
    <p:sldId id="800" r:id="rId43"/>
    <p:sldId id="801" r:id="rId44"/>
    <p:sldId id="802" r:id="rId45"/>
    <p:sldId id="789" r:id="rId46"/>
    <p:sldId id="790" r:id="rId47"/>
    <p:sldId id="791" r:id="rId48"/>
    <p:sldId id="793" r:id="rId49"/>
    <p:sldId id="794" r:id="rId50"/>
    <p:sldId id="795" r:id="rId51"/>
    <p:sldId id="796" r:id="rId52"/>
    <p:sldId id="810" r:id="rId53"/>
    <p:sldId id="811" r:id="rId54"/>
    <p:sldId id="813" r:id="rId55"/>
    <p:sldId id="387" r:id="rId56"/>
  </p:sldIdLst>
  <p:sldSz cx="12192000" cy="6858000"/>
  <p:notesSz cx="6858000" cy="9144000"/>
  <p:embeddedFontLs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Roboto Condensed" panose="02000000000000000000" pitchFamily="2" charset="0"/>
      <p:regular r:id="rId62"/>
      <p:bold r:id="rId63"/>
      <p:italic r:id="rId64"/>
      <p:boldItalic r:id="rId65"/>
    </p:embeddedFont>
    <p:embeddedFont>
      <p:font typeface="Roboto Condensed Light" panose="02000000000000000000" pitchFamily="2" charset="0"/>
      <p:regular r:id="rId66"/>
      <p:italic r:id="rId67"/>
    </p:embeddedFont>
    <p:embeddedFont>
      <p:font typeface="Wingdings 3" panose="05040102010807070707" pitchFamily="18" charset="2"/>
      <p:regular r:id="rId6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+Luen35BVdQXd9jLX3i0Ag==" hashData="UT533o0kWNh1jQG45v+qj0DTJ4ri+lhoW+yvkK1Tmlf7a7n9D202prXvnXZthI//Eo/C18kO2Sa/svWbXz0WOQ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roz sherasiya" initials="fs" lastIdx="1" clrIdx="0">
    <p:extLst>
      <p:ext uri="{19B8F6BF-5375-455C-9EA6-DF929625EA0E}">
        <p15:presenceInfo xmlns:p15="http://schemas.microsoft.com/office/powerpoint/2012/main" userId="dd64700600fbcf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B92"/>
    <a:srgbClr val="D10233"/>
    <a:srgbClr val="673BB7"/>
    <a:srgbClr val="607D8B"/>
    <a:srgbClr val="ED524F"/>
    <a:srgbClr val="B71B1C"/>
    <a:srgbClr val="F54337"/>
    <a:srgbClr val="D81A60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5" Type="http://schemas.openxmlformats.org/officeDocument/2006/relationships/slide" Target="slides/slide3.xml"/><Relationship Id="rId61" Type="http://schemas.openxmlformats.org/officeDocument/2006/relationships/font" Target="fonts/font4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7.fntdata"/><Relationship Id="rId69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5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/>
              <a:t> University, </a:t>
            </a:r>
            <a:r>
              <a:rPr lang="en-US" sz="1600" dirty="0"/>
              <a:t>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808333" y="87380"/>
            <a:ext cx="2592372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1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63FD5E-8D77-E926-34E2-EBB81C705E7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736" y="2187042"/>
            <a:ext cx="1981774" cy="198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76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Naimish R. Vadodariya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#2101CS302 (DBMS-II)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Functions &amp; Procedures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7064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Firoz A. Sherasiya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8" y="6602877"/>
            <a:ext cx="6048000" cy="256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#2101CS302 (DBMS-II)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Advanced MongoDB Concepts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tx2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tx2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tx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9808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Naimish R. Vadodariya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38694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#2101CS302 (DBMS-II)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Introduction to NoSQL Databases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268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2552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Naimish R. Vadodariya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2876"/>
            <a:ext cx="4358951" cy="25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#2101CS302 (DBMS-II)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Introduction to NoSQL Databases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7820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Naimish R. Vadodariya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34962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#2101CS302 (DBMS-II)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Introduction to NoSQL Databases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0705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6308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1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Naimish R. Vadodariya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#2101CS302 (DBMS-II)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Functions &amp; Procedures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/>
              <a:t> University, </a:t>
            </a:r>
            <a:r>
              <a:rPr lang="en-US" sz="1600" dirty="0"/>
              <a:t>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808333" y="87380"/>
            <a:ext cx="2592372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7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8" y="6602877"/>
            <a:ext cx="5486400" cy="256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#2101CS302 (DBMS-II)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Introduction to NoSQL &amp; Basic MongoDB Operations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tx2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tx2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tx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Naimish R. Vadodariya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38694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#2101CS302 (DBMS-II)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Introduction to NoSQL Databases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Naimish R. Vadodariya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2876"/>
            <a:ext cx="4358951" cy="25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#2101CS302 (DBMS-II)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Introduction to NoSQL Databases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Naimish R. Vadodariya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34962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#2101CS302 (DBMS-II)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Introduction to NoSQL Databases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73" r:id="rId8"/>
    <p:sldLayoutId id="2147483691" r:id="rId9"/>
    <p:sldLayoutId id="214748369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2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825974" cy="3783035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Unit-5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Advanced </a:t>
            </a:r>
            <a:br>
              <a:rPr lang="en-US" dirty="0"/>
            </a:br>
            <a:r>
              <a:rPr lang="en-US" dirty="0"/>
              <a:t>MongoDB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firoz.sherasiya@darshan.ac.in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9879879861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4023360" cy="290081"/>
          </a:xfrm>
        </p:spPr>
        <p:txBody>
          <a:bodyPr/>
          <a:lstStyle/>
          <a:p>
            <a:r>
              <a:rPr lang="en-US" dirty="0"/>
              <a:t>Computer Science and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/>
              <a:t>Firoz</a:t>
            </a:r>
            <a:r>
              <a:rPr lang="en-US" dirty="0"/>
              <a:t> A. </a:t>
            </a:r>
            <a:r>
              <a:rPr lang="en-US" dirty="0" err="1"/>
              <a:t>Sherasiya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Database Management System – II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(DBMS-II)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#2101CS302</a:t>
            </a:r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4FC20EE9-4DB6-49AC-8191-5DB6BA1966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1251"/>
            <a:ext cx="1353599" cy="1353599"/>
          </a:xfrm>
        </p:spPr>
      </p:pic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Indexes                          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index]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Indexes support the efficient resolution of queries. </a:t>
            </a:r>
          </a:p>
          <a:p>
            <a:r>
              <a:rPr lang="en-US" dirty="0"/>
              <a:t>Without indexes, </a:t>
            </a:r>
            <a:r>
              <a:rPr lang="en-US" dirty="0" err="1"/>
              <a:t>MongoDB</a:t>
            </a:r>
            <a:r>
              <a:rPr lang="en-US" dirty="0"/>
              <a:t> must scan every document of a collection to select those documents that match the query statement. </a:t>
            </a:r>
          </a:p>
          <a:p>
            <a:r>
              <a:rPr lang="en-US" dirty="0"/>
              <a:t>This scan is highly inefficient and require </a:t>
            </a:r>
            <a:r>
              <a:rPr lang="en-US" dirty="0" err="1"/>
              <a:t>MongoDB</a:t>
            </a:r>
            <a:r>
              <a:rPr lang="en-US" dirty="0"/>
              <a:t> to process a large volume of data.</a:t>
            </a:r>
          </a:p>
          <a:p>
            <a:r>
              <a:rPr lang="en-US" dirty="0"/>
              <a:t>Indexes are </a:t>
            </a:r>
            <a:r>
              <a:rPr lang="en-US" dirty="0">
                <a:solidFill>
                  <a:schemeClr val="accent6"/>
                </a:solidFill>
              </a:rPr>
              <a:t>special data structures, that store a small portion of the data set in an easy-to-traverse form</a:t>
            </a:r>
            <a:r>
              <a:rPr lang="en-US" dirty="0"/>
              <a:t>. </a:t>
            </a:r>
          </a:p>
          <a:p>
            <a:r>
              <a:rPr lang="en-US" dirty="0"/>
              <a:t>The index </a:t>
            </a:r>
            <a:r>
              <a:rPr lang="en-US" dirty="0">
                <a:solidFill>
                  <a:schemeClr val="accent6"/>
                </a:solidFill>
              </a:rPr>
              <a:t>stores the value of a specific field or set of fields, ordered by the value of the field as specified in the index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Here key is the name of the field on which you want to create index and 1 is for ascending order. </a:t>
            </a:r>
          </a:p>
          <a:p>
            <a:pPr lvl="1"/>
            <a:r>
              <a:rPr lang="en-US" dirty="0"/>
              <a:t>To create index in descending order you need to use -1. 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4464996"/>
            <a:ext cx="4572000" cy="432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db.collectionName.createIndex</a:t>
            </a:r>
            <a:r>
              <a:rPr lang="en-US" dirty="0">
                <a:solidFill>
                  <a:schemeClr val="tx1"/>
                </a:solidFill>
              </a:rPr>
              <a:t>({KEY:1})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409923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37294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Indexes                          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index]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6865365" cy="5590565"/>
          </a:xfrm>
        </p:spPr>
        <p:txBody>
          <a:bodyPr/>
          <a:lstStyle/>
          <a:p>
            <a:r>
              <a:rPr lang="en-US" dirty="0"/>
              <a:t>Create an index on “</a:t>
            </a:r>
            <a:r>
              <a:rPr lang="en-US" dirty="0" err="1"/>
              <a:t>FirstName</a:t>
            </a:r>
            <a:r>
              <a:rPr lang="en-US" dirty="0"/>
              <a:t>” on </a:t>
            </a:r>
            <a:r>
              <a:rPr lang="en-US" dirty="0" err="1"/>
              <a:t>emp</a:t>
            </a:r>
            <a:r>
              <a:rPr lang="en-US" dirty="0"/>
              <a:t> collection.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Retrieves all the indexes in the collection emp.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Drop an index created on “</a:t>
            </a:r>
            <a:r>
              <a:rPr lang="en-US" dirty="0" err="1"/>
              <a:t>FirstName</a:t>
            </a:r>
            <a:r>
              <a:rPr lang="en-US" dirty="0"/>
              <a:t>” from </a:t>
            </a:r>
            <a:r>
              <a:rPr lang="en-US" dirty="0" err="1"/>
              <a:t>emp</a:t>
            </a:r>
            <a:r>
              <a:rPr lang="en-US" dirty="0"/>
              <a:t> collection.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4D235-19A7-5163-963D-7629F8FF4E6C}"/>
              </a:ext>
            </a:extLst>
          </p:cNvPr>
          <p:cNvSpPr txBox="1"/>
          <p:nvPr/>
        </p:nvSpPr>
        <p:spPr>
          <a:xfrm>
            <a:off x="7281746" y="1433148"/>
            <a:ext cx="477907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{_id : 1,  FirstName : "Neha", Dept : “CE”, </a:t>
            </a:r>
          </a:p>
          <a:p>
            <a:r>
              <a:rPr lang="en-US" dirty="0" err="1"/>
              <a:t>Joiningdate</a:t>
            </a:r>
            <a:r>
              <a:rPr lang="en-US" dirty="0"/>
              <a:t>: 2023-07-10T05:31:14.168Z}, </a:t>
            </a:r>
          </a:p>
          <a:p>
            <a:r>
              <a:rPr lang="en-US" dirty="0"/>
              <a:t>{_id : 2,  FirstName : "Milan", Dept : “IT”, </a:t>
            </a:r>
          </a:p>
          <a:p>
            <a:r>
              <a:rPr lang="en-US" dirty="0" err="1"/>
              <a:t>Joiningdate</a:t>
            </a:r>
            <a:r>
              <a:rPr lang="en-US" dirty="0"/>
              <a:t>: 2023-07-10T05:31:14.168Z },</a:t>
            </a:r>
          </a:p>
          <a:p>
            <a:r>
              <a:rPr lang="en-US" dirty="0"/>
              <a:t>{_id : 3,  FirstName : "Sohan", Dept : “CE”, </a:t>
            </a:r>
          </a:p>
          <a:p>
            <a:r>
              <a:rPr lang="en-US" dirty="0" err="1"/>
              <a:t>Joiningdate</a:t>
            </a:r>
            <a:r>
              <a:rPr lang="en-US" dirty="0"/>
              <a:t>: 2023-07-10T05:31:14.168Z },</a:t>
            </a:r>
          </a:p>
          <a:p>
            <a:r>
              <a:rPr lang="en-US" dirty="0"/>
              <a:t>{_id : 4,  FirstName : "Nehal", Dept : “CE”, </a:t>
            </a:r>
          </a:p>
          <a:p>
            <a:r>
              <a:rPr lang="en-US" dirty="0" err="1"/>
              <a:t>Joiningdate</a:t>
            </a:r>
            <a:r>
              <a:rPr lang="en-US" dirty="0"/>
              <a:t>: 2023-07-10T05:31:14.168Z}, </a:t>
            </a:r>
          </a:p>
          <a:p>
            <a:r>
              <a:rPr lang="en-US" dirty="0"/>
              <a:t>{_id : 5,  FirstName : "Mitesh", Dept : “IT”, </a:t>
            </a:r>
          </a:p>
          <a:p>
            <a:r>
              <a:rPr lang="en-US" dirty="0" err="1"/>
              <a:t>Joiningdate</a:t>
            </a:r>
            <a:r>
              <a:rPr lang="en-US" dirty="0"/>
              <a:t>: 2023-07-10T05:31:14.168Z },</a:t>
            </a:r>
          </a:p>
          <a:p>
            <a:r>
              <a:rPr lang="en-US" dirty="0"/>
              <a:t>{_id : 6,  FirstName : “Ashok", Dept : “EC”, </a:t>
            </a:r>
          </a:p>
          <a:p>
            <a:r>
              <a:rPr lang="en-US" dirty="0" err="1"/>
              <a:t>Joiningdate</a:t>
            </a:r>
            <a:r>
              <a:rPr lang="en-US" dirty="0"/>
              <a:t>: 2023-07-10T05:31:14.168Z }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654819"/>
            <a:ext cx="4754880" cy="54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db.emp.createIndex</a:t>
            </a:r>
            <a:r>
              <a:rPr lang="en-US" dirty="0">
                <a:solidFill>
                  <a:schemeClr val="tx1"/>
                </a:solidFill>
              </a:rPr>
              <a:t>({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 1})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1289059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0F71ABC8-80EC-67A6-7D42-ADBDE7259F28}"/>
              </a:ext>
            </a:extLst>
          </p:cNvPr>
          <p:cNvSpPr/>
          <p:nvPr/>
        </p:nvSpPr>
        <p:spPr>
          <a:xfrm>
            <a:off x="7281745" y="1067388"/>
            <a:ext cx="1005840" cy="365760"/>
          </a:xfrm>
          <a:prstGeom prst="roundRect">
            <a:avLst>
              <a:gd name="adj" fmla="val 1145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1FB5FC73-ECB3-C47C-6D6A-31162BF2CD38}"/>
              </a:ext>
            </a:extLst>
          </p:cNvPr>
          <p:cNvSpPr/>
          <p:nvPr/>
        </p:nvSpPr>
        <p:spPr>
          <a:xfrm>
            <a:off x="521013" y="3028110"/>
            <a:ext cx="4754880" cy="539496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db.emp.getIndexes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23124F91-7F0A-6D9C-FDA1-20217E0B98D5}"/>
              </a:ext>
            </a:extLst>
          </p:cNvPr>
          <p:cNvSpPr/>
          <p:nvPr/>
        </p:nvSpPr>
        <p:spPr>
          <a:xfrm>
            <a:off x="521013" y="2662350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D0934A74-6843-8972-7BB3-1A01AED45683}"/>
              </a:ext>
            </a:extLst>
          </p:cNvPr>
          <p:cNvSpPr/>
          <p:nvPr/>
        </p:nvSpPr>
        <p:spPr>
          <a:xfrm>
            <a:off x="521013" y="4713286"/>
            <a:ext cx="4754880" cy="539496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db.emp.dropIndex</a:t>
            </a:r>
            <a:r>
              <a:rPr lang="en-US" dirty="0">
                <a:solidFill>
                  <a:schemeClr val="tx1"/>
                </a:solidFill>
              </a:rPr>
              <a:t>({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 1})</a:t>
            </a: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2FC9CA03-C3BD-3B0E-B995-9826EAB242B7}"/>
              </a:ext>
            </a:extLst>
          </p:cNvPr>
          <p:cNvSpPr/>
          <p:nvPr/>
        </p:nvSpPr>
        <p:spPr>
          <a:xfrm>
            <a:off x="521013" y="434752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38905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- 3</a:t>
            </a:r>
          </a:p>
        </p:txBody>
      </p:sp>
    </p:spTree>
    <p:extLst>
      <p:ext uri="{BB962C8B-B14F-4D97-AF65-F5344CB8AC3E}">
        <p14:creationId xmlns:p14="http://schemas.microsoft.com/office/powerpoint/2010/main" val="1755934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Regex                                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like]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provides the functionality to search a pattern in a string during a query by writing a regular expression. </a:t>
            </a:r>
          </a:p>
          <a:p>
            <a:r>
              <a:rPr lang="en-US" dirty="0"/>
              <a:t>A regular expression is a </a:t>
            </a:r>
            <a:r>
              <a:rPr lang="en-US" dirty="0">
                <a:solidFill>
                  <a:schemeClr val="accent6"/>
                </a:solidFill>
              </a:rPr>
              <a:t>generalized way to match patterns with sequences of characters</a:t>
            </a:r>
            <a:r>
              <a:rPr lang="en-US" dirty="0"/>
              <a:t>. </a:t>
            </a:r>
          </a:p>
          <a:p>
            <a:r>
              <a:rPr lang="en-US" dirty="0"/>
              <a:t>In </a:t>
            </a:r>
            <a:r>
              <a:rPr lang="en-US" dirty="0" err="1"/>
              <a:t>MongoDB</a:t>
            </a:r>
            <a:r>
              <a:rPr lang="en-US" dirty="0"/>
              <a:t>, we can do pattern matching in two different ways:</a:t>
            </a:r>
          </a:p>
          <a:p>
            <a:pPr lvl="1"/>
            <a:r>
              <a:rPr lang="en-US" dirty="0"/>
              <a:t>With $regex operator</a:t>
            </a:r>
          </a:p>
          <a:p>
            <a:pPr lvl="1"/>
            <a:r>
              <a:rPr lang="en-US" dirty="0"/>
              <a:t>Without $regex operator</a:t>
            </a:r>
          </a:p>
        </p:txBody>
      </p:sp>
    </p:spTree>
    <p:extLst>
      <p:ext uri="{BB962C8B-B14F-4D97-AF65-F5344CB8AC3E}">
        <p14:creationId xmlns:p14="http://schemas.microsoft.com/office/powerpoint/2010/main" val="335551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$regex                               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like]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This operator is used to search for the given string in the specified collection.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err="1"/>
              <a:t>MongoDB</a:t>
            </a:r>
            <a:r>
              <a:rPr lang="en-US" dirty="0"/>
              <a:t>, the following &lt;options&gt; are available for use with regular expression:</a:t>
            </a:r>
          </a:p>
          <a:p>
            <a:pPr lvl="2"/>
            <a:r>
              <a:rPr lang="en-US" dirty="0"/>
              <a:t>i: To match both lower case and upper case pattern in the string.</a:t>
            </a:r>
          </a:p>
          <a:p>
            <a:pPr lvl="2"/>
            <a:r>
              <a:rPr lang="en-US" dirty="0"/>
              <a:t>m: To include ^ and $ in the pattern in the match i.e. to specifically search for ^ and $ inside the string. Without this option, these anchors match at the beginning or end of the string.</a:t>
            </a:r>
          </a:p>
          <a:p>
            <a:pPr lvl="2"/>
            <a:r>
              <a:rPr lang="en-US" dirty="0"/>
              <a:t>x: To ignore all white space characters in the $regex pattern.</a:t>
            </a:r>
          </a:p>
          <a:p>
            <a:pPr lvl="2"/>
            <a:r>
              <a:rPr lang="en-US" dirty="0"/>
              <a:t>s: To allow the dot character “.” to match all characters including newline characters.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654892"/>
            <a:ext cx="7589520" cy="432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db.collectionName.find</a:t>
            </a:r>
            <a:r>
              <a:rPr lang="en-US" dirty="0">
                <a:solidFill>
                  <a:schemeClr val="tx1"/>
                </a:solidFill>
              </a:rPr>
              <a:t>({</a:t>
            </a:r>
            <a:r>
              <a:rPr lang="en-US" dirty="0" err="1">
                <a:solidFill>
                  <a:schemeClr val="tx1"/>
                </a:solidFill>
              </a:rPr>
              <a:t>field_name</a:t>
            </a:r>
            <a:r>
              <a:rPr lang="en-US" dirty="0">
                <a:solidFill>
                  <a:schemeClr val="tx1"/>
                </a:solidFill>
              </a:rPr>
              <a:t>: { $regex: /pattern/, $options: '&lt;options&gt;' } })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1289132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55655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$regex                               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like]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7663522" cy="5590565"/>
          </a:xfrm>
        </p:spPr>
        <p:txBody>
          <a:bodyPr/>
          <a:lstStyle/>
          <a:p>
            <a:r>
              <a:rPr lang="en-US" dirty="0"/>
              <a:t>Displaying details of employee who are having the word developer in their position field.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Displaying details of employee who are a software engineer with case insensitive by using </a:t>
            </a:r>
            <a:r>
              <a:rPr lang="en-US" dirty="0" err="1"/>
              <a:t>i</a:t>
            </a:r>
            <a:r>
              <a:rPr lang="en-US" dirty="0"/>
              <a:t> &lt;options&gt;.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Displaying details of the employee whose name starts with ‘B’.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4D235-19A7-5163-963D-7629F8FF4E6C}"/>
              </a:ext>
            </a:extLst>
          </p:cNvPr>
          <p:cNvSpPr txBox="1"/>
          <p:nvPr/>
        </p:nvSpPr>
        <p:spPr>
          <a:xfrm>
            <a:off x="7950815" y="1433148"/>
            <a:ext cx="398098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name: "Tony",</a:t>
            </a:r>
          </a:p>
          <a:p>
            <a:r>
              <a:rPr lang="en-US" dirty="0"/>
              <a:t>	position: "Backend developer"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"Bruce",</a:t>
            </a:r>
          </a:p>
          <a:p>
            <a:r>
              <a:rPr lang="en-US" dirty="0"/>
              <a:t>	position: "frontend developer"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"Nick",</a:t>
            </a:r>
          </a:p>
          <a:p>
            <a:r>
              <a:rPr lang="en-US" dirty="0"/>
              <a:t>	position: "HR Manager“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“Jimmy",</a:t>
            </a:r>
          </a:p>
          <a:p>
            <a:r>
              <a:rPr lang="en-US" dirty="0"/>
              <a:t>	position: “backend developer"</a:t>
            </a:r>
          </a:p>
          <a:p>
            <a:r>
              <a:rPr lang="en-US" dirty="0"/>
              <a:t>}  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967054"/>
            <a:ext cx="4754880" cy="54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({position : {$regex : "developer"}})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1601294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0F71ABC8-80EC-67A6-7D42-ADBDE7259F28}"/>
              </a:ext>
            </a:extLst>
          </p:cNvPr>
          <p:cNvSpPr/>
          <p:nvPr/>
        </p:nvSpPr>
        <p:spPr>
          <a:xfrm>
            <a:off x="7950813" y="1067388"/>
            <a:ext cx="1005840" cy="365760"/>
          </a:xfrm>
          <a:prstGeom prst="roundRect">
            <a:avLst>
              <a:gd name="adj" fmla="val 1145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1FB5FC73-ECB3-C47C-6D6A-31162BF2CD38}"/>
              </a:ext>
            </a:extLst>
          </p:cNvPr>
          <p:cNvSpPr/>
          <p:nvPr/>
        </p:nvSpPr>
        <p:spPr>
          <a:xfrm>
            <a:off x="521013" y="3641425"/>
            <a:ext cx="5943600" cy="539496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({position:{$regex:"software",$options:"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"}})</a:t>
            </a: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23124F91-7F0A-6D9C-FDA1-20217E0B98D5}"/>
              </a:ext>
            </a:extLst>
          </p:cNvPr>
          <p:cNvSpPr/>
          <p:nvPr/>
        </p:nvSpPr>
        <p:spPr>
          <a:xfrm>
            <a:off x="521013" y="3275665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D0934A74-6843-8972-7BB3-1A01AED45683}"/>
              </a:ext>
            </a:extLst>
          </p:cNvPr>
          <p:cNvSpPr/>
          <p:nvPr/>
        </p:nvSpPr>
        <p:spPr>
          <a:xfrm>
            <a:off x="521013" y="5382357"/>
            <a:ext cx="4754880" cy="539496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({name:{$regex:"^B"}})</a:t>
            </a: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2FC9CA03-C3BD-3B0E-B995-9826EAB242B7}"/>
              </a:ext>
            </a:extLst>
          </p:cNvPr>
          <p:cNvSpPr/>
          <p:nvPr/>
        </p:nvSpPr>
        <p:spPr>
          <a:xfrm>
            <a:off x="521013" y="5016597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27707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$regex                               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like]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7663522" cy="5590565"/>
          </a:xfrm>
        </p:spPr>
        <p:txBody>
          <a:bodyPr/>
          <a:lstStyle/>
          <a:p>
            <a:r>
              <a:rPr lang="en-US" dirty="0"/>
              <a:t>Displaying details of the employee whose name ends with ‘e’.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Displaying details of the employee whose name starts with ‘B’ and ends with ‘e’.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Displaying details of the employee whose name have ‘r’ is second character.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4D235-19A7-5163-963D-7629F8FF4E6C}"/>
              </a:ext>
            </a:extLst>
          </p:cNvPr>
          <p:cNvSpPr txBox="1"/>
          <p:nvPr/>
        </p:nvSpPr>
        <p:spPr>
          <a:xfrm>
            <a:off x="7950815" y="1433148"/>
            <a:ext cx="398098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name: "Tony",</a:t>
            </a:r>
          </a:p>
          <a:p>
            <a:r>
              <a:rPr lang="en-US" dirty="0"/>
              <a:t>	position: "Backend developer"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"Bruce",</a:t>
            </a:r>
          </a:p>
          <a:p>
            <a:r>
              <a:rPr lang="en-US" dirty="0"/>
              <a:t>	position: "frontend developer"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"Nick",</a:t>
            </a:r>
          </a:p>
          <a:p>
            <a:r>
              <a:rPr lang="en-US" dirty="0"/>
              <a:t>	position: "HR Manager“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“Jimmy",</a:t>
            </a:r>
          </a:p>
          <a:p>
            <a:r>
              <a:rPr lang="en-US" dirty="0"/>
              <a:t>	position: “backend developer"</a:t>
            </a:r>
          </a:p>
          <a:p>
            <a:r>
              <a:rPr lang="en-US" dirty="0"/>
              <a:t>}  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967054"/>
            <a:ext cx="4754880" cy="54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({name : {$regex : “e$"}})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1601294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0F71ABC8-80EC-67A6-7D42-ADBDE7259F28}"/>
              </a:ext>
            </a:extLst>
          </p:cNvPr>
          <p:cNvSpPr/>
          <p:nvPr/>
        </p:nvSpPr>
        <p:spPr>
          <a:xfrm>
            <a:off x="7950813" y="1067388"/>
            <a:ext cx="1005840" cy="365760"/>
          </a:xfrm>
          <a:prstGeom prst="roundRect">
            <a:avLst>
              <a:gd name="adj" fmla="val 1145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1FB5FC73-ECB3-C47C-6D6A-31162BF2CD38}"/>
              </a:ext>
            </a:extLst>
          </p:cNvPr>
          <p:cNvSpPr/>
          <p:nvPr/>
        </p:nvSpPr>
        <p:spPr>
          <a:xfrm>
            <a:off x="521013" y="3641425"/>
            <a:ext cx="7132320" cy="539496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({$and:[    {name:{$regex: "^B" }}, {name:{$regex: “e$"}}]})</a:t>
            </a: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23124F91-7F0A-6D9C-FDA1-20217E0B98D5}"/>
              </a:ext>
            </a:extLst>
          </p:cNvPr>
          <p:cNvSpPr/>
          <p:nvPr/>
        </p:nvSpPr>
        <p:spPr>
          <a:xfrm>
            <a:off x="521013" y="3275665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D0934A74-6843-8972-7BB3-1A01AED45683}"/>
              </a:ext>
            </a:extLst>
          </p:cNvPr>
          <p:cNvSpPr/>
          <p:nvPr/>
        </p:nvSpPr>
        <p:spPr>
          <a:xfrm>
            <a:off x="521013" y="5382357"/>
            <a:ext cx="4754880" cy="539496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({ name: { $regex: "^.r" } })</a:t>
            </a: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2FC9CA03-C3BD-3B0E-B995-9826EAB242B7}"/>
              </a:ext>
            </a:extLst>
          </p:cNvPr>
          <p:cNvSpPr/>
          <p:nvPr/>
        </p:nvSpPr>
        <p:spPr>
          <a:xfrm>
            <a:off x="521013" y="5016597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56065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$regex                               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like]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7663522" cy="5590565"/>
          </a:xfrm>
        </p:spPr>
        <p:txBody>
          <a:bodyPr/>
          <a:lstStyle/>
          <a:p>
            <a:r>
              <a:rPr lang="en-US" dirty="0"/>
              <a:t>Displaying details of the employee whose name consist of c character at any place.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Displaying details of the employee whose name does not starts with B.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4D235-19A7-5163-963D-7629F8FF4E6C}"/>
              </a:ext>
            </a:extLst>
          </p:cNvPr>
          <p:cNvSpPr txBox="1"/>
          <p:nvPr/>
        </p:nvSpPr>
        <p:spPr>
          <a:xfrm>
            <a:off x="7950815" y="1433148"/>
            <a:ext cx="398098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name: "Tony",</a:t>
            </a:r>
          </a:p>
          <a:p>
            <a:r>
              <a:rPr lang="en-US" dirty="0"/>
              <a:t>	position: "Backend developer"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"Bruce",</a:t>
            </a:r>
          </a:p>
          <a:p>
            <a:r>
              <a:rPr lang="en-US" dirty="0"/>
              <a:t>	position: "frontend developer"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"Nick",</a:t>
            </a:r>
          </a:p>
          <a:p>
            <a:r>
              <a:rPr lang="en-US" dirty="0"/>
              <a:t>	position: "HR Manager“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“Jimmy",</a:t>
            </a:r>
          </a:p>
          <a:p>
            <a:r>
              <a:rPr lang="en-US" dirty="0"/>
              <a:t>	position: “backend developer"</a:t>
            </a:r>
          </a:p>
          <a:p>
            <a:r>
              <a:rPr lang="en-US" dirty="0"/>
              <a:t>}  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967054"/>
            <a:ext cx="4754880" cy="54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({name : {$regex : “c"}})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1601294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0F71ABC8-80EC-67A6-7D42-ADBDE7259F28}"/>
              </a:ext>
            </a:extLst>
          </p:cNvPr>
          <p:cNvSpPr/>
          <p:nvPr/>
        </p:nvSpPr>
        <p:spPr>
          <a:xfrm>
            <a:off x="7950813" y="1067388"/>
            <a:ext cx="1005840" cy="365760"/>
          </a:xfrm>
          <a:prstGeom prst="roundRect">
            <a:avLst>
              <a:gd name="adj" fmla="val 1145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1FB5FC73-ECB3-C47C-6D6A-31162BF2CD38}"/>
              </a:ext>
            </a:extLst>
          </p:cNvPr>
          <p:cNvSpPr/>
          <p:nvPr/>
        </p:nvSpPr>
        <p:spPr>
          <a:xfrm>
            <a:off x="521013" y="3641425"/>
            <a:ext cx="7132320" cy="539496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({name: {$not: {$regex:"^B"}}})</a:t>
            </a: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23124F91-7F0A-6D9C-FDA1-20217E0B98D5}"/>
              </a:ext>
            </a:extLst>
          </p:cNvPr>
          <p:cNvSpPr/>
          <p:nvPr/>
        </p:nvSpPr>
        <p:spPr>
          <a:xfrm>
            <a:off x="521013" y="3275665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2887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- 4</a:t>
            </a:r>
          </a:p>
        </p:txBody>
      </p:sp>
    </p:spTree>
    <p:extLst>
      <p:ext uri="{BB962C8B-B14F-4D97-AF65-F5344CB8AC3E}">
        <p14:creationId xmlns:p14="http://schemas.microsoft.com/office/powerpoint/2010/main" val="1790464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Schema validation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validation]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8444784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assign a JSON Schema validator when we create a collection.</a:t>
            </a:r>
          </a:p>
          <a:p>
            <a:r>
              <a:rPr lang="en-US" dirty="0"/>
              <a:t>In the above syntax “</a:t>
            </a:r>
            <a:r>
              <a:rPr lang="en-US" dirty="0" err="1"/>
              <a:t>collection_name</a:t>
            </a:r>
            <a:r>
              <a:rPr lang="en-US" dirty="0"/>
              <a:t>” is the name of the collection to which you want to assign the validator document and the validator option assigns a specified JSON Schema document as the collection’s validator.</a:t>
            </a:r>
          </a:p>
          <a:p>
            <a:r>
              <a:rPr lang="en-US" dirty="0"/>
              <a:t>Applying a JSON Schema validator from the start like this means every document you add to the collection must satisfy the requirements set by the validator.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223026"/>
            <a:ext cx="4572000" cy="180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db.createCollection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</a:rPr>
              <a:t>    "</a:t>
            </a:r>
            <a:r>
              <a:rPr lang="en-US" dirty="0" err="1">
                <a:solidFill>
                  <a:schemeClr val="tx1"/>
                </a:solidFill>
              </a:rPr>
              <a:t>collection_name</a:t>
            </a:r>
            <a:r>
              <a:rPr lang="en-US" dirty="0">
                <a:solidFill>
                  <a:schemeClr val="tx1"/>
                </a:solidFill>
              </a:rPr>
              <a:t>", {</a:t>
            </a:r>
          </a:p>
          <a:p>
            <a:r>
              <a:rPr lang="en-US" dirty="0">
                <a:solidFill>
                  <a:schemeClr val="tx1"/>
                </a:solidFill>
              </a:rPr>
              <a:t>      validator: {</a:t>
            </a:r>
          </a:p>
          <a:p>
            <a:r>
              <a:rPr lang="en-US" dirty="0">
                <a:solidFill>
                  <a:schemeClr val="tx1"/>
                </a:solidFill>
              </a:rPr>
              <a:t>        $</a:t>
            </a:r>
            <a:r>
              <a:rPr lang="en-US" dirty="0" err="1">
                <a:solidFill>
                  <a:schemeClr val="tx1"/>
                </a:solidFill>
              </a:rPr>
              <a:t>jsonSchema</a:t>
            </a:r>
            <a:r>
              <a:rPr lang="en-US" dirty="0">
                <a:solidFill>
                  <a:schemeClr val="tx1"/>
                </a:solidFill>
              </a:rPr>
              <a:t>: {</a:t>
            </a:r>
            <a:r>
              <a:rPr lang="en-US" dirty="0" err="1">
                <a:solidFill>
                  <a:schemeClr val="tx1"/>
                </a:solidFill>
              </a:rPr>
              <a:t>JSON_Schema_document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85726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A77F1402-4A14-B0B9-A060-CEEACC285172}"/>
              </a:ext>
            </a:extLst>
          </p:cNvPr>
          <p:cNvSpPr/>
          <p:nvPr/>
        </p:nvSpPr>
        <p:spPr>
          <a:xfrm>
            <a:off x="8722904" y="1223026"/>
            <a:ext cx="3312000" cy="3384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db.createCollection</a:t>
            </a:r>
            <a:r>
              <a:rPr lang="en-US" dirty="0">
                <a:solidFill>
                  <a:schemeClr val="tx1"/>
                </a:solidFill>
              </a:rPr>
              <a:t>("emp", {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validator: {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$</a:t>
            </a:r>
            <a:r>
              <a:rPr lang="en-US" dirty="0" err="1">
                <a:solidFill>
                  <a:schemeClr val="tx1"/>
                </a:solidFill>
              </a:rPr>
              <a:t>jsonSchema</a:t>
            </a:r>
            <a:r>
              <a:rPr lang="en-US" dirty="0">
                <a:solidFill>
                  <a:schemeClr val="tx1"/>
                </a:solidFill>
              </a:rPr>
              <a:t>: {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bsonType</a:t>
            </a:r>
            <a:r>
              <a:rPr lang="en-US" dirty="0">
                <a:solidFill>
                  <a:schemeClr val="tx1"/>
                </a:solidFill>
              </a:rPr>
              <a:t>: "object",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required: [ "</a:t>
            </a:r>
            <a:r>
              <a:rPr lang="en-US" dirty="0" err="1">
                <a:solidFill>
                  <a:schemeClr val="tx1"/>
                </a:solidFill>
              </a:rPr>
              <a:t>eid</a:t>
            </a:r>
            <a:r>
              <a:rPr lang="en-US" dirty="0">
                <a:solidFill>
                  <a:schemeClr val="tx1"/>
                </a:solidFill>
              </a:rPr>
              <a:t>", "</a:t>
            </a:r>
            <a:r>
              <a:rPr lang="en-US" dirty="0" err="1">
                <a:solidFill>
                  <a:schemeClr val="tx1"/>
                </a:solidFill>
              </a:rPr>
              <a:t>ename</a:t>
            </a:r>
            <a:r>
              <a:rPr lang="en-US" dirty="0">
                <a:solidFill>
                  <a:schemeClr val="tx1"/>
                </a:solidFill>
              </a:rPr>
              <a:t>" ],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properties: {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eid</a:t>
            </a:r>
            <a:r>
              <a:rPr lang="en-US" dirty="0">
                <a:solidFill>
                  <a:schemeClr val="tx1"/>
                </a:solidFill>
              </a:rPr>
              <a:t>: {</a:t>
            </a:r>
            <a:r>
              <a:rPr lang="en-US" dirty="0" err="1">
                <a:solidFill>
                  <a:schemeClr val="tx1"/>
                </a:solidFill>
              </a:rPr>
              <a:t>bsonType</a:t>
            </a:r>
            <a:r>
              <a:rPr lang="en-US" dirty="0">
                <a:solidFill>
                  <a:schemeClr val="tx1"/>
                </a:solidFill>
              </a:rPr>
              <a:t>: "int"},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ename</a:t>
            </a:r>
            <a:r>
              <a:rPr lang="en-US" dirty="0">
                <a:solidFill>
                  <a:schemeClr val="tx1"/>
                </a:solidFill>
              </a:rPr>
              <a:t>: {</a:t>
            </a:r>
            <a:r>
              <a:rPr lang="en-US" dirty="0" err="1">
                <a:solidFill>
                  <a:schemeClr val="tx1"/>
                </a:solidFill>
              </a:rPr>
              <a:t>bsonType</a:t>
            </a:r>
            <a:r>
              <a:rPr lang="en-US" dirty="0">
                <a:solidFill>
                  <a:schemeClr val="tx1"/>
                </a:solidFill>
              </a:rPr>
              <a:t>: "string"},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  city: {</a:t>
            </a:r>
            <a:r>
              <a:rPr lang="en-US" dirty="0" err="1">
                <a:solidFill>
                  <a:schemeClr val="tx1"/>
                </a:solidFill>
              </a:rPr>
              <a:t>bsonType</a:t>
            </a:r>
            <a:r>
              <a:rPr lang="en-US" dirty="0">
                <a:solidFill>
                  <a:schemeClr val="tx1"/>
                </a:solidFill>
              </a:rPr>
              <a:t>: "string"}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}}}})</a:t>
            </a: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06F01D5F-B08E-0E74-7C2E-B925F793020B}"/>
              </a:ext>
            </a:extLst>
          </p:cNvPr>
          <p:cNvSpPr/>
          <p:nvPr/>
        </p:nvSpPr>
        <p:spPr>
          <a:xfrm>
            <a:off x="8722904" y="85726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21615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3429000"/>
            <a:ext cx="0" cy="3429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3" y="731706"/>
            <a:ext cx="7425264" cy="6096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80010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Aggregation</a:t>
            </a:r>
          </a:p>
          <a:p>
            <a:pPr marL="80010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Indexes</a:t>
            </a:r>
          </a:p>
          <a:p>
            <a:pPr marL="80010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Regex</a:t>
            </a:r>
          </a:p>
          <a:p>
            <a:pPr marL="80010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Schema Validation</a:t>
            </a:r>
          </a:p>
          <a:p>
            <a:pPr marL="80010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Embedded Documents</a:t>
            </a:r>
          </a:p>
          <a:p>
            <a:pPr marL="80010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Transactions</a:t>
            </a:r>
          </a:p>
          <a:p>
            <a:pPr marL="80010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Time series</a:t>
            </a:r>
          </a:p>
          <a:p>
            <a:pPr marL="80010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BASE Theorem</a:t>
            </a:r>
          </a:p>
          <a:p>
            <a:pPr marL="80010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CAP Theorem</a:t>
            </a:r>
          </a:p>
          <a:p>
            <a:pPr marL="80010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Backup and Recovery</a:t>
            </a:r>
          </a:p>
          <a:p>
            <a:pPr marL="80010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Create user &amp; add role in MongoDB</a:t>
            </a:r>
          </a:p>
          <a:p>
            <a:pPr marL="80010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Replication and </a:t>
            </a:r>
            <a:r>
              <a:rPr lang="en-US" sz="2400" dirty="0" err="1"/>
              <a:t>Sharding</a:t>
            </a:r>
            <a:endParaRPr lang="en-US" sz="2400" dirty="0"/>
          </a:p>
          <a:p>
            <a:pPr marL="80010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Cursor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Schema validation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validation]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8444784" cy="572309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JSON schema document you pass to the validator attribute should outline every validation rule you want to apply to the collection.</a:t>
            </a:r>
          </a:p>
          <a:p>
            <a:r>
              <a:rPr lang="en-US" dirty="0"/>
              <a:t>The root part of the JSON Schema document (the fields before properties, which in this case are </a:t>
            </a:r>
            <a:r>
              <a:rPr lang="en-US" dirty="0" err="1"/>
              <a:t>bsonType</a:t>
            </a:r>
            <a:r>
              <a:rPr lang="en-US" dirty="0"/>
              <a:t>, description, and required) describes the database document itself.</a:t>
            </a:r>
          </a:p>
          <a:p>
            <a:r>
              <a:rPr lang="en-US" dirty="0"/>
              <a:t>The </a:t>
            </a:r>
            <a:r>
              <a:rPr lang="en-US" dirty="0" err="1"/>
              <a:t>bsonType</a:t>
            </a:r>
            <a:r>
              <a:rPr lang="en-US" dirty="0"/>
              <a:t> property describes the data type that the validation engine will expect to find.</a:t>
            </a:r>
          </a:p>
          <a:p>
            <a:r>
              <a:rPr lang="en-US" dirty="0"/>
              <a:t>In MongoDB, every document is an object.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223026"/>
            <a:ext cx="4572000" cy="180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db.createCollection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</a:rPr>
              <a:t>    "</a:t>
            </a:r>
            <a:r>
              <a:rPr lang="en-US" dirty="0" err="1">
                <a:solidFill>
                  <a:schemeClr val="tx1"/>
                </a:solidFill>
              </a:rPr>
              <a:t>collection_name</a:t>
            </a:r>
            <a:r>
              <a:rPr lang="en-US" dirty="0">
                <a:solidFill>
                  <a:schemeClr val="tx1"/>
                </a:solidFill>
              </a:rPr>
              <a:t>", {</a:t>
            </a:r>
          </a:p>
          <a:p>
            <a:r>
              <a:rPr lang="en-US" dirty="0">
                <a:solidFill>
                  <a:schemeClr val="tx1"/>
                </a:solidFill>
              </a:rPr>
              <a:t>      validator: {</a:t>
            </a:r>
          </a:p>
          <a:p>
            <a:r>
              <a:rPr lang="en-US" dirty="0">
                <a:solidFill>
                  <a:schemeClr val="tx1"/>
                </a:solidFill>
              </a:rPr>
              <a:t>        $</a:t>
            </a:r>
            <a:r>
              <a:rPr lang="en-US" dirty="0" err="1">
                <a:solidFill>
                  <a:schemeClr val="tx1"/>
                </a:solidFill>
              </a:rPr>
              <a:t>jsonSchema</a:t>
            </a:r>
            <a:r>
              <a:rPr lang="en-US" dirty="0">
                <a:solidFill>
                  <a:schemeClr val="tx1"/>
                </a:solidFill>
              </a:rPr>
              <a:t>: {</a:t>
            </a:r>
            <a:r>
              <a:rPr lang="en-US" dirty="0" err="1">
                <a:solidFill>
                  <a:schemeClr val="tx1"/>
                </a:solidFill>
              </a:rPr>
              <a:t>JSON_Schema_document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85726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A77F1402-4A14-B0B9-A060-CEEACC285172}"/>
              </a:ext>
            </a:extLst>
          </p:cNvPr>
          <p:cNvSpPr/>
          <p:nvPr/>
        </p:nvSpPr>
        <p:spPr>
          <a:xfrm>
            <a:off x="8722904" y="1223026"/>
            <a:ext cx="3312000" cy="3384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db.createCollection</a:t>
            </a:r>
            <a:r>
              <a:rPr lang="en-US" dirty="0">
                <a:solidFill>
                  <a:schemeClr val="tx1"/>
                </a:solidFill>
              </a:rPr>
              <a:t>("emp", {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validator: {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$</a:t>
            </a:r>
            <a:r>
              <a:rPr lang="en-US" dirty="0" err="1">
                <a:solidFill>
                  <a:schemeClr val="tx1"/>
                </a:solidFill>
              </a:rPr>
              <a:t>jsonSchema</a:t>
            </a:r>
            <a:r>
              <a:rPr lang="en-US" dirty="0">
                <a:solidFill>
                  <a:schemeClr val="tx1"/>
                </a:solidFill>
              </a:rPr>
              <a:t>: {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bsonType</a:t>
            </a:r>
            <a:r>
              <a:rPr lang="en-US" dirty="0">
                <a:solidFill>
                  <a:schemeClr val="tx1"/>
                </a:solidFill>
              </a:rPr>
              <a:t>: "object",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required: [ "</a:t>
            </a:r>
            <a:r>
              <a:rPr lang="en-US" dirty="0" err="1">
                <a:solidFill>
                  <a:schemeClr val="tx1"/>
                </a:solidFill>
              </a:rPr>
              <a:t>eid</a:t>
            </a:r>
            <a:r>
              <a:rPr lang="en-US" dirty="0">
                <a:solidFill>
                  <a:schemeClr val="tx1"/>
                </a:solidFill>
              </a:rPr>
              <a:t>", "</a:t>
            </a:r>
            <a:r>
              <a:rPr lang="en-US" dirty="0" err="1">
                <a:solidFill>
                  <a:schemeClr val="tx1"/>
                </a:solidFill>
              </a:rPr>
              <a:t>ename</a:t>
            </a:r>
            <a:r>
              <a:rPr lang="en-US" dirty="0">
                <a:solidFill>
                  <a:schemeClr val="tx1"/>
                </a:solidFill>
              </a:rPr>
              <a:t>" ],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properties: {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eid</a:t>
            </a:r>
            <a:r>
              <a:rPr lang="en-US" dirty="0">
                <a:solidFill>
                  <a:schemeClr val="tx1"/>
                </a:solidFill>
              </a:rPr>
              <a:t>: {</a:t>
            </a:r>
            <a:r>
              <a:rPr lang="en-US" dirty="0" err="1">
                <a:solidFill>
                  <a:schemeClr val="tx1"/>
                </a:solidFill>
              </a:rPr>
              <a:t>bsonType</a:t>
            </a:r>
            <a:r>
              <a:rPr lang="en-US" dirty="0">
                <a:solidFill>
                  <a:schemeClr val="tx1"/>
                </a:solidFill>
              </a:rPr>
              <a:t>: "int"},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ename</a:t>
            </a:r>
            <a:r>
              <a:rPr lang="en-US" dirty="0">
                <a:solidFill>
                  <a:schemeClr val="tx1"/>
                </a:solidFill>
              </a:rPr>
              <a:t>: {</a:t>
            </a:r>
            <a:r>
              <a:rPr lang="en-US" dirty="0" err="1">
                <a:solidFill>
                  <a:schemeClr val="tx1"/>
                </a:solidFill>
              </a:rPr>
              <a:t>bsonType</a:t>
            </a:r>
            <a:r>
              <a:rPr lang="en-US" dirty="0">
                <a:solidFill>
                  <a:schemeClr val="tx1"/>
                </a:solidFill>
              </a:rPr>
              <a:t>: "string"},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  city: {</a:t>
            </a:r>
            <a:r>
              <a:rPr lang="en-US" dirty="0" err="1">
                <a:solidFill>
                  <a:schemeClr val="tx1"/>
                </a:solidFill>
              </a:rPr>
              <a:t>bsonType</a:t>
            </a:r>
            <a:r>
              <a:rPr lang="en-US" dirty="0">
                <a:solidFill>
                  <a:schemeClr val="tx1"/>
                </a:solidFill>
              </a:rPr>
              <a:t>: "string"}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}}}})</a:t>
            </a: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06F01D5F-B08E-0E74-7C2E-B925F793020B}"/>
              </a:ext>
            </a:extLst>
          </p:cNvPr>
          <p:cNvSpPr/>
          <p:nvPr/>
        </p:nvSpPr>
        <p:spPr>
          <a:xfrm>
            <a:off x="8722904" y="85726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36160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or Nested Document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- 5</a:t>
            </a:r>
          </a:p>
        </p:txBody>
      </p:sp>
    </p:spTree>
    <p:extLst>
      <p:ext uri="{BB962C8B-B14F-4D97-AF65-F5344CB8AC3E}">
        <p14:creationId xmlns:p14="http://schemas.microsoft.com/office/powerpoint/2010/main" val="2978323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Embedded or Nested Document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Embedded document or nested documents are those types of documents which contain a document inside another document. </a:t>
            </a:r>
          </a:p>
          <a:p>
            <a:r>
              <a:rPr lang="en-US" dirty="0"/>
              <a:t>Or in other words, when a collection has a document, this document contains another document, another document contains another sub-document, and so on, then such types of documents are known as embedded/nested documents. </a:t>
            </a:r>
          </a:p>
          <a:p>
            <a:r>
              <a:rPr lang="en-US" dirty="0"/>
              <a:t> Notes – </a:t>
            </a:r>
          </a:p>
          <a:p>
            <a:pPr lvl="1"/>
            <a:r>
              <a:rPr lang="en-US" dirty="0"/>
              <a:t>In MongoDB, you can only nest document up to 100 levels.</a:t>
            </a:r>
          </a:p>
          <a:p>
            <a:pPr lvl="1"/>
            <a:r>
              <a:rPr lang="en-US" dirty="0"/>
              <a:t>The overall document size must not exceed 16 MB.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Embedded Documents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In MongoDB, we can easily embed a document inside another document. </a:t>
            </a:r>
          </a:p>
          <a:p>
            <a:r>
              <a:rPr lang="en-US" dirty="0"/>
              <a:t>As we know that in the mongo shell, documents are represented using curly braces ( {} ) and inside these curly braces we have field-value pairs. </a:t>
            </a:r>
          </a:p>
          <a:p>
            <a:r>
              <a:rPr lang="en-US" dirty="0"/>
              <a:t>Now inside these fields, we can embed another document using curly braces {} and this document may contain field-value pairs or another sub-document.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Query on Embedded/Nested Documents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63F2B97D-3901-5806-0A6D-C06ADB81CF7F}"/>
              </a:ext>
            </a:extLst>
          </p:cNvPr>
          <p:cNvSpPr/>
          <p:nvPr/>
        </p:nvSpPr>
        <p:spPr>
          <a:xfrm>
            <a:off x="521013" y="3328915"/>
            <a:ext cx="4572000" cy="162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....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field: {field1: value1, field2: value2}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....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6495F0AB-2361-B501-0BC7-B412470A49F4}"/>
              </a:ext>
            </a:extLst>
          </p:cNvPr>
          <p:cNvSpPr/>
          <p:nvPr/>
        </p:nvSpPr>
        <p:spPr>
          <a:xfrm>
            <a:off x="521013" y="2963155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599A3441-5861-3807-7186-BF43F589A8AA}"/>
              </a:ext>
            </a:extLst>
          </p:cNvPr>
          <p:cNvSpPr/>
          <p:nvPr/>
        </p:nvSpPr>
        <p:spPr>
          <a:xfrm>
            <a:off x="6396684" y="3328915"/>
            <a:ext cx="4754880" cy="162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db.student.insertOne</a:t>
            </a:r>
            <a:r>
              <a:rPr lang="en-US" dirty="0">
                <a:solidFill>
                  <a:schemeClr val="tx1"/>
                </a:solidFill>
              </a:rPr>
              <a:t>({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Name: {</a:t>
            </a:r>
            <a:r>
              <a:rPr lang="en-US" dirty="0" err="1">
                <a:solidFill>
                  <a:schemeClr val="tx1"/>
                </a:solidFill>
              </a:rPr>
              <a:t>Fname</a:t>
            </a:r>
            <a:r>
              <a:rPr lang="en-US" dirty="0">
                <a:solidFill>
                  <a:schemeClr val="tx1"/>
                </a:solidFill>
              </a:rPr>
              <a:t>:'Raj’, </a:t>
            </a:r>
            <a:r>
              <a:rPr lang="en-US" dirty="0" err="1">
                <a:solidFill>
                  <a:schemeClr val="tx1"/>
                </a:solidFill>
              </a:rPr>
              <a:t>Lname</a:t>
            </a:r>
            <a:r>
              <a:rPr lang="en-US" dirty="0">
                <a:solidFill>
                  <a:schemeClr val="tx1"/>
                </a:solidFill>
              </a:rPr>
              <a:t>:'Mehta’}, </a:t>
            </a:r>
          </a:p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City:'Rajkot</a:t>
            </a:r>
            <a:r>
              <a:rPr lang="en-US" dirty="0">
                <a:solidFill>
                  <a:schemeClr val="tx1"/>
                </a:solidFill>
              </a:rPr>
              <a:t>'})</a:t>
            </a: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FCF498E4-625F-6470-A0EC-179FF8318D36}"/>
              </a:ext>
            </a:extLst>
          </p:cNvPr>
          <p:cNvSpPr/>
          <p:nvPr/>
        </p:nvSpPr>
        <p:spPr>
          <a:xfrm>
            <a:off x="6396684" y="2963155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FB1A51CD-AE15-2116-DC77-57509C187BA1}"/>
              </a:ext>
            </a:extLst>
          </p:cNvPr>
          <p:cNvSpPr/>
          <p:nvPr/>
        </p:nvSpPr>
        <p:spPr>
          <a:xfrm>
            <a:off x="497501" y="6013862"/>
            <a:ext cx="4754880" cy="432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db.student.find</a:t>
            </a:r>
            <a:r>
              <a:rPr lang="en-US" dirty="0">
                <a:solidFill>
                  <a:schemeClr val="tx1"/>
                </a:solidFill>
              </a:rPr>
              <a:t>({"</a:t>
            </a:r>
            <a:r>
              <a:rPr lang="en-US" dirty="0" err="1">
                <a:solidFill>
                  <a:schemeClr val="tx1"/>
                </a:solidFill>
              </a:rPr>
              <a:t>Name.Fname</a:t>
            </a:r>
            <a:r>
              <a:rPr lang="en-US" dirty="0">
                <a:solidFill>
                  <a:schemeClr val="tx1"/>
                </a:solidFill>
              </a:rPr>
              <a:t>": ‘Raj'})</a:t>
            </a: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5D654679-5D9C-271D-06C7-282686437330}"/>
              </a:ext>
            </a:extLst>
          </p:cNvPr>
          <p:cNvSpPr/>
          <p:nvPr/>
        </p:nvSpPr>
        <p:spPr>
          <a:xfrm>
            <a:off x="497501" y="5648102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11530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- 6</a:t>
            </a:r>
          </a:p>
        </p:txBody>
      </p:sp>
    </p:spTree>
    <p:extLst>
      <p:ext uri="{BB962C8B-B14F-4D97-AF65-F5344CB8AC3E}">
        <p14:creationId xmlns:p14="http://schemas.microsoft.com/office/powerpoint/2010/main" val="360831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A transaction is a sequence of database operations that will only succeed if every operation within the transaction has been executed correctly. </a:t>
            </a:r>
          </a:p>
          <a:p>
            <a:r>
              <a:rPr lang="en-US" dirty="0"/>
              <a:t>In MongoDB, an operation on a single document is atomic. </a:t>
            </a:r>
          </a:p>
          <a:p>
            <a:r>
              <a:rPr lang="en-US" dirty="0"/>
              <a:t>Because you can use embedded documents and arrays to capture relationships between data in a single document structure instead of normalizing across multiple documents and collections, this single-document atomicity obviates the need for multi-document transactions for many practical use cases.</a:t>
            </a:r>
          </a:p>
          <a:p>
            <a:r>
              <a:rPr lang="en-US" dirty="0"/>
              <a:t>For situations that require atomicity of reads and writes to multiple documents (in a single or multiple collections), MongoDB supports multi-document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65512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- 7</a:t>
            </a:r>
          </a:p>
        </p:txBody>
      </p:sp>
    </p:spTree>
    <p:extLst>
      <p:ext uri="{BB962C8B-B14F-4D97-AF65-F5344CB8AC3E}">
        <p14:creationId xmlns:p14="http://schemas.microsoft.com/office/powerpoint/2010/main" val="4178928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Time series data are </a:t>
            </a:r>
            <a:r>
              <a:rPr lang="en-US" dirty="0">
                <a:solidFill>
                  <a:schemeClr val="accent6"/>
                </a:solidFill>
              </a:rPr>
              <a:t>measurements taken at time intervals </a:t>
            </a:r>
            <a:r>
              <a:rPr lang="en-US" dirty="0"/>
              <a:t>from one or more sources.</a:t>
            </a:r>
          </a:p>
          <a:p>
            <a:r>
              <a:rPr lang="en-US" dirty="0"/>
              <a:t>Time series data is </a:t>
            </a:r>
            <a:r>
              <a:rPr lang="en-US" dirty="0">
                <a:solidFill>
                  <a:schemeClr val="accent6"/>
                </a:solidFill>
              </a:rPr>
              <a:t>any data that is collected over time</a:t>
            </a:r>
            <a:r>
              <a:rPr lang="en-US" dirty="0"/>
              <a:t> and is uniquely identified by one or more unchanging parameters. The unchanging parameters that identify your time series data is generally your data source's metadata.</a:t>
            </a:r>
          </a:p>
          <a:p>
            <a:r>
              <a:rPr lang="en-US" dirty="0"/>
              <a:t>Time series data is generated everywhere from social media to stock tickers to IoT devices. </a:t>
            </a:r>
          </a:p>
          <a:p>
            <a:r>
              <a:rPr lang="en-US" dirty="0"/>
              <a:t>Analyzing time series data enables organizations to detect, prevent, and predict events ahead of their competition. But where should the ever-increasing volume of time series data be stored? And how can it be analyzed?</a:t>
            </a:r>
          </a:p>
          <a:p>
            <a:r>
              <a:rPr lang="en-US" dirty="0"/>
              <a:t>Time series data is generally composed of these components:</a:t>
            </a:r>
          </a:p>
          <a:p>
            <a:pPr lvl="1"/>
            <a:r>
              <a:rPr lang="en-US" dirty="0"/>
              <a:t>Time when the data point was recorded.</a:t>
            </a:r>
          </a:p>
          <a:p>
            <a:pPr lvl="1"/>
            <a:r>
              <a:rPr lang="en-US" dirty="0"/>
              <a:t>Metadata (sometimes referred to as source), which is a label or tag that uniquely identifies a series and rarely changes.</a:t>
            </a:r>
          </a:p>
          <a:p>
            <a:pPr lvl="1"/>
            <a:r>
              <a:rPr lang="en-US" dirty="0"/>
              <a:t>Measurements (sometimes referred to as metrics or values), which are the data points tracked at increments in time. Generally these are key-value pairs that change over time.</a:t>
            </a:r>
          </a:p>
        </p:txBody>
      </p:sp>
    </p:spTree>
    <p:extLst>
      <p:ext uri="{BB962C8B-B14F-4D97-AF65-F5344CB8AC3E}">
        <p14:creationId xmlns:p14="http://schemas.microsoft.com/office/powerpoint/2010/main" val="215196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Theorem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- 8</a:t>
            </a:r>
          </a:p>
        </p:txBody>
      </p:sp>
    </p:spTree>
    <p:extLst>
      <p:ext uri="{BB962C8B-B14F-4D97-AF65-F5344CB8AC3E}">
        <p14:creationId xmlns:p14="http://schemas.microsoft.com/office/powerpoint/2010/main" val="1758721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 Theorem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BASE stands for </a:t>
            </a:r>
            <a:r>
              <a:rPr lang="en-US" b="1" dirty="0">
                <a:solidFill>
                  <a:schemeClr val="accent6"/>
                </a:solidFill>
              </a:rPr>
              <a:t>B</a:t>
            </a:r>
            <a:r>
              <a:rPr lang="en-US" dirty="0"/>
              <a:t>asically </a:t>
            </a:r>
            <a:r>
              <a:rPr lang="en-US" b="1" dirty="0">
                <a:solidFill>
                  <a:schemeClr val="accent6"/>
                </a:solidFill>
              </a:rPr>
              <a:t>A</a:t>
            </a:r>
            <a:r>
              <a:rPr lang="en-US" dirty="0"/>
              <a:t>vailable, </a:t>
            </a:r>
            <a:r>
              <a:rPr lang="en-US" b="1" dirty="0">
                <a:solidFill>
                  <a:schemeClr val="accent6"/>
                </a:solidFill>
              </a:rPr>
              <a:t>S</a:t>
            </a:r>
            <a:r>
              <a:rPr lang="en-US" dirty="0"/>
              <a:t>oft State, and </a:t>
            </a:r>
            <a:r>
              <a:rPr lang="en-US" b="1" dirty="0">
                <a:solidFill>
                  <a:schemeClr val="accent6"/>
                </a:solidFill>
              </a:rPr>
              <a:t>E</a:t>
            </a:r>
            <a:r>
              <a:rPr lang="en-US" dirty="0"/>
              <a:t>ventual Consistency.</a:t>
            </a:r>
          </a:p>
          <a:p>
            <a:r>
              <a:rPr lang="en-US" dirty="0"/>
              <a:t>Basically Available</a:t>
            </a:r>
          </a:p>
          <a:p>
            <a:pPr lvl="1"/>
            <a:r>
              <a:rPr lang="en-US" dirty="0"/>
              <a:t>This property refers to the fact that the database system should always be available to respond to user requests even in the event of failure.</a:t>
            </a:r>
          </a:p>
          <a:p>
            <a:pPr lvl="1"/>
            <a:r>
              <a:rPr lang="en-US" dirty="0"/>
              <a:t>Rather than enforcing immediate consistency, BASE-modelled NoSQL databases will ensure availability of data by spreading and replicating it across the nodes of the database cluster.</a:t>
            </a:r>
          </a:p>
          <a:p>
            <a:r>
              <a:rPr lang="en-US" dirty="0"/>
              <a:t>Soft State</a:t>
            </a:r>
          </a:p>
          <a:p>
            <a:pPr lvl="1"/>
            <a:r>
              <a:rPr lang="en-US" dirty="0"/>
              <a:t>This property refers to the fact that the state of the database can change over time, even without any explicit user intervention. </a:t>
            </a:r>
          </a:p>
          <a:p>
            <a:pPr lvl="1"/>
            <a:r>
              <a:rPr lang="en-US" dirty="0"/>
              <a:t>This can happen due to the effects of background processes, updates to data, and other factors. </a:t>
            </a:r>
          </a:p>
          <a:p>
            <a:pPr lvl="1"/>
            <a:r>
              <a:rPr lang="en-US" dirty="0"/>
              <a:t>The database should be designed to handle this change gracefully, and ensure that it does not lead to data corruption or loss.</a:t>
            </a:r>
          </a:p>
          <a:p>
            <a:r>
              <a:rPr lang="en-US" dirty="0"/>
              <a:t>Eventual Consistency</a:t>
            </a:r>
          </a:p>
          <a:p>
            <a:pPr lvl="1"/>
            <a:r>
              <a:rPr lang="en-US" dirty="0"/>
              <a:t>The fact that BASE does not obligates immediate consistency but it does not mean that it never achieves it.</a:t>
            </a:r>
          </a:p>
          <a:p>
            <a:pPr lvl="1"/>
            <a:r>
              <a:rPr lang="en-US" dirty="0"/>
              <a:t>The system will eventually become consistent once it stops receiving input.</a:t>
            </a:r>
          </a:p>
        </p:txBody>
      </p:sp>
    </p:spTree>
    <p:extLst>
      <p:ext uri="{BB962C8B-B14F-4D97-AF65-F5344CB8AC3E}">
        <p14:creationId xmlns:p14="http://schemas.microsoft.com/office/powerpoint/2010/main" val="270952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- 1</a:t>
            </a:r>
          </a:p>
        </p:txBody>
      </p:sp>
    </p:spTree>
    <p:extLst>
      <p:ext uri="{BB962C8B-B14F-4D97-AF65-F5344CB8AC3E}">
        <p14:creationId xmlns:p14="http://schemas.microsoft.com/office/powerpoint/2010/main" val="2724533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 Theorem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Where BASE Databases can be used?</a:t>
            </a:r>
          </a:p>
          <a:p>
            <a:pPr lvl="1"/>
            <a:r>
              <a:rPr lang="en-US" dirty="0"/>
              <a:t>BASE databases are used in modern, highly-available, and scalable systems that handle large amounts of data. </a:t>
            </a:r>
          </a:p>
          <a:p>
            <a:pPr lvl="1"/>
            <a:r>
              <a:rPr lang="en-US" dirty="0"/>
              <a:t>Examples of such systems include online shopping websites, social media platforms, and cloud-based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1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- 9</a:t>
            </a:r>
          </a:p>
        </p:txBody>
      </p:sp>
    </p:spTree>
    <p:extLst>
      <p:ext uri="{BB962C8B-B14F-4D97-AF65-F5344CB8AC3E}">
        <p14:creationId xmlns:p14="http://schemas.microsoft.com/office/powerpoint/2010/main" val="2927321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 Theorem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6186493" cy="559056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CAP</a:t>
            </a:r>
            <a:r>
              <a:rPr lang="en-US" dirty="0"/>
              <a:t> stands for </a:t>
            </a:r>
            <a:r>
              <a:rPr lang="en-US" dirty="0">
                <a:solidFill>
                  <a:schemeClr val="tx2"/>
                </a:solidFill>
              </a:rPr>
              <a:t>C</a:t>
            </a:r>
            <a:r>
              <a:rPr lang="en-US" dirty="0"/>
              <a:t>onsistency, 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en-US" dirty="0"/>
              <a:t>vailability and </a:t>
            </a:r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dirty="0"/>
              <a:t>artition Tolerance.</a:t>
            </a:r>
          </a:p>
          <a:p>
            <a:r>
              <a:rPr lang="en-US" dirty="0">
                <a:solidFill>
                  <a:schemeClr val="tx2"/>
                </a:solidFill>
              </a:rPr>
              <a:t>Consistency</a:t>
            </a:r>
            <a:r>
              <a:rPr lang="en-US" dirty="0"/>
              <a:t> means, when we consider a single time frame, every client should read the same data. </a:t>
            </a:r>
          </a:p>
          <a:p>
            <a:r>
              <a:rPr lang="en-US" dirty="0"/>
              <a:t>To achieve this, when a certain client update data, the updates should be instantly forwarded to all the nodes. </a:t>
            </a:r>
          </a:p>
          <a:p>
            <a:r>
              <a:rPr lang="en-US" dirty="0"/>
              <a:t>Other than that, partially corrupted transactions won’t save. </a:t>
            </a:r>
          </a:p>
          <a:p>
            <a:r>
              <a:rPr lang="en-US" dirty="0"/>
              <a:t>This means, if a client couldn’t complete a transaction successfully, it won’t be saved and will be rolled-back.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87745F-C677-D197-40B4-8C072B687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07" y="711201"/>
            <a:ext cx="5469754" cy="51354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1B6012-ABE1-D1FD-EB1A-4E7CCA9C11B8}"/>
              </a:ext>
            </a:extLst>
          </p:cNvPr>
          <p:cNvSpPr txBox="1"/>
          <p:nvPr/>
        </p:nvSpPr>
        <p:spPr>
          <a:xfrm>
            <a:off x="6430609" y="3611880"/>
            <a:ext cx="231161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{_id : 1,  Name : "Neha", </a:t>
            </a:r>
          </a:p>
          <a:p>
            <a:r>
              <a:rPr lang="en-US" dirty="0"/>
              <a:t>Dept : “CE”, </a:t>
            </a:r>
          </a:p>
          <a:p>
            <a:r>
              <a:rPr lang="en-US" dirty="0"/>
              <a:t>Salary: 25000}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49FD8299-C0AB-6826-DD32-3C0FA2CF6343}"/>
              </a:ext>
            </a:extLst>
          </p:cNvPr>
          <p:cNvSpPr/>
          <p:nvPr/>
        </p:nvSpPr>
        <p:spPr>
          <a:xfrm>
            <a:off x="6430607" y="3246120"/>
            <a:ext cx="1005840" cy="365760"/>
          </a:xfrm>
          <a:prstGeom prst="roundRect">
            <a:avLst>
              <a:gd name="adj" fmla="val 1145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A7CF9-783C-8C97-2ED1-CDD1094E0924}"/>
              </a:ext>
            </a:extLst>
          </p:cNvPr>
          <p:cNvSpPr txBox="1"/>
          <p:nvPr/>
        </p:nvSpPr>
        <p:spPr>
          <a:xfrm>
            <a:off x="7267759" y="5802238"/>
            <a:ext cx="340024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{_id : 1,  Name : "Neha", Dept : “CE”, </a:t>
            </a:r>
          </a:p>
          <a:p>
            <a:r>
              <a:rPr lang="en-US" dirty="0"/>
              <a:t>Salary: 25000}</a:t>
            </a:r>
          </a:p>
        </p:txBody>
      </p: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75FF93DA-830E-F919-0226-74D5F9015874}"/>
              </a:ext>
            </a:extLst>
          </p:cNvPr>
          <p:cNvSpPr/>
          <p:nvPr/>
        </p:nvSpPr>
        <p:spPr>
          <a:xfrm>
            <a:off x="7267757" y="5436478"/>
            <a:ext cx="1005840" cy="365760"/>
          </a:xfrm>
          <a:prstGeom prst="roundRect">
            <a:avLst>
              <a:gd name="adj" fmla="val 1145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9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 Theorem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6172638" cy="559056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CAP</a:t>
            </a:r>
            <a:r>
              <a:rPr lang="en-US" dirty="0"/>
              <a:t> stands for </a:t>
            </a:r>
            <a:r>
              <a:rPr lang="en-US" dirty="0">
                <a:solidFill>
                  <a:schemeClr val="tx2"/>
                </a:solidFill>
              </a:rPr>
              <a:t>C</a:t>
            </a:r>
            <a:r>
              <a:rPr lang="en-US" dirty="0"/>
              <a:t>onsistency, 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en-US" dirty="0"/>
              <a:t>vailability and </a:t>
            </a:r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dirty="0"/>
              <a:t>artition Tolerance.</a:t>
            </a:r>
          </a:p>
          <a:p>
            <a:r>
              <a:rPr lang="en-US" dirty="0">
                <a:solidFill>
                  <a:schemeClr val="tx2"/>
                </a:solidFill>
              </a:rPr>
              <a:t>Availability</a:t>
            </a:r>
            <a:r>
              <a:rPr lang="en-US" dirty="0"/>
              <a:t> means the system must remain operational all the time. </a:t>
            </a:r>
          </a:p>
          <a:p>
            <a:r>
              <a:rPr lang="en-US" dirty="0"/>
              <a:t>Even if some nodes are down, the rest of the nodes must respond to the requests in a reasonable amount of time.</a:t>
            </a:r>
          </a:p>
          <a:p>
            <a:r>
              <a:rPr lang="en-US" dirty="0">
                <a:solidFill>
                  <a:schemeClr val="tx2"/>
                </a:solidFill>
              </a:rPr>
              <a:t>Partition tolerance </a:t>
            </a:r>
            <a:r>
              <a:rPr lang="en-US" dirty="0"/>
              <a:t>means, when a part of the network gets compromised and some nodes become unreachable, the whole system must continue its work properly and should take necessary measurements to recover as quickly as possible.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E6A95-ED7D-A787-DA2A-2899E3FF8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07" y="711201"/>
            <a:ext cx="5469754" cy="51354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0AB2E3-9D58-90C1-5C73-2F0CCF9C0E08}"/>
              </a:ext>
            </a:extLst>
          </p:cNvPr>
          <p:cNvSpPr txBox="1"/>
          <p:nvPr/>
        </p:nvSpPr>
        <p:spPr>
          <a:xfrm>
            <a:off x="6430609" y="3611880"/>
            <a:ext cx="231161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{_id : 1,  Name : "Neha", </a:t>
            </a:r>
          </a:p>
          <a:p>
            <a:r>
              <a:rPr lang="en-US" dirty="0"/>
              <a:t>Dept : “CE”, </a:t>
            </a:r>
          </a:p>
          <a:p>
            <a:r>
              <a:rPr lang="en-US" dirty="0"/>
              <a:t>Salary: 25000}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64016F5B-5180-C6F2-7273-244707928D72}"/>
              </a:ext>
            </a:extLst>
          </p:cNvPr>
          <p:cNvSpPr/>
          <p:nvPr/>
        </p:nvSpPr>
        <p:spPr>
          <a:xfrm>
            <a:off x="6430607" y="3246120"/>
            <a:ext cx="1005840" cy="365760"/>
          </a:xfrm>
          <a:prstGeom prst="roundRect">
            <a:avLst>
              <a:gd name="adj" fmla="val 1145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35AF6-8028-6757-7409-2123EEA9D18D}"/>
              </a:ext>
            </a:extLst>
          </p:cNvPr>
          <p:cNvSpPr txBox="1"/>
          <p:nvPr/>
        </p:nvSpPr>
        <p:spPr>
          <a:xfrm>
            <a:off x="7267759" y="5802238"/>
            <a:ext cx="340024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{_id : 1,  Name : "Neha", Dept : “CE”, </a:t>
            </a:r>
          </a:p>
          <a:p>
            <a:r>
              <a:rPr lang="en-US" dirty="0"/>
              <a:t>Salary: 25000}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60111983-571B-3E51-2B73-B9673B22988E}"/>
              </a:ext>
            </a:extLst>
          </p:cNvPr>
          <p:cNvSpPr/>
          <p:nvPr/>
        </p:nvSpPr>
        <p:spPr>
          <a:xfrm>
            <a:off x="7267757" y="5436478"/>
            <a:ext cx="1005840" cy="365760"/>
          </a:xfrm>
          <a:prstGeom prst="roundRect">
            <a:avLst>
              <a:gd name="adj" fmla="val 1145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39E768E3-1E73-DFFF-3978-E9FCB702E0F5}"/>
              </a:ext>
            </a:extLst>
          </p:cNvPr>
          <p:cNvSpPr/>
          <p:nvPr/>
        </p:nvSpPr>
        <p:spPr>
          <a:xfrm>
            <a:off x="6448945" y="1399309"/>
            <a:ext cx="1260763" cy="2029691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FBE08E-B371-7BCC-D188-E711286DAD8E}"/>
              </a:ext>
            </a:extLst>
          </p:cNvPr>
          <p:cNvSpPr/>
          <p:nvPr/>
        </p:nvSpPr>
        <p:spPr>
          <a:xfrm>
            <a:off x="10529455" y="1597761"/>
            <a:ext cx="1531365" cy="360252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6E97F4A0-83A1-A7BF-19C0-D8BA0247BCE1}"/>
              </a:ext>
            </a:extLst>
          </p:cNvPr>
          <p:cNvSpPr/>
          <p:nvPr/>
        </p:nvSpPr>
        <p:spPr>
          <a:xfrm>
            <a:off x="10715798" y="2286848"/>
            <a:ext cx="1260763" cy="2029691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68BB3A-65EA-50E3-DD34-51C2ED5F656E}"/>
              </a:ext>
            </a:extLst>
          </p:cNvPr>
          <p:cNvSpPr txBox="1"/>
          <p:nvPr/>
        </p:nvSpPr>
        <p:spPr>
          <a:xfrm>
            <a:off x="443344" y="5583686"/>
            <a:ext cx="6663953" cy="10156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solidFill>
                  <a:schemeClr val="accent6"/>
                </a:solidFill>
              </a:rPr>
              <a:t>The CAP theorem states that a distributed system can provide only two of three desired properties: consistency, availability, and partition tolerance. </a:t>
            </a:r>
          </a:p>
        </p:txBody>
      </p:sp>
    </p:spTree>
    <p:extLst>
      <p:ext uri="{BB962C8B-B14F-4D97-AF65-F5344CB8AC3E}">
        <p14:creationId xmlns:p14="http://schemas.microsoft.com/office/powerpoint/2010/main" val="236605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 Theorem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6370152" cy="5590565"/>
          </a:xfrm>
        </p:spPr>
        <p:txBody>
          <a:bodyPr/>
          <a:lstStyle/>
          <a:p>
            <a:pPr algn="just"/>
            <a:r>
              <a:rPr lang="en-IN" sz="2400" dirty="0"/>
              <a:t>The CAP theorem states that a </a:t>
            </a:r>
            <a:r>
              <a:rPr lang="en-IN" sz="2400" b="1" dirty="0">
                <a:solidFill>
                  <a:schemeClr val="accent6"/>
                </a:solidFill>
              </a:rPr>
              <a:t>distributed system can provide only two of three desired properties</a:t>
            </a:r>
            <a:r>
              <a:rPr lang="en-IN" sz="2400" dirty="0"/>
              <a:t>: consistency, availability, and partition tolerance.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8FDA2-A91A-0AF4-813D-6C05BF891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752" y="863444"/>
            <a:ext cx="5538268" cy="5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4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 Theorem | CP with MongoDB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5559487" cy="5590565"/>
          </a:xfrm>
        </p:spPr>
        <p:txBody>
          <a:bodyPr/>
          <a:lstStyle/>
          <a:p>
            <a:pPr algn="just"/>
            <a:r>
              <a:rPr lang="en-US" sz="2400" dirty="0"/>
              <a:t>MongoDB is a NoSQL database that stores data in one or more Primary nodes in the form of JSON files. </a:t>
            </a:r>
          </a:p>
          <a:p>
            <a:pPr algn="just"/>
            <a:r>
              <a:rPr lang="en-US" sz="2400" dirty="0"/>
              <a:t>Each Primary node has multiple replica sets that update themselves asynchronously using the operation log file of their respective primary node. </a:t>
            </a:r>
          </a:p>
          <a:p>
            <a:pPr algn="just"/>
            <a:r>
              <a:rPr lang="en-US" sz="2400" dirty="0"/>
              <a:t>The replica set nodes in the system send a heartbeat (ping) to every other node to keep track if other replicas or primary nodes are alive or dead. </a:t>
            </a:r>
          </a:p>
          <a:p>
            <a:pPr algn="just"/>
            <a:r>
              <a:rPr lang="en-US" sz="2400" dirty="0"/>
              <a:t>If no heartbeat is received within 10 seconds, then that node is marked as inaccessible.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96BD3B-37F7-04D1-B25E-8A87B0B3D6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" t="12532" r="46675" b="52005"/>
          <a:stretch/>
        </p:blipFill>
        <p:spPr>
          <a:xfrm>
            <a:off x="5690667" y="863444"/>
            <a:ext cx="6370153" cy="23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 Theorem | CP with MongoDB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5559487" cy="5590565"/>
          </a:xfrm>
        </p:spPr>
        <p:txBody>
          <a:bodyPr/>
          <a:lstStyle/>
          <a:p>
            <a:pPr algn="just"/>
            <a:r>
              <a:rPr lang="en-US" sz="2400" dirty="0"/>
              <a:t>If a Primary node becomes inaccessible, then one of the secondary nodes needs to become the primary node. </a:t>
            </a:r>
          </a:p>
          <a:p>
            <a:pPr algn="just"/>
            <a:r>
              <a:rPr lang="en-US" sz="2400" dirty="0"/>
              <a:t>Till a new primary is elected from amongst the secondary nodes, the system remains unavailable to the user to make any new write query. </a:t>
            </a:r>
          </a:p>
          <a:p>
            <a:pPr algn="just"/>
            <a:r>
              <a:rPr lang="en-US" sz="2400" dirty="0"/>
              <a:t>Therefore, the MongoDB system behaves as a Consistent system and compromises on Availability during a partition.</a:t>
            </a:r>
            <a:endParaRPr lang="en-IN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9AE3E4-E96F-B489-2806-3FE83EB963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" t="10912" r="51372" b="23510"/>
          <a:stretch/>
        </p:blipFill>
        <p:spPr>
          <a:xfrm>
            <a:off x="6186493" y="972070"/>
            <a:ext cx="5874327" cy="430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4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 Theorem | CP with MongoDB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5559487" cy="5590565"/>
          </a:xfrm>
        </p:spPr>
        <p:txBody>
          <a:bodyPr/>
          <a:lstStyle/>
          <a:p>
            <a:pPr algn="just"/>
            <a:r>
              <a:rPr lang="en-US" sz="2400" dirty="0" err="1"/>
              <a:t>Mongodb</a:t>
            </a:r>
            <a:r>
              <a:rPr lang="en-US" sz="2400" dirty="0"/>
              <a:t> never allows write to secondary. </a:t>
            </a:r>
          </a:p>
          <a:p>
            <a:pPr algn="just"/>
            <a:r>
              <a:rPr lang="en-US" sz="2400" dirty="0"/>
              <a:t>It allows optional reads from secondary but not writes. </a:t>
            </a:r>
          </a:p>
          <a:p>
            <a:pPr algn="just"/>
            <a:r>
              <a:rPr lang="en-US" sz="2400" dirty="0"/>
              <a:t>So if your primary goes down, you can't write till a secondary becomes primary again. </a:t>
            </a:r>
          </a:p>
          <a:p>
            <a:pPr algn="just"/>
            <a:r>
              <a:rPr lang="en-US" sz="2400" dirty="0"/>
              <a:t>That is how, you sacrifice High Availability in CAP theorem. By keeping your reads only from primary you can have strong consistency.</a:t>
            </a:r>
          </a:p>
          <a:p>
            <a:pPr algn="just"/>
            <a:r>
              <a:rPr lang="en-US" sz="2400" dirty="0"/>
              <a:t>In </a:t>
            </a:r>
            <a:r>
              <a:rPr lang="en-US" sz="2400" dirty="0" err="1"/>
              <a:t>mongoDB</a:t>
            </a:r>
            <a:r>
              <a:rPr lang="en-US" sz="2400" dirty="0"/>
              <a:t> due to replica system continuing to operate even if a network partition or failure interrupts communication between some members.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96BD3B-37F7-04D1-B25E-8A87B0B3D6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" t="12532" r="46675" b="52005"/>
          <a:stretch/>
        </p:blipFill>
        <p:spPr>
          <a:xfrm>
            <a:off x="5690667" y="863444"/>
            <a:ext cx="6370153" cy="23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and recovery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- 10</a:t>
            </a:r>
          </a:p>
        </p:txBody>
      </p:sp>
    </p:spTree>
    <p:extLst>
      <p:ext uri="{BB962C8B-B14F-4D97-AF65-F5344CB8AC3E}">
        <p14:creationId xmlns:p14="http://schemas.microsoft.com/office/powerpoint/2010/main" val="3505639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 and recovery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Download MongoDB Command Line Database Tools. The </a:t>
            </a:r>
            <a:r>
              <a:rPr lang="en-US" dirty="0" err="1"/>
              <a:t>mongodump</a:t>
            </a:r>
            <a:r>
              <a:rPr lang="en-US" dirty="0"/>
              <a:t> tool is part of the MongoDB Database Tools package.</a:t>
            </a:r>
          </a:p>
          <a:p>
            <a:r>
              <a:rPr lang="en-US" dirty="0"/>
              <a:t>In MongoDB, </a:t>
            </a:r>
            <a:r>
              <a:rPr lang="en-US" dirty="0" err="1"/>
              <a:t>mongodump</a:t>
            </a:r>
            <a:r>
              <a:rPr lang="en-US" dirty="0"/>
              <a:t> tool is used to take the data backup. </a:t>
            </a:r>
          </a:p>
          <a:p>
            <a:r>
              <a:rPr lang="en-US" dirty="0"/>
              <a:t>It simply dumps all the data stored into a dump directory of MongoDB. </a:t>
            </a:r>
          </a:p>
          <a:p>
            <a:r>
              <a:rPr lang="en-US" dirty="0"/>
              <a:t>Backed-up data is in BSON format also known as BSON data dumps. </a:t>
            </a:r>
          </a:p>
          <a:p>
            <a:r>
              <a:rPr lang="en-US" dirty="0"/>
              <a:t>By default, the backup is stored in </a:t>
            </a:r>
            <a:r>
              <a:rPr lang="en-US" dirty="0" err="1"/>
              <a:t>mongodb’s</a:t>
            </a:r>
            <a:r>
              <a:rPr lang="en-US" dirty="0"/>
              <a:t> bin\dump folder to specify a different output directory we can use the –out option. </a:t>
            </a:r>
          </a:p>
          <a:p>
            <a:r>
              <a:rPr lang="en-US" dirty="0" err="1"/>
              <a:t>Mongodump</a:t>
            </a:r>
            <a:r>
              <a:rPr lang="en-US" dirty="0"/>
              <a:t> is used in two ways with or without argument.</a:t>
            </a:r>
          </a:p>
          <a:p>
            <a:r>
              <a:rPr lang="en-US" dirty="0"/>
              <a:t>Without argument syntax is </a:t>
            </a:r>
            <a:r>
              <a:rPr lang="en-US" dirty="0" err="1">
                <a:solidFill>
                  <a:schemeClr val="accent6"/>
                </a:solidFill>
              </a:rPr>
              <a:t>mongodump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With argument syntax is </a:t>
            </a:r>
            <a:r>
              <a:rPr lang="en-US" dirty="0" err="1">
                <a:solidFill>
                  <a:schemeClr val="accent6"/>
                </a:solidFill>
              </a:rPr>
              <a:t>mongodump</a:t>
            </a:r>
            <a:r>
              <a:rPr lang="en-US" dirty="0">
                <a:solidFill>
                  <a:schemeClr val="accent6"/>
                </a:solidFill>
              </a:rPr>
              <a:t> --</a:t>
            </a:r>
            <a:r>
              <a:rPr lang="en-US" dirty="0" err="1">
                <a:solidFill>
                  <a:schemeClr val="accent6"/>
                </a:solidFill>
              </a:rPr>
              <a:t>db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databaseName</a:t>
            </a:r>
            <a:r>
              <a:rPr lang="en-US" dirty="0">
                <a:solidFill>
                  <a:schemeClr val="accent6"/>
                </a:solidFill>
              </a:rPr>
              <a:t> --collection </a:t>
            </a:r>
            <a:r>
              <a:rPr lang="en-US" dirty="0" err="1">
                <a:solidFill>
                  <a:schemeClr val="accent6"/>
                </a:solidFill>
              </a:rPr>
              <a:t>collectionName</a:t>
            </a:r>
            <a:r>
              <a:rPr lang="en-US" dirty="0">
                <a:solidFill>
                  <a:schemeClr val="accent6"/>
                </a:solidFill>
              </a:rPr>
              <a:t> --out c:\backup</a:t>
            </a:r>
          </a:p>
        </p:txBody>
      </p:sp>
    </p:spTree>
    <p:extLst>
      <p:ext uri="{BB962C8B-B14F-4D97-AF65-F5344CB8AC3E}">
        <p14:creationId xmlns:p14="http://schemas.microsoft.com/office/powerpoint/2010/main" val="97746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         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aggregate]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Aggregation operations </a:t>
            </a:r>
            <a:r>
              <a:rPr lang="en-US" dirty="0">
                <a:solidFill>
                  <a:schemeClr val="accent6"/>
                </a:solidFill>
              </a:rPr>
              <a:t>group values from multiple documents</a:t>
            </a:r>
            <a:r>
              <a:rPr lang="en-US" dirty="0"/>
              <a:t> together, and can </a:t>
            </a:r>
            <a:r>
              <a:rPr lang="en-US" dirty="0">
                <a:solidFill>
                  <a:schemeClr val="accent6"/>
                </a:solidFill>
              </a:rPr>
              <a:t>perform a variety of operations on the grouped data </a:t>
            </a:r>
            <a:r>
              <a:rPr lang="en-US" dirty="0"/>
              <a:t>to </a:t>
            </a:r>
            <a:r>
              <a:rPr lang="en-US" dirty="0">
                <a:solidFill>
                  <a:schemeClr val="accent6"/>
                </a:solidFill>
              </a:rPr>
              <a:t>return a single result</a:t>
            </a:r>
            <a:r>
              <a:rPr lang="en-US" dirty="0"/>
              <a:t>. </a:t>
            </a:r>
          </a:p>
          <a:p>
            <a:r>
              <a:rPr lang="en-US" dirty="0"/>
              <a:t>In SQL count(*) and with group by is an equivalent of MongoDB aggregation.</a:t>
            </a:r>
          </a:p>
          <a:p>
            <a:r>
              <a:rPr lang="en-US" dirty="0"/>
              <a:t>For the aggregation in MongoDB, you should use aggregate() method.</a:t>
            </a:r>
          </a:p>
          <a:p>
            <a:r>
              <a:rPr lang="en-US" dirty="0"/>
              <a:t>One of the most common use cases of aggregation is to calculate aggregate values for groups of documents.</a:t>
            </a:r>
          </a:p>
          <a:p>
            <a:r>
              <a:rPr lang="en-US" dirty="0"/>
              <a:t>Aggregation is a way of </a:t>
            </a:r>
            <a:r>
              <a:rPr lang="en-US" dirty="0">
                <a:solidFill>
                  <a:schemeClr val="accent6"/>
                </a:solidFill>
              </a:rPr>
              <a:t>processing a large number of documents in a collection </a:t>
            </a:r>
            <a:r>
              <a:rPr lang="en-US" dirty="0"/>
              <a:t>by means of </a:t>
            </a:r>
            <a:r>
              <a:rPr lang="en-US" dirty="0">
                <a:solidFill>
                  <a:schemeClr val="accent6"/>
                </a:solidFill>
              </a:rPr>
              <a:t>passing them through different stages</a:t>
            </a:r>
            <a:r>
              <a:rPr lang="en-US" dirty="0"/>
              <a:t>. </a:t>
            </a:r>
          </a:p>
          <a:p>
            <a:r>
              <a:rPr lang="en-US" dirty="0"/>
              <a:t>The stages make up what is known as a </a:t>
            </a:r>
            <a:r>
              <a:rPr lang="en-US" dirty="0">
                <a:solidFill>
                  <a:schemeClr val="accent6"/>
                </a:solidFill>
              </a:rPr>
              <a:t>pipeline</a:t>
            </a:r>
            <a:r>
              <a:rPr lang="en-US" dirty="0"/>
              <a:t>. </a:t>
            </a:r>
          </a:p>
          <a:p>
            <a:r>
              <a:rPr lang="en-US" dirty="0"/>
              <a:t>The stages in a pipeline can </a:t>
            </a:r>
            <a:r>
              <a:rPr lang="en-US" dirty="0">
                <a:solidFill>
                  <a:schemeClr val="accent6"/>
                </a:solidFill>
              </a:rPr>
              <a:t>filter, sort, group, reshape and modify </a:t>
            </a:r>
            <a:r>
              <a:rPr lang="en-US" dirty="0"/>
              <a:t>documents that pass through the pipeline.</a:t>
            </a:r>
          </a:p>
        </p:txBody>
      </p:sp>
    </p:spTree>
    <p:extLst>
      <p:ext uri="{BB962C8B-B14F-4D97-AF65-F5344CB8AC3E}">
        <p14:creationId xmlns:p14="http://schemas.microsoft.com/office/powerpoint/2010/main" val="293045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 and recovery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In MongoDB, </a:t>
            </a:r>
            <a:r>
              <a:rPr lang="en-US" dirty="0" err="1"/>
              <a:t>mongorestore</a:t>
            </a:r>
            <a:r>
              <a:rPr lang="en-US" dirty="0"/>
              <a:t> utility is used to restore the backup data. </a:t>
            </a:r>
          </a:p>
          <a:p>
            <a:r>
              <a:rPr lang="en-US" dirty="0"/>
              <a:t>It restores the binary backup created by </a:t>
            </a:r>
            <a:r>
              <a:rPr lang="en-US" dirty="0" err="1"/>
              <a:t>mongodump</a:t>
            </a:r>
            <a:r>
              <a:rPr lang="en-US" dirty="0"/>
              <a:t> utility(i.e., BSON data dumps). </a:t>
            </a:r>
          </a:p>
          <a:p>
            <a:r>
              <a:rPr lang="en-US" dirty="0"/>
              <a:t>It can restore either an entire database backup or a subset of the backup. </a:t>
            </a:r>
          </a:p>
          <a:p>
            <a:r>
              <a:rPr lang="en-US" dirty="0"/>
              <a:t>It also restores the indexes which are created for any collection inside that database. </a:t>
            </a:r>
          </a:p>
          <a:p>
            <a:r>
              <a:rPr lang="en-US" dirty="0"/>
              <a:t>By default, </a:t>
            </a:r>
            <a:r>
              <a:rPr lang="en-US" dirty="0" err="1"/>
              <a:t>mongorestore</a:t>
            </a:r>
            <a:r>
              <a:rPr lang="en-US" dirty="0"/>
              <a:t> looks for a database backup in </a:t>
            </a:r>
            <a:r>
              <a:rPr lang="en-US" dirty="0" err="1"/>
              <a:t>mongodb’s</a:t>
            </a:r>
            <a:r>
              <a:rPr lang="en-US" dirty="0"/>
              <a:t> bin\dump folder which is also the default folder for </a:t>
            </a:r>
            <a:r>
              <a:rPr lang="en-US" dirty="0" err="1"/>
              <a:t>mongodump</a:t>
            </a:r>
            <a:r>
              <a:rPr lang="en-US" dirty="0"/>
              <a:t> command for dumping the backup.</a:t>
            </a:r>
          </a:p>
          <a:p>
            <a:r>
              <a:rPr lang="en-US" dirty="0"/>
              <a:t>To restore all the database syntax is </a:t>
            </a:r>
            <a:r>
              <a:rPr lang="en-US" dirty="0" err="1">
                <a:solidFill>
                  <a:schemeClr val="accent6"/>
                </a:solidFill>
              </a:rPr>
              <a:t>mongorestore</a:t>
            </a:r>
            <a:r>
              <a:rPr lang="en-US" dirty="0">
                <a:solidFill>
                  <a:schemeClr val="accent6"/>
                </a:solidFill>
              </a:rPr>
              <a:t> dump</a:t>
            </a:r>
          </a:p>
          <a:p>
            <a:r>
              <a:rPr lang="en-US" dirty="0"/>
              <a:t>To restore a specific collection syntax is </a:t>
            </a:r>
            <a:r>
              <a:rPr lang="en-US" dirty="0" err="1">
                <a:solidFill>
                  <a:schemeClr val="accent6"/>
                </a:solidFill>
              </a:rPr>
              <a:t>mongorestore</a:t>
            </a:r>
            <a:r>
              <a:rPr lang="en-US" dirty="0">
                <a:solidFill>
                  <a:schemeClr val="accent6"/>
                </a:solidFill>
              </a:rPr>
              <a:t>  --</a:t>
            </a:r>
            <a:r>
              <a:rPr lang="en-US" dirty="0" err="1">
                <a:solidFill>
                  <a:schemeClr val="accent6"/>
                </a:solidFill>
              </a:rPr>
              <a:t>db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databaseName</a:t>
            </a:r>
            <a:r>
              <a:rPr lang="en-US" dirty="0">
                <a:solidFill>
                  <a:schemeClr val="accent6"/>
                </a:solidFill>
              </a:rPr>
              <a:t> --collection </a:t>
            </a:r>
            <a:r>
              <a:rPr lang="en-US" dirty="0" err="1">
                <a:solidFill>
                  <a:schemeClr val="accent6"/>
                </a:solidFill>
              </a:rPr>
              <a:t>collectionName</a:t>
            </a:r>
            <a:r>
              <a:rPr lang="en-US" dirty="0">
                <a:solidFill>
                  <a:schemeClr val="accent6"/>
                </a:solidFill>
              </a:rPr>
              <a:t> directory\</a:t>
            </a:r>
            <a:r>
              <a:rPr lang="en-US" dirty="0" err="1">
                <a:solidFill>
                  <a:schemeClr val="accent6"/>
                </a:solidFill>
              </a:rPr>
              <a:t>collectionName.bson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11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User &amp; add Role in MongoDB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- 11</a:t>
            </a:r>
          </a:p>
        </p:txBody>
      </p:sp>
    </p:spTree>
    <p:extLst>
      <p:ext uri="{BB962C8B-B14F-4D97-AF65-F5344CB8AC3E}">
        <p14:creationId xmlns:p14="http://schemas.microsoft.com/office/powerpoint/2010/main" val="3446258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user &amp; add role in MongoDB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In MongoDB, we are allowed to create new users for the database. </a:t>
            </a:r>
          </a:p>
          <a:p>
            <a:r>
              <a:rPr lang="en-US" dirty="0"/>
              <a:t>Every MongoDB user only accesses the data that is required for their role. </a:t>
            </a:r>
          </a:p>
          <a:p>
            <a:r>
              <a:rPr lang="en-US" dirty="0"/>
              <a:t>A role in MongoDB grants privileges to perform some set of operations on a given resource. </a:t>
            </a:r>
          </a:p>
          <a:p>
            <a:r>
              <a:rPr lang="en-US" dirty="0"/>
              <a:t>In MongoDB, users are created using </a:t>
            </a:r>
            <a:r>
              <a:rPr lang="en-US" dirty="0" err="1"/>
              <a:t>createUser</a:t>
            </a:r>
            <a:r>
              <a:rPr lang="en-US" dirty="0"/>
              <a:t>() method. </a:t>
            </a:r>
          </a:p>
          <a:p>
            <a:r>
              <a:rPr lang="en-US" dirty="0"/>
              <a:t>This method creates a new user for the database, if the specified user is already present in the database then this method will return an error.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88077CA8-AEE1-2570-E714-756A3ACF2456}"/>
              </a:ext>
            </a:extLst>
          </p:cNvPr>
          <p:cNvSpPr/>
          <p:nvPr/>
        </p:nvSpPr>
        <p:spPr>
          <a:xfrm>
            <a:off x="521013" y="3841541"/>
            <a:ext cx="4572000" cy="216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db.createUser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{	user: “username",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pwd</a:t>
            </a:r>
            <a:r>
              <a:rPr lang="en-US" dirty="0">
                <a:solidFill>
                  <a:schemeClr val="tx1"/>
                </a:solidFill>
              </a:rPr>
              <a:t>: “password",</a:t>
            </a:r>
          </a:p>
          <a:p>
            <a:pPr>
              <a:lnSpc>
                <a:spcPts val="24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	roles:[</a:t>
            </a:r>
          </a:p>
          <a:p>
            <a:pPr lvl="2"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	{role: “roles" , </a:t>
            </a:r>
          </a:p>
          <a:p>
            <a:pPr lvl="2"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:“database"}]})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0E55286B-BA57-CC50-A285-C967714AF28A}"/>
              </a:ext>
            </a:extLst>
          </p:cNvPr>
          <p:cNvSpPr/>
          <p:nvPr/>
        </p:nvSpPr>
        <p:spPr>
          <a:xfrm>
            <a:off x="521013" y="3475781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BA500F4D-E530-1163-C396-1C5FF16BF5CD}"/>
              </a:ext>
            </a:extLst>
          </p:cNvPr>
          <p:cNvSpPr/>
          <p:nvPr/>
        </p:nvSpPr>
        <p:spPr>
          <a:xfrm>
            <a:off x="6188866" y="3841541"/>
            <a:ext cx="4754880" cy="216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db.createUser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{	user: "firoz",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pwd</a:t>
            </a:r>
            <a:r>
              <a:rPr lang="en-US" dirty="0">
                <a:solidFill>
                  <a:schemeClr val="tx1"/>
                </a:solidFill>
              </a:rPr>
              <a:t>: "baba",</a:t>
            </a:r>
          </a:p>
          <a:p>
            <a:pPr>
              <a:lnSpc>
                <a:spcPts val="24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	roles:[</a:t>
            </a:r>
          </a:p>
          <a:p>
            <a:pPr lvl="2"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	{role: "read" , </a:t>
            </a:r>
          </a:p>
          <a:p>
            <a:pPr lvl="2"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:"test"}]})</a:t>
            </a: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884909F6-F096-181E-A56D-44678C4CD2DD}"/>
              </a:ext>
            </a:extLst>
          </p:cNvPr>
          <p:cNvSpPr/>
          <p:nvPr/>
        </p:nvSpPr>
        <p:spPr>
          <a:xfrm>
            <a:off x="6188866" y="3475781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16582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the user &amp; drop/delete user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To list all users, use </a:t>
            </a:r>
            <a:r>
              <a:rPr lang="en-US" dirty="0" err="1"/>
              <a:t>mongosh</a:t>
            </a:r>
            <a:r>
              <a:rPr lang="en-US" dirty="0"/>
              <a:t> to query the </a:t>
            </a:r>
            <a:r>
              <a:rPr lang="en-US" dirty="0" err="1"/>
              <a:t>system.users</a:t>
            </a:r>
            <a:r>
              <a:rPr lang="en-US" dirty="0"/>
              <a:t> collection.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To remove a user from a MongoDB database use </a:t>
            </a:r>
            <a:r>
              <a:rPr lang="en-US" dirty="0" err="1"/>
              <a:t>dropUser</a:t>
            </a:r>
            <a:r>
              <a:rPr lang="en-US" dirty="0"/>
              <a:t> method.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88077CA8-AEE1-2570-E714-756A3ACF2456}"/>
              </a:ext>
            </a:extLst>
          </p:cNvPr>
          <p:cNvSpPr/>
          <p:nvPr/>
        </p:nvSpPr>
        <p:spPr>
          <a:xfrm>
            <a:off x="521013" y="1735643"/>
            <a:ext cx="2556000" cy="72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use admin</a:t>
            </a:r>
          </a:p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db.system.users.find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0E55286B-BA57-CC50-A285-C967714AF28A}"/>
              </a:ext>
            </a:extLst>
          </p:cNvPr>
          <p:cNvSpPr/>
          <p:nvPr/>
        </p:nvSpPr>
        <p:spPr>
          <a:xfrm>
            <a:off x="521013" y="1369883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BA500F4D-E530-1163-C396-1C5FF16BF5CD}"/>
              </a:ext>
            </a:extLst>
          </p:cNvPr>
          <p:cNvSpPr/>
          <p:nvPr/>
        </p:nvSpPr>
        <p:spPr>
          <a:xfrm>
            <a:off x="521013" y="3551946"/>
            <a:ext cx="4754880" cy="72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db.dropUser</a:t>
            </a:r>
            <a:r>
              <a:rPr lang="en-US" dirty="0">
                <a:solidFill>
                  <a:schemeClr val="tx1"/>
                </a:solidFill>
              </a:rPr>
              <a:t>(“username”)</a:t>
            </a: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884909F6-F096-181E-A56D-44678C4CD2DD}"/>
              </a:ext>
            </a:extLst>
          </p:cNvPr>
          <p:cNvSpPr/>
          <p:nvPr/>
        </p:nvSpPr>
        <p:spPr>
          <a:xfrm>
            <a:off x="521013" y="318618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B7F0C637-5095-5ED2-4B82-B6DBB3CF42A6}"/>
              </a:ext>
            </a:extLst>
          </p:cNvPr>
          <p:cNvSpPr/>
          <p:nvPr/>
        </p:nvSpPr>
        <p:spPr>
          <a:xfrm>
            <a:off x="4040068" y="1735643"/>
            <a:ext cx="4572000" cy="72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show users</a:t>
            </a: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C7DF7A3A-F651-F2F6-6FEC-AB0384E0337B}"/>
              </a:ext>
            </a:extLst>
          </p:cNvPr>
          <p:cNvSpPr/>
          <p:nvPr/>
        </p:nvSpPr>
        <p:spPr>
          <a:xfrm>
            <a:off x="4040068" y="1369883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9745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and </a:t>
            </a:r>
            <a:r>
              <a:rPr lang="en-US" dirty="0" err="1"/>
              <a:t>Sharding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- 12</a:t>
            </a:r>
          </a:p>
        </p:txBody>
      </p:sp>
    </p:spTree>
    <p:extLst>
      <p:ext uri="{BB962C8B-B14F-4D97-AF65-F5344CB8AC3E}">
        <p14:creationId xmlns:p14="http://schemas.microsoft.com/office/powerpoint/2010/main" val="34755145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6131075" cy="5590565"/>
          </a:xfrm>
        </p:spPr>
        <p:txBody>
          <a:bodyPr/>
          <a:lstStyle/>
          <a:p>
            <a:r>
              <a:rPr lang="en-US" dirty="0"/>
              <a:t>Replication is the process of synchronizing data across multiple servers. </a:t>
            </a:r>
          </a:p>
          <a:p>
            <a:r>
              <a:rPr lang="en-US" dirty="0"/>
              <a:t>Replication provides redundancy and increases data availability with multiple copies of data on different database servers. </a:t>
            </a:r>
          </a:p>
          <a:p>
            <a:r>
              <a:rPr lang="en-US" dirty="0"/>
              <a:t>Replication protects a database from the loss of a single server.</a:t>
            </a:r>
          </a:p>
          <a:p>
            <a:r>
              <a:rPr lang="en-US" dirty="0"/>
              <a:t>Why Replication?</a:t>
            </a:r>
          </a:p>
          <a:p>
            <a:pPr lvl="1"/>
            <a:r>
              <a:rPr lang="en-US" dirty="0"/>
              <a:t>To keep your data safe</a:t>
            </a:r>
          </a:p>
          <a:p>
            <a:pPr lvl="1"/>
            <a:r>
              <a:rPr lang="en-US" dirty="0"/>
              <a:t>High (24*7) availability of data</a:t>
            </a:r>
          </a:p>
          <a:p>
            <a:pPr lvl="1"/>
            <a:r>
              <a:rPr lang="en-US" dirty="0"/>
              <a:t>Disaster recovery</a:t>
            </a:r>
          </a:p>
          <a:p>
            <a:pPr lvl="1"/>
            <a:r>
              <a:rPr lang="en-US" dirty="0"/>
              <a:t>No downtime for maintenance (like backups, index rebuilds, compaction)</a:t>
            </a:r>
          </a:p>
          <a:p>
            <a:pPr lvl="1"/>
            <a:r>
              <a:rPr lang="en-US" dirty="0"/>
              <a:t>Read scaling (extra copies to read from)</a:t>
            </a:r>
          </a:p>
          <a:p>
            <a:pPr lvl="1"/>
            <a:r>
              <a:rPr lang="en-US" dirty="0"/>
              <a:t>Replica set is transparent to the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926F8-F977-BF97-D676-B548993B3C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" r="3210" b="1126"/>
          <a:stretch/>
        </p:blipFill>
        <p:spPr>
          <a:xfrm>
            <a:off x="6262255" y="711201"/>
            <a:ext cx="5929746" cy="509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4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Replication Works in MongoDB?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MongoDB achieves replication by the use of replica set. </a:t>
            </a:r>
          </a:p>
          <a:p>
            <a:r>
              <a:rPr lang="en-US" dirty="0"/>
              <a:t>A replica set is a group of </a:t>
            </a:r>
            <a:r>
              <a:rPr lang="en-US" dirty="0" err="1"/>
              <a:t>mongod</a:t>
            </a:r>
            <a:r>
              <a:rPr lang="en-US" dirty="0"/>
              <a:t> instances that host the same data set. </a:t>
            </a:r>
          </a:p>
          <a:p>
            <a:r>
              <a:rPr lang="en-US" dirty="0"/>
              <a:t>In a replica, one node is primary node that receives all write operations. </a:t>
            </a:r>
          </a:p>
          <a:p>
            <a:r>
              <a:rPr lang="en-US" dirty="0"/>
              <a:t>All other instances, such as secondaries, apply operations from the primary so that they have the same data set. </a:t>
            </a:r>
          </a:p>
          <a:p>
            <a:r>
              <a:rPr lang="en-US" dirty="0"/>
              <a:t>Replica set can have only one primary node.</a:t>
            </a:r>
          </a:p>
          <a:p>
            <a:r>
              <a:rPr lang="en-US" dirty="0"/>
              <a:t>Replica set is a group of two or more nodes (generally minimum 3 nodes are required).</a:t>
            </a:r>
          </a:p>
          <a:p>
            <a:r>
              <a:rPr lang="en-US" dirty="0"/>
              <a:t>In a replica set, one node is primary node and remaining nodes are secondary.</a:t>
            </a:r>
          </a:p>
          <a:p>
            <a:r>
              <a:rPr lang="en-US" dirty="0"/>
              <a:t>All data replicates from primary to secondary node.</a:t>
            </a:r>
          </a:p>
          <a:p>
            <a:r>
              <a:rPr lang="en-US" dirty="0"/>
              <a:t>At the time of automatic failover or maintenance, election establishes for primary and a new primary node is elected.</a:t>
            </a:r>
          </a:p>
          <a:p>
            <a:r>
              <a:rPr lang="en-US" dirty="0"/>
              <a:t>After the recovery of failed node, it again join the replica set and works as a secondary node.</a:t>
            </a:r>
          </a:p>
        </p:txBody>
      </p:sp>
    </p:spTree>
    <p:extLst>
      <p:ext uri="{BB962C8B-B14F-4D97-AF65-F5344CB8AC3E}">
        <p14:creationId xmlns:p14="http://schemas.microsoft.com/office/powerpoint/2010/main" val="271157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Sharding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5175111" cy="5590565"/>
          </a:xfrm>
        </p:spPr>
        <p:txBody>
          <a:bodyPr/>
          <a:lstStyle/>
          <a:p>
            <a:r>
              <a:rPr lang="en-US" dirty="0" err="1"/>
              <a:t>Sharding</a:t>
            </a:r>
            <a:r>
              <a:rPr lang="en-US" dirty="0"/>
              <a:t> is the process of storing data records across multiple machines and it is MongoDB's approach to meeting the demands of data growth. </a:t>
            </a:r>
          </a:p>
          <a:p>
            <a:r>
              <a:rPr lang="en-US" dirty="0"/>
              <a:t>As the size of the data increases, a single machine may not be sufficient to store the data nor provide an acceptable read and write throughput. </a:t>
            </a:r>
          </a:p>
          <a:p>
            <a:r>
              <a:rPr lang="en-US" dirty="0" err="1"/>
              <a:t>Sharding</a:t>
            </a:r>
            <a:r>
              <a:rPr lang="en-US" dirty="0"/>
              <a:t> solves the problem with horizontal scaling. </a:t>
            </a:r>
          </a:p>
          <a:p>
            <a:r>
              <a:rPr lang="en-US" dirty="0"/>
              <a:t>With </a:t>
            </a:r>
            <a:r>
              <a:rPr lang="en-US" dirty="0" err="1"/>
              <a:t>sharding</a:t>
            </a:r>
            <a:r>
              <a:rPr lang="en-US" dirty="0"/>
              <a:t>, you add more machines to support data growth and the demands of read and write operations.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ADA460-4CAA-6507-F094-1E5C91579B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" r="2275"/>
          <a:stretch/>
        </p:blipFill>
        <p:spPr>
          <a:xfrm>
            <a:off x="5306291" y="711201"/>
            <a:ext cx="6885709" cy="48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9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dirty="0" err="1"/>
              <a:t>Sharding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 err="1"/>
              <a:t>Sharding</a:t>
            </a:r>
            <a:r>
              <a:rPr lang="en-US" dirty="0"/>
              <a:t> adds more server to a data field automatically adjust data loads across various servers.</a:t>
            </a:r>
          </a:p>
          <a:p>
            <a:r>
              <a:rPr lang="en-US" dirty="0"/>
              <a:t>The number of operations each shard manage got reduced.</a:t>
            </a:r>
          </a:p>
          <a:p>
            <a:r>
              <a:rPr lang="en-US" dirty="0"/>
              <a:t>It also increases the write capacity by splitting the write load over multiple instances.</a:t>
            </a:r>
          </a:p>
          <a:p>
            <a:r>
              <a:rPr lang="en-US" dirty="0"/>
              <a:t>It gives high availability due to the deployment of replica servers for shard and config.</a:t>
            </a:r>
          </a:p>
          <a:p>
            <a:r>
              <a:rPr lang="en-US" dirty="0"/>
              <a:t>Total capacity will get increased by adding multiple shards.</a:t>
            </a:r>
          </a:p>
        </p:txBody>
      </p:sp>
    </p:spTree>
    <p:extLst>
      <p:ext uri="{BB962C8B-B14F-4D97-AF65-F5344CB8AC3E}">
        <p14:creationId xmlns:p14="http://schemas.microsoft.com/office/powerpoint/2010/main" val="275399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Sharding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5175111" cy="559056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Shards</a:t>
            </a:r>
            <a:r>
              <a:rPr lang="en-US" dirty="0"/>
              <a:t> − Shards are used to store data. They provide high availability and data consistency. </a:t>
            </a:r>
          </a:p>
          <a:p>
            <a:r>
              <a:rPr lang="en-US" dirty="0"/>
              <a:t>In production environment, each shard is a separate replica set.</a:t>
            </a:r>
          </a:p>
          <a:p>
            <a:r>
              <a:rPr lang="en-US" dirty="0">
                <a:solidFill>
                  <a:schemeClr val="tx2"/>
                </a:solidFill>
              </a:rPr>
              <a:t>Config Servers </a:t>
            </a:r>
            <a:r>
              <a:rPr lang="en-US" dirty="0"/>
              <a:t>− Config servers store the cluster's metadata. This data contains a mapping of the cluster's data set to the shards. </a:t>
            </a:r>
          </a:p>
          <a:p>
            <a:r>
              <a:rPr lang="en-US" dirty="0"/>
              <a:t>The query router uses this metadata to target operations to specific shards. </a:t>
            </a:r>
          </a:p>
          <a:p>
            <a:r>
              <a:rPr lang="en-US" dirty="0"/>
              <a:t>In production environment, sharded clusters have exactly 3 config servers.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ADA460-4CAA-6507-F094-1E5C91579B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" r="2275"/>
          <a:stretch/>
        </p:blipFill>
        <p:spPr>
          <a:xfrm>
            <a:off x="5306291" y="711201"/>
            <a:ext cx="6885709" cy="48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0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the MongoDB aggregation pipeline work?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collectionName</a:t>
            </a:r>
            <a:r>
              <a:rPr lang="en-US" dirty="0"/>
              <a:t> – is the name of a collection,</a:t>
            </a:r>
          </a:p>
          <a:p>
            <a:r>
              <a:rPr lang="en-US" dirty="0"/>
              <a:t>pipeline – is an array that contains the aggregation stages</a:t>
            </a:r>
          </a:p>
          <a:p>
            <a:r>
              <a:rPr lang="en-US" dirty="0"/>
              <a:t>options – optional parameters for the aggregation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$match stage – filters those documents we need to work with, those that fit our needs</a:t>
            </a:r>
          </a:p>
          <a:p>
            <a:r>
              <a:rPr lang="en-US" dirty="0"/>
              <a:t>$group stage – does the aggregation job</a:t>
            </a:r>
          </a:p>
          <a:p>
            <a:r>
              <a:rPr lang="en-US" dirty="0"/>
              <a:t>$sort  stage – sorts the resulting documents the way we require (ascending or descending)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253448"/>
            <a:ext cx="4572000" cy="432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db.collectionName.aggregate</a:t>
            </a:r>
            <a:r>
              <a:rPr lang="en-US" dirty="0">
                <a:solidFill>
                  <a:schemeClr val="tx1"/>
                </a:solidFill>
              </a:rPr>
              <a:t>(pipeline, options)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887688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FDE39ED3-D7F5-A87D-28A4-E4EB9450F8A5}"/>
              </a:ext>
            </a:extLst>
          </p:cNvPr>
          <p:cNvSpPr/>
          <p:nvPr/>
        </p:nvSpPr>
        <p:spPr>
          <a:xfrm>
            <a:off x="7880509" y="1253448"/>
            <a:ext cx="4104000" cy="1512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[</a:t>
            </a:r>
          </a:p>
          <a:p>
            <a:r>
              <a:rPr lang="en-US" dirty="0">
                <a:solidFill>
                  <a:schemeClr val="tx1"/>
                </a:solidFill>
              </a:rPr>
              <a:t>        { $match : { … } },</a:t>
            </a:r>
          </a:p>
          <a:p>
            <a:r>
              <a:rPr lang="en-US" dirty="0">
                <a:solidFill>
                  <a:schemeClr val="tx1"/>
                </a:solidFill>
              </a:rPr>
              <a:t>        { $group : { … } },</a:t>
            </a:r>
          </a:p>
          <a:p>
            <a:r>
              <a:rPr lang="en-US" dirty="0">
                <a:solidFill>
                  <a:schemeClr val="tx1"/>
                </a:solidFill>
              </a:rPr>
              <a:t>        { $sort : { … } }</a:t>
            </a:r>
          </a:p>
          <a:p>
            <a:r>
              <a:rPr lang="en-US" dirty="0">
                <a:solidFill>
                  <a:schemeClr val="tx1"/>
                </a:solidFill>
              </a:rPr>
              <a:t>       ]</a:t>
            </a:r>
          </a:p>
        </p:txBody>
      </p:sp>
      <p:sp>
        <p:nvSpPr>
          <p:cNvPr id="10" name="Rounded Rectangle 18">
            <a:extLst>
              <a:ext uri="{FF2B5EF4-FFF2-40B4-BE49-F238E27FC236}">
                <a16:creationId xmlns:a16="http://schemas.microsoft.com/office/drawing/2014/main" id="{9CB94D69-8867-457F-F8E5-39EB62E4DBA6}"/>
              </a:ext>
            </a:extLst>
          </p:cNvPr>
          <p:cNvSpPr/>
          <p:nvPr/>
        </p:nvSpPr>
        <p:spPr>
          <a:xfrm>
            <a:off x="7880509" y="887688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pipeline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39A08B8-FE2C-F36A-0E0B-2AF124102859}"/>
              </a:ext>
            </a:extLst>
          </p:cNvPr>
          <p:cNvCxnSpPr>
            <a:cxnSpLocks/>
          </p:cNvCxnSpPr>
          <p:nvPr/>
        </p:nvCxnSpPr>
        <p:spPr>
          <a:xfrm flipV="1">
            <a:off x="3752850" y="1070568"/>
            <a:ext cx="4127659" cy="245455"/>
          </a:xfrm>
          <a:prstGeom prst="bentConnector3">
            <a:avLst>
              <a:gd name="adj1" fmla="val -306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E6C1813-B084-B3D0-A63E-85EC18307B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9" t="16046" r="-1" b="45833"/>
          <a:stretch/>
        </p:blipFill>
        <p:spPr>
          <a:xfrm>
            <a:off x="521013" y="3585961"/>
            <a:ext cx="6186055" cy="81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0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Sharding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5175111" cy="559056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Query Routers </a:t>
            </a:r>
            <a:r>
              <a:rPr lang="en-US" dirty="0"/>
              <a:t>− Query routers are basically mongo instances, interface with client applications and direct operations to the appropriate shard. </a:t>
            </a:r>
          </a:p>
          <a:p>
            <a:r>
              <a:rPr lang="en-US" dirty="0"/>
              <a:t>The query router processes and targets the operations to shards and then returns results to the clients. </a:t>
            </a:r>
          </a:p>
          <a:p>
            <a:r>
              <a:rPr lang="en-US" dirty="0"/>
              <a:t>A sharded cluster can contain more than one query router to divide the client request load. A client sends requests to one query router. Generally, a sharded cluster have many query routers.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ADA460-4CAA-6507-F094-1E5C91579B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" r="2275"/>
          <a:stretch/>
        </p:blipFill>
        <p:spPr>
          <a:xfrm>
            <a:off x="5306291" y="711201"/>
            <a:ext cx="6885709" cy="48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- 13</a:t>
            </a:r>
          </a:p>
        </p:txBody>
      </p:sp>
    </p:spTree>
    <p:extLst>
      <p:ext uri="{BB962C8B-B14F-4D97-AF65-F5344CB8AC3E}">
        <p14:creationId xmlns:p14="http://schemas.microsoft.com/office/powerpoint/2010/main" val="3150677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Cursor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In MongoDB, when the find() method is used to find the documents present in the given collection, then this method returned a pointer which will points to the documents of the collection, now this pointer is known as cursor. </a:t>
            </a:r>
          </a:p>
          <a:p>
            <a:r>
              <a:rPr lang="en-US" dirty="0"/>
              <a:t>Or in other words we can say that a cursor is a pointer, and using this pointer we can access the document. </a:t>
            </a:r>
          </a:p>
          <a:p>
            <a:r>
              <a:rPr lang="en-US" dirty="0"/>
              <a:t>By default, cursor iterate automatically, but you can iterate a cursor manually.</a:t>
            </a:r>
          </a:p>
          <a:p>
            <a:r>
              <a:rPr lang="en-US" dirty="0"/>
              <a:t>The following example gets the cursor object and assign it to a variable.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display the content of a cursor.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65228B91-C0E8-AD02-44C4-3128242B0239}"/>
              </a:ext>
            </a:extLst>
          </p:cNvPr>
          <p:cNvSpPr/>
          <p:nvPr/>
        </p:nvSpPr>
        <p:spPr>
          <a:xfrm>
            <a:off x="521013" y="4035496"/>
            <a:ext cx="4572000" cy="396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var </a:t>
            </a:r>
            <a:r>
              <a:rPr lang="en-US" dirty="0" err="1">
                <a:solidFill>
                  <a:schemeClr val="tx1"/>
                </a:solidFill>
              </a:rPr>
              <a:t>cursor_name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db.collection_name.find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63EAA5A0-1BCE-C12C-99DE-F9A294284D70}"/>
              </a:ext>
            </a:extLst>
          </p:cNvPr>
          <p:cNvSpPr/>
          <p:nvPr/>
        </p:nvSpPr>
        <p:spPr>
          <a:xfrm>
            <a:off x="521013" y="366973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93E9515C-7E6E-9C22-A0B7-85F64E150069}"/>
              </a:ext>
            </a:extLst>
          </p:cNvPr>
          <p:cNvSpPr/>
          <p:nvPr/>
        </p:nvSpPr>
        <p:spPr>
          <a:xfrm>
            <a:off x="6396684" y="4035496"/>
            <a:ext cx="4754880" cy="396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var emp = </a:t>
            </a:r>
            <a:r>
              <a:rPr lang="en-US" dirty="0" err="1">
                <a:solidFill>
                  <a:schemeClr val="tx1"/>
                </a:solidFill>
              </a:rPr>
              <a:t>db.employees.find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8D5879CB-23EA-5141-CD93-E67CC7E046F9}"/>
              </a:ext>
            </a:extLst>
          </p:cNvPr>
          <p:cNvSpPr/>
          <p:nvPr/>
        </p:nvSpPr>
        <p:spPr>
          <a:xfrm>
            <a:off x="6396684" y="366973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B313F7A7-D8CA-4616-B047-90033FC9E803}"/>
              </a:ext>
            </a:extLst>
          </p:cNvPr>
          <p:cNvSpPr/>
          <p:nvPr/>
        </p:nvSpPr>
        <p:spPr>
          <a:xfrm>
            <a:off x="521013" y="5440364"/>
            <a:ext cx="4572000" cy="396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cursor_name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04E98CAB-E91D-59ED-265D-8103BA8582EF}"/>
              </a:ext>
            </a:extLst>
          </p:cNvPr>
          <p:cNvSpPr/>
          <p:nvPr/>
        </p:nvSpPr>
        <p:spPr>
          <a:xfrm>
            <a:off x="521013" y="5074604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0C330137-9889-D8EC-7A47-EE47E96F554F}"/>
              </a:ext>
            </a:extLst>
          </p:cNvPr>
          <p:cNvSpPr/>
          <p:nvPr/>
        </p:nvSpPr>
        <p:spPr>
          <a:xfrm>
            <a:off x="6396684" y="5440364"/>
            <a:ext cx="4754880" cy="396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emp</a:t>
            </a: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C15EB4F2-A8C1-BA37-86C2-8EFE38644E06}"/>
              </a:ext>
            </a:extLst>
          </p:cNvPr>
          <p:cNvSpPr/>
          <p:nvPr/>
        </p:nvSpPr>
        <p:spPr>
          <a:xfrm>
            <a:off x="6396684" y="5074604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33914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Cursor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 err="1"/>
              <a:t>cursor.next</a:t>
            </a:r>
            <a:r>
              <a:rPr lang="en-US" dirty="0"/>
              <a:t>()	 returns the next document from the result set.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cursor.forEach</a:t>
            </a:r>
            <a:r>
              <a:rPr lang="en-US" dirty="0"/>
              <a:t>() iterates the cursor to apply a JavaScript function to each document from the cursor.</a:t>
            </a:r>
          </a:p>
          <a:p>
            <a:endParaRPr lang="en-US" dirty="0"/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93E9515C-7E6E-9C22-A0B7-85F64E150069}"/>
              </a:ext>
            </a:extLst>
          </p:cNvPr>
          <p:cNvSpPr/>
          <p:nvPr/>
        </p:nvSpPr>
        <p:spPr>
          <a:xfrm>
            <a:off x="480793" y="1749496"/>
            <a:ext cx="4754880" cy="396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emp.next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8D5879CB-23EA-5141-CD93-E67CC7E046F9}"/>
              </a:ext>
            </a:extLst>
          </p:cNvPr>
          <p:cNvSpPr/>
          <p:nvPr/>
        </p:nvSpPr>
        <p:spPr>
          <a:xfrm>
            <a:off x="480793" y="138373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0C330137-9889-D8EC-7A47-EE47E96F554F}"/>
              </a:ext>
            </a:extLst>
          </p:cNvPr>
          <p:cNvSpPr/>
          <p:nvPr/>
        </p:nvSpPr>
        <p:spPr>
          <a:xfrm>
            <a:off x="480793" y="3397308"/>
            <a:ext cx="4754880" cy="396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emp.(</a:t>
            </a:r>
            <a:r>
              <a:rPr lang="en-US" dirty="0" err="1">
                <a:solidFill>
                  <a:schemeClr val="tx1"/>
                </a:solidFill>
              </a:rPr>
              <a:t>forEach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printjson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C15EB4F2-A8C1-BA37-86C2-8EFE38644E06}"/>
              </a:ext>
            </a:extLst>
          </p:cNvPr>
          <p:cNvSpPr/>
          <p:nvPr/>
        </p:nvSpPr>
        <p:spPr>
          <a:xfrm>
            <a:off x="480793" y="3031548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14391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81756" y="20384"/>
            <a:ext cx="4646358" cy="734653"/>
          </a:xfrm>
        </p:spPr>
        <p:txBody>
          <a:bodyPr/>
          <a:lstStyle/>
          <a:p>
            <a:r>
              <a:rPr lang="en-US" b="1" dirty="0"/>
              <a:t>Database Management System - II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(DBMS-II)</a:t>
            </a:r>
          </a:p>
          <a:p>
            <a:r>
              <a:rPr lang="en-US" dirty="0"/>
              <a:t>2101CS302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0943" y="6175935"/>
            <a:ext cx="3735998" cy="290081"/>
          </a:xfrm>
        </p:spPr>
        <p:txBody>
          <a:bodyPr/>
          <a:lstStyle/>
          <a:p>
            <a:r>
              <a:rPr lang="en-US" dirty="0"/>
              <a:t>firoz.sherasiya@darshan.ac.in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3874" y="6460218"/>
            <a:ext cx="3735998" cy="290081"/>
          </a:xfrm>
        </p:spPr>
        <p:txBody>
          <a:bodyPr/>
          <a:lstStyle/>
          <a:p>
            <a:r>
              <a:rPr lang="en-US" dirty="0"/>
              <a:t>9879879861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4023360" cy="290081"/>
          </a:xfrm>
        </p:spPr>
        <p:txBody>
          <a:bodyPr/>
          <a:lstStyle/>
          <a:p>
            <a:r>
              <a:rPr lang="en-US" dirty="0"/>
              <a:t>Computer Science and Engineering Department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1D3064"/>
                    </a:gs>
                    <a:gs pos="100000">
                      <a:srgbClr val="1D6FA9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Roboto Condensed"/>
                <a:ea typeface="+mn-ea"/>
                <a:cs typeface="+mn-cs"/>
              </a:rPr>
              <a:t>Prof.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gradFill flip="none" rotWithShape="1">
                  <a:gsLst>
                    <a:gs pos="0">
                      <a:srgbClr val="1D3064"/>
                    </a:gs>
                    <a:gs pos="100000">
                      <a:srgbClr val="1D6FA9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Roboto Condensed"/>
                <a:ea typeface="+mn-ea"/>
                <a:cs typeface="+mn-cs"/>
              </a:rPr>
              <a:t>Firoz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gradFill flip="none" rotWithShape="1">
                  <a:gsLst>
                    <a:gs pos="0">
                      <a:srgbClr val="1D3064"/>
                    </a:gs>
                    <a:gs pos="100000">
                      <a:srgbClr val="1D6FA9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Roboto Condensed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1D3064"/>
                    </a:gs>
                    <a:gs pos="100000">
                      <a:srgbClr val="1D6FA9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Roboto Condensed"/>
                <a:ea typeface="+mn-ea"/>
                <a:cs typeface="+mn-cs"/>
              </a:rPr>
              <a:t>A.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gradFill flip="none" rotWithShape="1">
                  <a:gsLst>
                    <a:gs pos="0">
                      <a:srgbClr val="1D3064"/>
                    </a:gs>
                    <a:gs pos="100000">
                      <a:srgbClr val="1D6FA9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Roboto Condensed"/>
                <a:ea typeface="+mn-ea"/>
                <a:cs typeface="+mn-cs"/>
              </a:rPr>
              <a:t>Sherasiya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1D3064"/>
                  </a:gs>
                  <a:gs pos="100000">
                    <a:srgbClr val="1D6FA9"/>
                  </a:gs>
                </a:gsLst>
                <a:lin ang="0" scaled="1"/>
                <a:tileRect/>
              </a:gra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pic>
        <p:nvPicPr>
          <p:cNvPr id="3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169341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 example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aggregate]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6865365" cy="5590565"/>
          </a:xfrm>
        </p:spPr>
        <p:txBody>
          <a:bodyPr/>
          <a:lstStyle/>
          <a:p>
            <a:r>
              <a:rPr lang="en-US" dirty="0"/>
              <a:t>Count number of employee in emp collection.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Count department wise number of employees in a emp collection.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 distinct values from the Dept field.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4D235-19A7-5163-963D-7629F8FF4E6C}"/>
              </a:ext>
            </a:extLst>
          </p:cNvPr>
          <p:cNvSpPr txBox="1"/>
          <p:nvPr/>
        </p:nvSpPr>
        <p:spPr>
          <a:xfrm>
            <a:off x="7281746" y="1433148"/>
            <a:ext cx="477907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{_id : 1,  FirstName : "Neha", Dept : “CE”, </a:t>
            </a:r>
          </a:p>
          <a:p>
            <a:r>
              <a:rPr lang="en-US" dirty="0"/>
              <a:t>Salary: 10000}, </a:t>
            </a:r>
          </a:p>
          <a:p>
            <a:r>
              <a:rPr lang="en-US" dirty="0"/>
              <a:t>{_id : 2,  FirstName : "Milan", Dept : “IT”, </a:t>
            </a:r>
          </a:p>
          <a:p>
            <a:r>
              <a:rPr lang="en-US" dirty="0"/>
              <a:t>Salary: 15000 },</a:t>
            </a:r>
          </a:p>
          <a:p>
            <a:r>
              <a:rPr lang="en-US" dirty="0"/>
              <a:t>{_id : 3,  FirstName : "Sohan", Dept : “CE”, </a:t>
            </a:r>
          </a:p>
          <a:p>
            <a:r>
              <a:rPr lang="en-US" dirty="0"/>
              <a:t>Salary: 12000 },</a:t>
            </a:r>
          </a:p>
          <a:p>
            <a:r>
              <a:rPr lang="en-US" dirty="0"/>
              <a:t>{_id : 4,  FirstName : "Nehal", Dept : “CE”, </a:t>
            </a:r>
          </a:p>
          <a:p>
            <a:r>
              <a:rPr lang="en-US" dirty="0"/>
              <a:t>Salary: 14000}, </a:t>
            </a:r>
          </a:p>
          <a:p>
            <a:r>
              <a:rPr lang="en-US" dirty="0"/>
              <a:t>{_id : 5,  FirstName : "Mitesh", Dept : “IT”, </a:t>
            </a:r>
          </a:p>
          <a:p>
            <a:r>
              <a:rPr lang="en-US" dirty="0"/>
              <a:t>Salary: 17000},</a:t>
            </a:r>
          </a:p>
          <a:p>
            <a:r>
              <a:rPr lang="en-US" dirty="0"/>
              <a:t>{_id : 6,  FirstName : “Ashok", Dept : “EC”, </a:t>
            </a:r>
          </a:p>
          <a:p>
            <a:r>
              <a:rPr lang="en-US" dirty="0"/>
              <a:t>Salary: 19000}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654819"/>
            <a:ext cx="4754880" cy="54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().count()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1289059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0F71ABC8-80EC-67A6-7D42-ADBDE7259F28}"/>
              </a:ext>
            </a:extLst>
          </p:cNvPr>
          <p:cNvSpPr/>
          <p:nvPr/>
        </p:nvSpPr>
        <p:spPr>
          <a:xfrm>
            <a:off x="7281745" y="1067388"/>
            <a:ext cx="1005840" cy="365760"/>
          </a:xfrm>
          <a:prstGeom prst="roundRect">
            <a:avLst>
              <a:gd name="adj" fmla="val 1145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1FB5FC73-ECB3-C47C-6D6A-31162BF2CD38}"/>
              </a:ext>
            </a:extLst>
          </p:cNvPr>
          <p:cNvSpPr/>
          <p:nvPr/>
        </p:nvSpPr>
        <p:spPr>
          <a:xfrm>
            <a:off x="521013" y="3429549"/>
            <a:ext cx="4754880" cy="792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db.emp.aggregate</a:t>
            </a:r>
            <a:r>
              <a:rPr lang="en-US" dirty="0">
                <a:solidFill>
                  <a:schemeClr val="tx1"/>
                </a:solidFill>
              </a:rPr>
              <a:t>([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{$group:{_id:"$Dept", qty:{$sum:1}}} ])</a:t>
            </a: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23124F91-7F0A-6D9C-FDA1-20217E0B98D5}"/>
              </a:ext>
            </a:extLst>
          </p:cNvPr>
          <p:cNvSpPr/>
          <p:nvPr/>
        </p:nvSpPr>
        <p:spPr>
          <a:xfrm>
            <a:off x="521013" y="3063789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D0934A74-6843-8972-7BB3-1A01AED45683}"/>
              </a:ext>
            </a:extLst>
          </p:cNvPr>
          <p:cNvSpPr/>
          <p:nvPr/>
        </p:nvSpPr>
        <p:spPr>
          <a:xfrm>
            <a:off x="521013" y="5237396"/>
            <a:ext cx="4754880" cy="792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db.emp.aggregate</a:t>
            </a:r>
            <a:r>
              <a:rPr lang="en-US" dirty="0">
                <a:solidFill>
                  <a:schemeClr val="tx1"/>
                </a:solidFill>
              </a:rPr>
              <a:t>([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{"$group":{_id:"$Dept"}} ])</a:t>
            </a: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2FC9CA03-C3BD-3B0E-B995-9826EAB242B7}"/>
              </a:ext>
            </a:extLst>
          </p:cNvPr>
          <p:cNvSpPr/>
          <p:nvPr/>
        </p:nvSpPr>
        <p:spPr>
          <a:xfrm>
            <a:off x="521013" y="487163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00366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 example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aggregate]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6865365" cy="5590565"/>
          </a:xfrm>
        </p:spPr>
        <p:txBody>
          <a:bodyPr/>
          <a:lstStyle/>
          <a:p>
            <a:r>
              <a:rPr lang="en-US" dirty="0"/>
              <a:t>Count number of employees in CE department from emp collection.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Count department wise number of employees in a emp collection and display departments having more than one employee.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4D235-19A7-5163-963D-7629F8FF4E6C}"/>
              </a:ext>
            </a:extLst>
          </p:cNvPr>
          <p:cNvSpPr txBox="1"/>
          <p:nvPr/>
        </p:nvSpPr>
        <p:spPr>
          <a:xfrm>
            <a:off x="7281746" y="1433148"/>
            <a:ext cx="477907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{_id : 1,  FirstName : "Neha", Dept : “CE”, </a:t>
            </a:r>
          </a:p>
          <a:p>
            <a:r>
              <a:rPr lang="en-US" dirty="0"/>
              <a:t>Salary: 10000}, </a:t>
            </a:r>
          </a:p>
          <a:p>
            <a:r>
              <a:rPr lang="en-US" dirty="0"/>
              <a:t>{_id : 2,  FirstName : "Milan", Dept : “IT”, </a:t>
            </a:r>
          </a:p>
          <a:p>
            <a:r>
              <a:rPr lang="en-US" dirty="0"/>
              <a:t>Salary: 15000 },</a:t>
            </a:r>
          </a:p>
          <a:p>
            <a:r>
              <a:rPr lang="en-US" dirty="0"/>
              <a:t>{_id : 3,  FirstName : "Sohan", Dept : “CE”, </a:t>
            </a:r>
          </a:p>
          <a:p>
            <a:r>
              <a:rPr lang="en-US" dirty="0"/>
              <a:t>Salary: 12000 },</a:t>
            </a:r>
          </a:p>
          <a:p>
            <a:r>
              <a:rPr lang="en-US" dirty="0"/>
              <a:t>{_id : 4,  FirstName : "Nehal", Dept : “CE”, </a:t>
            </a:r>
          </a:p>
          <a:p>
            <a:r>
              <a:rPr lang="en-US" dirty="0"/>
              <a:t>Salary: 14000}, </a:t>
            </a:r>
          </a:p>
          <a:p>
            <a:r>
              <a:rPr lang="en-US" dirty="0"/>
              <a:t>{_id : 5,  FirstName : "Mitesh", Dept : “IT”, </a:t>
            </a:r>
          </a:p>
          <a:p>
            <a:r>
              <a:rPr lang="en-US" dirty="0"/>
              <a:t>Salary: 17000},</a:t>
            </a:r>
          </a:p>
          <a:p>
            <a:r>
              <a:rPr lang="en-US" dirty="0"/>
              <a:t>{_id : 6,  FirstName : “Ashok", Dept : “EC”, </a:t>
            </a:r>
          </a:p>
          <a:p>
            <a:r>
              <a:rPr lang="en-US" dirty="0"/>
              <a:t>Salary: 19000}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2015043"/>
            <a:ext cx="4754880" cy="1008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en-US" dirty="0" err="1">
                <a:solidFill>
                  <a:schemeClr val="tx1"/>
                </a:solidFill>
              </a:rPr>
              <a:t>db.emp.aggregate</a:t>
            </a:r>
            <a:r>
              <a:rPr lang="en-US" dirty="0">
                <a:solidFill>
                  <a:schemeClr val="tx1"/>
                </a:solidFill>
              </a:rPr>
              <a:t>([</a:t>
            </a:r>
          </a:p>
          <a:p>
            <a:pPr lvl="1">
              <a:lnSpc>
                <a:spcPts val="2500"/>
              </a:lnSpc>
            </a:pPr>
            <a:r>
              <a:rPr lang="en-US" dirty="0">
                <a:solidFill>
                  <a:schemeClr val="tx1"/>
                </a:solidFill>
              </a:rPr>
              <a:t>{$match: { Dept: "CE" } },</a:t>
            </a:r>
          </a:p>
          <a:p>
            <a:pPr lvl="1">
              <a:lnSpc>
                <a:spcPts val="2500"/>
              </a:lnSpc>
            </a:pPr>
            <a:r>
              <a:rPr lang="en-US" dirty="0">
                <a:solidFill>
                  <a:schemeClr val="tx1"/>
                </a:solidFill>
              </a:rPr>
              <a:t>{$group:{_id:"$Dept", count: {$sum: 1}}} ])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1649283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0F71ABC8-80EC-67A6-7D42-ADBDE7259F28}"/>
              </a:ext>
            </a:extLst>
          </p:cNvPr>
          <p:cNvSpPr/>
          <p:nvPr/>
        </p:nvSpPr>
        <p:spPr>
          <a:xfrm>
            <a:off x="7281745" y="1067388"/>
            <a:ext cx="1005840" cy="365760"/>
          </a:xfrm>
          <a:prstGeom prst="roundRect">
            <a:avLst>
              <a:gd name="adj" fmla="val 1145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481EEFAB-AD30-D1DD-E8C6-ACDE923EF046}"/>
              </a:ext>
            </a:extLst>
          </p:cNvPr>
          <p:cNvSpPr/>
          <p:nvPr/>
        </p:nvSpPr>
        <p:spPr>
          <a:xfrm>
            <a:off x="521013" y="4450859"/>
            <a:ext cx="4754880" cy="1008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en-US" dirty="0" err="1">
                <a:solidFill>
                  <a:schemeClr val="tx1"/>
                </a:solidFill>
              </a:rPr>
              <a:t>db.emp.aggregate</a:t>
            </a:r>
            <a:r>
              <a:rPr lang="en-US" dirty="0">
                <a:solidFill>
                  <a:schemeClr val="tx1"/>
                </a:solidFill>
              </a:rPr>
              <a:t>([</a:t>
            </a:r>
          </a:p>
          <a:p>
            <a:pPr>
              <a:lnSpc>
                <a:spcPts val="2500"/>
              </a:lnSpc>
            </a:pPr>
            <a:r>
              <a:rPr lang="en-US" dirty="0">
                <a:solidFill>
                  <a:schemeClr val="tx1"/>
                </a:solidFill>
              </a:rPr>
              <a:t>{"$group":{_id:"$Dept", qty:{$sum:1}}},</a:t>
            </a:r>
          </a:p>
          <a:p>
            <a:pPr>
              <a:lnSpc>
                <a:spcPts val="2500"/>
              </a:lnSpc>
            </a:pPr>
            <a:r>
              <a:rPr lang="en-US" dirty="0">
                <a:solidFill>
                  <a:schemeClr val="tx1"/>
                </a:solidFill>
              </a:rPr>
              <a:t>{$match: { </a:t>
            </a:r>
            <a:r>
              <a:rPr lang="en-US" dirty="0" err="1">
                <a:solidFill>
                  <a:schemeClr val="tx1"/>
                </a:solidFill>
              </a:rPr>
              <a:t>qty</a:t>
            </a:r>
            <a:r>
              <a:rPr lang="en-US" dirty="0">
                <a:solidFill>
                  <a:schemeClr val="tx1"/>
                </a:solidFill>
              </a:rPr>
              <a:t>: {$</a:t>
            </a:r>
            <a:r>
              <a:rPr lang="en-US" dirty="0" err="1">
                <a:solidFill>
                  <a:schemeClr val="tx1"/>
                </a:solidFill>
              </a:rPr>
              <a:t>gt</a:t>
            </a:r>
            <a:r>
              <a:rPr lang="en-US" dirty="0">
                <a:solidFill>
                  <a:schemeClr val="tx1"/>
                </a:solidFill>
              </a:rPr>
              <a:t>: 1} } }])</a:t>
            </a: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129B02C5-6233-3C15-AE45-79C0D4A6D71F}"/>
              </a:ext>
            </a:extLst>
          </p:cNvPr>
          <p:cNvSpPr/>
          <p:nvPr/>
        </p:nvSpPr>
        <p:spPr>
          <a:xfrm>
            <a:off x="521013" y="4085099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57376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 example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aggregate]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6865365" cy="5590565"/>
          </a:xfrm>
        </p:spPr>
        <p:txBody>
          <a:bodyPr/>
          <a:lstStyle/>
          <a:p>
            <a:r>
              <a:rPr lang="en-US" dirty="0"/>
              <a:t>Count department wise number of employees in a emp collection and sort the output on number of employee in ascending order.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4D235-19A7-5163-963D-7629F8FF4E6C}"/>
              </a:ext>
            </a:extLst>
          </p:cNvPr>
          <p:cNvSpPr txBox="1"/>
          <p:nvPr/>
        </p:nvSpPr>
        <p:spPr>
          <a:xfrm>
            <a:off x="7281746" y="1433148"/>
            <a:ext cx="477907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{_id : 1,  FirstName : "Neha", Dept : “CE”, </a:t>
            </a:r>
          </a:p>
          <a:p>
            <a:r>
              <a:rPr lang="en-US" dirty="0"/>
              <a:t>Salary: 10000}, </a:t>
            </a:r>
          </a:p>
          <a:p>
            <a:r>
              <a:rPr lang="en-US" dirty="0"/>
              <a:t>{_id : 2,  FirstName : "Milan", Dept : “IT”, </a:t>
            </a:r>
          </a:p>
          <a:p>
            <a:r>
              <a:rPr lang="en-US" dirty="0"/>
              <a:t>Salary: 15000 },</a:t>
            </a:r>
          </a:p>
          <a:p>
            <a:r>
              <a:rPr lang="en-US" dirty="0"/>
              <a:t>{_id : 3,  FirstName : "Sohan", Dept : “CE”, </a:t>
            </a:r>
          </a:p>
          <a:p>
            <a:r>
              <a:rPr lang="en-US" dirty="0"/>
              <a:t>Salary: 12000 },</a:t>
            </a:r>
          </a:p>
          <a:p>
            <a:r>
              <a:rPr lang="en-US" dirty="0"/>
              <a:t>{_id : 4,  FirstName : "Nehal", Dept : “CE”, </a:t>
            </a:r>
          </a:p>
          <a:p>
            <a:r>
              <a:rPr lang="en-US" dirty="0"/>
              <a:t>Salary: 14000}, </a:t>
            </a:r>
          </a:p>
          <a:p>
            <a:r>
              <a:rPr lang="en-US" dirty="0"/>
              <a:t>{_id : 5,  FirstName : "Mitesh", Dept : “IT”, </a:t>
            </a:r>
          </a:p>
          <a:p>
            <a:r>
              <a:rPr lang="en-US" dirty="0"/>
              <a:t>Salary: 17000},</a:t>
            </a:r>
          </a:p>
          <a:p>
            <a:r>
              <a:rPr lang="en-US" dirty="0"/>
              <a:t>{_id : 6,  FirstName : “Ashok", Dept : “EC”, </a:t>
            </a:r>
          </a:p>
          <a:p>
            <a:r>
              <a:rPr lang="en-US"/>
              <a:t>Salary: 19000}</a:t>
            </a:r>
            <a:endParaRPr lang="en-US" dirty="0"/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0F71ABC8-80EC-67A6-7D42-ADBDE7259F28}"/>
              </a:ext>
            </a:extLst>
          </p:cNvPr>
          <p:cNvSpPr/>
          <p:nvPr/>
        </p:nvSpPr>
        <p:spPr>
          <a:xfrm>
            <a:off x="7281745" y="1067388"/>
            <a:ext cx="1005840" cy="365760"/>
          </a:xfrm>
          <a:prstGeom prst="roundRect">
            <a:avLst>
              <a:gd name="adj" fmla="val 1145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481EEFAB-AD30-D1DD-E8C6-ACDE923EF046}"/>
              </a:ext>
            </a:extLst>
          </p:cNvPr>
          <p:cNvSpPr/>
          <p:nvPr/>
        </p:nvSpPr>
        <p:spPr>
          <a:xfrm>
            <a:off x="521013" y="2343280"/>
            <a:ext cx="4754880" cy="1008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en-US" dirty="0" err="1">
                <a:solidFill>
                  <a:schemeClr val="tx1"/>
                </a:solidFill>
              </a:rPr>
              <a:t>db.emp.aggregate</a:t>
            </a:r>
            <a:r>
              <a:rPr lang="en-US" dirty="0">
                <a:solidFill>
                  <a:schemeClr val="tx1"/>
                </a:solidFill>
              </a:rPr>
              <a:t>([</a:t>
            </a:r>
          </a:p>
          <a:p>
            <a:pPr>
              <a:lnSpc>
                <a:spcPts val="2500"/>
              </a:lnSpc>
            </a:pPr>
            <a:r>
              <a:rPr lang="en-US" dirty="0">
                <a:solidFill>
                  <a:schemeClr val="tx1"/>
                </a:solidFill>
              </a:rPr>
              <a:t>{"$group":{_id:"$Dept", qty:{$sum:1}}},</a:t>
            </a:r>
          </a:p>
          <a:p>
            <a:pPr>
              <a:lnSpc>
                <a:spcPts val="2500"/>
              </a:lnSpc>
            </a:pPr>
            <a:r>
              <a:rPr lang="en-US" dirty="0">
                <a:solidFill>
                  <a:schemeClr val="tx1"/>
                </a:solidFill>
              </a:rPr>
              <a:t>{$sort: { qty : 1}} ])</a:t>
            </a: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129B02C5-6233-3C15-AE45-79C0D4A6D71F}"/>
              </a:ext>
            </a:extLst>
          </p:cNvPr>
          <p:cNvSpPr/>
          <p:nvPr/>
        </p:nvSpPr>
        <p:spPr>
          <a:xfrm>
            <a:off x="521013" y="1977520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07666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- 2</a:t>
            </a:r>
          </a:p>
        </p:txBody>
      </p:sp>
    </p:spTree>
    <p:extLst>
      <p:ext uri="{BB962C8B-B14F-4D97-AF65-F5344CB8AC3E}">
        <p14:creationId xmlns:p14="http://schemas.microsoft.com/office/powerpoint/2010/main" val="159920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15696</TotalTime>
  <Words>4842</Words>
  <Application>Microsoft Office PowerPoint</Application>
  <PresentationFormat>Widescreen</PresentationFormat>
  <Paragraphs>595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Roboto Condensed Light</vt:lpstr>
      <vt:lpstr>Wingdings</vt:lpstr>
      <vt:lpstr>Wingdings 3</vt:lpstr>
      <vt:lpstr>Roboto Condensed</vt:lpstr>
      <vt:lpstr>Arial</vt:lpstr>
      <vt:lpstr>Calibri</vt:lpstr>
      <vt:lpstr>Office Theme</vt:lpstr>
      <vt:lpstr>1_Office Theme</vt:lpstr>
      <vt:lpstr>Unit-5  Advanced  MongoDB Concepts</vt:lpstr>
      <vt:lpstr>PowerPoint Presentation</vt:lpstr>
      <vt:lpstr>Aggregation</vt:lpstr>
      <vt:lpstr>Aggregation                                                            [RDBMS: aggregate]</vt:lpstr>
      <vt:lpstr>How does the MongoDB aggregation pipeline work?</vt:lpstr>
      <vt:lpstr>Aggregation example                                             [RDBMS: aggregate]</vt:lpstr>
      <vt:lpstr>Aggregation example                                             [RDBMS: aggregate]</vt:lpstr>
      <vt:lpstr>Aggregation example                                             [RDBMS: aggregate]</vt:lpstr>
      <vt:lpstr>Indexes</vt:lpstr>
      <vt:lpstr>Indexes                                                                             [RDBMS: index]</vt:lpstr>
      <vt:lpstr>Indexes                                                                             [RDBMS: index]</vt:lpstr>
      <vt:lpstr>Regex</vt:lpstr>
      <vt:lpstr>Regex                                                                                   [RDBMS: like]</vt:lpstr>
      <vt:lpstr>$regex                                                                                  [RDBMS: like]</vt:lpstr>
      <vt:lpstr>$regex                                                                                  [RDBMS: like]</vt:lpstr>
      <vt:lpstr>$regex                                                                                  [RDBMS: like]</vt:lpstr>
      <vt:lpstr>$regex                                                                                  [RDBMS: like]</vt:lpstr>
      <vt:lpstr>Schema validation</vt:lpstr>
      <vt:lpstr>Schema validation                                                   [RDBMS: validation]</vt:lpstr>
      <vt:lpstr>Schema validation                                                   [RDBMS: validation]</vt:lpstr>
      <vt:lpstr>Embedded or Nested Document</vt:lpstr>
      <vt:lpstr>Embedded or Nested Document</vt:lpstr>
      <vt:lpstr>Creating Embedded Documents</vt:lpstr>
      <vt:lpstr>Transaction</vt:lpstr>
      <vt:lpstr>Transaction</vt:lpstr>
      <vt:lpstr>Time series</vt:lpstr>
      <vt:lpstr>Time series</vt:lpstr>
      <vt:lpstr>BASE Theorem</vt:lpstr>
      <vt:lpstr>BASE Theorem</vt:lpstr>
      <vt:lpstr>BASE Theorem</vt:lpstr>
      <vt:lpstr>CAP Theorem</vt:lpstr>
      <vt:lpstr>CAP Theorem</vt:lpstr>
      <vt:lpstr>CAP Theorem</vt:lpstr>
      <vt:lpstr>CAP Theorem</vt:lpstr>
      <vt:lpstr>CAP Theorem | CP with MongoDB</vt:lpstr>
      <vt:lpstr>CAP Theorem | CP with MongoDB</vt:lpstr>
      <vt:lpstr>CAP Theorem | CP with MongoDB</vt:lpstr>
      <vt:lpstr>Backup and recovery</vt:lpstr>
      <vt:lpstr>Backup and recovery</vt:lpstr>
      <vt:lpstr>Backup and recovery</vt:lpstr>
      <vt:lpstr>Create User &amp; add Role in MongoDB</vt:lpstr>
      <vt:lpstr>Create user &amp; add role in MongoDB</vt:lpstr>
      <vt:lpstr>List the user &amp; drop/delete user</vt:lpstr>
      <vt:lpstr>Replication and Sharding</vt:lpstr>
      <vt:lpstr>Replication</vt:lpstr>
      <vt:lpstr>How Replication Works in MongoDB?</vt:lpstr>
      <vt:lpstr>Sharding</vt:lpstr>
      <vt:lpstr>Why Sharding?</vt:lpstr>
      <vt:lpstr>Sharding</vt:lpstr>
      <vt:lpstr>Sharding</vt:lpstr>
      <vt:lpstr>Cursor</vt:lpstr>
      <vt:lpstr>Cursor</vt:lpstr>
      <vt:lpstr>Cursor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firoz sherasiya</cp:lastModifiedBy>
  <cp:revision>919</cp:revision>
  <dcterms:created xsi:type="dcterms:W3CDTF">2020-05-01T05:09:15Z</dcterms:created>
  <dcterms:modified xsi:type="dcterms:W3CDTF">2023-08-12T02:46:32Z</dcterms:modified>
</cp:coreProperties>
</file>