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6" r:id="rId8"/>
    <p:sldId id="304" r:id="rId9"/>
    <p:sldId id="305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Mobile Sales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-</a:t>
            </a:r>
            <a:r>
              <a:rPr lang="en-US" sz="1600" cap="none" dirty="0"/>
              <a:t>using POWER BI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25B0-B138-7E90-8D8B-1B147CC8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745C12-D74A-BFF1-E8D8-0A39CB1D250C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Measure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CDE33-9641-6798-D261-FDF49AFBB402}"/>
              </a:ext>
            </a:extLst>
          </p:cNvPr>
          <p:cNvSpPr/>
          <p:nvPr/>
        </p:nvSpPr>
        <p:spPr>
          <a:xfrm>
            <a:off x="1959755" y="3153576"/>
            <a:ext cx="9490344" cy="4353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40EF4-5AB0-077B-4A38-527278B9FB0C}"/>
              </a:ext>
            </a:extLst>
          </p:cNvPr>
          <p:cNvSpPr/>
          <p:nvPr/>
        </p:nvSpPr>
        <p:spPr>
          <a:xfrm>
            <a:off x="526774" y="695739"/>
            <a:ext cx="11290852" cy="542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YTD (Year-to-Date):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Analyzes cumulative performance from the start of the year to the current date.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</a:rPr>
              <a:t>QTD (Quarter-to-Date):</a:t>
            </a:r>
            <a:r>
              <a:rPr lang="en-US" dirty="0">
                <a:solidFill>
                  <a:schemeClr val="tx1"/>
                </a:solidFill>
              </a:rPr>
              <a:t> Cumulative sales from the start of the current quarter to date.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MTD (Month-to-Date):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progress from the beginning of the current month to the present date.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Period Last Year: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Compares data from the same time period in the previous year to identify trends.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71C86-3896-934A-D1A1-B7E73A6F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55" y="2242039"/>
            <a:ext cx="8179420" cy="406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8CC92B-3368-6ABD-23A8-6CAD82A8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55" y="3062906"/>
            <a:ext cx="8048949" cy="421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F8AE40-5085-D287-5616-5FF3348A0E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110"/>
          <a:stretch/>
        </p:blipFill>
        <p:spPr>
          <a:xfrm>
            <a:off x="2110502" y="3933365"/>
            <a:ext cx="7818689" cy="421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2ADD36-97E8-C1BB-695C-54C6F72EA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34" y="4860411"/>
            <a:ext cx="10688192" cy="2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8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C06AD-6487-FC46-F97A-46573420D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55D25E-32DE-2604-50CA-169BA86F5225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90978-9B4D-038C-5E75-54F073FFECC0}"/>
              </a:ext>
            </a:extLst>
          </p:cNvPr>
          <p:cNvSpPr/>
          <p:nvPr/>
        </p:nvSpPr>
        <p:spPr>
          <a:xfrm>
            <a:off x="1959755" y="3153576"/>
            <a:ext cx="9490344" cy="4353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58E38-B971-B952-4C1D-7084EBA999B1}"/>
              </a:ext>
            </a:extLst>
          </p:cNvPr>
          <p:cNvSpPr/>
          <p:nvPr/>
        </p:nvSpPr>
        <p:spPr>
          <a:xfrm>
            <a:off x="526774" y="695739"/>
            <a:ext cx="11290852" cy="542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1CB29-B934-54B0-3D75-99D8BCC2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742575"/>
            <a:ext cx="829743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4F1DF-1514-F8FF-76EB-49673AF0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76A5D-D6C5-EFB5-0C45-35BB2CCF2D11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F9309-9E71-F199-9FFA-E3A316D1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937" y="1663835"/>
            <a:ext cx="2272879" cy="4031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B96F48-C85E-26A4-95F3-220C3C8C3796}"/>
              </a:ext>
            </a:extLst>
          </p:cNvPr>
          <p:cNvSpPr/>
          <p:nvPr/>
        </p:nvSpPr>
        <p:spPr>
          <a:xfrm>
            <a:off x="1035195" y="2166730"/>
            <a:ext cx="6867939" cy="3379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Covering 37 Months Data (October 2021 to October 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Key Matrix  3835 x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0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C3B5B-789D-6EE4-146B-918D7793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49DBA-DAAD-E1FE-1266-3FC875190204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&amp; Trends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6A4D4-FB17-F4F9-FA51-00B9D0DF9852}"/>
              </a:ext>
            </a:extLst>
          </p:cNvPr>
          <p:cNvSpPr/>
          <p:nvPr/>
        </p:nvSpPr>
        <p:spPr>
          <a:xfrm>
            <a:off x="566531" y="516836"/>
            <a:ext cx="5903844" cy="70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Based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A72F-E96F-9CD4-C45A-5191ABEF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1" y="1833340"/>
            <a:ext cx="989785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1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A0A9-BA42-AC8B-525F-EDCBA4C78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ACAA76-A17E-2456-0475-BD209966E257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&amp; Trends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D6E18-175B-233A-38C9-11A5B767688B}"/>
              </a:ext>
            </a:extLst>
          </p:cNvPr>
          <p:cNvSpPr/>
          <p:nvPr/>
        </p:nvSpPr>
        <p:spPr>
          <a:xfrm>
            <a:off x="566531" y="516836"/>
            <a:ext cx="5903844" cy="70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Based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FDFD8-F775-5263-BB49-027DCC95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8" y="2146851"/>
            <a:ext cx="10458943" cy="27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B2BA-7C6D-00C8-225E-EE59DEC7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06930-29B5-7224-00F0-E95FFD91D388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&amp;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0A38-936B-7D03-89A1-C7833E38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08" y="739685"/>
            <a:ext cx="8894181" cy="53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4662-EA52-1E0C-9502-C2C18166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3D081-4C13-AFB9-3449-9BE89A447435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5D399-579A-8090-BE00-C57B0E34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44" y="605460"/>
            <a:ext cx="10069710" cy="56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9204-5BBF-DD79-7EA8-103DDFDC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85D2E6-75A9-7E40-0AD4-721E0E8FD020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F5132-2205-6D29-9010-9472EF3A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1" y="595257"/>
            <a:ext cx="10150036" cy="56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B9BD-E770-16B7-09AE-83AD6649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7F89D-5143-0E04-E79B-D32E831BF05A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DE4CB-26F7-48A1-30B3-C216C5A0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89" y="755374"/>
            <a:ext cx="9503820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7838-6356-5A2D-3423-9F7A1DAD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3CD76-6AB7-AAD2-D26E-8317E361572F}"/>
              </a:ext>
            </a:extLst>
          </p:cNvPr>
          <p:cNvSpPr/>
          <p:nvPr/>
        </p:nvSpPr>
        <p:spPr>
          <a:xfrm>
            <a:off x="-1" y="1"/>
            <a:ext cx="12192001" cy="477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2A59F-749A-8E10-55F6-352321D3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9" y="596348"/>
            <a:ext cx="10015041" cy="56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{DA44F7C4-C694-49D6-8443-B449526496E4}tf22712842_win32</Template>
  <TotalTime>85</TotalTime>
  <Words>128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Mobile Sales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 Deriya</dc:creator>
  <cp:lastModifiedBy>Prit Deriya</cp:lastModifiedBy>
  <cp:revision>3</cp:revision>
  <dcterms:created xsi:type="dcterms:W3CDTF">2025-03-24T10:54:54Z</dcterms:created>
  <dcterms:modified xsi:type="dcterms:W3CDTF">2025-03-25T04:08:20Z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