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0" r:id="rId7"/>
    <p:sldId id="258" r:id="rId8"/>
    <p:sldId id="261" r:id="rId9"/>
    <p:sldId id="293" r:id="rId10"/>
    <p:sldId id="286" r:id="rId11"/>
    <p:sldId id="287" r:id="rId12"/>
    <p:sldId id="288" r:id="rId13"/>
    <p:sldId id="289"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1/18/2023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359799" y="1151467"/>
            <a:ext cx="7077456" cy="2668468"/>
          </a:xfrm>
        </p:spPr>
        <p:txBody>
          <a:bodyPr/>
          <a:lstStyle/>
          <a:p>
            <a:r>
              <a:rPr lang="en-US" dirty="0"/>
              <a:t>Data Analytics Process: </a:t>
            </a:r>
            <a:r>
              <a:rPr lang="en-US" dirty="0">
                <a:solidFill>
                  <a:srgbClr val="FF0000"/>
                </a:solidFill>
              </a:rPr>
              <a:t>Real world Application</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037132" y="5471386"/>
            <a:ext cx="7077456" cy="868680"/>
          </a:xfrm>
        </p:spPr>
        <p:txBody>
          <a:bodyPr/>
          <a:lstStyle/>
          <a:p>
            <a:pPr marL="0" indent="0">
              <a:buNone/>
            </a:pPr>
            <a:r>
              <a:rPr lang="en-US" dirty="0"/>
              <a:t>Project Done By: </a:t>
            </a:r>
            <a:r>
              <a:rPr lang="en-US" dirty="0">
                <a:solidFill>
                  <a:schemeClr val="bg1">
                    <a:lumMod val="85000"/>
                  </a:schemeClr>
                </a:solidFill>
              </a:rPr>
              <a:t>Pritam Dey</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8D17-BE14-C3FF-84DF-6B6E4FEB292E}"/>
              </a:ext>
            </a:extLst>
          </p:cNvPr>
          <p:cNvSpPr>
            <a:spLocks noGrp="1"/>
          </p:cNvSpPr>
          <p:nvPr>
            <p:ph type="title"/>
          </p:nvPr>
        </p:nvSpPr>
        <p:spPr/>
        <p:txBody>
          <a:bodyPr/>
          <a:lstStyle/>
          <a:p>
            <a:r>
              <a:rPr lang="en-IN" dirty="0"/>
              <a:t>Data Analysis Process Steps:</a:t>
            </a:r>
          </a:p>
        </p:txBody>
      </p:sp>
      <p:sp>
        <p:nvSpPr>
          <p:cNvPr id="3" name="Slide Number Placeholder 2">
            <a:extLst>
              <a:ext uri="{FF2B5EF4-FFF2-40B4-BE49-F238E27FC236}">
                <a16:creationId xmlns:a16="http://schemas.microsoft.com/office/drawing/2014/main" id="{510DDFFF-7607-62E0-F6C6-038B65301A6C}"/>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942EF06B-442B-D913-D663-C2ED44BAB072}"/>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Share :</a:t>
            </a:r>
          </a:p>
          <a:p>
            <a:pPr marL="0" indent="0">
              <a:buNone/>
            </a:pPr>
            <a:r>
              <a:rPr lang="en-IN" sz="1800" dirty="0"/>
              <a:t>After the analyse, the next step is Sharing. As in Data Analytics we discussion with our teammates or else with resourceful person by  sharing the insights we have got from the data to get the best outcome.</a:t>
            </a:r>
          </a:p>
          <a:p>
            <a:pPr marL="0" indent="0">
              <a:buNone/>
            </a:pPr>
            <a:r>
              <a:rPr lang="en-IN" sz="1800" dirty="0"/>
              <a:t>In our scenario we do conversation about our finding to the person who have knowledge in this field, or the showroom executive for the best suits in our budget.</a:t>
            </a:r>
          </a:p>
        </p:txBody>
      </p:sp>
    </p:spTree>
    <p:extLst>
      <p:ext uri="{BB962C8B-B14F-4D97-AF65-F5344CB8AC3E}">
        <p14:creationId xmlns:p14="http://schemas.microsoft.com/office/powerpoint/2010/main" val="186876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1AFD-DC2A-B78E-E4AF-941972BA9CFB}"/>
              </a:ext>
            </a:extLst>
          </p:cNvPr>
          <p:cNvSpPr>
            <a:spLocks noGrp="1"/>
          </p:cNvSpPr>
          <p:nvPr>
            <p:ph type="title"/>
          </p:nvPr>
        </p:nvSpPr>
        <p:spPr/>
        <p:txBody>
          <a:bodyPr/>
          <a:lstStyle/>
          <a:p>
            <a:r>
              <a:rPr lang="en-IN" dirty="0"/>
              <a:t>Data Analysis Process Steps: </a:t>
            </a:r>
          </a:p>
        </p:txBody>
      </p:sp>
      <p:sp>
        <p:nvSpPr>
          <p:cNvPr id="3" name="Slide Number Placeholder 2">
            <a:extLst>
              <a:ext uri="{FF2B5EF4-FFF2-40B4-BE49-F238E27FC236}">
                <a16:creationId xmlns:a16="http://schemas.microsoft.com/office/drawing/2014/main" id="{1DD1FCEB-CD63-F342-D88D-36BD72A57988}"/>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B2A325A4-548A-92BF-F7F9-56EE4D51C875}"/>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Act :</a:t>
            </a:r>
          </a:p>
          <a:p>
            <a:pPr marL="0" indent="0">
              <a:buNone/>
            </a:pPr>
            <a:r>
              <a:rPr lang="en-IN" sz="1800" dirty="0"/>
              <a:t>This is basically the last step of the data analysis. After completing all the steps we finally in a position to act on or plan or in other word we finally ready to achieve the plan we made .</a:t>
            </a:r>
          </a:p>
          <a:p>
            <a:pPr marL="0" indent="0">
              <a:buNone/>
            </a:pPr>
            <a:endParaRPr lang="en-IN" sz="1800" dirty="0"/>
          </a:p>
          <a:p>
            <a:pPr marL="0" indent="0">
              <a:buNone/>
            </a:pPr>
            <a:r>
              <a:rPr lang="en-IN" sz="1800" dirty="0"/>
              <a:t>In our scenario after having the best outcome we finally buy the car which is best for us in our budget and have a peaceful and joyful ride.</a:t>
            </a:r>
          </a:p>
        </p:txBody>
      </p:sp>
    </p:spTree>
    <p:extLst>
      <p:ext uri="{BB962C8B-B14F-4D97-AF65-F5344CB8AC3E}">
        <p14:creationId xmlns:p14="http://schemas.microsoft.com/office/powerpoint/2010/main" val="176890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0F9B-40DB-5188-9C0B-D0BCA5EF6DD5}"/>
              </a:ext>
            </a:extLst>
          </p:cNvPr>
          <p:cNvSpPr>
            <a:spLocks noGrp="1"/>
          </p:cNvSpPr>
          <p:nvPr>
            <p:ph type="title"/>
          </p:nvPr>
        </p:nvSpPr>
        <p:spPr/>
        <p:txBody>
          <a:bodyPr/>
          <a:lstStyle/>
          <a:p>
            <a:r>
              <a:rPr lang="en-IN" dirty="0"/>
              <a:t>Conclusion : </a:t>
            </a:r>
          </a:p>
        </p:txBody>
      </p:sp>
      <p:sp>
        <p:nvSpPr>
          <p:cNvPr id="3" name="Slide Number Placeholder 2">
            <a:extLst>
              <a:ext uri="{FF2B5EF4-FFF2-40B4-BE49-F238E27FC236}">
                <a16:creationId xmlns:a16="http://schemas.microsoft.com/office/drawing/2014/main" id="{2EE0352C-0FBA-7EA6-25B9-089FA6507270}"/>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E8DBA75C-A8B2-393D-7098-CE776373A7F1}"/>
              </a:ext>
            </a:extLst>
          </p:cNvPr>
          <p:cNvSpPr>
            <a:spLocks noGrp="1"/>
          </p:cNvSpPr>
          <p:nvPr>
            <p:ph type="body" sz="quarter" idx="13"/>
          </p:nvPr>
        </p:nvSpPr>
        <p:spPr/>
        <p:txBody>
          <a:bodyPr/>
          <a:lstStyle/>
          <a:p>
            <a:pPr marL="0" indent="0">
              <a:buNone/>
            </a:pPr>
            <a:r>
              <a:rPr lang="en-IN" sz="1800" dirty="0"/>
              <a:t>Data analytics is holds a much important role in now a days . In this new era , millions of data is generating per second, data helps us to understand performance providing the clarity needed for better results. Data helps us to improve the whole process by that we can reduce the waste of time and money.</a:t>
            </a:r>
          </a:p>
          <a:p>
            <a:pPr marL="0" indent="0">
              <a:buNone/>
            </a:pPr>
            <a:r>
              <a:rPr lang="en-IN" sz="1800" dirty="0"/>
              <a:t>Plan it well in detailed manner of timing and resources , used to achieve an objective the best </a:t>
            </a:r>
          </a:p>
          <a:p>
            <a:pPr marL="0" indent="0">
              <a:buNone/>
            </a:pPr>
            <a:r>
              <a:rPr lang="en-IN" sz="1800" dirty="0"/>
              <a:t>Prepare a brief summary about our work before proceeding</a:t>
            </a:r>
          </a:p>
          <a:p>
            <a:pPr marL="0" indent="0">
              <a:buNone/>
            </a:pPr>
            <a:r>
              <a:rPr lang="en-IN" sz="1800" dirty="0"/>
              <a:t>Analysis helps us in order to explore and interpret the matter, methodically and in detail to get the insights </a:t>
            </a:r>
          </a:p>
          <a:p>
            <a:pPr marL="0" indent="0">
              <a:buNone/>
            </a:pPr>
            <a:r>
              <a:rPr lang="en-IN" sz="1800" dirty="0"/>
              <a:t>Sharing the views and our analyse can helps us to do correctness and get into the right way.</a:t>
            </a:r>
          </a:p>
        </p:txBody>
      </p:sp>
    </p:spTree>
    <p:extLst>
      <p:ext uri="{BB962C8B-B14F-4D97-AF65-F5344CB8AC3E}">
        <p14:creationId xmlns:p14="http://schemas.microsoft.com/office/powerpoint/2010/main" val="135717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FB61-C594-1719-8F77-D55DBC6A1E9C}"/>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06889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509438" y="330200"/>
            <a:ext cx="7781544" cy="859055"/>
          </a:xfrm>
        </p:spPr>
        <p:txBody>
          <a:bodyPr/>
          <a:lstStyle/>
          <a:p>
            <a:pPr algn="ctr"/>
            <a:r>
              <a:rPr lang="en-US" dirty="0"/>
              <a:t>Data Analytics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915824" y="1444979"/>
            <a:ext cx="6968772" cy="3623732"/>
          </a:xfrm>
        </p:spPr>
        <p:txBody>
          <a:bodyPr>
            <a:normAutofit/>
          </a:bodyPr>
          <a:lstStyle/>
          <a:p>
            <a:r>
              <a:rPr lang="en-US" sz="2000" dirty="0"/>
              <a:t>Data analytics is the science of analyzing raw data in order to make conclusions about that information. Data Analysis can be used to optimize process to Increase the overall efficiency of a business or a system.</a:t>
            </a:r>
          </a:p>
          <a:p>
            <a:r>
              <a:rPr lang="en-US" sz="2000" dirty="0"/>
              <a:t>Data Analysis used in different Business, Technologies, E-Commerce, Healthcare Industries and Science domain.</a:t>
            </a:r>
          </a:p>
          <a:p>
            <a:r>
              <a:rPr lang="en-US" sz="2000" dirty="0"/>
              <a:t>We are using Data Analytics in daily life to enhance productivity and remain profitable.</a:t>
            </a:r>
          </a:p>
          <a:p>
            <a:r>
              <a:rPr lang="en-US" dirty="0"/>
              <a:t>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66279" y="308499"/>
            <a:ext cx="7781544" cy="859055"/>
          </a:xfrm>
        </p:spPr>
        <p:txBody>
          <a:bodyPr/>
          <a:lstStyle/>
          <a:p>
            <a:r>
              <a:rPr lang="en-US" dirty="0"/>
              <a:t>Case Study:</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90312" y="1399121"/>
            <a:ext cx="5151700" cy="365760"/>
          </a:xfrm>
        </p:spPr>
        <p:txBody>
          <a:bodyPr>
            <a:noAutofit/>
          </a:bodyPr>
          <a:lstStyle/>
          <a:p>
            <a:r>
              <a:rPr lang="en-US" sz="2800" dirty="0"/>
              <a:t>Data Analysis In Real-Life Scenario</a:t>
            </a:r>
          </a:p>
          <a:p>
            <a:endParaRPr lang="en-US" sz="2000" dirty="0"/>
          </a:p>
          <a:p>
            <a:r>
              <a:rPr lang="en-US" sz="2000" dirty="0"/>
              <a:t>Task is to give a such example in real life where we used Data Analysis Process , Such as –</a:t>
            </a:r>
          </a:p>
          <a:p>
            <a:r>
              <a:rPr lang="en-US" sz="2000" dirty="0"/>
              <a:t>Plan, Prepare, Process, Analyze, Share and Act.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78729"/>
          </a:xfrm>
        </p:spPr>
        <p:txBody>
          <a:bodyPr/>
          <a:lstStyle/>
          <a:p>
            <a:r>
              <a:rPr lang="en-US" dirty="0"/>
              <a:t>Scenario:</a:t>
            </a:r>
            <a:br>
              <a:rPr lang="en-US" dirty="0"/>
            </a:b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We all living in an era where transportation such as bike ,car is very much important. Now a days people always dream about having his/her own Bike or Car. My scenario will be buying an own car.</a:t>
            </a:r>
          </a:p>
          <a:p>
            <a:pPr marL="0" indent="0">
              <a:buNone/>
            </a:pPr>
            <a:r>
              <a:rPr lang="en-US" dirty="0"/>
              <a:t>Car is a very much a Luxury item, while we are  planning to buy it we always done some </a:t>
            </a:r>
            <a:r>
              <a:rPr lang="en-IN" dirty="0"/>
              <a:t>Research before we buy it. </a:t>
            </a:r>
          </a:p>
          <a:p>
            <a:pPr marL="0" indent="0">
              <a:buNone/>
            </a:pPr>
            <a:r>
              <a:rPr lang="en-US" dirty="0"/>
              <a:t>We take care of our budget, </a:t>
            </a:r>
          </a:p>
          <a:p>
            <a:pPr marL="0" indent="0">
              <a:buNone/>
            </a:pPr>
            <a:r>
              <a:rPr lang="en-US" dirty="0"/>
              <a:t>We take care of the safety , Mileage, maintenance</a:t>
            </a:r>
          </a:p>
          <a:p>
            <a:pPr marL="0" indent="0">
              <a:buNone/>
            </a:pPr>
            <a:r>
              <a:rPr lang="en-US" dirty="0"/>
              <a:t>We also talk to people we know who bought car or bought car of our same brand choice.</a:t>
            </a:r>
          </a:p>
          <a:p>
            <a:pPr marL="0" indent="0">
              <a:buNone/>
            </a:pPr>
            <a:r>
              <a:rPr lang="en-US" dirty="0"/>
              <a:t>Doing these we actually used data Analysis process without even knowing it.</a:t>
            </a:r>
          </a:p>
          <a:p>
            <a:pPr marL="0" indent="0">
              <a:buNone/>
            </a:pPr>
            <a:r>
              <a:rPr lang="en-US" dirty="0"/>
              <a:t>So Lets Summarize those process</a:t>
            </a:r>
            <a:endParaRPr lang="en-IN"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Scenario: Buying a Car</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flipH="1">
            <a:off x="13112495" y="1681163"/>
            <a:ext cx="704088" cy="823912"/>
          </a:xfrm>
        </p:spPr>
        <p:txBody>
          <a:bodyPr/>
          <a:lstStyle/>
          <a:p>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flipH="1">
            <a:off x="13313664" y="1681163"/>
            <a:ext cx="914400" cy="823912"/>
          </a:xfrm>
        </p:spPr>
        <p:txBody>
          <a:bodyPr/>
          <a:lstStyle/>
          <a:p>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flipH="1">
            <a:off x="12555245" y="2859396"/>
            <a:ext cx="1737804" cy="2975946"/>
          </a:xfrm>
        </p:spPr>
        <p:txBody>
          <a:bodyPr/>
          <a:lstStyle/>
          <a:p>
            <a:endParaRPr lang="en-US" dirty="0"/>
          </a:p>
        </p:txBody>
      </p:sp>
      <p:sp>
        <p:nvSpPr>
          <p:cNvPr id="3" name="Flowchart: Alternate Process 2">
            <a:extLst>
              <a:ext uri="{FF2B5EF4-FFF2-40B4-BE49-F238E27FC236}">
                <a16:creationId xmlns:a16="http://schemas.microsoft.com/office/drawing/2014/main" id="{49180AFD-7C0C-4A38-8B9E-2629B34EC5F6}"/>
              </a:ext>
            </a:extLst>
          </p:cNvPr>
          <p:cNvSpPr/>
          <p:nvPr/>
        </p:nvSpPr>
        <p:spPr>
          <a:xfrm>
            <a:off x="1520698" y="1397959"/>
            <a:ext cx="8174736" cy="325219"/>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        Plan to buy a car  </a:t>
            </a:r>
          </a:p>
        </p:txBody>
      </p:sp>
      <p:sp>
        <p:nvSpPr>
          <p:cNvPr id="11" name="Flowchart: Off-page Connector 10">
            <a:extLst>
              <a:ext uri="{FF2B5EF4-FFF2-40B4-BE49-F238E27FC236}">
                <a16:creationId xmlns:a16="http://schemas.microsoft.com/office/drawing/2014/main" id="{088EA0AE-1AB2-39CD-99C1-BF0FDBF22BC9}"/>
              </a:ext>
            </a:extLst>
          </p:cNvPr>
          <p:cNvSpPr/>
          <p:nvPr/>
        </p:nvSpPr>
        <p:spPr>
          <a:xfrm>
            <a:off x="429006" y="1379811"/>
            <a:ext cx="1091692" cy="5355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Plan</a:t>
            </a:r>
          </a:p>
        </p:txBody>
      </p:sp>
      <p:sp>
        <p:nvSpPr>
          <p:cNvPr id="13" name="Flowchart: Off-page Connector 12">
            <a:extLst>
              <a:ext uri="{FF2B5EF4-FFF2-40B4-BE49-F238E27FC236}">
                <a16:creationId xmlns:a16="http://schemas.microsoft.com/office/drawing/2014/main" id="{5B7606A0-743D-786C-F864-3C1E5CA2FB52}"/>
              </a:ext>
            </a:extLst>
          </p:cNvPr>
          <p:cNvSpPr/>
          <p:nvPr/>
        </p:nvSpPr>
        <p:spPr>
          <a:xfrm>
            <a:off x="429006" y="1979229"/>
            <a:ext cx="1091691" cy="68673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Prepare</a:t>
            </a:r>
          </a:p>
        </p:txBody>
      </p:sp>
      <p:sp>
        <p:nvSpPr>
          <p:cNvPr id="14" name="Flowchart: Process 13">
            <a:extLst>
              <a:ext uri="{FF2B5EF4-FFF2-40B4-BE49-F238E27FC236}">
                <a16:creationId xmlns:a16="http://schemas.microsoft.com/office/drawing/2014/main" id="{A65754E6-9A71-5B60-FDF9-3F9369DEC84A}"/>
              </a:ext>
            </a:extLst>
          </p:cNvPr>
          <p:cNvSpPr/>
          <p:nvPr/>
        </p:nvSpPr>
        <p:spPr>
          <a:xfrm>
            <a:off x="1514919" y="1979228"/>
            <a:ext cx="8174736" cy="535531"/>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Checking the budget, savings , so that we can understand How much we are willing pay for the car</a:t>
            </a:r>
          </a:p>
        </p:txBody>
      </p:sp>
      <p:sp>
        <p:nvSpPr>
          <p:cNvPr id="15" name="Flowchart: Off-page Connector 14">
            <a:extLst>
              <a:ext uri="{FF2B5EF4-FFF2-40B4-BE49-F238E27FC236}">
                <a16:creationId xmlns:a16="http://schemas.microsoft.com/office/drawing/2014/main" id="{AD4B92DF-91A7-5218-76CC-F9C6D533B28B}"/>
              </a:ext>
            </a:extLst>
          </p:cNvPr>
          <p:cNvSpPr/>
          <p:nvPr/>
        </p:nvSpPr>
        <p:spPr>
          <a:xfrm>
            <a:off x="423228" y="2730403"/>
            <a:ext cx="1091691" cy="65819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a:t>
            </a:r>
          </a:p>
        </p:txBody>
      </p:sp>
      <p:sp>
        <p:nvSpPr>
          <p:cNvPr id="16" name="Flowchart: Alternate Process 15">
            <a:extLst>
              <a:ext uri="{FF2B5EF4-FFF2-40B4-BE49-F238E27FC236}">
                <a16:creationId xmlns:a16="http://schemas.microsoft.com/office/drawing/2014/main" id="{DFD13B22-5F01-C6F8-EB6E-D85350FA389A}"/>
              </a:ext>
            </a:extLst>
          </p:cNvPr>
          <p:cNvSpPr/>
          <p:nvPr/>
        </p:nvSpPr>
        <p:spPr>
          <a:xfrm>
            <a:off x="1514918" y="2696259"/>
            <a:ext cx="8174735" cy="525846"/>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Checking Cars that are in our budget and gather relative data about the cars</a:t>
            </a:r>
          </a:p>
        </p:txBody>
      </p:sp>
      <p:sp>
        <p:nvSpPr>
          <p:cNvPr id="17" name="Flowchart: Off-page Connector 16">
            <a:extLst>
              <a:ext uri="{FF2B5EF4-FFF2-40B4-BE49-F238E27FC236}">
                <a16:creationId xmlns:a16="http://schemas.microsoft.com/office/drawing/2014/main" id="{27E739BE-3C9D-8233-AFC2-D8CC993B2C7F}"/>
              </a:ext>
            </a:extLst>
          </p:cNvPr>
          <p:cNvSpPr/>
          <p:nvPr/>
        </p:nvSpPr>
        <p:spPr>
          <a:xfrm>
            <a:off x="433864" y="3482455"/>
            <a:ext cx="1070418" cy="758952"/>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Analyse</a:t>
            </a:r>
          </a:p>
        </p:txBody>
      </p:sp>
      <p:sp>
        <p:nvSpPr>
          <p:cNvPr id="18" name="Flowchart: Alternate Process 17">
            <a:extLst>
              <a:ext uri="{FF2B5EF4-FFF2-40B4-BE49-F238E27FC236}">
                <a16:creationId xmlns:a16="http://schemas.microsoft.com/office/drawing/2014/main" id="{379DA43A-B409-C2C0-7566-C7D36F473B9D}"/>
              </a:ext>
            </a:extLst>
          </p:cNvPr>
          <p:cNvSpPr/>
          <p:nvPr/>
        </p:nvSpPr>
        <p:spPr>
          <a:xfrm>
            <a:off x="1514918" y="3511320"/>
            <a:ext cx="8174735" cy="525846"/>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Compare between different brands and models of the car in our budget and make a decision on it</a:t>
            </a:r>
          </a:p>
        </p:txBody>
      </p:sp>
      <p:sp>
        <p:nvSpPr>
          <p:cNvPr id="19" name="Flowchart: Off-page Connector 18">
            <a:extLst>
              <a:ext uri="{FF2B5EF4-FFF2-40B4-BE49-F238E27FC236}">
                <a16:creationId xmlns:a16="http://schemas.microsoft.com/office/drawing/2014/main" id="{701D94D2-7D2D-BD64-8450-279355E871AB}"/>
              </a:ext>
            </a:extLst>
          </p:cNvPr>
          <p:cNvSpPr/>
          <p:nvPr/>
        </p:nvSpPr>
        <p:spPr>
          <a:xfrm>
            <a:off x="472964" y="4335269"/>
            <a:ext cx="992218" cy="87681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a:t>
            </a:r>
          </a:p>
        </p:txBody>
      </p:sp>
      <p:sp>
        <p:nvSpPr>
          <p:cNvPr id="20" name="Flowchart: Alternate Process 19">
            <a:extLst>
              <a:ext uri="{FF2B5EF4-FFF2-40B4-BE49-F238E27FC236}">
                <a16:creationId xmlns:a16="http://schemas.microsoft.com/office/drawing/2014/main" id="{B2E6B4F1-B5D9-6DC7-2DDB-C32F2E9A5C72}"/>
              </a:ext>
            </a:extLst>
          </p:cNvPr>
          <p:cNvSpPr/>
          <p:nvPr/>
        </p:nvSpPr>
        <p:spPr>
          <a:xfrm>
            <a:off x="1493646" y="4233204"/>
            <a:ext cx="8174735" cy="970673"/>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Share the details we gather to the persons who already bought the certain brand or model I was selected, or people having knowledge about cars to get the best outcome</a:t>
            </a:r>
          </a:p>
        </p:txBody>
      </p:sp>
      <p:sp>
        <p:nvSpPr>
          <p:cNvPr id="21" name="Flowchart: Off-page Connector 20">
            <a:extLst>
              <a:ext uri="{FF2B5EF4-FFF2-40B4-BE49-F238E27FC236}">
                <a16:creationId xmlns:a16="http://schemas.microsoft.com/office/drawing/2014/main" id="{7DBA1CE2-7EAD-DC18-E9CF-DD5EEA0FA031}"/>
              </a:ext>
            </a:extLst>
          </p:cNvPr>
          <p:cNvSpPr/>
          <p:nvPr/>
        </p:nvSpPr>
        <p:spPr>
          <a:xfrm>
            <a:off x="446642" y="5371775"/>
            <a:ext cx="1018540" cy="65819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a:t>
            </a:r>
          </a:p>
        </p:txBody>
      </p:sp>
      <p:sp>
        <p:nvSpPr>
          <p:cNvPr id="22" name="Flowchart: Alternate Process 21">
            <a:extLst>
              <a:ext uri="{FF2B5EF4-FFF2-40B4-BE49-F238E27FC236}">
                <a16:creationId xmlns:a16="http://schemas.microsoft.com/office/drawing/2014/main" id="{F5CC2F78-E236-530F-03B5-9DAE9D42F528}"/>
              </a:ext>
            </a:extLst>
          </p:cNvPr>
          <p:cNvSpPr/>
          <p:nvPr/>
        </p:nvSpPr>
        <p:spPr>
          <a:xfrm>
            <a:off x="1465182" y="5371775"/>
            <a:ext cx="8203199" cy="463567"/>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Then Finally Buy a car.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3266-3295-DC88-DA67-704E82ABF417}"/>
              </a:ext>
            </a:extLst>
          </p:cNvPr>
          <p:cNvSpPr>
            <a:spLocks noGrp="1"/>
          </p:cNvSpPr>
          <p:nvPr>
            <p:ph type="title"/>
          </p:nvPr>
        </p:nvSpPr>
        <p:spPr/>
        <p:txBody>
          <a:bodyPr/>
          <a:lstStyle/>
          <a:p>
            <a:r>
              <a:rPr lang="en-US" dirty="0"/>
              <a:t>Data Analysis Process Steps:</a:t>
            </a:r>
            <a:endParaRPr lang="en-IN" dirty="0"/>
          </a:p>
        </p:txBody>
      </p:sp>
      <p:sp>
        <p:nvSpPr>
          <p:cNvPr id="3" name="Slide Number Placeholder 2">
            <a:extLst>
              <a:ext uri="{FF2B5EF4-FFF2-40B4-BE49-F238E27FC236}">
                <a16:creationId xmlns:a16="http://schemas.microsoft.com/office/drawing/2014/main" id="{75D231B2-1346-E810-20B1-7E1E009D0D27}"/>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C5B1FF34-B162-A622-2BCF-0DCCD51A9C2F}"/>
              </a:ext>
            </a:extLst>
          </p:cNvPr>
          <p:cNvSpPr>
            <a:spLocks noGrp="1"/>
          </p:cNvSpPr>
          <p:nvPr>
            <p:ph type="body"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65A4">
                    <a:lumMod val="40000"/>
                    <a:lumOff val="60000"/>
                  </a:srgbClr>
                </a:solidFill>
                <a:effectLst/>
                <a:uLnTx/>
                <a:uFillTx/>
                <a:latin typeface="Arial"/>
                <a:ea typeface="+mn-ea"/>
                <a:cs typeface="+mn-cs"/>
              </a:rPr>
              <a:t>Planning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lumMod val="95000"/>
                  </a:srgbClr>
                </a:solidFill>
                <a:effectLst/>
                <a:uLnTx/>
                <a:uFillTx/>
                <a:latin typeface="Arial"/>
                <a:ea typeface="+mn-ea"/>
                <a:cs typeface="+mn-cs"/>
              </a:rPr>
              <a:t>In Data Analytics first thing we do is Planning. To achieve a goal we must do some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lumMod val="95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lumMod val="95000"/>
                  </a:srgbClr>
                </a:solidFill>
                <a:effectLst/>
                <a:uLnTx/>
                <a:uFillTx/>
                <a:latin typeface="Arial"/>
                <a:ea typeface="+mn-ea"/>
                <a:cs typeface="+mn-cs"/>
              </a:rPr>
              <a:t>In daily life we plan before we act on anything, An action without planning can have higher chances of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lumMod val="95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lumMod val="95000"/>
                  </a:srgbClr>
                </a:solidFill>
                <a:effectLst/>
                <a:uLnTx/>
                <a:uFillTx/>
                <a:latin typeface="Arial"/>
                <a:ea typeface="+mn-ea"/>
                <a:cs typeface="+mn-cs"/>
              </a:rPr>
              <a:t>In Our Example we are planning to buy a car.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65A4">
                  <a:lumMod val="40000"/>
                  <a:lumOff val="60000"/>
                </a:srgbClr>
              </a:solidFill>
              <a:effectLst/>
              <a:uLnTx/>
              <a:uFillTx/>
              <a:latin typeface="Arial"/>
              <a:ea typeface="+mn-ea"/>
              <a:cs typeface="+mn-cs"/>
            </a:endParaRPr>
          </a:p>
          <a:p>
            <a:pPr marL="0" indent="0">
              <a:buNone/>
            </a:pPr>
            <a:endParaRPr lang="en-IN" dirty="0"/>
          </a:p>
        </p:txBody>
      </p:sp>
    </p:spTree>
    <p:extLst>
      <p:ext uri="{BB962C8B-B14F-4D97-AF65-F5344CB8AC3E}">
        <p14:creationId xmlns:p14="http://schemas.microsoft.com/office/powerpoint/2010/main" val="222408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7385-F5DB-8A00-87A2-C96CEBB4B2D5}"/>
              </a:ext>
            </a:extLst>
          </p:cNvPr>
          <p:cNvSpPr>
            <a:spLocks noGrp="1"/>
          </p:cNvSpPr>
          <p:nvPr>
            <p:ph type="title"/>
          </p:nvPr>
        </p:nvSpPr>
        <p:spPr/>
        <p:txBody>
          <a:bodyPr/>
          <a:lstStyle/>
          <a:p>
            <a:r>
              <a:rPr lang="en-IN" dirty="0"/>
              <a:t>Data Analysis Process Steps:</a:t>
            </a:r>
          </a:p>
        </p:txBody>
      </p:sp>
      <p:sp>
        <p:nvSpPr>
          <p:cNvPr id="3" name="Slide Number Placeholder 2">
            <a:extLst>
              <a:ext uri="{FF2B5EF4-FFF2-40B4-BE49-F238E27FC236}">
                <a16:creationId xmlns:a16="http://schemas.microsoft.com/office/drawing/2014/main" id="{3BADDE01-41BC-948A-148E-1A2608277C54}"/>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E2437CB9-EAD7-E22D-0E95-09BD33460DFA}"/>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Preparing :</a:t>
            </a:r>
            <a:r>
              <a:rPr lang="en-IN" sz="2400" b="1" dirty="0">
                <a:solidFill>
                  <a:schemeClr val="accent1">
                    <a:lumMod val="20000"/>
                    <a:lumOff val="80000"/>
                  </a:schemeClr>
                </a:solidFill>
              </a:rPr>
              <a:t> </a:t>
            </a:r>
          </a:p>
          <a:p>
            <a:pPr marL="0" indent="0">
              <a:buNone/>
            </a:pPr>
            <a:r>
              <a:rPr lang="en-IN" sz="1800" b="1" dirty="0"/>
              <a:t>After Planning Preparing is next step. In this step we have to prepare ourself to further process we have to do. Preparing Can be anything like collecting prerequisite data, information or knowledge.</a:t>
            </a:r>
          </a:p>
          <a:p>
            <a:pPr marL="0" indent="0">
              <a:buNone/>
            </a:pPr>
            <a:endParaRPr lang="en-IN" sz="1800" b="1" dirty="0"/>
          </a:p>
          <a:p>
            <a:pPr marL="0" indent="0">
              <a:buNone/>
            </a:pPr>
            <a:r>
              <a:rPr lang="en-IN" sz="1800" b="1" dirty="0"/>
              <a:t>In our example we must know how much we were willing spend, what are the documents we need before hand , what are the financial areas we can look for etc.</a:t>
            </a:r>
          </a:p>
          <a:p>
            <a:pPr marL="0" indent="0">
              <a:buNone/>
            </a:pPr>
            <a:endParaRPr lang="en-IN" sz="2400" b="1" dirty="0">
              <a:solidFill>
                <a:schemeClr val="accent1">
                  <a:lumMod val="20000"/>
                  <a:lumOff val="80000"/>
                </a:schemeClr>
              </a:solidFill>
            </a:endParaRPr>
          </a:p>
          <a:p>
            <a:pPr marL="0" indent="0">
              <a:buNone/>
            </a:pPr>
            <a:endParaRPr lang="en-IN" sz="2400" dirty="0">
              <a:solidFill>
                <a:schemeClr val="accent1">
                  <a:lumMod val="20000"/>
                  <a:lumOff val="80000"/>
                </a:schemeClr>
              </a:solidFill>
            </a:endParaRPr>
          </a:p>
        </p:txBody>
      </p:sp>
    </p:spTree>
    <p:extLst>
      <p:ext uri="{BB962C8B-B14F-4D97-AF65-F5344CB8AC3E}">
        <p14:creationId xmlns:p14="http://schemas.microsoft.com/office/powerpoint/2010/main" val="129985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351B-AD29-6927-CFC1-8955D3C75CCE}"/>
              </a:ext>
            </a:extLst>
          </p:cNvPr>
          <p:cNvSpPr>
            <a:spLocks noGrp="1"/>
          </p:cNvSpPr>
          <p:nvPr>
            <p:ph type="title"/>
          </p:nvPr>
        </p:nvSpPr>
        <p:spPr/>
        <p:txBody>
          <a:bodyPr/>
          <a:lstStyle/>
          <a:p>
            <a:r>
              <a:rPr lang="en-IN" dirty="0"/>
              <a:t>Data Analysis Process Steps:</a:t>
            </a:r>
          </a:p>
        </p:txBody>
      </p:sp>
      <p:sp>
        <p:nvSpPr>
          <p:cNvPr id="3" name="Slide Number Placeholder 2">
            <a:extLst>
              <a:ext uri="{FF2B5EF4-FFF2-40B4-BE49-F238E27FC236}">
                <a16:creationId xmlns:a16="http://schemas.microsoft.com/office/drawing/2014/main" id="{A99592C5-15A1-7548-BB22-122E2803066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4A87A364-710A-AB5F-C00F-E811B429582A}"/>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Processing:</a:t>
            </a:r>
          </a:p>
          <a:p>
            <a:pPr marL="0" indent="0">
              <a:buNone/>
            </a:pPr>
            <a:r>
              <a:rPr lang="en-IN" sz="1800" dirty="0"/>
              <a:t>After Preparing the next step is Process. In this step we Actually do some serious work. In this step we generally collecting data accordingly. This are basically some rough data that we collect via survey or research.</a:t>
            </a:r>
          </a:p>
          <a:p>
            <a:pPr marL="0" indent="0">
              <a:buNone/>
            </a:pPr>
            <a:r>
              <a:rPr lang="en-IN" sz="1800" dirty="0"/>
              <a:t>In our example we collect data about certain brand and car models, like Brand name, model name, engine type, Mileage, price, safety factors, modern features, Model type, service, ratings etc .</a:t>
            </a:r>
          </a:p>
        </p:txBody>
      </p:sp>
    </p:spTree>
    <p:extLst>
      <p:ext uri="{BB962C8B-B14F-4D97-AF65-F5344CB8AC3E}">
        <p14:creationId xmlns:p14="http://schemas.microsoft.com/office/powerpoint/2010/main" val="278888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F76E-A0BA-E26F-CF1B-001875C96AAF}"/>
              </a:ext>
            </a:extLst>
          </p:cNvPr>
          <p:cNvSpPr>
            <a:spLocks noGrp="1"/>
          </p:cNvSpPr>
          <p:nvPr>
            <p:ph type="title"/>
          </p:nvPr>
        </p:nvSpPr>
        <p:spPr/>
        <p:txBody>
          <a:bodyPr/>
          <a:lstStyle/>
          <a:p>
            <a:r>
              <a:rPr lang="en-IN" dirty="0"/>
              <a:t>Data Analysis Process Steps:</a:t>
            </a:r>
          </a:p>
        </p:txBody>
      </p:sp>
      <p:sp>
        <p:nvSpPr>
          <p:cNvPr id="3" name="Slide Number Placeholder 2">
            <a:extLst>
              <a:ext uri="{FF2B5EF4-FFF2-40B4-BE49-F238E27FC236}">
                <a16:creationId xmlns:a16="http://schemas.microsoft.com/office/drawing/2014/main" id="{0C64EBD5-0B18-CBE5-C045-9C2095CF13C9}"/>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AB0946C2-0B22-940C-D67C-28DD3292F4CD}"/>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Analyse:</a:t>
            </a:r>
          </a:p>
          <a:p>
            <a:pPr marL="0" indent="0">
              <a:buNone/>
            </a:pPr>
            <a:r>
              <a:rPr lang="en-IN" sz="1800" dirty="0"/>
              <a:t>After Processing the next step is Analyse. This is perhaps the most important step. In this step we have to Analyse the data to get some information by it. All the rough data that we collected in previous step we deleted data we do not need, make our data more impactful and then we examine the data methodically and in detail. Than do interpretation for obtain relationship among the data.</a:t>
            </a:r>
          </a:p>
          <a:p>
            <a:pPr marL="0" indent="0">
              <a:buNone/>
            </a:pPr>
            <a:r>
              <a:rPr lang="en-IN" sz="1800" dirty="0"/>
              <a:t>In our Scenario we analysing the data and establish some information from it, like brand and models that are matched our budget.</a:t>
            </a:r>
          </a:p>
          <a:p>
            <a:pPr marL="0" indent="0">
              <a:buNone/>
            </a:pPr>
            <a:r>
              <a:rPr lang="en-IN" sz="1800" dirty="0"/>
              <a:t>Comparing brands and models cost wise, feature wise, reviews, mileage, engine type etc.</a:t>
            </a:r>
          </a:p>
          <a:p>
            <a:pPr marL="0" indent="0">
              <a:buNone/>
            </a:pPr>
            <a:r>
              <a:rPr lang="en-IN" sz="1800" dirty="0"/>
              <a:t>Than we sort out all the insights to choose the best fit in out range or limit.</a:t>
            </a:r>
          </a:p>
        </p:txBody>
      </p:sp>
    </p:spTree>
    <p:extLst>
      <p:ext uri="{BB962C8B-B14F-4D97-AF65-F5344CB8AC3E}">
        <p14:creationId xmlns:p14="http://schemas.microsoft.com/office/powerpoint/2010/main" val="87757653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370</TotalTime>
  <Words>1021</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Trade Gothic LT Pro</vt:lpstr>
      <vt:lpstr>Trebuchet MS</vt:lpstr>
      <vt:lpstr>Office Theme</vt:lpstr>
      <vt:lpstr>Data Analytics Process: Real world Application</vt:lpstr>
      <vt:lpstr>Data Analytics</vt:lpstr>
      <vt:lpstr>Case Study:</vt:lpstr>
      <vt:lpstr>Scenario: </vt:lpstr>
      <vt:lpstr>Scenario: Buying a Car</vt:lpstr>
      <vt:lpstr>Data Analysis Process Steps:</vt:lpstr>
      <vt:lpstr>Data Analysis Process Steps:</vt:lpstr>
      <vt:lpstr>Data Analysis Process Steps:</vt:lpstr>
      <vt:lpstr>Data Analysis Process Steps:</vt:lpstr>
      <vt:lpstr>Data Analysis Process Steps:</vt:lpstr>
      <vt:lpstr>Data Analysis Process Steps: </vt:lpstr>
      <vt:lpstr>Conclusion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Real world Application</dc:title>
  <dc:creator>pritam dey</dc:creator>
  <cp:lastModifiedBy>pritam dey</cp:lastModifiedBy>
  <cp:revision>3</cp:revision>
  <dcterms:created xsi:type="dcterms:W3CDTF">2023-01-09T08:22:20Z</dcterms:created>
  <dcterms:modified xsi:type="dcterms:W3CDTF">2023-01-18T17:26:13Z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