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52"/>
  </p:notesMasterIdLst>
  <p:sldIdLst>
    <p:sldId id="256" r:id="rId2"/>
    <p:sldId id="419" r:id="rId3"/>
    <p:sldId id="417" r:id="rId4"/>
    <p:sldId id="421" r:id="rId5"/>
    <p:sldId id="412" r:id="rId6"/>
    <p:sldId id="416" r:id="rId7"/>
    <p:sldId id="413" r:id="rId8"/>
    <p:sldId id="420" r:id="rId9"/>
    <p:sldId id="377" r:id="rId10"/>
    <p:sldId id="414" r:id="rId11"/>
    <p:sldId id="263" r:id="rId12"/>
    <p:sldId id="403" r:id="rId13"/>
    <p:sldId id="325" r:id="rId14"/>
    <p:sldId id="313" r:id="rId15"/>
    <p:sldId id="264" r:id="rId16"/>
    <p:sldId id="265" r:id="rId17"/>
    <p:sldId id="266" r:id="rId18"/>
    <p:sldId id="267" r:id="rId19"/>
    <p:sldId id="381" r:id="rId20"/>
    <p:sldId id="285" r:id="rId21"/>
    <p:sldId id="268" r:id="rId22"/>
    <p:sldId id="405" r:id="rId23"/>
    <p:sldId id="404" r:id="rId24"/>
    <p:sldId id="287" r:id="rId25"/>
    <p:sldId id="286" r:id="rId26"/>
    <p:sldId id="314" r:id="rId27"/>
    <p:sldId id="303" r:id="rId28"/>
    <p:sldId id="332" r:id="rId29"/>
    <p:sldId id="333" r:id="rId30"/>
    <p:sldId id="334" r:id="rId31"/>
    <p:sldId id="335" r:id="rId32"/>
    <p:sldId id="336" r:id="rId33"/>
    <p:sldId id="327" r:id="rId34"/>
    <p:sldId id="304" r:id="rId35"/>
    <p:sldId id="330" r:id="rId36"/>
    <p:sldId id="331" r:id="rId37"/>
    <p:sldId id="299" r:id="rId38"/>
    <p:sldId id="293" r:id="rId39"/>
    <p:sldId id="288" r:id="rId40"/>
    <p:sldId id="278" r:id="rId41"/>
    <p:sldId id="279" r:id="rId42"/>
    <p:sldId id="280" r:id="rId43"/>
    <p:sldId id="305" r:id="rId44"/>
    <p:sldId id="399" r:id="rId45"/>
    <p:sldId id="400" r:id="rId46"/>
    <p:sldId id="337" r:id="rId47"/>
    <p:sldId id="343" r:id="rId48"/>
    <p:sldId id="406" r:id="rId49"/>
    <p:sldId id="260" r:id="rId50"/>
    <p:sldId id="42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 Smith" initials="TS" lastIdx="1" clrIdx="0">
    <p:extLst>
      <p:ext uri="{19B8F6BF-5375-455C-9EA6-DF929625EA0E}">
        <p15:presenceInfo xmlns:p15="http://schemas.microsoft.com/office/powerpoint/2012/main" userId="Tim Smit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026" autoAdjust="0"/>
    <p:restoredTop sz="94660"/>
  </p:normalViewPr>
  <p:slideViewPr>
    <p:cSldViewPr snapToGrid="0">
      <p:cViewPr varScale="1">
        <p:scale>
          <a:sx n="62" d="100"/>
          <a:sy n="62" d="100"/>
        </p:scale>
        <p:origin x="90" y="3756"/>
      </p:cViewPr>
      <p:guideLst/>
    </p:cSldViewPr>
  </p:slideViewPr>
  <p:notesTextViewPr>
    <p:cViewPr>
      <p:scale>
        <a:sx n="1" d="1"/>
        <a:sy n="1" d="1"/>
      </p:scale>
      <p:origin x="0" y="0"/>
    </p:cViewPr>
  </p:notesTextViewPr>
  <p:notesViewPr>
    <p:cSldViewPr snapToGrid="0">
      <p:cViewPr varScale="1">
        <p:scale>
          <a:sx n="99" d="100"/>
          <a:sy n="99" d="100"/>
        </p:scale>
        <p:origin x="357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B0D9CC-4FB5-446D-B1FB-F578CBA5BBB0}" type="datetimeFigureOut">
              <a:rPr lang="en-US" smtClean="0"/>
              <a:t>4/9/2017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15D0FF-7AA8-4316-8005-F30C91F69D0D}" type="slidenum">
              <a:rPr lang="en-US" smtClean="0"/>
              <a:t>‹#›</a:t>
            </a:fld>
            <a:endParaRPr lang="en-US"/>
          </a:p>
        </p:txBody>
      </p:sp>
    </p:spTree>
    <p:extLst>
      <p:ext uri="{BB962C8B-B14F-4D97-AF65-F5344CB8AC3E}">
        <p14:creationId xmlns:p14="http://schemas.microsoft.com/office/powerpoint/2010/main" val="930342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7</a:t>
            </a:fld>
            <a:endParaRPr lang="en-US"/>
          </a:p>
        </p:txBody>
      </p:sp>
    </p:spTree>
    <p:extLst>
      <p:ext uri="{BB962C8B-B14F-4D97-AF65-F5344CB8AC3E}">
        <p14:creationId xmlns:p14="http://schemas.microsoft.com/office/powerpoint/2010/main" val="4071462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9</a:t>
            </a:fld>
            <a:endParaRPr lang="en-US"/>
          </a:p>
        </p:txBody>
      </p:sp>
    </p:spTree>
    <p:extLst>
      <p:ext uri="{BB962C8B-B14F-4D97-AF65-F5344CB8AC3E}">
        <p14:creationId xmlns:p14="http://schemas.microsoft.com/office/powerpoint/2010/main" val="2843872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11</a:t>
            </a:fld>
            <a:endParaRPr lang="en-US"/>
          </a:p>
        </p:txBody>
      </p:sp>
    </p:spTree>
    <p:extLst>
      <p:ext uri="{BB962C8B-B14F-4D97-AF65-F5344CB8AC3E}">
        <p14:creationId xmlns:p14="http://schemas.microsoft.com/office/powerpoint/2010/main" val="3318982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12</a:t>
            </a:fld>
            <a:endParaRPr lang="en-US"/>
          </a:p>
        </p:txBody>
      </p:sp>
    </p:spTree>
    <p:extLst>
      <p:ext uri="{BB962C8B-B14F-4D97-AF65-F5344CB8AC3E}">
        <p14:creationId xmlns:p14="http://schemas.microsoft.com/office/powerpoint/2010/main" val="3085661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13</a:t>
            </a:fld>
            <a:endParaRPr lang="en-US"/>
          </a:p>
        </p:txBody>
      </p:sp>
    </p:spTree>
    <p:extLst>
      <p:ext uri="{BB962C8B-B14F-4D97-AF65-F5344CB8AC3E}">
        <p14:creationId xmlns:p14="http://schemas.microsoft.com/office/powerpoint/2010/main" val="2152853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14</a:t>
            </a:fld>
            <a:endParaRPr lang="en-US"/>
          </a:p>
        </p:txBody>
      </p:sp>
    </p:spTree>
    <p:extLst>
      <p:ext uri="{BB962C8B-B14F-4D97-AF65-F5344CB8AC3E}">
        <p14:creationId xmlns:p14="http://schemas.microsoft.com/office/powerpoint/2010/main" val="4102855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15</a:t>
            </a:fld>
            <a:endParaRPr lang="en-US"/>
          </a:p>
        </p:txBody>
      </p:sp>
    </p:spTree>
    <p:extLst>
      <p:ext uri="{BB962C8B-B14F-4D97-AF65-F5344CB8AC3E}">
        <p14:creationId xmlns:p14="http://schemas.microsoft.com/office/powerpoint/2010/main" val="738082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16</a:t>
            </a:fld>
            <a:endParaRPr lang="en-US"/>
          </a:p>
        </p:txBody>
      </p:sp>
    </p:spTree>
    <p:extLst>
      <p:ext uri="{BB962C8B-B14F-4D97-AF65-F5344CB8AC3E}">
        <p14:creationId xmlns:p14="http://schemas.microsoft.com/office/powerpoint/2010/main" val="1579866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17</a:t>
            </a:fld>
            <a:endParaRPr lang="en-US"/>
          </a:p>
        </p:txBody>
      </p:sp>
    </p:spTree>
    <p:extLst>
      <p:ext uri="{BB962C8B-B14F-4D97-AF65-F5344CB8AC3E}">
        <p14:creationId xmlns:p14="http://schemas.microsoft.com/office/powerpoint/2010/main" val="240726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37964736-787C-4231-BA8F-D7700D753556}" type="datetimeFigureOut">
              <a:rPr lang="en-US" smtClean="0"/>
              <a:t>4/9/2017</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D924B8E5-D48B-4B1C-9A66-CD8CA9AB8A1C}"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51214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964736-787C-4231-BA8F-D7700D753556}" type="datetimeFigureOut">
              <a:rPr lang="en-US" smtClean="0"/>
              <a:t>4/9/2017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131875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64736-787C-4231-BA8F-D7700D753556}"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2145917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64736-787C-4231-BA8F-D7700D753556}"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1166689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64736-787C-4231-BA8F-D7700D753556}"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1750122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64736-787C-4231-BA8F-D7700D753556}"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223138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64736-787C-4231-BA8F-D7700D753556}"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3883780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964736-787C-4231-BA8F-D7700D753556}"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2733024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964736-787C-4231-BA8F-D7700D753556}"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128355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37964736-787C-4231-BA8F-D7700D753556}" type="datetimeFigureOut">
              <a:rPr lang="en-US" smtClean="0"/>
              <a:t>4/9/2017</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731217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64736-787C-4231-BA8F-D7700D753556}"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2698524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64736-787C-4231-BA8F-D7700D753556}" type="datetimeFigureOut">
              <a:rPr lang="en-US" smtClean="0"/>
              <a:t>4/9/2017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240133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964736-787C-4231-BA8F-D7700D753556}" type="datetimeFigureOut">
              <a:rPr lang="en-US" smtClean="0"/>
              <a:t>4/9/2017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182459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964736-787C-4231-BA8F-D7700D753556}" type="datetimeFigureOut">
              <a:rPr lang="en-US" smtClean="0"/>
              <a:t>4/9/2017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2098567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64736-787C-4231-BA8F-D7700D753556}" type="datetimeFigureOut">
              <a:rPr lang="en-US" smtClean="0"/>
              <a:t>4/9/2017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75748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964736-787C-4231-BA8F-D7700D753556}" type="datetimeFigureOut">
              <a:rPr lang="en-US" smtClean="0"/>
              <a:t>4/9/2017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3064791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964736-787C-4231-BA8F-D7700D753556}" type="datetimeFigureOut">
              <a:rPr lang="en-US" smtClean="0"/>
              <a:t>4/9/2017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396145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964736-787C-4231-BA8F-D7700D753556}" type="datetimeFigureOut">
              <a:rPr lang="en-US" smtClean="0"/>
              <a:t>4/9/2017</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24B8E5-D48B-4B1C-9A66-CD8CA9AB8A1C}" type="slidenum">
              <a:rPr lang="en-US" smtClean="0"/>
              <a:t>‹#›</a:t>
            </a:fld>
            <a:endParaRPr lang="en-US"/>
          </a:p>
        </p:txBody>
      </p:sp>
    </p:spTree>
    <p:extLst>
      <p:ext uri="{BB962C8B-B14F-4D97-AF65-F5344CB8AC3E}">
        <p14:creationId xmlns:p14="http://schemas.microsoft.com/office/powerpoint/2010/main" val="4108469368"/>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 id="214748389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iteseerx.ist.psu.edu/viewdoc/download?doi=10.1.1.104.5404&amp;rep=rep1&amp;type=pdf"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Modeling data:</a:t>
            </a:r>
          </a:p>
        </p:txBody>
      </p:sp>
      <p:sp>
        <p:nvSpPr>
          <p:cNvPr id="3" name="Subtitle 2"/>
          <p:cNvSpPr>
            <a:spLocks noGrp="1"/>
          </p:cNvSpPr>
          <p:nvPr>
            <p:ph type="subTitle" idx="1"/>
          </p:nvPr>
        </p:nvSpPr>
        <p:spPr/>
        <p:txBody>
          <a:bodyPr>
            <a:normAutofit/>
          </a:bodyPr>
          <a:lstStyle/>
          <a:p>
            <a:r>
              <a:rPr lang="en-US" sz="4000" dirty="0"/>
              <a:t>Introduction to Predictive Modelling</a:t>
            </a:r>
          </a:p>
        </p:txBody>
      </p:sp>
      <p:sp>
        <p:nvSpPr>
          <p:cNvPr id="4" name="TextBox 3"/>
          <p:cNvSpPr txBox="1"/>
          <p:nvPr/>
        </p:nvSpPr>
        <p:spPr>
          <a:xfrm>
            <a:off x="7386404" y="5767197"/>
            <a:ext cx="1219373" cy="369332"/>
          </a:xfrm>
          <a:prstGeom prst="rect">
            <a:avLst/>
          </a:prstGeom>
          <a:noFill/>
        </p:spPr>
        <p:txBody>
          <a:bodyPr wrap="none" rtlCol="0">
            <a:spAutoFit/>
          </a:bodyPr>
          <a:lstStyle/>
          <a:p>
            <a:r>
              <a:rPr lang="en-US" b="1" dirty="0"/>
              <a:t>Tim Smith</a:t>
            </a:r>
          </a:p>
        </p:txBody>
      </p:sp>
    </p:spTree>
    <p:extLst>
      <p:ext uri="{BB962C8B-B14F-4D97-AF65-F5344CB8AC3E}">
        <p14:creationId xmlns:p14="http://schemas.microsoft.com/office/powerpoint/2010/main" val="1984044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742" y="205351"/>
            <a:ext cx="7704667" cy="1981200"/>
          </a:xfrm>
        </p:spPr>
        <p:txBody>
          <a:bodyPr/>
          <a:lstStyle/>
          <a:p>
            <a:r>
              <a:rPr lang="en-US" dirty="0"/>
              <a:t>Decision Making and Problem Solving in Business</a:t>
            </a:r>
          </a:p>
        </p:txBody>
      </p:sp>
      <p:sp>
        <p:nvSpPr>
          <p:cNvPr id="3" name="Content Placeholder 2"/>
          <p:cNvSpPr>
            <a:spLocks noGrp="1"/>
          </p:cNvSpPr>
          <p:nvPr>
            <p:ph idx="1"/>
          </p:nvPr>
        </p:nvSpPr>
        <p:spPr>
          <a:xfrm>
            <a:off x="1117742" y="2000572"/>
            <a:ext cx="7975887" cy="4167753"/>
          </a:xfrm>
        </p:spPr>
        <p:txBody>
          <a:bodyPr>
            <a:normAutofit fontScale="92500" lnSpcReduction="10000"/>
          </a:bodyPr>
          <a:lstStyle/>
          <a:p>
            <a:pPr>
              <a:spcBef>
                <a:spcPts val="1200"/>
              </a:spcBef>
            </a:pPr>
            <a:r>
              <a:rPr lang="en-CA" dirty="0"/>
              <a:t>In business, we analyze data to gain information, to improve outcomes through better (more informed) decision making. </a:t>
            </a:r>
          </a:p>
          <a:p>
            <a:pPr>
              <a:spcBef>
                <a:spcPts val="1200"/>
              </a:spcBef>
            </a:pPr>
            <a:r>
              <a:rPr lang="en-CA" dirty="0"/>
              <a:t>A good decision is one we’d classify as a </a:t>
            </a:r>
            <a:r>
              <a:rPr lang="en-CA" i="1" dirty="0">
                <a:solidFill>
                  <a:schemeClr val="accent6">
                    <a:lumMod val="50000"/>
                  </a:schemeClr>
                </a:solidFill>
              </a:rPr>
              <a:t>rational decision, </a:t>
            </a:r>
            <a:r>
              <a:rPr lang="en-CA" dirty="0"/>
              <a:t>a that is a choice that you make about what actions you will take (or not take) in a given situation.</a:t>
            </a:r>
          </a:p>
          <a:p>
            <a:pPr>
              <a:spcBef>
                <a:spcPts val="1200"/>
              </a:spcBef>
            </a:pPr>
            <a:r>
              <a:rPr lang="en-CA" dirty="0"/>
              <a:t>After analysing the consequences of each option, a rational decision maker will choose the option the generates the greatest utility (benefit, in whatever form it is measured)</a:t>
            </a:r>
          </a:p>
          <a:p>
            <a:pPr>
              <a:spcBef>
                <a:spcPts val="1200"/>
              </a:spcBef>
            </a:pPr>
            <a:r>
              <a:rPr lang="en-CA" dirty="0"/>
              <a:t>Such a process invariably involves predictive modeling, we make decisions not simply based on past events, but trends and expectations that future events will fit our assumptions.</a:t>
            </a:r>
          </a:p>
        </p:txBody>
      </p:sp>
    </p:spTree>
    <p:extLst>
      <p:ext uri="{BB962C8B-B14F-4D97-AF65-F5344CB8AC3E}">
        <p14:creationId xmlns:p14="http://schemas.microsoft.com/office/powerpoint/2010/main" val="1261447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51729" y="1655081"/>
            <a:ext cx="8046457" cy="6045693"/>
          </a:xfrm>
        </p:spPr>
        <p:txBody>
          <a:bodyPr anchor="t">
            <a:normAutofit/>
          </a:bodyPr>
          <a:lstStyle/>
          <a:p>
            <a:r>
              <a:rPr lang="en-CA" dirty="0"/>
              <a:t>Goal: build a </a:t>
            </a:r>
            <a:r>
              <a:rPr lang="en-CA" b="1" dirty="0"/>
              <a:t>representational model </a:t>
            </a:r>
            <a:r>
              <a:rPr lang="en-CA" dirty="0"/>
              <a:t>of a </a:t>
            </a:r>
            <a:r>
              <a:rPr lang="en-CA" b="1" dirty="0"/>
              <a:t>relationship </a:t>
            </a:r>
            <a:r>
              <a:rPr lang="en-CA" dirty="0"/>
              <a:t>between</a:t>
            </a:r>
            <a:r>
              <a:rPr lang="en-CA" b="1" dirty="0"/>
              <a:t> input </a:t>
            </a:r>
            <a:r>
              <a:rPr lang="en-CA" dirty="0"/>
              <a:t>and </a:t>
            </a:r>
            <a:r>
              <a:rPr lang="en-CA" b="1" dirty="0"/>
              <a:t>target </a:t>
            </a:r>
            <a:r>
              <a:rPr lang="en-CA" dirty="0"/>
              <a:t>values that</a:t>
            </a:r>
            <a:r>
              <a:rPr lang="en-CA" b="1" dirty="0"/>
              <a:t> predicts </a:t>
            </a:r>
            <a:r>
              <a:rPr lang="en-CA" dirty="0"/>
              <a:t> target measures that we have not yet seen.</a:t>
            </a:r>
          </a:p>
          <a:p>
            <a:endParaRPr lang="en-CA" baseline="30000" dirty="0"/>
          </a:p>
          <a:p>
            <a:endParaRPr lang="en-US" dirty="0"/>
          </a:p>
          <a:p>
            <a:endParaRPr lang="en-US" dirty="0"/>
          </a:p>
          <a:p>
            <a:endParaRPr lang="en-US" dirty="0"/>
          </a:p>
          <a:p>
            <a:pPr marL="457200" lvl="1" indent="0">
              <a:buNone/>
            </a:pPr>
            <a:endParaRPr lang="en-CA" dirty="0"/>
          </a:p>
          <a:p>
            <a:pPr marL="457200" lvl="1" indent="0">
              <a:buNone/>
            </a:pPr>
            <a:endParaRPr lang="en-CA" dirty="0"/>
          </a:p>
        </p:txBody>
      </p:sp>
      <p:sp>
        <p:nvSpPr>
          <p:cNvPr id="4" name="Title 3"/>
          <p:cNvSpPr>
            <a:spLocks noGrp="1"/>
          </p:cNvSpPr>
          <p:nvPr>
            <p:ph type="title"/>
          </p:nvPr>
        </p:nvSpPr>
        <p:spPr>
          <a:xfrm>
            <a:off x="982132" y="0"/>
            <a:ext cx="7704667" cy="847816"/>
          </a:xfrm>
        </p:spPr>
        <p:txBody>
          <a:bodyPr/>
          <a:lstStyle/>
          <a:p>
            <a:r>
              <a:rPr lang="en-US" dirty="0"/>
              <a:t>Predictive Modeling</a:t>
            </a:r>
          </a:p>
        </p:txBody>
      </p:sp>
      <p:sp>
        <p:nvSpPr>
          <p:cNvPr id="2" name="Rectangle 1"/>
          <p:cNvSpPr/>
          <p:nvPr/>
        </p:nvSpPr>
        <p:spPr>
          <a:xfrm>
            <a:off x="3939334" y="3164900"/>
            <a:ext cx="1675181" cy="643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Hidden</a:t>
            </a:r>
          </a:p>
          <a:p>
            <a:pPr algn="ctr"/>
            <a:r>
              <a:rPr lang="en-US" sz="1600" dirty="0"/>
              <a:t>Relationship</a:t>
            </a:r>
          </a:p>
        </p:txBody>
      </p:sp>
      <p:sp>
        <p:nvSpPr>
          <p:cNvPr id="6" name="Rectangle 5"/>
          <p:cNvSpPr/>
          <p:nvPr/>
        </p:nvSpPr>
        <p:spPr>
          <a:xfrm>
            <a:off x="3939333" y="4034190"/>
            <a:ext cx="1675181" cy="643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Representational Model</a:t>
            </a:r>
          </a:p>
        </p:txBody>
      </p:sp>
      <p:cxnSp>
        <p:nvCxnSpPr>
          <p:cNvPr id="7" name="Elbow Connector 6"/>
          <p:cNvCxnSpPr>
            <a:endCxn id="6" idx="1"/>
          </p:cNvCxnSpPr>
          <p:nvPr/>
        </p:nvCxnSpPr>
        <p:spPr>
          <a:xfrm>
            <a:off x="2081273" y="3486769"/>
            <a:ext cx="1858060" cy="869290"/>
          </a:xfrm>
          <a:prstGeom prst="bentConnector3">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2" idx="1"/>
          </p:cNvCxnSpPr>
          <p:nvPr/>
        </p:nvCxnSpPr>
        <p:spPr>
          <a:xfrm>
            <a:off x="2081273" y="3486769"/>
            <a:ext cx="1858061"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 idx="3"/>
          </p:cNvCxnSpPr>
          <p:nvPr/>
        </p:nvCxnSpPr>
        <p:spPr>
          <a:xfrm>
            <a:off x="5614515" y="3486769"/>
            <a:ext cx="10657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p:cNvCxnSpPr>
          <p:nvPr/>
        </p:nvCxnSpPr>
        <p:spPr>
          <a:xfrm flipV="1">
            <a:off x="5614514" y="4356058"/>
            <a:ext cx="1065793"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64153" y="3117436"/>
            <a:ext cx="684803" cy="369332"/>
          </a:xfrm>
          <a:prstGeom prst="rect">
            <a:avLst/>
          </a:prstGeom>
          <a:noFill/>
        </p:spPr>
        <p:txBody>
          <a:bodyPr wrap="none" rtlCol="0">
            <a:spAutoFit/>
          </a:bodyPr>
          <a:lstStyle/>
          <a:p>
            <a:r>
              <a:rPr lang="en-US" dirty="0"/>
              <a:t>Input</a:t>
            </a:r>
          </a:p>
        </p:txBody>
      </p:sp>
      <p:sp>
        <p:nvSpPr>
          <p:cNvPr id="19" name="TextBox 18"/>
          <p:cNvSpPr txBox="1"/>
          <p:nvPr/>
        </p:nvSpPr>
        <p:spPr>
          <a:xfrm>
            <a:off x="5931893" y="3117436"/>
            <a:ext cx="804131" cy="369332"/>
          </a:xfrm>
          <a:prstGeom prst="rect">
            <a:avLst/>
          </a:prstGeom>
          <a:noFill/>
        </p:spPr>
        <p:txBody>
          <a:bodyPr wrap="none" rtlCol="0">
            <a:spAutoFit/>
          </a:bodyPr>
          <a:lstStyle/>
          <a:p>
            <a:r>
              <a:rPr lang="en-US" dirty="0"/>
              <a:t>Target</a:t>
            </a:r>
          </a:p>
        </p:txBody>
      </p:sp>
      <p:sp>
        <p:nvSpPr>
          <p:cNvPr id="20" name="TextBox 19"/>
          <p:cNvSpPr txBox="1"/>
          <p:nvPr/>
        </p:nvSpPr>
        <p:spPr>
          <a:xfrm>
            <a:off x="5931893" y="4034190"/>
            <a:ext cx="1151277" cy="646331"/>
          </a:xfrm>
          <a:prstGeom prst="rect">
            <a:avLst/>
          </a:prstGeom>
          <a:noFill/>
        </p:spPr>
        <p:txBody>
          <a:bodyPr wrap="none" rtlCol="0">
            <a:spAutoFit/>
          </a:bodyPr>
          <a:lstStyle/>
          <a:p>
            <a:r>
              <a:rPr lang="en-US" dirty="0"/>
              <a:t>Predicted </a:t>
            </a:r>
          </a:p>
          <a:p>
            <a:r>
              <a:rPr lang="en-US" dirty="0"/>
              <a:t>Target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948215" y="3054269"/>
            <a:ext cx="2310023" cy="2201543"/>
          </a:xfrm>
          <a:prstGeom prst="rect">
            <a:avLst/>
          </a:prstGeom>
        </p:spPr>
      </p:pic>
      <p:sp>
        <p:nvSpPr>
          <p:cNvPr id="8" name="TextBox 7"/>
          <p:cNvSpPr txBox="1"/>
          <p:nvPr/>
        </p:nvSpPr>
        <p:spPr>
          <a:xfrm>
            <a:off x="4328652" y="5302711"/>
            <a:ext cx="4639522" cy="1477328"/>
          </a:xfrm>
          <a:prstGeom prst="rect">
            <a:avLst/>
          </a:prstGeom>
          <a:noFill/>
        </p:spPr>
        <p:txBody>
          <a:bodyPr wrap="square" rtlCol="0">
            <a:spAutoFit/>
          </a:bodyPr>
          <a:lstStyle/>
          <a:p>
            <a:pPr marL="285750" indent="-285750" algn="r">
              <a:buFont typeface="Arial" panose="020B0604020202020204" pitchFamily="34" charset="0"/>
              <a:buChar char="•"/>
            </a:pPr>
            <a:r>
              <a:rPr lang="en-CA" dirty="0"/>
              <a:t>The “hidden relationship” produces the target we are attempting to “hit”. </a:t>
            </a:r>
          </a:p>
          <a:p>
            <a:pPr marL="285750" indent="-285750" algn="r">
              <a:buFont typeface="Arial" panose="020B0604020202020204" pitchFamily="34" charset="0"/>
              <a:buChar char="•"/>
            </a:pPr>
            <a:r>
              <a:rPr lang="en-CA" dirty="0"/>
              <a:t>A representation model attempts to “hit” the target. </a:t>
            </a:r>
          </a:p>
          <a:p>
            <a:pPr marL="285750" indent="-285750" algn="r">
              <a:buFont typeface="Arial" panose="020B0604020202020204" pitchFamily="34" charset="0"/>
              <a:buChar char="•"/>
            </a:pPr>
            <a:endParaRPr lang="en-US" dirty="0"/>
          </a:p>
        </p:txBody>
      </p:sp>
    </p:spTree>
    <p:extLst>
      <p:ext uri="{BB962C8B-B14F-4D97-AF65-F5344CB8AC3E}">
        <p14:creationId xmlns:p14="http://schemas.microsoft.com/office/powerpoint/2010/main" val="3292484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50630290"/>
              </p:ext>
            </p:extLst>
          </p:nvPr>
        </p:nvGraphicFramePr>
        <p:xfrm>
          <a:off x="680313" y="402335"/>
          <a:ext cx="8207655" cy="5855327"/>
        </p:xfrm>
        <a:graphic>
          <a:graphicData uri="http://schemas.openxmlformats.org/drawingml/2006/table">
            <a:tbl>
              <a:tblPr firstRow="1" bandRow="1">
                <a:tableStyleId>{5C22544A-7EE6-4342-B048-85BDC9FD1C3A}</a:tableStyleId>
              </a:tblPr>
              <a:tblGrid>
                <a:gridCol w="2209753">
                  <a:extLst>
                    <a:ext uri="{9D8B030D-6E8A-4147-A177-3AD203B41FA5}">
                      <a16:colId xmlns:a16="http://schemas.microsoft.com/office/drawing/2014/main" val="20000"/>
                    </a:ext>
                  </a:extLst>
                </a:gridCol>
                <a:gridCol w="2998951">
                  <a:extLst>
                    <a:ext uri="{9D8B030D-6E8A-4147-A177-3AD203B41FA5}">
                      <a16:colId xmlns:a16="http://schemas.microsoft.com/office/drawing/2014/main" val="20001"/>
                    </a:ext>
                  </a:extLst>
                </a:gridCol>
                <a:gridCol w="2998951">
                  <a:extLst>
                    <a:ext uri="{9D8B030D-6E8A-4147-A177-3AD203B41FA5}">
                      <a16:colId xmlns:a16="http://schemas.microsoft.com/office/drawing/2014/main" val="706060686"/>
                    </a:ext>
                  </a:extLst>
                </a:gridCol>
              </a:tblGrid>
              <a:tr h="413178">
                <a:tc>
                  <a:txBody>
                    <a:bodyPr/>
                    <a:lstStyle/>
                    <a:p>
                      <a:pPr algn="l"/>
                      <a:r>
                        <a:rPr lang="en-US" sz="1700" dirty="0"/>
                        <a:t>Application</a:t>
                      </a:r>
                    </a:p>
                  </a:txBody>
                  <a:tcPr/>
                </a:tc>
                <a:tc>
                  <a:txBody>
                    <a:bodyPr/>
                    <a:lstStyle/>
                    <a:p>
                      <a:pPr algn="l"/>
                      <a:r>
                        <a:rPr lang="en-US" sz="1700" dirty="0"/>
                        <a:t>Business Problem</a:t>
                      </a:r>
                    </a:p>
                  </a:txBody>
                  <a:tcPr/>
                </a:tc>
                <a:tc>
                  <a:txBody>
                    <a:bodyPr/>
                    <a:lstStyle/>
                    <a:p>
                      <a:pPr algn="l"/>
                      <a:r>
                        <a:rPr lang="en-US" sz="1700" dirty="0"/>
                        <a:t>Prediction</a:t>
                      </a:r>
                      <a:r>
                        <a:rPr lang="en-US" sz="1700" baseline="0" dirty="0"/>
                        <a:t> Goal</a:t>
                      </a:r>
                      <a:endParaRPr lang="en-US" sz="1700" dirty="0"/>
                    </a:p>
                  </a:txBody>
                  <a:tcPr/>
                </a:tc>
                <a:extLst>
                  <a:ext uri="{0D108BD9-81ED-4DB2-BD59-A6C34878D82A}">
                    <a16:rowId xmlns:a16="http://schemas.microsoft.com/office/drawing/2014/main" val="10000"/>
                  </a:ext>
                </a:extLst>
              </a:tr>
              <a:tr h="873577">
                <a:tc>
                  <a:txBody>
                    <a:bodyPr/>
                    <a:lstStyle/>
                    <a:p>
                      <a:r>
                        <a:rPr lang="en-US" sz="1700" dirty="0"/>
                        <a:t>Credit</a:t>
                      </a:r>
                      <a:r>
                        <a:rPr lang="en-US" sz="1700" baseline="0" dirty="0"/>
                        <a:t> Scoring</a:t>
                      </a:r>
                      <a:endParaRPr lang="en-US" sz="1700" i="1" dirty="0"/>
                    </a:p>
                  </a:txBody>
                  <a:tcPr/>
                </a:tc>
                <a:tc>
                  <a:txBody>
                    <a:bodyPr/>
                    <a:lstStyle/>
                    <a:p>
                      <a:r>
                        <a:rPr lang="en-US" sz="1700" dirty="0"/>
                        <a:t>How to assess and control risk within existing (or new) consumer portfolios?</a:t>
                      </a:r>
                    </a:p>
                  </a:txBody>
                  <a:tcPr/>
                </a:tc>
                <a:tc>
                  <a:txBody>
                    <a:bodyPr/>
                    <a:lstStyle/>
                    <a:p>
                      <a:r>
                        <a:rPr lang="en-US" sz="1700" dirty="0"/>
                        <a:t>Measure credit worthiness of new and existing set of customers</a:t>
                      </a:r>
                    </a:p>
                  </a:txBody>
                  <a:tcPr/>
                </a:tc>
                <a:extLst>
                  <a:ext uri="{0D108BD9-81ED-4DB2-BD59-A6C34878D82A}">
                    <a16:rowId xmlns:a16="http://schemas.microsoft.com/office/drawing/2014/main" val="10001"/>
                  </a:ext>
                </a:extLst>
              </a:tr>
              <a:tr h="10742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t>Market Basket Analysis</a:t>
                      </a:r>
                      <a:endParaRPr lang="en-US" sz="1700" i="1" dirty="0"/>
                    </a:p>
                  </a:txBody>
                  <a:tcPr/>
                </a:tc>
                <a:tc>
                  <a:txBody>
                    <a:bodyPr/>
                    <a:lstStyle/>
                    <a:p>
                      <a:r>
                        <a:rPr lang="en-US" sz="1700" dirty="0"/>
                        <a:t>How to</a:t>
                      </a:r>
                      <a:r>
                        <a:rPr lang="en-US" sz="1700" baseline="0" dirty="0"/>
                        <a:t> increase sales with cross-sell/up-sell, loyalty programs, promotions?</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t>Which products are likely</a:t>
                      </a:r>
                      <a:r>
                        <a:rPr lang="en-US" sz="1700" baseline="0" dirty="0"/>
                        <a:t> to purchased together?</a:t>
                      </a:r>
                      <a:endParaRPr lang="en-US" sz="1700" dirty="0"/>
                    </a:p>
                  </a:txBody>
                  <a:tcPr/>
                </a:tc>
                <a:extLst>
                  <a:ext uri="{0D108BD9-81ED-4DB2-BD59-A6C34878D82A}">
                    <a16:rowId xmlns:a16="http://schemas.microsoft.com/office/drawing/2014/main" val="10002"/>
                  </a:ext>
                </a:extLst>
              </a:tr>
              <a:tr h="873577">
                <a:tc>
                  <a:txBody>
                    <a:bodyPr/>
                    <a:lstStyle/>
                    <a:p>
                      <a:r>
                        <a:rPr lang="en-US" sz="1700" dirty="0"/>
                        <a:t>Asset</a:t>
                      </a:r>
                      <a:r>
                        <a:rPr lang="en-US" sz="1700" baseline="0" dirty="0"/>
                        <a:t> Maintenance </a:t>
                      </a:r>
                      <a:endParaRPr lang="en-US" sz="1700"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t>How to minimize operational</a:t>
                      </a:r>
                      <a:r>
                        <a:rPr lang="en-US" sz="1700" baseline="0" dirty="0"/>
                        <a:t> disruptions and </a:t>
                      </a:r>
                      <a:r>
                        <a:rPr lang="en-US" sz="1700" dirty="0"/>
                        <a:t>maintenance costs?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t>Identify</a:t>
                      </a:r>
                      <a:r>
                        <a:rPr lang="en-US" sz="1700" baseline="0" dirty="0"/>
                        <a:t> real drivers of </a:t>
                      </a:r>
                      <a:r>
                        <a:rPr lang="en-US" sz="1700" dirty="0"/>
                        <a:t>asset or equipment</a:t>
                      </a:r>
                      <a:r>
                        <a:rPr lang="en-US" sz="1700" baseline="0" dirty="0"/>
                        <a:t> failure</a:t>
                      </a:r>
                      <a:endParaRPr lang="en-US" sz="1700" dirty="0"/>
                    </a:p>
                  </a:txBody>
                  <a:tcPr/>
                </a:tc>
                <a:extLst>
                  <a:ext uri="{0D108BD9-81ED-4DB2-BD59-A6C34878D82A}">
                    <a16:rowId xmlns:a16="http://schemas.microsoft.com/office/drawing/2014/main" val="10003"/>
                  </a:ext>
                </a:extLst>
              </a:tr>
              <a:tr h="873577">
                <a:tc>
                  <a:txBody>
                    <a:bodyPr/>
                    <a:lstStyle/>
                    <a:p>
                      <a:r>
                        <a:rPr lang="en-US" sz="1700" dirty="0"/>
                        <a:t>Health &amp;</a:t>
                      </a:r>
                      <a:r>
                        <a:rPr lang="en-US" sz="1700" baseline="0" dirty="0"/>
                        <a:t> Condition Mgmt.</a:t>
                      </a:r>
                      <a:r>
                        <a:rPr lang="en-US" sz="1700" i="1" baseline="0" dirty="0"/>
                        <a:t> </a:t>
                      </a:r>
                      <a:endParaRPr lang="en-US" sz="1700"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t>How can we reduce</a:t>
                      </a:r>
                      <a:r>
                        <a:rPr lang="en-US" sz="1700" baseline="0" dirty="0"/>
                        <a:t> healthcare costs and satisfy patients?</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t>Identify patients at risk of a chronic illness &amp; offer</a:t>
                      </a:r>
                      <a:r>
                        <a:rPr lang="en-US" sz="1700" baseline="0" dirty="0"/>
                        <a:t> treatment program</a:t>
                      </a:r>
                      <a:endParaRPr lang="en-US" sz="1700" dirty="0"/>
                    </a:p>
                  </a:txBody>
                  <a:tcPr/>
                </a:tc>
                <a:extLst>
                  <a:ext uri="{0D108BD9-81ED-4DB2-BD59-A6C34878D82A}">
                    <a16:rowId xmlns:a16="http://schemas.microsoft.com/office/drawing/2014/main" val="10004"/>
                  </a:ext>
                </a:extLst>
              </a:tr>
              <a:tr h="873577">
                <a:tc>
                  <a:txBody>
                    <a:bodyPr/>
                    <a:lstStyle/>
                    <a:p>
                      <a:pPr algn="l"/>
                      <a:r>
                        <a:rPr lang="en-US" sz="1700" baseline="0" dirty="0"/>
                        <a:t>Fraud Mgmt. </a:t>
                      </a:r>
                      <a:endParaRPr lang="en-US" sz="1700" i="1" dirty="0"/>
                    </a:p>
                  </a:txBody>
                  <a:tcPr/>
                </a:tc>
                <a:tc>
                  <a:txBody>
                    <a:bodyPr/>
                    <a:lstStyle/>
                    <a:p>
                      <a:pPr algn="l"/>
                      <a:r>
                        <a:rPr lang="en-US" sz="1700" kern="1200" dirty="0">
                          <a:solidFill>
                            <a:schemeClr val="dk1"/>
                          </a:solidFill>
                          <a:latin typeface="+mn-lt"/>
                          <a:ea typeface="+mn-ea"/>
                          <a:cs typeface="+mn-cs"/>
                        </a:rPr>
                        <a:t>How to decrease fraud losses and lower false positives? </a:t>
                      </a:r>
                      <a:endParaRPr lang="en-US" sz="1700" dirty="0"/>
                    </a:p>
                  </a:txBody>
                  <a:tcPr/>
                </a:tc>
                <a:tc>
                  <a:txBody>
                    <a:bodyPr/>
                    <a:lstStyle/>
                    <a:p>
                      <a:pPr algn="l"/>
                      <a:r>
                        <a:rPr lang="en-US" sz="1700" dirty="0"/>
                        <a:t>Detect unknown</a:t>
                      </a:r>
                      <a:r>
                        <a:rPr lang="en-US" sz="1700" baseline="0" dirty="0"/>
                        <a:t> fraud cases and future risks</a:t>
                      </a:r>
                      <a:endParaRPr lang="en-US" sz="1700" dirty="0"/>
                    </a:p>
                  </a:txBody>
                  <a:tcPr/>
                </a:tc>
                <a:extLst>
                  <a:ext uri="{0D108BD9-81ED-4DB2-BD59-A6C34878D82A}">
                    <a16:rowId xmlns:a16="http://schemas.microsoft.com/office/drawing/2014/main" val="10005"/>
                  </a:ext>
                </a:extLst>
              </a:tr>
              <a:tr h="873577">
                <a:tc>
                  <a:txBody>
                    <a:bodyPr/>
                    <a:lstStyle/>
                    <a:p>
                      <a:pPr algn="l"/>
                      <a:r>
                        <a:rPr lang="en-US" sz="1700" dirty="0"/>
                        <a:t>Drug Discovery</a:t>
                      </a:r>
                      <a:endParaRPr lang="en-US" sz="1700" i="1" dirty="0"/>
                    </a:p>
                  </a:txBody>
                  <a:tcPr/>
                </a:tc>
                <a:tc>
                  <a:txBody>
                    <a:bodyPr/>
                    <a:lstStyle/>
                    <a:p>
                      <a:pPr algn="l"/>
                      <a:r>
                        <a:rPr lang="en-US" sz="1700" dirty="0"/>
                        <a:t>How to bring</a:t>
                      </a:r>
                      <a:r>
                        <a:rPr lang="en-US" sz="1700" baseline="0" dirty="0"/>
                        <a:t> </a:t>
                      </a:r>
                      <a:r>
                        <a:rPr lang="en-US" sz="1700" dirty="0"/>
                        <a:t>drugs</a:t>
                      </a:r>
                      <a:r>
                        <a:rPr lang="en-US" sz="1700" baseline="0" dirty="0"/>
                        <a:t> </a:t>
                      </a:r>
                      <a:r>
                        <a:rPr lang="en-US" sz="1700" dirty="0"/>
                        <a:t>quickly and effectively</a:t>
                      </a:r>
                      <a:r>
                        <a:rPr lang="en-US" sz="1700" baseline="0" dirty="0"/>
                        <a:t> </a:t>
                      </a:r>
                      <a:r>
                        <a:rPr lang="en-US" sz="1700" dirty="0"/>
                        <a:t>to the marketplace?</a:t>
                      </a:r>
                    </a:p>
                  </a:txBody>
                  <a:tcPr/>
                </a:tc>
                <a:tc>
                  <a:txBody>
                    <a:bodyPr/>
                    <a:lstStyle/>
                    <a:p>
                      <a:pPr algn="l"/>
                      <a:r>
                        <a:rPr lang="en-US" sz="1700" dirty="0"/>
                        <a:t>Find compounds that have</a:t>
                      </a:r>
                      <a:r>
                        <a:rPr lang="en-US" sz="1700" baseline="0" dirty="0"/>
                        <a:t> desirable effects &amp; detect drug behavior during trials </a:t>
                      </a:r>
                      <a:endParaRPr lang="en-US" sz="17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7274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2132" y="0"/>
            <a:ext cx="7704667" cy="847816"/>
          </a:xfrm>
        </p:spPr>
        <p:txBody>
          <a:bodyPr/>
          <a:lstStyle/>
          <a:p>
            <a:r>
              <a:rPr lang="en-US" dirty="0"/>
              <a:t>Models are Not Perfect</a:t>
            </a:r>
          </a:p>
        </p:txBody>
      </p:sp>
      <p:sp>
        <p:nvSpPr>
          <p:cNvPr id="5" name="Content Placeholder 4"/>
          <p:cNvSpPr>
            <a:spLocks noGrp="1"/>
          </p:cNvSpPr>
          <p:nvPr>
            <p:ph idx="1"/>
          </p:nvPr>
        </p:nvSpPr>
        <p:spPr>
          <a:xfrm>
            <a:off x="982132" y="847816"/>
            <a:ext cx="8046457" cy="6045693"/>
          </a:xfrm>
        </p:spPr>
        <p:txBody>
          <a:bodyPr>
            <a:normAutofit/>
          </a:bodyPr>
          <a:lstStyle/>
          <a:p>
            <a:r>
              <a:rPr lang="en-US" dirty="0"/>
              <a:t>Ideally, we identify a predictive model that accurately (without error) predicts future data</a:t>
            </a:r>
          </a:p>
          <a:p>
            <a:r>
              <a:rPr lang="en-US" dirty="0"/>
              <a:t>…. realistically, we never fully achieve this:</a:t>
            </a:r>
          </a:p>
          <a:p>
            <a:pPr lvl="1"/>
            <a:r>
              <a:rPr lang="en-US" dirty="0"/>
              <a:t>Satisficing, we never have enough cognitive capacity, resources, or time.</a:t>
            </a:r>
            <a:endParaRPr lang="en-US" sz="1100" dirty="0"/>
          </a:p>
          <a:p>
            <a:pPr lvl="1"/>
            <a:r>
              <a:rPr lang="en-US" dirty="0"/>
              <a:t>The world is noisy and stochastic</a:t>
            </a:r>
          </a:p>
          <a:p>
            <a:pPr lvl="2"/>
            <a:r>
              <a:rPr lang="en-US" dirty="0"/>
              <a:t>Even an </a:t>
            </a:r>
            <a:r>
              <a:rPr lang="en-US" i="1" dirty="0"/>
              <a:t>ideal</a:t>
            </a:r>
            <a:r>
              <a:rPr lang="en-US" dirty="0"/>
              <a:t> model will exhibit error when fitting to </a:t>
            </a:r>
            <a:r>
              <a:rPr lang="en-US" i="1" dirty="0"/>
              <a:t>real</a:t>
            </a:r>
            <a:r>
              <a:rPr lang="en-US" dirty="0"/>
              <a:t> world</a:t>
            </a:r>
          </a:p>
          <a:p>
            <a:pPr lvl="1"/>
            <a:r>
              <a:rPr lang="en-US" dirty="0"/>
              <a:t>The world often changes.</a:t>
            </a:r>
          </a:p>
          <a:p>
            <a:pPr marL="285750" lvl="1"/>
            <a:r>
              <a:rPr lang="en-US" sz="2400" dirty="0"/>
              <a:t>“All models are wrong, but some are useful”</a:t>
            </a:r>
            <a:r>
              <a:rPr lang="en-US" sz="1100" dirty="0"/>
              <a:t>(George E. P. Box)</a:t>
            </a:r>
          </a:p>
          <a:p>
            <a:pPr lvl="1"/>
            <a:r>
              <a:rPr lang="en-US" dirty="0"/>
              <a:t>Despite this lack of perfection, with careful analysis, we can minimize expected error when predicting future data.</a:t>
            </a:r>
          </a:p>
          <a:p>
            <a:r>
              <a:rPr lang="en-US" dirty="0"/>
              <a:t>Predictive analytics offers a set of practices, tools and approaches that can help us achieve “good” models that prove reasonably accurate.</a:t>
            </a:r>
          </a:p>
          <a:p>
            <a:endParaRPr lang="en-CA" dirty="0"/>
          </a:p>
        </p:txBody>
      </p:sp>
    </p:spTree>
    <p:extLst>
      <p:ext uri="{BB962C8B-B14F-4D97-AF65-F5344CB8AC3E}">
        <p14:creationId xmlns:p14="http://schemas.microsoft.com/office/powerpoint/2010/main" val="1888283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5499" y="2583402"/>
            <a:ext cx="7704667" cy="847816"/>
          </a:xfrm>
        </p:spPr>
        <p:txBody>
          <a:bodyPr>
            <a:normAutofit fontScale="90000"/>
          </a:bodyPr>
          <a:lstStyle/>
          <a:p>
            <a:r>
              <a:rPr lang="en-US" dirty="0"/>
              <a:t>Context Setting… let’s begin with a quick review of the fundamentals</a:t>
            </a:r>
          </a:p>
        </p:txBody>
      </p:sp>
    </p:spTree>
    <p:extLst>
      <p:ext uri="{BB962C8B-B14F-4D97-AF65-F5344CB8AC3E}">
        <p14:creationId xmlns:p14="http://schemas.microsoft.com/office/powerpoint/2010/main" val="3962898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2132" y="0"/>
            <a:ext cx="7704667" cy="847816"/>
          </a:xfrm>
        </p:spPr>
        <p:txBody>
          <a:bodyPr/>
          <a:lstStyle/>
          <a:p>
            <a:r>
              <a:rPr lang="en-US" dirty="0"/>
              <a:t>Data Labeling</a:t>
            </a:r>
          </a:p>
        </p:txBody>
      </p:sp>
      <p:sp>
        <p:nvSpPr>
          <p:cNvPr id="6" name="TextBox 100"/>
          <p:cNvSpPr txBox="1">
            <a:spLocks noChangeArrowheads="1"/>
          </p:cNvSpPr>
          <p:nvPr/>
        </p:nvSpPr>
        <p:spPr bwMode="auto">
          <a:xfrm>
            <a:off x="1330325" y="4966586"/>
            <a:ext cx="7924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dirty="0"/>
              <a:t>Each row in our table is an </a:t>
            </a:r>
            <a:r>
              <a:rPr lang="en-US" altLang="en-US" u="sng" dirty="0"/>
              <a:t>observation</a:t>
            </a:r>
            <a:r>
              <a:rPr lang="en-US" altLang="en-US" dirty="0"/>
              <a:t>, also known as </a:t>
            </a:r>
            <a:r>
              <a:rPr lang="en-US" altLang="en-US" i="1" u="sng" dirty="0"/>
              <a:t>cases</a:t>
            </a:r>
            <a:r>
              <a:rPr lang="en-US" altLang="en-US" dirty="0"/>
              <a:t>.</a:t>
            </a:r>
          </a:p>
        </p:txBody>
      </p:sp>
      <p:sp>
        <p:nvSpPr>
          <p:cNvPr id="7" name="TextBox 102"/>
          <p:cNvSpPr txBox="1">
            <a:spLocks noChangeArrowheads="1"/>
          </p:cNvSpPr>
          <p:nvPr/>
        </p:nvSpPr>
        <p:spPr bwMode="auto">
          <a:xfrm>
            <a:off x="4965700" y="1533276"/>
            <a:ext cx="4038600" cy="307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dirty="0"/>
              <a:t>In predictive modeling we identify and label variables as </a:t>
            </a:r>
            <a:r>
              <a:rPr lang="en-US" altLang="en-US" i="1" dirty="0"/>
              <a:t>inputs </a:t>
            </a:r>
            <a:r>
              <a:rPr lang="en-US" altLang="en-US" dirty="0"/>
              <a:t>and </a:t>
            </a:r>
            <a:r>
              <a:rPr lang="en-US" altLang="en-US" i="1" dirty="0"/>
              <a:t>targets.</a:t>
            </a:r>
          </a:p>
          <a:p>
            <a:pPr eaLnBrk="1" hangingPunct="1"/>
            <a:endParaRPr lang="en-US" altLang="en-US" i="1" dirty="0"/>
          </a:p>
          <a:p>
            <a:pPr eaLnBrk="1" hangingPunct="1"/>
            <a:r>
              <a:rPr lang="en-US" altLang="en-US" sz="1400" i="1" dirty="0"/>
              <a:t>NOTE: You may also hear similar terms such as </a:t>
            </a:r>
            <a:r>
              <a:rPr lang="en-US" altLang="en-US" sz="1400" i="1" u="sng" dirty="0"/>
              <a:t>Independent and Dependent</a:t>
            </a:r>
            <a:r>
              <a:rPr lang="en-US" altLang="en-US" sz="1400" i="1" dirty="0"/>
              <a:t> variables, </a:t>
            </a:r>
          </a:p>
          <a:p>
            <a:pPr eaLnBrk="1" hangingPunct="1"/>
            <a:r>
              <a:rPr lang="en-US" altLang="en-US" sz="1400" i="1" u="sng" dirty="0"/>
              <a:t>Explanatory and Response </a:t>
            </a:r>
            <a:r>
              <a:rPr lang="en-US" altLang="en-US" sz="1400" i="1" dirty="0"/>
              <a:t>variables. </a:t>
            </a:r>
          </a:p>
          <a:p>
            <a:pPr eaLnBrk="1" hangingPunct="1"/>
            <a:endParaRPr lang="en-US" altLang="en-US" sz="1400" i="1" dirty="0"/>
          </a:p>
          <a:p>
            <a:pPr eaLnBrk="1" hangingPunct="1"/>
            <a:r>
              <a:rPr lang="en-US" altLang="en-US" sz="1400" i="1" dirty="0"/>
              <a:t>Though there are subtle differences between these terms, today we will see these as essentially “meaning” the same thing</a:t>
            </a:r>
            <a:endParaRPr lang="en-US" altLang="en-US" sz="1400" dirty="0"/>
          </a:p>
        </p:txBody>
      </p:sp>
      <p:grpSp>
        <p:nvGrpSpPr>
          <p:cNvPr id="8" name="Group 1"/>
          <p:cNvGrpSpPr>
            <a:grpSpLocks/>
          </p:cNvGrpSpPr>
          <p:nvPr/>
        </p:nvGrpSpPr>
        <p:grpSpPr bwMode="auto">
          <a:xfrm>
            <a:off x="1143000" y="1570840"/>
            <a:ext cx="3621088" cy="2436812"/>
            <a:chOff x="685800" y="1233488"/>
            <a:chExt cx="3621084" cy="2436812"/>
          </a:xfrm>
        </p:grpSpPr>
        <p:sp>
          <p:nvSpPr>
            <p:cNvPr id="9" name="Rectangle 3"/>
            <p:cNvSpPr>
              <a:spLocks noChangeArrowheads="1"/>
            </p:cNvSpPr>
            <p:nvPr/>
          </p:nvSpPr>
          <p:spPr bwMode="auto">
            <a:xfrm>
              <a:off x="763588" y="1568450"/>
              <a:ext cx="2754309"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10"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 name="Rectangle 10"/>
            <p:cNvSpPr/>
            <p:nvPr/>
          </p:nvSpPr>
          <p:spPr bwMode="auto">
            <a:xfrm>
              <a:off x="882650" y="2006600"/>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3" name="Rectangle 12"/>
            <p:cNvSpPr/>
            <p:nvPr/>
          </p:nvSpPr>
          <p:spPr bwMode="auto">
            <a:xfrm>
              <a:off x="882650" y="235426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4"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5" name="Rectangle 14"/>
            <p:cNvSpPr/>
            <p:nvPr/>
          </p:nvSpPr>
          <p:spPr bwMode="auto">
            <a:xfrm>
              <a:off x="882650" y="339248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6"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 name="Rectangle 16"/>
            <p:cNvSpPr/>
            <p:nvPr/>
          </p:nvSpPr>
          <p:spPr bwMode="auto">
            <a:xfrm>
              <a:off x="882650" y="304641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9" name="Rectangle 18"/>
            <p:cNvSpPr/>
            <p:nvPr/>
          </p:nvSpPr>
          <p:spPr bwMode="auto">
            <a:xfrm>
              <a:off x="882650" y="270033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7"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0"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1"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4"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35" name="Group 171"/>
            <p:cNvGrpSpPr>
              <a:grpSpLocks/>
            </p:cNvGrpSpPr>
            <p:nvPr/>
          </p:nvGrpSpPr>
          <p:grpSpPr bwMode="auto">
            <a:xfrm>
              <a:off x="785813" y="1582738"/>
              <a:ext cx="660400" cy="322262"/>
              <a:chOff x="769225" y="3995953"/>
              <a:chExt cx="615589" cy="326003"/>
            </a:xfrm>
          </p:grpSpPr>
          <p:sp>
            <p:nvSpPr>
              <p:cNvPr id="78" name="Rectangle 77"/>
              <p:cNvSpPr/>
              <p:nvPr/>
            </p:nvSpPr>
            <p:spPr bwMode="auto">
              <a:xfrm>
                <a:off x="769225" y="3995953"/>
                <a:ext cx="615588" cy="326003"/>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79" name="Rectangle 78"/>
              <p:cNvSpPr/>
              <p:nvPr/>
            </p:nvSpPr>
            <p:spPr bwMode="auto">
              <a:xfrm>
                <a:off x="850612" y="4074643"/>
                <a:ext cx="45281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6" name="Group 181"/>
            <p:cNvGrpSpPr>
              <a:grpSpLocks/>
            </p:cNvGrpSpPr>
            <p:nvPr/>
          </p:nvGrpSpPr>
          <p:grpSpPr bwMode="auto">
            <a:xfrm>
              <a:off x="1465263" y="1582738"/>
              <a:ext cx="658812" cy="322262"/>
              <a:chOff x="769225" y="3995953"/>
              <a:chExt cx="615589" cy="326003"/>
            </a:xfrm>
          </p:grpSpPr>
          <p:sp>
            <p:nvSpPr>
              <p:cNvPr id="76"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7" name="Rectangle 76"/>
              <p:cNvSpPr/>
              <p:nvPr/>
            </p:nvSpPr>
            <p:spPr bwMode="auto">
              <a:xfrm>
                <a:off x="850808" y="4074643"/>
                <a:ext cx="452421"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7" name="Group 184"/>
            <p:cNvGrpSpPr>
              <a:grpSpLocks/>
            </p:cNvGrpSpPr>
            <p:nvPr/>
          </p:nvGrpSpPr>
          <p:grpSpPr bwMode="auto">
            <a:xfrm>
              <a:off x="2144713" y="1582738"/>
              <a:ext cx="658812" cy="322262"/>
              <a:chOff x="769225" y="3995953"/>
              <a:chExt cx="615589" cy="326003"/>
            </a:xfrm>
          </p:grpSpPr>
          <p:sp>
            <p:nvSpPr>
              <p:cNvPr id="74"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5" name="Rectangle 74"/>
              <p:cNvSpPr/>
              <p:nvPr/>
            </p:nvSpPr>
            <p:spPr bwMode="auto">
              <a:xfrm>
                <a:off x="850807" y="4074643"/>
                <a:ext cx="452421"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8" name="Group 187"/>
            <p:cNvGrpSpPr>
              <a:grpSpLocks/>
            </p:cNvGrpSpPr>
            <p:nvPr/>
          </p:nvGrpSpPr>
          <p:grpSpPr bwMode="auto">
            <a:xfrm>
              <a:off x="2824163" y="1582738"/>
              <a:ext cx="660400" cy="322262"/>
              <a:chOff x="769225" y="3995953"/>
              <a:chExt cx="615589" cy="326003"/>
            </a:xfrm>
          </p:grpSpPr>
          <p:sp>
            <p:nvSpPr>
              <p:cNvPr id="72"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3" name="Rectangle 72"/>
              <p:cNvSpPr/>
              <p:nvPr/>
            </p:nvSpPr>
            <p:spPr bwMode="auto">
              <a:xfrm>
                <a:off x="850611" y="4074643"/>
                <a:ext cx="45281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39" name="TextBox 38"/>
            <p:cNvSpPr txBox="1"/>
            <p:nvPr/>
          </p:nvSpPr>
          <p:spPr bwMode="auto">
            <a:xfrm>
              <a:off x="1827212" y="1574800"/>
              <a:ext cx="627061"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40" name="Group 121"/>
            <p:cNvGrpSpPr>
              <a:grpSpLocks/>
            </p:cNvGrpSpPr>
            <p:nvPr/>
          </p:nvGrpSpPr>
          <p:grpSpPr bwMode="auto">
            <a:xfrm>
              <a:off x="3516313" y="1568450"/>
              <a:ext cx="703262" cy="2101850"/>
              <a:chOff x="3516313" y="3826177"/>
              <a:chExt cx="703262" cy="2101849"/>
            </a:xfrm>
          </p:grpSpPr>
          <p:sp>
            <p:nvSpPr>
              <p:cNvPr id="63" name="Rectangle 3"/>
              <p:cNvSpPr>
                <a:spLocks noChangeArrowheads="1"/>
              </p:cNvSpPr>
              <p:nvPr/>
            </p:nvSpPr>
            <p:spPr bwMode="auto">
              <a:xfrm>
                <a:off x="3516310" y="3826177"/>
                <a:ext cx="70326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64"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65"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66"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67"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68"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69"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0" name="Rectangle 69"/>
              <p:cNvSpPr/>
              <p:nvPr/>
            </p:nvSpPr>
            <p:spPr bwMode="auto">
              <a:xfrm>
                <a:off x="3627435" y="3927777"/>
                <a:ext cx="487361"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71" name="TextBox 70"/>
              <p:cNvSpPr txBox="1"/>
              <p:nvPr/>
            </p:nvSpPr>
            <p:spPr>
              <a:xfrm>
                <a:off x="3560760" y="3832527"/>
                <a:ext cx="595311"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41" name="Rectangle 40"/>
            <p:cNvSpPr/>
            <p:nvPr/>
          </p:nvSpPr>
          <p:spPr bwMode="auto">
            <a:xfrm>
              <a:off x="728610" y="2210048"/>
              <a:ext cx="3578274" cy="438156"/>
            </a:xfrm>
            <a:prstGeom prst="rect">
              <a:avLst/>
            </a:prstGeom>
            <a:noFill/>
            <a:ln w="76200" cap="flat" cmpd="sng" algn="ctr">
              <a:solidFill>
                <a:srgbClr val="00CC00"/>
              </a:solidFill>
              <a:prstDash val="solid"/>
              <a:round/>
              <a:headEnd type="none" w="med" len="med"/>
              <a:tailEnd type="none" w="med" len="med"/>
            </a:ln>
            <a:effectLst>
              <a:softEdge rad="31750"/>
            </a:effectLst>
          </p:spPr>
          <p:txBody>
            <a:bodyPr lIns="88900" tIns="88900" rIns="88900" bIns="88900"/>
            <a:lstStyle/>
            <a:p>
              <a:pPr algn="ctr">
                <a:defRPr/>
              </a:pPr>
              <a:endParaRPr lang="en-US" dirty="0">
                <a:latin typeface="Arial"/>
                <a:cs typeface="Arial" charset="0"/>
              </a:endParaRPr>
            </a:p>
          </p:txBody>
        </p:sp>
        <p:sp>
          <p:nvSpPr>
            <p:cNvPr id="42" name="Text Box 10"/>
            <p:cNvSpPr txBox="1">
              <a:spLocks noChangeArrowheads="1"/>
            </p:cNvSpPr>
            <p:nvPr/>
          </p:nvSpPr>
          <p:spPr bwMode="auto">
            <a:xfrm>
              <a:off x="685800" y="1233488"/>
              <a:ext cx="1752598" cy="369887"/>
            </a:xfrm>
            <a:prstGeom prst="rect">
              <a:avLst/>
            </a:prstGeom>
            <a:noFill/>
            <a:ln w="28575">
              <a:noFill/>
              <a:miter lim="800000"/>
              <a:headEnd/>
              <a:tailEnd type="none" w="med" len="lg"/>
            </a:ln>
          </p:spPr>
          <p:txBody>
            <a:bodyPr>
              <a:spAutoFit/>
            </a:bodyPr>
            <a:lstStyle/>
            <a:p>
              <a:pPr algn="ctr">
                <a:defRPr/>
              </a:pPr>
              <a:r>
                <a:rPr lang="en-US" sz="1800" b="1" i="1" dirty="0">
                  <a:solidFill>
                    <a:schemeClr val="tx2">
                      <a:lumMod val="60000"/>
                      <a:lumOff val="40000"/>
                    </a:schemeClr>
                  </a:solidFill>
                  <a:latin typeface="Arial Narrow" pitchFamily="34" charset="0"/>
                  <a:cs typeface="Arial" charset="0"/>
                </a:rPr>
                <a:t>Data Set</a:t>
              </a:r>
            </a:p>
          </p:txBody>
        </p:sp>
        <p:sp>
          <p:nvSpPr>
            <p:cNvPr id="43" name="Rectangle 42"/>
            <p:cNvSpPr/>
            <p:nvPr/>
          </p:nvSpPr>
          <p:spPr bwMode="auto">
            <a:xfrm>
              <a:off x="1562099" y="2006600"/>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44" name="Rectangle 43"/>
            <p:cNvSpPr/>
            <p:nvPr/>
          </p:nvSpPr>
          <p:spPr bwMode="auto">
            <a:xfrm>
              <a:off x="1562099" y="235426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45" name="Rectangle 44"/>
            <p:cNvSpPr/>
            <p:nvPr/>
          </p:nvSpPr>
          <p:spPr bwMode="auto">
            <a:xfrm>
              <a:off x="1562099" y="339248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46" name="Rectangle 45"/>
            <p:cNvSpPr/>
            <p:nvPr/>
          </p:nvSpPr>
          <p:spPr bwMode="auto">
            <a:xfrm>
              <a:off x="1562099" y="304641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47" name="Rectangle 46"/>
            <p:cNvSpPr/>
            <p:nvPr/>
          </p:nvSpPr>
          <p:spPr bwMode="auto">
            <a:xfrm>
              <a:off x="1562099" y="270033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48" name="Rectangle 47"/>
            <p:cNvSpPr/>
            <p:nvPr/>
          </p:nvSpPr>
          <p:spPr bwMode="auto">
            <a:xfrm>
              <a:off x="2235198" y="2006600"/>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49" name="Rectangle 48"/>
            <p:cNvSpPr/>
            <p:nvPr/>
          </p:nvSpPr>
          <p:spPr bwMode="auto">
            <a:xfrm>
              <a:off x="2235198" y="235426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0" name="Rectangle 49"/>
            <p:cNvSpPr/>
            <p:nvPr/>
          </p:nvSpPr>
          <p:spPr bwMode="auto">
            <a:xfrm>
              <a:off x="2235198" y="339248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1" name="Rectangle 50"/>
            <p:cNvSpPr/>
            <p:nvPr/>
          </p:nvSpPr>
          <p:spPr bwMode="auto">
            <a:xfrm>
              <a:off x="2235198" y="304641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2" name="Rectangle 51"/>
            <p:cNvSpPr/>
            <p:nvPr/>
          </p:nvSpPr>
          <p:spPr bwMode="auto">
            <a:xfrm>
              <a:off x="2235198" y="270033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3" name="Rectangle 52"/>
            <p:cNvSpPr/>
            <p:nvPr/>
          </p:nvSpPr>
          <p:spPr bwMode="auto">
            <a:xfrm>
              <a:off x="2920998" y="2006600"/>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4" name="Rectangle 53"/>
            <p:cNvSpPr/>
            <p:nvPr/>
          </p:nvSpPr>
          <p:spPr bwMode="auto">
            <a:xfrm>
              <a:off x="2920998" y="235426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5" name="Rectangle 54"/>
            <p:cNvSpPr/>
            <p:nvPr/>
          </p:nvSpPr>
          <p:spPr bwMode="auto">
            <a:xfrm>
              <a:off x="2920998" y="339248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6" name="Rectangle 55"/>
            <p:cNvSpPr/>
            <p:nvPr/>
          </p:nvSpPr>
          <p:spPr bwMode="auto">
            <a:xfrm>
              <a:off x="2920998" y="304641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7" name="Rectangle 56"/>
            <p:cNvSpPr/>
            <p:nvPr/>
          </p:nvSpPr>
          <p:spPr bwMode="auto">
            <a:xfrm>
              <a:off x="2920998" y="270033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8" name="Rectangle 57"/>
            <p:cNvSpPr/>
            <p:nvPr/>
          </p:nvSpPr>
          <p:spPr bwMode="auto">
            <a:xfrm>
              <a:off x="3632197" y="2006600"/>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9" name="Rectangle 58"/>
            <p:cNvSpPr/>
            <p:nvPr/>
          </p:nvSpPr>
          <p:spPr bwMode="auto">
            <a:xfrm>
              <a:off x="3632197" y="235426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60" name="Rectangle 59"/>
            <p:cNvSpPr/>
            <p:nvPr/>
          </p:nvSpPr>
          <p:spPr bwMode="auto">
            <a:xfrm>
              <a:off x="3632197" y="339248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61" name="Rectangle 60"/>
            <p:cNvSpPr/>
            <p:nvPr/>
          </p:nvSpPr>
          <p:spPr bwMode="auto">
            <a:xfrm>
              <a:off x="3632197" y="304641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62" name="Rectangle 61"/>
            <p:cNvSpPr/>
            <p:nvPr/>
          </p:nvSpPr>
          <p:spPr bwMode="auto">
            <a:xfrm>
              <a:off x="3632197" y="270033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Tree>
    <p:extLst>
      <p:ext uri="{BB962C8B-B14F-4D97-AF65-F5344CB8AC3E}">
        <p14:creationId xmlns:p14="http://schemas.microsoft.com/office/powerpoint/2010/main" val="1092863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2132" y="0"/>
            <a:ext cx="7704667" cy="847816"/>
          </a:xfrm>
        </p:spPr>
        <p:txBody>
          <a:bodyPr/>
          <a:lstStyle/>
          <a:p>
            <a:r>
              <a:rPr lang="en-US" dirty="0"/>
              <a:t>Identify a Predictive Model</a:t>
            </a:r>
          </a:p>
        </p:txBody>
      </p:sp>
      <p:sp>
        <p:nvSpPr>
          <p:cNvPr id="80" name="Isosceles Triangle 79"/>
          <p:cNvSpPr/>
          <p:nvPr/>
        </p:nvSpPr>
        <p:spPr bwMode="auto">
          <a:xfrm rot="5400000">
            <a:off x="4737099" y="3225987"/>
            <a:ext cx="561975" cy="457200"/>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81" name="TextBox 80"/>
          <p:cNvSpPr txBox="1"/>
          <p:nvPr/>
        </p:nvSpPr>
        <p:spPr>
          <a:xfrm>
            <a:off x="5419725" y="2865624"/>
            <a:ext cx="3724275" cy="923330"/>
          </a:xfrm>
          <a:prstGeom prst="rect">
            <a:avLst/>
          </a:prstGeom>
          <a:noFill/>
          <a:effectLst/>
        </p:spPr>
        <p:txBody>
          <a:bodyPr>
            <a:spAutoFit/>
          </a:bodyPr>
          <a:lstStyle/>
          <a:p>
            <a:pPr>
              <a:defRPr/>
            </a:pPr>
            <a:r>
              <a:rPr lang="en-US" b="1" i="1" dirty="0">
                <a:solidFill>
                  <a:schemeClr val="tx2">
                    <a:lumMod val="50000"/>
                  </a:schemeClr>
                </a:solidFill>
                <a:latin typeface="+mj-lt"/>
                <a:cs typeface="Arial" charset="0"/>
              </a:rPr>
              <a:t>Our goal is to identify a “Good” model that associates the observed inputs to observed targets</a:t>
            </a:r>
          </a:p>
        </p:txBody>
      </p:sp>
      <p:sp>
        <p:nvSpPr>
          <p:cNvPr id="82" name="Text Box 10"/>
          <p:cNvSpPr txBox="1">
            <a:spLocks noChangeArrowheads="1"/>
          </p:cNvSpPr>
          <p:nvPr/>
        </p:nvSpPr>
        <p:spPr bwMode="auto">
          <a:xfrm>
            <a:off x="976312" y="2014724"/>
            <a:ext cx="1752600" cy="369887"/>
          </a:xfrm>
          <a:prstGeom prst="rect">
            <a:avLst/>
          </a:prstGeom>
          <a:noFill/>
          <a:ln w="28575">
            <a:noFill/>
            <a:miter lim="800000"/>
            <a:headEnd/>
            <a:tailEnd type="none" w="med" len="lg"/>
          </a:ln>
        </p:spPr>
        <p:txBody>
          <a:bodyPr>
            <a:spAutoFit/>
          </a:bodyPr>
          <a:lstStyle/>
          <a:p>
            <a:pPr algn="ctr">
              <a:defRPr/>
            </a:pPr>
            <a:r>
              <a:rPr lang="en-US" sz="1800" b="1" i="1" dirty="0">
                <a:solidFill>
                  <a:schemeClr val="tx2">
                    <a:lumMod val="60000"/>
                    <a:lumOff val="40000"/>
                  </a:schemeClr>
                </a:solidFill>
                <a:latin typeface="Arial Narrow" pitchFamily="34" charset="0"/>
                <a:cs typeface="Arial" charset="0"/>
              </a:rPr>
              <a:t>Data Set</a:t>
            </a:r>
          </a:p>
        </p:txBody>
      </p:sp>
      <p:grpSp>
        <p:nvGrpSpPr>
          <p:cNvPr id="83" name="Group 1"/>
          <p:cNvGrpSpPr>
            <a:grpSpLocks/>
          </p:cNvGrpSpPr>
          <p:nvPr/>
        </p:nvGrpSpPr>
        <p:grpSpPr bwMode="auto">
          <a:xfrm>
            <a:off x="1054100" y="2349686"/>
            <a:ext cx="3455987" cy="2101850"/>
            <a:chOff x="763588" y="1568450"/>
            <a:chExt cx="3455987" cy="2101850"/>
          </a:xfrm>
        </p:grpSpPr>
        <p:sp>
          <p:nvSpPr>
            <p:cNvPr id="84"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85"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6" name="Rectangle 85"/>
            <p:cNvSpPr/>
            <p:nvPr/>
          </p:nvSpPr>
          <p:spPr bwMode="auto">
            <a:xfrm>
              <a:off x="88265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7"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8" name="Rectangle 87"/>
            <p:cNvSpPr/>
            <p:nvPr/>
          </p:nvSpPr>
          <p:spPr bwMode="auto">
            <a:xfrm>
              <a:off x="88265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9"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0" name="Rectangle 89"/>
            <p:cNvSpPr/>
            <p:nvPr/>
          </p:nvSpPr>
          <p:spPr bwMode="auto">
            <a:xfrm>
              <a:off x="88265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1"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2" name="Rectangle 91"/>
            <p:cNvSpPr/>
            <p:nvPr/>
          </p:nvSpPr>
          <p:spPr bwMode="auto">
            <a:xfrm>
              <a:off x="88265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3"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4" name="Rectangle 93"/>
            <p:cNvSpPr/>
            <p:nvPr/>
          </p:nvSpPr>
          <p:spPr bwMode="auto">
            <a:xfrm>
              <a:off x="88265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5"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6"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7"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8"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9"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0"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1"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2"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3"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4"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5"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6"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7"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8"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9"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110" name="Group 171"/>
            <p:cNvGrpSpPr>
              <a:grpSpLocks/>
            </p:cNvGrpSpPr>
            <p:nvPr/>
          </p:nvGrpSpPr>
          <p:grpSpPr bwMode="auto">
            <a:xfrm>
              <a:off x="785813" y="1582738"/>
              <a:ext cx="660400" cy="322262"/>
              <a:chOff x="769225" y="3995953"/>
              <a:chExt cx="615589" cy="326003"/>
            </a:xfrm>
          </p:grpSpPr>
          <p:sp>
            <p:nvSpPr>
              <p:cNvPr id="151" name="Rectangle 150"/>
              <p:cNvSpPr/>
              <p:nvPr/>
            </p:nvSpPr>
            <p:spPr bwMode="auto">
              <a:xfrm>
                <a:off x="769225" y="3995953"/>
                <a:ext cx="615589" cy="326003"/>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152" name="Rectangle 151"/>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11" name="Group 181"/>
            <p:cNvGrpSpPr>
              <a:grpSpLocks/>
            </p:cNvGrpSpPr>
            <p:nvPr/>
          </p:nvGrpSpPr>
          <p:grpSpPr bwMode="auto">
            <a:xfrm>
              <a:off x="1465263" y="1582738"/>
              <a:ext cx="658812" cy="322262"/>
              <a:chOff x="769225" y="3995953"/>
              <a:chExt cx="615589" cy="326003"/>
            </a:xfrm>
          </p:grpSpPr>
          <p:sp>
            <p:nvSpPr>
              <p:cNvPr id="149"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50" name="Rectangle 149"/>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12" name="Group 184"/>
            <p:cNvGrpSpPr>
              <a:grpSpLocks/>
            </p:cNvGrpSpPr>
            <p:nvPr/>
          </p:nvGrpSpPr>
          <p:grpSpPr bwMode="auto">
            <a:xfrm>
              <a:off x="2144713" y="1582738"/>
              <a:ext cx="658812" cy="322262"/>
              <a:chOff x="769225" y="3995953"/>
              <a:chExt cx="615589" cy="326003"/>
            </a:xfrm>
          </p:grpSpPr>
          <p:sp>
            <p:nvSpPr>
              <p:cNvPr id="147"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48" name="Rectangle 147"/>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13" name="Group 187"/>
            <p:cNvGrpSpPr>
              <a:grpSpLocks/>
            </p:cNvGrpSpPr>
            <p:nvPr/>
          </p:nvGrpSpPr>
          <p:grpSpPr bwMode="auto">
            <a:xfrm>
              <a:off x="2824163" y="1582738"/>
              <a:ext cx="660400" cy="322262"/>
              <a:chOff x="769225" y="3995953"/>
              <a:chExt cx="615589" cy="326003"/>
            </a:xfrm>
          </p:grpSpPr>
          <p:sp>
            <p:nvSpPr>
              <p:cNvPr id="145"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46" name="Rectangle 145"/>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114" name="TextBox 113"/>
            <p:cNvSpPr txBox="1"/>
            <p:nvPr/>
          </p:nvSpPr>
          <p:spPr bwMode="auto">
            <a:xfrm>
              <a:off x="1827213" y="1574800"/>
              <a:ext cx="627062"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115" name="Group 121"/>
            <p:cNvGrpSpPr>
              <a:grpSpLocks/>
            </p:cNvGrpSpPr>
            <p:nvPr/>
          </p:nvGrpSpPr>
          <p:grpSpPr bwMode="auto">
            <a:xfrm>
              <a:off x="3516313" y="1568450"/>
              <a:ext cx="703262" cy="2101850"/>
              <a:chOff x="3516313" y="3826177"/>
              <a:chExt cx="703262" cy="2101849"/>
            </a:xfrm>
          </p:grpSpPr>
          <p:sp>
            <p:nvSpPr>
              <p:cNvPr id="136" name="Rectangle 3"/>
              <p:cNvSpPr>
                <a:spLocks noChangeArrowheads="1"/>
              </p:cNvSpPr>
              <p:nvPr/>
            </p:nvSpPr>
            <p:spPr bwMode="auto">
              <a:xfrm>
                <a:off x="3516313" y="3826177"/>
                <a:ext cx="703262"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137"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38"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39"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40"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41"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42"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43" name="Rectangle 142"/>
              <p:cNvSpPr/>
              <p:nvPr/>
            </p:nvSpPr>
            <p:spPr bwMode="auto">
              <a:xfrm>
                <a:off x="3627438" y="3927777"/>
                <a:ext cx="487362"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44" name="TextBox 143"/>
              <p:cNvSpPr txBox="1"/>
              <p:nvPr/>
            </p:nvSpPr>
            <p:spPr>
              <a:xfrm>
                <a:off x="3560763" y="3832527"/>
                <a:ext cx="595312"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116" name="Rectangle 115"/>
            <p:cNvSpPr/>
            <p:nvPr/>
          </p:nvSpPr>
          <p:spPr bwMode="auto">
            <a:xfrm>
              <a:off x="15621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17" name="Rectangle 116"/>
            <p:cNvSpPr/>
            <p:nvPr/>
          </p:nvSpPr>
          <p:spPr bwMode="auto">
            <a:xfrm>
              <a:off x="15621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18" name="Rectangle 117"/>
            <p:cNvSpPr/>
            <p:nvPr/>
          </p:nvSpPr>
          <p:spPr bwMode="auto">
            <a:xfrm>
              <a:off x="15621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19" name="Rectangle 118"/>
            <p:cNvSpPr/>
            <p:nvPr/>
          </p:nvSpPr>
          <p:spPr bwMode="auto">
            <a:xfrm>
              <a:off x="15621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0" name="Rectangle 119"/>
            <p:cNvSpPr/>
            <p:nvPr/>
          </p:nvSpPr>
          <p:spPr bwMode="auto">
            <a:xfrm>
              <a:off x="15621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1" name="Rectangle 120"/>
            <p:cNvSpPr/>
            <p:nvPr/>
          </p:nvSpPr>
          <p:spPr bwMode="auto">
            <a:xfrm>
              <a:off x="2235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2" name="Rectangle 121"/>
            <p:cNvSpPr/>
            <p:nvPr/>
          </p:nvSpPr>
          <p:spPr bwMode="auto">
            <a:xfrm>
              <a:off x="2235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3" name="Rectangle 122"/>
            <p:cNvSpPr/>
            <p:nvPr/>
          </p:nvSpPr>
          <p:spPr bwMode="auto">
            <a:xfrm>
              <a:off x="2235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4" name="Rectangle 123"/>
            <p:cNvSpPr/>
            <p:nvPr/>
          </p:nvSpPr>
          <p:spPr bwMode="auto">
            <a:xfrm>
              <a:off x="2235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5" name="Rectangle 124"/>
            <p:cNvSpPr/>
            <p:nvPr/>
          </p:nvSpPr>
          <p:spPr bwMode="auto">
            <a:xfrm>
              <a:off x="2235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6" name="Rectangle 125"/>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7" name="Rectangle 126"/>
            <p:cNvSpPr/>
            <p:nvPr/>
          </p:nvSpPr>
          <p:spPr bwMode="auto">
            <a:xfrm>
              <a:off x="29210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8" name="Rectangle 127"/>
            <p:cNvSpPr/>
            <p:nvPr/>
          </p:nvSpPr>
          <p:spPr bwMode="auto">
            <a:xfrm>
              <a:off x="29210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9" name="Rectangle 128"/>
            <p:cNvSpPr/>
            <p:nvPr/>
          </p:nvSpPr>
          <p:spPr bwMode="auto">
            <a:xfrm>
              <a:off x="29210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0" name="Rectangle 129"/>
            <p:cNvSpPr/>
            <p:nvPr/>
          </p:nvSpPr>
          <p:spPr bwMode="auto">
            <a:xfrm>
              <a:off x="29210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1" name="Rectangle 130"/>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2" name="Rectangle 131"/>
            <p:cNvSpPr/>
            <p:nvPr/>
          </p:nvSpPr>
          <p:spPr bwMode="auto">
            <a:xfrm>
              <a:off x="3632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3" name="Rectangle 132"/>
            <p:cNvSpPr/>
            <p:nvPr/>
          </p:nvSpPr>
          <p:spPr bwMode="auto">
            <a:xfrm>
              <a:off x="3632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4" name="Rectangle 133"/>
            <p:cNvSpPr/>
            <p:nvPr/>
          </p:nvSpPr>
          <p:spPr bwMode="auto">
            <a:xfrm>
              <a:off x="3632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5" name="Rectangle 134"/>
            <p:cNvSpPr/>
            <p:nvPr/>
          </p:nvSpPr>
          <p:spPr bwMode="auto">
            <a:xfrm>
              <a:off x="3632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Tree>
    <p:extLst>
      <p:ext uri="{BB962C8B-B14F-4D97-AF65-F5344CB8AC3E}">
        <p14:creationId xmlns:p14="http://schemas.microsoft.com/office/powerpoint/2010/main" val="1911625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73255" y="148040"/>
            <a:ext cx="7704667" cy="847816"/>
          </a:xfrm>
        </p:spPr>
        <p:txBody>
          <a:bodyPr>
            <a:normAutofit fontScale="90000"/>
          </a:bodyPr>
          <a:lstStyle/>
          <a:p>
            <a:r>
              <a:rPr lang="en-US" dirty="0"/>
              <a:t>Predictive Models “Predict” Target values</a:t>
            </a:r>
          </a:p>
        </p:txBody>
      </p:sp>
      <p:sp>
        <p:nvSpPr>
          <p:cNvPr id="80" name="Isosceles Triangle 79"/>
          <p:cNvSpPr>
            <a:spLocks noChangeArrowheads="1"/>
          </p:cNvSpPr>
          <p:nvPr/>
        </p:nvSpPr>
        <p:spPr bwMode="auto">
          <a:xfrm rot="5400000">
            <a:off x="4408857" y="3129920"/>
            <a:ext cx="561975" cy="457200"/>
          </a:xfrm>
          <a:prstGeom prst="triangle">
            <a:avLst>
              <a:gd name="adj" fmla="val 50000"/>
            </a:avLst>
          </a:prstGeom>
          <a:solidFill>
            <a:schemeClr val="accent2"/>
          </a:solidFill>
          <a:ln w="38100" algn="ctr">
            <a:noFill/>
            <a:round/>
            <a:headEnd/>
            <a:tailEn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grpSp>
        <p:nvGrpSpPr>
          <p:cNvPr id="81" name="Group 138"/>
          <p:cNvGrpSpPr>
            <a:grpSpLocks/>
          </p:cNvGrpSpPr>
          <p:nvPr/>
        </p:nvGrpSpPr>
        <p:grpSpPr bwMode="auto">
          <a:xfrm>
            <a:off x="5069258" y="2252032"/>
            <a:ext cx="979487" cy="2101850"/>
            <a:chOff x="3476893" y="3826177"/>
            <a:chExt cx="770353" cy="2101849"/>
          </a:xfrm>
        </p:grpSpPr>
        <p:sp>
          <p:nvSpPr>
            <p:cNvPr id="82"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83"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4" name="Rectangle 83"/>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5"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6" name="Rectangle 85"/>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8" name="Rectangle 87"/>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9"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0" name="Rectangle 89"/>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1"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2" name="Rectangle 91"/>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3" name="Rectangle 92"/>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4" name="Rectangle 93"/>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5" name="TextBox 94"/>
            <p:cNvSpPr txBox="1"/>
            <p:nvPr/>
          </p:nvSpPr>
          <p:spPr>
            <a:xfrm>
              <a:off x="3476893" y="3832527"/>
              <a:ext cx="77035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predictions</a:t>
              </a:r>
            </a:p>
          </p:txBody>
        </p:sp>
      </p:grpSp>
      <p:sp>
        <p:nvSpPr>
          <p:cNvPr id="96" name="TextBox 95"/>
          <p:cNvSpPr txBox="1"/>
          <p:nvPr/>
        </p:nvSpPr>
        <p:spPr>
          <a:xfrm>
            <a:off x="6357367" y="2437769"/>
            <a:ext cx="2662238" cy="1754326"/>
          </a:xfrm>
          <a:prstGeom prst="rect">
            <a:avLst/>
          </a:prstGeom>
          <a:noFill/>
          <a:effectLst/>
        </p:spPr>
        <p:txBody>
          <a:bodyPr>
            <a:spAutoFit/>
          </a:bodyPr>
          <a:lstStyle/>
          <a:p>
            <a:pPr>
              <a:defRPr/>
            </a:pPr>
            <a:r>
              <a:rPr lang="en-US" b="1" dirty="0">
                <a:solidFill>
                  <a:schemeClr val="tx2"/>
                </a:solidFill>
                <a:latin typeface="+mj-lt"/>
                <a:cs typeface="Arial" charset="0"/>
              </a:rPr>
              <a:t>A predictive model, when given a set of input measurements, produces “predictions” of what the target value will be</a:t>
            </a:r>
          </a:p>
        </p:txBody>
      </p:sp>
      <p:grpSp>
        <p:nvGrpSpPr>
          <p:cNvPr id="97" name="Group 1"/>
          <p:cNvGrpSpPr>
            <a:grpSpLocks/>
          </p:cNvGrpSpPr>
          <p:nvPr/>
        </p:nvGrpSpPr>
        <p:grpSpPr bwMode="auto">
          <a:xfrm>
            <a:off x="1411658" y="2252032"/>
            <a:ext cx="2754312" cy="2101850"/>
            <a:chOff x="763588" y="1568450"/>
            <a:chExt cx="2754312" cy="2101850"/>
          </a:xfrm>
        </p:grpSpPr>
        <p:sp>
          <p:nvSpPr>
            <p:cNvPr id="98"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99"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0" name="Rectangle 99"/>
            <p:cNvSpPr/>
            <p:nvPr/>
          </p:nvSpPr>
          <p:spPr bwMode="auto">
            <a:xfrm>
              <a:off x="88265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01"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2" name="Rectangle 101"/>
            <p:cNvSpPr/>
            <p:nvPr/>
          </p:nvSpPr>
          <p:spPr bwMode="auto">
            <a:xfrm>
              <a:off x="88265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03"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4" name="Rectangle 103"/>
            <p:cNvSpPr/>
            <p:nvPr/>
          </p:nvSpPr>
          <p:spPr bwMode="auto">
            <a:xfrm>
              <a:off x="88265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05"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6" name="Rectangle 105"/>
            <p:cNvSpPr/>
            <p:nvPr/>
          </p:nvSpPr>
          <p:spPr bwMode="auto">
            <a:xfrm>
              <a:off x="88265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07"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8" name="Rectangle 107"/>
            <p:cNvSpPr/>
            <p:nvPr/>
          </p:nvSpPr>
          <p:spPr bwMode="auto">
            <a:xfrm>
              <a:off x="88265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09"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0"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1"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2"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3"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4"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5"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6"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7"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8"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9"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20"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21"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22"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23"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124" name="Group 171"/>
            <p:cNvGrpSpPr>
              <a:grpSpLocks/>
            </p:cNvGrpSpPr>
            <p:nvPr/>
          </p:nvGrpSpPr>
          <p:grpSpPr bwMode="auto">
            <a:xfrm>
              <a:off x="785813" y="1582738"/>
              <a:ext cx="660400" cy="322262"/>
              <a:chOff x="769225" y="3995953"/>
              <a:chExt cx="615589" cy="326003"/>
            </a:xfrm>
          </p:grpSpPr>
          <p:sp>
            <p:nvSpPr>
              <p:cNvPr id="150" name="Rectangle 149"/>
              <p:cNvSpPr/>
              <p:nvPr/>
            </p:nvSpPr>
            <p:spPr bwMode="auto">
              <a:xfrm>
                <a:off x="769225" y="3995953"/>
                <a:ext cx="615589" cy="326003"/>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151" name="Rectangle 150"/>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25" name="Group 181"/>
            <p:cNvGrpSpPr>
              <a:grpSpLocks/>
            </p:cNvGrpSpPr>
            <p:nvPr/>
          </p:nvGrpSpPr>
          <p:grpSpPr bwMode="auto">
            <a:xfrm>
              <a:off x="1465263" y="1582738"/>
              <a:ext cx="658812" cy="322262"/>
              <a:chOff x="769225" y="3995953"/>
              <a:chExt cx="615589" cy="326003"/>
            </a:xfrm>
          </p:grpSpPr>
          <p:sp>
            <p:nvSpPr>
              <p:cNvPr id="148"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49" name="Rectangle 148"/>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26" name="Group 184"/>
            <p:cNvGrpSpPr>
              <a:grpSpLocks/>
            </p:cNvGrpSpPr>
            <p:nvPr/>
          </p:nvGrpSpPr>
          <p:grpSpPr bwMode="auto">
            <a:xfrm>
              <a:off x="2144713" y="1582738"/>
              <a:ext cx="658812" cy="322262"/>
              <a:chOff x="769225" y="3995953"/>
              <a:chExt cx="615589" cy="326003"/>
            </a:xfrm>
          </p:grpSpPr>
          <p:sp>
            <p:nvSpPr>
              <p:cNvPr id="146"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47" name="Rectangle 146"/>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27" name="Group 187"/>
            <p:cNvGrpSpPr>
              <a:grpSpLocks/>
            </p:cNvGrpSpPr>
            <p:nvPr/>
          </p:nvGrpSpPr>
          <p:grpSpPr bwMode="auto">
            <a:xfrm>
              <a:off x="2824163" y="1582738"/>
              <a:ext cx="660400" cy="322262"/>
              <a:chOff x="769225" y="3995953"/>
              <a:chExt cx="615589" cy="326003"/>
            </a:xfrm>
          </p:grpSpPr>
          <p:sp>
            <p:nvSpPr>
              <p:cNvPr id="144"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45" name="Rectangle 144"/>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128" name="TextBox 127"/>
            <p:cNvSpPr txBox="1"/>
            <p:nvPr/>
          </p:nvSpPr>
          <p:spPr bwMode="auto">
            <a:xfrm>
              <a:off x="1827213" y="1574800"/>
              <a:ext cx="627062"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sp>
          <p:nvSpPr>
            <p:cNvPr id="129" name="Rectangle 128"/>
            <p:cNvSpPr/>
            <p:nvPr/>
          </p:nvSpPr>
          <p:spPr bwMode="auto">
            <a:xfrm>
              <a:off x="15621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0" name="Rectangle 129"/>
            <p:cNvSpPr/>
            <p:nvPr/>
          </p:nvSpPr>
          <p:spPr bwMode="auto">
            <a:xfrm>
              <a:off x="15621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1" name="Rectangle 130"/>
            <p:cNvSpPr/>
            <p:nvPr/>
          </p:nvSpPr>
          <p:spPr bwMode="auto">
            <a:xfrm>
              <a:off x="15621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2" name="Rectangle 131"/>
            <p:cNvSpPr/>
            <p:nvPr/>
          </p:nvSpPr>
          <p:spPr bwMode="auto">
            <a:xfrm>
              <a:off x="15621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3" name="Rectangle 132"/>
            <p:cNvSpPr/>
            <p:nvPr/>
          </p:nvSpPr>
          <p:spPr bwMode="auto">
            <a:xfrm>
              <a:off x="15621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4" name="Rectangle 133"/>
            <p:cNvSpPr/>
            <p:nvPr/>
          </p:nvSpPr>
          <p:spPr bwMode="auto">
            <a:xfrm>
              <a:off x="2235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5" name="Rectangle 134"/>
            <p:cNvSpPr/>
            <p:nvPr/>
          </p:nvSpPr>
          <p:spPr bwMode="auto">
            <a:xfrm>
              <a:off x="2235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6" name="Rectangle 135"/>
            <p:cNvSpPr/>
            <p:nvPr/>
          </p:nvSpPr>
          <p:spPr bwMode="auto">
            <a:xfrm>
              <a:off x="2235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7" name="Rectangle 136"/>
            <p:cNvSpPr/>
            <p:nvPr/>
          </p:nvSpPr>
          <p:spPr bwMode="auto">
            <a:xfrm>
              <a:off x="2235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8" name="Rectangle 137"/>
            <p:cNvSpPr/>
            <p:nvPr/>
          </p:nvSpPr>
          <p:spPr bwMode="auto">
            <a:xfrm>
              <a:off x="2235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9" name="Rectangle 138"/>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40" name="Rectangle 139"/>
            <p:cNvSpPr/>
            <p:nvPr/>
          </p:nvSpPr>
          <p:spPr bwMode="auto">
            <a:xfrm>
              <a:off x="29210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41" name="Rectangle 140"/>
            <p:cNvSpPr/>
            <p:nvPr/>
          </p:nvSpPr>
          <p:spPr bwMode="auto">
            <a:xfrm>
              <a:off x="29210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42" name="Rectangle 141"/>
            <p:cNvSpPr/>
            <p:nvPr/>
          </p:nvSpPr>
          <p:spPr bwMode="auto">
            <a:xfrm>
              <a:off x="29210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43" name="Rectangle 142"/>
            <p:cNvSpPr/>
            <p:nvPr/>
          </p:nvSpPr>
          <p:spPr bwMode="auto">
            <a:xfrm>
              <a:off x="29210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152" name="Text Box 10"/>
          <p:cNvSpPr txBox="1">
            <a:spLocks noChangeArrowheads="1"/>
          </p:cNvSpPr>
          <p:nvPr/>
        </p:nvSpPr>
        <p:spPr bwMode="auto">
          <a:xfrm>
            <a:off x="1333870" y="1888495"/>
            <a:ext cx="2225676" cy="369332"/>
          </a:xfrm>
          <a:prstGeom prst="rect">
            <a:avLst/>
          </a:prstGeom>
          <a:noFill/>
          <a:ln w="28575">
            <a:noFill/>
            <a:miter lim="800000"/>
            <a:headEnd/>
            <a:tailEnd type="none" w="med" len="lg"/>
          </a:ln>
        </p:spPr>
        <p:txBody>
          <a:bodyPr wrap="square">
            <a:spAutoFit/>
          </a:bodyPr>
          <a:lstStyle/>
          <a:p>
            <a:pPr algn="ctr">
              <a:defRPr/>
            </a:pPr>
            <a:r>
              <a:rPr lang="en-US" sz="1800" b="1" i="1" dirty="0">
                <a:solidFill>
                  <a:schemeClr val="tx2">
                    <a:lumMod val="60000"/>
                    <a:lumOff val="40000"/>
                  </a:schemeClr>
                </a:solidFill>
                <a:latin typeface="Arial Narrow" pitchFamily="34" charset="0"/>
                <a:cs typeface="Arial" charset="0"/>
              </a:rPr>
              <a:t>Data Set</a:t>
            </a:r>
          </a:p>
        </p:txBody>
      </p:sp>
    </p:spTree>
    <p:extLst>
      <p:ext uri="{BB962C8B-B14F-4D97-AF65-F5344CB8AC3E}">
        <p14:creationId xmlns:p14="http://schemas.microsoft.com/office/powerpoint/2010/main" val="261292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2132" y="0"/>
            <a:ext cx="7704667" cy="847816"/>
          </a:xfrm>
        </p:spPr>
        <p:txBody>
          <a:bodyPr/>
          <a:lstStyle/>
          <a:p>
            <a:r>
              <a:rPr lang="en-US" dirty="0"/>
              <a:t>The Predictive Modeling Process</a:t>
            </a:r>
          </a:p>
        </p:txBody>
      </p:sp>
      <p:grpSp>
        <p:nvGrpSpPr>
          <p:cNvPr id="81" name="Group 138"/>
          <p:cNvGrpSpPr>
            <a:grpSpLocks/>
          </p:cNvGrpSpPr>
          <p:nvPr/>
        </p:nvGrpSpPr>
        <p:grpSpPr bwMode="auto">
          <a:xfrm>
            <a:off x="5054177" y="2356036"/>
            <a:ext cx="979487" cy="2101850"/>
            <a:chOff x="3476893" y="3826177"/>
            <a:chExt cx="770353" cy="2101849"/>
          </a:xfrm>
        </p:grpSpPr>
        <p:sp>
          <p:nvSpPr>
            <p:cNvPr id="82"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83"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4" name="Rectangle 83"/>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5"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6" name="Rectangle 85"/>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8" name="Rectangle 87"/>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9"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0" name="Rectangle 89"/>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1"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2" name="Rectangle 91"/>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3" name="Rectangle 92"/>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4" name="Rectangle 93"/>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5" name="TextBox 94"/>
            <p:cNvSpPr txBox="1"/>
            <p:nvPr/>
          </p:nvSpPr>
          <p:spPr>
            <a:xfrm>
              <a:off x="3476893" y="3832527"/>
              <a:ext cx="77035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predictions</a:t>
              </a:r>
            </a:p>
          </p:txBody>
        </p:sp>
      </p:grpSp>
      <p:sp>
        <p:nvSpPr>
          <p:cNvPr id="96" name="TextBox 95"/>
          <p:cNvSpPr txBox="1"/>
          <p:nvPr/>
        </p:nvSpPr>
        <p:spPr>
          <a:xfrm>
            <a:off x="6283431" y="2680057"/>
            <a:ext cx="2662238" cy="1477328"/>
          </a:xfrm>
          <a:prstGeom prst="rect">
            <a:avLst/>
          </a:prstGeom>
          <a:noFill/>
          <a:effectLst/>
        </p:spPr>
        <p:txBody>
          <a:bodyPr>
            <a:spAutoFit/>
          </a:bodyPr>
          <a:lstStyle/>
          <a:p>
            <a:pPr>
              <a:defRPr/>
            </a:pPr>
            <a:r>
              <a:rPr lang="en-US" i="1" dirty="0">
                <a:solidFill>
                  <a:schemeClr val="tx2">
                    <a:lumMod val="50000"/>
                  </a:schemeClr>
                </a:solidFill>
                <a:latin typeface="+mj-lt"/>
                <a:cs typeface="Arial" charset="0"/>
              </a:rPr>
              <a:t>Guided by known values of our target variable, </a:t>
            </a:r>
            <a:r>
              <a:rPr lang="en-US" b="1" i="1" u="sng" dirty="0">
                <a:solidFill>
                  <a:schemeClr val="tx2">
                    <a:lumMod val="50000"/>
                  </a:schemeClr>
                </a:solidFill>
                <a:latin typeface="+mj-lt"/>
                <a:cs typeface="Arial" charset="0"/>
              </a:rPr>
              <a:t>a number of candidate models are tested and “fine tuned”</a:t>
            </a:r>
            <a:r>
              <a:rPr lang="en-US" i="1" dirty="0">
                <a:solidFill>
                  <a:schemeClr val="tx2">
                    <a:lumMod val="50000"/>
                  </a:schemeClr>
                </a:solidFill>
                <a:latin typeface="+mj-lt"/>
                <a:cs typeface="Arial" charset="0"/>
              </a:rPr>
              <a:t>. </a:t>
            </a:r>
          </a:p>
        </p:txBody>
      </p:sp>
      <p:sp>
        <p:nvSpPr>
          <p:cNvPr id="152" name="Text Box 10"/>
          <p:cNvSpPr txBox="1">
            <a:spLocks noChangeArrowheads="1"/>
          </p:cNvSpPr>
          <p:nvPr/>
        </p:nvSpPr>
        <p:spPr bwMode="auto">
          <a:xfrm>
            <a:off x="972343" y="1892248"/>
            <a:ext cx="2225676" cy="369332"/>
          </a:xfrm>
          <a:prstGeom prst="rect">
            <a:avLst/>
          </a:prstGeom>
          <a:noFill/>
          <a:ln w="28575">
            <a:noFill/>
            <a:miter lim="800000"/>
            <a:headEnd/>
            <a:tailEnd type="none" w="med" len="lg"/>
          </a:ln>
        </p:spPr>
        <p:txBody>
          <a:bodyPr wrap="square">
            <a:spAutoFit/>
          </a:bodyPr>
          <a:lstStyle/>
          <a:p>
            <a:pPr algn="ctr">
              <a:defRPr/>
            </a:pPr>
            <a:r>
              <a:rPr lang="en-US" sz="1800" b="1" i="1" dirty="0">
                <a:solidFill>
                  <a:schemeClr val="tx2">
                    <a:lumMod val="60000"/>
                    <a:lumOff val="40000"/>
                  </a:schemeClr>
                </a:solidFill>
                <a:latin typeface="Arial Narrow" pitchFamily="34" charset="0"/>
                <a:cs typeface="Arial" charset="0"/>
              </a:rPr>
              <a:t>Data Set</a:t>
            </a:r>
          </a:p>
        </p:txBody>
      </p:sp>
      <p:grpSp>
        <p:nvGrpSpPr>
          <p:cNvPr id="76" name="Group 1"/>
          <p:cNvGrpSpPr>
            <a:grpSpLocks/>
          </p:cNvGrpSpPr>
          <p:nvPr/>
        </p:nvGrpSpPr>
        <p:grpSpPr bwMode="auto">
          <a:xfrm>
            <a:off x="1054100" y="2349686"/>
            <a:ext cx="3455987" cy="2101850"/>
            <a:chOff x="763588" y="1568450"/>
            <a:chExt cx="3455987" cy="2101850"/>
          </a:xfrm>
        </p:grpSpPr>
        <p:sp>
          <p:nvSpPr>
            <p:cNvPr id="77"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78"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9" name="Rectangle 78"/>
            <p:cNvSpPr/>
            <p:nvPr/>
          </p:nvSpPr>
          <p:spPr bwMode="auto">
            <a:xfrm>
              <a:off x="88265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53"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54" name="Rectangle 153"/>
            <p:cNvSpPr/>
            <p:nvPr/>
          </p:nvSpPr>
          <p:spPr bwMode="auto">
            <a:xfrm>
              <a:off x="88265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55"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56" name="Rectangle 155"/>
            <p:cNvSpPr/>
            <p:nvPr/>
          </p:nvSpPr>
          <p:spPr bwMode="auto">
            <a:xfrm>
              <a:off x="88265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57"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58" name="Rectangle 157"/>
            <p:cNvSpPr/>
            <p:nvPr/>
          </p:nvSpPr>
          <p:spPr bwMode="auto">
            <a:xfrm>
              <a:off x="88265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59"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0" name="Rectangle 159"/>
            <p:cNvSpPr/>
            <p:nvPr/>
          </p:nvSpPr>
          <p:spPr bwMode="auto">
            <a:xfrm>
              <a:off x="88265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61"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2"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3"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4"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5"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6"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7"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8"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9"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0"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1"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2"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3"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4"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5"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176" name="Group 171"/>
            <p:cNvGrpSpPr>
              <a:grpSpLocks/>
            </p:cNvGrpSpPr>
            <p:nvPr/>
          </p:nvGrpSpPr>
          <p:grpSpPr bwMode="auto">
            <a:xfrm>
              <a:off x="785813" y="1582738"/>
              <a:ext cx="660400" cy="322262"/>
              <a:chOff x="769225" y="3995953"/>
              <a:chExt cx="615589" cy="326003"/>
            </a:xfrm>
          </p:grpSpPr>
          <p:sp>
            <p:nvSpPr>
              <p:cNvPr id="217" name="Rectangle 216"/>
              <p:cNvSpPr/>
              <p:nvPr/>
            </p:nvSpPr>
            <p:spPr bwMode="auto">
              <a:xfrm>
                <a:off x="769225" y="3995953"/>
                <a:ext cx="615589" cy="326003"/>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218" name="Rectangle 217"/>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77" name="Group 181"/>
            <p:cNvGrpSpPr>
              <a:grpSpLocks/>
            </p:cNvGrpSpPr>
            <p:nvPr/>
          </p:nvGrpSpPr>
          <p:grpSpPr bwMode="auto">
            <a:xfrm>
              <a:off x="1465263" y="1582738"/>
              <a:ext cx="658812" cy="322262"/>
              <a:chOff x="769225" y="3995953"/>
              <a:chExt cx="615589" cy="326003"/>
            </a:xfrm>
          </p:grpSpPr>
          <p:sp>
            <p:nvSpPr>
              <p:cNvPr id="215"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6" name="Rectangle 215"/>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78" name="Group 184"/>
            <p:cNvGrpSpPr>
              <a:grpSpLocks/>
            </p:cNvGrpSpPr>
            <p:nvPr/>
          </p:nvGrpSpPr>
          <p:grpSpPr bwMode="auto">
            <a:xfrm>
              <a:off x="2144713" y="1582738"/>
              <a:ext cx="658812" cy="322262"/>
              <a:chOff x="769225" y="3995953"/>
              <a:chExt cx="615589" cy="326003"/>
            </a:xfrm>
          </p:grpSpPr>
          <p:sp>
            <p:nvSpPr>
              <p:cNvPr id="213"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4" name="Rectangle 213"/>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79" name="Group 187"/>
            <p:cNvGrpSpPr>
              <a:grpSpLocks/>
            </p:cNvGrpSpPr>
            <p:nvPr/>
          </p:nvGrpSpPr>
          <p:grpSpPr bwMode="auto">
            <a:xfrm>
              <a:off x="2824163" y="1582738"/>
              <a:ext cx="660400" cy="322262"/>
              <a:chOff x="769225" y="3995953"/>
              <a:chExt cx="615589" cy="326003"/>
            </a:xfrm>
          </p:grpSpPr>
          <p:sp>
            <p:nvSpPr>
              <p:cNvPr id="211"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2" name="Rectangle 211"/>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180" name="TextBox 179"/>
            <p:cNvSpPr txBox="1"/>
            <p:nvPr/>
          </p:nvSpPr>
          <p:spPr bwMode="auto">
            <a:xfrm>
              <a:off x="1827213" y="1574800"/>
              <a:ext cx="627062"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181" name="Group 121"/>
            <p:cNvGrpSpPr>
              <a:grpSpLocks/>
            </p:cNvGrpSpPr>
            <p:nvPr/>
          </p:nvGrpSpPr>
          <p:grpSpPr bwMode="auto">
            <a:xfrm>
              <a:off x="3516313" y="1568450"/>
              <a:ext cx="703262" cy="2101850"/>
              <a:chOff x="3516313" y="3826177"/>
              <a:chExt cx="703262" cy="2101849"/>
            </a:xfrm>
          </p:grpSpPr>
          <p:sp>
            <p:nvSpPr>
              <p:cNvPr id="202" name="Rectangle 3"/>
              <p:cNvSpPr>
                <a:spLocks noChangeArrowheads="1"/>
              </p:cNvSpPr>
              <p:nvPr/>
            </p:nvSpPr>
            <p:spPr bwMode="auto">
              <a:xfrm>
                <a:off x="3516313" y="3826177"/>
                <a:ext cx="703262"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03"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4"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5"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6"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7"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8"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9" name="Rectangle 208"/>
              <p:cNvSpPr/>
              <p:nvPr/>
            </p:nvSpPr>
            <p:spPr bwMode="auto">
              <a:xfrm>
                <a:off x="3627438" y="3927777"/>
                <a:ext cx="487362"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0" name="TextBox 209"/>
              <p:cNvSpPr txBox="1"/>
              <p:nvPr/>
            </p:nvSpPr>
            <p:spPr>
              <a:xfrm>
                <a:off x="3560763" y="3832527"/>
                <a:ext cx="595312"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182" name="Rectangle 181"/>
            <p:cNvSpPr/>
            <p:nvPr/>
          </p:nvSpPr>
          <p:spPr bwMode="auto">
            <a:xfrm>
              <a:off x="15621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3" name="Rectangle 182"/>
            <p:cNvSpPr/>
            <p:nvPr/>
          </p:nvSpPr>
          <p:spPr bwMode="auto">
            <a:xfrm>
              <a:off x="15621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4" name="Rectangle 183"/>
            <p:cNvSpPr/>
            <p:nvPr/>
          </p:nvSpPr>
          <p:spPr bwMode="auto">
            <a:xfrm>
              <a:off x="15621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5" name="Rectangle 184"/>
            <p:cNvSpPr/>
            <p:nvPr/>
          </p:nvSpPr>
          <p:spPr bwMode="auto">
            <a:xfrm>
              <a:off x="15621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6" name="Rectangle 185"/>
            <p:cNvSpPr/>
            <p:nvPr/>
          </p:nvSpPr>
          <p:spPr bwMode="auto">
            <a:xfrm>
              <a:off x="15621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7" name="Rectangle 186"/>
            <p:cNvSpPr/>
            <p:nvPr/>
          </p:nvSpPr>
          <p:spPr bwMode="auto">
            <a:xfrm>
              <a:off x="2235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8" name="Rectangle 187"/>
            <p:cNvSpPr/>
            <p:nvPr/>
          </p:nvSpPr>
          <p:spPr bwMode="auto">
            <a:xfrm>
              <a:off x="2235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9" name="Rectangle 188"/>
            <p:cNvSpPr/>
            <p:nvPr/>
          </p:nvSpPr>
          <p:spPr bwMode="auto">
            <a:xfrm>
              <a:off x="2235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0" name="Rectangle 189"/>
            <p:cNvSpPr/>
            <p:nvPr/>
          </p:nvSpPr>
          <p:spPr bwMode="auto">
            <a:xfrm>
              <a:off x="2235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1" name="Rectangle 190"/>
            <p:cNvSpPr/>
            <p:nvPr/>
          </p:nvSpPr>
          <p:spPr bwMode="auto">
            <a:xfrm>
              <a:off x="2235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2" name="Rectangle 191"/>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3" name="Rectangle 192"/>
            <p:cNvSpPr/>
            <p:nvPr/>
          </p:nvSpPr>
          <p:spPr bwMode="auto">
            <a:xfrm>
              <a:off x="29210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4" name="Rectangle 193"/>
            <p:cNvSpPr/>
            <p:nvPr/>
          </p:nvSpPr>
          <p:spPr bwMode="auto">
            <a:xfrm>
              <a:off x="29210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5" name="Rectangle 194"/>
            <p:cNvSpPr/>
            <p:nvPr/>
          </p:nvSpPr>
          <p:spPr bwMode="auto">
            <a:xfrm>
              <a:off x="29210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6" name="Rectangle 195"/>
            <p:cNvSpPr/>
            <p:nvPr/>
          </p:nvSpPr>
          <p:spPr bwMode="auto">
            <a:xfrm>
              <a:off x="29210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7" name="Rectangle 196"/>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8" name="Rectangle 197"/>
            <p:cNvSpPr/>
            <p:nvPr/>
          </p:nvSpPr>
          <p:spPr bwMode="auto">
            <a:xfrm>
              <a:off x="3632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9" name="Rectangle 198"/>
            <p:cNvSpPr/>
            <p:nvPr/>
          </p:nvSpPr>
          <p:spPr bwMode="auto">
            <a:xfrm>
              <a:off x="3632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0" name="Rectangle 199"/>
            <p:cNvSpPr/>
            <p:nvPr/>
          </p:nvSpPr>
          <p:spPr bwMode="auto">
            <a:xfrm>
              <a:off x="3632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1" name="Rectangle 200"/>
            <p:cNvSpPr/>
            <p:nvPr/>
          </p:nvSpPr>
          <p:spPr bwMode="auto">
            <a:xfrm>
              <a:off x="3632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2" name="Curved Right Arrow 1"/>
          <p:cNvSpPr/>
          <p:nvPr/>
        </p:nvSpPr>
        <p:spPr>
          <a:xfrm>
            <a:off x="4561774" y="3145817"/>
            <a:ext cx="258508" cy="6194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9" name="Curved Right Arrow 218"/>
          <p:cNvSpPr/>
          <p:nvPr/>
        </p:nvSpPr>
        <p:spPr>
          <a:xfrm rot="10622482">
            <a:off x="4772042" y="3284452"/>
            <a:ext cx="258508" cy="6194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1658937" y="816034"/>
            <a:ext cx="6358407" cy="369332"/>
          </a:xfrm>
          <a:prstGeom prst="rect">
            <a:avLst/>
          </a:prstGeom>
          <a:noFill/>
        </p:spPr>
        <p:txBody>
          <a:bodyPr wrap="none" rtlCol="0">
            <a:spAutoFit/>
          </a:bodyPr>
          <a:lstStyle/>
          <a:p>
            <a:r>
              <a:rPr lang="en-US" dirty="0"/>
              <a:t>Involves “training” a model to learn the best fit for the given data</a:t>
            </a:r>
          </a:p>
        </p:txBody>
      </p:sp>
    </p:spTree>
    <p:extLst>
      <p:ext uri="{BB962C8B-B14F-4D97-AF65-F5344CB8AC3E}">
        <p14:creationId xmlns:p14="http://schemas.microsoft.com/office/powerpoint/2010/main" val="3268562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2132" y="0"/>
            <a:ext cx="7704667" cy="847816"/>
          </a:xfrm>
        </p:spPr>
        <p:txBody>
          <a:bodyPr/>
          <a:lstStyle/>
          <a:p>
            <a:r>
              <a:rPr lang="en-US" dirty="0"/>
              <a:t>The Predictive Modeling Process</a:t>
            </a:r>
          </a:p>
        </p:txBody>
      </p:sp>
      <p:grpSp>
        <p:nvGrpSpPr>
          <p:cNvPr id="81" name="Group 138"/>
          <p:cNvGrpSpPr>
            <a:grpSpLocks/>
          </p:cNvGrpSpPr>
          <p:nvPr/>
        </p:nvGrpSpPr>
        <p:grpSpPr bwMode="auto">
          <a:xfrm>
            <a:off x="5054177" y="2356036"/>
            <a:ext cx="1019831" cy="2101850"/>
            <a:chOff x="3476893" y="3826177"/>
            <a:chExt cx="802083" cy="2101849"/>
          </a:xfrm>
        </p:grpSpPr>
        <p:sp>
          <p:nvSpPr>
            <p:cNvPr id="82"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83"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4" name="Rectangle 83"/>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5"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6" name="Rectangle 85"/>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8" name="Rectangle 87"/>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9"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0" name="Rectangle 89"/>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1"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2" name="Rectangle 91"/>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3" name="Rectangle 92"/>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4" name="Rectangle 93"/>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5" name="TextBox 94"/>
            <p:cNvSpPr txBox="1"/>
            <p:nvPr/>
          </p:nvSpPr>
          <p:spPr>
            <a:xfrm>
              <a:off x="3476893" y="3832527"/>
              <a:ext cx="802083" cy="307777"/>
            </a:xfrm>
            <a:prstGeom prst="rect">
              <a:avLst/>
            </a:prstGeom>
            <a:noFill/>
          </p:spPr>
          <p:txBody>
            <a:bodyPr wrap="none">
              <a:spAutoFit/>
            </a:bodyPr>
            <a:lstStyle/>
            <a:p>
              <a:pPr>
                <a:defRPr/>
              </a:pPr>
              <a:r>
                <a:rPr lang="en-US" sz="1400" b="1" i="1" dirty="0">
                  <a:solidFill>
                    <a:srgbClr val="FF0000"/>
                  </a:solidFill>
                  <a:latin typeface="+mj-lt"/>
                  <a:cs typeface="Arial" charset="0"/>
                </a:rPr>
                <a:t>predictions</a:t>
              </a:r>
            </a:p>
          </p:txBody>
        </p:sp>
      </p:grpSp>
      <p:sp>
        <p:nvSpPr>
          <p:cNvPr id="96" name="TextBox 95"/>
          <p:cNvSpPr txBox="1"/>
          <p:nvPr/>
        </p:nvSpPr>
        <p:spPr>
          <a:xfrm>
            <a:off x="5246264" y="4726789"/>
            <a:ext cx="4037221" cy="2031325"/>
          </a:xfrm>
          <a:prstGeom prst="rect">
            <a:avLst/>
          </a:prstGeom>
          <a:noFill/>
          <a:effectLst/>
        </p:spPr>
        <p:txBody>
          <a:bodyPr wrap="square">
            <a:spAutoFit/>
          </a:bodyPr>
          <a:lstStyle/>
          <a:p>
            <a:pPr>
              <a:defRPr/>
            </a:pPr>
            <a:r>
              <a:rPr lang="en-US" i="1" dirty="0">
                <a:solidFill>
                  <a:schemeClr val="tx2">
                    <a:lumMod val="50000"/>
                  </a:schemeClr>
                </a:solidFill>
                <a:latin typeface="+mj-lt"/>
                <a:cs typeface="Arial" charset="0"/>
              </a:rPr>
              <a:t>Better models have smaller error signals. The “best model” has the lowest error signal. </a:t>
            </a:r>
          </a:p>
          <a:p>
            <a:pPr marL="285750" indent="-285750">
              <a:buFont typeface="Arial" panose="020B0604020202020204" pitchFamily="34" charset="0"/>
              <a:buChar char="•"/>
              <a:defRPr/>
            </a:pPr>
            <a:r>
              <a:rPr lang="en-US" i="1" dirty="0">
                <a:solidFill>
                  <a:schemeClr val="tx2">
                    <a:lumMod val="50000"/>
                  </a:schemeClr>
                </a:solidFill>
                <a:latin typeface="+mj-lt"/>
                <a:cs typeface="Arial" charset="0"/>
              </a:rPr>
              <a:t>This </a:t>
            </a:r>
            <a:r>
              <a:rPr lang="en-US" b="1" i="1" u="sng" dirty="0">
                <a:solidFill>
                  <a:schemeClr val="tx2">
                    <a:lumMod val="50000"/>
                  </a:schemeClr>
                </a:solidFill>
                <a:latin typeface="+mj-lt"/>
                <a:cs typeface="Arial" charset="0"/>
              </a:rPr>
              <a:t>error signal</a:t>
            </a:r>
            <a:r>
              <a:rPr lang="en-US" i="1" dirty="0">
                <a:solidFill>
                  <a:schemeClr val="tx2">
                    <a:lumMod val="50000"/>
                  </a:schemeClr>
                </a:solidFill>
                <a:latin typeface="+mj-lt"/>
                <a:cs typeface="Arial" charset="0"/>
              </a:rPr>
              <a:t> can get small, but </a:t>
            </a:r>
            <a:r>
              <a:rPr lang="en-US" i="1" u="sng" dirty="0">
                <a:solidFill>
                  <a:schemeClr val="tx2">
                    <a:lumMod val="50000"/>
                  </a:schemeClr>
                </a:solidFill>
                <a:latin typeface="+mj-lt"/>
                <a:cs typeface="Arial" charset="0"/>
              </a:rPr>
              <a:t>rarely goes to zero</a:t>
            </a:r>
            <a:r>
              <a:rPr lang="en-US" i="1" dirty="0">
                <a:solidFill>
                  <a:schemeClr val="tx2">
                    <a:lumMod val="50000"/>
                  </a:schemeClr>
                </a:solidFill>
                <a:latin typeface="+mj-lt"/>
                <a:cs typeface="Arial" charset="0"/>
              </a:rPr>
              <a:t>. </a:t>
            </a:r>
          </a:p>
          <a:p>
            <a:pPr marL="285750" indent="-285750">
              <a:buFont typeface="Arial" panose="020B0604020202020204" pitchFamily="34" charset="0"/>
              <a:buChar char="•"/>
              <a:defRPr/>
            </a:pPr>
            <a:r>
              <a:rPr lang="en-US" i="1" dirty="0">
                <a:solidFill>
                  <a:schemeClr val="tx2">
                    <a:lumMod val="50000"/>
                  </a:schemeClr>
                </a:solidFill>
                <a:latin typeface="+mj-lt"/>
                <a:cs typeface="Arial" charset="0"/>
              </a:rPr>
              <a:t>The selection of models is </a:t>
            </a:r>
            <a:r>
              <a:rPr lang="en-US" b="1" i="1" u="sng" dirty="0">
                <a:solidFill>
                  <a:schemeClr val="tx2">
                    <a:lumMod val="50000"/>
                  </a:schemeClr>
                </a:solidFill>
                <a:latin typeface="+mj-lt"/>
                <a:cs typeface="Arial" charset="0"/>
              </a:rPr>
              <a:t>bounded</a:t>
            </a:r>
            <a:r>
              <a:rPr lang="en-US" i="1" dirty="0">
                <a:solidFill>
                  <a:schemeClr val="tx2">
                    <a:lumMod val="50000"/>
                  </a:schemeClr>
                </a:solidFill>
                <a:latin typeface="+mj-lt"/>
                <a:cs typeface="Arial" charset="0"/>
              </a:rPr>
              <a:t> by skill, knowledge, capacity, and time</a:t>
            </a:r>
          </a:p>
        </p:txBody>
      </p:sp>
      <p:sp>
        <p:nvSpPr>
          <p:cNvPr id="152" name="Text Box 10"/>
          <p:cNvSpPr txBox="1">
            <a:spLocks noChangeArrowheads="1"/>
          </p:cNvSpPr>
          <p:nvPr/>
        </p:nvSpPr>
        <p:spPr bwMode="auto">
          <a:xfrm>
            <a:off x="972343" y="1892248"/>
            <a:ext cx="2225676" cy="369332"/>
          </a:xfrm>
          <a:prstGeom prst="rect">
            <a:avLst/>
          </a:prstGeom>
          <a:noFill/>
          <a:ln w="28575">
            <a:noFill/>
            <a:miter lim="800000"/>
            <a:headEnd/>
            <a:tailEnd type="none" w="med" len="lg"/>
          </a:ln>
        </p:spPr>
        <p:txBody>
          <a:bodyPr wrap="square">
            <a:spAutoFit/>
          </a:bodyPr>
          <a:lstStyle/>
          <a:p>
            <a:pPr algn="ctr">
              <a:defRPr/>
            </a:pPr>
            <a:r>
              <a:rPr lang="en-US" sz="1800" b="1" i="1" dirty="0">
                <a:solidFill>
                  <a:schemeClr val="tx2">
                    <a:lumMod val="60000"/>
                    <a:lumOff val="40000"/>
                  </a:schemeClr>
                </a:solidFill>
                <a:latin typeface="Arial Narrow" pitchFamily="34" charset="0"/>
                <a:cs typeface="Arial" charset="0"/>
              </a:rPr>
              <a:t>Data Set</a:t>
            </a:r>
          </a:p>
        </p:txBody>
      </p:sp>
      <p:grpSp>
        <p:nvGrpSpPr>
          <p:cNvPr id="76" name="Group 1"/>
          <p:cNvGrpSpPr>
            <a:grpSpLocks/>
          </p:cNvGrpSpPr>
          <p:nvPr/>
        </p:nvGrpSpPr>
        <p:grpSpPr bwMode="auto">
          <a:xfrm>
            <a:off x="1054100" y="2349686"/>
            <a:ext cx="3455987" cy="2101850"/>
            <a:chOff x="763588" y="1568450"/>
            <a:chExt cx="3455987" cy="2101850"/>
          </a:xfrm>
        </p:grpSpPr>
        <p:sp>
          <p:nvSpPr>
            <p:cNvPr id="77"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78"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9" name="Rectangle 78"/>
            <p:cNvSpPr/>
            <p:nvPr/>
          </p:nvSpPr>
          <p:spPr bwMode="auto">
            <a:xfrm>
              <a:off x="88265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53"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54" name="Rectangle 153"/>
            <p:cNvSpPr/>
            <p:nvPr/>
          </p:nvSpPr>
          <p:spPr bwMode="auto">
            <a:xfrm>
              <a:off x="88265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55"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56" name="Rectangle 155"/>
            <p:cNvSpPr/>
            <p:nvPr/>
          </p:nvSpPr>
          <p:spPr bwMode="auto">
            <a:xfrm>
              <a:off x="88265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57"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58" name="Rectangle 157"/>
            <p:cNvSpPr/>
            <p:nvPr/>
          </p:nvSpPr>
          <p:spPr bwMode="auto">
            <a:xfrm>
              <a:off x="88265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59"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0" name="Rectangle 159"/>
            <p:cNvSpPr/>
            <p:nvPr/>
          </p:nvSpPr>
          <p:spPr bwMode="auto">
            <a:xfrm>
              <a:off x="88265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61"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2"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3"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4"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5"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6"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7"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8"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9"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0"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1"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2"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3"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4"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5"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176" name="Group 171"/>
            <p:cNvGrpSpPr>
              <a:grpSpLocks/>
            </p:cNvGrpSpPr>
            <p:nvPr/>
          </p:nvGrpSpPr>
          <p:grpSpPr bwMode="auto">
            <a:xfrm>
              <a:off x="785813" y="1582738"/>
              <a:ext cx="660400" cy="322262"/>
              <a:chOff x="769225" y="3995953"/>
              <a:chExt cx="615589" cy="326003"/>
            </a:xfrm>
          </p:grpSpPr>
          <p:sp>
            <p:nvSpPr>
              <p:cNvPr id="217" name="Rectangle 216"/>
              <p:cNvSpPr/>
              <p:nvPr/>
            </p:nvSpPr>
            <p:spPr bwMode="auto">
              <a:xfrm>
                <a:off x="769225" y="3995953"/>
                <a:ext cx="615589" cy="326003"/>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218" name="Rectangle 217"/>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77" name="Group 181"/>
            <p:cNvGrpSpPr>
              <a:grpSpLocks/>
            </p:cNvGrpSpPr>
            <p:nvPr/>
          </p:nvGrpSpPr>
          <p:grpSpPr bwMode="auto">
            <a:xfrm>
              <a:off x="1465263" y="1582738"/>
              <a:ext cx="658812" cy="322262"/>
              <a:chOff x="769225" y="3995953"/>
              <a:chExt cx="615589" cy="326003"/>
            </a:xfrm>
          </p:grpSpPr>
          <p:sp>
            <p:nvSpPr>
              <p:cNvPr id="215"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6" name="Rectangle 215"/>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78" name="Group 184"/>
            <p:cNvGrpSpPr>
              <a:grpSpLocks/>
            </p:cNvGrpSpPr>
            <p:nvPr/>
          </p:nvGrpSpPr>
          <p:grpSpPr bwMode="auto">
            <a:xfrm>
              <a:off x="2144713" y="1582738"/>
              <a:ext cx="658812" cy="322262"/>
              <a:chOff x="769225" y="3995953"/>
              <a:chExt cx="615589" cy="326003"/>
            </a:xfrm>
          </p:grpSpPr>
          <p:sp>
            <p:nvSpPr>
              <p:cNvPr id="213"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4" name="Rectangle 213"/>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79" name="Group 187"/>
            <p:cNvGrpSpPr>
              <a:grpSpLocks/>
            </p:cNvGrpSpPr>
            <p:nvPr/>
          </p:nvGrpSpPr>
          <p:grpSpPr bwMode="auto">
            <a:xfrm>
              <a:off x="2824163" y="1582738"/>
              <a:ext cx="660400" cy="322262"/>
              <a:chOff x="769225" y="3995953"/>
              <a:chExt cx="615589" cy="326003"/>
            </a:xfrm>
          </p:grpSpPr>
          <p:sp>
            <p:nvSpPr>
              <p:cNvPr id="211"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2" name="Rectangle 211"/>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180" name="TextBox 179"/>
            <p:cNvSpPr txBox="1"/>
            <p:nvPr/>
          </p:nvSpPr>
          <p:spPr bwMode="auto">
            <a:xfrm>
              <a:off x="1827213" y="1574800"/>
              <a:ext cx="627062"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181" name="Group 121"/>
            <p:cNvGrpSpPr>
              <a:grpSpLocks/>
            </p:cNvGrpSpPr>
            <p:nvPr/>
          </p:nvGrpSpPr>
          <p:grpSpPr bwMode="auto">
            <a:xfrm>
              <a:off x="3516313" y="1568450"/>
              <a:ext cx="703262" cy="2101850"/>
              <a:chOff x="3516313" y="3826177"/>
              <a:chExt cx="703262" cy="2101849"/>
            </a:xfrm>
          </p:grpSpPr>
          <p:sp>
            <p:nvSpPr>
              <p:cNvPr id="202" name="Rectangle 3"/>
              <p:cNvSpPr>
                <a:spLocks noChangeArrowheads="1"/>
              </p:cNvSpPr>
              <p:nvPr/>
            </p:nvSpPr>
            <p:spPr bwMode="auto">
              <a:xfrm>
                <a:off x="3516313" y="3826177"/>
                <a:ext cx="703262"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03"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4"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5"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6"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7"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8"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9" name="Rectangle 208"/>
              <p:cNvSpPr/>
              <p:nvPr/>
            </p:nvSpPr>
            <p:spPr bwMode="auto">
              <a:xfrm>
                <a:off x="3627438" y="3927777"/>
                <a:ext cx="487362"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0" name="TextBox 209"/>
              <p:cNvSpPr txBox="1"/>
              <p:nvPr/>
            </p:nvSpPr>
            <p:spPr>
              <a:xfrm>
                <a:off x="3560763" y="3832527"/>
                <a:ext cx="595312"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182" name="Rectangle 181"/>
            <p:cNvSpPr/>
            <p:nvPr/>
          </p:nvSpPr>
          <p:spPr bwMode="auto">
            <a:xfrm>
              <a:off x="15621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3" name="Rectangle 182"/>
            <p:cNvSpPr/>
            <p:nvPr/>
          </p:nvSpPr>
          <p:spPr bwMode="auto">
            <a:xfrm>
              <a:off x="15621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4" name="Rectangle 183"/>
            <p:cNvSpPr/>
            <p:nvPr/>
          </p:nvSpPr>
          <p:spPr bwMode="auto">
            <a:xfrm>
              <a:off x="15621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5" name="Rectangle 184"/>
            <p:cNvSpPr/>
            <p:nvPr/>
          </p:nvSpPr>
          <p:spPr bwMode="auto">
            <a:xfrm>
              <a:off x="15621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6" name="Rectangle 185"/>
            <p:cNvSpPr/>
            <p:nvPr/>
          </p:nvSpPr>
          <p:spPr bwMode="auto">
            <a:xfrm>
              <a:off x="15621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7" name="Rectangle 186"/>
            <p:cNvSpPr/>
            <p:nvPr/>
          </p:nvSpPr>
          <p:spPr bwMode="auto">
            <a:xfrm>
              <a:off x="2235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8" name="Rectangle 187"/>
            <p:cNvSpPr/>
            <p:nvPr/>
          </p:nvSpPr>
          <p:spPr bwMode="auto">
            <a:xfrm>
              <a:off x="2235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9" name="Rectangle 188"/>
            <p:cNvSpPr/>
            <p:nvPr/>
          </p:nvSpPr>
          <p:spPr bwMode="auto">
            <a:xfrm>
              <a:off x="2235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0" name="Rectangle 189"/>
            <p:cNvSpPr/>
            <p:nvPr/>
          </p:nvSpPr>
          <p:spPr bwMode="auto">
            <a:xfrm>
              <a:off x="2235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1" name="Rectangle 190"/>
            <p:cNvSpPr/>
            <p:nvPr/>
          </p:nvSpPr>
          <p:spPr bwMode="auto">
            <a:xfrm>
              <a:off x="2235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2" name="Rectangle 191"/>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3" name="Rectangle 192"/>
            <p:cNvSpPr/>
            <p:nvPr/>
          </p:nvSpPr>
          <p:spPr bwMode="auto">
            <a:xfrm>
              <a:off x="29210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4" name="Rectangle 193"/>
            <p:cNvSpPr/>
            <p:nvPr/>
          </p:nvSpPr>
          <p:spPr bwMode="auto">
            <a:xfrm>
              <a:off x="29210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5" name="Rectangle 194"/>
            <p:cNvSpPr/>
            <p:nvPr/>
          </p:nvSpPr>
          <p:spPr bwMode="auto">
            <a:xfrm>
              <a:off x="29210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6" name="Rectangle 195"/>
            <p:cNvSpPr/>
            <p:nvPr/>
          </p:nvSpPr>
          <p:spPr bwMode="auto">
            <a:xfrm>
              <a:off x="29210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7" name="Rectangle 196"/>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8" name="Rectangle 197"/>
            <p:cNvSpPr/>
            <p:nvPr/>
          </p:nvSpPr>
          <p:spPr bwMode="auto">
            <a:xfrm>
              <a:off x="3632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9" name="Rectangle 198"/>
            <p:cNvSpPr/>
            <p:nvPr/>
          </p:nvSpPr>
          <p:spPr bwMode="auto">
            <a:xfrm>
              <a:off x="3632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0" name="Rectangle 199"/>
            <p:cNvSpPr/>
            <p:nvPr/>
          </p:nvSpPr>
          <p:spPr bwMode="auto">
            <a:xfrm>
              <a:off x="3632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1" name="Rectangle 200"/>
            <p:cNvSpPr/>
            <p:nvPr/>
          </p:nvSpPr>
          <p:spPr bwMode="auto">
            <a:xfrm>
              <a:off x="3632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3" name="TextBox 2"/>
          <p:cNvSpPr txBox="1"/>
          <p:nvPr/>
        </p:nvSpPr>
        <p:spPr>
          <a:xfrm>
            <a:off x="1658937" y="816034"/>
            <a:ext cx="6358407" cy="369332"/>
          </a:xfrm>
          <a:prstGeom prst="rect">
            <a:avLst/>
          </a:prstGeom>
          <a:noFill/>
        </p:spPr>
        <p:txBody>
          <a:bodyPr wrap="none" rtlCol="0">
            <a:spAutoFit/>
          </a:bodyPr>
          <a:lstStyle/>
          <a:p>
            <a:r>
              <a:rPr lang="en-US" dirty="0"/>
              <a:t>Involves “training” a model to learn the best fit for the given data</a:t>
            </a:r>
          </a:p>
        </p:txBody>
      </p:sp>
      <p:sp>
        <p:nvSpPr>
          <p:cNvPr id="5" name="TextBox 4"/>
          <p:cNvSpPr txBox="1"/>
          <p:nvPr/>
        </p:nvSpPr>
        <p:spPr>
          <a:xfrm rot="6309953">
            <a:off x="4167120" y="6063686"/>
            <a:ext cx="1296317" cy="369332"/>
          </a:xfrm>
          <a:prstGeom prst="rect">
            <a:avLst/>
          </a:prstGeom>
          <a:noFill/>
        </p:spPr>
        <p:txBody>
          <a:bodyPr wrap="none" rtlCol="0">
            <a:spAutoFit/>
          </a:bodyPr>
          <a:lstStyle/>
          <a:p>
            <a:r>
              <a:rPr lang="en-US" dirty="0"/>
              <a:t>Error Signal</a:t>
            </a:r>
          </a:p>
        </p:txBody>
      </p:sp>
      <p:sp>
        <p:nvSpPr>
          <p:cNvPr id="99" name="TextBox 98"/>
          <p:cNvSpPr txBox="1"/>
          <p:nvPr/>
        </p:nvSpPr>
        <p:spPr>
          <a:xfrm rot="17161517">
            <a:off x="1250414" y="5208554"/>
            <a:ext cx="1164101" cy="369332"/>
          </a:xfrm>
          <a:prstGeom prst="rect">
            <a:avLst/>
          </a:prstGeom>
          <a:noFill/>
        </p:spPr>
        <p:txBody>
          <a:bodyPr wrap="none" rtlCol="0">
            <a:spAutoFit/>
          </a:bodyPr>
          <a:lstStyle/>
          <a:p>
            <a:r>
              <a:rPr lang="en-US" dirty="0"/>
              <a:t>Prediction</a:t>
            </a:r>
          </a:p>
        </p:txBody>
      </p:sp>
      <p:sp>
        <p:nvSpPr>
          <p:cNvPr id="6" name="TextBox 5"/>
          <p:cNvSpPr txBox="1"/>
          <p:nvPr/>
        </p:nvSpPr>
        <p:spPr>
          <a:xfrm rot="652293">
            <a:off x="2513820" y="4720523"/>
            <a:ext cx="1966372" cy="646331"/>
          </a:xfrm>
          <a:prstGeom prst="rect">
            <a:avLst/>
          </a:prstGeom>
          <a:noFill/>
        </p:spPr>
        <p:txBody>
          <a:bodyPr wrap="none" rtlCol="0">
            <a:spAutoFit/>
          </a:bodyPr>
          <a:lstStyle/>
          <a:p>
            <a:pPr algn="ctr"/>
            <a:r>
              <a:rPr lang="en-US" dirty="0"/>
              <a:t>Model Selection &amp; </a:t>
            </a:r>
          </a:p>
          <a:p>
            <a:pPr algn="ctr"/>
            <a:r>
              <a:rPr lang="en-US" dirty="0"/>
              <a:t>Refinement</a:t>
            </a:r>
          </a:p>
        </p:txBody>
      </p:sp>
      <p:sp>
        <p:nvSpPr>
          <p:cNvPr id="100" name="TextBox 99"/>
          <p:cNvSpPr txBox="1"/>
          <p:nvPr/>
        </p:nvSpPr>
        <p:spPr>
          <a:xfrm rot="666540">
            <a:off x="2424613" y="6323865"/>
            <a:ext cx="1604567" cy="369332"/>
          </a:xfrm>
          <a:prstGeom prst="rect">
            <a:avLst/>
          </a:prstGeom>
          <a:noFill/>
        </p:spPr>
        <p:txBody>
          <a:bodyPr wrap="square" rtlCol="0">
            <a:spAutoFit/>
          </a:bodyPr>
          <a:lstStyle/>
          <a:p>
            <a:pPr algn="ctr"/>
            <a:r>
              <a:rPr lang="en-US" dirty="0"/>
              <a:t>Model Testing</a:t>
            </a:r>
          </a:p>
        </p:txBody>
      </p:sp>
      <p:sp>
        <p:nvSpPr>
          <p:cNvPr id="7" name="TextBox 6"/>
          <p:cNvSpPr txBox="1"/>
          <p:nvPr/>
        </p:nvSpPr>
        <p:spPr>
          <a:xfrm>
            <a:off x="2243091" y="5647285"/>
            <a:ext cx="2266996" cy="307777"/>
          </a:xfrm>
          <a:prstGeom prst="rect">
            <a:avLst/>
          </a:prstGeom>
          <a:noFill/>
        </p:spPr>
        <p:txBody>
          <a:bodyPr wrap="square" rtlCol="0">
            <a:spAutoFit/>
          </a:bodyPr>
          <a:lstStyle/>
          <a:p>
            <a:r>
              <a:rPr lang="en-US" sz="1400" i="1" dirty="0">
                <a:solidFill>
                  <a:srgbClr val="FF0000"/>
                </a:solidFill>
              </a:rPr>
              <a:t>Supervised Learning Process</a:t>
            </a:r>
          </a:p>
        </p:txBody>
      </p:sp>
      <p:cxnSp>
        <p:nvCxnSpPr>
          <p:cNvPr id="9" name="Straight Arrow Connector 8"/>
          <p:cNvCxnSpPr/>
          <p:nvPr/>
        </p:nvCxnSpPr>
        <p:spPr>
          <a:xfrm flipH="1">
            <a:off x="4647499" y="3758957"/>
            <a:ext cx="335558" cy="2531951"/>
          </a:xfrm>
          <a:prstGeom prst="straightConnector1">
            <a:avLst/>
          </a:prstGeom>
          <a:ln w="1587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2" idx="0"/>
          </p:cNvCxnSpPr>
          <p:nvPr/>
        </p:nvCxnSpPr>
        <p:spPr>
          <a:xfrm flipH="1">
            <a:off x="2242071" y="3439405"/>
            <a:ext cx="2319703" cy="1604358"/>
          </a:xfrm>
          <a:prstGeom prst="straightConnector1">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7" name="Curved Right Arrow 96"/>
          <p:cNvSpPr/>
          <p:nvPr/>
        </p:nvSpPr>
        <p:spPr>
          <a:xfrm>
            <a:off x="1968509" y="4895521"/>
            <a:ext cx="640748" cy="153549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Curved Right Arrow 97"/>
          <p:cNvSpPr/>
          <p:nvPr/>
        </p:nvSpPr>
        <p:spPr>
          <a:xfrm rot="11233863">
            <a:off x="4051791" y="5191566"/>
            <a:ext cx="640748" cy="153549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9" name="Curved Right Arrow 218"/>
          <p:cNvSpPr/>
          <p:nvPr/>
        </p:nvSpPr>
        <p:spPr>
          <a:xfrm rot="10622482">
            <a:off x="4772042" y="3284452"/>
            <a:ext cx="258508" cy="6194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rved Right Arrow 1"/>
          <p:cNvSpPr/>
          <p:nvPr/>
        </p:nvSpPr>
        <p:spPr>
          <a:xfrm>
            <a:off x="4561774" y="3145817"/>
            <a:ext cx="258508" cy="6194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8" name="Group 138"/>
          <p:cNvGrpSpPr>
            <a:grpSpLocks/>
          </p:cNvGrpSpPr>
          <p:nvPr/>
        </p:nvGrpSpPr>
        <p:grpSpPr bwMode="auto">
          <a:xfrm>
            <a:off x="6561137" y="2362386"/>
            <a:ext cx="893762" cy="2101850"/>
            <a:chOff x="3516846" y="3826177"/>
            <a:chExt cx="702931" cy="2101849"/>
          </a:xfrm>
        </p:grpSpPr>
        <p:sp>
          <p:nvSpPr>
            <p:cNvPr id="109"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110"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1" name="Rectangle 110"/>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12"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3" name="Rectangle 112"/>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14"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5" name="Rectangle 114"/>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16"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7" name="Rectangle 116"/>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18"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9" name="Rectangle 118"/>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0" name="Rectangle 119"/>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1" name="Rectangle 120"/>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2" name="TextBox 121"/>
            <p:cNvSpPr txBox="1"/>
            <p:nvPr/>
          </p:nvSpPr>
          <p:spPr>
            <a:xfrm>
              <a:off x="3626839" y="3844580"/>
              <a:ext cx="495723" cy="307777"/>
            </a:xfrm>
            <a:prstGeom prst="rect">
              <a:avLst/>
            </a:prstGeom>
            <a:noFill/>
          </p:spPr>
          <p:txBody>
            <a:bodyPr wrap="none">
              <a:spAutoFit/>
            </a:bodyPr>
            <a:lstStyle/>
            <a:p>
              <a:pPr>
                <a:defRPr/>
              </a:pPr>
              <a:r>
                <a:rPr lang="en-US" sz="1400" b="1" i="1" dirty="0">
                  <a:solidFill>
                    <a:srgbClr val="FF0000"/>
                  </a:solidFill>
                  <a:latin typeface="+mj-lt"/>
                  <a:cs typeface="Arial" charset="0"/>
                </a:rPr>
                <a:t>errors</a:t>
              </a:r>
            </a:p>
          </p:txBody>
        </p:sp>
      </p:grpSp>
      <p:sp>
        <p:nvSpPr>
          <p:cNvPr id="16" name="TextBox 15"/>
          <p:cNvSpPr txBox="1"/>
          <p:nvPr/>
        </p:nvSpPr>
        <p:spPr>
          <a:xfrm>
            <a:off x="5954517" y="2742012"/>
            <a:ext cx="710451" cy="1323439"/>
          </a:xfrm>
          <a:prstGeom prst="rect">
            <a:avLst/>
          </a:prstGeom>
          <a:noFill/>
        </p:spPr>
        <p:txBody>
          <a:bodyPr wrap="none" rtlCol="0">
            <a:spAutoFit/>
          </a:bodyPr>
          <a:lstStyle/>
          <a:p>
            <a:r>
              <a:rPr lang="en-US" sz="8000" dirty="0"/>
              <a:t>+</a:t>
            </a:r>
          </a:p>
        </p:txBody>
      </p:sp>
    </p:spTree>
    <p:extLst>
      <p:ext uri="{BB962C8B-B14F-4D97-AF65-F5344CB8AC3E}">
        <p14:creationId xmlns:p14="http://schemas.microsoft.com/office/powerpoint/2010/main" val="228261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76" y="0"/>
            <a:ext cx="10243594" cy="6858000"/>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40" y="4262035"/>
            <a:ext cx="3375772" cy="2200758"/>
          </a:xfrm>
          <a:prstGeom prst="rect">
            <a:avLst/>
          </a:prstGeom>
        </p:spPr>
      </p:pic>
      <p:sp>
        <p:nvSpPr>
          <p:cNvPr id="10" name="TextBox 9"/>
          <p:cNvSpPr txBox="1"/>
          <p:nvPr/>
        </p:nvSpPr>
        <p:spPr>
          <a:xfrm>
            <a:off x="320040" y="415291"/>
            <a:ext cx="8503920" cy="3846744"/>
          </a:xfrm>
          <a:prstGeom prst="rect">
            <a:avLst/>
          </a:prstGeom>
          <a:solidFill>
            <a:schemeClr val="tx1">
              <a:lumMod val="95000"/>
              <a:lumOff val="5000"/>
              <a:alpha val="30000"/>
            </a:schemeClr>
          </a:solidFill>
        </p:spPr>
        <p:txBody>
          <a:bodyPr wrap="square" rtlCol="0">
            <a:noAutofit/>
          </a:bodyPr>
          <a:lstStyle/>
          <a:p>
            <a:r>
              <a:rPr lang="en-US" sz="2000" b="1" i="1" dirty="0">
                <a:solidFill>
                  <a:schemeClr val="bg1"/>
                </a:solidFill>
              </a:rPr>
              <a:t>Odysseus (also known by the Latin name Ulysses) was a legendary Greek king of Ithaca and the hero of Homer's epic poem the Odyssey. Odysseus also plays a key role in Homer's Iliad and other works in that same epic cycle.</a:t>
            </a:r>
          </a:p>
          <a:p>
            <a:endParaRPr lang="en-US" sz="2000" b="1" i="1" dirty="0">
              <a:solidFill>
                <a:schemeClr val="bg1"/>
              </a:solidFill>
            </a:endParaRPr>
          </a:p>
          <a:p>
            <a:r>
              <a:rPr lang="en-US" sz="2000" b="1" i="1" dirty="0">
                <a:solidFill>
                  <a:schemeClr val="bg1"/>
                </a:solidFill>
              </a:rPr>
              <a:t>In Homer’s Odyssey, Ulysses made a pact with his men as they approached the  Sirens. Ulysses wanted to hear the Sirens' song although he knew that doing so would render him incapable of rational thought. He put wax in his men's ears so that they could not hear, and had them tie him to the mast so that he could not jump into the sea. He ordered them not to change course under any circumstances, and to keep their swords upon him and to attack him if he should break free of his bonds.</a:t>
            </a:r>
          </a:p>
        </p:txBody>
      </p:sp>
      <p:sp>
        <p:nvSpPr>
          <p:cNvPr id="14" name="TextBox 13"/>
          <p:cNvSpPr txBox="1"/>
          <p:nvPr/>
        </p:nvSpPr>
        <p:spPr>
          <a:xfrm>
            <a:off x="3695812" y="4262035"/>
            <a:ext cx="5128148" cy="2215991"/>
          </a:xfrm>
          <a:prstGeom prst="rect">
            <a:avLst/>
          </a:prstGeom>
          <a:solidFill>
            <a:schemeClr val="tx1">
              <a:lumMod val="95000"/>
              <a:lumOff val="5000"/>
              <a:alpha val="30000"/>
            </a:schemeClr>
          </a:solidFill>
        </p:spPr>
        <p:txBody>
          <a:bodyPr wrap="square" rtlCol="0">
            <a:spAutoFit/>
          </a:bodyPr>
          <a:lstStyle/>
          <a:p>
            <a:r>
              <a:rPr lang="en-US" sz="2000" b="1" i="1" dirty="0">
                <a:solidFill>
                  <a:schemeClr val="bg1"/>
                </a:solidFill>
              </a:rPr>
              <a:t>Upon hearing the Sirens' song, Ulysses was driven temporarily insane and struggled with all of his might to break free so that he might join the Sirens, which would have meant his death.</a:t>
            </a:r>
          </a:p>
          <a:p>
            <a:endParaRPr lang="en-US" sz="2000" b="1" i="1" dirty="0">
              <a:solidFill>
                <a:schemeClr val="bg1"/>
              </a:solidFill>
            </a:endParaRPr>
          </a:p>
          <a:p>
            <a:endParaRPr lang="en-US" dirty="0"/>
          </a:p>
        </p:txBody>
      </p:sp>
    </p:spTree>
    <p:extLst>
      <p:ext uri="{BB962C8B-B14F-4D97-AF65-F5344CB8AC3E}">
        <p14:creationId xmlns:p14="http://schemas.microsoft.com/office/powerpoint/2010/main" val="3146983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2132" y="0"/>
            <a:ext cx="7704667" cy="847816"/>
          </a:xfrm>
        </p:spPr>
        <p:txBody>
          <a:bodyPr/>
          <a:lstStyle/>
          <a:p>
            <a:r>
              <a:rPr lang="en-US" dirty="0"/>
              <a:t>Assessing model “fit”…</a:t>
            </a:r>
          </a:p>
        </p:txBody>
      </p:sp>
      <p:sp>
        <p:nvSpPr>
          <p:cNvPr id="2" name="Rectangle 1"/>
          <p:cNvSpPr/>
          <p:nvPr/>
        </p:nvSpPr>
        <p:spPr>
          <a:xfrm>
            <a:off x="1331651" y="847817"/>
            <a:ext cx="2592280" cy="264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138"/>
          <p:cNvGrpSpPr>
            <a:grpSpLocks/>
          </p:cNvGrpSpPr>
          <p:nvPr/>
        </p:nvGrpSpPr>
        <p:grpSpPr bwMode="auto">
          <a:xfrm>
            <a:off x="1683127" y="1096870"/>
            <a:ext cx="893762" cy="2101850"/>
            <a:chOff x="3516846" y="3826177"/>
            <a:chExt cx="702931" cy="2101849"/>
          </a:xfrm>
        </p:grpSpPr>
        <p:sp>
          <p:nvSpPr>
            <p:cNvPr id="74"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7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6" name="Rectangle 75"/>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77"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8" name="Rectangle 77"/>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79"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0" name="Rectangle 79"/>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1"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2" name="Rectangle 81"/>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3"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4" name="Rectangle 83"/>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5" name="Rectangle 84"/>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6" name="Rectangle 85"/>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7" name="TextBox 86"/>
            <p:cNvSpPr txBox="1"/>
            <p:nvPr/>
          </p:nvSpPr>
          <p:spPr>
            <a:xfrm>
              <a:off x="3626839" y="3844580"/>
              <a:ext cx="495723" cy="307777"/>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errors</a:t>
              </a:r>
            </a:p>
          </p:txBody>
        </p:sp>
      </p:grpSp>
      <p:sp>
        <p:nvSpPr>
          <p:cNvPr id="88" name="TextBox 87"/>
          <p:cNvSpPr txBox="1"/>
          <p:nvPr/>
        </p:nvSpPr>
        <p:spPr>
          <a:xfrm>
            <a:off x="2620559" y="1089073"/>
            <a:ext cx="1215202" cy="2031325"/>
          </a:xfrm>
          <a:prstGeom prst="rect">
            <a:avLst/>
          </a:prstGeom>
          <a:noFill/>
        </p:spPr>
        <p:txBody>
          <a:bodyPr wrap="square" rtlCol="0">
            <a:spAutoFit/>
          </a:bodyPr>
          <a:lstStyle/>
          <a:p>
            <a:r>
              <a:rPr lang="en-US" dirty="0"/>
              <a:t>The smaller the error the better the fit to the given data</a:t>
            </a:r>
          </a:p>
        </p:txBody>
      </p:sp>
      <p:cxnSp>
        <p:nvCxnSpPr>
          <p:cNvPr id="5" name="Elbow Connector 4"/>
          <p:cNvCxnSpPr/>
          <p:nvPr/>
        </p:nvCxnSpPr>
        <p:spPr>
          <a:xfrm flipV="1">
            <a:off x="3659171" y="1004047"/>
            <a:ext cx="984547" cy="963660"/>
          </a:xfrm>
          <a:prstGeom prst="curvedConnector3">
            <a:avLst>
              <a:gd name="adj1" fmla="val 50000"/>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52403" y="806774"/>
            <a:ext cx="4174249" cy="3693319"/>
          </a:xfrm>
          <a:prstGeom prst="rect">
            <a:avLst/>
          </a:prstGeom>
          <a:noFill/>
        </p:spPr>
        <p:txBody>
          <a:bodyPr wrap="square" rtlCol="0">
            <a:spAutoFit/>
          </a:bodyPr>
          <a:lstStyle/>
          <a:p>
            <a:r>
              <a:rPr lang="en-US" dirty="0"/>
              <a:t>In general, we have two key approaches to assessing model fit:</a:t>
            </a:r>
          </a:p>
          <a:p>
            <a:pPr marL="342900" indent="-342900">
              <a:buAutoNum type="arabicParenR"/>
            </a:pPr>
            <a:r>
              <a:rPr lang="en-US" dirty="0"/>
              <a:t>Accuracy: Represent the error between the predicted values and the target values (i.e. sum of squared errors, r</a:t>
            </a:r>
            <a:r>
              <a:rPr lang="en-US" baseline="30000" dirty="0"/>
              <a:t>2</a:t>
            </a:r>
            <a:r>
              <a:rPr lang="en-US" dirty="0"/>
              <a:t>, misclassification rate, etc.) without assuming too much about the population</a:t>
            </a:r>
            <a:endParaRPr lang="en-US" baseline="30000" dirty="0"/>
          </a:p>
          <a:p>
            <a:pPr marL="342900" indent="-342900">
              <a:buAutoNum type="arabicParenR"/>
            </a:pPr>
            <a:r>
              <a:rPr lang="en-US" dirty="0"/>
              <a:t>Confidence: Conduct a statistical test to identify how confident you are that the model fits the target population and is not the result of chance (based on assumptions about the population).</a:t>
            </a:r>
          </a:p>
        </p:txBody>
      </p:sp>
      <p:sp>
        <p:nvSpPr>
          <p:cNvPr id="18" name="TextBox 17"/>
          <p:cNvSpPr txBox="1"/>
          <p:nvPr/>
        </p:nvSpPr>
        <p:spPr>
          <a:xfrm>
            <a:off x="1894142" y="4507090"/>
            <a:ext cx="6410489" cy="2308324"/>
          </a:xfrm>
          <a:prstGeom prst="rect">
            <a:avLst/>
          </a:prstGeom>
          <a:noFill/>
        </p:spPr>
        <p:txBody>
          <a:bodyPr wrap="square" rtlCol="0">
            <a:spAutoFit/>
          </a:bodyPr>
          <a:lstStyle/>
          <a:p>
            <a:pPr algn="ctr"/>
            <a:r>
              <a:rPr lang="en-US" sz="1600" b="1" i="1" dirty="0"/>
              <a:t>NOTE: For the purposes of predictive modeling in data mining, it is quite common to focus on the 1</a:t>
            </a:r>
            <a:r>
              <a:rPr lang="en-US" sz="1600" b="1" i="1" baseline="30000" dirty="0"/>
              <a:t>st</a:t>
            </a:r>
            <a:r>
              <a:rPr lang="en-US" sz="1600" b="1" i="1" dirty="0"/>
              <a:t> approach – representing how well the model predicts target values based on some measure or representation of error. Such a focus decreases the burden of assuming/guessing about characteristics of the population – but conversely, doesn’t provide you with “confidence” measures/indicators</a:t>
            </a:r>
          </a:p>
          <a:p>
            <a:pPr algn="ctr"/>
            <a:endParaRPr lang="en-US" sz="1600" b="1" i="1" dirty="0"/>
          </a:p>
          <a:p>
            <a:pPr algn="ctr"/>
            <a:r>
              <a:rPr lang="en-US" sz="1600" b="1" i="1" dirty="0"/>
              <a:t>Sampling approaches and model testing strategies can help us bridge these two approaches… we’ll cover this in a few slides </a:t>
            </a:r>
            <a:r>
              <a:rPr lang="en-US" sz="1600" b="1" i="1" dirty="0">
                <a:sym typeface="Wingdings" panose="05000000000000000000" pitchFamily="2" charset="2"/>
              </a:rPr>
              <a:t></a:t>
            </a:r>
            <a:endParaRPr lang="en-US" sz="1600" b="1" i="1" dirty="0"/>
          </a:p>
        </p:txBody>
      </p:sp>
    </p:spTree>
    <p:extLst>
      <p:ext uri="{BB962C8B-B14F-4D97-AF65-F5344CB8AC3E}">
        <p14:creationId xmlns:p14="http://schemas.microsoft.com/office/powerpoint/2010/main" val="2878784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2132" y="0"/>
            <a:ext cx="7704667" cy="847816"/>
          </a:xfrm>
        </p:spPr>
        <p:txBody>
          <a:bodyPr/>
          <a:lstStyle/>
          <a:p>
            <a:r>
              <a:rPr lang="en-US" dirty="0"/>
              <a:t>An Example…</a:t>
            </a:r>
          </a:p>
        </p:txBody>
      </p:sp>
      <p:pic>
        <p:nvPicPr>
          <p:cNvPr id="1026" name="Picture 2" descr="Graph with regression 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195" y="828693"/>
            <a:ext cx="3522598" cy="3480495"/>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p:cNvSpPr txBox="1"/>
          <p:nvPr/>
        </p:nvSpPr>
        <p:spPr>
          <a:xfrm>
            <a:off x="4733793" y="693238"/>
            <a:ext cx="4097022" cy="3693319"/>
          </a:xfrm>
          <a:prstGeom prst="rect">
            <a:avLst/>
          </a:prstGeom>
          <a:noFill/>
          <a:effectLst/>
        </p:spPr>
        <p:txBody>
          <a:bodyPr wrap="square">
            <a:spAutoFit/>
          </a:bodyPr>
          <a:lstStyle/>
          <a:p>
            <a:pPr>
              <a:defRPr/>
            </a:pPr>
            <a:r>
              <a:rPr lang="en-US" i="1" dirty="0">
                <a:solidFill>
                  <a:schemeClr val="tx2">
                    <a:lumMod val="50000"/>
                  </a:schemeClr>
                </a:solidFill>
                <a:latin typeface="+mj-lt"/>
                <a:cs typeface="Arial" charset="0"/>
              </a:rPr>
              <a:t>One example that many of you will be familiar with is a (Least Squares) Regression Model</a:t>
            </a:r>
          </a:p>
          <a:p>
            <a:pPr>
              <a:defRPr/>
            </a:pPr>
            <a:endParaRPr lang="en-US" i="1" dirty="0">
              <a:solidFill>
                <a:schemeClr val="tx2">
                  <a:lumMod val="50000"/>
                </a:schemeClr>
              </a:solidFill>
              <a:latin typeface="+mj-lt"/>
              <a:cs typeface="Arial" charset="0"/>
            </a:endParaRPr>
          </a:p>
          <a:p>
            <a:pPr>
              <a:defRPr/>
            </a:pPr>
            <a:r>
              <a:rPr lang="en-US" i="1" dirty="0">
                <a:solidFill>
                  <a:schemeClr val="tx2">
                    <a:lumMod val="50000"/>
                  </a:schemeClr>
                </a:solidFill>
                <a:latin typeface="+mj-lt"/>
                <a:cs typeface="Arial" charset="0"/>
              </a:rPr>
              <a:t>Given a set of data – with one continuous input variable, and one continuous output variable, we may then visually determine that the “best” model is the linear model – and we then attempt to fine tune the fit of this model by adjusting m and b (slope and intercept from y=</a:t>
            </a:r>
            <a:r>
              <a:rPr lang="en-US" i="1" dirty="0" err="1">
                <a:solidFill>
                  <a:schemeClr val="tx2">
                    <a:lumMod val="50000"/>
                  </a:schemeClr>
                </a:solidFill>
                <a:latin typeface="+mj-lt"/>
                <a:cs typeface="Arial" charset="0"/>
              </a:rPr>
              <a:t>mx+b</a:t>
            </a:r>
            <a:r>
              <a:rPr lang="en-US" i="1" dirty="0">
                <a:solidFill>
                  <a:schemeClr val="tx2">
                    <a:lumMod val="50000"/>
                  </a:schemeClr>
                </a:solidFill>
                <a:latin typeface="+mj-lt"/>
                <a:cs typeface="Arial" charset="0"/>
              </a:rPr>
              <a:t> ) to best fit (least error) the predicted values to the observed values</a:t>
            </a:r>
          </a:p>
        </p:txBody>
      </p:sp>
      <p:grpSp>
        <p:nvGrpSpPr>
          <p:cNvPr id="98" name="Group 138"/>
          <p:cNvGrpSpPr>
            <a:grpSpLocks/>
          </p:cNvGrpSpPr>
          <p:nvPr/>
        </p:nvGrpSpPr>
        <p:grpSpPr bwMode="auto">
          <a:xfrm>
            <a:off x="4733793" y="4556532"/>
            <a:ext cx="979487" cy="2101850"/>
            <a:chOff x="3476893" y="3826177"/>
            <a:chExt cx="770353" cy="2101849"/>
          </a:xfrm>
        </p:grpSpPr>
        <p:sp>
          <p:nvSpPr>
            <p:cNvPr id="99"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100"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1" name="Rectangle 100"/>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02"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3" name="Rectangle 102"/>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04"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5" name="Rectangle 104"/>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06"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7" name="Rectangle 106"/>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08"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9" name="Rectangle 108"/>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10" name="Rectangle 109"/>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11" name="Rectangle 110"/>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12" name="TextBox 111"/>
            <p:cNvSpPr txBox="1"/>
            <p:nvPr/>
          </p:nvSpPr>
          <p:spPr>
            <a:xfrm>
              <a:off x="3476893" y="3832527"/>
              <a:ext cx="77035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predictions</a:t>
              </a:r>
            </a:p>
          </p:txBody>
        </p:sp>
      </p:grpSp>
      <p:sp>
        <p:nvSpPr>
          <p:cNvPr id="114" name="Rectangle 3"/>
          <p:cNvSpPr>
            <a:spLocks noChangeArrowheads="1"/>
          </p:cNvSpPr>
          <p:nvPr/>
        </p:nvSpPr>
        <p:spPr bwMode="auto">
          <a:xfrm>
            <a:off x="861696" y="4561504"/>
            <a:ext cx="712863"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135" name="Rectangle 167"/>
          <p:cNvSpPr>
            <a:spLocks noChangeArrowheads="1"/>
          </p:cNvSpPr>
          <p:nvPr/>
        </p:nvSpPr>
        <p:spPr bwMode="auto">
          <a:xfrm>
            <a:off x="885585" y="4920279"/>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36" name="Rectangle 155"/>
          <p:cNvSpPr>
            <a:spLocks noChangeArrowheads="1"/>
          </p:cNvSpPr>
          <p:nvPr/>
        </p:nvSpPr>
        <p:spPr bwMode="auto">
          <a:xfrm>
            <a:off x="885585" y="5266354"/>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37" name="Rectangle 148"/>
          <p:cNvSpPr>
            <a:spLocks noChangeArrowheads="1"/>
          </p:cNvSpPr>
          <p:nvPr/>
        </p:nvSpPr>
        <p:spPr bwMode="auto">
          <a:xfrm>
            <a:off x="885585" y="6306167"/>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38" name="Rectangle 146"/>
          <p:cNvSpPr>
            <a:spLocks noChangeArrowheads="1"/>
          </p:cNvSpPr>
          <p:nvPr/>
        </p:nvSpPr>
        <p:spPr bwMode="auto">
          <a:xfrm>
            <a:off x="885585" y="5960092"/>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39" name="Rectangle 144"/>
          <p:cNvSpPr>
            <a:spLocks noChangeArrowheads="1"/>
          </p:cNvSpPr>
          <p:nvPr/>
        </p:nvSpPr>
        <p:spPr bwMode="auto">
          <a:xfrm>
            <a:off x="885585" y="5614017"/>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143" name="Group 187"/>
          <p:cNvGrpSpPr>
            <a:grpSpLocks/>
          </p:cNvGrpSpPr>
          <p:nvPr/>
        </p:nvGrpSpPr>
        <p:grpSpPr bwMode="auto">
          <a:xfrm>
            <a:off x="880823" y="4575792"/>
            <a:ext cx="660400" cy="322262"/>
            <a:chOff x="769225" y="3995953"/>
            <a:chExt cx="615589" cy="326003"/>
          </a:xfrm>
        </p:grpSpPr>
        <p:sp>
          <p:nvSpPr>
            <p:cNvPr id="24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4" name="Rectangle 243"/>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144" name="TextBox 143"/>
          <p:cNvSpPr txBox="1"/>
          <p:nvPr/>
        </p:nvSpPr>
        <p:spPr bwMode="auto">
          <a:xfrm>
            <a:off x="861697" y="4556662"/>
            <a:ext cx="627062"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145" name="Group 121"/>
          <p:cNvGrpSpPr>
            <a:grpSpLocks/>
          </p:cNvGrpSpPr>
          <p:nvPr/>
        </p:nvGrpSpPr>
        <p:grpSpPr bwMode="auto">
          <a:xfrm>
            <a:off x="1572973" y="4561504"/>
            <a:ext cx="703262" cy="2101850"/>
            <a:chOff x="3516313" y="3826177"/>
            <a:chExt cx="703262" cy="2101849"/>
          </a:xfrm>
        </p:grpSpPr>
        <p:sp>
          <p:nvSpPr>
            <p:cNvPr id="234" name="Rectangle 3"/>
            <p:cNvSpPr>
              <a:spLocks noChangeArrowheads="1"/>
            </p:cNvSpPr>
            <p:nvPr/>
          </p:nvSpPr>
          <p:spPr bwMode="auto">
            <a:xfrm>
              <a:off x="3516313" y="3826177"/>
              <a:ext cx="703262"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3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1" name="Rectangle 240"/>
            <p:cNvSpPr/>
            <p:nvPr/>
          </p:nvSpPr>
          <p:spPr bwMode="auto">
            <a:xfrm>
              <a:off x="3627438" y="3927777"/>
              <a:ext cx="487362"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2" name="TextBox 241"/>
            <p:cNvSpPr txBox="1"/>
            <p:nvPr/>
          </p:nvSpPr>
          <p:spPr>
            <a:xfrm>
              <a:off x="3560763" y="3832527"/>
              <a:ext cx="595312"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224" name="Rectangle 223"/>
          <p:cNvSpPr/>
          <p:nvPr/>
        </p:nvSpPr>
        <p:spPr bwMode="auto">
          <a:xfrm>
            <a:off x="977660" y="4999654"/>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5" name="Rectangle 224"/>
          <p:cNvSpPr/>
          <p:nvPr/>
        </p:nvSpPr>
        <p:spPr bwMode="auto">
          <a:xfrm>
            <a:off x="977660" y="534731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6" name="Rectangle 225"/>
          <p:cNvSpPr/>
          <p:nvPr/>
        </p:nvSpPr>
        <p:spPr bwMode="auto">
          <a:xfrm>
            <a:off x="977660" y="638554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7" name="Rectangle 226"/>
          <p:cNvSpPr/>
          <p:nvPr/>
        </p:nvSpPr>
        <p:spPr bwMode="auto">
          <a:xfrm>
            <a:off x="977660" y="603946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8" name="Rectangle 227"/>
          <p:cNvSpPr/>
          <p:nvPr/>
        </p:nvSpPr>
        <p:spPr bwMode="auto">
          <a:xfrm>
            <a:off x="977660" y="569339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9" name="Rectangle 228"/>
          <p:cNvSpPr/>
          <p:nvPr/>
        </p:nvSpPr>
        <p:spPr bwMode="auto">
          <a:xfrm>
            <a:off x="1688860" y="4999654"/>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0" name="Rectangle 229"/>
          <p:cNvSpPr/>
          <p:nvPr/>
        </p:nvSpPr>
        <p:spPr bwMode="auto">
          <a:xfrm>
            <a:off x="1688860" y="534731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1" name="Rectangle 230"/>
          <p:cNvSpPr/>
          <p:nvPr/>
        </p:nvSpPr>
        <p:spPr bwMode="auto">
          <a:xfrm>
            <a:off x="1688860" y="638554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2" name="Rectangle 231"/>
          <p:cNvSpPr/>
          <p:nvPr/>
        </p:nvSpPr>
        <p:spPr bwMode="auto">
          <a:xfrm>
            <a:off x="1688860" y="603946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3" name="Rectangle 232"/>
          <p:cNvSpPr/>
          <p:nvPr/>
        </p:nvSpPr>
        <p:spPr bwMode="auto">
          <a:xfrm>
            <a:off x="1688860" y="569339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nvGrpSpPr>
          <p:cNvPr id="251" name="Group 138"/>
          <p:cNvGrpSpPr>
            <a:grpSpLocks/>
          </p:cNvGrpSpPr>
          <p:nvPr/>
        </p:nvGrpSpPr>
        <p:grpSpPr bwMode="auto">
          <a:xfrm>
            <a:off x="7116261" y="4582338"/>
            <a:ext cx="893762" cy="2101850"/>
            <a:chOff x="3516846" y="3826177"/>
            <a:chExt cx="702931" cy="2101849"/>
          </a:xfrm>
        </p:grpSpPr>
        <p:sp>
          <p:nvSpPr>
            <p:cNvPr id="252"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53"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4" name="Rectangle 253"/>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5"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6" name="Rectangle 255"/>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8" name="Rectangle 257"/>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9"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0" name="Rectangle 259"/>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61"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2" name="Rectangle 261"/>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63" name="Rectangle 262"/>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64" name="Rectangle 263"/>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65" name="TextBox 264"/>
            <p:cNvSpPr txBox="1"/>
            <p:nvPr/>
          </p:nvSpPr>
          <p:spPr>
            <a:xfrm>
              <a:off x="3626839" y="3844580"/>
              <a:ext cx="495723" cy="307777"/>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errors</a:t>
              </a:r>
            </a:p>
          </p:txBody>
        </p:sp>
      </p:grpSp>
      <p:cxnSp>
        <p:nvCxnSpPr>
          <p:cNvPr id="6" name="Straight Arrow Connector 5"/>
          <p:cNvCxnSpPr/>
          <p:nvPr/>
        </p:nvCxnSpPr>
        <p:spPr>
          <a:xfrm flipV="1">
            <a:off x="2433522" y="5415828"/>
            <a:ext cx="2308337" cy="17271"/>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234493" y="6539273"/>
            <a:ext cx="2531462" cy="307777"/>
          </a:xfrm>
          <a:prstGeom prst="rect">
            <a:avLst/>
          </a:prstGeom>
          <a:noFill/>
        </p:spPr>
        <p:txBody>
          <a:bodyPr wrap="none" rtlCol="0">
            <a:spAutoFit/>
          </a:bodyPr>
          <a:lstStyle/>
          <a:p>
            <a:r>
              <a:rPr lang="en-US" sz="1400" i="1" dirty="0"/>
              <a:t>(simply another form of y=</a:t>
            </a:r>
            <a:r>
              <a:rPr lang="en-US" sz="1400" i="1" dirty="0" err="1"/>
              <a:t>mx+b</a:t>
            </a:r>
            <a:r>
              <a:rPr lang="en-US" sz="1400" i="1" dirty="0"/>
              <a:t>)</a:t>
            </a:r>
          </a:p>
        </p:txBody>
      </p:sp>
      <p:sp>
        <p:nvSpPr>
          <p:cNvPr id="266" name="TextBox 265"/>
          <p:cNvSpPr txBox="1"/>
          <p:nvPr/>
        </p:nvSpPr>
        <p:spPr>
          <a:xfrm>
            <a:off x="2440307" y="5489895"/>
            <a:ext cx="2193229" cy="1077218"/>
          </a:xfrm>
          <a:prstGeom prst="rect">
            <a:avLst/>
          </a:prstGeom>
          <a:noFill/>
        </p:spPr>
        <p:txBody>
          <a:bodyPr wrap="none" rtlCol="0">
            <a:spAutoFit/>
          </a:bodyPr>
          <a:lstStyle/>
          <a:p>
            <a:r>
              <a:rPr lang="en-US" sz="1600" dirty="0"/>
              <a:t>Using Regression, we </a:t>
            </a:r>
          </a:p>
          <a:p>
            <a:r>
              <a:rPr lang="en-US" sz="1600" dirty="0"/>
              <a:t>develop a prediction </a:t>
            </a:r>
          </a:p>
          <a:p>
            <a:r>
              <a:rPr lang="en-US" sz="1600" dirty="0"/>
              <a:t>model …</a:t>
            </a:r>
          </a:p>
          <a:p>
            <a:r>
              <a:rPr lang="en-US" sz="1600" dirty="0"/>
              <a:t>Prediction=</a:t>
            </a:r>
            <a:r>
              <a:rPr lang="el-GR" sz="1600" dirty="0"/>
              <a:t>β</a:t>
            </a:r>
            <a:r>
              <a:rPr lang="en-US" sz="1600" baseline="-25000" dirty="0"/>
              <a:t>0</a:t>
            </a:r>
            <a:r>
              <a:rPr lang="en-US" sz="1600" dirty="0"/>
              <a:t>+</a:t>
            </a:r>
            <a:r>
              <a:rPr lang="el-GR" sz="1600" dirty="0"/>
              <a:t>β</a:t>
            </a:r>
            <a:r>
              <a:rPr lang="en-US" sz="1600" baseline="-25000" dirty="0"/>
              <a:t>1</a:t>
            </a:r>
            <a:r>
              <a:rPr lang="en-US" sz="1600" dirty="0"/>
              <a:t>(input)</a:t>
            </a:r>
          </a:p>
        </p:txBody>
      </p:sp>
      <p:cxnSp>
        <p:nvCxnSpPr>
          <p:cNvPr id="267" name="Straight Arrow Connector 266"/>
          <p:cNvCxnSpPr/>
          <p:nvPr/>
        </p:nvCxnSpPr>
        <p:spPr>
          <a:xfrm>
            <a:off x="5770886" y="5409956"/>
            <a:ext cx="137712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842124" y="4550043"/>
            <a:ext cx="1215202" cy="2308324"/>
          </a:xfrm>
          <a:prstGeom prst="rect">
            <a:avLst/>
          </a:prstGeom>
          <a:noFill/>
        </p:spPr>
        <p:txBody>
          <a:bodyPr wrap="square" rtlCol="0">
            <a:spAutoFit/>
          </a:bodyPr>
          <a:lstStyle/>
          <a:p>
            <a:r>
              <a:rPr lang="en-US" dirty="0"/>
              <a:t>Difference between </a:t>
            </a:r>
          </a:p>
          <a:p>
            <a:r>
              <a:rPr lang="en-US" dirty="0"/>
              <a:t>Predicted and Observed Target values are Errors</a:t>
            </a:r>
          </a:p>
        </p:txBody>
      </p:sp>
      <p:sp>
        <p:nvSpPr>
          <p:cNvPr id="14" name="TextBox 13"/>
          <p:cNvSpPr txBox="1"/>
          <p:nvPr/>
        </p:nvSpPr>
        <p:spPr>
          <a:xfrm>
            <a:off x="2367509" y="4423987"/>
            <a:ext cx="2409431" cy="923330"/>
          </a:xfrm>
          <a:prstGeom prst="rect">
            <a:avLst/>
          </a:prstGeom>
          <a:noFill/>
        </p:spPr>
        <p:txBody>
          <a:bodyPr wrap="square" rtlCol="0">
            <a:spAutoFit/>
          </a:bodyPr>
          <a:lstStyle/>
          <a:p>
            <a:r>
              <a:rPr lang="en-US" dirty="0"/>
              <a:t>Take inputs and use </a:t>
            </a:r>
          </a:p>
          <a:p>
            <a:r>
              <a:rPr lang="en-US" dirty="0"/>
              <a:t>a linear model to predict target values…</a:t>
            </a:r>
          </a:p>
        </p:txBody>
      </p:sp>
      <p:sp>
        <p:nvSpPr>
          <p:cNvPr id="71" name="TextBox 70"/>
          <p:cNvSpPr txBox="1"/>
          <p:nvPr/>
        </p:nvSpPr>
        <p:spPr>
          <a:xfrm>
            <a:off x="8053693" y="4574541"/>
            <a:ext cx="1215202" cy="2031325"/>
          </a:xfrm>
          <a:prstGeom prst="rect">
            <a:avLst/>
          </a:prstGeom>
          <a:noFill/>
        </p:spPr>
        <p:txBody>
          <a:bodyPr wrap="square" rtlCol="0">
            <a:spAutoFit/>
          </a:bodyPr>
          <a:lstStyle/>
          <a:p>
            <a:r>
              <a:rPr lang="en-US" dirty="0"/>
              <a:t>The smaller the error the better the fit to the given data</a:t>
            </a:r>
          </a:p>
        </p:txBody>
      </p:sp>
    </p:spTree>
    <p:extLst>
      <p:ext uri="{BB962C8B-B14F-4D97-AF65-F5344CB8AC3E}">
        <p14:creationId xmlns:p14="http://schemas.microsoft.com/office/powerpoint/2010/main" val="1662185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38752" y="2595047"/>
            <a:ext cx="7704667" cy="847816"/>
          </a:xfrm>
        </p:spPr>
        <p:txBody>
          <a:bodyPr>
            <a:normAutofit/>
          </a:bodyPr>
          <a:lstStyle/>
          <a:p>
            <a:r>
              <a:rPr lang="en-US" dirty="0"/>
              <a:t>Let’s test our understanding</a:t>
            </a:r>
          </a:p>
        </p:txBody>
      </p:sp>
    </p:spTree>
    <p:extLst>
      <p:ext uri="{BB962C8B-B14F-4D97-AF65-F5344CB8AC3E}">
        <p14:creationId xmlns:p14="http://schemas.microsoft.com/office/powerpoint/2010/main" val="3054186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97543" y="1429304"/>
            <a:ext cx="8046457" cy="6045693"/>
          </a:xfrm>
        </p:spPr>
        <p:txBody>
          <a:bodyPr anchor="t" anchorCtr="0">
            <a:normAutofit/>
          </a:bodyPr>
          <a:lstStyle/>
          <a:p>
            <a:r>
              <a:rPr lang="en-US" altLang="en-US" dirty="0"/>
              <a:t>Q1: When we fit a linear regression model to the data</a:t>
            </a:r>
          </a:p>
          <a:p>
            <a:endParaRPr lang="en-US" altLang="en-US" sz="800" b="1" dirty="0"/>
          </a:p>
          <a:p>
            <a:pPr lvl="1">
              <a:buClr>
                <a:schemeClr val="tx1"/>
              </a:buClr>
              <a:buSzTx/>
              <a:buFont typeface="Wingdings" panose="05000000000000000000" pitchFamily="2" charset="2"/>
              <a:buAutoNum type="alphaLcPeriod"/>
            </a:pPr>
            <a:r>
              <a:rPr lang="en-US" altLang="en-US" dirty="0"/>
              <a:t>We are attempting to select the best model.</a:t>
            </a:r>
          </a:p>
          <a:p>
            <a:pPr lvl="1">
              <a:buClr>
                <a:schemeClr val="tx1"/>
              </a:buClr>
              <a:buSzTx/>
              <a:buFont typeface="Wingdings" panose="05000000000000000000" pitchFamily="2" charset="2"/>
              <a:buAutoNum type="alphaLcPeriod"/>
            </a:pPr>
            <a:r>
              <a:rPr lang="en-US" altLang="en-US" dirty="0"/>
              <a:t>We are attempting to identify the parameter values for a selected model that best fits the data.</a:t>
            </a:r>
          </a:p>
          <a:p>
            <a:pPr lvl="1">
              <a:buClr>
                <a:schemeClr val="tx1"/>
              </a:buClr>
              <a:buSzTx/>
              <a:buFont typeface="Wingdings" panose="05000000000000000000" pitchFamily="2" charset="2"/>
              <a:buAutoNum type="alphaLcPeriod"/>
            </a:pPr>
            <a:r>
              <a:rPr lang="en-US" altLang="en-US" dirty="0"/>
              <a:t>Both a and b</a:t>
            </a:r>
          </a:p>
          <a:p>
            <a:pPr lvl="1">
              <a:buClr>
                <a:schemeClr val="tx1"/>
              </a:buClr>
              <a:buSzTx/>
              <a:buFont typeface="Wingdings" panose="05000000000000000000" pitchFamily="2" charset="2"/>
              <a:buAutoNum type="alphaLcPeriod"/>
            </a:pPr>
            <a:r>
              <a:rPr lang="en-US" altLang="en-US" dirty="0"/>
              <a:t>None of the above</a:t>
            </a:r>
          </a:p>
          <a:p>
            <a:pPr marL="457200" lvl="1" indent="0">
              <a:buNone/>
            </a:pPr>
            <a:endParaRPr lang="en-CA" dirty="0"/>
          </a:p>
          <a:p>
            <a:pPr lvl="1"/>
            <a:endParaRPr lang="en-CA" dirty="0"/>
          </a:p>
        </p:txBody>
      </p:sp>
    </p:spTree>
    <p:extLst>
      <p:ext uri="{BB962C8B-B14F-4D97-AF65-F5344CB8AC3E}">
        <p14:creationId xmlns:p14="http://schemas.microsoft.com/office/powerpoint/2010/main" val="2074360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97543" y="1429304"/>
            <a:ext cx="8046457" cy="6045693"/>
          </a:xfrm>
        </p:spPr>
        <p:txBody>
          <a:bodyPr anchor="t" anchorCtr="0">
            <a:normAutofit/>
          </a:bodyPr>
          <a:lstStyle/>
          <a:p>
            <a:r>
              <a:rPr lang="en-US" altLang="en-US" dirty="0"/>
              <a:t>Q2: What’s our primarily objective when conducting predictive modeling?</a:t>
            </a:r>
          </a:p>
          <a:p>
            <a:endParaRPr lang="en-US" altLang="en-US" sz="800" b="1" dirty="0"/>
          </a:p>
          <a:p>
            <a:pPr lvl="1">
              <a:buClr>
                <a:schemeClr val="tx1"/>
              </a:buClr>
              <a:buSzTx/>
              <a:buFont typeface="Wingdings" panose="05000000000000000000" pitchFamily="2" charset="2"/>
              <a:buAutoNum type="alphaLcPeriod"/>
            </a:pPr>
            <a:r>
              <a:rPr lang="en-US" altLang="en-US" dirty="0"/>
              <a:t>Given a set of input variables, develop a model that accurately predicts target variables. </a:t>
            </a:r>
          </a:p>
          <a:p>
            <a:pPr lvl="1">
              <a:buClr>
                <a:schemeClr val="tx1"/>
              </a:buClr>
              <a:buSzTx/>
              <a:buFont typeface="Wingdings" panose="05000000000000000000" pitchFamily="2" charset="2"/>
              <a:buAutoNum type="alphaLcPeriod"/>
            </a:pPr>
            <a:r>
              <a:rPr lang="en-US" altLang="en-US" dirty="0"/>
              <a:t>Develop a model that best fits your current data.</a:t>
            </a:r>
          </a:p>
          <a:p>
            <a:pPr lvl="1">
              <a:buClr>
                <a:schemeClr val="tx1"/>
              </a:buClr>
              <a:buSzTx/>
              <a:buFont typeface="Wingdings" panose="05000000000000000000" pitchFamily="2" charset="2"/>
              <a:buAutoNum type="alphaLcPeriod"/>
            </a:pPr>
            <a:r>
              <a:rPr lang="en-US" altLang="en-US" dirty="0"/>
              <a:t>Accurately predict input variables</a:t>
            </a:r>
          </a:p>
          <a:p>
            <a:pPr lvl="1">
              <a:buClr>
                <a:schemeClr val="tx1"/>
              </a:buClr>
              <a:buSzTx/>
              <a:buFont typeface="Wingdings" panose="05000000000000000000" pitchFamily="2" charset="2"/>
              <a:buAutoNum type="alphaLcPeriod"/>
            </a:pPr>
            <a:r>
              <a:rPr lang="en-US" altLang="en-US" dirty="0"/>
              <a:t>Describe the data in ways that generate new insights</a:t>
            </a:r>
          </a:p>
          <a:p>
            <a:pPr marL="457200" lvl="1" indent="0">
              <a:buNone/>
            </a:pPr>
            <a:endParaRPr lang="en-CA" dirty="0"/>
          </a:p>
          <a:p>
            <a:pPr lvl="1"/>
            <a:endParaRPr lang="en-CA" dirty="0"/>
          </a:p>
        </p:txBody>
      </p:sp>
    </p:spTree>
    <p:extLst>
      <p:ext uri="{BB962C8B-B14F-4D97-AF65-F5344CB8AC3E}">
        <p14:creationId xmlns:p14="http://schemas.microsoft.com/office/powerpoint/2010/main" val="2238542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97543" y="1429304"/>
            <a:ext cx="8046457" cy="6045693"/>
          </a:xfrm>
        </p:spPr>
        <p:txBody>
          <a:bodyPr anchor="t" anchorCtr="0">
            <a:normAutofit/>
          </a:bodyPr>
          <a:lstStyle/>
          <a:p>
            <a:r>
              <a:rPr lang="en-US" altLang="en-US" dirty="0"/>
              <a:t>Q3: The variables that we identify and use to predict values of target variables are called:</a:t>
            </a:r>
          </a:p>
          <a:p>
            <a:endParaRPr lang="en-US" altLang="en-US" sz="800" b="1" dirty="0"/>
          </a:p>
          <a:p>
            <a:pPr lvl="1">
              <a:buClr>
                <a:schemeClr val="tx1"/>
              </a:buClr>
              <a:buSzTx/>
              <a:buFont typeface="Wingdings" panose="05000000000000000000" pitchFamily="2" charset="2"/>
              <a:buAutoNum type="alphaLcPeriod"/>
            </a:pPr>
            <a:r>
              <a:rPr lang="en-US" altLang="en-US" dirty="0"/>
              <a:t>Big Data</a:t>
            </a:r>
          </a:p>
          <a:p>
            <a:pPr lvl="1">
              <a:buClr>
                <a:schemeClr val="tx1"/>
              </a:buClr>
              <a:buSzTx/>
              <a:buFont typeface="Wingdings" panose="05000000000000000000" pitchFamily="2" charset="2"/>
              <a:buAutoNum type="alphaLcPeriod"/>
            </a:pPr>
            <a:r>
              <a:rPr lang="en-US" altLang="en-US" dirty="0"/>
              <a:t>Categorical Data</a:t>
            </a:r>
          </a:p>
          <a:p>
            <a:pPr lvl="1">
              <a:buClr>
                <a:schemeClr val="tx1"/>
              </a:buClr>
              <a:buSzTx/>
              <a:buFont typeface="Wingdings" panose="05000000000000000000" pitchFamily="2" charset="2"/>
              <a:buAutoNum type="alphaLcPeriod"/>
            </a:pPr>
            <a:r>
              <a:rPr lang="en-US" altLang="en-US" dirty="0"/>
              <a:t>Continuous Variables</a:t>
            </a:r>
          </a:p>
          <a:p>
            <a:pPr lvl="1">
              <a:buClr>
                <a:schemeClr val="tx1"/>
              </a:buClr>
              <a:buSzTx/>
              <a:buFont typeface="Wingdings" panose="05000000000000000000" pitchFamily="2" charset="2"/>
              <a:buAutoNum type="alphaLcPeriod"/>
            </a:pPr>
            <a:r>
              <a:rPr lang="en-US" altLang="en-US" dirty="0"/>
              <a:t>Input Variables</a:t>
            </a:r>
          </a:p>
          <a:p>
            <a:pPr lvl="1">
              <a:buClr>
                <a:schemeClr val="tx1"/>
              </a:buClr>
              <a:buSzTx/>
              <a:buFont typeface="Wingdings" panose="05000000000000000000" pitchFamily="2" charset="2"/>
              <a:buAutoNum type="alphaLcPeriod"/>
            </a:pPr>
            <a:endParaRPr lang="en-US" altLang="en-US" dirty="0"/>
          </a:p>
          <a:p>
            <a:pPr marL="457200" lvl="1" indent="0">
              <a:buNone/>
            </a:pPr>
            <a:endParaRPr lang="en-CA" dirty="0"/>
          </a:p>
          <a:p>
            <a:pPr lvl="1"/>
            <a:endParaRPr lang="en-CA" dirty="0"/>
          </a:p>
        </p:txBody>
      </p:sp>
    </p:spTree>
    <p:extLst>
      <p:ext uri="{BB962C8B-B14F-4D97-AF65-F5344CB8AC3E}">
        <p14:creationId xmlns:p14="http://schemas.microsoft.com/office/powerpoint/2010/main" val="2729276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0596" y="3775779"/>
            <a:ext cx="7704667" cy="847816"/>
          </a:xfrm>
        </p:spPr>
        <p:txBody>
          <a:bodyPr>
            <a:normAutofit fontScale="90000"/>
          </a:bodyPr>
          <a:lstStyle/>
          <a:p>
            <a:r>
              <a:rPr lang="en-US" dirty="0"/>
              <a:t>Now, let’s focus on two important issues in predictive analytics that set it apart from descriptive analytics…</a:t>
            </a:r>
          </a:p>
        </p:txBody>
      </p:sp>
      <p:pic>
        <p:nvPicPr>
          <p:cNvPr id="3" name="Picture 2" descr="http://fusion.net/wp-content/uploads/2015/09/yogi.jpg?quality=80&amp;strip=all&amp;resize=1600%2C9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9200" y="256032"/>
            <a:ext cx="5110976" cy="2874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912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4817" y="1970216"/>
            <a:ext cx="7704667" cy="847816"/>
          </a:xfrm>
        </p:spPr>
        <p:txBody>
          <a:bodyPr>
            <a:normAutofit/>
          </a:bodyPr>
          <a:lstStyle/>
          <a:p>
            <a:r>
              <a:rPr lang="en-US" dirty="0"/>
              <a:t>Let’s </a:t>
            </a:r>
            <a:r>
              <a:rPr lang="en-US" b="1" i="1" u="sng" dirty="0"/>
              <a:t>‘try’</a:t>
            </a:r>
            <a:r>
              <a:rPr lang="en-US" dirty="0"/>
              <a:t> to predict the future …</a:t>
            </a:r>
          </a:p>
        </p:txBody>
      </p:sp>
      <p:sp>
        <p:nvSpPr>
          <p:cNvPr id="2" name="Rectangle 1"/>
          <p:cNvSpPr/>
          <p:nvPr/>
        </p:nvSpPr>
        <p:spPr>
          <a:xfrm>
            <a:off x="1536940" y="3326334"/>
            <a:ext cx="7255565" cy="923330"/>
          </a:xfrm>
          <a:prstGeom prst="rect">
            <a:avLst/>
          </a:prstGeom>
        </p:spPr>
        <p:txBody>
          <a:bodyPr wrap="square">
            <a:spAutoFit/>
          </a:bodyPr>
          <a:lstStyle/>
          <a:p>
            <a:r>
              <a:rPr lang="en-US" dirty="0"/>
              <a:t>For demonstration purposes, I’ve created a data generating stochastic process that I will attempt to identify using regression analysis. </a:t>
            </a:r>
          </a:p>
          <a:p>
            <a:endParaRPr lang="en-US" dirty="0"/>
          </a:p>
        </p:txBody>
      </p:sp>
    </p:spTree>
    <p:extLst>
      <p:ext uri="{BB962C8B-B14F-4D97-AF65-F5344CB8AC3E}">
        <p14:creationId xmlns:p14="http://schemas.microsoft.com/office/powerpoint/2010/main" val="2874271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873" y="1301049"/>
            <a:ext cx="7252310" cy="4572000"/>
          </a:xfrm>
          <a:prstGeom prst="rect">
            <a:avLst/>
          </a:prstGeom>
        </p:spPr>
      </p:pic>
      <p:sp>
        <p:nvSpPr>
          <p:cNvPr id="2" name="TextBox 1"/>
          <p:cNvSpPr txBox="1"/>
          <p:nvPr/>
        </p:nvSpPr>
        <p:spPr>
          <a:xfrm>
            <a:off x="1439186" y="532736"/>
            <a:ext cx="7156174" cy="369332"/>
          </a:xfrm>
          <a:prstGeom prst="rect">
            <a:avLst/>
          </a:prstGeom>
          <a:noFill/>
        </p:spPr>
        <p:txBody>
          <a:bodyPr wrap="square" rtlCol="0">
            <a:spAutoFit/>
          </a:bodyPr>
          <a:lstStyle/>
          <a:p>
            <a:r>
              <a:rPr lang="en-US" dirty="0"/>
              <a:t>Using this process, I generate 200 observations…</a:t>
            </a:r>
          </a:p>
        </p:txBody>
      </p:sp>
    </p:spTree>
    <p:extLst>
      <p:ext uri="{BB962C8B-B14F-4D97-AF65-F5344CB8AC3E}">
        <p14:creationId xmlns:p14="http://schemas.microsoft.com/office/powerpoint/2010/main" val="4170258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873" y="1301049"/>
            <a:ext cx="7252310" cy="4572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873" y="1301049"/>
            <a:ext cx="7252310" cy="4572000"/>
          </a:xfrm>
          <a:prstGeom prst="rect">
            <a:avLst/>
          </a:prstGeom>
        </p:spPr>
      </p:pic>
      <p:sp>
        <p:nvSpPr>
          <p:cNvPr id="4" name="TextBox 3"/>
          <p:cNvSpPr txBox="1"/>
          <p:nvPr/>
        </p:nvSpPr>
        <p:spPr>
          <a:xfrm>
            <a:off x="1191873" y="756745"/>
            <a:ext cx="1101584" cy="369332"/>
          </a:xfrm>
          <a:prstGeom prst="rect">
            <a:avLst/>
          </a:prstGeom>
          <a:noFill/>
        </p:spPr>
        <p:txBody>
          <a:bodyPr wrap="none" rtlCol="0">
            <a:spAutoFit/>
          </a:bodyPr>
          <a:lstStyle/>
          <a:p>
            <a:r>
              <a:rPr lang="en-US" dirty="0"/>
              <a:t>Y=</a:t>
            </a:r>
            <a:r>
              <a:rPr lang="el-GR" dirty="0"/>
              <a:t>β</a:t>
            </a:r>
            <a:r>
              <a:rPr lang="en-US" baseline="-25000" dirty="0"/>
              <a:t>0</a:t>
            </a:r>
            <a:r>
              <a:rPr lang="en-US" dirty="0"/>
              <a:t>+</a:t>
            </a:r>
            <a:r>
              <a:rPr lang="el-GR" dirty="0"/>
              <a:t>β</a:t>
            </a:r>
            <a:r>
              <a:rPr lang="en-US" baseline="-25000" dirty="0"/>
              <a:t>1</a:t>
            </a:r>
            <a:r>
              <a:rPr lang="en-US" dirty="0"/>
              <a:t>x</a:t>
            </a:r>
          </a:p>
        </p:txBody>
      </p:sp>
      <p:sp>
        <p:nvSpPr>
          <p:cNvPr id="5" name="TextBox 4"/>
          <p:cNvSpPr txBox="1"/>
          <p:nvPr/>
        </p:nvSpPr>
        <p:spPr>
          <a:xfrm>
            <a:off x="1191873" y="299927"/>
            <a:ext cx="4977453" cy="369332"/>
          </a:xfrm>
          <a:prstGeom prst="rect">
            <a:avLst/>
          </a:prstGeom>
          <a:noFill/>
        </p:spPr>
        <p:txBody>
          <a:bodyPr wrap="none" rtlCol="0">
            <a:spAutoFit/>
          </a:bodyPr>
          <a:lstStyle/>
          <a:p>
            <a:r>
              <a:rPr lang="en-US" dirty="0"/>
              <a:t>I fit my 1</a:t>
            </a:r>
            <a:r>
              <a:rPr lang="en-US" baseline="30000" dirty="0"/>
              <a:t>st</a:t>
            </a:r>
            <a:r>
              <a:rPr lang="en-US" dirty="0"/>
              <a:t> Candidate Model to this “training” data: </a:t>
            </a:r>
          </a:p>
        </p:txBody>
      </p:sp>
      <p:sp>
        <p:nvSpPr>
          <p:cNvPr id="6" name="Rectangle 5"/>
          <p:cNvSpPr/>
          <p:nvPr/>
        </p:nvSpPr>
        <p:spPr>
          <a:xfrm>
            <a:off x="5277429" y="2287442"/>
            <a:ext cx="2952027" cy="338554"/>
          </a:xfrm>
          <a:prstGeom prst="rect">
            <a:avLst/>
          </a:prstGeom>
        </p:spPr>
        <p:txBody>
          <a:bodyPr wrap="none">
            <a:spAutoFit/>
          </a:bodyPr>
          <a:lstStyle/>
          <a:p>
            <a:r>
              <a:rPr lang="en-US" sz="1600" dirty="0"/>
              <a:t>Root Mean Squared Error = 10.71</a:t>
            </a:r>
          </a:p>
        </p:txBody>
      </p:sp>
      <p:sp>
        <p:nvSpPr>
          <p:cNvPr id="8" name="Rectangle 7"/>
          <p:cNvSpPr/>
          <p:nvPr/>
        </p:nvSpPr>
        <p:spPr>
          <a:xfrm>
            <a:off x="6255731" y="1959574"/>
            <a:ext cx="1265090" cy="338554"/>
          </a:xfrm>
          <a:prstGeom prst="rect">
            <a:avLst/>
          </a:prstGeom>
        </p:spPr>
        <p:txBody>
          <a:bodyPr wrap="none">
            <a:spAutoFit/>
          </a:bodyPr>
          <a:lstStyle/>
          <a:p>
            <a:r>
              <a:rPr lang="en-US" sz="1600" dirty="0"/>
              <a:t>Y=70.3-0.51x</a:t>
            </a:r>
          </a:p>
        </p:txBody>
      </p:sp>
    </p:spTree>
    <p:extLst>
      <p:ext uri="{BB962C8B-B14F-4D97-AF65-F5344CB8AC3E}">
        <p14:creationId xmlns:p14="http://schemas.microsoft.com/office/powerpoint/2010/main" val="297355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554" y="1542887"/>
            <a:ext cx="3357358" cy="33127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6687" y="1542887"/>
            <a:ext cx="3201091" cy="3302483"/>
          </a:xfrm>
          <a:prstGeom prst="rect">
            <a:avLst/>
          </a:prstGeom>
        </p:spPr>
      </p:pic>
      <p:sp>
        <p:nvSpPr>
          <p:cNvPr id="8" name="TextBox 7"/>
          <p:cNvSpPr txBox="1"/>
          <p:nvPr/>
        </p:nvSpPr>
        <p:spPr>
          <a:xfrm>
            <a:off x="6178916" y="1973857"/>
            <a:ext cx="1156086" cy="523220"/>
          </a:xfrm>
          <a:prstGeom prst="rect">
            <a:avLst/>
          </a:prstGeom>
          <a:noFill/>
        </p:spPr>
        <p:txBody>
          <a:bodyPr wrap="none" rtlCol="0">
            <a:spAutoFit/>
          </a:bodyPr>
          <a:lstStyle/>
          <a:p>
            <a:r>
              <a:rPr lang="en-US" sz="2800" b="1" dirty="0"/>
              <a:t>Heads</a:t>
            </a:r>
          </a:p>
        </p:txBody>
      </p:sp>
      <p:sp>
        <p:nvSpPr>
          <p:cNvPr id="11" name="TextBox 10"/>
          <p:cNvSpPr txBox="1"/>
          <p:nvPr/>
        </p:nvSpPr>
        <p:spPr>
          <a:xfrm>
            <a:off x="6178916" y="2438452"/>
            <a:ext cx="881332" cy="523220"/>
          </a:xfrm>
          <a:prstGeom prst="rect">
            <a:avLst/>
          </a:prstGeom>
          <a:noFill/>
        </p:spPr>
        <p:txBody>
          <a:bodyPr wrap="none" rtlCol="0">
            <a:spAutoFit/>
          </a:bodyPr>
          <a:lstStyle/>
          <a:p>
            <a:r>
              <a:rPr lang="en-US" sz="2800" b="1" dirty="0"/>
              <a:t>Tails</a:t>
            </a:r>
          </a:p>
        </p:txBody>
      </p:sp>
      <p:sp>
        <p:nvSpPr>
          <p:cNvPr id="12" name="TextBox 11"/>
          <p:cNvSpPr txBox="1"/>
          <p:nvPr/>
        </p:nvSpPr>
        <p:spPr>
          <a:xfrm>
            <a:off x="6178916" y="2903047"/>
            <a:ext cx="881332" cy="523220"/>
          </a:xfrm>
          <a:prstGeom prst="rect">
            <a:avLst/>
          </a:prstGeom>
          <a:noFill/>
        </p:spPr>
        <p:txBody>
          <a:bodyPr wrap="none" rtlCol="0">
            <a:spAutoFit/>
          </a:bodyPr>
          <a:lstStyle/>
          <a:p>
            <a:r>
              <a:rPr lang="en-US" sz="2800" b="1" dirty="0"/>
              <a:t>Tails</a:t>
            </a:r>
          </a:p>
        </p:txBody>
      </p:sp>
      <p:sp>
        <p:nvSpPr>
          <p:cNvPr id="13" name="TextBox 12"/>
          <p:cNvSpPr txBox="1"/>
          <p:nvPr/>
        </p:nvSpPr>
        <p:spPr>
          <a:xfrm>
            <a:off x="6178916" y="3367642"/>
            <a:ext cx="896293" cy="523220"/>
          </a:xfrm>
          <a:prstGeom prst="rect">
            <a:avLst/>
          </a:prstGeom>
          <a:noFill/>
        </p:spPr>
        <p:txBody>
          <a:bodyPr wrap="square" rtlCol="0">
            <a:spAutoFit/>
          </a:bodyPr>
          <a:lstStyle/>
          <a:p>
            <a:r>
              <a:rPr lang="en-US" sz="2800" b="1" dirty="0"/>
              <a:t>Tails</a:t>
            </a:r>
          </a:p>
        </p:txBody>
      </p:sp>
      <p:sp>
        <p:nvSpPr>
          <p:cNvPr id="14" name="TextBox 13"/>
          <p:cNvSpPr txBox="1"/>
          <p:nvPr/>
        </p:nvSpPr>
        <p:spPr>
          <a:xfrm>
            <a:off x="6178916" y="3832237"/>
            <a:ext cx="896293" cy="523220"/>
          </a:xfrm>
          <a:prstGeom prst="rect">
            <a:avLst/>
          </a:prstGeom>
          <a:noFill/>
        </p:spPr>
        <p:txBody>
          <a:bodyPr wrap="square" rtlCol="0">
            <a:spAutoFit/>
          </a:bodyPr>
          <a:lstStyle/>
          <a:p>
            <a:r>
              <a:rPr lang="en-US" sz="2800" b="1" dirty="0"/>
              <a:t>Tails</a:t>
            </a:r>
          </a:p>
        </p:txBody>
      </p:sp>
      <p:sp>
        <p:nvSpPr>
          <p:cNvPr id="15" name="TextBox 14"/>
          <p:cNvSpPr txBox="1"/>
          <p:nvPr/>
        </p:nvSpPr>
        <p:spPr>
          <a:xfrm>
            <a:off x="1448554" y="441489"/>
            <a:ext cx="7021859" cy="461665"/>
          </a:xfrm>
          <a:prstGeom prst="rect">
            <a:avLst/>
          </a:prstGeom>
          <a:noFill/>
        </p:spPr>
        <p:txBody>
          <a:bodyPr wrap="none" rtlCol="0">
            <a:spAutoFit/>
          </a:bodyPr>
          <a:lstStyle/>
          <a:p>
            <a:r>
              <a:rPr lang="en-US" sz="2400" b="1" u="sng" dirty="0"/>
              <a:t>You’ve been asked if the following coin is a fair coin.</a:t>
            </a:r>
          </a:p>
        </p:txBody>
      </p:sp>
      <p:sp>
        <p:nvSpPr>
          <p:cNvPr id="16" name="TextBox 15"/>
          <p:cNvSpPr txBox="1"/>
          <p:nvPr/>
        </p:nvSpPr>
        <p:spPr>
          <a:xfrm>
            <a:off x="2345947" y="6442251"/>
            <a:ext cx="5647700" cy="369332"/>
          </a:xfrm>
          <a:prstGeom prst="rect">
            <a:avLst/>
          </a:prstGeom>
          <a:noFill/>
        </p:spPr>
        <p:txBody>
          <a:bodyPr wrap="none" rtlCol="0">
            <a:spAutoFit/>
          </a:bodyPr>
          <a:lstStyle/>
          <a:p>
            <a:r>
              <a:rPr lang="en-US" dirty="0">
                <a:solidFill>
                  <a:srgbClr val="FF0000"/>
                </a:solidFill>
                <a:highlight>
                  <a:srgbClr val="FFFF00"/>
                </a:highlight>
              </a:rPr>
              <a:t>So, I ask “is it fair?” Do you feel the call of the sirens song?</a:t>
            </a:r>
          </a:p>
        </p:txBody>
      </p:sp>
      <p:sp>
        <p:nvSpPr>
          <p:cNvPr id="17" name="TextBox 16"/>
          <p:cNvSpPr txBox="1"/>
          <p:nvPr/>
        </p:nvSpPr>
        <p:spPr>
          <a:xfrm>
            <a:off x="2752253" y="886247"/>
            <a:ext cx="4916032" cy="646331"/>
          </a:xfrm>
          <a:prstGeom prst="rect">
            <a:avLst/>
          </a:prstGeom>
          <a:noFill/>
        </p:spPr>
        <p:txBody>
          <a:bodyPr wrap="square" rtlCol="0">
            <a:spAutoFit/>
          </a:bodyPr>
          <a:lstStyle/>
          <a:p>
            <a:pPr algn="ctr"/>
            <a:r>
              <a:rPr lang="en-US" b="1" dirty="0"/>
              <a:t>We know that all fair coins are 50/50 and we hold the assumption that most coins are fair.</a:t>
            </a:r>
          </a:p>
        </p:txBody>
      </p:sp>
      <p:sp>
        <p:nvSpPr>
          <p:cNvPr id="18" name="TextBox 17"/>
          <p:cNvSpPr txBox="1"/>
          <p:nvPr/>
        </p:nvSpPr>
        <p:spPr>
          <a:xfrm>
            <a:off x="1101262" y="4947391"/>
            <a:ext cx="7409299" cy="1477328"/>
          </a:xfrm>
          <a:prstGeom prst="rect">
            <a:avLst/>
          </a:prstGeom>
          <a:noFill/>
        </p:spPr>
        <p:txBody>
          <a:bodyPr wrap="square" rtlCol="0">
            <a:spAutoFit/>
          </a:bodyPr>
          <a:lstStyle/>
          <a:p>
            <a:pPr marL="285750" indent="-285750">
              <a:buFont typeface="Arial" panose="020B0604020202020204" pitchFamily="34" charset="0"/>
              <a:buChar char="•"/>
            </a:pPr>
            <a:r>
              <a:rPr lang="en-US" b="1" u="sng" dirty="0"/>
              <a:t>If we have a fair coin</a:t>
            </a:r>
            <a:r>
              <a:rPr lang="en-US" dirty="0"/>
              <a:t>, chance of getting this exact sequence is ½ * ½ * ½ * ½ * ½ = 1/32.</a:t>
            </a:r>
          </a:p>
          <a:p>
            <a:pPr marL="285750" indent="-285750">
              <a:buFont typeface="Arial" panose="020B0604020202020204" pitchFamily="34" charset="0"/>
              <a:buChar char="•"/>
            </a:pPr>
            <a:r>
              <a:rPr lang="en-US" dirty="0"/>
              <a:t>But, since we’re asking </a:t>
            </a:r>
            <a:r>
              <a:rPr lang="en-US" b="1" u="sng" dirty="0"/>
              <a:t>if this is a fair coin</a:t>
            </a:r>
            <a:r>
              <a:rPr lang="en-US" dirty="0"/>
              <a:t>, we think in terms of 1 head out of 5, so position doesn’t matter.  Therefore, the odds of getting only one head in 5 (if the coin was fair) is 5/32, or 15.625%</a:t>
            </a:r>
          </a:p>
        </p:txBody>
      </p:sp>
    </p:spTree>
    <p:extLst>
      <p:ext uri="{BB962C8B-B14F-4D97-AF65-F5344CB8AC3E}">
        <p14:creationId xmlns:p14="http://schemas.microsoft.com/office/powerpoint/2010/main" val="419783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xit" presetSubtype="10" fill="hold" nodeType="clickEffect">
                                  <p:stCondLst>
                                    <p:cond delay="0"/>
                                  </p:stCondLst>
                                  <p:childTnLst>
                                    <p:anim calcmode="lin" valueType="num">
                                      <p:cBhvr>
                                        <p:cTn id="6" dur="500"/>
                                        <p:tgtEl>
                                          <p:spTgt spid="5"/>
                                        </p:tgtEl>
                                        <p:attrNameLst>
                                          <p:attrName>ppt_w</p:attrName>
                                        </p:attrNameLst>
                                      </p:cBhvr>
                                      <p:tavLst>
                                        <p:tav tm="0">
                                          <p:val>
                                            <p:strVal val="ppt_w"/>
                                          </p:val>
                                        </p:tav>
                                        <p:tav tm="100000">
                                          <p:val>
                                            <p:fltVal val="0"/>
                                          </p:val>
                                        </p:tav>
                                      </p:tavLst>
                                    </p:anim>
                                    <p:anim calcmode="lin" valueType="num">
                                      <p:cBhvr>
                                        <p:cTn id="7" dur="500"/>
                                        <p:tgtEl>
                                          <p:spTgt spid="5"/>
                                        </p:tgtEl>
                                        <p:attrNameLst>
                                          <p:attrName>ppt_h</p:attrName>
                                        </p:attrNameLst>
                                      </p:cBhvr>
                                      <p:tavLst>
                                        <p:tav tm="0">
                                          <p:val>
                                            <p:strVal val="ppt_h"/>
                                          </p:val>
                                        </p:tav>
                                        <p:tav tm="100000">
                                          <p:val>
                                            <p:strVal val="ppt_h"/>
                                          </p:val>
                                        </p:tav>
                                      </p:tavLst>
                                    </p:anim>
                                    <p:set>
                                      <p:cBhvr>
                                        <p:cTn id="8" dur="1" fill="hold">
                                          <p:stCondLst>
                                            <p:cond delay="499"/>
                                          </p:stCondLst>
                                        </p:cTn>
                                        <p:tgtEl>
                                          <p:spTgt spid="5"/>
                                        </p:tgtEl>
                                        <p:attrNameLst>
                                          <p:attrName>style.visibility</p:attrName>
                                        </p:attrNameLst>
                                      </p:cBhvr>
                                      <p:to>
                                        <p:strVal val="hidden"/>
                                      </p:to>
                                    </p:set>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xit" presetSubtype="10" fill="hold" nodeType="afterEffect">
                                  <p:stCondLst>
                                    <p:cond delay="0"/>
                                  </p:stCondLst>
                                  <p:childTnLst>
                                    <p:anim calcmode="lin" valueType="num">
                                      <p:cBhvr>
                                        <p:cTn id="16" dur="500"/>
                                        <p:tgtEl>
                                          <p:spTgt spid="7"/>
                                        </p:tgtEl>
                                        <p:attrNameLst>
                                          <p:attrName>ppt_w</p:attrName>
                                        </p:attrNameLst>
                                      </p:cBhvr>
                                      <p:tavLst>
                                        <p:tav tm="0">
                                          <p:val>
                                            <p:strVal val="ppt_w"/>
                                          </p:val>
                                        </p:tav>
                                        <p:tav tm="100000">
                                          <p:val>
                                            <p:fltVal val="0"/>
                                          </p:val>
                                        </p:tav>
                                      </p:tavLst>
                                    </p:anim>
                                    <p:anim calcmode="lin" valueType="num">
                                      <p:cBhvr>
                                        <p:cTn id="17" dur="500"/>
                                        <p:tgtEl>
                                          <p:spTgt spid="7"/>
                                        </p:tgtEl>
                                        <p:attrNameLst>
                                          <p:attrName>ppt_h</p:attrName>
                                        </p:attrNameLst>
                                      </p:cBhvr>
                                      <p:tavLst>
                                        <p:tav tm="0">
                                          <p:val>
                                            <p:strVal val="ppt_h"/>
                                          </p:val>
                                        </p:tav>
                                        <p:tav tm="100000">
                                          <p:val>
                                            <p:strVal val="ppt_h"/>
                                          </p:val>
                                        </p:tav>
                                      </p:tavLst>
                                    </p:anim>
                                    <p:set>
                                      <p:cBhvr>
                                        <p:cTn id="18" dur="1" fill="hold">
                                          <p:stCondLst>
                                            <p:cond delay="499"/>
                                          </p:stCondLst>
                                        </p:cTn>
                                        <p:tgtEl>
                                          <p:spTgt spid="7"/>
                                        </p:tgtEl>
                                        <p:attrNameLst>
                                          <p:attrName>style.visibility</p:attrName>
                                        </p:attrNameLst>
                                      </p:cBhvr>
                                      <p:to>
                                        <p:strVal val="hidden"/>
                                      </p:to>
                                    </p:set>
                                  </p:childTnLst>
                                </p:cTn>
                              </p:par>
                            </p:childTnLst>
                          </p:cTn>
                        </p:par>
                        <p:par>
                          <p:cTn id="19" fill="hold">
                            <p:stCondLst>
                              <p:cond delay="1500"/>
                            </p:stCondLst>
                            <p:childTnLst>
                              <p:par>
                                <p:cTn id="20" presetID="17" presetClass="entr" presetSubtype="1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xit" presetSubtype="10" fill="hold" nodeType="clickEffect">
                                  <p:stCondLst>
                                    <p:cond delay="0"/>
                                  </p:stCondLst>
                                  <p:childTnLst>
                                    <p:anim calcmode="lin" valueType="num">
                                      <p:cBhvr>
                                        <p:cTn id="32" dur="500"/>
                                        <p:tgtEl>
                                          <p:spTgt spid="5"/>
                                        </p:tgtEl>
                                        <p:attrNameLst>
                                          <p:attrName>ppt_w</p:attrName>
                                        </p:attrNameLst>
                                      </p:cBhvr>
                                      <p:tavLst>
                                        <p:tav tm="0">
                                          <p:val>
                                            <p:strVal val="ppt_w"/>
                                          </p:val>
                                        </p:tav>
                                        <p:tav tm="100000">
                                          <p:val>
                                            <p:fltVal val="0"/>
                                          </p:val>
                                        </p:tav>
                                      </p:tavLst>
                                    </p:anim>
                                    <p:anim calcmode="lin" valueType="num">
                                      <p:cBhvr>
                                        <p:cTn id="33" dur="500"/>
                                        <p:tgtEl>
                                          <p:spTgt spid="5"/>
                                        </p:tgtEl>
                                        <p:attrNameLst>
                                          <p:attrName>ppt_h</p:attrName>
                                        </p:attrNameLst>
                                      </p:cBhvr>
                                      <p:tavLst>
                                        <p:tav tm="0">
                                          <p:val>
                                            <p:strVal val="ppt_h"/>
                                          </p:val>
                                        </p:tav>
                                        <p:tav tm="100000">
                                          <p:val>
                                            <p:strVal val="ppt_h"/>
                                          </p:val>
                                        </p:tav>
                                      </p:tavLst>
                                    </p:anim>
                                    <p:set>
                                      <p:cBhvr>
                                        <p:cTn id="34" dur="1" fill="hold">
                                          <p:stCondLst>
                                            <p:cond delay="499"/>
                                          </p:stCondLst>
                                        </p:cTn>
                                        <p:tgtEl>
                                          <p:spTgt spid="5"/>
                                        </p:tgtEl>
                                        <p:attrNameLst>
                                          <p:attrName>style.visibility</p:attrName>
                                        </p:attrNameLst>
                                      </p:cBhvr>
                                      <p:to>
                                        <p:strVal val="hidden"/>
                                      </p:to>
                                    </p:set>
                                  </p:childTnLst>
                                </p:cTn>
                              </p:par>
                            </p:childTnLst>
                          </p:cTn>
                        </p:par>
                        <p:par>
                          <p:cTn id="35" fill="hold">
                            <p:stCondLst>
                              <p:cond delay="500"/>
                            </p:stCondLst>
                            <p:childTnLst>
                              <p:par>
                                <p:cTn id="36" presetID="17" presetClass="entr" presetSubtype="1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strVal val="#ppt_h"/>
                                          </p:val>
                                        </p:tav>
                                        <p:tav tm="100000">
                                          <p:val>
                                            <p:strVal val="#ppt_h"/>
                                          </p:val>
                                        </p:tav>
                                      </p:tavLst>
                                    </p:anim>
                                  </p:childTnLst>
                                </p:cTn>
                              </p:par>
                            </p:childTnLst>
                          </p:cTn>
                        </p:par>
                        <p:par>
                          <p:cTn id="40" fill="hold">
                            <p:stCondLst>
                              <p:cond delay="1000"/>
                            </p:stCondLst>
                            <p:childTnLst>
                              <p:par>
                                <p:cTn id="41" presetID="2" presetClass="entr" presetSubtype="4"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xit" presetSubtype="10" fill="hold" nodeType="clickEffect">
                                  <p:stCondLst>
                                    <p:cond delay="0"/>
                                  </p:stCondLst>
                                  <p:childTnLst>
                                    <p:anim calcmode="lin" valueType="num">
                                      <p:cBhvr>
                                        <p:cTn id="48" dur="500"/>
                                        <p:tgtEl>
                                          <p:spTgt spid="7"/>
                                        </p:tgtEl>
                                        <p:attrNameLst>
                                          <p:attrName>ppt_w</p:attrName>
                                        </p:attrNameLst>
                                      </p:cBhvr>
                                      <p:tavLst>
                                        <p:tav tm="0">
                                          <p:val>
                                            <p:strVal val="ppt_w"/>
                                          </p:val>
                                        </p:tav>
                                        <p:tav tm="100000">
                                          <p:val>
                                            <p:fltVal val="0"/>
                                          </p:val>
                                        </p:tav>
                                      </p:tavLst>
                                    </p:anim>
                                    <p:anim calcmode="lin" valueType="num">
                                      <p:cBhvr>
                                        <p:cTn id="49" dur="500"/>
                                        <p:tgtEl>
                                          <p:spTgt spid="7"/>
                                        </p:tgtEl>
                                        <p:attrNameLst>
                                          <p:attrName>ppt_h</p:attrName>
                                        </p:attrNameLst>
                                      </p:cBhvr>
                                      <p:tavLst>
                                        <p:tav tm="0">
                                          <p:val>
                                            <p:strVal val="ppt_h"/>
                                          </p:val>
                                        </p:tav>
                                        <p:tav tm="100000">
                                          <p:val>
                                            <p:strVal val="ppt_h"/>
                                          </p:val>
                                        </p:tav>
                                      </p:tavLst>
                                    </p:anim>
                                    <p:set>
                                      <p:cBhvr>
                                        <p:cTn id="50" dur="1" fill="hold">
                                          <p:stCondLst>
                                            <p:cond delay="499"/>
                                          </p:stCondLst>
                                        </p:cTn>
                                        <p:tgtEl>
                                          <p:spTgt spid="7"/>
                                        </p:tgtEl>
                                        <p:attrNameLst>
                                          <p:attrName>style.visibility</p:attrName>
                                        </p:attrNameLst>
                                      </p:cBhvr>
                                      <p:to>
                                        <p:strVal val="hidden"/>
                                      </p:to>
                                    </p:set>
                                  </p:childTnLst>
                                </p:cTn>
                              </p:par>
                            </p:childTnLst>
                          </p:cTn>
                        </p:par>
                        <p:par>
                          <p:cTn id="51" fill="hold">
                            <p:stCondLst>
                              <p:cond delay="500"/>
                            </p:stCondLst>
                            <p:childTnLst>
                              <p:par>
                                <p:cTn id="52" presetID="17" presetClass="entr" presetSubtype="10" fill="hold" nodeType="after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p:cTn id="54" dur="500" fill="hold"/>
                                        <p:tgtEl>
                                          <p:spTgt spid="5"/>
                                        </p:tgtEl>
                                        <p:attrNameLst>
                                          <p:attrName>ppt_w</p:attrName>
                                        </p:attrNameLst>
                                      </p:cBhvr>
                                      <p:tavLst>
                                        <p:tav tm="0">
                                          <p:val>
                                            <p:fltVal val="0"/>
                                          </p:val>
                                        </p:tav>
                                        <p:tav tm="100000">
                                          <p:val>
                                            <p:strVal val="#ppt_w"/>
                                          </p:val>
                                        </p:tav>
                                      </p:tavLst>
                                    </p:anim>
                                    <p:anim calcmode="lin" valueType="num">
                                      <p:cBhvr>
                                        <p:cTn id="55" dur="500" fill="hold"/>
                                        <p:tgtEl>
                                          <p:spTgt spid="5"/>
                                        </p:tgtEl>
                                        <p:attrNameLst>
                                          <p:attrName>ppt_h</p:attrName>
                                        </p:attrNameLst>
                                      </p:cBhvr>
                                      <p:tavLst>
                                        <p:tav tm="0">
                                          <p:val>
                                            <p:strVal val="#ppt_h"/>
                                          </p:val>
                                        </p:tav>
                                        <p:tav tm="100000">
                                          <p:val>
                                            <p:strVal val="#ppt_h"/>
                                          </p:val>
                                        </p:tav>
                                      </p:tavLst>
                                    </p:anim>
                                  </p:childTnLst>
                                </p:cTn>
                              </p:par>
                            </p:childTnLst>
                          </p:cTn>
                        </p:par>
                        <p:par>
                          <p:cTn id="56" fill="hold">
                            <p:stCondLst>
                              <p:cond delay="1000"/>
                            </p:stCondLst>
                            <p:childTnLst>
                              <p:par>
                                <p:cTn id="57" presetID="17" presetClass="exit" presetSubtype="10" fill="hold" nodeType="afterEffect">
                                  <p:stCondLst>
                                    <p:cond delay="0"/>
                                  </p:stCondLst>
                                  <p:childTnLst>
                                    <p:anim calcmode="lin" valueType="num">
                                      <p:cBhvr>
                                        <p:cTn id="58" dur="500"/>
                                        <p:tgtEl>
                                          <p:spTgt spid="5"/>
                                        </p:tgtEl>
                                        <p:attrNameLst>
                                          <p:attrName>ppt_w</p:attrName>
                                        </p:attrNameLst>
                                      </p:cBhvr>
                                      <p:tavLst>
                                        <p:tav tm="0">
                                          <p:val>
                                            <p:strVal val="ppt_w"/>
                                          </p:val>
                                        </p:tav>
                                        <p:tav tm="100000">
                                          <p:val>
                                            <p:fltVal val="0"/>
                                          </p:val>
                                        </p:tav>
                                      </p:tavLst>
                                    </p:anim>
                                    <p:anim calcmode="lin" valueType="num">
                                      <p:cBhvr>
                                        <p:cTn id="59" dur="500"/>
                                        <p:tgtEl>
                                          <p:spTgt spid="5"/>
                                        </p:tgtEl>
                                        <p:attrNameLst>
                                          <p:attrName>ppt_h</p:attrName>
                                        </p:attrNameLst>
                                      </p:cBhvr>
                                      <p:tavLst>
                                        <p:tav tm="0">
                                          <p:val>
                                            <p:strVal val="ppt_h"/>
                                          </p:val>
                                        </p:tav>
                                        <p:tav tm="100000">
                                          <p:val>
                                            <p:strVal val="ppt_h"/>
                                          </p:val>
                                        </p:tav>
                                      </p:tavLst>
                                    </p:anim>
                                    <p:set>
                                      <p:cBhvr>
                                        <p:cTn id="60" dur="1" fill="hold">
                                          <p:stCondLst>
                                            <p:cond delay="499"/>
                                          </p:stCondLst>
                                        </p:cTn>
                                        <p:tgtEl>
                                          <p:spTgt spid="5"/>
                                        </p:tgtEl>
                                        <p:attrNameLst>
                                          <p:attrName>style.visibility</p:attrName>
                                        </p:attrNameLst>
                                      </p:cBhvr>
                                      <p:to>
                                        <p:strVal val="hidden"/>
                                      </p:to>
                                    </p:set>
                                  </p:childTnLst>
                                </p:cTn>
                              </p:par>
                            </p:childTnLst>
                          </p:cTn>
                        </p:par>
                        <p:par>
                          <p:cTn id="61" fill="hold">
                            <p:stCondLst>
                              <p:cond delay="1500"/>
                            </p:stCondLst>
                            <p:childTnLst>
                              <p:par>
                                <p:cTn id="62" presetID="17" presetClass="entr" presetSubtype="10" fill="hold" nodeType="afterEffect">
                                  <p:stCondLst>
                                    <p:cond delay="0"/>
                                  </p:stCondLst>
                                  <p:childTnLst>
                                    <p:set>
                                      <p:cBhvr>
                                        <p:cTn id="63" dur="1" fill="hold">
                                          <p:stCondLst>
                                            <p:cond delay="0"/>
                                          </p:stCondLst>
                                        </p:cTn>
                                        <p:tgtEl>
                                          <p:spTgt spid="7"/>
                                        </p:tgtEl>
                                        <p:attrNameLst>
                                          <p:attrName>style.visibility</p:attrName>
                                        </p:attrNameLst>
                                      </p:cBhvr>
                                      <p:to>
                                        <p:strVal val="visible"/>
                                      </p:to>
                                    </p:set>
                                    <p:anim calcmode="lin" valueType="num">
                                      <p:cBhvr>
                                        <p:cTn id="64" dur="500" fill="hold"/>
                                        <p:tgtEl>
                                          <p:spTgt spid="7"/>
                                        </p:tgtEl>
                                        <p:attrNameLst>
                                          <p:attrName>ppt_w</p:attrName>
                                        </p:attrNameLst>
                                      </p:cBhvr>
                                      <p:tavLst>
                                        <p:tav tm="0">
                                          <p:val>
                                            <p:fltVal val="0"/>
                                          </p:val>
                                        </p:tav>
                                        <p:tav tm="100000">
                                          <p:val>
                                            <p:strVal val="#ppt_w"/>
                                          </p:val>
                                        </p:tav>
                                      </p:tavLst>
                                    </p:anim>
                                    <p:anim calcmode="lin" valueType="num">
                                      <p:cBhvr>
                                        <p:cTn id="65" dur="500" fill="hold"/>
                                        <p:tgtEl>
                                          <p:spTgt spid="7"/>
                                        </p:tgtEl>
                                        <p:attrNameLst>
                                          <p:attrName>ppt_h</p:attrName>
                                        </p:attrNameLst>
                                      </p:cBhvr>
                                      <p:tavLst>
                                        <p:tav tm="0">
                                          <p:val>
                                            <p:strVal val="#ppt_h"/>
                                          </p:val>
                                        </p:tav>
                                        <p:tav tm="100000">
                                          <p:val>
                                            <p:strVal val="#ppt_h"/>
                                          </p:val>
                                        </p:tav>
                                      </p:tavLst>
                                    </p:anim>
                                  </p:childTnLst>
                                </p:cTn>
                              </p:par>
                            </p:childTnLst>
                          </p:cTn>
                        </p:par>
                        <p:par>
                          <p:cTn id="66" fill="hold">
                            <p:stCondLst>
                              <p:cond delay="2000"/>
                            </p:stCondLst>
                            <p:childTnLst>
                              <p:par>
                                <p:cTn id="67" presetID="2" presetClass="entr" presetSubtype="4"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 calcmode="lin" valueType="num">
                                      <p:cBhvr additive="base">
                                        <p:cTn id="69" dur="500" fill="hold"/>
                                        <p:tgtEl>
                                          <p:spTgt spid="12"/>
                                        </p:tgtEl>
                                        <p:attrNameLst>
                                          <p:attrName>ppt_x</p:attrName>
                                        </p:attrNameLst>
                                      </p:cBhvr>
                                      <p:tavLst>
                                        <p:tav tm="0">
                                          <p:val>
                                            <p:strVal val="#ppt_x"/>
                                          </p:val>
                                        </p:tav>
                                        <p:tav tm="100000">
                                          <p:val>
                                            <p:strVal val="#ppt_x"/>
                                          </p:val>
                                        </p:tav>
                                      </p:tavLst>
                                    </p:anim>
                                    <p:anim calcmode="lin" valueType="num">
                                      <p:cBhvr additive="base">
                                        <p:cTn id="7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7" presetClass="exit" presetSubtype="10" fill="hold" nodeType="clickEffect">
                                  <p:stCondLst>
                                    <p:cond delay="0"/>
                                  </p:stCondLst>
                                  <p:childTnLst>
                                    <p:anim calcmode="lin" valueType="num">
                                      <p:cBhvr>
                                        <p:cTn id="74" dur="500"/>
                                        <p:tgtEl>
                                          <p:spTgt spid="7"/>
                                        </p:tgtEl>
                                        <p:attrNameLst>
                                          <p:attrName>ppt_w</p:attrName>
                                        </p:attrNameLst>
                                      </p:cBhvr>
                                      <p:tavLst>
                                        <p:tav tm="0">
                                          <p:val>
                                            <p:strVal val="ppt_w"/>
                                          </p:val>
                                        </p:tav>
                                        <p:tav tm="100000">
                                          <p:val>
                                            <p:fltVal val="0"/>
                                          </p:val>
                                        </p:tav>
                                      </p:tavLst>
                                    </p:anim>
                                    <p:anim calcmode="lin" valueType="num">
                                      <p:cBhvr>
                                        <p:cTn id="75" dur="500"/>
                                        <p:tgtEl>
                                          <p:spTgt spid="7"/>
                                        </p:tgtEl>
                                        <p:attrNameLst>
                                          <p:attrName>ppt_h</p:attrName>
                                        </p:attrNameLst>
                                      </p:cBhvr>
                                      <p:tavLst>
                                        <p:tav tm="0">
                                          <p:val>
                                            <p:strVal val="ppt_h"/>
                                          </p:val>
                                        </p:tav>
                                        <p:tav tm="100000">
                                          <p:val>
                                            <p:strVal val="ppt_h"/>
                                          </p:val>
                                        </p:tav>
                                      </p:tavLst>
                                    </p:anim>
                                    <p:set>
                                      <p:cBhvr>
                                        <p:cTn id="76" dur="1" fill="hold">
                                          <p:stCondLst>
                                            <p:cond delay="499"/>
                                          </p:stCondLst>
                                        </p:cTn>
                                        <p:tgtEl>
                                          <p:spTgt spid="7"/>
                                        </p:tgtEl>
                                        <p:attrNameLst>
                                          <p:attrName>style.visibility</p:attrName>
                                        </p:attrNameLst>
                                      </p:cBhvr>
                                      <p:to>
                                        <p:strVal val="hidden"/>
                                      </p:to>
                                    </p:set>
                                  </p:childTnLst>
                                </p:cTn>
                              </p:par>
                            </p:childTnLst>
                          </p:cTn>
                        </p:par>
                        <p:par>
                          <p:cTn id="77" fill="hold">
                            <p:stCondLst>
                              <p:cond delay="500"/>
                            </p:stCondLst>
                            <p:childTnLst>
                              <p:par>
                                <p:cTn id="78" presetID="17" presetClass="entr" presetSubtype="10" fill="hold" nodeType="afterEffect">
                                  <p:stCondLst>
                                    <p:cond delay="0"/>
                                  </p:stCondLst>
                                  <p:childTnLst>
                                    <p:set>
                                      <p:cBhvr>
                                        <p:cTn id="79" dur="1" fill="hold">
                                          <p:stCondLst>
                                            <p:cond delay="0"/>
                                          </p:stCondLst>
                                        </p:cTn>
                                        <p:tgtEl>
                                          <p:spTgt spid="5"/>
                                        </p:tgtEl>
                                        <p:attrNameLst>
                                          <p:attrName>style.visibility</p:attrName>
                                        </p:attrNameLst>
                                      </p:cBhvr>
                                      <p:to>
                                        <p:strVal val="visible"/>
                                      </p:to>
                                    </p:set>
                                    <p:anim calcmode="lin" valueType="num">
                                      <p:cBhvr>
                                        <p:cTn id="80" dur="500" fill="hold"/>
                                        <p:tgtEl>
                                          <p:spTgt spid="5"/>
                                        </p:tgtEl>
                                        <p:attrNameLst>
                                          <p:attrName>ppt_w</p:attrName>
                                        </p:attrNameLst>
                                      </p:cBhvr>
                                      <p:tavLst>
                                        <p:tav tm="0">
                                          <p:val>
                                            <p:fltVal val="0"/>
                                          </p:val>
                                        </p:tav>
                                        <p:tav tm="100000">
                                          <p:val>
                                            <p:strVal val="#ppt_w"/>
                                          </p:val>
                                        </p:tav>
                                      </p:tavLst>
                                    </p:anim>
                                    <p:anim calcmode="lin" valueType="num">
                                      <p:cBhvr>
                                        <p:cTn id="81" dur="500" fill="hold"/>
                                        <p:tgtEl>
                                          <p:spTgt spid="5"/>
                                        </p:tgtEl>
                                        <p:attrNameLst>
                                          <p:attrName>ppt_h</p:attrName>
                                        </p:attrNameLst>
                                      </p:cBhvr>
                                      <p:tavLst>
                                        <p:tav tm="0">
                                          <p:val>
                                            <p:strVal val="#ppt_h"/>
                                          </p:val>
                                        </p:tav>
                                        <p:tav tm="100000">
                                          <p:val>
                                            <p:strVal val="#ppt_h"/>
                                          </p:val>
                                        </p:tav>
                                      </p:tavLst>
                                    </p:anim>
                                  </p:childTnLst>
                                </p:cTn>
                              </p:par>
                            </p:childTnLst>
                          </p:cTn>
                        </p:par>
                        <p:par>
                          <p:cTn id="82" fill="hold">
                            <p:stCondLst>
                              <p:cond delay="1000"/>
                            </p:stCondLst>
                            <p:childTnLst>
                              <p:par>
                                <p:cTn id="83" presetID="17" presetClass="exit" presetSubtype="10" fill="hold" nodeType="afterEffect">
                                  <p:stCondLst>
                                    <p:cond delay="0"/>
                                  </p:stCondLst>
                                  <p:childTnLst>
                                    <p:anim calcmode="lin" valueType="num">
                                      <p:cBhvr>
                                        <p:cTn id="84" dur="500"/>
                                        <p:tgtEl>
                                          <p:spTgt spid="5"/>
                                        </p:tgtEl>
                                        <p:attrNameLst>
                                          <p:attrName>ppt_w</p:attrName>
                                        </p:attrNameLst>
                                      </p:cBhvr>
                                      <p:tavLst>
                                        <p:tav tm="0">
                                          <p:val>
                                            <p:strVal val="ppt_w"/>
                                          </p:val>
                                        </p:tav>
                                        <p:tav tm="100000">
                                          <p:val>
                                            <p:fltVal val="0"/>
                                          </p:val>
                                        </p:tav>
                                      </p:tavLst>
                                    </p:anim>
                                    <p:anim calcmode="lin" valueType="num">
                                      <p:cBhvr>
                                        <p:cTn id="85" dur="500"/>
                                        <p:tgtEl>
                                          <p:spTgt spid="5"/>
                                        </p:tgtEl>
                                        <p:attrNameLst>
                                          <p:attrName>ppt_h</p:attrName>
                                        </p:attrNameLst>
                                      </p:cBhvr>
                                      <p:tavLst>
                                        <p:tav tm="0">
                                          <p:val>
                                            <p:strVal val="ppt_h"/>
                                          </p:val>
                                        </p:tav>
                                        <p:tav tm="100000">
                                          <p:val>
                                            <p:strVal val="ppt_h"/>
                                          </p:val>
                                        </p:tav>
                                      </p:tavLst>
                                    </p:anim>
                                    <p:set>
                                      <p:cBhvr>
                                        <p:cTn id="86" dur="1" fill="hold">
                                          <p:stCondLst>
                                            <p:cond delay="499"/>
                                          </p:stCondLst>
                                        </p:cTn>
                                        <p:tgtEl>
                                          <p:spTgt spid="5"/>
                                        </p:tgtEl>
                                        <p:attrNameLst>
                                          <p:attrName>style.visibility</p:attrName>
                                        </p:attrNameLst>
                                      </p:cBhvr>
                                      <p:to>
                                        <p:strVal val="hidden"/>
                                      </p:to>
                                    </p:set>
                                  </p:childTnLst>
                                </p:cTn>
                              </p:par>
                            </p:childTnLst>
                          </p:cTn>
                        </p:par>
                        <p:par>
                          <p:cTn id="87" fill="hold">
                            <p:stCondLst>
                              <p:cond delay="1500"/>
                            </p:stCondLst>
                            <p:childTnLst>
                              <p:par>
                                <p:cTn id="88" presetID="17" presetClass="entr" presetSubtype="10" fill="hold" nodeType="afterEffect">
                                  <p:stCondLst>
                                    <p:cond delay="0"/>
                                  </p:stCondLst>
                                  <p:childTnLst>
                                    <p:set>
                                      <p:cBhvr>
                                        <p:cTn id="89" dur="1" fill="hold">
                                          <p:stCondLst>
                                            <p:cond delay="0"/>
                                          </p:stCondLst>
                                        </p:cTn>
                                        <p:tgtEl>
                                          <p:spTgt spid="7"/>
                                        </p:tgtEl>
                                        <p:attrNameLst>
                                          <p:attrName>style.visibility</p:attrName>
                                        </p:attrNameLst>
                                      </p:cBhvr>
                                      <p:to>
                                        <p:strVal val="visible"/>
                                      </p:to>
                                    </p:set>
                                    <p:anim calcmode="lin" valueType="num">
                                      <p:cBhvr>
                                        <p:cTn id="90" dur="500" fill="hold"/>
                                        <p:tgtEl>
                                          <p:spTgt spid="7"/>
                                        </p:tgtEl>
                                        <p:attrNameLst>
                                          <p:attrName>ppt_w</p:attrName>
                                        </p:attrNameLst>
                                      </p:cBhvr>
                                      <p:tavLst>
                                        <p:tav tm="0">
                                          <p:val>
                                            <p:fltVal val="0"/>
                                          </p:val>
                                        </p:tav>
                                        <p:tav tm="100000">
                                          <p:val>
                                            <p:strVal val="#ppt_w"/>
                                          </p:val>
                                        </p:tav>
                                      </p:tavLst>
                                    </p:anim>
                                    <p:anim calcmode="lin" valueType="num">
                                      <p:cBhvr>
                                        <p:cTn id="91" dur="500" fill="hold"/>
                                        <p:tgtEl>
                                          <p:spTgt spid="7"/>
                                        </p:tgtEl>
                                        <p:attrNameLst>
                                          <p:attrName>ppt_h</p:attrName>
                                        </p:attrNameLst>
                                      </p:cBhvr>
                                      <p:tavLst>
                                        <p:tav tm="0">
                                          <p:val>
                                            <p:strVal val="#ppt_h"/>
                                          </p:val>
                                        </p:tav>
                                        <p:tav tm="100000">
                                          <p:val>
                                            <p:strVal val="#ppt_h"/>
                                          </p:val>
                                        </p:tav>
                                      </p:tavLst>
                                    </p:anim>
                                  </p:childTnLst>
                                </p:cTn>
                              </p:par>
                            </p:childTnLst>
                          </p:cTn>
                        </p:par>
                        <p:par>
                          <p:cTn id="92" fill="hold">
                            <p:stCondLst>
                              <p:cond delay="2000"/>
                            </p:stCondLst>
                            <p:childTnLst>
                              <p:par>
                                <p:cTn id="93" presetID="2" presetClass="entr" presetSubtype="4"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7" presetClass="exit" presetSubtype="10" fill="hold" nodeType="clickEffect">
                                  <p:stCondLst>
                                    <p:cond delay="0"/>
                                  </p:stCondLst>
                                  <p:childTnLst>
                                    <p:anim calcmode="lin" valueType="num">
                                      <p:cBhvr>
                                        <p:cTn id="100" dur="500"/>
                                        <p:tgtEl>
                                          <p:spTgt spid="7"/>
                                        </p:tgtEl>
                                        <p:attrNameLst>
                                          <p:attrName>ppt_w</p:attrName>
                                        </p:attrNameLst>
                                      </p:cBhvr>
                                      <p:tavLst>
                                        <p:tav tm="0">
                                          <p:val>
                                            <p:strVal val="ppt_w"/>
                                          </p:val>
                                        </p:tav>
                                        <p:tav tm="100000">
                                          <p:val>
                                            <p:fltVal val="0"/>
                                          </p:val>
                                        </p:tav>
                                      </p:tavLst>
                                    </p:anim>
                                    <p:anim calcmode="lin" valueType="num">
                                      <p:cBhvr>
                                        <p:cTn id="101" dur="500"/>
                                        <p:tgtEl>
                                          <p:spTgt spid="7"/>
                                        </p:tgtEl>
                                        <p:attrNameLst>
                                          <p:attrName>ppt_h</p:attrName>
                                        </p:attrNameLst>
                                      </p:cBhvr>
                                      <p:tavLst>
                                        <p:tav tm="0">
                                          <p:val>
                                            <p:strVal val="ppt_h"/>
                                          </p:val>
                                        </p:tav>
                                        <p:tav tm="100000">
                                          <p:val>
                                            <p:strVal val="ppt_h"/>
                                          </p:val>
                                        </p:tav>
                                      </p:tavLst>
                                    </p:anim>
                                    <p:set>
                                      <p:cBhvr>
                                        <p:cTn id="102" dur="1" fill="hold">
                                          <p:stCondLst>
                                            <p:cond delay="499"/>
                                          </p:stCondLst>
                                        </p:cTn>
                                        <p:tgtEl>
                                          <p:spTgt spid="7"/>
                                        </p:tgtEl>
                                        <p:attrNameLst>
                                          <p:attrName>style.visibility</p:attrName>
                                        </p:attrNameLst>
                                      </p:cBhvr>
                                      <p:to>
                                        <p:strVal val="hidden"/>
                                      </p:to>
                                    </p:set>
                                  </p:childTnLst>
                                </p:cTn>
                              </p:par>
                            </p:childTnLst>
                          </p:cTn>
                        </p:par>
                        <p:par>
                          <p:cTn id="103" fill="hold">
                            <p:stCondLst>
                              <p:cond delay="500"/>
                            </p:stCondLst>
                            <p:childTnLst>
                              <p:par>
                                <p:cTn id="104" presetID="17" presetClass="entr" presetSubtype="10" fill="hold" nodeType="afterEffect">
                                  <p:stCondLst>
                                    <p:cond delay="0"/>
                                  </p:stCondLst>
                                  <p:childTnLst>
                                    <p:set>
                                      <p:cBhvr>
                                        <p:cTn id="105" dur="1" fill="hold">
                                          <p:stCondLst>
                                            <p:cond delay="0"/>
                                          </p:stCondLst>
                                        </p:cTn>
                                        <p:tgtEl>
                                          <p:spTgt spid="5"/>
                                        </p:tgtEl>
                                        <p:attrNameLst>
                                          <p:attrName>style.visibility</p:attrName>
                                        </p:attrNameLst>
                                      </p:cBhvr>
                                      <p:to>
                                        <p:strVal val="visible"/>
                                      </p:to>
                                    </p:set>
                                    <p:anim calcmode="lin" valueType="num">
                                      <p:cBhvr>
                                        <p:cTn id="106" dur="500" fill="hold"/>
                                        <p:tgtEl>
                                          <p:spTgt spid="5"/>
                                        </p:tgtEl>
                                        <p:attrNameLst>
                                          <p:attrName>ppt_w</p:attrName>
                                        </p:attrNameLst>
                                      </p:cBhvr>
                                      <p:tavLst>
                                        <p:tav tm="0">
                                          <p:val>
                                            <p:fltVal val="0"/>
                                          </p:val>
                                        </p:tav>
                                        <p:tav tm="100000">
                                          <p:val>
                                            <p:strVal val="#ppt_w"/>
                                          </p:val>
                                        </p:tav>
                                      </p:tavLst>
                                    </p:anim>
                                    <p:anim calcmode="lin" valueType="num">
                                      <p:cBhvr>
                                        <p:cTn id="107" dur="500" fill="hold"/>
                                        <p:tgtEl>
                                          <p:spTgt spid="5"/>
                                        </p:tgtEl>
                                        <p:attrNameLst>
                                          <p:attrName>ppt_h</p:attrName>
                                        </p:attrNameLst>
                                      </p:cBhvr>
                                      <p:tavLst>
                                        <p:tav tm="0">
                                          <p:val>
                                            <p:strVal val="#ppt_h"/>
                                          </p:val>
                                        </p:tav>
                                        <p:tav tm="100000">
                                          <p:val>
                                            <p:strVal val="#ppt_h"/>
                                          </p:val>
                                        </p:tav>
                                      </p:tavLst>
                                    </p:anim>
                                  </p:childTnLst>
                                </p:cTn>
                              </p:par>
                            </p:childTnLst>
                          </p:cTn>
                        </p:par>
                        <p:par>
                          <p:cTn id="108" fill="hold">
                            <p:stCondLst>
                              <p:cond delay="1000"/>
                            </p:stCondLst>
                            <p:childTnLst>
                              <p:par>
                                <p:cTn id="109" presetID="17" presetClass="exit" presetSubtype="10" fill="hold" nodeType="afterEffect">
                                  <p:stCondLst>
                                    <p:cond delay="0"/>
                                  </p:stCondLst>
                                  <p:childTnLst>
                                    <p:anim calcmode="lin" valueType="num">
                                      <p:cBhvr>
                                        <p:cTn id="110" dur="500"/>
                                        <p:tgtEl>
                                          <p:spTgt spid="5"/>
                                        </p:tgtEl>
                                        <p:attrNameLst>
                                          <p:attrName>ppt_w</p:attrName>
                                        </p:attrNameLst>
                                      </p:cBhvr>
                                      <p:tavLst>
                                        <p:tav tm="0">
                                          <p:val>
                                            <p:strVal val="ppt_w"/>
                                          </p:val>
                                        </p:tav>
                                        <p:tav tm="100000">
                                          <p:val>
                                            <p:fltVal val="0"/>
                                          </p:val>
                                        </p:tav>
                                      </p:tavLst>
                                    </p:anim>
                                    <p:anim calcmode="lin" valueType="num">
                                      <p:cBhvr>
                                        <p:cTn id="111" dur="500"/>
                                        <p:tgtEl>
                                          <p:spTgt spid="5"/>
                                        </p:tgtEl>
                                        <p:attrNameLst>
                                          <p:attrName>ppt_h</p:attrName>
                                        </p:attrNameLst>
                                      </p:cBhvr>
                                      <p:tavLst>
                                        <p:tav tm="0">
                                          <p:val>
                                            <p:strVal val="ppt_h"/>
                                          </p:val>
                                        </p:tav>
                                        <p:tav tm="100000">
                                          <p:val>
                                            <p:strVal val="ppt_h"/>
                                          </p:val>
                                        </p:tav>
                                      </p:tavLst>
                                    </p:anim>
                                    <p:set>
                                      <p:cBhvr>
                                        <p:cTn id="112" dur="1" fill="hold">
                                          <p:stCondLst>
                                            <p:cond delay="499"/>
                                          </p:stCondLst>
                                        </p:cTn>
                                        <p:tgtEl>
                                          <p:spTgt spid="5"/>
                                        </p:tgtEl>
                                        <p:attrNameLst>
                                          <p:attrName>style.visibility</p:attrName>
                                        </p:attrNameLst>
                                      </p:cBhvr>
                                      <p:to>
                                        <p:strVal val="hidden"/>
                                      </p:to>
                                    </p:set>
                                  </p:childTnLst>
                                </p:cTn>
                              </p:par>
                            </p:childTnLst>
                          </p:cTn>
                        </p:par>
                        <p:par>
                          <p:cTn id="113" fill="hold">
                            <p:stCondLst>
                              <p:cond delay="1500"/>
                            </p:stCondLst>
                            <p:childTnLst>
                              <p:par>
                                <p:cTn id="114" presetID="17" presetClass="entr" presetSubtype="10" fill="hold" nodeType="afterEffect">
                                  <p:stCondLst>
                                    <p:cond delay="0"/>
                                  </p:stCondLst>
                                  <p:childTnLst>
                                    <p:set>
                                      <p:cBhvr>
                                        <p:cTn id="115" dur="1" fill="hold">
                                          <p:stCondLst>
                                            <p:cond delay="0"/>
                                          </p:stCondLst>
                                        </p:cTn>
                                        <p:tgtEl>
                                          <p:spTgt spid="7"/>
                                        </p:tgtEl>
                                        <p:attrNameLst>
                                          <p:attrName>style.visibility</p:attrName>
                                        </p:attrNameLst>
                                      </p:cBhvr>
                                      <p:to>
                                        <p:strVal val="visible"/>
                                      </p:to>
                                    </p:set>
                                    <p:anim calcmode="lin" valueType="num">
                                      <p:cBhvr>
                                        <p:cTn id="116" dur="500" fill="hold"/>
                                        <p:tgtEl>
                                          <p:spTgt spid="7"/>
                                        </p:tgtEl>
                                        <p:attrNameLst>
                                          <p:attrName>ppt_w</p:attrName>
                                        </p:attrNameLst>
                                      </p:cBhvr>
                                      <p:tavLst>
                                        <p:tav tm="0">
                                          <p:val>
                                            <p:fltVal val="0"/>
                                          </p:val>
                                        </p:tav>
                                        <p:tav tm="100000">
                                          <p:val>
                                            <p:strVal val="#ppt_w"/>
                                          </p:val>
                                        </p:tav>
                                      </p:tavLst>
                                    </p:anim>
                                    <p:anim calcmode="lin" valueType="num">
                                      <p:cBhvr>
                                        <p:cTn id="117" dur="500" fill="hold"/>
                                        <p:tgtEl>
                                          <p:spTgt spid="7"/>
                                        </p:tgtEl>
                                        <p:attrNameLst>
                                          <p:attrName>ppt_h</p:attrName>
                                        </p:attrNameLst>
                                      </p:cBhvr>
                                      <p:tavLst>
                                        <p:tav tm="0">
                                          <p:val>
                                            <p:strVal val="#ppt_h"/>
                                          </p:val>
                                        </p:tav>
                                        <p:tav tm="100000">
                                          <p:val>
                                            <p:strVal val="#ppt_h"/>
                                          </p:val>
                                        </p:tav>
                                      </p:tavLst>
                                    </p:anim>
                                  </p:childTnLst>
                                </p:cTn>
                              </p:par>
                            </p:childTnLst>
                          </p:cTn>
                        </p:par>
                        <p:par>
                          <p:cTn id="118" fill="hold">
                            <p:stCondLst>
                              <p:cond delay="2000"/>
                            </p:stCondLst>
                            <p:childTnLst>
                              <p:par>
                                <p:cTn id="119" presetID="2" presetClass="entr" presetSubtype="4" fill="hold" grpId="0" nodeType="afterEffect">
                                  <p:stCondLst>
                                    <p:cond delay="0"/>
                                  </p:stCondLst>
                                  <p:childTnLst>
                                    <p:set>
                                      <p:cBhvr>
                                        <p:cTn id="120" dur="1" fill="hold">
                                          <p:stCondLst>
                                            <p:cond delay="0"/>
                                          </p:stCondLst>
                                        </p:cTn>
                                        <p:tgtEl>
                                          <p:spTgt spid="14"/>
                                        </p:tgtEl>
                                        <p:attrNameLst>
                                          <p:attrName>style.visibility</p:attrName>
                                        </p:attrNameLst>
                                      </p:cBhvr>
                                      <p:to>
                                        <p:strVal val="visible"/>
                                      </p:to>
                                    </p:set>
                                    <p:anim calcmode="lin" valueType="num">
                                      <p:cBhvr additive="base">
                                        <p:cTn id="121" dur="500" fill="hold"/>
                                        <p:tgtEl>
                                          <p:spTgt spid="14"/>
                                        </p:tgtEl>
                                        <p:attrNameLst>
                                          <p:attrName>ppt_x</p:attrName>
                                        </p:attrNameLst>
                                      </p:cBhvr>
                                      <p:tavLst>
                                        <p:tav tm="0">
                                          <p:val>
                                            <p:strVal val="#ppt_x"/>
                                          </p:val>
                                        </p:tav>
                                        <p:tav tm="100000">
                                          <p:val>
                                            <p:strVal val="#ppt_x"/>
                                          </p:val>
                                        </p:tav>
                                      </p:tavLst>
                                    </p:anim>
                                    <p:anim calcmode="lin" valueType="num">
                                      <p:cBhvr additive="base">
                                        <p:cTn id="1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18"/>
                                        </p:tgtEl>
                                        <p:attrNameLst>
                                          <p:attrName>style.visibility</p:attrName>
                                        </p:attrNameLst>
                                      </p:cBhvr>
                                      <p:to>
                                        <p:strVal val="visible"/>
                                      </p:to>
                                    </p:set>
                                    <p:anim calcmode="lin" valueType="num">
                                      <p:cBhvr additive="base">
                                        <p:cTn id="127" dur="500" fill="hold"/>
                                        <p:tgtEl>
                                          <p:spTgt spid="18"/>
                                        </p:tgtEl>
                                        <p:attrNameLst>
                                          <p:attrName>ppt_x</p:attrName>
                                        </p:attrNameLst>
                                      </p:cBhvr>
                                      <p:tavLst>
                                        <p:tav tm="0">
                                          <p:val>
                                            <p:strVal val="#ppt_x"/>
                                          </p:val>
                                        </p:tav>
                                        <p:tav tm="100000">
                                          <p:val>
                                            <p:strVal val="#ppt_x"/>
                                          </p:val>
                                        </p:tav>
                                      </p:tavLst>
                                    </p:anim>
                                    <p:anim calcmode="lin" valueType="num">
                                      <p:cBhvr additive="base">
                                        <p:cTn id="12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6"/>
                                        </p:tgtEl>
                                        <p:attrNameLst>
                                          <p:attrName>style.visibility</p:attrName>
                                        </p:attrNameLst>
                                      </p:cBhvr>
                                      <p:to>
                                        <p:strVal val="visible"/>
                                      </p:to>
                                    </p:set>
                                    <p:anim calcmode="lin" valueType="num">
                                      <p:cBhvr additive="base">
                                        <p:cTn id="133" dur="500" fill="hold"/>
                                        <p:tgtEl>
                                          <p:spTgt spid="16"/>
                                        </p:tgtEl>
                                        <p:attrNameLst>
                                          <p:attrName>ppt_x</p:attrName>
                                        </p:attrNameLst>
                                      </p:cBhvr>
                                      <p:tavLst>
                                        <p:tav tm="0">
                                          <p:val>
                                            <p:strVal val="#ppt_x"/>
                                          </p:val>
                                        </p:tav>
                                        <p:tav tm="100000">
                                          <p:val>
                                            <p:strVal val="#ppt_x"/>
                                          </p:val>
                                        </p:tav>
                                      </p:tavLst>
                                    </p:anim>
                                    <p:anim calcmode="lin" valueType="num">
                                      <p:cBhvr additive="base">
                                        <p:cTn id="1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P spid="16" grpId="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873" y="1301049"/>
            <a:ext cx="7252310" cy="4572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873" y="1301049"/>
            <a:ext cx="7252310" cy="4572000"/>
          </a:xfrm>
          <a:prstGeom prst="rect">
            <a:avLst/>
          </a:prstGeom>
        </p:spPr>
      </p:pic>
      <p:sp>
        <p:nvSpPr>
          <p:cNvPr id="6" name="TextBox 5"/>
          <p:cNvSpPr txBox="1"/>
          <p:nvPr/>
        </p:nvSpPr>
        <p:spPr>
          <a:xfrm>
            <a:off x="1191873" y="756745"/>
            <a:ext cx="1667444" cy="369332"/>
          </a:xfrm>
          <a:prstGeom prst="rect">
            <a:avLst/>
          </a:prstGeom>
          <a:noFill/>
        </p:spPr>
        <p:txBody>
          <a:bodyPr wrap="none" rtlCol="0">
            <a:spAutoFit/>
          </a:bodyPr>
          <a:lstStyle/>
          <a:p>
            <a:r>
              <a:rPr lang="en-US" dirty="0"/>
              <a:t>Y=</a:t>
            </a:r>
            <a:r>
              <a:rPr lang="el-GR" dirty="0"/>
              <a:t>β</a:t>
            </a:r>
            <a:r>
              <a:rPr lang="en-US" baseline="-25000" dirty="0"/>
              <a:t>0</a:t>
            </a:r>
            <a:r>
              <a:rPr lang="en-US" dirty="0"/>
              <a:t>+</a:t>
            </a:r>
            <a:r>
              <a:rPr lang="el-GR" dirty="0"/>
              <a:t>β</a:t>
            </a:r>
            <a:r>
              <a:rPr lang="en-US" baseline="-25000" dirty="0"/>
              <a:t>1</a:t>
            </a:r>
            <a:r>
              <a:rPr lang="en-US" dirty="0"/>
              <a:t>x +</a:t>
            </a:r>
            <a:r>
              <a:rPr lang="el-GR" dirty="0"/>
              <a:t> β</a:t>
            </a:r>
            <a:r>
              <a:rPr lang="en-US" baseline="-25000" dirty="0"/>
              <a:t>2</a:t>
            </a:r>
            <a:r>
              <a:rPr lang="en-US" dirty="0"/>
              <a:t>x</a:t>
            </a:r>
            <a:r>
              <a:rPr lang="en-US" baseline="30000" dirty="0"/>
              <a:t>2</a:t>
            </a:r>
          </a:p>
        </p:txBody>
      </p:sp>
      <p:sp>
        <p:nvSpPr>
          <p:cNvPr id="7" name="TextBox 6"/>
          <p:cNvSpPr txBox="1"/>
          <p:nvPr/>
        </p:nvSpPr>
        <p:spPr>
          <a:xfrm>
            <a:off x="1191873" y="299927"/>
            <a:ext cx="3352393" cy="369332"/>
          </a:xfrm>
          <a:prstGeom prst="rect">
            <a:avLst/>
          </a:prstGeom>
          <a:noFill/>
        </p:spPr>
        <p:txBody>
          <a:bodyPr wrap="none" rtlCol="0">
            <a:spAutoFit/>
          </a:bodyPr>
          <a:lstStyle/>
          <a:p>
            <a:r>
              <a:rPr lang="en-US" dirty="0"/>
              <a:t>…Then, my 2</a:t>
            </a:r>
            <a:r>
              <a:rPr lang="en-US" baseline="30000" dirty="0"/>
              <a:t>nd</a:t>
            </a:r>
            <a:r>
              <a:rPr lang="en-US" dirty="0"/>
              <a:t> Candidate Model: </a:t>
            </a:r>
          </a:p>
        </p:txBody>
      </p:sp>
      <p:sp>
        <p:nvSpPr>
          <p:cNvPr id="9" name="Rectangle 8"/>
          <p:cNvSpPr/>
          <p:nvPr/>
        </p:nvSpPr>
        <p:spPr>
          <a:xfrm>
            <a:off x="5231131" y="2298128"/>
            <a:ext cx="2937599" cy="338554"/>
          </a:xfrm>
          <a:prstGeom prst="rect">
            <a:avLst/>
          </a:prstGeom>
        </p:spPr>
        <p:txBody>
          <a:bodyPr wrap="none">
            <a:spAutoFit/>
          </a:bodyPr>
          <a:lstStyle/>
          <a:p>
            <a:r>
              <a:rPr lang="en-US" sz="1600" dirty="0"/>
              <a:t>Root Mean Squared Error  = 9.94</a:t>
            </a:r>
          </a:p>
        </p:txBody>
      </p:sp>
      <p:sp>
        <p:nvSpPr>
          <p:cNvPr id="10" name="Rectangle 9"/>
          <p:cNvSpPr/>
          <p:nvPr/>
        </p:nvSpPr>
        <p:spPr>
          <a:xfrm>
            <a:off x="5843888" y="1959574"/>
            <a:ext cx="2032672" cy="338554"/>
          </a:xfrm>
          <a:prstGeom prst="rect">
            <a:avLst/>
          </a:prstGeom>
        </p:spPr>
        <p:txBody>
          <a:bodyPr wrap="none">
            <a:spAutoFit/>
          </a:bodyPr>
          <a:lstStyle/>
          <a:p>
            <a:r>
              <a:rPr lang="en-US" sz="1600" dirty="0"/>
              <a:t>Y=63.8-0.22x-0.002x</a:t>
            </a:r>
            <a:r>
              <a:rPr lang="en-US" sz="1600" baseline="30000" dirty="0"/>
              <a:t>2</a:t>
            </a:r>
          </a:p>
        </p:txBody>
      </p:sp>
    </p:spTree>
    <p:extLst>
      <p:ext uri="{BB962C8B-B14F-4D97-AF65-F5344CB8AC3E}">
        <p14:creationId xmlns:p14="http://schemas.microsoft.com/office/powerpoint/2010/main" val="3430148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873" y="1301049"/>
            <a:ext cx="7252310" cy="4572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873" y="1301049"/>
            <a:ext cx="7252310" cy="4572000"/>
          </a:xfrm>
          <a:prstGeom prst="rect">
            <a:avLst/>
          </a:prstGeom>
        </p:spPr>
      </p:pic>
      <p:sp>
        <p:nvSpPr>
          <p:cNvPr id="7" name="TextBox 6"/>
          <p:cNvSpPr txBox="1"/>
          <p:nvPr/>
        </p:nvSpPr>
        <p:spPr>
          <a:xfrm>
            <a:off x="1191873" y="756745"/>
            <a:ext cx="2195153" cy="553998"/>
          </a:xfrm>
          <a:prstGeom prst="rect">
            <a:avLst/>
          </a:prstGeom>
          <a:noFill/>
        </p:spPr>
        <p:txBody>
          <a:bodyPr wrap="none" rtlCol="0">
            <a:spAutoFit/>
          </a:bodyPr>
          <a:lstStyle/>
          <a:p>
            <a:r>
              <a:rPr lang="en-US" dirty="0"/>
              <a:t>Y=</a:t>
            </a:r>
            <a:r>
              <a:rPr lang="el-GR" dirty="0"/>
              <a:t>β</a:t>
            </a:r>
            <a:r>
              <a:rPr lang="en-US" baseline="-25000" dirty="0"/>
              <a:t>0</a:t>
            </a:r>
            <a:r>
              <a:rPr lang="en-US" dirty="0"/>
              <a:t>+</a:t>
            </a:r>
            <a:r>
              <a:rPr lang="el-GR" dirty="0"/>
              <a:t>β</a:t>
            </a:r>
            <a:r>
              <a:rPr lang="en-US" baseline="-25000" dirty="0"/>
              <a:t>1</a:t>
            </a:r>
            <a:r>
              <a:rPr lang="en-US" dirty="0"/>
              <a:t>x</a:t>
            </a:r>
            <a:r>
              <a:rPr lang="el-GR" dirty="0"/>
              <a:t> </a:t>
            </a:r>
            <a:r>
              <a:rPr lang="en-US" dirty="0"/>
              <a:t>+</a:t>
            </a:r>
            <a:r>
              <a:rPr lang="el-GR" dirty="0"/>
              <a:t>β</a:t>
            </a:r>
            <a:r>
              <a:rPr lang="en-US" baseline="-25000" dirty="0"/>
              <a:t>2</a:t>
            </a:r>
            <a:r>
              <a:rPr lang="en-US" dirty="0"/>
              <a:t>x</a:t>
            </a:r>
            <a:r>
              <a:rPr lang="en-US" baseline="30000" dirty="0"/>
              <a:t>2</a:t>
            </a:r>
            <a:r>
              <a:rPr lang="en-US" dirty="0"/>
              <a:t>+</a:t>
            </a:r>
            <a:r>
              <a:rPr lang="el-GR" dirty="0"/>
              <a:t>β</a:t>
            </a:r>
            <a:r>
              <a:rPr lang="en-US" baseline="-25000" dirty="0"/>
              <a:t>3</a:t>
            </a:r>
            <a:r>
              <a:rPr lang="en-US" dirty="0"/>
              <a:t>x</a:t>
            </a:r>
            <a:r>
              <a:rPr lang="en-US" baseline="30000" dirty="0"/>
              <a:t>3</a:t>
            </a:r>
          </a:p>
          <a:p>
            <a:endParaRPr lang="en-US" baseline="30000" dirty="0"/>
          </a:p>
        </p:txBody>
      </p:sp>
      <p:sp>
        <p:nvSpPr>
          <p:cNvPr id="8" name="TextBox 7"/>
          <p:cNvSpPr txBox="1"/>
          <p:nvPr/>
        </p:nvSpPr>
        <p:spPr>
          <a:xfrm>
            <a:off x="1191873" y="299927"/>
            <a:ext cx="2265941" cy="369332"/>
          </a:xfrm>
          <a:prstGeom prst="rect">
            <a:avLst/>
          </a:prstGeom>
          <a:noFill/>
        </p:spPr>
        <p:txBody>
          <a:bodyPr wrap="none" rtlCol="0">
            <a:spAutoFit/>
          </a:bodyPr>
          <a:lstStyle/>
          <a:p>
            <a:r>
              <a:rPr lang="en-US" dirty="0"/>
              <a:t>3</a:t>
            </a:r>
            <a:r>
              <a:rPr lang="en-US" baseline="30000" dirty="0"/>
              <a:t>rd</a:t>
            </a:r>
            <a:r>
              <a:rPr lang="en-US" dirty="0"/>
              <a:t> Candidate Model: </a:t>
            </a:r>
          </a:p>
        </p:txBody>
      </p:sp>
      <p:sp>
        <p:nvSpPr>
          <p:cNvPr id="10" name="Rectangle 9"/>
          <p:cNvSpPr/>
          <p:nvPr/>
        </p:nvSpPr>
        <p:spPr>
          <a:xfrm>
            <a:off x="5345443" y="2298128"/>
            <a:ext cx="2876685" cy="338554"/>
          </a:xfrm>
          <a:prstGeom prst="rect">
            <a:avLst/>
          </a:prstGeom>
        </p:spPr>
        <p:txBody>
          <a:bodyPr wrap="none">
            <a:spAutoFit/>
          </a:bodyPr>
          <a:lstStyle/>
          <a:p>
            <a:r>
              <a:rPr lang="en-US" sz="1600" dirty="0"/>
              <a:t>Root Mean Squared Error = 7.64</a:t>
            </a:r>
          </a:p>
        </p:txBody>
      </p:sp>
      <p:sp>
        <p:nvSpPr>
          <p:cNvPr id="11" name="Rectangle 10"/>
          <p:cNvSpPr/>
          <p:nvPr/>
        </p:nvSpPr>
        <p:spPr>
          <a:xfrm>
            <a:off x="5346841" y="1959574"/>
            <a:ext cx="2915350" cy="338554"/>
          </a:xfrm>
          <a:prstGeom prst="rect">
            <a:avLst/>
          </a:prstGeom>
        </p:spPr>
        <p:txBody>
          <a:bodyPr wrap="none">
            <a:spAutoFit/>
          </a:bodyPr>
          <a:lstStyle/>
          <a:p>
            <a:r>
              <a:rPr lang="en-US" sz="1600" dirty="0"/>
              <a:t>Y=24.4+3.66x-0.058x</a:t>
            </a:r>
            <a:r>
              <a:rPr lang="en-US" sz="1600" baseline="30000" dirty="0"/>
              <a:t>2</a:t>
            </a:r>
            <a:r>
              <a:rPr lang="en-US" sz="1600" dirty="0"/>
              <a:t>+0.0003x</a:t>
            </a:r>
            <a:r>
              <a:rPr lang="en-US" sz="1600" baseline="30000" dirty="0"/>
              <a:t>3</a:t>
            </a:r>
          </a:p>
        </p:txBody>
      </p:sp>
    </p:spTree>
    <p:extLst>
      <p:ext uri="{BB962C8B-B14F-4D97-AF65-F5344CB8AC3E}">
        <p14:creationId xmlns:p14="http://schemas.microsoft.com/office/powerpoint/2010/main" val="1773751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873" y="1301049"/>
            <a:ext cx="7252310" cy="4572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873" y="1301049"/>
            <a:ext cx="7252310" cy="4572000"/>
          </a:xfrm>
          <a:prstGeom prst="rect">
            <a:avLst/>
          </a:prstGeom>
        </p:spPr>
      </p:pic>
      <p:sp>
        <p:nvSpPr>
          <p:cNvPr id="8" name="TextBox 7"/>
          <p:cNvSpPr txBox="1"/>
          <p:nvPr/>
        </p:nvSpPr>
        <p:spPr>
          <a:xfrm>
            <a:off x="1191873" y="654718"/>
            <a:ext cx="7699879" cy="646331"/>
          </a:xfrm>
          <a:prstGeom prst="rect">
            <a:avLst/>
          </a:prstGeom>
          <a:noFill/>
        </p:spPr>
        <p:txBody>
          <a:bodyPr wrap="square" rtlCol="0">
            <a:spAutoFit/>
          </a:bodyPr>
          <a:lstStyle/>
          <a:p>
            <a:r>
              <a:rPr lang="en-US" dirty="0"/>
              <a:t>Y=</a:t>
            </a:r>
            <a:r>
              <a:rPr lang="el-GR" dirty="0"/>
              <a:t>β</a:t>
            </a:r>
            <a:r>
              <a:rPr lang="en-US" baseline="-25000" dirty="0"/>
              <a:t>0</a:t>
            </a:r>
            <a:r>
              <a:rPr lang="en-US" dirty="0"/>
              <a:t>+</a:t>
            </a:r>
            <a:r>
              <a:rPr lang="el-GR" dirty="0"/>
              <a:t>β</a:t>
            </a:r>
            <a:r>
              <a:rPr lang="en-US" baseline="-25000" dirty="0"/>
              <a:t>1</a:t>
            </a:r>
            <a:r>
              <a:rPr lang="en-US" dirty="0"/>
              <a:t>x</a:t>
            </a:r>
            <a:r>
              <a:rPr lang="el-GR" dirty="0"/>
              <a:t> </a:t>
            </a:r>
            <a:r>
              <a:rPr lang="en-US" dirty="0"/>
              <a:t>+</a:t>
            </a:r>
            <a:r>
              <a:rPr lang="el-GR" dirty="0"/>
              <a:t>β</a:t>
            </a:r>
            <a:r>
              <a:rPr lang="en-US" baseline="-25000" dirty="0"/>
              <a:t>2</a:t>
            </a:r>
            <a:r>
              <a:rPr lang="en-US" dirty="0"/>
              <a:t>x</a:t>
            </a:r>
            <a:r>
              <a:rPr lang="en-US" baseline="30000" dirty="0"/>
              <a:t>2</a:t>
            </a:r>
            <a:r>
              <a:rPr lang="en-US" dirty="0"/>
              <a:t>+</a:t>
            </a:r>
            <a:r>
              <a:rPr lang="el-GR" dirty="0"/>
              <a:t>β</a:t>
            </a:r>
            <a:r>
              <a:rPr lang="en-US" baseline="-25000" dirty="0"/>
              <a:t>3</a:t>
            </a:r>
            <a:r>
              <a:rPr lang="en-US" dirty="0"/>
              <a:t>x</a:t>
            </a:r>
            <a:r>
              <a:rPr lang="en-US" baseline="30000" dirty="0"/>
              <a:t>3</a:t>
            </a:r>
            <a:r>
              <a:rPr lang="en-US" dirty="0"/>
              <a:t>+</a:t>
            </a:r>
            <a:r>
              <a:rPr lang="el-GR" dirty="0"/>
              <a:t> β</a:t>
            </a:r>
            <a:r>
              <a:rPr lang="en-US" baseline="-25000" dirty="0"/>
              <a:t>4</a:t>
            </a:r>
            <a:r>
              <a:rPr lang="en-US" dirty="0"/>
              <a:t>x</a:t>
            </a:r>
            <a:r>
              <a:rPr lang="en-US" baseline="30000" dirty="0"/>
              <a:t>4</a:t>
            </a:r>
            <a:r>
              <a:rPr lang="en-US" dirty="0"/>
              <a:t>+</a:t>
            </a:r>
            <a:r>
              <a:rPr lang="el-GR" dirty="0"/>
              <a:t>β</a:t>
            </a:r>
            <a:r>
              <a:rPr lang="en-US" baseline="-25000" dirty="0"/>
              <a:t>5</a:t>
            </a:r>
            <a:r>
              <a:rPr lang="en-US" dirty="0"/>
              <a:t>x</a:t>
            </a:r>
            <a:r>
              <a:rPr lang="en-US" baseline="30000" dirty="0"/>
              <a:t>5</a:t>
            </a:r>
            <a:r>
              <a:rPr lang="en-US" dirty="0"/>
              <a:t>+</a:t>
            </a:r>
            <a:r>
              <a:rPr lang="el-GR" dirty="0"/>
              <a:t> β</a:t>
            </a:r>
            <a:r>
              <a:rPr lang="en-US" baseline="-25000" dirty="0"/>
              <a:t>6</a:t>
            </a:r>
            <a:r>
              <a:rPr lang="en-US" dirty="0"/>
              <a:t>x</a:t>
            </a:r>
            <a:r>
              <a:rPr lang="en-US" baseline="30000" dirty="0"/>
              <a:t>6</a:t>
            </a:r>
            <a:r>
              <a:rPr lang="en-US" dirty="0"/>
              <a:t>+</a:t>
            </a:r>
            <a:r>
              <a:rPr lang="el-GR" dirty="0"/>
              <a:t>β</a:t>
            </a:r>
            <a:r>
              <a:rPr lang="en-US" baseline="-25000" dirty="0"/>
              <a:t>7</a:t>
            </a:r>
            <a:r>
              <a:rPr lang="en-US" dirty="0"/>
              <a:t>x</a:t>
            </a:r>
            <a:r>
              <a:rPr lang="en-US" baseline="30000" dirty="0"/>
              <a:t>7</a:t>
            </a:r>
            <a:r>
              <a:rPr lang="en-US" dirty="0"/>
              <a:t>+</a:t>
            </a:r>
            <a:r>
              <a:rPr lang="el-GR" dirty="0"/>
              <a:t> β</a:t>
            </a:r>
            <a:r>
              <a:rPr lang="en-US" baseline="-25000" dirty="0"/>
              <a:t>8</a:t>
            </a:r>
            <a:r>
              <a:rPr lang="en-US" dirty="0"/>
              <a:t>x</a:t>
            </a:r>
            <a:r>
              <a:rPr lang="en-US" baseline="30000" dirty="0"/>
              <a:t>8</a:t>
            </a:r>
            <a:r>
              <a:rPr lang="en-US" dirty="0"/>
              <a:t>+</a:t>
            </a:r>
            <a:r>
              <a:rPr lang="el-GR" dirty="0"/>
              <a:t>β</a:t>
            </a:r>
            <a:r>
              <a:rPr lang="en-US" baseline="-25000" dirty="0"/>
              <a:t>9</a:t>
            </a:r>
            <a:r>
              <a:rPr lang="en-US" dirty="0"/>
              <a:t>x</a:t>
            </a:r>
            <a:r>
              <a:rPr lang="en-US" baseline="30000" dirty="0"/>
              <a:t>9</a:t>
            </a:r>
            <a:r>
              <a:rPr lang="en-US" dirty="0"/>
              <a:t>+</a:t>
            </a:r>
            <a:r>
              <a:rPr lang="el-GR" dirty="0"/>
              <a:t> β</a:t>
            </a:r>
            <a:r>
              <a:rPr lang="en-US" baseline="-25000" dirty="0"/>
              <a:t>10</a:t>
            </a:r>
            <a:r>
              <a:rPr lang="en-US" dirty="0"/>
              <a:t>x</a:t>
            </a:r>
            <a:r>
              <a:rPr lang="en-US" baseline="30000" dirty="0"/>
              <a:t>10</a:t>
            </a:r>
            <a:r>
              <a:rPr lang="en-US" dirty="0"/>
              <a:t>+</a:t>
            </a:r>
            <a:r>
              <a:rPr lang="el-GR" dirty="0"/>
              <a:t>β</a:t>
            </a:r>
            <a:r>
              <a:rPr lang="en-US" baseline="-25000" dirty="0"/>
              <a:t>11</a:t>
            </a:r>
            <a:r>
              <a:rPr lang="en-US" dirty="0"/>
              <a:t>x</a:t>
            </a:r>
            <a:r>
              <a:rPr lang="en-US" baseline="30000" dirty="0"/>
              <a:t>11</a:t>
            </a:r>
            <a:r>
              <a:rPr lang="en-US" dirty="0"/>
              <a:t>+</a:t>
            </a:r>
            <a:r>
              <a:rPr lang="el-GR" dirty="0"/>
              <a:t> β</a:t>
            </a:r>
            <a:r>
              <a:rPr lang="en-US" baseline="-25000" dirty="0"/>
              <a:t>12</a:t>
            </a:r>
            <a:r>
              <a:rPr lang="en-US" dirty="0"/>
              <a:t>x</a:t>
            </a:r>
            <a:r>
              <a:rPr lang="en-US" baseline="30000" dirty="0"/>
              <a:t>12</a:t>
            </a:r>
            <a:r>
              <a:rPr lang="en-US" dirty="0"/>
              <a:t>+</a:t>
            </a:r>
            <a:r>
              <a:rPr lang="el-GR" dirty="0"/>
              <a:t>β</a:t>
            </a:r>
            <a:r>
              <a:rPr lang="en-US" baseline="-25000" dirty="0"/>
              <a:t>13</a:t>
            </a:r>
            <a:r>
              <a:rPr lang="en-US" dirty="0"/>
              <a:t>x</a:t>
            </a:r>
            <a:r>
              <a:rPr lang="en-US" baseline="30000" dirty="0"/>
              <a:t>13</a:t>
            </a:r>
            <a:r>
              <a:rPr lang="en-US" dirty="0"/>
              <a:t>+</a:t>
            </a:r>
            <a:r>
              <a:rPr lang="el-GR" dirty="0"/>
              <a:t> β</a:t>
            </a:r>
            <a:r>
              <a:rPr lang="en-US" baseline="-25000" dirty="0"/>
              <a:t>14</a:t>
            </a:r>
            <a:r>
              <a:rPr lang="en-US" dirty="0"/>
              <a:t>x</a:t>
            </a:r>
            <a:r>
              <a:rPr lang="en-US" baseline="30000" dirty="0"/>
              <a:t>14</a:t>
            </a:r>
            <a:r>
              <a:rPr lang="en-US" dirty="0"/>
              <a:t>+</a:t>
            </a:r>
            <a:r>
              <a:rPr lang="el-GR" dirty="0"/>
              <a:t>β</a:t>
            </a:r>
            <a:r>
              <a:rPr lang="en-US" baseline="-25000" dirty="0"/>
              <a:t>15</a:t>
            </a:r>
            <a:r>
              <a:rPr lang="en-US" dirty="0"/>
              <a:t>x</a:t>
            </a:r>
            <a:r>
              <a:rPr lang="en-US" baseline="30000" dirty="0"/>
              <a:t>15</a:t>
            </a:r>
            <a:r>
              <a:rPr lang="en-US" dirty="0"/>
              <a:t>+</a:t>
            </a:r>
            <a:r>
              <a:rPr lang="el-GR" dirty="0"/>
              <a:t> β</a:t>
            </a:r>
            <a:r>
              <a:rPr lang="en-US" baseline="-25000" dirty="0"/>
              <a:t>16</a:t>
            </a:r>
            <a:r>
              <a:rPr lang="en-US" dirty="0"/>
              <a:t>x</a:t>
            </a:r>
            <a:r>
              <a:rPr lang="en-US" baseline="30000" dirty="0"/>
              <a:t>16</a:t>
            </a:r>
            <a:r>
              <a:rPr lang="en-US" dirty="0"/>
              <a:t>+</a:t>
            </a:r>
            <a:r>
              <a:rPr lang="el-GR" dirty="0"/>
              <a:t>β</a:t>
            </a:r>
            <a:r>
              <a:rPr lang="en-US" baseline="-25000" dirty="0"/>
              <a:t>17</a:t>
            </a:r>
            <a:r>
              <a:rPr lang="en-US" dirty="0"/>
              <a:t>x</a:t>
            </a:r>
            <a:r>
              <a:rPr lang="en-US" baseline="30000" dirty="0"/>
              <a:t>17</a:t>
            </a:r>
            <a:r>
              <a:rPr lang="en-US" dirty="0"/>
              <a:t>+</a:t>
            </a:r>
            <a:r>
              <a:rPr lang="el-GR" dirty="0"/>
              <a:t> β</a:t>
            </a:r>
            <a:r>
              <a:rPr lang="en-US" baseline="-25000" dirty="0"/>
              <a:t>18</a:t>
            </a:r>
            <a:r>
              <a:rPr lang="en-US" dirty="0"/>
              <a:t>x</a:t>
            </a:r>
            <a:r>
              <a:rPr lang="en-US" baseline="30000" dirty="0"/>
              <a:t>18</a:t>
            </a:r>
            <a:r>
              <a:rPr lang="en-US" dirty="0"/>
              <a:t>+</a:t>
            </a:r>
            <a:r>
              <a:rPr lang="el-GR" dirty="0"/>
              <a:t>β</a:t>
            </a:r>
            <a:r>
              <a:rPr lang="en-US" baseline="-25000" dirty="0"/>
              <a:t>19</a:t>
            </a:r>
            <a:r>
              <a:rPr lang="en-US" dirty="0"/>
              <a:t>x</a:t>
            </a:r>
            <a:r>
              <a:rPr lang="en-US" baseline="30000" dirty="0"/>
              <a:t>19</a:t>
            </a:r>
            <a:r>
              <a:rPr lang="en-US" dirty="0"/>
              <a:t>+</a:t>
            </a:r>
            <a:r>
              <a:rPr lang="el-GR" dirty="0"/>
              <a:t> β</a:t>
            </a:r>
            <a:r>
              <a:rPr lang="en-US" baseline="-25000" dirty="0"/>
              <a:t>20</a:t>
            </a:r>
            <a:r>
              <a:rPr lang="en-US" dirty="0"/>
              <a:t>x</a:t>
            </a:r>
            <a:r>
              <a:rPr lang="en-US" baseline="30000" dirty="0"/>
              <a:t>20</a:t>
            </a:r>
          </a:p>
        </p:txBody>
      </p:sp>
      <p:sp>
        <p:nvSpPr>
          <p:cNvPr id="9" name="TextBox 8"/>
          <p:cNvSpPr txBox="1"/>
          <p:nvPr/>
        </p:nvSpPr>
        <p:spPr>
          <a:xfrm>
            <a:off x="1191873" y="299927"/>
            <a:ext cx="2283574" cy="369332"/>
          </a:xfrm>
          <a:prstGeom prst="rect">
            <a:avLst/>
          </a:prstGeom>
          <a:noFill/>
        </p:spPr>
        <p:txBody>
          <a:bodyPr wrap="none" rtlCol="0">
            <a:spAutoFit/>
          </a:bodyPr>
          <a:lstStyle/>
          <a:p>
            <a:r>
              <a:rPr lang="en-US" dirty="0"/>
              <a:t>4</a:t>
            </a:r>
            <a:r>
              <a:rPr lang="en-US" baseline="30000" dirty="0"/>
              <a:t>th</a:t>
            </a:r>
            <a:r>
              <a:rPr lang="en-US" dirty="0"/>
              <a:t> Candidate Model: </a:t>
            </a:r>
          </a:p>
        </p:txBody>
      </p:sp>
      <p:sp>
        <p:nvSpPr>
          <p:cNvPr id="6" name="Rectangle 5"/>
          <p:cNvSpPr/>
          <p:nvPr/>
        </p:nvSpPr>
        <p:spPr>
          <a:xfrm>
            <a:off x="5332288" y="2609434"/>
            <a:ext cx="2945615" cy="338554"/>
          </a:xfrm>
          <a:prstGeom prst="rect">
            <a:avLst/>
          </a:prstGeom>
        </p:spPr>
        <p:txBody>
          <a:bodyPr wrap="none">
            <a:spAutoFit/>
          </a:bodyPr>
          <a:lstStyle/>
          <a:p>
            <a:r>
              <a:rPr lang="en-US" sz="1600" dirty="0"/>
              <a:t>Root Mean Squared Error = 7.38</a:t>
            </a:r>
          </a:p>
        </p:txBody>
      </p:sp>
      <p:sp>
        <p:nvSpPr>
          <p:cNvPr id="2" name="Rectangle 1"/>
          <p:cNvSpPr/>
          <p:nvPr/>
        </p:nvSpPr>
        <p:spPr>
          <a:xfrm>
            <a:off x="3750591" y="1655840"/>
            <a:ext cx="4435832" cy="923330"/>
          </a:xfrm>
          <a:prstGeom prst="rect">
            <a:avLst/>
          </a:prstGeom>
        </p:spPr>
        <p:txBody>
          <a:bodyPr wrap="square">
            <a:spAutoFit/>
          </a:bodyPr>
          <a:lstStyle/>
          <a:p>
            <a:pPr algn="r"/>
            <a:r>
              <a:rPr lang="en-US" dirty="0"/>
              <a:t>Y=11490-4490.9x</a:t>
            </a:r>
            <a:r>
              <a:rPr lang="el-GR" dirty="0"/>
              <a:t> </a:t>
            </a:r>
            <a:r>
              <a:rPr lang="en-US" dirty="0"/>
              <a:t>+777.3x</a:t>
            </a:r>
            <a:r>
              <a:rPr lang="en-US" baseline="30000" dirty="0"/>
              <a:t>2</a:t>
            </a:r>
            <a:r>
              <a:rPr lang="en-US" dirty="0"/>
              <a:t>-78.1x</a:t>
            </a:r>
            <a:r>
              <a:rPr lang="en-US" baseline="30000" dirty="0"/>
              <a:t>3</a:t>
            </a:r>
            <a:r>
              <a:rPr lang="en-US" dirty="0"/>
              <a:t>+</a:t>
            </a:r>
            <a:r>
              <a:rPr lang="el-GR" dirty="0"/>
              <a:t> </a:t>
            </a:r>
            <a:r>
              <a:rPr lang="en-US" dirty="0"/>
              <a:t>5.1x</a:t>
            </a:r>
            <a:r>
              <a:rPr lang="en-US" baseline="30000" dirty="0"/>
              <a:t>4</a:t>
            </a:r>
            <a:r>
              <a:rPr lang="en-US" dirty="0"/>
              <a:t>-0.29x</a:t>
            </a:r>
            <a:r>
              <a:rPr lang="en-US" baseline="30000" dirty="0"/>
              <a:t>5</a:t>
            </a:r>
            <a:r>
              <a:rPr lang="en-US" dirty="0"/>
              <a:t>+</a:t>
            </a:r>
            <a:r>
              <a:rPr lang="el-GR" dirty="0"/>
              <a:t> </a:t>
            </a:r>
            <a:r>
              <a:rPr lang="en-US" dirty="0"/>
              <a:t>0.007x</a:t>
            </a:r>
            <a:r>
              <a:rPr lang="en-US" baseline="30000" dirty="0"/>
              <a:t>6</a:t>
            </a:r>
            <a:r>
              <a:rPr lang="en-US" dirty="0"/>
              <a:t>-0.00017x</a:t>
            </a:r>
            <a:r>
              <a:rPr lang="en-US" baseline="30000" dirty="0"/>
              <a:t>7</a:t>
            </a:r>
            <a:r>
              <a:rPr lang="en-US" dirty="0"/>
              <a:t>+</a:t>
            </a:r>
            <a:r>
              <a:rPr lang="el-GR" dirty="0"/>
              <a:t> </a:t>
            </a:r>
            <a:r>
              <a:rPr lang="en-US" dirty="0"/>
              <a:t>2.7*10</a:t>
            </a:r>
            <a:r>
              <a:rPr lang="en-US" baseline="30000" dirty="0"/>
              <a:t>-6</a:t>
            </a:r>
            <a:r>
              <a:rPr lang="en-US" dirty="0"/>
              <a:t>x</a:t>
            </a:r>
            <a:r>
              <a:rPr lang="en-US" baseline="30000" dirty="0"/>
              <a:t>8</a:t>
            </a:r>
            <a:r>
              <a:rPr lang="en-US" dirty="0"/>
              <a:t>-3.12*10</a:t>
            </a:r>
            <a:r>
              <a:rPr lang="en-US" baseline="30000" dirty="0"/>
              <a:t>-8</a:t>
            </a:r>
            <a:r>
              <a:rPr lang="en-US" dirty="0"/>
              <a:t>x</a:t>
            </a:r>
            <a:r>
              <a:rPr lang="en-US" baseline="30000" dirty="0"/>
              <a:t>9</a:t>
            </a:r>
            <a:r>
              <a:rPr lang="en-US" dirty="0"/>
              <a:t>+ … -1.97*10</a:t>
            </a:r>
            <a:r>
              <a:rPr lang="en-US" baseline="30000" dirty="0"/>
              <a:t>-24</a:t>
            </a:r>
            <a:r>
              <a:rPr lang="en-US" dirty="0"/>
              <a:t>x</a:t>
            </a:r>
            <a:r>
              <a:rPr lang="en-US" baseline="30000" dirty="0"/>
              <a:t>20</a:t>
            </a:r>
          </a:p>
        </p:txBody>
      </p:sp>
    </p:spTree>
    <p:extLst>
      <p:ext uri="{BB962C8B-B14F-4D97-AF65-F5344CB8AC3E}">
        <p14:creationId xmlns:p14="http://schemas.microsoft.com/office/powerpoint/2010/main" val="2823494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228809" y="-472358"/>
            <a:ext cx="7704667" cy="1981200"/>
          </a:xfrm>
        </p:spPr>
        <p:txBody>
          <a:bodyPr/>
          <a:lstStyle/>
          <a:p>
            <a:pPr eaLnBrk="1" hangingPunct="1"/>
            <a:r>
              <a:rPr lang="en-US" altLang="en-US" dirty="0"/>
              <a:t>The “Best” Performing Model… </a:t>
            </a:r>
          </a:p>
        </p:txBody>
      </p:sp>
      <p:graphicFrame>
        <p:nvGraphicFramePr>
          <p:cNvPr id="7" name="Table 6"/>
          <p:cNvGraphicFramePr>
            <a:graphicFrameLocks noGrp="1"/>
          </p:cNvGraphicFramePr>
          <p:nvPr>
            <p:extLst>
              <p:ext uri="{D42A27DB-BD31-4B8C-83A1-F6EECF244321}">
                <p14:modId xmlns:p14="http://schemas.microsoft.com/office/powerpoint/2010/main" val="738800739"/>
              </p:ext>
            </p:extLst>
          </p:nvPr>
        </p:nvGraphicFramePr>
        <p:xfrm>
          <a:off x="1960231" y="1911346"/>
          <a:ext cx="6162102" cy="3387751"/>
        </p:xfrm>
        <a:graphic>
          <a:graphicData uri="http://schemas.openxmlformats.org/drawingml/2006/table">
            <a:tbl>
              <a:tblPr firstRow="1" bandRow="1">
                <a:tableStyleId>{69012ECD-51FC-41F1-AA8D-1B2483CD663E}</a:tableStyleId>
              </a:tblPr>
              <a:tblGrid>
                <a:gridCol w="4524485">
                  <a:extLst>
                    <a:ext uri="{9D8B030D-6E8A-4147-A177-3AD203B41FA5}">
                      <a16:colId xmlns:a16="http://schemas.microsoft.com/office/drawing/2014/main" val="20000"/>
                    </a:ext>
                  </a:extLst>
                </a:gridCol>
                <a:gridCol w="1637617">
                  <a:extLst>
                    <a:ext uri="{9D8B030D-6E8A-4147-A177-3AD203B41FA5}">
                      <a16:colId xmlns:a16="http://schemas.microsoft.com/office/drawing/2014/main" val="20001"/>
                    </a:ext>
                  </a:extLst>
                </a:gridCol>
              </a:tblGrid>
              <a:tr h="634766">
                <a:tc>
                  <a:txBody>
                    <a:bodyPr/>
                    <a:lstStyle/>
                    <a:p>
                      <a:pPr algn="ctr"/>
                      <a:r>
                        <a:rPr lang="en-US" dirty="0"/>
                        <a:t>Set of Predictive Models</a:t>
                      </a:r>
                    </a:p>
                  </a:txBody>
                  <a:tcPr/>
                </a:tc>
                <a:tc>
                  <a:txBody>
                    <a:bodyPr/>
                    <a:lstStyle/>
                    <a:p>
                      <a:r>
                        <a:rPr lang="en-US" sz="1200" dirty="0"/>
                        <a:t>Model Fit on Training Data </a:t>
                      </a:r>
                    </a:p>
                    <a:p>
                      <a:r>
                        <a:rPr lang="en-US" sz="1000" dirty="0"/>
                        <a:t>(Root Mean</a:t>
                      </a:r>
                      <a:r>
                        <a:rPr lang="en-US" sz="1000" baseline="0" dirty="0"/>
                        <a:t> Square</a:t>
                      </a:r>
                      <a:r>
                        <a:rPr lang="en-US" sz="1000" dirty="0"/>
                        <a:t> Errors)</a:t>
                      </a:r>
                    </a:p>
                  </a:txBody>
                  <a:tcPr/>
                </a:tc>
                <a:extLst>
                  <a:ext uri="{0D108BD9-81ED-4DB2-BD59-A6C34878D82A}">
                    <a16:rowId xmlns:a16="http://schemas.microsoft.com/office/drawing/2014/main" val="10000"/>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#1)   Y=</a:t>
                      </a:r>
                      <a:r>
                        <a:rPr lang="el-GR" sz="1600" dirty="0"/>
                        <a:t>β</a:t>
                      </a:r>
                      <a:r>
                        <a:rPr lang="en-US" sz="1600" baseline="-25000" dirty="0"/>
                        <a:t>0</a:t>
                      </a:r>
                      <a:r>
                        <a:rPr lang="en-US" sz="1600" dirty="0"/>
                        <a:t>+</a:t>
                      </a:r>
                      <a:r>
                        <a:rPr lang="el-GR" sz="1600" dirty="0"/>
                        <a:t>β</a:t>
                      </a:r>
                      <a:r>
                        <a:rPr lang="en-US" sz="1600" baseline="-25000" dirty="0"/>
                        <a:t>1</a:t>
                      </a:r>
                      <a:r>
                        <a:rPr lang="en-US" sz="1600" dirty="0"/>
                        <a:t>x</a:t>
                      </a:r>
                    </a:p>
                    <a:p>
                      <a:endParaRPr lang="en-US" sz="1600" dirty="0"/>
                    </a:p>
                  </a:txBody>
                  <a:tcPr/>
                </a:tc>
                <a:tc>
                  <a:txBody>
                    <a:bodyPr/>
                    <a:lstStyle/>
                    <a:p>
                      <a:r>
                        <a:rPr lang="en-US" dirty="0"/>
                        <a:t>10.71</a:t>
                      </a:r>
                    </a:p>
                  </a:txBody>
                  <a:tcPr/>
                </a:tc>
                <a:extLst>
                  <a:ext uri="{0D108BD9-81ED-4DB2-BD59-A6C34878D82A}">
                    <a16:rowId xmlns:a16="http://schemas.microsoft.com/office/drawing/2014/main" val="10001"/>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#2)  Y=</a:t>
                      </a:r>
                      <a:r>
                        <a:rPr lang="el-GR" sz="1600" dirty="0"/>
                        <a:t>β</a:t>
                      </a:r>
                      <a:r>
                        <a:rPr lang="en-US" sz="1600" baseline="-25000" dirty="0"/>
                        <a:t>0</a:t>
                      </a:r>
                      <a:r>
                        <a:rPr lang="en-US" sz="1600" dirty="0"/>
                        <a:t>+</a:t>
                      </a:r>
                      <a:r>
                        <a:rPr lang="el-GR" sz="1600" dirty="0"/>
                        <a:t>β</a:t>
                      </a:r>
                      <a:r>
                        <a:rPr lang="en-US" sz="1600" baseline="-25000" dirty="0"/>
                        <a:t>1</a:t>
                      </a:r>
                      <a:r>
                        <a:rPr lang="en-US" sz="1600" dirty="0"/>
                        <a:t>x</a:t>
                      </a:r>
                      <a:r>
                        <a:rPr lang="el-GR" sz="1600" dirty="0"/>
                        <a:t> β</a:t>
                      </a:r>
                      <a:r>
                        <a:rPr lang="en-US" sz="1600" baseline="-25000" dirty="0"/>
                        <a:t>2</a:t>
                      </a:r>
                      <a:r>
                        <a:rPr lang="en-US" sz="1600" dirty="0"/>
                        <a:t>x</a:t>
                      </a:r>
                      <a:r>
                        <a:rPr lang="en-US" sz="1600" baseline="30000" dirty="0"/>
                        <a:t>2</a:t>
                      </a:r>
                    </a:p>
                    <a:p>
                      <a:endParaRPr lang="en-US" sz="1600" dirty="0"/>
                    </a:p>
                  </a:txBody>
                  <a:tcPr/>
                </a:tc>
                <a:tc>
                  <a:txBody>
                    <a:bodyPr/>
                    <a:lstStyle/>
                    <a:p>
                      <a:r>
                        <a:rPr lang="en-US" dirty="0"/>
                        <a:t>9.94</a:t>
                      </a:r>
                    </a:p>
                  </a:txBody>
                  <a:tcPr/>
                </a:tc>
                <a:extLst>
                  <a:ext uri="{0D108BD9-81ED-4DB2-BD59-A6C34878D82A}">
                    <a16:rowId xmlns:a16="http://schemas.microsoft.com/office/drawing/2014/main" val="10002"/>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#3)</a:t>
                      </a:r>
                      <a:r>
                        <a:rPr lang="en-US" sz="1600" baseline="0" dirty="0"/>
                        <a:t>  </a:t>
                      </a:r>
                      <a:r>
                        <a:rPr lang="en-US" sz="1600" dirty="0"/>
                        <a:t>Y=</a:t>
                      </a:r>
                      <a:r>
                        <a:rPr lang="el-GR" sz="1600" dirty="0"/>
                        <a:t>β</a:t>
                      </a:r>
                      <a:r>
                        <a:rPr lang="en-US" sz="1600" baseline="-25000" dirty="0"/>
                        <a:t>0</a:t>
                      </a:r>
                      <a:r>
                        <a:rPr lang="en-US" sz="1600" dirty="0"/>
                        <a:t>+</a:t>
                      </a:r>
                      <a:r>
                        <a:rPr lang="el-GR" sz="1600" dirty="0"/>
                        <a:t>β</a:t>
                      </a:r>
                      <a:r>
                        <a:rPr lang="en-US" sz="1600" baseline="-25000" dirty="0"/>
                        <a:t>1</a:t>
                      </a:r>
                      <a:r>
                        <a:rPr lang="en-US" sz="1600" dirty="0"/>
                        <a:t>x</a:t>
                      </a:r>
                      <a:r>
                        <a:rPr lang="el-GR" sz="1600" dirty="0"/>
                        <a:t> </a:t>
                      </a:r>
                      <a:r>
                        <a:rPr lang="en-US" sz="1600" dirty="0"/>
                        <a:t>+</a:t>
                      </a:r>
                      <a:r>
                        <a:rPr lang="el-GR" sz="1600" dirty="0"/>
                        <a:t>β</a:t>
                      </a:r>
                      <a:r>
                        <a:rPr lang="en-US" sz="1600" baseline="-25000" dirty="0"/>
                        <a:t>2</a:t>
                      </a:r>
                      <a:r>
                        <a:rPr lang="en-US" sz="1600" dirty="0"/>
                        <a:t>x</a:t>
                      </a:r>
                      <a:r>
                        <a:rPr lang="en-US" sz="1600" baseline="30000" dirty="0"/>
                        <a:t>2</a:t>
                      </a:r>
                      <a:r>
                        <a:rPr lang="en-US" sz="1600" dirty="0"/>
                        <a:t>+</a:t>
                      </a:r>
                      <a:r>
                        <a:rPr lang="el-GR" sz="1600" dirty="0"/>
                        <a:t>β</a:t>
                      </a:r>
                      <a:r>
                        <a:rPr lang="en-US" sz="1600" baseline="-25000" dirty="0"/>
                        <a:t>3</a:t>
                      </a:r>
                      <a:r>
                        <a:rPr lang="en-US" sz="1600" dirty="0"/>
                        <a:t>x</a:t>
                      </a:r>
                      <a:r>
                        <a:rPr lang="en-US" sz="1600" baseline="30000" dirty="0"/>
                        <a:t>3</a:t>
                      </a:r>
                    </a:p>
                    <a:p>
                      <a:endParaRPr lang="en-US" sz="1600" dirty="0"/>
                    </a:p>
                  </a:txBody>
                  <a:tcPr/>
                </a:tc>
                <a:tc>
                  <a:txBody>
                    <a:bodyPr/>
                    <a:lstStyle/>
                    <a:p>
                      <a:r>
                        <a:rPr lang="en-US" dirty="0"/>
                        <a:t>7.64</a:t>
                      </a:r>
                    </a:p>
                  </a:txBody>
                  <a:tcPr/>
                </a:tc>
                <a:extLst>
                  <a:ext uri="{0D108BD9-81ED-4DB2-BD59-A6C34878D82A}">
                    <a16:rowId xmlns:a16="http://schemas.microsoft.com/office/drawing/2014/main" val="10003"/>
                  </a:ext>
                </a:extLst>
              </a:tr>
              <a:tr h="1015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#4)  Y=</a:t>
                      </a:r>
                      <a:r>
                        <a:rPr lang="el-GR" sz="1600" dirty="0"/>
                        <a:t>β</a:t>
                      </a:r>
                      <a:r>
                        <a:rPr lang="en-US" sz="1600" baseline="-25000" dirty="0"/>
                        <a:t>0</a:t>
                      </a:r>
                      <a:r>
                        <a:rPr lang="en-US" sz="1600" dirty="0"/>
                        <a:t>+</a:t>
                      </a:r>
                      <a:r>
                        <a:rPr lang="el-GR" sz="1600" dirty="0"/>
                        <a:t>β</a:t>
                      </a:r>
                      <a:r>
                        <a:rPr lang="en-US" sz="1600" baseline="-25000" dirty="0"/>
                        <a:t>1</a:t>
                      </a:r>
                      <a:r>
                        <a:rPr lang="en-US" sz="1600" dirty="0"/>
                        <a:t>x</a:t>
                      </a:r>
                      <a:r>
                        <a:rPr lang="el-GR" sz="1600" dirty="0"/>
                        <a:t> </a:t>
                      </a:r>
                      <a:r>
                        <a:rPr lang="en-US" sz="1600" dirty="0"/>
                        <a:t>+</a:t>
                      </a:r>
                      <a:r>
                        <a:rPr lang="el-GR" sz="1600" dirty="0"/>
                        <a:t>β</a:t>
                      </a:r>
                      <a:r>
                        <a:rPr lang="en-US" sz="1600" baseline="-25000" dirty="0"/>
                        <a:t>2</a:t>
                      </a:r>
                      <a:r>
                        <a:rPr lang="en-US" sz="1600" dirty="0"/>
                        <a:t>x</a:t>
                      </a:r>
                      <a:r>
                        <a:rPr lang="en-US" sz="1600" baseline="30000" dirty="0"/>
                        <a:t>2</a:t>
                      </a:r>
                      <a:r>
                        <a:rPr lang="en-US" sz="1600" dirty="0"/>
                        <a:t>+</a:t>
                      </a:r>
                      <a:r>
                        <a:rPr lang="el-GR" sz="1600" dirty="0"/>
                        <a:t>β</a:t>
                      </a:r>
                      <a:r>
                        <a:rPr lang="en-US" sz="1600" baseline="-25000" dirty="0"/>
                        <a:t>3</a:t>
                      </a:r>
                      <a:r>
                        <a:rPr lang="en-US" sz="1600" dirty="0"/>
                        <a:t>x</a:t>
                      </a:r>
                      <a:r>
                        <a:rPr lang="en-US" sz="1600" baseline="30000" dirty="0"/>
                        <a:t>3</a:t>
                      </a:r>
                      <a:r>
                        <a:rPr lang="en-US" sz="1600" dirty="0"/>
                        <a:t>+</a:t>
                      </a:r>
                      <a:r>
                        <a:rPr lang="el-GR" sz="1600" dirty="0"/>
                        <a:t> β</a:t>
                      </a:r>
                      <a:r>
                        <a:rPr lang="en-US" sz="1600" baseline="-25000" dirty="0"/>
                        <a:t>4</a:t>
                      </a:r>
                      <a:r>
                        <a:rPr lang="en-US" sz="1600" dirty="0"/>
                        <a:t>x</a:t>
                      </a:r>
                      <a:r>
                        <a:rPr lang="en-US" sz="1600" baseline="30000" dirty="0"/>
                        <a:t>4</a:t>
                      </a:r>
                      <a:r>
                        <a:rPr lang="en-US" sz="1600" dirty="0"/>
                        <a:t>+</a:t>
                      </a:r>
                      <a:r>
                        <a:rPr lang="el-GR" sz="1600" dirty="0"/>
                        <a:t>β</a:t>
                      </a:r>
                      <a:r>
                        <a:rPr lang="en-US" sz="1600" baseline="-25000" dirty="0"/>
                        <a:t>5</a:t>
                      </a:r>
                      <a:r>
                        <a:rPr lang="en-US" sz="1600" dirty="0"/>
                        <a:t>x</a:t>
                      </a:r>
                      <a:r>
                        <a:rPr lang="en-US" sz="1600" baseline="30000" dirty="0"/>
                        <a:t>5</a:t>
                      </a:r>
                      <a:r>
                        <a:rPr lang="en-US" sz="1600" dirty="0"/>
                        <a:t>+</a:t>
                      </a:r>
                      <a:r>
                        <a:rPr lang="el-GR" sz="1600" dirty="0"/>
                        <a:t> β</a:t>
                      </a:r>
                      <a:r>
                        <a:rPr lang="en-US" sz="1600" baseline="-25000" dirty="0"/>
                        <a:t>6</a:t>
                      </a:r>
                      <a:r>
                        <a:rPr lang="en-US" sz="1600" dirty="0"/>
                        <a:t>x</a:t>
                      </a:r>
                      <a:r>
                        <a:rPr lang="en-US" sz="1600" baseline="30000" dirty="0"/>
                        <a:t>6</a:t>
                      </a:r>
                      <a:r>
                        <a:rPr lang="en-US" sz="1600" dirty="0"/>
                        <a:t>+</a:t>
                      </a:r>
                      <a:r>
                        <a:rPr lang="el-GR" sz="1600" dirty="0"/>
                        <a:t>β</a:t>
                      </a:r>
                      <a:r>
                        <a:rPr lang="en-US" sz="1600" baseline="-25000" dirty="0"/>
                        <a:t>7</a:t>
                      </a:r>
                      <a:r>
                        <a:rPr lang="en-US" sz="1600" dirty="0"/>
                        <a:t>x</a:t>
                      </a:r>
                      <a:r>
                        <a:rPr lang="en-US" sz="1600" baseline="30000" dirty="0"/>
                        <a:t>7</a:t>
                      </a:r>
                      <a:r>
                        <a:rPr lang="en-US" sz="1600" dirty="0"/>
                        <a:t>+</a:t>
                      </a:r>
                      <a:r>
                        <a:rPr lang="el-GR" sz="1600" dirty="0"/>
                        <a:t> β</a:t>
                      </a:r>
                      <a:r>
                        <a:rPr lang="en-US" sz="1600" baseline="-25000" dirty="0"/>
                        <a:t>8</a:t>
                      </a:r>
                      <a:r>
                        <a:rPr lang="en-US" sz="1600" dirty="0"/>
                        <a:t>x</a:t>
                      </a:r>
                      <a:r>
                        <a:rPr lang="en-US" sz="1600" baseline="30000" dirty="0"/>
                        <a:t>8</a:t>
                      </a:r>
                      <a:r>
                        <a:rPr lang="en-US" sz="1600" dirty="0"/>
                        <a:t>+</a:t>
                      </a:r>
                      <a:r>
                        <a:rPr lang="el-GR" sz="1600" dirty="0"/>
                        <a:t>β</a:t>
                      </a:r>
                      <a:r>
                        <a:rPr lang="en-US" sz="1600" baseline="-25000" dirty="0"/>
                        <a:t>9</a:t>
                      </a:r>
                      <a:r>
                        <a:rPr lang="en-US" sz="1600" dirty="0"/>
                        <a:t>x</a:t>
                      </a:r>
                      <a:r>
                        <a:rPr lang="en-US" sz="1600" baseline="30000" dirty="0"/>
                        <a:t>9</a:t>
                      </a:r>
                      <a:r>
                        <a:rPr lang="en-US" sz="1600" dirty="0"/>
                        <a:t>+</a:t>
                      </a:r>
                      <a:r>
                        <a:rPr lang="el-GR" sz="1600" dirty="0"/>
                        <a:t> β</a:t>
                      </a:r>
                      <a:r>
                        <a:rPr lang="en-US" sz="1600" baseline="-25000" dirty="0"/>
                        <a:t>10</a:t>
                      </a:r>
                      <a:r>
                        <a:rPr lang="en-US" sz="1600" dirty="0"/>
                        <a:t>x</a:t>
                      </a:r>
                      <a:r>
                        <a:rPr lang="en-US" sz="1600" baseline="30000" dirty="0"/>
                        <a:t>10</a:t>
                      </a:r>
                      <a:r>
                        <a:rPr lang="en-US" sz="1600" dirty="0"/>
                        <a:t>+</a:t>
                      </a:r>
                      <a:r>
                        <a:rPr lang="el-GR" sz="1600" dirty="0"/>
                        <a:t>β</a:t>
                      </a:r>
                      <a:r>
                        <a:rPr lang="en-US" sz="1600" baseline="-25000" dirty="0"/>
                        <a:t>11</a:t>
                      </a:r>
                      <a:r>
                        <a:rPr lang="en-US" sz="1600" dirty="0"/>
                        <a:t>x</a:t>
                      </a:r>
                      <a:r>
                        <a:rPr lang="en-US" sz="1600" baseline="30000" dirty="0"/>
                        <a:t>11</a:t>
                      </a:r>
                      <a:r>
                        <a:rPr lang="en-US" sz="1600" dirty="0"/>
                        <a:t>+</a:t>
                      </a:r>
                      <a:r>
                        <a:rPr lang="el-GR" sz="1600" dirty="0"/>
                        <a:t> β</a:t>
                      </a:r>
                      <a:r>
                        <a:rPr lang="en-US" sz="1600" baseline="-25000" dirty="0"/>
                        <a:t>12</a:t>
                      </a:r>
                      <a:r>
                        <a:rPr lang="en-US" sz="1600" dirty="0"/>
                        <a:t>x</a:t>
                      </a:r>
                      <a:r>
                        <a:rPr lang="en-US" sz="1600" baseline="30000" dirty="0"/>
                        <a:t>12</a:t>
                      </a:r>
                      <a:r>
                        <a:rPr lang="en-US" sz="1600" dirty="0"/>
                        <a:t>+</a:t>
                      </a:r>
                      <a:r>
                        <a:rPr lang="el-GR" sz="1600" dirty="0"/>
                        <a:t>β</a:t>
                      </a:r>
                      <a:r>
                        <a:rPr lang="en-US" sz="1600" baseline="-25000" dirty="0"/>
                        <a:t>13</a:t>
                      </a:r>
                      <a:r>
                        <a:rPr lang="en-US" sz="1600" dirty="0"/>
                        <a:t>x</a:t>
                      </a:r>
                      <a:r>
                        <a:rPr lang="en-US" sz="1600" baseline="30000" dirty="0"/>
                        <a:t>13</a:t>
                      </a:r>
                      <a:r>
                        <a:rPr lang="en-US" sz="1600" dirty="0"/>
                        <a:t>+</a:t>
                      </a:r>
                      <a:r>
                        <a:rPr lang="el-GR" sz="1600" dirty="0"/>
                        <a:t> β</a:t>
                      </a:r>
                      <a:r>
                        <a:rPr lang="en-US" sz="1600" baseline="-25000" dirty="0"/>
                        <a:t>14</a:t>
                      </a:r>
                      <a:r>
                        <a:rPr lang="en-US" sz="1600" dirty="0"/>
                        <a:t>x</a:t>
                      </a:r>
                      <a:r>
                        <a:rPr lang="en-US" sz="1600" baseline="30000" dirty="0"/>
                        <a:t>14</a:t>
                      </a:r>
                      <a:r>
                        <a:rPr lang="en-US" sz="1600" dirty="0"/>
                        <a:t>+</a:t>
                      </a:r>
                      <a:r>
                        <a:rPr lang="el-GR" sz="1600" dirty="0"/>
                        <a:t>β</a:t>
                      </a:r>
                      <a:r>
                        <a:rPr lang="en-US" sz="1600" baseline="-25000" dirty="0"/>
                        <a:t>15</a:t>
                      </a:r>
                      <a:r>
                        <a:rPr lang="en-US" sz="1600" dirty="0"/>
                        <a:t>x</a:t>
                      </a:r>
                      <a:r>
                        <a:rPr lang="en-US" sz="1600" baseline="30000" dirty="0"/>
                        <a:t>15</a:t>
                      </a:r>
                      <a:r>
                        <a:rPr lang="en-US" sz="1600" dirty="0"/>
                        <a:t>+</a:t>
                      </a:r>
                      <a:r>
                        <a:rPr lang="el-GR" sz="1600" dirty="0"/>
                        <a:t> β</a:t>
                      </a:r>
                      <a:r>
                        <a:rPr lang="en-US" sz="1600" baseline="-25000" dirty="0"/>
                        <a:t>16</a:t>
                      </a:r>
                      <a:r>
                        <a:rPr lang="en-US" sz="1600" dirty="0"/>
                        <a:t>x</a:t>
                      </a:r>
                      <a:r>
                        <a:rPr lang="en-US" sz="1600" baseline="30000" dirty="0"/>
                        <a:t>16</a:t>
                      </a:r>
                      <a:r>
                        <a:rPr lang="en-US" sz="1600" dirty="0"/>
                        <a:t>+</a:t>
                      </a:r>
                      <a:r>
                        <a:rPr lang="el-GR" sz="1600" dirty="0"/>
                        <a:t>β</a:t>
                      </a:r>
                      <a:r>
                        <a:rPr lang="en-US" sz="1600" baseline="-25000" dirty="0"/>
                        <a:t>17</a:t>
                      </a:r>
                      <a:r>
                        <a:rPr lang="en-US" sz="1600" dirty="0"/>
                        <a:t>x</a:t>
                      </a:r>
                      <a:r>
                        <a:rPr lang="en-US" sz="1600" baseline="30000" dirty="0"/>
                        <a:t>17</a:t>
                      </a:r>
                      <a:r>
                        <a:rPr lang="en-US" sz="1600" dirty="0"/>
                        <a:t>+</a:t>
                      </a:r>
                      <a:r>
                        <a:rPr lang="el-GR" sz="1600" dirty="0"/>
                        <a:t> β</a:t>
                      </a:r>
                      <a:r>
                        <a:rPr lang="en-US" sz="1600" baseline="-25000" dirty="0"/>
                        <a:t>18</a:t>
                      </a:r>
                      <a:r>
                        <a:rPr lang="en-US" sz="1600" dirty="0"/>
                        <a:t>x</a:t>
                      </a:r>
                      <a:r>
                        <a:rPr lang="en-US" sz="1600" baseline="30000" dirty="0"/>
                        <a:t>18</a:t>
                      </a:r>
                      <a:r>
                        <a:rPr lang="en-US" sz="1600" dirty="0"/>
                        <a:t>+</a:t>
                      </a:r>
                      <a:r>
                        <a:rPr lang="el-GR" sz="1600" dirty="0"/>
                        <a:t>β</a:t>
                      </a:r>
                      <a:r>
                        <a:rPr lang="en-US" sz="1600" baseline="-25000" dirty="0"/>
                        <a:t>19</a:t>
                      </a:r>
                      <a:r>
                        <a:rPr lang="en-US" sz="1600" dirty="0"/>
                        <a:t>x</a:t>
                      </a:r>
                      <a:r>
                        <a:rPr lang="en-US" sz="1600" baseline="30000" dirty="0"/>
                        <a:t>19</a:t>
                      </a:r>
                      <a:r>
                        <a:rPr lang="en-US" sz="1600" dirty="0"/>
                        <a:t>+</a:t>
                      </a:r>
                      <a:r>
                        <a:rPr lang="el-GR" sz="1600" dirty="0"/>
                        <a:t> β</a:t>
                      </a:r>
                      <a:r>
                        <a:rPr lang="en-US" sz="1600" baseline="-25000" dirty="0"/>
                        <a:t>20</a:t>
                      </a:r>
                      <a:r>
                        <a:rPr lang="en-US" sz="1600" dirty="0"/>
                        <a:t>x</a:t>
                      </a:r>
                      <a:r>
                        <a:rPr lang="en-US" sz="1600" baseline="30000" dirty="0"/>
                        <a:t>20</a:t>
                      </a:r>
                    </a:p>
                  </a:txBody>
                  <a:tcPr/>
                </a:tc>
                <a:tc>
                  <a:txBody>
                    <a:bodyPr/>
                    <a:lstStyle/>
                    <a:p>
                      <a:r>
                        <a:rPr lang="en-US" dirty="0"/>
                        <a:t>7.38</a:t>
                      </a:r>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1960231" y="4260028"/>
            <a:ext cx="6162102" cy="1039068"/>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001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5499" y="2583402"/>
            <a:ext cx="7704667" cy="847816"/>
          </a:xfrm>
        </p:spPr>
        <p:txBody>
          <a:bodyPr>
            <a:normAutofit fontScale="90000"/>
          </a:bodyPr>
          <a:lstStyle/>
          <a:p>
            <a:r>
              <a:rPr lang="en-US" dirty="0"/>
              <a:t>So, which is the better predictive model? </a:t>
            </a:r>
            <a:br>
              <a:rPr lang="en-US" dirty="0"/>
            </a:br>
            <a:br>
              <a:rPr lang="en-US" dirty="0"/>
            </a:br>
            <a:r>
              <a:rPr lang="en-US" dirty="0"/>
              <a:t>To identify this, we need to understand how to systematically balance between complexity, and guarding against under/over fitting</a:t>
            </a:r>
          </a:p>
        </p:txBody>
      </p:sp>
    </p:spTree>
    <p:extLst>
      <p:ext uri="{BB962C8B-B14F-4D97-AF65-F5344CB8AC3E}">
        <p14:creationId xmlns:p14="http://schemas.microsoft.com/office/powerpoint/2010/main" val="2273197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9887" y="115409"/>
            <a:ext cx="7704667" cy="847816"/>
          </a:xfrm>
        </p:spPr>
        <p:txBody>
          <a:bodyPr>
            <a:normAutofit/>
          </a:bodyPr>
          <a:lstStyle/>
          <a:p>
            <a:r>
              <a:rPr lang="en-US" dirty="0"/>
              <a:t>Some approaches to this…</a:t>
            </a:r>
          </a:p>
        </p:txBody>
      </p:sp>
      <p:sp>
        <p:nvSpPr>
          <p:cNvPr id="5" name="Content Placeholder 4"/>
          <p:cNvSpPr>
            <a:spLocks noGrp="1"/>
          </p:cNvSpPr>
          <p:nvPr>
            <p:ph idx="1"/>
          </p:nvPr>
        </p:nvSpPr>
        <p:spPr>
          <a:xfrm>
            <a:off x="1097543" y="1429304"/>
            <a:ext cx="8046457" cy="6045693"/>
          </a:xfrm>
        </p:spPr>
        <p:txBody>
          <a:bodyPr>
            <a:normAutofit fontScale="92500" lnSpcReduction="10000"/>
          </a:bodyPr>
          <a:lstStyle/>
          <a:p>
            <a:r>
              <a:rPr lang="en-CA" dirty="0"/>
              <a:t>Big Data: With more and more data, law of large numbers tells us that is should become more and more representative of there “true” model (distribution).</a:t>
            </a:r>
          </a:p>
          <a:p>
            <a:pPr lvl="1"/>
            <a:r>
              <a:rPr lang="en-CA" dirty="0"/>
              <a:t>Could you ever have “enough”? And if you did, would you have the resources to process this in a timely fashion?</a:t>
            </a:r>
          </a:p>
          <a:p>
            <a:pPr lvl="1"/>
            <a:r>
              <a:rPr lang="en-CA" dirty="0"/>
              <a:t>What about drift? Maybe the real-world model in which you are attempting to identify is changing?</a:t>
            </a:r>
          </a:p>
          <a:p>
            <a:r>
              <a:rPr lang="en-CA" dirty="0"/>
              <a:t>Penalize complexity: To combat overly-flexible models, apply some penalty for complexity (i.e. Put limits on number of parameters, levels, etc.)</a:t>
            </a:r>
          </a:p>
          <a:p>
            <a:pPr lvl="1"/>
            <a:r>
              <a:rPr lang="en-CA" dirty="0"/>
              <a:t>This is a rather arbitrary call, but can work on certain data sets where visualization and intuition (like in our previous example) can be applied. But, the limits used can often be inappropriate… we are attempting to limit such “from the gut” evaluations. </a:t>
            </a:r>
          </a:p>
          <a:p>
            <a:r>
              <a:rPr lang="en-CA" dirty="0"/>
              <a:t>Cross-validation: Divide data into two parts. Call one part the training set, and the other the validation set. Develop the model on the training set, and assess performance on the validation set. </a:t>
            </a:r>
          </a:p>
          <a:p>
            <a:pPr lvl="1"/>
            <a:endParaRPr lang="en-CA" dirty="0"/>
          </a:p>
          <a:p>
            <a:pPr marL="457200" lvl="1" indent="0">
              <a:buNone/>
            </a:pPr>
            <a:endParaRPr lang="en-CA" dirty="0"/>
          </a:p>
          <a:p>
            <a:pPr lvl="1"/>
            <a:endParaRPr lang="en-CA" dirty="0"/>
          </a:p>
        </p:txBody>
      </p:sp>
    </p:spTree>
    <p:extLst>
      <p:ext uri="{BB962C8B-B14F-4D97-AF65-F5344CB8AC3E}">
        <p14:creationId xmlns:p14="http://schemas.microsoft.com/office/powerpoint/2010/main" val="180631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5499" y="2583402"/>
            <a:ext cx="7704667" cy="847816"/>
          </a:xfrm>
        </p:spPr>
        <p:txBody>
          <a:bodyPr>
            <a:normAutofit fontScale="90000"/>
          </a:bodyPr>
          <a:lstStyle/>
          <a:p>
            <a:r>
              <a:rPr lang="en-US" dirty="0"/>
              <a:t>…let’s elaborate on this last approach </a:t>
            </a:r>
            <a:r>
              <a:rPr lang="en-US" sz="2700" dirty="0"/>
              <a:t>(which is arguably the best overall approach, and one that you’ll commonly use)</a:t>
            </a:r>
          </a:p>
        </p:txBody>
      </p:sp>
    </p:spTree>
    <p:extLst>
      <p:ext uri="{BB962C8B-B14F-4D97-AF65-F5344CB8AC3E}">
        <p14:creationId xmlns:p14="http://schemas.microsoft.com/office/powerpoint/2010/main" val="3669228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219729" y="0"/>
            <a:ext cx="7704667" cy="1981200"/>
          </a:xfrm>
        </p:spPr>
        <p:txBody>
          <a:bodyPr/>
          <a:lstStyle/>
          <a:p>
            <a:pPr eaLnBrk="1" hangingPunct="1"/>
            <a:r>
              <a:rPr lang="en-US" altLang="en-US" dirty="0"/>
              <a:t>Data Splitting and “Right” Fitting Honest Testing of our Predictive Model</a:t>
            </a:r>
          </a:p>
        </p:txBody>
      </p:sp>
      <p:sp>
        <p:nvSpPr>
          <p:cNvPr id="40963" name="Freeform 3"/>
          <p:cNvSpPr>
            <a:spLocks/>
          </p:cNvSpPr>
          <p:nvPr/>
        </p:nvSpPr>
        <p:spPr bwMode="auto">
          <a:xfrm>
            <a:off x="1743075" y="1539875"/>
            <a:ext cx="3328988" cy="3971925"/>
          </a:xfrm>
          <a:custGeom>
            <a:avLst/>
            <a:gdLst>
              <a:gd name="T0" fmla="*/ 2147483647 w 2097"/>
              <a:gd name="T1" fmla="*/ 2147483647 h 2502"/>
              <a:gd name="T2" fmla="*/ 2147483647 w 2097"/>
              <a:gd name="T3" fmla="*/ 2147483647 h 2502"/>
              <a:gd name="T4" fmla="*/ 2147483647 w 2097"/>
              <a:gd name="T5" fmla="*/ 2147483647 h 2502"/>
              <a:gd name="T6" fmla="*/ 2147483647 w 2097"/>
              <a:gd name="T7" fmla="*/ 2147483647 h 2502"/>
              <a:gd name="T8" fmla="*/ 2147483647 w 2097"/>
              <a:gd name="T9" fmla="*/ 2147483647 h 2502"/>
              <a:gd name="T10" fmla="*/ 2147483647 w 2097"/>
              <a:gd name="T11" fmla="*/ 2147483647 h 2502"/>
              <a:gd name="T12" fmla="*/ 2147483647 w 2097"/>
              <a:gd name="T13" fmla="*/ 2147483647 h 2502"/>
              <a:gd name="T14" fmla="*/ 2147483647 w 2097"/>
              <a:gd name="T15" fmla="*/ 2147483647 h 2502"/>
              <a:gd name="T16" fmla="*/ 2147483647 w 2097"/>
              <a:gd name="T17" fmla="*/ 2147483647 h 2502"/>
              <a:gd name="T18" fmla="*/ 2147483647 w 2097"/>
              <a:gd name="T19" fmla="*/ 2147483647 h 2502"/>
              <a:gd name="T20" fmla="*/ 2147483647 w 2097"/>
              <a:gd name="T21" fmla="*/ 2147483647 h 2502"/>
              <a:gd name="T22" fmla="*/ 2147483647 w 2097"/>
              <a:gd name="T23" fmla="*/ 2147483647 h 2502"/>
              <a:gd name="T24" fmla="*/ 2147483647 w 2097"/>
              <a:gd name="T25" fmla="*/ 2147483647 h 2502"/>
              <a:gd name="T26" fmla="*/ 2147483647 w 2097"/>
              <a:gd name="T27" fmla="*/ 2147483647 h 2502"/>
              <a:gd name="T28" fmla="*/ 2147483647 w 2097"/>
              <a:gd name="T29" fmla="*/ 2147483647 h 2502"/>
              <a:gd name="T30" fmla="*/ 2147483647 w 2097"/>
              <a:gd name="T31" fmla="*/ 2147483647 h 2502"/>
              <a:gd name="T32" fmla="*/ 2147483647 w 2097"/>
              <a:gd name="T33" fmla="*/ 2147483647 h 2502"/>
              <a:gd name="T34" fmla="*/ 2147483647 w 2097"/>
              <a:gd name="T35" fmla="*/ 2147483647 h 2502"/>
              <a:gd name="T36" fmla="*/ 2147483647 w 2097"/>
              <a:gd name="T37" fmla="*/ 2147483647 h 2502"/>
              <a:gd name="T38" fmla="*/ 2147483647 w 2097"/>
              <a:gd name="T39" fmla="*/ 2147483647 h 2502"/>
              <a:gd name="T40" fmla="*/ 2147483647 w 2097"/>
              <a:gd name="T41" fmla="*/ 2147483647 h 2502"/>
              <a:gd name="T42" fmla="*/ 2147483647 w 2097"/>
              <a:gd name="T43" fmla="*/ 2147483647 h 2502"/>
              <a:gd name="T44" fmla="*/ 2147483647 w 2097"/>
              <a:gd name="T45" fmla="*/ 2147483647 h 2502"/>
              <a:gd name="T46" fmla="*/ 2147483647 w 2097"/>
              <a:gd name="T47" fmla="*/ 2147483647 h 2502"/>
              <a:gd name="T48" fmla="*/ 2147483647 w 2097"/>
              <a:gd name="T49" fmla="*/ 2147483647 h 2502"/>
              <a:gd name="T50" fmla="*/ 2147483647 w 2097"/>
              <a:gd name="T51" fmla="*/ 2147483647 h 2502"/>
              <a:gd name="T52" fmla="*/ 2147483647 w 2097"/>
              <a:gd name="T53" fmla="*/ 2147483647 h 2502"/>
              <a:gd name="T54" fmla="*/ 2147483647 w 2097"/>
              <a:gd name="T55" fmla="*/ 2147483647 h 2502"/>
              <a:gd name="T56" fmla="*/ 2147483647 w 2097"/>
              <a:gd name="T57" fmla="*/ 2147483647 h 2502"/>
              <a:gd name="T58" fmla="*/ 2147483647 w 2097"/>
              <a:gd name="T59" fmla="*/ 2147483647 h 2502"/>
              <a:gd name="T60" fmla="*/ 2147483647 w 2097"/>
              <a:gd name="T61" fmla="*/ 2147483647 h 2502"/>
              <a:gd name="T62" fmla="*/ 2147483647 w 2097"/>
              <a:gd name="T63" fmla="*/ 2147483647 h 2502"/>
              <a:gd name="T64" fmla="*/ 2147483647 w 2097"/>
              <a:gd name="T65" fmla="*/ 2147483647 h 25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97"/>
              <a:gd name="T100" fmla="*/ 0 h 2502"/>
              <a:gd name="T101" fmla="*/ 2097 w 2097"/>
              <a:gd name="T102" fmla="*/ 2502 h 25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97" h="2502">
                <a:moveTo>
                  <a:pt x="645" y="198"/>
                </a:moveTo>
                <a:cubicBezTo>
                  <a:pt x="484" y="204"/>
                  <a:pt x="532" y="198"/>
                  <a:pt x="441" y="228"/>
                </a:cubicBezTo>
                <a:cubicBezTo>
                  <a:pt x="419" y="250"/>
                  <a:pt x="390" y="264"/>
                  <a:pt x="363" y="282"/>
                </a:cubicBezTo>
                <a:cubicBezTo>
                  <a:pt x="326" y="338"/>
                  <a:pt x="268" y="371"/>
                  <a:pt x="237" y="432"/>
                </a:cubicBezTo>
                <a:cubicBezTo>
                  <a:pt x="223" y="500"/>
                  <a:pt x="179" y="549"/>
                  <a:pt x="141" y="606"/>
                </a:cubicBezTo>
                <a:cubicBezTo>
                  <a:pt x="125" y="630"/>
                  <a:pt x="107" y="670"/>
                  <a:pt x="93" y="696"/>
                </a:cubicBezTo>
                <a:cubicBezTo>
                  <a:pt x="40" y="791"/>
                  <a:pt x="36" y="916"/>
                  <a:pt x="21" y="1020"/>
                </a:cubicBezTo>
                <a:cubicBezTo>
                  <a:pt x="19" y="1092"/>
                  <a:pt x="14" y="1164"/>
                  <a:pt x="15" y="1236"/>
                </a:cubicBezTo>
                <a:cubicBezTo>
                  <a:pt x="16" y="1302"/>
                  <a:pt x="0" y="1376"/>
                  <a:pt x="33" y="1434"/>
                </a:cubicBezTo>
                <a:cubicBezTo>
                  <a:pt x="45" y="1454"/>
                  <a:pt x="68" y="1473"/>
                  <a:pt x="81" y="1494"/>
                </a:cubicBezTo>
                <a:cubicBezTo>
                  <a:pt x="111" y="1542"/>
                  <a:pt x="139" y="1595"/>
                  <a:pt x="177" y="1638"/>
                </a:cubicBezTo>
                <a:cubicBezTo>
                  <a:pt x="200" y="1664"/>
                  <a:pt x="228" y="1682"/>
                  <a:pt x="249" y="1710"/>
                </a:cubicBezTo>
                <a:cubicBezTo>
                  <a:pt x="263" y="1752"/>
                  <a:pt x="293" y="1792"/>
                  <a:pt x="315" y="1830"/>
                </a:cubicBezTo>
                <a:cubicBezTo>
                  <a:pt x="341" y="1875"/>
                  <a:pt x="352" y="1927"/>
                  <a:pt x="375" y="1974"/>
                </a:cubicBezTo>
                <a:cubicBezTo>
                  <a:pt x="395" y="2076"/>
                  <a:pt x="419" y="2143"/>
                  <a:pt x="507" y="2202"/>
                </a:cubicBezTo>
                <a:cubicBezTo>
                  <a:pt x="518" y="2209"/>
                  <a:pt x="525" y="2221"/>
                  <a:pt x="537" y="2226"/>
                </a:cubicBezTo>
                <a:cubicBezTo>
                  <a:pt x="601" y="2256"/>
                  <a:pt x="677" y="2245"/>
                  <a:pt x="747" y="2250"/>
                </a:cubicBezTo>
                <a:cubicBezTo>
                  <a:pt x="802" y="2259"/>
                  <a:pt x="853" y="2279"/>
                  <a:pt x="891" y="2322"/>
                </a:cubicBezTo>
                <a:cubicBezTo>
                  <a:pt x="951" y="2389"/>
                  <a:pt x="903" y="2354"/>
                  <a:pt x="945" y="2382"/>
                </a:cubicBezTo>
                <a:cubicBezTo>
                  <a:pt x="959" y="2402"/>
                  <a:pt x="990" y="2451"/>
                  <a:pt x="1005" y="2466"/>
                </a:cubicBezTo>
                <a:cubicBezTo>
                  <a:pt x="1017" y="2478"/>
                  <a:pt x="1041" y="2502"/>
                  <a:pt x="1041" y="2502"/>
                </a:cubicBezTo>
                <a:cubicBezTo>
                  <a:pt x="1044" y="2447"/>
                  <a:pt x="1028" y="2405"/>
                  <a:pt x="1071" y="2376"/>
                </a:cubicBezTo>
                <a:cubicBezTo>
                  <a:pt x="1084" y="2357"/>
                  <a:pt x="1100" y="2341"/>
                  <a:pt x="1113" y="2322"/>
                </a:cubicBezTo>
                <a:cubicBezTo>
                  <a:pt x="1123" y="2282"/>
                  <a:pt x="1132" y="2255"/>
                  <a:pt x="1161" y="2226"/>
                </a:cubicBezTo>
                <a:cubicBezTo>
                  <a:pt x="1168" y="2204"/>
                  <a:pt x="1169" y="2180"/>
                  <a:pt x="1179" y="2160"/>
                </a:cubicBezTo>
                <a:cubicBezTo>
                  <a:pt x="1193" y="2132"/>
                  <a:pt x="1211" y="2106"/>
                  <a:pt x="1221" y="2076"/>
                </a:cubicBezTo>
                <a:cubicBezTo>
                  <a:pt x="1223" y="2038"/>
                  <a:pt x="1222" y="2000"/>
                  <a:pt x="1227" y="1962"/>
                </a:cubicBezTo>
                <a:cubicBezTo>
                  <a:pt x="1231" y="1935"/>
                  <a:pt x="1265" y="1924"/>
                  <a:pt x="1287" y="1908"/>
                </a:cubicBezTo>
                <a:cubicBezTo>
                  <a:pt x="1311" y="1890"/>
                  <a:pt x="1344" y="1875"/>
                  <a:pt x="1365" y="1854"/>
                </a:cubicBezTo>
                <a:cubicBezTo>
                  <a:pt x="1389" y="1830"/>
                  <a:pt x="1363" y="1840"/>
                  <a:pt x="1395" y="1824"/>
                </a:cubicBezTo>
                <a:cubicBezTo>
                  <a:pt x="1417" y="1813"/>
                  <a:pt x="1456" y="1814"/>
                  <a:pt x="1473" y="1812"/>
                </a:cubicBezTo>
                <a:cubicBezTo>
                  <a:pt x="1507" y="1789"/>
                  <a:pt x="1518" y="1743"/>
                  <a:pt x="1551" y="1716"/>
                </a:cubicBezTo>
                <a:cubicBezTo>
                  <a:pt x="1602" y="1674"/>
                  <a:pt x="1655" y="1642"/>
                  <a:pt x="1689" y="1584"/>
                </a:cubicBezTo>
                <a:cubicBezTo>
                  <a:pt x="1708" y="1551"/>
                  <a:pt x="1716" y="1524"/>
                  <a:pt x="1737" y="1494"/>
                </a:cubicBezTo>
                <a:cubicBezTo>
                  <a:pt x="1745" y="1482"/>
                  <a:pt x="1761" y="1458"/>
                  <a:pt x="1761" y="1458"/>
                </a:cubicBezTo>
                <a:cubicBezTo>
                  <a:pt x="1759" y="1426"/>
                  <a:pt x="1762" y="1393"/>
                  <a:pt x="1755" y="1362"/>
                </a:cubicBezTo>
                <a:cubicBezTo>
                  <a:pt x="1754" y="1356"/>
                  <a:pt x="1739" y="1362"/>
                  <a:pt x="1737" y="1356"/>
                </a:cubicBezTo>
                <a:cubicBezTo>
                  <a:pt x="1730" y="1335"/>
                  <a:pt x="1766" y="1253"/>
                  <a:pt x="1779" y="1236"/>
                </a:cubicBezTo>
                <a:cubicBezTo>
                  <a:pt x="1790" y="1202"/>
                  <a:pt x="1786" y="1234"/>
                  <a:pt x="1767" y="1200"/>
                </a:cubicBezTo>
                <a:cubicBezTo>
                  <a:pt x="1730" y="1134"/>
                  <a:pt x="1779" y="1188"/>
                  <a:pt x="1737" y="1146"/>
                </a:cubicBezTo>
                <a:cubicBezTo>
                  <a:pt x="1721" y="1097"/>
                  <a:pt x="1733" y="1082"/>
                  <a:pt x="1695" y="1044"/>
                </a:cubicBezTo>
                <a:cubicBezTo>
                  <a:pt x="1703" y="998"/>
                  <a:pt x="1708" y="1007"/>
                  <a:pt x="1731" y="972"/>
                </a:cubicBezTo>
                <a:cubicBezTo>
                  <a:pt x="1740" y="936"/>
                  <a:pt x="1767" y="911"/>
                  <a:pt x="1779" y="876"/>
                </a:cubicBezTo>
                <a:cubicBezTo>
                  <a:pt x="1784" y="860"/>
                  <a:pt x="1791" y="828"/>
                  <a:pt x="1791" y="828"/>
                </a:cubicBezTo>
                <a:cubicBezTo>
                  <a:pt x="1780" y="758"/>
                  <a:pt x="1793" y="768"/>
                  <a:pt x="1767" y="732"/>
                </a:cubicBezTo>
                <a:cubicBezTo>
                  <a:pt x="1755" y="716"/>
                  <a:pt x="1731" y="684"/>
                  <a:pt x="1731" y="684"/>
                </a:cubicBezTo>
                <a:cubicBezTo>
                  <a:pt x="1727" y="670"/>
                  <a:pt x="1719" y="650"/>
                  <a:pt x="1731" y="636"/>
                </a:cubicBezTo>
                <a:cubicBezTo>
                  <a:pt x="1738" y="628"/>
                  <a:pt x="1773" y="610"/>
                  <a:pt x="1785" y="600"/>
                </a:cubicBezTo>
                <a:cubicBezTo>
                  <a:pt x="1823" y="570"/>
                  <a:pt x="1871" y="549"/>
                  <a:pt x="1917" y="534"/>
                </a:cubicBezTo>
                <a:cubicBezTo>
                  <a:pt x="1929" y="522"/>
                  <a:pt x="1944" y="512"/>
                  <a:pt x="1953" y="498"/>
                </a:cubicBezTo>
                <a:cubicBezTo>
                  <a:pt x="1957" y="492"/>
                  <a:pt x="1959" y="484"/>
                  <a:pt x="1965" y="480"/>
                </a:cubicBezTo>
                <a:cubicBezTo>
                  <a:pt x="1975" y="474"/>
                  <a:pt x="2011" y="466"/>
                  <a:pt x="2025" y="462"/>
                </a:cubicBezTo>
                <a:cubicBezTo>
                  <a:pt x="2048" y="439"/>
                  <a:pt x="2078" y="394"/>
                  <a:pt x="2097" y="366"/>
                </a:cubicBezTo>
                <a:cubicBezTo>
                  <a:pt x="2088" y="329"/>
                  <a:pt x="2060" y="322"/>
                  <a:pt x="2031" y="300"/>
                </a:cubicBezTo>
                <a:cubicBezTo>
                  <a:pt x="1967" y="252"/>
                  <a:pt x="1898" y="218"/>
                  <a:pt x="1821" y="192"/>
                </a:cubicBezTo>
                <a:cubicBezTo>
                  <a:pt x="1766" y="174"/>
                  <a:pt x="1705" y="184"/>
                  <a:pt x="1647" y="180"/>
                </a:cubicBezTo>
                <a:cubicBezTo>
                  <a:pt x="1581" y="167"/>
                  <a:pt x="1509" y="137"/>
                  <a:pt x="1455" y="96"/>
                </a:cubicBezTo>
                <a:cubicBezTo>
                  <a:pt x="1435" y="81"/>
                  <a:pt x="1416" y="62"/>
                  <a:pt x="1395" y="48"/>
                </a:cubicBezTo>
                <a:cubicBezTo>
                  <a:pt x="1347" y="16"/>
                  <a:pt x="1272" y="6"/>
                  <a:pt x="1215" y="0"/>
                </a:cubicBezTo>
                <a:cubicBezTo>
                  <a:pt x="1108" y="4"/>
                  <a:pt x="1031" y="6"/>
                  <a:pt x="933" y="30"/>
                </a:cubicBezTo>
                <a:cubicBezTo>
                  <a:pt x="910" y="45"/>
                  <a:pt x="881" y="56"/>
                  <a:pt x="855" y="66"/>
                </a:cubicBezTo>
                <a:cubicBezTo>
                  <a:pt x="843" y="71"/>
                  <a:pt x="819" y="78"/>
                  <a:pt x="819" y="78"/>
                </a:cubicBezTo>
                <a:cubicBezTo>
                  <a:pt x="791" y="99"/>
                  <a:pt x="769" y="118"/>
                  <a:pt x="735" y="126"/>
                </a:cubicBezTo>
                <a:cubicBezTo>
                  <a:pt x="724" y="137"/>
                  <a:pt x="709" y="144"/>
                  <a:pt x="699" y="156"/>
                </a:cubicBezTo>
                <a:cubicBezTo>
                  <a:pt x="695" y="161"/>
                  <a:pt x="697" y="169"/>
                  <a:pt x="693" y="174"/>
                </a:cubicBezTo>
                <a:cubicBezTo>
                  <a:pt x="680" y="193"/>
                  <a:pt x="666" y="198"/>
                  <a:pt x="645" y="198"/>
                </a:cubicBezTo>
                <a:close/>
              </a:path>
            </a:pathLst>
          </a:custGeom>
          <a:solidFill>
            <a:srgbClr val="969696"/>
          </a:solidFill>
          <a:ln w="9525">
            <a:round/>
            <a:headEnd/>
            <a:tailEnd/>
          </a:ln>
          <a:scene3d>
            <a:camera prst="legacyPerspectiveFront">
              <a:rot lat="20099957" lon="1500000" rev="0"/>
            </a:camera>
            <a:lightRig rig="legacyFlat1" dir="t"/>
          </a:scene3d>
          <a:sp3d extrusionH="430200" prstMaterial="legacyMetal">
            <a:bevelT w="13500" h="13500" prst="angle"/>
            <a:bevelB w="13500" h="13500" prst="angle"/>
            <a:extrusionClr>
              <a:srgbClr val="969696"/>
            </a:extrusionClr>
          </a:sp3d>
        </p:spPr>
        <p:txBody>
          <a:bodyPr wrap="none" anchor="ctr">
            <a:flatTx/>
          </a:bodyPr>
          <a:lstStyle/>
          <a:p>
            <a:endParaRPr lang="en-CA"/>
          </a:p>
        </p:txBody>
      </p:sp>
      <p:sp>
        <p:nvSpPr>
          <p:cNvPr id="40964" name="Freeform 4"/>
          <p:cNvSpPr>
            <a:spLocks/>
          </p:cNvSpPr>
          <p:nvPr/>
        </p:nvSpPr>
        <p:spPr bwMode="auto">
          <a:xfrm>
            <a:off x="4495800" y="1752600"/>
            <a:ext cx="2743200" cy="2930525"/>
          </a:xfrm>
          <a:custGeom>
            <a:avLst/>
            <a:gdLst>
              <a:gd name="T0" fmla="*/ 2147483647 w 1503"/>
              <a:gd name="T1" fmla="*/ 2147483647 h 1846"/>
              <a:gd name="T2" fmla="*/ 2147483647 w 1503"/>
              <a:gd name="T3" fmla="*/ 2147483647 h 1846"/>
              <a:gd name="T4" fmla="*/ 2147483647 w 1503"/>
              <a:gd name="T5" fmla="*/ 2147483647 h 1846"/>
              <a:gd name="T6" fmla="*/ 2147483647 w 1503"/>
              <a:gd name="T7" fmla="*/ 2147483647 h 1846"/>
              <a:gd name="T8" fmla="*/ 2147483647 w 1503"/>
              <a:gd name="T9" fmla="*/ 2147483647 h 1846"/>
              <a:gd name="T10" fmla="*/ 2147483647 w 1503"/>
              <a:gd name="T11" fmla="*/ 2147483647 h 1846"/>
              <a:gd name="T12" fmla="*/ 2147483647 w 1503"/>
              <a:gd name="T13" fmla="*/ 2147483647 h 1846"/>
              <a:gd name="T14" fmla="*/ 2147483647 w 1503"/>
              <a:gd name="T15" fmla="*/ 2147483647 h 1846"/>
              <a:gd name="T16" fmla="*/ 2147483647 w 1503"/>
              <a:gd name="T17" fmla="*/ 2147483647 h 1846"/>
              <a:gd name="T18" fmla="*/ 2147483647 w 1503"/>
              <a:gd name="T19" fmla="*/ 2147483647 h 1846"/>
              <a:gd name="T20" fmla="*/ 2147483647 w 1503"/>
              <a:gd name="T21" fmla="*/ 2147483647 h 1846"/>
              <a:gd name="T22" fmla="*/ 2147483647 w 1503"/>
              <a:gd name="T23" fmla="*/ 2147483647 h 1846"/>
              <a:gd name="T24" fmla="*/ 2147483647 w 1503"/>
              <a:gd name="T25" fmla="*/ 2147483647 h 1846"/>
              <a:gd name="T26" fmla="*/ 2147483647 w 1503"/>
              <a:gd name="T27" fmla="*/ 2147483647 h 1846"/>
              <a:gd name="T28" fmla="*/ 2147483647 w 1503"/>
              <a:gd name="T29" fmla="*/ 2147483647 h 1846"/>
              <a:gd name="T30" fmla="*/ 2147483647 w 1503"/>
              <a:gd name="T31" fmla="*/ 2147483647 h 1846"/>
              <a:gd name="T32" fmla="*/ 2147483647 w 1503"/>
              <a:gd name="T33" fmla="*/ 2147483647 h 1846"/>
              <a:gd name="T34" fmla="*/ 2147483647 w 1503"/>
              <a:gd name="T35" fmla="*/ 2147483647 h 1846"/>
              <a:gd name="T36" fmla="*/ 2147483647 w 1503"/>
              <a:gd name="T37" fmla="*/ 2147483647 h 1846"/>
              <a:gd name="T38" fmla="*/ 2147483647 w 1503"/>
              <a:gd name="T39" fmla="*/ 2147483647 h 1846"/>
              <a:gd name="T40" fmla="*/ 2147483647 w 1503"/>
              <a:gd name="T41" fmla="*/ 2147483647 h 1846"/>
              <a:gd name="T42" fmla="*/ 2147483647 w 1503"/>
              <a:gd name="T43" fmla="*/ 2147483647 h 1846"/>
              <a:gd name="T44" fmla="*/ 2147483647 w 1503"/>
              <a:gd name="T45" fmla="*/ 2147483647 h 1846"/>
              <a:gd name="T46" fmla="*/ 2147483647 w 1503"/>
              <a:gd name="T47" fmla="*/ 2147483647 h 1846"/>
              <a:gd name="T48" fmla="*/ 2147483647 w 1503"/>
              <a:gd name="T49" fmla="*/ 2147483647 h 1846"/>
              <a:gd name="T50" fmla="*/ 2147483647 w 1503"/>
              <a:gd name="T51" fmla="*/ 2147483647 h 1846"/>
              <a:gd name="T52" fmla="*/ 2147483647 w 1503"/>
              <a:gd name="T53" fmla="*/ 2147483647 h 1846"/>
              <a:gd name="T54" fmla="*/ 2147483647 w 1503"/>
              <a:gd name="T55" fmla="*/ 2147483647 h 1846"/>
              <a:gd name="T56" fmla="*/ 2147483647 w 1503"/>
              <a:gd name="T57" fmla="*/ 2147483647 h 1846"/>
              <a:gd name="T58" fmla="*/ 2147483647 w 1503"/>
              <a:gd name="T59" fmla="*/ 2147483647 h 1846"/>
              <a:gd name="T60" fmla="*/ 2147483647 w 1503"/>
              <a:gd name="T61" fmla="*/ 2147483647 h 1846"/>
              <a:gd name="T62" fmla="*/ 2147483647 w 1503"/>
              <a:gd name="T63" fmla="*/ 2147483647 h 1846"/>
              <a:gd name="T64" fmla="*/ 2147483647 w 1503"/>
              <a:gd name="T65" fmla="*/ 2147483647 h 1846"/>
              <a:gd name="T66" fmla="*/ 2147483647 w 1503"/>
              <a:gd name="T67" fmla="*/ 2147483647 h 1846"/>
              <a:gd name="T68" fmla="*/ 2147483647 w 1503"/>
              <a:gd name="T69" fmla="*/ 2147483647 h 1846"/>
              <a:gd name="T70" fmla="*/ 2147483647 w 1503"/>
              <a:gd name="T71" fmla="*/ 2147483647 h 1846"/>
              <a:gd name="T72" fmla="*/ 2147483647 w 1503"/>
              <a:gd name="T73" fmla="*/ 2147483647 h 1846"/>
              <a:gd name="T74" fmla="*/ 2147483647 w 1503"/>
              <a:gd name="T75" fmla="*/ 2147483647 h 1846"/>
              <a:gd name="T76" fmla="*/ 2147483647 w 1503"/>
              <a:gd name="T77" fmla="*/ 2147483647 h 1846"/>
              <a:gd name="T78" fmla="*/ 2147483647 w 1503"/>
              <a:gd name="T79" fmla="*/ 2147483647 h 1846"/>
              <a:gd name="T80" fmla="*/ 2147483647 w 1503"/>
              <a:gd name="T81" fmla="*/ 2147483647 h 1846"/>
              <a:gd name="T82" fmla="*/ 2147483647 w 1503"/>
              <a:gd name="T83" fmla="*/ 2147483647 h 1846"/>
              <a:gd name="T84" fmla="*/ 2147483647 w 1503"/>
              <a:gd name="T85" fmla="*/ 2147483647 h 1846"/>
              <a:gd name="T86" fmla="*/ 2147483647 w 1503"/>
              <a:gd name="T87" fmla="*/ 2147483647 h 1846"/>
              <a:gd name="T88" fmla="*/ 2147483647 w 1503"/>
              <a:gd name="T89" fmla="*/ 2147483647 h 1846"/>
              <a:gd name="T90" fmla="*/ 2147483647 w 1503"/>
              <a:gd name="T91" fmla="*/ 2147483647 h 1846"/>
              <a:gd name="T92" fmla="*/ 2147483647 w 1503"/>
              <a:gd name="T93" fmla="*/ 2147483647 h 1846"/>
              <a:gd name="T94" fmla="*/ 2147483647 w 1503"/>
              <a:gd name="T95" fmla="*/ 2147483647 h 1846"/>
              <a:gd name="T96" fmla="*/ 2147483647 w 1503"/>
              <a:gd name="T97" fmla="*/ 2147483647 h 1846"/>
              <a:gd name="T98" fmla="*/ 2147483647 w 1503"/>
              <a:gd name="T99" fmla="*/ 2147483647 h 184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503"/>
              <a:gd name="T151" fmla="*/ 0 h 1846"/>
              <a:gd name="T152" fmla="*/ 1503 w 1503"/>
              <a:gd name="T153" fmla="*/ 1846 h 184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503" h="1846">
                <a:moveTo>
                  <a:pt x="363" y="52"/>
                </a:moveTo>
                <a:cubicBezTo>
                  <a:pt x="361" y="67"/>
                  <a:pt x="362" y="128"/>
                  <a:pt x="339" y="142"/>
                </a:cubicBezTo>
                <a:cubicBezTo>
                  <a:pt x="328" y="149"/>
                  <a:pt x="314" y="147"/>
                  <a:pt x="303" y="154"/>
                </a:cubicBezTo>
                <a:cubicBezTo>
                  <a:pt x="279" y="170"/>
                  <a:pt x="255" y="186"/>
                  <a:pt x="231" y="202"/>
                </a:cubicBezTo>
                <a:cubicBezTo>
                  <a:pt x="210" y="216"/>
                  <a:pt x="205" y="237"/>
                  <a:pt x="183" y="250"/>
                </a:cubicBezTo>
                <a:cubicBezTo>
                  <a:pt x="161" y="262"/>
                  <a:pt x="134" y="278"/>
                  <a:pt x="111" y="286"/>
                </a:cubicBezTo>
                <a:cubicBezTo>
                  <a:pt x="96" y="292"/>
                  <a:pt x="63" y="298"/>
                  <a:pt x="63" y="298"/>
                </a:cubicBezTo>
                <a:cubicBezTo>
                  <a:pt x="40" y="313"/>
                  <a:pt x="24" y="311"/>
                  <a:pt x="9" y="334"/>
                </a:cubicBezTo>
                <a:cubicBezTo>
                  <a:pt x="27" y="422"/>
                  <a:pt x="23" y="511"/>
                  <a:pt x="45" y="598"/>
                </a:cubicBezTo>
                <a:cubicBezTo>
                  <a:pt x="31" y="620"/>
                  <a:pt x="15" y="634"/>
                  <a:pt x="3" y="658"/>
                </a:cubicBezTo>
                <a:cubicBezTo>
                  <a:pt x="5" y="710"/>
                  <a:pt x="0" y="763"/>
                  <a:pt x="9" y="814"/>
                </a:cubicBezTo>
                <a:cubicBezTo>
                  <a:pt x="14" y="843"/>
                  <a:pt x="76" y="863"/>
                  <a:pt x="99" y="874"/>
                </a:cubicBezTo>
                <a:cubicBezTo>
                  <a:pt x="114" y="904"/>
                  <a:pt x="115" y="915"/>
                  <a:pt x="87" y="934"/>
                </a:cubicBezTo>
                <a:cubicBezTo>
                  <a:pt x="69" y="962"/>
                  <a:pt x="50" y="992"/>
                  <a:pt x="39" y="1024"/>
                </a:cubicBezTo>
                <a:cubicBezTo>
                  <a:pt x="46" y="1084"/>
                  <a:pt x="53" y="1145"/>
                  <a:pt x="33" y="1204"/>
                </a:cubicBezTo>
                <a:cubicBezTo>
                  <a:pt x="41" y="1229"/>
                  <a:pt x="49" y="1243"/>
                  <a:pt x="75" y="1252"/>
                </a:cubicBezTo>
                <a:cubicBezTo>
                  <a:pt x="121" y="1246"/>
                  <a:pt x="152" y="1239"/>
                  <a:pt x="201" y="1252"/>
                </a:cubicBezTo>
                <a:cubicBezTo>
                  <a:pt x="208" y="1254"/>
                  <a:pt x="208" y="1265"/>
                  <a:pt x="213" y="1270"/>
                </a:cubicBezTo>
                <a:cubicBezTo>
                  <a:pt x="253" y="1310"/>
                  <a:pt x="222" y="1267"/>
                  <a:pt x="255" y="1306"/>
                </a:cubicBezTo>
                <a:cubicBezTo>
                  <a:pt x="271" y="1325"/>
                  <a:pt x="267" y="1342"/>
                  <a:pt x="291" y="1354"/>
                </a:cubicBezTo>
                <a:cubicBezTo>
                  <a:pt x="350" y="1383"/>
                  <a:pt x="413" y="1404"/>
                  <a:pt x="477" y="1420"/>
                </a:cubicBezTo>
                <a:cubicBezTo>
                  <a:pt x="536" y="1538"/>
                  <a:pt x="658" y="1518"/>
                  <a:pt x="777" y="1522"/>
                </a:cubicBezTo>
                <a:cubicBezTo>
                  <a:pt x="793" y="1526"/>
                  <a:pt x="811" y="1525"/>
                  <a:pt x="825" y="1534"/>
                </a:cubicBezTo>
                <a:cubicBezTo>
                  <a:pt x="869" y="1564"/>
                  <a:pt x="847" y="1555"/>
                  <a:pt x="891" y="1564"/>
                </a:cubicBezTo>
                <a:cubicBezTo>
                  <a:pt x="939" y="1588"/>
                  <a:pt x="989" y="1613"/>
                  <a:pt x="1035" y="1642"/>
                </a:cubicBezTo>
                <a:cubicBezTo>
                  <a:pt x="1043" y="1647"/>
                  <a:pt x="1051" y="1654"/>
                  <a:pt x="1059" y="1660"/>
                </a:cubicBezTo>
                <a:cubicBezTo>
                  <a:pt x="1071" y="1668"/>
                  <a:pt x="1095" y="1684"/>
                  <a:pt x="1095" y="1684"/>
                </a:cubicBezTo>
                <a:cubicBezTo>
                  <a:pt x="1099" y="1690"/>
                  <a:pt x="1102" y="1697"/>
                  <a:pt x="1107" y="1702"/>
                </a:cubicBezTo>
                <a:cubicBezTo>
                  <a:pt x="1112" y="1707"/>
                  <a:pt x="1120" y="1709"/>
                  <a:pt x="1125" y="1714"/>
                </a:cubicBezTo>
                <a:cubicBezTo>
                  <a:pt x="1159" y="1753"/>
                  <a:pt x="1178" y="1804"/>
                  <a:pt x="1209" y="1846"/>
                </a:cubicBezTo>
                <a:cubicBezTo>
                  <a:pt x="1221" y="1811"/>
                  <a:pt x="1221" y="1773"/>
                  <a:pt x="1233" y="1738"/>
                </a:cubicBezTo>
                <a:cubicBezTo>
                  <a:pt x="1241" y="1713"/>
                  <a:pt x="1267" y="1690"/>
                  <a:pt x="1275" y="1666"/>
                </a:cubicBezTo>
                <a:cubicBezTo>
                  <a:pt x="1287" y="1631"/>
                  <a:pt x="1293" y="1594"/>
                  <a:pt x="1305" y="1558"/>
                </a:cubicBezTo>
                <a:cubicBezTo>
                  <a:pt x="1316" y="1526"/>
                  <a:pt x="1319" y="1469"/>
                  <a:pt x="1335" y="1444"/>
                </a:cubicBezTo>
                <a:cubicBezTo>
                  <a:pt x="1343" y="1432"/>
                  <a:pt x="1359" y="1408"/>
                  <a:pt x="1359" y="1408"/>
                </a:cubicBezTo>
                <a:cubicBezTo>
                  <a:pt x="1371" y="1361"/>
                  <a:pt x="1385" y="1328"/>
                  <a:pt x="1419" y="1294"/>
                </a:cubicBezTo>
                <a:cubicBezTo>
                  <a:pt x="1429" y="1264"/>
                  <a:pt x="1446" y="1243"/>
                  <a:pt x="1467" y="1222"/>
                </a:cubicBezTo>
                <a:cubicBezTo>
                  <a:pt x="1478" y="1177"/>
                  <a:pt x="1492" y="1135"/>
                  <a:pt x="1503" y="1090"/>
                </a:cubicBezTo>
                <a:cubicBezTo>
                  <a:pt x="1501" y="1052"/>
                  <a:pt x="1502" y="1014"/>
                  <a:pt x="1497" y="976"/>
                </a:cubicBezTo>
                <a:cubicBezTo>
                  <a:pt x="1494" y="953"/>
                  <a:pt x="1473" y="910"/>
                  <a:pt x="1473" y="910"/>
                </a:cubicBezTo>
                <a:cubicBezTo>
                  <a:pt x="1476" y="759"/>
                  <a:pt x="1478" y="615"/>
                  <a:pt x="1497" y="466"/>
                </a:cubicBezTo>
                <a:cubicBezTo>
                  <a:pt x="1492" y="385"/>
                  <a:pt x="1499" y="332"/>
                  <a:pt x="1431" y="286"/>
                </a:cubicBezTo>
                <a:cubicBezTo>
                  <a:pt x="1382" y="212"/>
                  <a:pt x="1236" y="199"/>
                  <a:pt x="1155" y="190"/>
                </a:cubicBezTo>
                <a:cubicBezTo>
                  <a:pt x="1075" y="163"/>
                  <a:pt x="972" y="174"/>
                  <a:pt x="897" y="172"/>
                </a:cubicBezTo>
                <a:cubicBezTo>
                  <a:pt x="851" y="161"/>
                  <a:pt x="820" y="132"/>
                  <a:pt x="783" y="106"/>
                </a:cubicBezTo>
                <a:cubicBezTo>
                  <a:pt x="757" y="87"/>
                  <a:pt x="726" y="70"/>
                  <a:pt x="699" y="52"/>
                </a:cubicBezTo>
                <a:cubicBezTo>
                  <a:pt x="654" y="22"/>
                  <a:pt x="596" y="18"/>
                  <a:pt x="543" y="10"/>
                </a:cubicBezTo>
                <a:cubicBezTo>
                  <a:pt x="497" y="12"/>
                  <a:pt x="445" y="0"/>
                  <a:pt x="405" y="22"/>
                </a:cubicBezTo>
                <a:cubicBezTo>
                  <a:pt x="405" y="22"/>
                  <a:pt x="360" y="52"/>
                  <a:pt x="351" y="58"/>
                </a:cubicBezTo>
                <a:cubicBezTo>
                  <a:pt x="347" y="60"/>
                  <a:pt x="359" y="54"/>
                  <a:pt x="363" y="52"/>
                </a:cubicBezTo>
                <a:close/>
              </a:path>
            </a:pathLst>
          </a:custGeom>
          <a:solidFill>
            <a:srgbClr val="969696"/>
          </a:solidFill>
          <a:ln w="9525">
            <a:round/>
            <a:headEnd/>
            <a:tailEnd/>
          </a:ln>
          <a:scene3d>
            <a:camera prst="legacyPerspectiveFront">
              <a:rot lat="20099957" lon="1500000" rev="0"/>
            </a:camera>
            <a:lightRig rig="legacyFlat1" dir="t"/>
          </a:scene3d>
          <a:sp3d extrusionH="430200" prstMaterial="legacyMetal">
            <a:bevelT w="13500" h="13500" prst="angle"/>
            <a:bevelB w="13500" h="13500" prst="angle"/>
            <a:extrusionClr>
              <a:srgbClr val="969696"/>
            </a:extrusionClr>
          </a:sp3d>
        </p:spPr>
        <p:txBody>
          <a:bodyPr wrap="none" anchor="ctr">
            <a:flatTx/>
          </a:bodyPr>
          <a:lstStyle/>
          <a:p>
            <a:endParaRPr lang="en-CA"/>
          </a:p>
        </p:txBody>
      </p:sp>
      <p:sp>
        <p:nvSpPr>
          <p:cNvPr id="40965" name="Freeform 5"/>
          <p:cNvSpPr>
            <a:spLocks/>
          </p:cNvSpPr>
          <p:nvPr/>
        </p:nvSpPr>
        <p:spPr bwMode="auto">
          <a:xfrm>
            <a:off x="3429000" y="3962400"/>
            <a:ext cx="3127375" cy="1914525"/>
          </a:xfrm>
          <a:custGeom>
            <a:avLst/>
            <a:gdLst>
              <a:gd name="T0" fmla="*/ 2147483647 w 1970"/>
              <a:gd name="T1" fmla="*/ 2147483647 h 1206"/>
              <a:gd name="T2" fmla="*/ 2147483647 w 1970"/>
              <a:gd name="T3" fmla="*/ 2147483647 h 1206"/>
              <a:gd name="T4" fmla="*/ 2147483647 w 1970"/>
              <a:gd name="T5" fmla="*/ 2147483647 h 1206"/>
              <a:gd name="T6" fmla="*/ 2147483647 w 1970"/>
              <a:gd name="T7" fmla="*/ 2147483647 h 1206"/>
              <a:gd name="T8" fmla="*/ 2147483647 w 1970"/>
              <a:gd name="T9" fmla="*/ 2147483647 h 1206"/>
              <a:gd name="T10" fmla="*/ 2147483647 w 1970"/>
              <a:gd name="T11" fmla="*/ 2147483647 h 1206"/>
              <a:gd name="T12" fmla="*/ 2147483647 w 1970"/>
              <a:gd name="T13" fmla="*/ 2147483647 h 1206"/>
              <a:gd name="T14" fmla="*/ 2147483647 w 1970"/>
              <a:gd name="T15" fmla="*/ 2147483647 h 1206"/>
              <a:gd name="T16" fmla="*/ 2147483647 w 1970"/>
              <a:gd name="T17" fmla="*/ 2147483647 h 1206"/>
              <a:gd name="T18" fmla="*/ 2147483647 w 1970"/>
              <a:gd name="T19" fmla="*/ 2147483647 h 1206"/>
              <a:gd name="T20" fmla="*/ 2147483647 w 1970"/>
              <a:gd name="T21" fmla="*/ 2147483647 h 1206"/>
              <a:gd name="T22" fmla="*/ 2147483647 w 1970"/>
              <a:gd name="T23" fmla="*/ 2147483647 h 1206"/>
              <a:gd name="T24" fmla="*/ 2147483647 w 1970"/>
              <a:gd name="T25" fmla="*/ 2147483647 h 1206"/>
              <a:gd name="T26" fmla="*/ 2147483647 w 1970"/>
              <a:gd name="T27" fmla="*/ 2147483647 h 1206"/>
              <a:gd name="T28" fmla="*/ 2147483647 w 1970"/>
              <a:gd name="T29" fmla="*/ 2147483647 h 1206"/>
              <a:gd name="T30" fmla="*/ 2147483647 w 1970"/>
              <a:gd name="T31" fmla="*/ 2147483647 h 1206"/>
              <a:gd name="T32" fmla="*/ 2147483647 w 1970"/>
              <a:gd name="T33" fmla="*/ 2147483647 h 1206"/>
              <a:gd name="T34" fmla="*/ 2147483647 w 1970"/>
              <a:gd name="T35" fmla="*/ 2147483647 h 1206"/>
              <a:gd name="T36" fmla="*/ 2147483647 w 1970"/>
              <a:gd name="T37" fmla="*/ 0 h 1206"/>
              <a:gd name="T38" fmla="*/ 2147483647 w 1970"/>
              <a:gd name="T39" fmla="*/ 2147483647 h 1206"/>
              <a:gd name="T40" fmla="*/ 2147483647 w 1970"/>
              <a:gd name="T41" fmla="*/ 2147483647 h 1206"/>
              <a:gd name="T42" fmla="*/ 2147483647 w 1970"/>
              <a:gd name="T43" fmla="*/ 2147483647 h 1206"/>
              <a:gd name="T44" fmla="*/ 2147483647 w 1970"/>
              <a:gd name="T45" fmla="*/ 2147483647 h 1206"/>
              <a:gd name="T46" fmla="*/ 2147483647 w 1970"/>
              <a:gd name="T47" fmla="*/ 2147483647 h 1206"/>
              <a:gd name="T48" fmla="*/ 2147483647 w 1970"/>
              <a:gd name="T49" fmla="*/ 2147483647 h 1206"/>
              <a:gd name="T50" fmla="*/ 2147483647 w 1970"/>
              <a:gd name="T51" fmla="*/ 2147483647 h 1206"/>
              <a:gd name="T52" fmla="*/ 2147483647 w 1970"/>
              <a:gd name="T53" fmla="*/ 2147483647 h 1206"/>
              <a:gd name="T54" fmla="*/ 2147483647 w 1970"/>
              <a:gd name="T55" fmla="*/ 2147483647 h 1206"/>
              <a:gd name="T56" fmla="*/ 2147483647 w 1970"/>
              <a:gd name="T57" fmla="*/ 2147483647 h 1206"/>
              <a:gd name="T58" fmla="*/ 2147483647 w 1970"/>
              <a:gd name="T59" fmla="*/ 2147483647 h 1206"/>
              <a:gd name="T60" fmla="*/ 2147483647 w 1970"/>
              <a:gd name="T61" fmla="*/ 2147483647 h 1206"/>
              <a:gd name="T62" fmla="*/ 2147483647 w 1970"/>
              <a:gd name="T63" fmla="*/ 2147483647 h 1206"/>
              <a:gd name="T64" fmla="*/ 2147483647 w 1970"/>
              <a:gd name="T65" fmla="*/ 2147483647 h 1206"/>
              <a:gd name="T66" fmla="*/ 2147483647 w 1970"/>
              <a:gd name="T67" fmla="*/ 2147483647 h 1206"/>
              <a:gd name="T68" fmla="*/ 2147483647 w 1970"/>
              <a:gd name="T69" fmla="*/ 2147483647 h 1206"/>
              <a:gd name="T70" fmla="*/ 2147483647 w 1970"/>
              <a:gd name="T71" fmla="*/ 2147483647 h 1206"/>
              <a:gd name="T72" fmla="*/ 2147483647 w 1970"/>
              <a:gd name="T73" fmla="*/ 2147483647 h 1206"/>
              <a:gd name="T74" fmla="*/ 2147483647 w 1970"/>
              <a:gd name="T75" fmla="*/ 2147483647 h 1206"/>
              <a:gd name="T76" fmla="*/ 2147483647 w 1970"/>
              <a:gd name="T77" fmla="*/ 2147483647 h 1206"/>
              <a:gd name="T78" fmla="*/ 2147483647 w 1970"/>
              <a:gd name="T79" fmla="*/ 2147483647 h 1206"/>
              <a:gd name="T80" fmla="*/ 2147483647 w 1970"/>
              <a:gd name="T81" fmla="*/ 2147483647 h 1206"/>
              <a:gd name="T82" fmla="*/ 2147483647 w 1970"/>
              <a:gd name="T83" fmla="*/ 2147483647 h 1206"/>
              <a:gd name="T84" fmla="*/ 2147483647 w 1970"/>
              <a:gd name="T85" fmla="*/ 2147483647 h 1206"/>
              <a:gd name="T86" fmla="*/ 2147483647 w 1970"/>
              <a:gd name="T87" fmla="*/ 2147483647 h 1206"/>
              <a:gd name="T88" fmla="*/ 2147483647 w 1970"/>
              <a:gd name="T89" fmla="*/ 2147483647 h 1206"/>
              <a:gd name="T90" fmla="*/ 2147483647 w 1970"/>
              <a:gd name="T91" fmla="*/ 2147483647 h 120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970"/>
              <a:gd name="T139" fmla="*/ 0 h 1206"/>
              <a:gd name="T140" fmla="*/ 1970 w 1970"/>
              <a:gd name="T141" fmla="*/ 1206 h 120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970" h="1206">
                <a:moveTo>
                  <a:pt x="2" y="990"/>
                </a:moveTo>
                <a:cubicBezTo>
                  <a:pt x="4" y="968"/>
                  <a:pt x="0" y="945"/>
                  <a:pt x="8" y="924"/>
                </a:cubicBezTo>
                <a:cubicBezTo>
                  <a:pt x="14" y="907"/>
                  <a:pt x="75" y="896"/>
                  <a:pt x="86" y="894"/>
                </a:cubicBezTo>
                <a:cubicBezTo>
                  <a:pt x="132" y="848"/>
                  <a:pt x="110" y="769"/>
                  <a:pt x="146" y="714"/>
                </a:cubicBezTo>
                <a:cubicBezTo>
                  <a:pt x="148" y="706"/>
                  <a:pt x="151" y="698"/>
                  <a:pt x="152" y="690"/>
                </a:cubicBezTo>
                <a:cubicBezTo>
                  <a:pt x="155" y="676"/>
                  <a:pt x="155" y="662"/>
                  <a:pt x="158" y="648"/>
                </a:cubicBezTo>
                <a:cubicBezTo>
                  <a:pt x="161" y="636"/>
                  <a:pt x="170" y="612"/>
                  <a:pt x="170" y="612"/>
                </a:cubicBezTo>
                <a:cubicBezTo>
                  <a:pt x="172" y="586"/>
                  <a:pt x="172" y="560"/>
                  <a:pt x="176" y="534"/>
                </a:cubicBezTo>
                <a:cubicBezTo>
                  <a:pt x="178" y="520"/>
                  <a:pt x="176" y="500"/>
                  <a:pt x="188" y="492"/>
                </a:cubicBezTo>
                <a:cubicBezTo>
                  <a:pt x="205" y="481"/>
                  <a:pt x="228" y="488"/>
                  <a:pt x="248" y="486"/>
                </a:cubicBezTo>
                <a:cubicBezTo>
                  <a:pt x="267" y="457"/>
                  <a:pt x="258" y="475"/>
                  <a:pt x="272" y="432"/>
                </a:cubicBezTo>
                <a:cubicBezTo>
                  <a:pt x="277" y="417"/>
                  <a:pt x="301" y="417"/>
                  <a:pt x="314" y="408"/>
                </a:cubicBezTo>
                <a:cubicBezTo>
                  <a:pt x="337" y="338"/>
                  <a:pt x="313" y="373"/>
                  <a:pt x="434" y="366"/>
                </a:cubicBezTo>
                <a:cubicBezTo>
                  <a:pt x="461" y="348"/>
                  <a:pt x="509" y="317"/>
                  <a:pt x="524" y="288"/>
                </a:cubicBezTo>
                <a:cubicBezTo>
                  <a:pt x="545" y="245"/>
                  <a:pt x="521" y="206"/>
                  <a:pt x="578" y="192"/>
                </a:cubicBezTo>
                <a:cubicBezTo>
                  <a:pt x="590" y="184"/>
                  <a:pt x="602" y="176"/>
                  <a:pt x="614" y="168"/>
                </a:cubicBezTo>
                <a:cubicBezTo>
                  <a:pt x="627" y="159"/>
                  <a:pt x="626" y="144"/>
                  <a:pt x="632" y="132"/>
                </a:cubicBezTo>
                <a:cubicBezTo>
                  <a:pt x="648" y="99"/>
                  <a:pt x="660" y="63"/>
                  <a:pt x="692" y="42"/>
                </a:cubicBezTo>
                <a:cubicBezTo>
                  <a:pt x="700" y="18"/>
                  <a:pt x="710" y="8"/>
                  <a:pt x="734" y="0"/>
                </a:cubicBezTo>
                <a:cubicBezTo>
                  <a:pt x="779" y="9"/>
                  <a:pt x="809" y="39"/>
                  <a:pt x="854" y="48"/>
                </a:cubicBezTo>
                <a:cubicBezTo>
                  <a:pt x="874" y="68"/>
                  <a:pt x="904" y="147"/>
                  <a:pt x="926" y="150"/>
                </a:cubicBezTo>
                <a:cubicBezTo>
                  <a:pt x="974" y="157"/>
                  <a:pt x="1022" y="154"/>
                  <a:pt x="1070" y="156"/>
                </a:cubicBezTo>
                <a:cubicBezTo>
                  <a:pt x="1092" y="163"/>
                  <a:pt x="1119" y="159"/>
                  <a:pt x="1136" y="174"/>
                </a:cubicBezTo>
                <a:cubicBezTo>
                  <a:pt x="1202" y="231"/>
                  <a:pt x="1162" y="297"/>
                  <a:pt x="1262" y="300"/>
                </a:cubicBezTo>
                <a:cubicBezTo>
                  <a:pt x="1374" y="303"/>
                  <a:pt x="1486" y="304"/>
                  <a:pt x="1598" y="306"/>
                </a:cubicBezTo>
                <a:cubicBezTo>
                  <a:pt x="1636" y="319"/>
                  <a:pt x="1652" y="364"/>
                  <a:pt x="1694" y="378"/>
                </a:cubicBezTo>
                <a:cubicBezTo>
                  <a:pt x="1747" y="396"/>
                  <a:pt x="1798" y="416"/>
                  <a:pt x="1838" y="456"/>
                </a:cubicBezTo>
                <a:cubicBezTo>
                  <a:pt x="1852" y="514"/>
                  <a:pt x="1863" y="517"/>
                  <a:pt x="1916" y="546"/>
                </a:cubicBezTo>
                <a:cubicBezTo>
                  <a:pt x="1934" y="556"/>
                  <a:pt x="1970" y="576"/>
                  <a:pt x="1970" y="576"/>
                </a:cubicBezTo>
                <a:cubicBezTo>
                  <a:pt x="1968" y="591"/>
                  <a:pt x="1966" y="619"/>
                  <a:pt x="1958" y="636"/>
                </a:cubicBezTo>
                <a:cubicBezTo>
                  <a:pt x="1945" y="662"/>
                  <a:pt x="1945" y="646"/>
                  <a:pt x="1934" y="678"/>
                </a:cubicBezTo>
                <a:cubicBezTo>
                  <a:pt x="1922" y="713"/>
                  <a:pt x="1923" y="752"/>
                  <a:pt x="1910" y="786"/>
                </a:cubicBezTo>
                <a:cubicBezTo>
                  <a:pt x="1897" y="821"/>
                  <a:pt x="1900" y="800"/>
                  <a:pt x="1880" y="834"/>
                </a:cubicBezTo>
                <a:cubicBezTo>
                  <a:pt x="1858" y="871"/>
                  <a:pt x="1844" y="906"/>
                  <a:pt x="1820" y="942"/>
                </a:cubicBezTo>
                <a:cubicBezTo>
                  <a:pt x="1788" y="990"/>
                  <a:pt x="1844" y="928"/>
                  <a:pt x="1802" y="978"/>
                </a:cubicBezTo>
                <a:cubicBezTo>
                  <a:pt x="1761" y="1026"/>
                  <a:pt x="1660" y="1088"/>
                  <a:pt x="1598" y="1104"/>
                </a:cubicBezTo>
                <a:cubicBezTo>
                  <a:pt x="1567" y="1135"/>
                  <a:pt x="1528" y="1151"/>
                  <a:pt x="1490" y="1170"/>
                </a:cubicBezTo>
                <a:cubicBezTo>
                  <a:pt x="1468" y="1181"/>
                  <a:pt x="1424" y="1206"/>
                  <a:pt x="1424" y="1206"/>
                </a:cubicBezTo>
                <a:cubicBezTo>
                  <a:pt x="1300" y="1202"/>
                  <a:pt x="1218" y="1193"/>
                  <a:pt x="1106" y="1182"/>
                </a:cubicBezTo>
                <a:cubicBezTo>
                  <a:pt x="1074" y="1174"/>
                  <a:pt x="1046" y="1167"/>
                  <a:pt x="1016" y="1152"/>
                </a:cubicBezTo>
                <a:cubicBezTo>
                  <a:pt x="985" y="1137"/>
                  <a:pt x="959" y="1108"/>
                  <a:pt x="926" y="1098"/>
                </a:cubicBezTo>
                <a:cubicBezTo>
                  <a:pt x="844" y="1073"/>
                  <a:pt x="754" y="1088"/>
                  <a:pt x="668" y="1086"/>
                </a:cubicBezTo>
                <a:cubicBezTo>
                  <a:pt x="654" y="1084"/>
                  <a:pt x="640" y="1080"/>
                  <a:pt x="626" y="1080"/>
                </a:cubicBezTo>
                <a:cubicBezTo>
                  <a:pt x="504" y="1076"/>
                  <a:pt x="382" y="1078"/>
                  <a:pt x="260" y="1074"/>
                </a:cubicBezTo>
                <a:cubicBezTo>
                  <a:pt x="210" y="1072"/>
                  <a:pt x="146" y="1042"/>
                  <a:pt x="98" y="1026"/>
                </a:cubicBezTo>
                <a:cubicBezTo>
                  <a:pt x="70" y="1017"/>
                  <a:pt x="23" y="1011"/>
                  <a:pt x="2" y="990"/>
                </a:cubicBezTo>
                <a:close/>
              </a:path>
            </a:pathLst>
          </a:custGeom>
          <a:solidFill>
            <a:srgbClr val="969696"/>
          </a:solidFill>
          <a:ln w="9525">
            <a:round/>
            <a:headEnd/>
            <a:tailEnd/>
          </a:ln>
          <a:scene3d>
            <a:camera prst="legacyPerspectiveFront">
              <a:rot lat="20099957" lon="1500000" rev="0"/>
            </a:camera>
            <a:lightRig rig="legacyFlat1" dir="t"/>
          </a:scene3d>
          <a:sp3d extrusionH="430200" prstMaterial="legacyMetal">
            <a:bevelT w="13500" h="13500" prst="angle"/>
            <a:bevelB w="13500" h="13500" prst="angle"/>
            <a:extrusionClr>
              <a:srgbClr val="969696"/>
            </a:extrusionClr>
          </a:sp3d>
        </p:spPr>
        <p:txBody>
          <a:bodyPr wrap="none" anchor="ctr">
            <a:flatTx/>
          </a:bodyPr>
          <a:lstStyle/>
          <a:p>
            <a:endParaRPr lang="en-CA"/>
          </a:p>
        </p:txBody>
      </p:sp>
      <p:sp>
        <p:nvSpPr>
          <p:cNvPr id="40966" name="WordArt 6"/>
          <p:cNvSpPr>
            <a:spLocks noChangeArrowheads="1" noChangeShapeType="1" noTextEdit="1"/>
          </p:cNvSpPr>
          <p:nvPr/>
        </p:nvSpPr>
        <p:spPr bwMode="auto">
          <a:xfrm>
            <a:off x="4876800" y="2667000"/>
            <a:ext cx="2057400" cy="609600"/>
          </a:xfrm>
          <a:prstGeom prst="rect">
            <a:avLst/>
          </a:prstGeom>
        </p:spPr>
        <p:txBody>
          <a:bodyPr wrap="none" fromWordArt="1">
            <a:prstTxWarp prst="textPlain">
              <a:avLst>
                <a:gd name="adj" fmla="val 50000"/>
              </a:avLst>
            </a:prstTxWarp>
            <a:scene3d>
              <a:camera prst="legacyPerspectiveFront">
                <a:rot lat="20099957" lon="1500000" rev="0"/>
              </a:camera>
              <a:lightRig rig="legacyFlat1" dir="t"/>
            </a:scene3d>
            <a:sp3d extrusionH="74600" prstMaterial="legacyMetal">
              <a:extrusionClr>
                <a:srgbClr val="FFCC00"/>
              </a:extrusionClr>
            </a:sp3d>
          </a:bodyPr>
          <a:lstStyle/>
          <a:p>
            <a:r>
              <a:rPr lang="en-CA" kern="10">
                <a:ln w="9525">
                  <a:round/>
                  <a:headEnd/>
                  <a:tailEnd/>
                </a:ln>
                <a:solidFill>
                  <a:srgbClr val="FFCC00"/>
                </a:solidFill>
                <a:latin typeface="Arial"/>
                <a:cs typeface="Arial"/>
              </a:rPr>
              <a:t>Validation</a:t>
            </a:r>
          </a:p>
        </p:txBody>
      </p:sp>
      <p:sp>
        <p:nvSpPr>
          <p:cNvPr id="40967" name="WordArt 7"/>
          <p:cNvSpPr>
            <a:spLocks noChangeArrowheads="1" noChangeShapeType="1" noTextEdit="1"/>
          </p:cNvSpPr>
          <p:nvPr/>
        </p:nvSpPr>
        <p:spPr bwMode="auto">
          <a:xfrm>
            <a:off x="4419600" y="4683125"/>
            <a:ext cx="876300" cy="612775"/>
          </a:xfrm>
          <a:prstGeom prst="rect">
            <a:avLst/>
          </a:prstGeom>
        </p:spPr>
        <p:txBody>
          <a:bodyPr wrap="none" fromWordArt="1">
            <a:prstTxWarp prst="textPlain">
              <a:avLst>
                <a:gd name="adj" fmla="val 50000"/>
              </a:avLst>
            </a:prstTxWarp>
            <a:scene3d>
              <a:camera prst="legacyPerspectiveFront">
                <a:rot lat="20099957" lon="1500000" rev="0"/>
              </a:camera>
              <a:lightRig rig="legacyFlat1" dir="t"/>
            </a:scene3d>
            <a:sp3d extrusionH="74600" prstMaterial="legacyMetal">
              <a:extrusionClr>
                <a:srgbClr val="FFCC00"/>
              </a:extrusionClr>
            </a:sp3d>
          </a:bodyPr>
          <a:lstStyle/>
          <a:p>
            <a:r>
              <a:rPr lang="en-CA" sz="3200" kern="10" dirty="0">
                <a:ln w="9525">
                  <a:round/>
                  <a:headEnd/>
                  <a:tailEnd/>
                </a:ln>
                <a:solidFill>
                  <a:srgbClr val="FFCC00"/>
                </a:solidFill>
                <a:latin typeface="Arial"/>
                <a:cs typeface="Arial"/>
              </a:rPr>
              <a:t>Test</a:t>
            </a:r>
          </a:p>
        </p:txBody>
      </p:sp>
      <p:sp>
        <p:nvSpPr>
          <p:cNvPr id="40968" name="WordArt 8"/>
          <p:cNvSpPr>
            <a:spLocks noChangeArrowheads="1" noChangeShapeType="1" noTextEdit="1"/>
          </p:cNvSpPr>
          <p:nvPr/>
        </p:nvSpPr>
        <p:spPr bwMode="auto">
          <a:xfrm>
            <a:off x="2133600" y="2971800"/>
            <a:ext cx="2057400" cy="609600"/>
          </a:xfrm>
          <a:prstGeom prst="rect">
            <a:avLst/>
          </a:prstGeom>
        </p:spPr>
        <p:txBody>
          <a:bodyPr wrap="none" fromWordArt="1">
            <a:prstTxWarp prst="textPlain">
              <a:avLst>
                <a:gd name="adj" fmla="val 50000"/>
              </a:avLst>
            </a:prstTxWarp>
            <a:scene3d>
              <a:camera prst="legacyPerspectiveFront">
                <a:rot lat="20099957" lon="1500000" rev="0"/>
              </a:camera>
              <a:lightRig rig="legacyFlat1" dir="t"/>
            </a:scene3d>
            <a:sp3d extrusionH="74600" prstMaterial="legacyMetal">
              <a:extrusionClr>
                <a:srgbClr val="FFCC00"/>
              </a:extrusionClr>
            </a:sp3d>
          </a:bodyPr>
          <a:lstStyle/>
          <a:p>
            <a:r>
              <a:rPr lang="en-CA" kern="10">
                <a:ln w="9525">
                  <a:round/>
                  <a:headEnd/>
                  <a:tailEnd/>
                </a:ln>
                <a:solidFill>
                  <a:srgbClr val="FFCC00"/>
                </a:solidFill>
                <a:latin typeface="Arial"/>
                <a:cs typeface="Arial"/>
              </a:rPr>
              <a:t>Training</a:t>
            </a:r>
          </a:p>
        </p:txBody>
      </p:sp>
    </p:spTree>
    <p:extLst>
      <p:ext uri="{BB962C8B-B14F-4D97-AF65-F5344CB8AC3E}">
        <p14:creationId xmlns:p14="http://schemas.microsoft.com/office/powerpoint/2010/main" val="143225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65"/>
                                        </p:tgtEl>
                                        <p:attrNameLst>
                                          <p:attrName>style.visibility</p:attrName>
                                        </p:attrNameLst>
                                      </p:cBhvr>
                                      <p:to>
                                        <p:strVal val="visible"/>
                                      </p:to>
                                    </p:set>
                                    <p:animEffect transition="in" filter="fade">
                                      <p:cBhvr>
                                        <p:cTn id="7" dur="1000"/>
                                        <p:tgtEl>
                                          <p:spTgt spid="40965"/>
                                        </p:tgtEl>
                                      </p:cBhvr>
                                    </p:animEffect>
                                    <p:anim calcmode="lin" valueType="num">
                                      <p:cBhvr>
                                        <p:cTn id="8" dur="1000" fill="hold"/>
                                        <p:tgtEl>
                                          <p:spTgt spid="40965"/>
                                        </p:tgtEl>
                                        <p:attrNameLst>
                                          <p:attrName>ppt_x</p:attrName>
                                        </p:attrNameLst>
                                      </p:cBhvr>
                                      <p:tavLst>
                                        <p:tav tm="0">
                                          <p:val>
                                            <p:strVal val="#ppt_x"/>
                                          </p:val>
                                        </p:tav>
                                        <p:tav tm="100000">
                                          <p:val>
                                            <p:strVal val="#ppt_x"/>
                                          </p:val>
                                        </p:tav>
                                      </p:tavLst>
                                    </p:anim>
                                    <p:anim calcmode="lin" valueType="num">
                                      <p:cBhvr>
                                        <p:cTn id="9" dur="1000" fill="hold"/>
                                        <p:tgtEl>
                                          <p:spTgt spid="4096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967"/>
                                        </p:tgtEl>
                                        <p:attrNameLst>
                                          <p:attrName>style.visibility</p:attrName>
                                        </p:attrNameLst>
                                      </p:cBhvr>
                                      <p:to>
                                        <p:strVal val="visible"/>
                                      </p:to>
                                    </p:set>
                                    <p:animEffect transition="in" filter="fade">
                                      <p:cBhvr>
                                        <p:cTn id="12" dur="1000"/>
                                        <p:tgtEl>
                                          <p:spTgt spid="40967"/>
                                        </p:tgtEl>
                                      </p:cBhvr>
                                    </p:animEffect>
                                    <p:anim calcmode="lin" valueType="num">
                                      <p:cBhvr>
                                        <p:cTn id="13" dur="1000" fill="hold"/>
                                        <p:tgtEl>
                                          <p:spTgt spid="40967"/>
                                        </p:tgtEl>
                                        <p:attrNameLst>
                                          <p:attrName>ppt_x</p:attrName>
                                        </p:attrNameLst>
                                      </p:cBhvr>
                                      <p:tavLst>
                                        <p:tav tm="0">
                                          <p:val>
                                            <p:strVal val="#ppt_x"/>
                                          </p:val>
                                        </p:tav>
                                        <p:tav tm="100000">
                                          <p:val>
                                            <p:strVal val="#ppt_x"/>
                                          </p:val>
                                        </p:tav>
                                      </p:tavLst>
                                    </p:anim>
                                    <p:anim calcmode="lin" valueType="num">
                                      <p:cBhvr>
                                        <p:cTn id="14" dur="1000" fill="hold"/>
                                        <p:tgtEl>
                                          <p:spTgt spid="409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P spid="4096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2132" y="0"/>
            <a:ext cx="7704667" cy="847816"/>
          </a:xfrm>
        </p:spPr>
        <p:txBody>
          <a:bodyPr>
            <a:normAutofit fontScale="90000"/>
          </a:bodyPr>
          <a:lstStyle/>
          <a:p>
            <a:r>
              <a:rPr lang="en-US" dirty="0"/>
              <a:t>Addressing issues of fit and complexity</a:t>
            </a:r>
          </a:p>
        </p:txBody>
      </p:sp>
      <p:sp>
        <p:nvSpPr>
          <p:cNvPr id="5" name="Content Placeholder 4"/>
          <p:cNvSpPr>
            <a:spLocks noGrp="1"/>
          </p:cNvSpPr>
          <p:nvPr>
            <p:ph idx="1"/>
          </p:nvPr>
        </p:nvSpPr>
        <p:spPr>
          <a:xfrm>
            <a:off x="1245027" y="1505481"/>
            <a:ext cx="8046457" cy="6045693"/>
          </a:xfrm>
        </p:spPr>
        <p:txBody>
          <a:bodyPr>
            <a:normAutofit/>
          </a:bodyPr>
          <a:lstStyle/>
          <a:p>
            <a:r>
              <a:rPr lang="en-CA" sz="2800" dirty="0"/>
              <a:t>The </a:t>
            </a:r>
            <a:r>
              <a:rPr lang="en-CA" sz="2800" b="1" dirty="0">
                <a:solidFill>
                  <a:srgbClr val="00B050"/>
                </a:solidFill>
              </a:rPr>
              <a:t>training</a:t>
            </a:r>
            <a:r>
              <a:rPr lang="en-CA" sz="2800" b="1" dirty="0"/>
              <a:t> </a:t>
            </a:r>
            <a:r>
              <a:rPr lang="en-CA" sz="2800" b="1" dirty="0">
                <a:solidFill>
                  <a:srgbClr val="00B050"/>
                </a:solidFill>
              </a:rPr>
              <a:t>set</a:t>
            </a:r>
            <a:r>
              <a:rPr lang="en-CA" sz="2800" b="1" dirty="0"/>
              <a:t> </a:t>
            </a:r>
            <a:r>
              <a:rPr lang="en-CA" sz="2800" dirty="0"/>
              <a:t>is used to determine the </a:t>
            </a:r>
            <a:r>
              <a:rPr lang="en-CA" sz="2800" i="1" dirty="0">
                <a:solidFill>
                  <a:srgbClr val="00B050"/>
                </a:solidFill>
              </a:rPr>
              <a:t>best fitting parameters </a:t>
            </a:r>
            <a:r>
              <a:rPr lang="en-CA" sz="2800" dirty="0"/>
              <a:t>for each of our models. </a:t>
            </a:r>
          </a:p>
          <a:p>
            <a:r>
              <a:rPr lang="en-CA" sz="2800" dirty="0"/>
              <a:t>The </a:t>
            </a:r>
            <a:r>
              <a:rPr lang="en-CA" sz="2800" b="1" dirty="0">
                <a:solidFill>
                  <a:srgbClr val="00B050"/>
                </a:solidFill>
              </a:rPr>
              <a:t>validation set</a:t>
            </a:r>
            <a:r>
              <a:rPr lang="en-CA" sz="2800" b="1" dirty="0"/>
              <a:t> </a:t>
            </a:r>
            <a:r>
              <a:rPr lang="en-CA" sz="2800" dirty="0"/>
              <a:t>allows us to test each model against new data, and determine the </a:t>
            </a:r>
            <a:r>
              <a:rPr lang="en-CA" sz="2800" i="1" dirty="0">
                <a:solidFill>
                  <a:srgbClr val="00B050"/>
                </a:solidFill>
              </a:rPr>
              <a:t>best performing model</a:t>
            </a:r>
            <a:r>
              <a:rPr lang="en-CA" sz="2800" dirty="0"/>
              <a:t>.</a:t>
            </a:r>
          </a:p>
          <a:p>
            <a:r>
              <a:rPr lang="en-CA" sz="2800" dirty="0"/>
              <a:t>The </a:t>
            </a:r>
            <a:r>
              <a:rPr lang="en-CA" sz="2800" b="1" dirty="0">
                <a:solidFill>
                  <a:srgbClr val="00B050"/>
                </a:solidFill>
              </a:rPr>
              <a:t>test set </a:t>
            </a:r>
            <a:r>
              <a:rPr lang="en-CA" sz="2800" dirty="0"/>
              <a:t>allows us to conduct an honest assessment (or </a:t>
            </a:r>
            <a:r>
              <a:rPr lang="en-CA" sz="2800" dirty="0">
                <a:solidFill>
                  <a:srgbClr val="00B050"/>
                </a:solidFill>
              </a:rPr>
              <a:t>scoring</a:t>
            </a:r>
            <a:r>
              <a:rPr lang="en-CA" sz="2800" dirty="0"/>
              <a:t>) of </a:t>
            </a:r>
            <a:r>
              <a:rPr lang="en-CA" sz="2800" dirty="0">
                <a:solidFill>
                  <a:srgbClr val="00B050"/>
                </a:solidFill>
              </a:rPr>
              <a:t>how well the </a:t>
            </a:r>
            <a:r>
              <a:rPr lang="en-CA" sz="2800" i="1" u="sng" dirty="0">
                <a:solidFill>
                  <a:srgbClr val="00B050"/>
                </a:solidFill>
              </a:rPr>
              <a:t>selected model </a:t>
            </a:r>
            <a:r>
              <a:rPr lang="en-CA" sz="2800" dirty="0">
                <a:solidFill>
                  <a:srgbClr val="00B050"/>
                </a:solidFill>
              </a:rPr>
              <a:t>performs</a:t>
            </a:r>
            <a:r>
              <a:rPr lang="en-CA" sz="2800" dirty="0"/>
              <a:t>. Our goal is to verify if the accuracy is sufficient. </a:t>
            </a:r>
          </a:p>
          <a:p>
            <a:pPr lvl="1"/>
            <a:r>
              <a:rPr lang="en-CA" sz="2400" i="1" dirty="0">
                <a:solidFill>
                  <a:srgbClr val="00B050"/>
                </a:solidFill>
              </a:rPr>
              <a:t>Application phase </a:t>
            </a:r>
            <a:r>
              <a:rPr lang="en-CA" sz="2400" dirty="0"/>
              <a:t>is the deployment and use of the model. If the performance of the model becomes unsatisfactory (especially is the population “drift”), revisit the model development process</a:t>
            </a:r>
          </a:p>
          <a:p>
            <a:pPr lvl="1"/>
            <a:endParaRPr lang="en-CA" dirty="0"/>
          </a:p>
          <a:p>
            <a:pPr marL="457200" lvl="1" indent="0">
              <a:buNone/>
            </a:pPr>
            <a:endParaRPr lang="en-CA" dirty="0"/>
          </a:p>
          <a:p>
            <a:pPr lvl="1"/>
            <a:endParaRPr lang="en-CA" dirty="0"/>
          </a:p>
        </p:txBody>
      </p:sp>
    </p:spTree>
    <p:extLst>
      <p:ext uri="{BB962C8B-B14F-4D97-AF65-F5344CB8AC3E}">
        <p14:creationId xmlns:p14="http://schemas.microsoft.com/office/powerpoint/2010/main" val="21680948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a:spLocks noChangeArrowheads="1"/>
          </p:cNvSpPr>
          <p:nvPr/>
        </p:nvSpPr>
        <p:spPr bwMode="auto">
          <a:xfrm>
            <a:off x="8355832" y="936073"/>
            <a:ext cx="670934" cy="3573311"/>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31" name="Rectangle 148"/>
          <p:cNvSpPr>
            <a:spLocks noChangeArrowheads="1"/>
          </p:cNvSpPr>
          <p:nvPr/>
        </p:nvSpPr>
        <p:spPr bwMode="auto">
          <a:xfrm>
            <a:off x="8374539" y="3023354"/>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4" name="Title 3"/>
          <p:cNvSpPr>
            <a:spLocks noGrp="1"/>
          </p:cNvSpPr>
          <p:nvPr>
            <p:ph type="title"/>
          </p:nvPr>
        </p:nvSpPr>
        <p:spPr>
          <a:xfrm>
            <a:off x="-910666" y="-141131"/>
            <a:ext cx="7704667" cy="847816"/>
          </a:xfrm>
        </p:spPr>
        <p:txBody>
          <a:bodyPr>
            <a:normAutofit/>
          </a:bodyPr>
          <a:lstStyle/>
          <a:p>
            <a:r>
              <a:rPr lang="en-US" dirty="0"/>
              <a:t>Data Partitioning</a:t>
            </a:r>
          </a:p>
        </p:txBody>
      </p:sp>
      <p:sp>
        <p:nvSpPr>
          <p:cNvPr id="7" name="Text Box 10"/>
          <p:cNvSpPr txBox="1">
            <a:spLocks noChangeArrowheads="1"/>
          </p:cNvSpPr>
          <p:nvPr/>
        </p:nvSpPr>
        <p:spPr bwMode="auto">
          <a:xfrm>
            <a:off x="704041" y="544568"/>
            <a:ext cx="1382713" cy="369888"/>
          </a:xfrm>
          <a:prstGeom prst="rect">
            <a:avLst/>
          </a:prstGeom>
          <a:noFill/>
          <a:ln w="28575">
            <a:noFill/>
            <a:miter lim="800000"/>
            <a:headEnd/>
            <a:tailEnd type="none" w="med" len="lg"/>
          </a:ln>
        </p:spPr>
        <p:txBody>
          <a:bodyPr wrap="none">
            <a:spAutoFit/>
          </a:bodyPr>
          <a:lstStyle/>
          <a:p>
            <a:pPr algn="ctr">
              <a:defRPr/>
            </a:pPr>
            <a:r>
              <a:rPr lang="en-US" sz="1800" b="1" i="1" dirty="0">
                <a:solidFill>
                  <a:schemeClr val="tx2">
                    <a:lumMod val="60000"/>
                    <a:lumOff val="40000"/>
                  </a:schemeClr>
                </a:solidFill>
                <a:latin typeface="Arial Narrow" pitchFamily="34" charset="0"/>
                <a:cs typeface="Arial" charset="0"/>
              </a:rPr>
              <a:t>Training Data</a:t>
            </a:r>
          </a:p>
        </p:txBody>
      </p:sp>
      <p:sp>
        <p:nvSpPr>
          <p:cNvPr id="8" name="Text Box 10"/>
          <p:cNvSpPr txBox="1">
            <a:spLocks noChangeArrowheads="1"/>
          </p:cNvSpPr>
          <p:nvPr/>
        </p:nvSpPr>
        <p:spPr bwMode="auto">
          <a:xfrm>
            <a:off x="618401" y="2512133"/>
            <a:ext cx="1541462" cy="368300"/>
          </a:xfrm>
          <a:prstGeom prst="rect">
            <a:avLst/>
          </a:prstGeom>
          <a:noFill/>
          <a:ln w="28575">
            <a:noFill/>
            <a:miter lim="800000"/>
            <a:headEnd/>
            <a:tailEnd type="none" w="med" len="lg"/>
          </a:ln>
        </p:spPr>
        <p:txBody>
          <a:bodyPr wrap="none">
            <a:spAutoFit/>
          </a:bodyPr>
          <a:lstStyle/>
          <a:p>
            <a:pPr algn="ctr">
              <a:defRPr/>
            </a:pPr>
            <a:r>
              <a:rPr lang="en-US" sz="1800" b="1" i="1" dirty="0">
                <a:solidFill>
                  <a:schemeClr val="tx2">
                    <a:lumMod val="60000"/>
                    <a:lumOff val="40000"/>
                  </a:schemeClr>
                </a:solidFill>
                <a:latin typeface="Arial Narrow" pitchFamily="34" charset="0"/>
                <a:cs typeface="Arial" charset="0"/>
              </a:rPr>
              <a:t>Validation Data</a:t>
            </a:r>
          </a:p>
        </p:txBody>
      </p:sp>
      <p:sp>
        <p:nvSpPr>
          <p:cNvPr id="10" name="TextBox 196"/>
          <p:cNvSpPr txBox="1">
            <a:spLocks noChangeArrowheads="1"/>
          </p:cNvSpPr>
          <p:nvPr/>
        </p:nvSpPr>
        <p:spPr bwMode="auto">
          <a:xfrm>
            <a:off x="5210959" y="4946278"/>
            <a:ext cx="360402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solidFill>
                  <a:schemeClr val="tx2"/>
                </a:solidFill>
                <a:latin typeface="Arial Narrow" panose="020B0606020202030204" pitchFamily="34" charset="0"/>
              </a:rPr>
              <a:t>Three data sets (Training, Validation, and Test) are sampled from the original data sets. </a:t>
            </a:r>
          </a:p>
        </p:txBody>
      </p:sp>
      <p:sp>
        <p:nvSpPr>
          <p:cNvPr id="12" name="Rectangle 3"/>
          <p:cNvSpPr>
            <a:spLocks noChangeArrowheads="1"/>
          </p:cNvSpPr>
          <p:nvPr/>
        </p:nvSpPr>
        <p:spPr bwMode="auto">
          <a:xfrm>
            <a:off x="790560" y="834474"/>
            <a:ext cx="2773362" cy="147796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13" name="Rectangle 74"/>
          <p:cNvSpPr>
            <a:spLocks noChangeArrowheads="1"/>
          </p:cNvSpPr>
          <p:nvPr/>
        </p:nvSpPr>
        <p:spPr bwMode="auto">
          <a:xfrm>
            <a:off x="823897" y="1194837"/>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4" name="Rectangle 13"/>
          <p:cNvSpPr/>
          <p:nvPr/>
        </p:nvSpPr>
        <p:spPr bwMode="auto">
          <a:xfrm>
            <a:off x="909623" y="1272624"/>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5" name="Rectangle 81"/>
          <p:cNvSpPr>
            <a:spLocks noChangeArrowheads="1"/>
          </p:cNvSpPr>
          <p:nvPr/>
        </p:nvSpPr>
        <p:spPr bwMode="auto">
          <a:xfrm>
            <a:off x="823897" y="1540912"/>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 name="Rectangle 15"/>
          <p:cNvSpPr/>
          <p:nvPr/>
        </p:nvSpPr>
        <p:spPr bwMode="auto">
          <a:xfrm>
            <a:off x="909623" y="1620286"/>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 name="Rectangle 97"/>
          <p:cNvSpPr>
            <a:spLocks noChangeArrowheads="1"/>
          </p:cNvSpPr>
          <p:nvPr/>
        </p:nvSpPr>
        <p:spPr bwMode="auto">
          <a:xfrm>
            <a:off x="823897" y="1888574"/>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 name="Rectangle 21"/>
          <p:cNvSpPr/>
          <p:nvPr/>
        </p:nvSpPr>
        <p:spPr bwMode="auto">
          <a:xfrm>
            <a:off x="909623" y="1966361"/>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 name="Rectangle 115"/>
          <p:cNvSpPr>
            <a:spLocks noChangeArrowheads="1"/>
          </p:cNvSpPr>
          <p:nvPr/>
        </p:nvSpPr>
        <p:spPr bwMode="auto">
          <a:xfrm>
            <a:off x="1503347" y="1194837"/>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 name="Rectangle 113"/>
          <p:cNvSpPr>
            <a:spLocks noChangeArrowheads="1"/>
          </p:cNvSpPr>
          <p:nvPr/>
        </p:nvSpPr>
        <p:spPr bwMode="auto">
          <a:xfrm>
            <a:off x="1503347" y="1540912"/>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7" name="Rectangle 106"/>
          <p:cNvSpPr>
            <a:spLocks noChangeArrowheads="1"/>
          </p:cNvSpPr>
          <p:nvPr/>
        </p:nvSpPr>
        <p:spPr bwMode="auto">
          <a:xfrm>
            <a:off x="1503347" y="1886987"/>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 name="Rectangle 132"/>
          <p:cNvSpPr>
            <a:spLocks noChangeArrowheads="1"/>
          </p:cNvSpPr>
          <p:nvPr/>
        </p:nvSpPr>
        <p:spPr bwMode="auto">
          <a:xfrm>
            <a:off x="2176447" y="1194837"/>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 name="Rectangle 130"/>
          <p:cNvSpPr>
            <a:spLocks noChangeArrowheads="1"/>
          </p:cNvSpPr>
          <p:nvPr/>
        </p:nvSpPr>
        <p:spPr bwMode="auto">
          <a:xfrm>
            <a:off x="2176447" y="1540912"/>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 name="Rectangle 123"/>
          <p:cNvSpPr>
            <a:spLocks noChangeArrowheads="1"/>
          </p:cNvSpPr>
          <p:nvPr/>
        </p:nvSpPr>
        <p:spPr bwMode="auto">
          <a:xfrm>
            <a:off x="2176447" y="1886987"/>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 name="Rectangle 167"/>
          <p:cNvSpPr>
            <a:spLocks noChangeArrowheads="1"/>
          </p:cNvSpPr>
          <p:nvPr/>
        </p:nvSpPr>
        <p:spPr bwMode="auto">
          <a:xfrm>
            <a:off x="2855898" y="1193249"/>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4" name="Rectangle 155"/>
          <p:cNvSpPr>
            <a:spLocks noChangeArrowheads="1"/>
          </p:cNvSpPr>
          <p:nvPr/>
        </p:nvSpPr>
        <p:spPr bwMode="auto">
          <a:xfrm>
            <a:off x="2855898" y="1539324"/>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7" name="Rectangle 144"/>
          <p:cNvSpPr>
            <a:spLocks noChangeArrowheads="1"/>
          </p:cNvSpPr>
          <p:nvPr/>
        </p:nvSpPr>
        <p:spPr bwMode="auto">
          <a:xfrm>
            <a:off x="2855898" y="1886987"/>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38" name="Group 171"/>
          <p:cNvGrpSpPr>
            <a:grpSpLocks/>
          </p:cNvGrpSpPr>
          <p:nvPr/>
        </p:nvGrpSpPr>
        <p:grpSpPr bwMode="auto">
          <a:xfrm>
            <a:off x="812785" y="848762"/>
            <a:ext cx="660400" cy="322262"/>
            <a:chOff x="769225" y="3995953"/>
            <a:chExt cx="615589" cy="326003"/>
          </a:xfrm>
        </p:grpSpPr>
        <p:sp>
          <p:nvSpPr>
            <p:cNvPr id="79" name="Rectangle 7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80" name="Rectangle 7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9" name="Group 181"/>
          <p:cNvGrpSpPr>
            <a:grpSpLocks/>
          </p:cNvGrpSpPr>
          <p:nvPr/>
        </p:nvGrpSpPr>
        <p:grpSpPr bwMode="auto">
          <a:xfrm>
            <a:off x="1492235" y="848762"/>
            <a:ext cx="658812" cy="322262"/>
            <a:chOff x="769225" y="3995953"/>
            <a:chExt cx="615589" cy="326003"/>
          </a:xfrm>
        </p:grpSpPr>
        <p:sp>
          <p:nvSpPr>
            <p:cNvPr id="7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8" name="Rectangle 7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40" name="Group 184"/>
          <p:cNvGrpSpPr>
            <a:grpSpLocks/>
          </p:cNvGrpSpPr>
          <p:nvPr/>
        </p:nvGrpSpPr>
        <p:grpSpPr bwMode="auto">
          <a:xfrm>
            <a:off x="2171685" y="848762"/>
            <a:ext cx="658812" cy="322262"/>
            <a:chOff x="769225" y="3995953"/>
            <a:chExt cx="615589" cy="326003"/>
          </a:xfrm>
        </p:grpSpPr>
        <p:sp>
          <p:nvSpPr>
            <p:cNvPr id="7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6" name="Rectangle 7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41" name="Group 187"/>
          <p:cNvGrpSpPr>
            <a:grpSpLocks/>
          </p:cNvGrpSpPr>
          <p:nvPr/>
        </p:nvGrpSpPr>
        <p:grpSpPr bwMode="auto">
          <a:xfrm>
            <a:off x="2851136" y="848762"/>
            <a:ext cx="660400" cy="322262"/>
            <a:chOff x="769225" y="3995953"/>
            <a:chExt cx="615589" cy="326003"/>
          </a:xfrm>
        </p:grpSpPr>
        <p:sp>
          <p:nvSpPr>
            <p:cNvPr id="7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4" name="Rectangle 7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42" name="TextBox 41"/>
          <p:cNvSpPr txBox="1"/>
          <p:nvPr/>
        </p:nvSpPr>
        <p:spPr bwMode="auto">
          <a:xfrm>
            <a:off x="1854185" y="840824"/>
            <a:ext cx="62706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sp>
        <p:nvSpPr>
          <p:cNvPr id="64" name="Rectangle 3"/>
          <p:cNvSpPr>
            <a:spLocks noChangeArrowheads="1"/>
          </p:cNvSpPr>
          <p:nvPr/>
        </p:nvSpPr>
        <p:spPr bwMode="auto">
          <a:xfrm>
            <a:off x="3543286" y="834474"/>
            <a:ext cx="682480" cy="147796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65" name="Rectangle 167"/>
          <p:cNvSpPr>
            <a:spLocks noChangeArrowheads="1"/>
          </p:cNvSpPr>
          <p:nvPr/>
        </p:nvSpPr>
        <p:spPr bwMode="auto">
          <a:xfrm>
            <a:off x="3573135" y="1203984"/>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66" name="Rectangle 155"/>
          <p:cNvSpPr>
            <a:spLocks noChangeArrowheads="1"/>
          </p:cNvSpPr>
          <p:nvPr/>
        </p:nvSpPr>
        <p:spPr bwMode="auto">
          <a:xfrm>
            <a:off x="3573135" y="1550571"/>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69" name="Rectangle 144"/>
          <p:cNvSpPr>
            <a:spLocks noChangeArrowheads="1"/>
          </p:cNvSpPr>
          <p:nvPr/>
        </p:nvSpPr>
        <p:spPr bwMode="auto">
          <a:xfrm>
            <a:off x="3573135" y="1897159"/>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0" name="Rectangle 133"/>
          <p:cNvSpPr>
            <a:spLocks noChangeArrowheads="1"/>
          </p:cNvSpPr>
          <p:nvPr/>
        </p:nvSpPr>
        <p:spPr bwMode="auto">
          <a:xfrm>
            <a:off x="3568686" y="859874"/>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1" name="Rectangle 70"/>
          <p:cNvSpPr/>
          <p:nvPr/>
        </p:nvSpPr>
        <p:spPr bwMode="auto">
          <a:xfrm>
            <a:off x="3654410" y="936074"/>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72" name="TextBox 71"/>
          <p:cNvSpPr txBox="1"/>
          <p:nvPr/>
        </p:nvSpPr>
        <p:spPr bwMode="auto">
          <a:xfrm>
            <a:off x="3587735" y="840824"/>
            <a:ext cx="59531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sp>
        <p:nvSpPr>
          <p:cNvPr id="44" name="Rectangle 43"/>
          <p:cNvSpPr/>
          <p:nvPr/>
        </p:nvSpPr>
        <p:spPr bwMode="auto">
          <a:xfrm>
            <a:off x="1589073" y="1272624"/>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45" name="Rectangle 44"/>
          <p:cNvSpPr/>
          <p:nvPr/>
        </p:nvSpPr>
        <p:spPr bwMode="auto">
          <a:xfrm>
            <a:off x="1589073" y="1620286"/>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48" name="Rectangle 47"/>
          <p:cNvSpPr/>
          <p:nvPr/>
        </p:nvSpPr>
        <p:spPr bwMode="auto">
          <a:xfrm>
            <a:off x="1589073" y="1966361"/>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49" name="Rectangle 48"/>
          <p:cNvSpPr/>
          <p:nvPr/>
        </p:nvSpPr>
        <p:spPr bwMode="auto">
          <a:xfrm>
            <a:off x="2262173" y="1272624"/>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0" name="Rectangle 49"/>
          <p:cNvSpPr/>
          <p:nvPr/>
        </p:nvSpPr>
        <p:spPr bwMode="auto">
          <a:xfrm>
            <a:off x="2262173" y="1620286"/>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3" name="Rectangle 52"/>
          <p:cNvSpPr/>
          <p:nvPr/>
        </p:nvSpPr>
        <p:spPr bwMode="auto">
          <a:xfrm>
            <a:off x="2262173" y="1966361"/>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4" name="Rectangle 53"/>
          <p:cNvSpPr/>
          <p:nvPr/>
        </p:nvSpPr>
        <p:spPr bwMode="auto">
          <a:xfrm>
            <a:off x="2947973" y="1272624"/>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5" name="Rectangle 54"/>
          <p:cNvSpPr/>
          <p:nvPr/>
        </p:nvSpPr>
        <p:spPr bwMode="auto">
          <a:xfrm>
            <a:off x="2947973" y="1620286"/>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8" name="Rectangle 57"/>
          <p:cNvSpPr/>
          <p:nvPr/>
        </p:nvSpPr>
        <p:spPr bwMode="auto">
          <a:xfrm>
            <a:off x="2947973" y="1966361"/>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9" name="Rectangle 58"/>
          <p:cNvSpPr/>
          <p:nvPr/>
        </p:nvSpPr>
        <p:spPr bwMode="auto">
          <a:xfrm>
            <a:off x="3659173" y="1272624"/>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60" name="Rectangle 59"/>
          <p:cNvSpPr/>
          <p:nvPr/>
        </p:nvSpPr>
        <p:spPr bwMode="auto">
          <a:xfrm>
            <a:off x="3659173" y="1620286"/>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63" name="Rectangle 62"/>
          <p:cNvSpPr/>
          <p:nvPr/>
        </p:nvSpPr>
        <p:spPr bwMode="auto">
          <a:xfrm>
            <a:off x="3659173" y="1966361"/>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51" name="Text Box 10"/>
          <p:cNvSpPr txBox="1">
            <a:spLocks noChangeArrowheads="1"/>
          </p:cNvSpPr>
          <p:nvPr/>
        </p:nvSpPr>
        <p:spPr bwMode="auto">
          <a:xfrm>
            <a:off x="5442950" y="571647"/>
            <a:ext cx="1364477" cy="369332"/>
          </a:xfrm>
          <a:prstGeom prst="rect">
            <a:avLst/>
          </a:prstGeom>
          <a:noFill/>
          <a:ln w="28575">
            <a:noFill/>
            <a:miter lim="800000"/>
            <a:headEnd/>
            <a:tailEnd type="none" w="med" len="lg"/>
          </a:ln>
        </p:spPr>
        <p:txBody>
          <a:bodyPr wrap="none">
            <a:spAutoFit/>
          </a:bodyPr>
          <a:lstStyle/>
          <a:p>
            <a:pPr algn="ctr">
              <a:defRPr/>
            </a:pPr>
            <a:r>
              <a:rPr lang="en-US" sz="1800" b="1" i="1" dirty="0">
                <a:solidFill>
                  <a:schemeClr val="tx2">
                    <a:lumMod val="60000"/>
                    <a:lumOff val="40000"/>
                  </a:schemeClr>
                </a:solidFill>
                <a:latin typeface="Arial Narrow" pitchFamily="34" charset="0"/>
                <a:cs typeface="Arial" charset="0"/>
              </a:rPr>
              <a:t>Original Data</a:t>
            </a:r>
          </a:p>
        </p:txBody>
      </p:sp>
      <p:sp>
        <p:nvSpPr>
          <p:cNvPr id="153" name="Rectangle 3"/>
          <p:cNvSpPr>
            <a:spLocks noChangeArrowheads="1"/>
          </p:cNvSpPr>
          <p:nvPr/>
        </p:nvSpPr>
        <p:spPr bwMode="auto">
          <a:xfrm>
            <a:off x="5510203" y="929723"/>
            <a:ext cx="2848039" cy="357966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154" name="Rectangle 74"/>
          <p:cNvSpPr>
            <a:spLocks noChangeArrowheads="1"/>
          </p:cNvSpPr>
          <p:nvPr/>
        </p:nvSpPr>
        <p:spPr bwMode="auto">
          <a:xfrm>
            <a:off x="5625297" y="1290088"/>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55" name="Rectangle 154"/>
          <p:cNvSpPr/>
          <p:nvPr/>
        </p:nvSpPr>
        <p:spPr bwMode="auto">
          <a:xfrm>
            <a:off x="5711023" y="1367875"/>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56" name="Rectangle 81"/>
          <p:cNvSpPr>
            <a:spLocks noChangeArrowheads="1"/>
          </p:cNvSpPr>
          <p:nvPr/>
        </p:nvSpPr>
        <p:spPr bwMode="auto">
          <a:xfrm>
            <a:off x="5625297" y="1636163"/>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57" name="Rectangle 156"/>
          <p:cNvSpPr/>
          <p:nvPr/>
        </p:nvSpPr>
        <p:spPr bwMode="auto">
          <a:xfrm>
            <a:off x="5711023" y="17155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58" name="Rectangle 91"/>
          <p:cNvSpPr>
            <a:spLocks noChangeArrowheads="1"/>
          </p:cNvSpPr>
          <p:nvPr/>
        </p:nvSpPr>
        <p:spPr bwMode="auto">
          <a:xfrm>
            <a:off x="5625297" y="2675975"/>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59" name="Rectangle 158"/>
          <p:cNvSpPr/>
          <p:nvPr/>
        </p:nvSpPr>
        <p:spPr bwMode="auto">
          <a:xfrm>
            <a:off x="5711023" y="27537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60" name="Rectangle 94"/>
          <p:cNvSpPr>
            <a:spLocks noChangeArrowheads="1"/>
          </p:cNvSpPr>
          <p:nvPr/>
        </p:nvSpPr>
        <p:spPr bwMode="auto">
          <a:xfrm>
            <a:off x="5625297" y="2329900"/>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1" name="Rectangle 160"/>
          <p:cNvSpPr/>
          <p:nvPr/>
        </p:nvSpPr>
        <p:spPr bwMode="auto">
          <a:xfrm>
            <a:off x="5711023" y="24076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62" name="Rectangle 97"/>
          <p:cNvSpPr>
            <a:spLocks noChangeArrowheads="1"/>
          </p:cNvSpPr>
          <p:nvPr/>
        </p:nvSpPr>
        <p:spPr bwMode="auto">
          <a:xfrm>
            <a:off x="5625297" y="1983825"/>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3" name="Rectangle 162"/>
          <p:cNvSpPr/>
          <p:nvPr/>
        </p:nvSpPr>
        <p:spPr bwMode="auto">
          <a:xfrm>
            <a:off x="5711023" y="20616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64" name="Rectangle 115"/>
          <p:cNvSpPr>
            <a:spLocks noChangeArrowheads="1"/>
          </p:cNvSpPr>
          <p:nvPr/>
        </p:nvSpPr>
        <p:spPr bwMode="auto">
          <a:xfrm>
            <a:off x="6304747" y="1290088"/>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5" name="Rectangle 113"/>
          <p:cNvSpPr>
            <a:spLocks noChangeArrowheads="1"/>
          </p:cNvSpPr>
          <p:nvPr/>
        </p:nvSpPr>
        <p:spPr bwMode="auto">
          <a:xfrm>
            <a:off x="6304747" y="1636163"/>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6" name="Rectangle 111"/>
          <p:cNvSpPr>
            <a:spLocks noChangeArrowheads="1"/>
          </p:cNvSpPr>
          <p:nvPr/>
        </p:nvSpPr>
        <p:spPr bwMode="auto">
          <a:xfrm>
            <a:off x="6304747" y="2675975"/>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7" name="Rectangle 109"/>
          <p:cNvSpPr>
            <a:spLocks noChangeArrowheads="1"/>
          </p:cNvSpPr>
          <p:nvPr/>
        </p:nvSpPr>
        <p:spPr bwMode="auto">
          <a:xfrm>
            <a:off x="6304747" y="2328313"/>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8" name="Rectangle 106"/>
          <p:cNvSpPr>
            <a:spLocks noChangeArrowheads="1"/>
          </p:cNvSpPr>
          <p:nvPr/>
        </p:nvSpPr>
        <p:spPr bwMode="auto">
          <a:xfrm>
            <a:off x="6304747" y="1982238"/>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9" name="Rectangle 132"/>
          <p:cNvSpPr>
            <a:spLocks noChangeArrowheads="1"/>
          </p:cNvSpPr>
          <p:nvPr/>
        </p:nvSpPr>
        <p:spPr bwMode="auto">
          <a:xfrm>
            <a:off x="6977847" y="1290088"/>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0" name="Rectangle 130"/>
          <p:cNvSpPr>
            <a:spLocks noChangeArrowheads="1"/>
          </p:cNvSpPr>
          <p:nvPr/>
        </p:nvSpPr>
        <p:spPr bwMode="auto">
          <a:xfrm>
            <a:off x="6977847" y="1636163"/>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1" name="Rectangle 127"/>
          <p:cNvSpPr>
            <a:spLocks noChangeArrowheads="1"/>
          </p:cNvSpPr>
          <p:nvPr/>
        </p:nvSpPr>
        <p:spPr bwMode="auto">
          <a:xfrm>
            <a:off x="6977847" y="2675975"/>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2" name="Rectangle 125"/>
          <p:cNvSpPr>
            <a:spLocks noChangeArrowheads="1"/>
          </p:cNvSpPr>
          <p:nvPr/>
        </p:nvSpPr>
        <p:spPr bwMode="auto">
          <a:xfrm>
            <a:off x="6977847" y="2328313"/>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3" name="Rectangle 123"/>
          <p:cNvSpPr>
            <a:spLocks noChangeArrowheads="1"/>
          </p:cNvSpPr>
          <p:nvPr/>
        </p:nvSpPr>
        <p:spPr bwMode="auto">
          <a:xfrm>
            <a:off x="6977847" y="1982238"/>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4" name="Rectangle 167"/>
          <p:cNvSpPr>
            <a:spLocks noChangeArrowheads="1"/>
          </p:cNvSpPr>
          <p:nvPr/>
        </p:nvSpPr>
        <p:spPr bwMode="auto">
          <a:xfrm>
            <a:off x="7657298" y="1288500"/>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5" name="Rectangle 155"/>
          <p:cNvSpPr>
            <a:spLocks noChangeArrowheads="1"/>
          </p:cNvSpPr>
          <p:nvPr/>
        </p:nvSpPr>
        <p:spPr bwMode="auto">
          <a:xfrm>
            <a:off x="7657298" y="1634575"/>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6" name="Rectangle 148"/>
          <p:cNvSpPr>
            <a:spLocks noChangeArrowheads="1"/>
          </p:cNvSpPr>
          <p:nvPr/>
        </p:nvSpPr>
        <p:spPr bwMode="auto">
          <a:xfrm>
            <a:off x="7657298" y="2674388"/>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7" name="Rectangle 146"/>
          <p:cNvSpPr>
            <a:spLocks noChangeArrowheads="1"/>
          </p:cNvSpPr>
          <p:nvPr/>
        </p:nvSpPr>
        <p:spPr bwMode="auto">
          <a:xfrm>
            <a:off x="7657298" y="2328313"/>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8" name="Rectangle 144"/>
          <p:cNvSpPr>
            <a:spLocks noChangeArrowheads="1"/>
          </p:cNvSpPr>
          <p:nvPr/>
        </p:nvSpPr>
        <p:spPr bwMode="auto">
          <a:xfrm>
            <a:off x="7657298" y="1982238"/>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179" name="Group 171"/>
          <p:cNvGrpSpPr>
            <a:grpSpLocks/>
          </p:cNvGrpSpPr>
          <p:nvPr/>
        </p:nvGrpSpPr>
        <p:grpSpPr bwMode="auto">
          <a:xfrm>
            <a:off x="5614185" y="944013"/>
            <a:ext cx="660400" cy="322262"/>
            <a:chOff x="769225" y="3995953"/>
            <a:chExt cx="615589" cy="326003"/>
          </a:xfrm>
        </p:grpSpPr>
        <p:sp>
          <p:nvSpPr>
            <p:cNvPr id="220" name="Rectangle 219"/>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221" name="Rectangle 220"/>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80" name="Group 181"/>
          <p:cNvGrpSpPr>
            <a:grpSpLocks/>
          </p:cNvGrpSpPr>
          <p:nvPr/>
        </p:nvGrpSpPr>
        <p:grpSpPr bwMode="auto">
          <a:xfrm>
            <a:off x="6293635" y="944013"/>
            <a:ext cx="658812" cy="322262"/>
            <a:chOff x="769225" y="3995953"/>
            <a:chExt cx="615589" cy="326003"/>
          </a:xfrm>
        </p:grpSpPr>
        <p:sp>
          <p:nvSpPr>
            <p:cNvPr id="218"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9" name="Rectangle 218"/>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81" name="Group 184"/>
          <p:cNvGrpSpPr>
            <a:grpSpLocks/>
          </p:cNvGrpSpPr>
          <p:nvPr/>
        </p:nvGrpSpPr>
        <p:grpSpPr bwMode="auto">
          <a:xfrm>
            <a:off x="6973085" y="944013"/>
            <a:ext cx="658812" cy="322262"/>
            <a:chOff x="769225" y="3995953"/>
            <a:chExt cx="615589" cy="326003"/>
          </a:xfrm>
        </p:grpSpPr>
        <p:sp>
          <p:nvSpPr>
            <p:cNvPr id="216"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7" name="Rectangle 216"/>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82" name="Group 187"/>
          <p:cNvGrpSpPr>
            <a:grpSpLocks/>
          </p:cNvGrpSpPr>
          <p:nvPr/>
        </p:nvGrpSpPr>
        <p:grpSpPr bwMode="auto">
          <a:xfrm>
            <a:off x="7652536" y="944013"/>
            <a:ext cx="660400" cy="322262"/>
            <a:chOff x="769225" y="3995953"/>
            <a:chExt cx="615589" cy="326003"/>
          </a:xfrm>
        </p:grpSpPr>
        <p:sp>
          <p:nvSpPr>
            <p:cNvPr id="214"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5" name="Rectangle 214"/>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183" name="TextBox 182"/>
          <p:cNvSpPr txBox="1"/>
          <p:nvPr/>
        </p:nvSpPr>
        <p:spPr bwMode="auto">
          <a:xfrm>
            <a:off x="6655585" y="936075"/>
            <a:ext cx="62706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sp>
        <p:nvSpPr>
          <p:cNvPr id="206" name="Rectangle 167"/>
          <p:cNvSpPr>
            <a:spLocks noChangeArrowheads="1"/>
          </p:cNvSpPr>
          <p:nvPr/>
        </p:nvSpPr>
        <p:spPr bwMode="auto">
          <a:xfrm>
            <a:off x="8374535" y="1299235"/>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7" name="Rectangle 155"/>
          <p:cNvSpPr>
            <a:spLocks noChangeArrowheads="1"/>
          </p:cNvSpPr>
          <p:nvPr/>
        </p:nvSpPr>
        <p:spPr bwMode="auto">
          <a:xfrm>
            <a:off x="8374535" y="1645822"/>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8" name="Rectangle 148"/>
          <p:cNvSpPr>
            <a:spLocks noChangeArrowheads="1"/>
          </p:cNvSpPr>
          <p:nvPr/>
        </p:nvSpPr>
        <p:spPr bwMode="auto">
          <a:xfrm>
            <a:off x="8374535" y="2685582"/>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9" name="Rectangle 146"/>
          <p:cNvSpPr>
            <a:spLocks noChangeArrowheads="1"/>
          </p:cNvSpPr>
          <p:nvPr/>
        </p:nvSpPr>
        <p:spPr bwMode="auto">
          <a:xfrm>
            <a:off x="8374535" y="2338996"/>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0" name="Rectangle 144"/>
          <p:cNvSpPr>
            <a:spLocks noChangeArrowheads="1"/>
          </p:cNvSpPr>
          <p:nvPr/>
        </p:nvSpPr>
        <p:spPr bwMode="auto">
          <a:xfrm>
            <a:off x="8374535" y="1992410"/>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1" name="Rectangle 133"/>
          <p:cNvSpPr>
            <a:spLocks noChangeArrowheads="1"/>
          </p:cNvSpPr>
          <p:nvPr/>
        </p:nvSpPr>
        <p:spPr bwMode="auto">
          <a:xfrm>
            <a:off x="8370086" y="955125"/>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2" name="Rectangle 211"/>
          <p:cNvSpPr/>
          <p:nvPr/>
        </p:nvSpPr>
        <p:spPr bwMode="auto">
          <a:xfrm>
            <a:off x="8455810" y="1031325"/>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3" name="TextBox 212"/>
          <p:cNvSpPr txBox="1"/>
          <p:nvPr/>
        </p:nvSpPr>
        <p:spPr bwMode="auto">
          <a:xfrm>
            <a:off x="8389135" y="936075"/>
            <a:ext cx="59531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sp>
        <p:nvSpPr>
          <p:cNvPr id="185" name="Rectangle 184"/>
          <p:cNvSpPr/>
          <p:nvPr/>
        </p:nvSpPr>
        <p:spPr bwMode="auto">
          <a:xfrm>
            <a:off x="6390473" y="1367875"/>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6" name="Rectangle 185"/>
          <p:cNvSpPr/>
          <p:nvPr/>
        </p:nvSpPr>
        <p:spPr bwMode="auto">
          <a:xfrm>
            <a:off x="6390473" y="17155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7" name="Rectangle 186"/>
          <p:cNvSpPr/>
          <p:nvPr/>
        </p:nvSpPr>
        <p:spPr bwMode="auto">
          <a:xfrm>
            <a:off x="6390473" y="27537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8" name="Rectangle 187"/>
          <p:cNvSpPr/>
          <p:nvPr/>
        </p:nvSpPr>
        <p:spPr bwMode="auto">
          <a:xfrm>
            <a:off x="6390473" y="24076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9" name="Rectangle 188"/>
          <p:cNvSpPr/>
          <p:nvPr/>
        </p:nvSpPr>
        <p:spPr bwMode="auto">
          <a:xfrm>
            <a:off x="6390473" y="20616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0" name="Rectangle 189"/>
          <p:cNvSpPr/>
          <p:nvPr/>
        </p:nvSpPr>
        <p:spPr bwMode="auto">
          <a:xfrm>
            <a:off x="7063573" y="1367875"/>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1" name="Rectangle 190"/>
          <p:cNvSpPr/>
          <p:nvPr/>
        </p:nvSpPr>
        <p:spPr bwMode="auto">
          <a:xfrm>
            <a:off x="7063573" y="17155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2" name="Rectangle 191"/>
          <p:cNvSpPr/>
          <p:nvPr/>
        </p:nvSpPr>
        <p:spPr bwMode="auto">
          <a:xfrm>
            <a:off x="7063573" y="27537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3" name="Rectangle 192"/>
          <p:cNvSpPr/>
          <p:nvPr/>
        </p:nvSpPr>
        <p:spPr bwMode="auto">
          <a:xfrm>
            <a:off x="7063573" y="24076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4" name="Rectangle 193"/>
          <p:cNvSpPr/>
          <p:nvPr/>
        </p:nvSpPr>
        <p:spPr bwMode="auto">
          <a:xfrm>
            <a:off x="7063573" y="20616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5" name="Rectangle 194"/>
          <p:cNvSpPr/>
          <p:nvPr/>
        </p:nvSpPr>
        <p:spPr bwMode="auto">
          <a:xfrm>
            <a:off x="7749373" y="1367875"/>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6" name="Rectangle 195"/>
          <p:cNvSpPr/>
          <p:nvPr/>
        </p:nvSpPr>
        <p:spPr bwMode="auto">
          <a:xfrm>
            <a:off x="7749373" y="17155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7" name="Rectangle 196"/>
          <p:cNvSpPr/>
          <p:nvPr/>
        </p:nvSpPr>
        <p:spPr bwMode="auto">
          <a:xfrm>
            <a:off x="7749373" y="27537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8" name="Rectangle 197"/>
          <p:cNvSpPr/>
          <p:nvPr/>
        </p:nvSpPr>
        <p:spPr bwMode="auto">
          <a:xfrm>
            <a:off x="7749373" y="24076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9" name="Rectangle 198"/>
          <p:cNvSpPr/>
          <p:nvPr/>
        </p:nvSpPr>
        <p:spPr bwMode="auto">
          <a:xfrm>
            <a:off x="7749373" y="20616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0" name="Rectangle 199"/>
          <p:cNvSpPr/>
          <p:nvPr/>
        </p:nvSpPr>
        <p:spPr bwMode="auto">
          <a:xfrm>
            <a:off x="8460573" y="1367875"/>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1" name="Rectangle 200"/>
          <p:cNvSpPr/>
          <p:nvPr/>
        </p:nvSpPr>
        <p:spPr bwMode="auto">
          <a:xfrm>
            <a:off x="8460573" y="1698081"/>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2" name="Rectangle 201"/>
          <p:cNvSpPr/>
          <p:nvPr/>
        </p:nvSpPr>
        <p:spPr bwMode="auto">
          <a:xfrm>
            <a:off x="8460573" y="27537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3" name="Rectangle 202"/>
          <p:cNvSpPr/>
          <p:nvPr/>
        </p:nvSpPr>
        <p:spPr bwMode="auto">
          <a:xfrm>
            <a:off x="8460573" y="24076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4" name="Rectangle 203"/>
          <p:cNvSpPr/>
          <p:nvPr/>
        </p:nvSpPr>
        <p:spPr bwMode="auto">
          <a:xfrm>
            <a:off x="8460573" y="20616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2" name="Rectangle 91"/>
          <p:cNvSpPr>
            <a:spLocks noChangeArrowheads="1"/>
          </p:cNvSpPr>
          <p:nvPr/>
        </p:nvSpPr>
        <p:spPr bwMode="auto">
          <a:xfrm>
            <a:off x="5615773" y="3029922"/>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3" name="Rectangle 222"/>
          <p:cNvSpPr/>
          <p:nvPr/>
        </p:nvSpPr>
        <p:spPr bwMode="auto">
          <a:xfrm>
            <a:off x="5701499" y="3107709"/>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4" name="Rectangle 111"/>
          <p:cNvSpPr>
            <a:spLocks noChangeArrowheads="1"/>
          </p:cNvSpPr>
          <p:nvPr/>
        </p:nvSpPr>
        <p:spPr bwMode="auto">
          <a:xfrm>
            <a:off x="6295223" y="3029922"/>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5" name="Rectangle 127"/>
          <p:cNvSpPr>
            <a:spLocks noChangeArrowheads="1"/>
          </p:cNvSpPr>
          <p:nvPr/>
        </p:nvSpPr>
        <p:spPr bwMode="auto">
          <a:xfrm>
            <a:off x="6968323" y="3029922"/>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6" name="Rectangle 148"/>
          <p:cNvSpPr>
            <a:spLocks noChangeArrowheads="1"/>
          </p:cNvSpPr>
          <p:nvPr/>
        </p:nvSpPr>
        <p:spPr bwMode="auto">
          <a:xfrm>
            <a:off x="7647774" y="3028335"/>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7" name="Rectangle 226"/>
          <p:cNvSpPr/>
          <p:nvPr/>
        </p:nvSpPr>
        <p:spPr bwMode="auto">
          <a:xfrm>
            <a:off x="6380949" y="3107709"/>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8" name="Rectangle 227"/>
          <p:cNvSpPr/>
          <p:nvPr/>
        </p:nvSpPr>
        <p:spPr bwMode="auto">
          <a:xfrm>
            <a:off x="7054049" y="3107709"/>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9" name="Rectangle 228"/>
          <p:cNvSpPr/>
          <p:nvPr/>
        </p:nvSpPr>
        <p:spPr bwMode="auto">
          <a:xfrm>
            <a:off x="7739849" y="3107709"/>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0" name="Rectangle 229"/>
          <p:cNvSpPr/>
          <p:nvPr/>
        </p:nvSpPr>
        <p:spPr bwMode="auto">
          <a:xfrm>
            <a:off x="8451843" y="312683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3" name="Rectangle 3"/>
          <p:cNvSpPr>
            <a:spLocks noChangeArrowheads="1"/>
          </p:cNvSpPr>
          <p:nvPr/>
        </p:nvSpPr>
        <p:spPr bwMode="auto">
          <a:xfrm>
            <a:off x="729661" y="2854059"/>
            <a:ext cx="2773362" cy="147796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34" name="Rectangle 74"/>
          <p:cNvSpPr>
            <a:spLocks noChangeArrowheads="1"/>
          </p:cNvSpPr>
          <p:nvPr/>
        </p:nvSpPr>
        <p:spPr bwMode="auto">
          <a:xfrm>
            <a:off x="762998" y="3214422"/>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5" name="Rectangle 234"/>
          <p:cNvSpPr/>
          <p:nvPr/>
        </p:nvSpPr>
        <p:spPr bwMode="auto">
          <a:xfrm>
            <a:off x="848724" y="3292209"/>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6" name="Rectangle 81"/>
          <p:cNvSpPr>
            <a:spLocks noChangeArrowheads="1"/>
          </p:cNvSpPr>
          <p:nvPr/>
        </p:nvSpPr>
        <p:spPr bwMode="auto">
          <a:xfrm>
            <a:off x="762998" y="3560497"/>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7" name="Rectangle 236"/>
          <p:cNvSpPr/>
          <p:nvPr/>
        </p:nvSpPr>
        <p:spPr bwMode="auto">
          <a:xfrm>
            <a:off x="848724" y="3639871"/>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8" name="Rectangle 97"/>
          <p:cNvSpPr>
            <a:spLocks noChangeArrowheads="1"/>
          </p:cNvSpPr>
          <p:nvPr/>
        </p:nvSpPr>
        <p:spPr bwMode="auto">
          <a:xfrm>
            <a:off x="762998" y="3908159"/>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9" name="Rectangle 238"/>
          <p:cNvSpPr/>
          <p:nvPr/>
        </p:nvSpPr>
        <p:spPr bwMode="auto">
          <a:xfrm>
            <a:off x="848724" y="3985946"/>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0" name="Rectangle 115"/>
          <p:cNvSpPr>
            <a:spLocks noChangeArrowheads="1"/>
          </p:cNvSpPr>
          <p:nvPr/>
        </p:nvSpPr>
        <p:spPr bwMode="auto">
          <a:xfrm>
            <a:off x="1442448" y="3214422"/>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1" name="Rectangle 113"/>
          <p:cNvSpPr>
            <a:spLocks noChangeArrowheads="1"/>
          </p:cNvSpPr>
          <p:nvPr/>
        </p:nvSpPr>
        <p:spPr bwMode="auto">
          <a:xfrm>
            <a:off x="1442448" y="3560497"/>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2" name="Rectangle 106"/>
          <p:cNvSpPr>
            <a:spLocks noChangeArrowheads="1"/>
          </p:cNvSpPr>
          <p:nvPr/>
        </p:nvSpPr>
        <p:spPr bwMode="auto">
          <a:xfrm>
            <a:off x="1442448" y="3906572"/>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3" name="Rectangle 132"/>
          <p:cNvSpPr>
            <a:spLocks noChangeArrowheads="1"/>
          </p:cNvSpPr>
          <p:nvPr/>
        </p:nvSpPr>
        <p:spPr bwMode="auto">
          <a:xfrm>
            <a:off x="2115548" y="3214422"/>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4" name="Rectangle 130"/>
          <p:cNvSpPr>
            <a:spLocks noChangeArrowheads="1"/>
          </p:cNvSpPr>
          <p:nvPr/>
        </p:nvSpPr>
        <p:spPr bwMode="auto">
          <a:xfrm>
            <a:off x="2115548" y="3560497"/>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5" name="Rectangle 123"/>
          <p:cNvSpPr>
            <a:spLocks noChangeArrowheads="1"/>
          </p:cNvSpPr>
          <p:nvPr/>
        </p:nvSpPr>
        <p:spPr bwMode="auto">
          <a:xfrm>
            <a:off x="2115548" y="3906572"/>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6" name="Rectangle 167"/>
          <p:cNvSpPr>
            <a:spLocks noChangeArrowheads="1"/>
          </p:cNvSpPr>
          <p:nvPr/>
        </p:nvSpPr>
        <p:spPr bwMode="auto">
          <a:xfrm>
            <a:off x="2794999" y="3212834"/>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7" name="Rectangle 155"/>
          <p:cNvSpPr>
            <a:spLocks noChangeArrowheads="1"/>
          </p:cNvSpPr>
          <p:nvPr/>
        </p:nvSpPr>
        <p:spPr bwMode="auto">
          <a:xfrm>
            <a:off x="2794999" y="3558909"/>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8" name="Rectangle 144"/>
          <p:cNvSpPr>
            <a:spLocks noChangeArrowheads="1"/>
          </p:cNvSpPr>
          <p:nvPr/>
        </p:nvSpPr>
        <p:spPr bwMode="auto">
          <a:xfrm>
            <a:off x="2794999" y="3906572"/>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249" name="Group 171"/>
          <p:cNvGrpSpPr>
            <a:grpSpLocks/>
          </p:cNvGrpSpPr>
          <p:nvPr/>
        </p:nvGrpSpPr>
        <p:grpSpPr bwMode="auto">
          <a:xfrm>
            <a:off x="751886" y="2868347"/>
            <a:ext cx="660400" cy="322262"/>
            <a:chOff x="769225" y="3995953"/>
            <a:chExt cx="615589" cy="326003"/>
          </a:xfrm>
        </p:grpSpPr>
        <p:sp>
          <p:nvSpPr>
            <p:cNvPr id="250" name="Rectangle 249"/>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251" name="Rectangle 250"/>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52" name="Group 181"/>
          <p:cNvGrpSpPr>
            <a:grpSpLocks/>
          </p:cNvGrpSpPr>
          <p:nvPr/>
        </p:nvGrpSpPr>
        <p:grpSpPr bwMode="auto">
          <a:xfrm>
            <a:off x="1431336" y="2868347"/>
            <a:ext cx="658812" cy="322262"/>
            <a:chOff x="769225" y="3995953"/>
            <a:chExt cx="615589" cy="326003"/>
          </a:xfrm>
        </p:grpSpPr>
        <p:sp>
          <p:nvSpPr>
            <p:cNvPr id="253"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4" name="Rectangle 253"/>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55" name="Group 184"/>
          <p:cNvGrpSpPr>
            <a:grpSpLocks/>
          </p:cNvGrpSpPr>
          <p:nvPr/>
        </p:nvGrpSpPr>
        <p:grpSpPr bwMode="auto">
          <a:xfrm>
            <a:off x="2110786" y="2868347"/>
            <a:ext cx="658812" cy="322262"/>
            <a:chOff x="769225" y="3995953"/>
            <a:chExt cx="615589" cy="326003"/>
          </a:xfrm>
        </p:grpSpPr>
        <p:sp>
          <p:nvSpPr>
            <p:cNvPr id="256"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7" name="Rectangle 256"/>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58" name="Group 187"/>
          <p:cNvGrpSpPr>
            <a:grpSpLocks/>
          </p:cNvGrpSpPr>
          <p:nvPr/>
        </p:nvGrpSpPr>
        <p:grpSpPr bwMode="auto">
          <a:xfrm>
            <a:off x="2790237" y="2868347"/>
            <a:ext cx="660400" cy="322262"/>
            <a:chOff x="769225" y="3995953"/>
            <a:chExt cx="615589" cy="326003"/>
          </a:xfrm>
        </p:grpSpPr>
        <p:sp>
          <p:nvSpPr>
            <p:cNvPr id="259"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0" name="Rectangle 25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261" name="TextBox 260"/>
          <p:cNvSpPr txBox="1"/>
          <p:nvPr/>
        </p:nvSpPr>
        <p:spPr bwMode="auto">
          <a:xfrm>
            <a:off x="1793286" y="2860409"/>
            <a:ext cx="62706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sp>
        <p:nvSpPr>
          <p:cNvPr id="262" name="Rectangle 3"/>
          <p:cNvSpPr>
            <a:spLocks noChangeArrowheads="1"/>
          </p:cNvSpPr>
          <p:nvPr/>
        </p:nvSpPr>
        <p:spPr bwMode="auto">
          <a:xfrm>
            <a:off x="3482387" y="2854059"/>
            <a:ext cx="682480" cy="147796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63" name="Rectangle 167"/>
          <p:cNvSpPr>
            <a:spLocks noChangeArrowheads="1"/>
          </p:cNvSpPr>
          <p:nvPr/>
        </p:nvSpPr>
        <p:spPr bwMode="auto">
          <a:xfrm>
            <a:off x="3512236" y="3223569"/>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4" name="Rectangle 155"/>
          <p:cNvSpPr>
            <a:spLocks noChangeArrowheads="1"/>
          </p:cNvSpPr>
          <p:nvPr/>
        </p:nvSpPr>
        <p:spPr bwMode="auto">
          <a:xfrm>
            <a:off x="3512236" y="3570156"/>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5" name="Rectangle 144"/>
          <p:cNvSpPr>
            <a:spLocks noChangeArrowheads="1"/>
          </p:cNvSpPr>
          <p:nvPr/>
        </p:nvSpPr>
        <p:spPr bwMode="auto">
          <a:xfrm>
            <a:off x="3512236" y="3916744"/>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6" name="Rectangle 133"/>
          <p:cNvSpPr>
            <a:spLocks noChangeArrowheads="1"/>
          </p:cNvSpPr>
          <p:nvPr/>
        </p:nvSpPr>
        <p:spPr bwMode="auto">
          <a:xfrm>
            <a:off x="3507787" y="2879459"/>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7" name="Rectangle 266"/>
          <p:cNvSpPr/>
          <p:nvPr/>
        </p:nvSpPr>
        <p:spPr bwMode="auto">
          <a:xfrm>
            <a:off x="3593511" y="2955659"/>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68" name="TextBox 267"/>
          <p:cNvSpPr txBox="1"/>
          <p:nvPr/>
        </p:nvSpPr>
        <p:spPr bwMode="auto">
          <a:xfrm>
            <a:off x="3526836" y="2860409"/>
            <a:ext cx="59531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sp>
        <p:nvSpPr>
          <p:cNvPr id="269" name="Rectangle 268"/>
          <p:cNvSpPr/>
          <p:nvPr/>
        </p:nvSpPr>
        <p:spPr bwMode="auto">
          <a:xfrm>
            <a:off x="1528174" y="3292209"/>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0" name="Rectangle 269"/>
          <p:cNvSpPr/>
          <p:nvPr/>
        </p:nvSpPr>
        <p:spPr bwMode="auto">
          <a:xfrm>
            <a:off x="1528174" y="3639871"/>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1" name="Rectangle 270"/>
          <p:cNvSpPr/>
          <p:nvPr/>
        </p:nvSpPr>
        <p:spPr bwMode="auto">
          <a:xfrm>
            <a:off x="1528174" y="3985946"/>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2" name="Rectangle 271"/>
          <p:cNvSpPr/>
          <p:nvPr/>
        </p:nvSpPr>
        <p:spPr bwMode="auto">
          <a:xfrm>
            <a:off x="2201274" y="3292209"/>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3" name="Rectangle 272"/>
          <p:cNvSpPr/>
          <p:nvPr/>
        </p:nvSpPr>
        <p:spPr bwMode="auto">
          <a:xfrm>
            <a:off x="2201274" y="3639871"/>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4" name="Rectangle 273"/>
          <p:cNvSpPr/>
          <p:nvPr/>
        </p:nvSpPr>
        <p:spPr bwMode="auto">
          <a:xfrm>
            <a:off x="2201274" y="3985946"/>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5" name="Rectangle 274"/>
          <p:cNvSpPr/>
          <p:nvPr/>
        </p:nvSpPr>
        <p:spPr bwMode="auto">
          <a:xfrm>
            <a:off x="2887074" y="3292209"/>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6" name="Rectangle 275"/>
          <p:cNvSpPr/>
          <p:nvPr/>
        </p:nvSpPr>
        <p:spPr bwMode="auto">
          <a:xfrm>
            <a:off x="2887074" y="3639871"/>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7" name="Rectangle 276"/>
          <p:cNvSpPr/>
          <p:nvPr/>
        </p:nvSpPr>
        <p:spPr bwMode="auto">
          <a:xfrm>
            <a:off x="2887074" y="3985946"/>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8" name="Rectangle 277"/>
          <p:cNvSpPr/>
          <p:nvPr/>
        </p:nvSpPr>
        <p:spPr bwMode="auto">
          <a:xfrm>
            <a:off x="3598274" y="3292209"/>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9" name="Rectangle 278"/>
          <p:cNvSpPr/>
          <p:nvPr/>
        </p:nvSpPr>
        <p:spPr bwMode="auto">
          <a:xfrm>
            <a:off x="3598274" y="3639871"/>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0" name="Rectangle 279"/>
          <p:cNvSpPr/>
          <p:nvPr/>
        </p:nvSpPr>
        <p:spPr bwMode="auto">
          <a:xfrm>
            <a:off x="3598274" y="3985946"/>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2" name="Text Box 10"/>
          <p:cNvSpPr txBox="1">
            <a:spLocks noChangeArrowheads="1"/>
          </p:cNvSpPr>
          <p:nvPr/>
        </p:nvSpPr>
        <p:spPr bwMode="auto">
          <a:xfrm>
            <a:off x="642337" y="4476348"/>
            <a:ext cx="1020344" cy="369332"/>
          </a:xfrm>
          <a:prstGeom prst="rect">
            <a:avLst/>
          </a:prstGeom>
          <a:noFill/>
          <a:ln w="28575">
            <a:noFill/>
            <a:miter lim="800000"/>
            <a:headEnd/>
            <a:tailEnd type="none" w="med" len="lg"/>
          </a:ln>
        </p:spPr>
        <p:txBody>
          <a:bodyPr wrap="none">
            <a:spAutoFit/>
          </a:bodyPr>
          <a:lstStyle/>
          <a:p>
            <a:pPr algn="ctr">
              <a:defRPr/>
            </a:pPr>
            <a:r>
              <a:rPr lang="en-US" sz="1800" b="1" i="1" dirty="0">
                <a:solidFill>
                  <a:schemeClr val="tx2">
                    <a:lumMod val="60000"/>
                    <a:lumOff val="40000"/>
                  </a:schemeClr>
                </a:solidFill>
                <a:latin typeface="Arial Narrow" pitchFamily="34" charset="0"/>
                <a:cs typeface="Arial" charset="0"/>
              </a:rPr>
              <a:t>Test Data</a:t>
            </a:r>
          </a:p>
        </p:txBody>
      </p:sp>
      <p:sp>
        <p:nvSpPr>
          <p:cNvPr id="281" name="Rectangle 3"/>
          <p:cNvSpPr>
            <a:spLocks noChangeArrowheads="1"/>
          </p:cNvSpPr>
          <p:nvPr/>
        </p:nvSpPr>
        <p:spPr bwMode="auto">
          <a:xfrm>
            <a:off x="738863" y="4835803"/>
            <a:ext cx="2773362" cy="147796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83" name="Rectangle 74"/>
          <p:cNvSpPr>
            <a:spLocks noChangeArrowheads="1"/>
          </p:cNvSpPr>
          <p:nvPr/>
        </p:nvSpPr>
        <p:spPr bwMode="auto">
          <a:xfrm>
            <a:off x="772200" y="5196166"/>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4" name="Rectangle 283"/>
          <p:cNvSpPr/>
          <p:nvPr/>
        </p:nvSpPr>
        <p:spPr bwMode="auto">
          <a:xfrm>
            <a:off x="857926" y="527395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7" name="Rectangle 81"/>
          <p:cNvSpPr>
            <a:spLocks noChangeArrowheads="1"/>
          </p:cNvSpPr>
          <p:nvPr/>
        </p:nvSpPr>
        <p:spPr bwMode="auto">
          <a:xfrm>
            <a:off x="772200" y="5542241"/>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8" name="Rectangle 287"/>
          <p:cNvSpPr/>
          <p:nvPr/>
        </p:nvSpPr>
        <p:spPr bwMode="auto">
          <a:xfrm>
            <a:off x="857926" y="5621615"/>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9" name="Rectangle 97"/>
          <p:cNvSpPr>
            <a:spLocks noChangeArrowheads="1"/>
          </p:cNvSpPr>
          <p:nvPr/>
        </p:nvSpPr>
        <p:spPr bwMode="auto">
          <a:xfrm>
            <a:off x="772200" y="5889903"/>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0" name="Rectangle 289"/>
          <p:cNvSpPr/>
          <p:nvPr/>
        </p:nvSpPr>
        <p:spPr bwMode="auto">
          <a:xfrm>
            <a:off x="857926" y="596769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92" name="Rectangle 115"/>
          <p:cNvSpPr>
            <a:spLocks noChangeArrowheads="1"/>
          </p:cNvSpPr>
          <p:nvPr/>
        </p:nvSpPr>
        <p:spPr bwMode="auto">
          <a:xfrm>
            <a:off x="1451650" y="5196166"/>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3" name="Rectangle 113"/>
          <p:cNvSpPr>
            <a:spLocks noChangeArrowheads="1"/>
          </p:cNvSpPr>
          <p:nvPr/>
        </p:nvSpPr>
        <p:spPr bwMode="auto">
          <a:xfrm>
            <a:off x="1451650" y="5542241"/>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4" name="Rectangle 106"/>
          <p:cNvSpPr>
            <a:spLocks noChangeArrowheads="1"/>
          </p:cNvSpPr>
          <p:nvPr/>
        </p:nvSpPr>
        <p:spPr bwMode="auto">
          <a:xfrm>
            <a:off x="1451650" y="5888316"/>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5" name="Rectangle 132"/>
          <p:cNvSpPr>
            <a:spLocks noChangeArrowheads="1"/>
          </p:cNvSpPr>
          <p:nvPr/>
        </p:nvSpPr>
        <p:spPr bwMode="auto">
          <a:xfrm>
            <a:off x="2124750" y="5196166"/>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6" name="Rectangle 130"/>
          <p:cNvSpPr>
            <a:spLocks noChangeArrowheads="1"/>
          </p:cNvSpPr>
          <p:nvPr/>
        </p:nvSpPr>
        <p:spPr bwMode="auto">
          <a:xfrm>
            <a:off x="2124750" y="5542241"/>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7" name="Rectangle 123"/>
          <p:cNvSpPr>
            <a:spLocks noChangeArrowheads="1"/>
          </p:cNvSpPr>
          <p:nvPr/>
        </p:nvSpPr>
        <p:spPr bwMode="auto">
          <a:xfrm>
            <a:off x="2124750" y="5888316"/>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9" name="Rectangle 167"/>
          <p:cNvSpPr>
            <a:spLocks noChangeArrowheads="1"/>
          </p:cNvSpPr>
          <p:nvPr/>
        </p:nvSpPr>
        <p:spPr bwMode="auto">
          <a:xfrm>
            <a:off x="2804201" y="5194578"/>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00" name="Rectangle 155"/>
          <p:cNvSpPr>
            <a:spLocks noChangeArrowheads="1"/>
          </p:cNvSpPr>
          <p:nvPr/>
        </p:nvSpPr>
        <p:spPr bwMode="auto">
          <a:xfrm>
            <a:off x="2804201" y="5540653"/>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01" name="Rectangle 144"/>
          <p:cNvSpPr>
            <a:spLocks noChangeArrowheads="1"/>
          </p:cNvSpPr>
          <p:nvPr/>
        </p:nvSpPr>
        <p:spPr bwMode="auto">
          <a:xfrm>
            <a:off x="2804201" y="5888316"/>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303" name="Group 171"/>
          <p:cNvGrpSpPr>
            <a:grpSpLocks/>
          </p:cNvGrpSpPr>
          <p:nvPr/>
        </p:nvGrpSpPr>
        <p:grpSpPr bwMode="auto">
          <a:xfrm>
            <a:off x="761088" y="4850091"/>
            <a:ext cx="660400" cy="322262"/>
            <a:chOff x="769225" y="3995953"/>
            <a:chExt cx="615589" cy="326003"/>
          </a:xfrm>
        </p:grpSpPr>
        <p:sp>
          <p:nvSpPr>
            <p:cNvPr id="304" name="Rectangle 303"/>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305" name="Rectangle 304"/>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06" name="Group 181"/>
          <p:cNvGrpSpPr>
            <a:grpSpLocks/>
          </p:cNvGrpSpPr>
          <p:nvPr/>
        </p:nvGrpSpPr>
        <p:grpSpPr bwMode="auto">
          <a:xfrm>
            <a:off x="1440538" y="4850091"/>
            <a:ext cx="658812" cy="322262"/>
            <a:chOff x="769225" y="3995953"/>
            <a:chExt cx="615589" cy="326003"/>
          </a:xfrm>
        </p:grpSpPr>
        <p:sp>
          <p:nvSpPr>
            <p:cNvPr id="30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08" name="Rectangle 30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09" name="Group 184"/>
          <p:cNvGrpSpPr>
            <a:grpSpLocks/>
          </p:cNvGrpSpPr>
          <p:nvPr/>
        </p:nvGrpSpPr>
        <p:grpSpPr bwMode="auto">
          <a:xfrm>
            <a:off x="2119988" y="4850091"/>
            <a:ext cx="658812" cy="322262"/>
            <a:chOff x="769225" y="3995953"/>
            <a:chExt cx="615589" cy="326003"/>
          </a:xfrm>
        </p:grpSpPr>
        <p:sp>
          <p:nvSpPr>
            <p:cNvPr id="310"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11" name="Rectangle 310"/>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12" name="Group 187"/>
          <p:cNvGrpSpPr>
            <a:grpSpLocks/>
          </p:cNvGrpSpPr>
          <p:nvPr/>
        </p:nvGrpSpPr>
        <p:grpSpPr bwMode="auto">
          <a:xfrm>
            <a:off x="2799439" y="4850091"/>
            <a:ext cx="660400" cy="322262"/>
            <a:chOff x="769225" y="3995953"/>
            <a:chExt cx="615589" cy="326003"/>
          </a:xfrm>
        </p:grpSpPr>
        <p:sp>
          <p:nvSpPr>
            <p:cNvPr id="31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14" name="Rectangle 31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315" name="TextBox 314"/>
          <p:cNvSpPr txBox="1"/>
          <p:nvPr/>
        </p:nvSpPr>
        <p:spPr bwMode="auto">
          <a:xfrm>
            <a:off x="1802488" y="4842153"/>
            <a:ext cx="62706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sp>
        <p:nvSpPr>
          <p:cNvPr id="316" name="Rectangle 3"/>
          <p:cNvSpPr>
            <a:spLocks noChangeArrowheads="1"/>
          </p:cNvSpPr>
          <p:nvPr/>
        </p:nvSpPr>
        <p:spPr bwMode="auto">
          <a:xfrm>
            <a:off x="3491589" y="4835803"/>
            <a:ext cx="682480" cy="147796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317" name="Rectangle 167"/>
          <p:cNvSpPr>
            <a:spLocks noChangeArrowheads="1"/>
          </p:cNvSpPr>
          <p:nvPr/>
        </p:nvSpPr>
        <p:spPr bwMode="auto">
          <a:xfrm>
            <a:off x="3521438" y="5205313"/>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18" name="Rectangle 155"/>
          <p:cNvSpPr>
            <a:spLocks noChangeArrowheads="1"/>
          </p:cNvSpPr>
          <p:nvPr/>
        </p:nvSpPr>
        <p:spPr bwMode="auto">
          <a:xfrm>
            <a:off x="3521438" y="5551900"/>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19" name="Rectangle 144"/>
          <p:cNvSpPr>
            <a:spLocks noChangeArrowheads="1"/>
          </p:cNvSpPr>
          <p:nvPr/>
        </p:nvSpPr>
        <p:spPr bwMode="auto">
          <a:xfrm>
            <a:off x="3521438" y="5898488"/>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0" name="Rectangle 133"/>
          <p:cNvSpPr>
            <a:spLocks noChangeArrowheads="1"/>
          </p:cNvSpPr>
          <p:nvPr/>
        </p:nvSpPr>
        <p:spPr bwMode="auto">
          <a:xfrm>
            <a:off x="3516989" y="4861203"/>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1" name="Rectangle 320"/>
          <p:cNvSpPr/>
          <p:nvPr/>
        </p:nvSpPr>
        <p:spPr bwMode="auto">
          <a:xfrm>
            <a:off x="3602713" y="4937403"/>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2" name="TextBox 321"/>
          <p:cNvSpPr txBox="1"/>
          <p:nvPr/>
        </p:nvSpPr>
        <p:spPr bwMode="auto">
          <a:xfrm>
            <a:off x="3536038" y="4842153"/>
            <a:ext cx="59531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sp>
        <p:nvSpPr>
          <p:cNvPr id="323" name="Rectangle 322"/>
          <p:cNvSpPr/>
          <p:nvPr/>
        </p:nvSpPr>
        <p:spPr bwMode="auto">
          <a:xfrm>
            <a:off x="1537376" y="527395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4" name="Rectangle 323"/>
          <p:cNvSpPr/>
          <p:nvPr/>
        </p:nvSpPr>
        <p:spPr bwMode="auto">
          <a:xfrm>
            <a:off x="1537376" y="5621615"/>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5" name="Rectangle 324"/>
          <p:cNvSpPr/>
          <p:nvPr/>
        </p:nvSpPr>
        <p:spPr bwMode="auto">
          <a:xfrm>
            <a:off x="1537376" y="596769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6" name="Rectangle 325"/>
          <p:cNvSpPr/>
          <p:nvPr/>
        </p:nvSpPr>
        <p:spPr bwMode="auto">
          <a:xfrm>
            <a:off x="2210476" y="527395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7" name="Rectangle 326"/>
          <p:cNvSpPr/>
          <p:nvPr/>
        </p:nvSpPr>
        <p:spPr bwMode="auto">
          <a:xfrm>
            <a:off x="2210476" y="5621615"/>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8" name="Rectangle 327"/>
          <p:cNvSpPr/>
          <p:nvPr/>
        </p:nvSpPr>
        <p:spPr bwMode="auto">
          <a:xfrm>
            <a:off x="2210476" y="596769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9" name="Rectangle 328"/>
          <p:cNvSpPr/>
          <p:nvPr/>
        </p:nvSpPr>
        <p:spPr bwMode="auto">
          <a:xfrm>
            <a:off x="2896276" y="527395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30" name="Rectangle 329"/>
          <p:cNvSpPr/>
          <p:nvPr/>
        </p:nvSpPr>
        <p:spPr bwMode="auto">
          <a:xfrm>
            <a:off x="2896276" y="5621615"/>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31" name="Rectangle 330"/>
          <p:cNvSpPr/>
          <p:nvPr/>
        </p:nvSpPr>
        <p:spPr bwMode="auto">
          <a:xfrm>
            <a:off x="2896276" y="596769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32" name="Rectangle 331"/>
          <p:cNvSpPr/>
          <p:nvPr/>
        </p:nvSpPr>
        <p:spPr bwMode="auto">
          <a:xfrm>
            <a:off x="3607476" y="527395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33" name="Rectangle 332"/>
          <p:cNvSpPr/>
          <p:nvPr/>
        </p:nvSpPr>
        <p:spPr bwMode="auto">
          <a:xfrm>
            <a:off x="3607476" y="5621615"/>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34" name="Rectangle 333"/>
          <p:cNvSpPr/>
          <p:nvPr/>
        </p:nvSpPr>
        <p:spPr bwMode="auto">
          <a:xfrm>
            <a:off x="3607476" y="596769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cxnSp>
        <p:nvCxnSpPr>
          <p:cNvPr id="3" name="Elbow Connector 2"/>
          <p:cNvCxnSpPr>
            <a:stCxn id="154" idx="1"/>
            <a:endCxn id="59" idx="3"/>
          </p:cNvCxnSpPr>
          <p:nvPr/>
        </p:nvCxnSpPr>
        <p:spPr>
          <a:xfrm rot="10800000">
            <a:off x="4144949" y="1355175"/>
            <a:ext cx="1480349" cy="96839"/>
          </a:xfrm>
          <a:prstGeom prst="curvedConnector3">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Elbow Connector 2"/>
          <p:cNvCxnSpPr>
            <a:stCxn id="340" idx="1"/>
            <a:endCxn id="60" idx="3"/>
          </p:cNvCxnSpPr>
          <p:nvPr/>
        </p:nvCxnSpPr>
        <p:spPr>
          <a:xfrm rot="10800000">
            <a:off x="4144948" y="1702836"/>
            <a:ext cx="1570672" cy="1850718"/>
          </a:xfrm>
          <a:prstGeom prst="curvedConnector3">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Elbow Connector 2"/>
          <p:cNvCxnSpPr>
            <a:stCxn id="158" idx="1"/>
            <a:endCxn id="63" idx="3"/>
          </p:cNvCxnSpPr>
          <p:nvPr/>
        </p:nvCxnSpPr>
        <p:spPr>
          <a:xfrm rot="10800000">
            <a:off x="4144949" y="2048912"/>
            <a:ext cx="1480349" cy="788989"/>
          </a:xfrm>
          <a:prstGeom prst="curvedConnector3">
            <a:avLst>
              <a:gd name="adj1" fmla="val 50000"/>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Elbow Connector 2"/>
          <p:cNvCxnSpPr>
            <a:stCxn id="156" idx="1"/>
            <a:endCxn id="278" idx="3"/>
          </p:cNvCxnSpPr>
          <p:nvPr/>
        </p:nvCxnSpPr>
        <p:spPr>
          <a:xfrm rot="10800000" flipV="1">
            <a:off x="4084049" y="1798087"/>
            <a:ext cx="1541248" cy="1576671"/>
          </a:xfrm>
          <a:prstGeom prst="curvedConnector3">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Elbow Connector 2"/>
          <p:cNvCxnSpPr>
            <a:stCxn id="160" idx="1"/>
            <a:endCxn id="279" idx="3"/>
          </p:cNvCxnSpPr>
          <p:nvPr/>
        </p:nvCxnSpPr>
        <p:spPr>
          <a:xfrm rot="10800000" flipV="1">
            <a:off x="4084049" y="2491825"/>
            <a:ext cx="1541248" cy="1230596"/>
          </a:xfrm>
          <a:prstGeom prst="curvedConnector3">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39" name="Rectangle 91"/>
          <p:cNvSpPr>
            <a:spLocks noChangeArrowheads="1"/>
          </p:cNvSpPr>
          <p:nvPr/>
        </p:nvSpPr>
        <p:spPr bwMode="auto">
          <a:xfrm>
            <a:off x="5629894" y="3393217"/>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40" name="Rectangle 339"/>
          <p:cNvSpPr/>
          <p:nvPr/>
        </p:nvSpPr>
        <p:spPr bwMode="auto">
          <a:xfrm>
            <a:off x="5715620" y="3471004"/>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41" name="Rectangle 111"/>
          <p:cNvSpPr>
            <a:spLocks noChangeArrowheads="1"/>
          </p:cNvSpPr>
          <p:nvPr/>
        </p:nvSpPr>
        <p:spPr bwMode="auto">
          <a:xfrm>
            <a:off x="6309344" y="3393217"/>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42" name="Rectangle 127"/>
          <p:cNvSpPr>
            <a:spLocks noChangeArrowheads="1"/>
          </p:cNvSpPr>
          <p:nvPr/>
        </p:nvSpPr>
        <p:spPr bwMode="auto">
          <a:xfrm>
            <a:off x="6982444" y="3393217"/>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43" name="Rectangle 148"/>
          <p:cNvSpPr>
            <a:spLocks noChangeArrowheads="1"/>
          </p:cNvSpPr>
          <p:nvPr/>
        </p:nvSpPr>
        <p:spPr bwMode="auto">
          <a:xfrm>
            <a:off x="7661895" y="3391630"/>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44" name="Rectangle 343"/>
          <p:cNvSpPr/>
          <p:nvPr/>
        </p:nvSpPr>
        <p:spPr bwMode="auto">
          <a:xfrm>
            <a:off x="6395070" y="3471004"/>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45" name="Rectangle 344"/>
          <p:cNvSpPr/>
          <p:nvPr/>
        </p:nvSpPr>
        <p:spPr bwMode="auto">
          <a:xfrm>
            <a:off x="7068170" y="3471004"/>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46" name="Rectangle 345"/>
          <p:cNvSpPr/>
          <p:nvPr/>
        </p:nvSpPr>
        <p:spPr bwMode="auto">
          <a:xfrm>
            <a:off x="7753970" y="3471004"/>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47" name="Rectangle 91"/>
          <p:cNvSpPr>
            <a:spLocks noChangeArrowheads="1"/>
          </p:cNvSpPr>
          <p:nvPr/>
        </p:nvSpPr>
        <p:spPr bwMode="auto">
          <a:xfrm>
            <a:off x="5622268" y="3749433"/>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48" name="Rectangle 347"/>
          <p:cNvSpPr/>
          <p:nvPr/>
        </p:nvSpPr>
        <p:spPr bwMode="auto">
          <a:xfrm>
            <a:off x="5707994" y="382722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49" name="Rectangle 111"/>
          <p:cNvSpPr>
            <a:spLocks noChangeArrowheads="1"/>
          </p:cNvSpPr>
          <p:nvPr/>
        </p:nvSpPr>
        <p:spPr bwMode="auto">
          <a:xfrm>
            <a:off x="6301718" y="3749433"/>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50" name="Rectangle 127"/>
          <p:cNvSpPr>
            <a:spLocks noChangeArrowheads="1"/>
          </p:cNvSpPr>
          <p:nvPr/>
        </p:nvSpPr>
        <p:spPr bwMode="auto">
          <a:xfrm>
            <a:off x="6974818" y="3749433"/>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51" name="Rectangle 148"/>
          <p:cNvSpPr>
            <a:spLocks noChangeArrowheads="1"/>
          </p:cNvSpPr>
          <p:nvPr/>
        </p:nvSpPr>
        <p:spPr bwMode="auto">
          <a:xfrm>
            <a:off x="7654269" y="3747846"/>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52" name="Rectangle 351"/>
          <p:cNvSpPr/>
          <p:nvPr/>
        </p:nvSpPr>
        <p:spPr bwMode="auto">
          <a:xfrm>
            <a:off x="6387444" y="382722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53" name="Rectangle 352"/>
          <p:cNvSpPr/>
          <p:nvPr/>
        </p:nvSpPr>
        <p:spPr bwMode="auto">
          <a:xfrm>
            <a:off x="7060544" y="382722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54" name="Rectangle 353"/>
          <p:cNvSpPr/>
          <p:nvPr/>
        </p:nvSpPr>
        <p:spPr bwMode="auto">
          <a:xfrm>
            <a:off x="7746344" y="382722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55" name="Rectangle 148"/>
          <p:cNvSpPr>
            <a:spLocks noChangeArrowheads="1"/>
          </p:cNvSpPr>
          <p:nvPr/>
        </p:nvSpPr>
        <p:spPr bwMode="auto">
          <a:xfrm>
            <a:off x="8381549" y="338487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56" name="Rectangle 355"/>
          <p:cNvSpPr/>
          <p:nvPr/>
        </p:nvSpPr>
        <p:spPr bwMode="auto">
          <a:xfrm>
            <a:off x="8458853" y="348835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57" name="Rectangle 148"/>
          <p:cNvSpPr>
            <a:spLocks noChangeArrowheads="1"/>
          </p:cNvSpPr>
          <p:nvPr/>
        </p:nvSpPr>
        <p:spPr bwMode="auto">
          <a:xfrm>
            <a:off x="8370086" y="3759786"/>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58" name="Rectangle 357"/>
          <p:cNvSpPr/>
          <p:nvPr/>
        </p:nvSpPr>
        <p:spPr bwMode="auto">
          <a:xfrm>
            <a:off x="8447390" y="3863265"/>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cxnSp>
        <p:nvCxnSpPr>
          <p:cNvPr id="359" name="Elbow Connector 2"/>
          <p:cNvCxnSpPr>
            <a:stCxn id="347" idx="1"/>
            <a:endCxn id="280" idx="3"/>
          </p:cNvCxnSpPr>
          <p:nvPr/>
        </p:nvCxnSpPr>
        <p:spPr>
          <a:xfrm rot="10800000" flipV="1">
            <a:off x="4084050" y="3911358"/>
            <a:ext cx="1538219" cy="157138"/>
          </a:xfrm>
          <a:prstGeom prst="curvedConnector3">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60" name="Rectangle 91"/>
          <p:cNvSpPr>
            <a:spLocks noChangeArrowheads="1"/>
          </p:cNvSpPr>
          <p:nvPr/>
        </p:nvSpPr>
        <p:spPr bwMode="auto">
          <a:xfrm>
            <a:off x="5622268" y="4101963"/>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61" name="Rectangle 360"/>
          <p:cNvSpPr/>
          <p:nvPr/>
        </p:nvSpPr>
        <p:spPr bwMode="auto">
          <a:xfrm>
            <a:off x="5707994" y="417975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62" name="Rectangle 111"/>
          <p:cNvSpPr>
            <a:spLocks noChangeArrowheads="1"/>
          </p:cNvSpPr>
          <p:nvPr/>
        </p:nvSpPr>
        <p:spPr bwMode="auto">
          <a:xfrm>
            <a:off x="6301718" y="4101963"/>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63" name="Rectangle 127"/>
          <p:cNvSpPr>
            <a:spLocks noChangeArrowheads="1"/>
          </p:cNvSpPr>
          <p:nvPr/>
        </p:nvSpPr>
        <p:spPr bwMode="auto">
          <a:xfrm>
            <a:off x="6974818" y="4101963"/>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64" name="Rectangle 148"/>
          <p:cNvSpPr>
            <a:spLocks noChangeArrowheads="1"/>
          </p:cNvSpPr>
          <p:nvPr/>
        </p:nvSpPr>
        <p:spPr bwMode="auto">
          <a:xfrm>
            <a:off x="7654269" y="4100376"/>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65" name="Rectangle 364"/>
          <p:cNvSpPr/>
          <p:nvPr/>
        </p:nvSpPr>
        <p:spPr bwMode="auto">
          <a:xfrm>
            <a:off x="6387444" y="417975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66" name="Rectangle 365"/>
          <p:cNvSpPr/>
          <p:nvPr/>
        </p:nvSpPr>
        <p:spPr bwMode="auto">
          <a:xfrm>
            <a:off x="7060544" y="417975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67" name="Rectangle 366"/>
          <p:cNvSpPr/>
          <p:nvPr/>
        </p:nvSpPr>
        <p:spPr bwMode="auto">
          <a:xfrm>
            <a:off x="7746344" y="417975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68" name="Rectangle 148"/>
          <p:cNvSpPr>
            <a:spLocks noChangeArrowheads="1"/>
          </p:cNvSpPr>
          <p:nvPr/>
        </p:nvSpPr>
        <p:spPr bwMode="auto">
          <a:xfrm>
            <a:off x="8370086" y="4112316"/>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69" name="Rectangle 368"/>
          <p:cNvSpPr/>
          <p:nvPr/>
        </p:nvSpPr>
        <p:spPr bwMode="auto">
          <a:xfrm>
            <a:off x="8447390" y="4215795"/>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cxnSp>
        <p:nvCxnSpPr>
          <p:cNvPr id="370" name="Elbow Connector 2"/>
          <p:cNvCxnSpPr>
            <a:stCxn id="162" idx="1"/>
            <a:endCxn id="332" idx="3"/>
          </p:cNvCxnSpPr>
          <p:nvPr/>
        </p:nvCxnSpPr>
        <p:spPr>
          <a:xfrm rot="10800000" flipV="1">
            <a:off x="4093251" y="2145749"/>
            <a:ext cx="1532046" cy="3210753"/>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1" name="Elbow Connector 2"/>
          <p:cNvCxnSpPr>
            <a:stCxn id="222" idx="1"/>
            <a:endCxn id="333" idx="3"/>
          </p:cNvCxnSpPr>
          <p:nvPr/>
        </p:nvCxnSpPr>
        <p:spPr>
          <a:xfrm rot="10800000" flipV="1">
            <a:off x="4093251" y="3191847"/>
            <a:ext cx="1522522" cy="2512318"/>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2" name="Elbow Connector 2"/>
          <p:cNvCxnSpPr>
            <a:stCxn id="360" idx="1"/>
            <a:endCxn id="334" idx="3"/>
          </p:cNvCxnSpPr>
          <p:nvPr/>
        </p:nvCxnSpPr>
        <p:spPr>
          <a:xfrm rot="10800000" flipV="1">
            <a:off x="4093252" y="4263888"/>
            <a:ext cx="1529017" cy="1786352"/>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655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973" y="358140"/>
            <a:ext cx="8172027" cy="5882640"/>
          </a:xfrm>
        </p:spPr>
        <p:txBody>
          <a:bodyPr>
            <a:normAutofit/>
          </a:bodyPr>
          <a:lstStyle/>
          <a:p>
            <a:r>
              <a:rPr lang="en-US" dirty="0"/>
              <a:t>A statistician and a data scientist watch this same sequence. The person flipping the coin then asked asks the statistician. “What will the result of the next coin flip” and the statistician says, these are independent events, and each coin toss have is 50/50 chance for heads or tails. This person then turns to the data scientist, and asks the same question. The data scientist says, “obviously you have a trick coin”. </a:t>
            </a:r>
          </a:p>
          <a:p>
            <a:r>
              <a:rPr lang="en-US" dirty="0"/>
              <a:t>BUT who is right? </a:t>
            </a:r>
          </a:p>
        </p:txBody>
      </p:sp>
      <p:sp>
        <p:nvSpPr>
          <p:cNvPr id="2" name="TextBox 1"/>
          <p:cNvSpPr txBox="1"/>
          <p:nvPr/>
        </p:nvSpPr>
        <p:spPr>
          <a:xfrm>
            <a:off x="1783828" y="358140"/>
            <a:ext cx="6848729" cy="954107"/>
          </a:xfrm>
          <a:prstGeom prst="rect">
            <a:avLst/>
          </a:prstGeom>
          <a:noFill/>
        </p:spPr>
        <p:txBody>
          <a:bodyPr wrap="square" rtlCol="0">
            <a:spAutoFit/>
          </a:bodyPr>
          <a:lstStyle/>
          <a:p>
            <a:r>
              <a:rPr lang="en-US" sz="2800" dirty="0"/>
              <a:t>… now, what would a “statistician” and a “data scientist” likely conclude?</a:t>
            </a:r>
          </a:p>
        </p:txBody>
      </p:sp>
    </p:spTree>
    <p:extLst>
      <p:ext uri="{BB962C8B-B14F-4D97-AF65-F5344CB8AC3E}">
        <p14:creationId xmlns:p14="http://schemas.microsoft.com/office/powerpoint/2010/main" val="2870289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9887" y="115409"/>
            <a:ext cx="7704667" cy="847816"/>
          </a:xfrm>
        </p:spPr>
        <p:txBody>
          <a:bodyPr>
            <a:normAutofit/>
          </a:bodyPr>
          <a:lstStyle/>
          <a:p>
            <a:r>
              <a:rPr lang="en-US" altLang="en-US" dirty="0"/>
              <a:t>Predictive Model Sequence</a:t>
            </a:r>
          </a:p>
        </p:txBody>
      </p:sp>
      <p:sp>
        <p:nvSpPr>
          <p:cNvPr id="5" name="Content Placeholder 4"/>
          <p:cNvSpPr>
            <a:spLocks noGrp="1"/>
          </p:cNvSpPr>
          <p:nvPr>
            <p:ph idx="1"/>
          </p:nvPr>
        </p:nvSpPr>
        <p:spPr>
          <a:xfrm>
            <a:off x="1097543" y="1429304"/>
            <a:ext cx="8046457" cy="6045693"/>
          </a:xfrm>
        </p:spPr>
        <p:txBody>
          <a:bodyPr>
            <a:normAutofit/>
          </a:bodyPr>
          <a:lstStyle/>
          <a:p>
            <a:pPr marL="457200" lvl="1" indent="0">
              <a:buNone/>
            </a:pPr>
            <a:endParaRPr lang="en-CA" dirty="0"/>
          </a:p>
          <a:p>
            <a:pPr lvl="1"/>
            <a:endParaRPr lang="en-CA" dirty="0"/>
          </a:p>
        </p:txBody>
      </p:sp>
      <p:grpSp>
        <p:nvGrpSpPr>
          <p:cNvPr id="151" name="model5"/>
          <p:cNvGrpSpPr>
            <a:grpSpLocks/>
          </p:cNvGrpSpPr>
          <p:nvPr/>
        </p:nvGrpSpPr>
        <p:grpSpPr bwMode="auto">
          <a:xfrm>
            <a:off x="3857625" y="5410200"/>
            <a:ext cx="528638" cy="612775"/>
            <a:chOff x="2870473" y="3975320"/>
            <a:chExt cx="528697" cy="613234"/>
          </a:xfrm>
        </p:grpSpPr>
        <p:sp>
          <p:nvSpPr>
            <p:cNvPr id="152" name="Isosceles Triangle 151"/>
            <p:cNvSpPr/>
            <p:nvPr/>
          </p:nvSpPr>
          <p:spPr bwMode="auto">
            <a:xfrm rot="5400000">
              <a:off x="2816313" y="4029480"/>
              <a:ext cx="562396"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153" name="TextBox 127"/>
            <p:cNvSpPr txBox="1">
              <a:spLocks noChangeArrowheads="1"/>
            </p:cNvSpPr>
            <p:nvPr/>
          </p:nvSpPr>
          <p:spPr bwMode="auto">
            <a:xfrm>
              <a:off x="3132440" y="4280348"/>
              <a:ext cx="266730" cy="308206"/>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5</a:t>
              </a:r>
            </a:p>
          </p:txBody>
        </p:sp>
      </p:grpSp>
      <p:grpSp>
        <p:nvGrpSpPr>
          <p:cNvPr id="154" name="model4"/>
          <p:cNvGrpSpPr>
            <a:grpSpLocks/>
          </p:cNvGrpSpPr>
          <p:nvPr/>
        </p:nvGrpSpPr>
        <p:grpSpPr bwMode="auto">
          <a:xfrm>
            <a:off x="3857625" y="4992688"/>
            <a:ext cx="528638" cy="612775"/>
            <a:chOff x="2870473" y="3975320"/>
            <a:chExt cx="528697" cy="613234"/>
          </a:xfrm>
        </p:grpSpPr>
        <p:sp>
          <p:nvSpPr>
            <p:cNvPr id="155" name="Isosceles Triangle 154"/>
            <p:cNvSpPr/>
            <p:nvPr/>
          </p:nvSpPr>
          <p:spPr bwMode="auto">
            <a:xfrm rot="5400000">
              <a:off x="2816313" y="4029480"/>
              <a:ext cx="562396"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156" name="TextBox 127"/>
            <p:cNvSpPr txBox="1">
              <a:spLocks noChangeArrowheads="1"/>
            </p:cNvSpPr>
            <p:nvPr/>
          </p:nvSpPr>
          <p:spPr bwMode="auto">
            <a:xfrm>
              <a:off x="3132440" y="4280348"/>
              <a:ext cx="266730" cy="308206"/>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4</a:t>
              </a:r>
            </a:p>
          </p:txBody>
        </p:sp>
      </p:grpSp>
      <p:grpSp>
        <p:nvGrpSpPr>
          <p:cNvPr id="157" name="model3"/>
          <p:cNvGrpSpPr>
            <a:grpSpLocks/>
          </p:cNvGrpSpPr>
          <p:nvPr/>
        </p:nvGrpSpPr>
        <p:grpSpPr bwMode="auto">
          <a:xfrm>
            <a:off x="3857625" y="4575175"/>
            <a:ext cx="528638" cy="612775"/>
            <a:chOff x="2870473" y="3975320"/>
            <a:chExt cx="528697" cy="613234"/>
          </a:xfrm>
        </p:grpSpPr>
        <p:sp>
          <p:nvSpPr>
            <p:cNvPr id="158" name="Isosceles Triangle 157"/>
            <p:cNvSpPr/>
            <p:nvPr/>
          </p:nvSpPr>
          <p:spPr bwMode="auto">
            <a:xfrm rot="5400000">
              <a:off x="2816313" y="4029480"/>
              <a:ext cx="562396"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159" name="TextBox 127"/>
            <p:cNvSpPr txBox="1">
              <a:spLocks noChangeArrowheads="1"/>
            </p:cNvSpPr>
            <p:nvPr/>
          </p:nvSpPr>
          <p:spPr bwMode="auto">
            <a:xfrm>
              <a:off x="3132440" y="4280348"/>
              <a:ext cx="266730" cy="308206"/>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3</a:t>
              </a:r>
            </a:p>
          </p:txBody>
        </p:sp>
      </p:grpSp>
      <p:grpSp>
        <p:nvGrpSpPr>
          <p:cNvPr id="160" name="model2"/>
          <p:cNvGrpSpPr>
            <a:grpSpLocks/>
          </p:cNvGrpSpPr>
          <p:nvPr/>
        </p:nvGrpSpPr>
        <p:grpSpPr bwMode="auto">
          <a:xfrm>
            <a:off x="3857625" y="4156075"/>
            <a:ext cx="528638" cy="614363"/>
            <a:chOff x="2870473" y="3975320"/>
            <a:chExt cx="528697" cy="613234"/>
          </a:xfrm>
        </p:grpSpPr>
        <p:sp>
          <p:nvSpPr>
            <p:cNvPr id="161" name="Isosceles Triangle 160"/>
            <p:cNvSpPr/>
            <p:nvPr/>
          </p:nvSpPr>
          <p:spPr bwMode="auto">
            <a:xfrm rot="5400000">
              <a:off x="2816247" y="4029546"/>
              <a:ext cx="562527"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162" name="TextBox 127"/>
            <p:cNvSpPr txBox="1">
              <a:spLocks noChangeArrowheads="1"/>
            </p:cNvSpPr>
            <p:nvPr/>
          </p:nvSpPr>
          <p:spPr bwMode="auto">
            <a:xfrm>
              <a:off x="3132440" y="4281145"/>
              <a:ext cx="266730" cy="307409"/>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2</a:t>
              </a:r>
            </a:p>
          </p:txBody>
        </p:sp>
      </p:grpSp>
      <p:grpSp>
        <p:nvGrpSpPr>
          <p:cNvPr id="163" name="model1"/>
          <p:cNvGrpSpPr>
            <a:grpSpLocks/>
          </p:cNvGrpSpPr>
          <p:nvPr/>
        </p:nvGrpSpPr>
        <p:grpSpPr bwMode="auto">
          <a:xfrm>
            <a:off x="3857625" y="3738563"/>
            <a:ext cx="538163" cy="612775"/>
            <a:chOff x="2870473" y="3975320"/>
            <a:chExt cx="538315" cy="613234"/>
          </a:xfrm>
        </p:grpSpPr>
        <p:sp>
          <p:nvSpPr>
            <p:cNvPr id="164" name="Isosceles Triangle 163"/>
            <p:cNvSpPr/>
            <p:nvPr/>
          </p:nvSpPr>
          <p:spPr bwMode="auto">
            <a:xfrm rot="5400000">
              <a:off x="2816352" y="4029441"/>
              <a:ext cx="562396" cy="454153"/>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165" name="TextBox 127"/>
            <p:cNvSpPr txBox="1">
              <a:spLocks noChangeArrowheads="1"/>
            </p:cNvSpPr>
            <p:nvPr/>
          </p:nvSpPr>
          <p:spPr bwMode="auto">
            <a:xfrm>
              <a:off x="3132485" y="4280348"/>
              <a:ext cx="276303" cy="308206"/>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1</a:t>
              </a:r>
            </a:p>
          </p:txBody>
        </p:sp>
      </p:grpSp>
      <p:sp>
        <p:nvSpPr>
          <p:cNvPr id="167" name="Text Box 10"/>
          <p:cNvSpPr txBox="1">
            <a:spLocks noChangeArrowheads="1"/>
          </p:cNvSpPr>
          <p:nvPr/>
        </p:nvSpPr>
        <p:spPr bwMode="auto">
          <a:xfrm>
            <a:off x="873125" y="1101725"/>
            <a:ext cx="1382713" cy="369888"/>
          </a:xfrm>
          <a:prstGeom prst="rect">
            <a:avLst/>
          </a:prstGeom>
          <a:noFill/>
          <a:ln w="28575">
            <a:noFill/>
            <a:miter lim="800000"/>
            <a:headEnd/>
            <a:tailEnd type="none" w="med" len="lg"/>
          </a:ln>
        </p:spPr>
        <p:txBody>
          <a:bodyPr wrap="none">
            <a:spAutoFit/>
          </a:bodyPr>
          <a:lstStyle/>
          <a:p>
            <a:pPr algn="ctr">
              <a:defRPr/>
            </a:pPr>
            <a:r>
              <a:rPr lang="en-US" sz="1800" b="1" i="1" dirty="0">
                <a:solidFill>
                  <a:schemeClr val="tx2">
                    <a:lumMod val="60000"/>
                    <a:lumOff val="40000"/>
                  </a:schemeClr>
                </a:solidFill>
                <a:latin typeface="Arial Narrow" pitchFamily="34" charset="0"/>
                <a:cs typeface="Arial" charset="0"/>
              </a:rPr>
              <a:t>Training Data</a:t>
            </a:r>
          </a:p>
        </p:txBody>
      </p:sp>
      <p:sp>
        <p:nvSpPr>
          <p:cNvPr id="168" name="Text Box 10"/>
          <p:cNvSpPr txBox="1">
            <a:spLocks noChangeArrowheads="1"/>
          </p:cNvSpPr>
          <p:nvPr/>
        </p:nvSpPr>
        <p:spPr bwMode="auto">
          <a:xfrm>
            <a:off x="4656138" y="1101725"/>
            <a:ext cx="1541462" cy="368300"/>
          </a:xfrm>
          <a:prstGeom prst="rect">
            <a:avLst/>
          </a:prstGeom>
          <a:noFill/>
          <a:ln w="28575">
            <a:noFill/>
            <a:miter lim="800000"/>
            <a:headEnd/>
            <a:tailEnd type="none" w="med" len="lg"/>
          </a:ln>
        </p:spPr>
        <p:txBody>
          <a:bodyPr wrap="none">
            <a:spAutoFit/>
          </a:bodyPr>
          <a:lstStyle/>
          <a:p>
            <a:pPr algn="ctr">
              <a:defRPr/>
            </a:pPr>
            <a:r>
              <a:rPr lang="en-US" sz="1800" b="1" i="1" dirty="0">
                <a:solidFill>
                  <a:schemeClr val="tx2">
                    <a:lumMod val="60000"/>
                    <a:lumOff val="40000"/>
                  </a:schemeClr>
                </a:solidFill>
                <a:latin typeface="Arial Narrow" pitchFamily="34" charset="0"/>
                <a:cs typeface="Arial" charset="0"/>
              </a:rPr>
              <a:t>Validation Data</a:t>
            </a:r>
          </a:p>
        </p:txBody>
      </p:sp>
      <p:sp>
        <p:nvSpPr>
          <p:cNvPr id="169" name="Rectangle 27"/>
          <p:cNvSpPr>
            <a:spLocks noChangeArrowheads="1"/>
          </p:cNvSpPr>
          <p:nvPr/>
        </p:nvSpPr>
        <p:spPr bwMode="auto">
          <a:xfrm>
            <a:off x="4689475" y="4432300"/>
            <a:ext cx="39084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chemeClr val="tx2"/>
                </a:solidFill>
                <a:latin typeface="Arial Narrow" panose="020B0606020202030204" pitchFamily="34" charset="0"/>
              </a:rPr>
              <a:t>Using the </a:t>
            </a:r>
            <a:r>
              <a:rPr lang="en-US" altLang="en-US" b="1" u="sng" dirty="0">
                <a:solidFill>
                  <a:schemeClr val="tx2"/>
                </a:solidFill>
                <a:latin typeface="Arial Narrow" panose="020B0606020202030204" pitchFamily="34" charset="0"/>
              </a:rPr>
              <a:t>training data</a:t>
            </a:r>
            <a:r>
              <a:rPr lang="en-US" altLang="en-US" b="1" dirty="0">
                <a:solidFill>
                  <a:schemeClr val="tx2"/>
                </a:solidFill>
                <a:latin typeface="Arial Narrow" panose="020B0606020202030204" pitchFamily="34" charset="0"/>
              </a:rPr>
              <a:t> create a number of potential models – some of which more complex than others</a:t>
            </a:r>
          </a:p>
        </p:txBody>
      </p:sp>
      <p:sp>
        <p:nvSpPr>
          <p:cNvPr id="170" name="Text Box 10"/>
          <p:cNvSpPr txBox="1">
            <a:spLocks noChangeArrowheads="1"/>
          </p:cNvSpPr>
          <p:nvPr/>
        </p:nvSpPr>
        <p:spPr bwMode="auto">
          <a:xfrm>
            <a:off x="3563938" y="6045200"/>
            <a:ext cx="979487" cy="523875"/>
          </a:xfrm>
          <a:prstGeom prst="rect">
            <a:avLst/>
          </a:prstGeom>
          <a:noFill/>
          <a:ln w="28575">
            <a:noFill/>
            <a:miter lim="800000"/>
            <a:headEnd/>
            <a:tailEnd type="none" w="med" len="lg"/>
          </a:ln>
        </p:spPr>
        <p:txBody>
          <a:bodyPr wrap="none">
            <a:spAutoFit/>
          </a:bodyPr>
          <a:lstStyle/>
          <a:p>
            <a:pPr algn="ctr">
              <a:defRPr/>
            </a:pPr>
            <a:r>
              <a:rPr lang="en-US" sz="1400" b="1" i="1" dirty="0">
                <a:solidFill>
                  <a:schemeClr val="tx2">
                    <a:lumMod val="60000"/>
                    <a:lumOff val="40000"/>
                  </a:schemeClr>
                </a:solidFill>
                <a:latin typeface="Arial Narrow" pitchFamily="34" charset="0"/>
                <a:cs typeface="Arial" charset="0"/>
              </a:rPr>
              <a:t>Model</a:t>
            </a:r>
          </a:p>
          <a:p>
            <a:pPr algn="ctr">
              <a:defRPr/>
            </a:pPr>
            <a:r>
              <a:rPr lang="en-US" sz="1400" b="1" i="1" dirty="0">
                <a:solidFill>
                  <a:schemeClr val="tx2">
                    <a:lumMod val="60000"/>
                    <a:lumOff val="40000"/>
                  </a:schemeClr>
                </a:solidFill>
                <a:latin typeface="Arial Narrow" pitchFamily="34" charset="0"/>
                <a:cs typeface="Arial" charset="0"/>
              </a:rPr>
              <a:t>Complexity</a:t>
            </a:r>
          </a:p>
        </p:txBody>
      </p:sp>
      <p:grpSp>
        <p:nvGrpSpPr>
          <p:cNvPr id="171" name="Group 213"/>
          <p:cNvGrpSpPr>
            <a:grpSpLocks/>
          </p:cNvGrpSpPr>
          <p:nvPr/>
        </p:nvGrpSpPr>
        <p:grpSpPr bwMode="auto">
          <a:xfrm>
            <a:off x="815975" y="1462088"/>
            <a:ext cx="3455988" cy="2101850"/>
            <a:chOff x="763588" y="1568450"/>
            <a:chExt cx="3455987" cy="2101850"/>
          </a:xfrm>
        </p:grpSpPr>
        <p:sp>
          <p:nvSpPr>
            <p:cNvPr id="172"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173"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4" name="Rectangle 173"/>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5"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6" name="Rectangle 175"/>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7"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8" name="Rectangle 177"/>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9"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80" name="Rectangle 179"/>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1"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82" name="Rectangle 181"/>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3"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84"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85"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86"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87"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88"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89"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90"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91"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92"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93"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94"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95"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96"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97"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198" name="Group 171"/>
            <p:cNvGrpSpPr>
              <a:grpSpLocks/>
            </p:cNvGrpSpPr>
            <p:nvPr/>
          </p:nvGrpSpPr>
          <p:grpSpPr bwMode="auto">
            <a:xfrm>
              <a:off x="785813" y="1582738"/>
              <a:ext cx="660400" cy="322262"/>
              <a:chOff x="769225" y="3995953"/>
              <a:chExt cx="615589" cy="326003"/>
            </a:xfrm>
          </p:grpSpPr>
          <p:sp>
            <p:nvSpPr>
              <p:cNvPr id="239" name="Rectangle 23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240" name="Rectangle 23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99" name="Group 181"/>
            <p:cNvGrpSpPr>
              <a:grpSpLocks/>
            </p:cNvGrpSpPr>
            <p:nvPr/>
          </p:nvGrpSpPr>
          <p:grpSpPr bwMode="auto">
            <a:xfrm>
              <a:off x="1465263" y="1582738"/>
              <a:ext cx="658812" cy="322262"/>
              <a:chOff x="769225" y="3995953"/>
              <a:chExt cx="615589" cy="326003"/>
            </a:xfrm>
          </p:grpSpPr>
          <p:sp>
            <p:nvSpPr>
              <p:cNvPr id="23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8" name="Rectangle 23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00" name="Group 184"/>
            <p:cNvGrpSpPr>
              <a:grpSpLocks/>
            </p:cNvGrpSpPr>
            <p:nvPr/>
          </p:nvGrpSpPr>
          <p:grpSpPr bwMode="auto">
            <a:xfrm>
              <a:off x="2144713" y="1582738"/>
              <a:ext cx="658812" cy="322262"/>
              <a:chOff x="769225" y="3995953"/>
              <a:chExt cx="615589" cy="326003"/>
            </a:xfrm>
          </p:grpSpPr>
          <p:sp>
            <p:nvSpPr>
              <p:cNvPr id="23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6" name="Rectangle 23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01" name="Group 187"/>
            <p:cNvGrpSpPr>
              <a:grpSpLocks/>
            </p:cNvGrpSpPr>
            <p:nvPr/>
          </p:nvGrpSpPr>
          <p:grpSpPr bwMode="auto">
            <a:xfrm>
              <a:off x="2824163" y="1582738"/>
              <a:ext cx="660400" cy="322262"/>
              <a:chOff x="769225" y="3995953"/>
              <a:chExt cx="615589" cy="326003"/>
            </a:xfrm>
          </p:grpSpPr>
          <p:sp>
            <p:nvSpPr>
              <p:cNvPr id="23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4" name="Rectangle 23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202" name="TextBox 201"/>
            <p:cNvSpPr txBox="1"/>
            <p:nvPr/>
          </p:nvSpPr>
          <p:spPr bwMode="auto">
            <a:xfrm>
              <a:off x="1827213" y="1574800"/>
              <a:ext cx="62706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203" name="Group 121"/>
            <p:cNvGrpSpPr>
              <a:grpSpLocks/>
            </p:cNvGrpSpPr>
            <p:nvPr/>
          </p:nvGrpSpPr>
          <p:grpSpPr bwMode="auto">
            <a:xfrm>
              <a:off x="3516313" y="1568450"/>
              <a:ext cx="703262" cy="2101850"/>
              <a:chOff x="3516313" y="3826177"/>
              <a:chExt cx="703262" cy="2101849"/>
            </a:xfrm>
          </p:grpSpPr>
          <p:sp>
            <p:nvSpPr>
              <p:cNvPr id="224"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2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1" name="Rectangle 230"/>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2" name="TextBox 231"/>
              <p:cNvSpPr txBox="1"/>
              <p:nvPr/>
            </p:nvSpPr>
            <p:spPr>
              <a:xfrm>
                <a:off x="3560762" y="3832527"/>
                <a:ext cx="59531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204" name="Rectangle 203"/>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5" name="Rectangle 204"/>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6" name="Rectangle 205"/>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7" name="Rectangle 206"/>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8" name="Rectangle 207"/>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9" name="Rectangle 208"/>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0" name="Rectangle 209"/>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1" name="Rectangle 210"/>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2" name="Rectangle 211"/>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3" name="Rectangle 212"/>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4" name="Rectangle 213"/>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5" name="Rectangle 214"/>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6" name="Rectangle 215"/>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7" name="Rectangle 216"/>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8" name="Rectangle 217"/>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9" name="Rectangle 218"/>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0" name="Rectangle 219"/>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1" name="Rectangle 220"/>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2" name="Rectangle 221"/>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3" name="Rectangle 222"/>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41" name="Group 312"/>
          <p:cNvGrpSpPr>
            <a:grpSpLocks/>
          </p:cNvGrpSpPr>
          <p:nvPr/>
        </p:nvGrpSpPr>
        <p:grpSpPr bwMode="auto">
          <a:xfrm>
            <a:off x="4572000" y="1462088"/>
            <a:ext cx="3455988" cy="2101850"/>
            <a:chOff x="763588" y="1568450"/>
            <a:chExt cx="3455987" cy="2101850"/>
          </a:xfrm>
        </p:grpSpPr>
        <p:sp>
          <p:nvSpPr>
            <p:cNvPr id="242"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43"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4" name="Rectangle 243"/>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5"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6" name="Rectangle 245"/>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7"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8" name="Rectangle 247"/>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9"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0" name="Rectangle 249"/>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1"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2" name="Rectangle 251"/>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3"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4"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5"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6"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7"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8"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9"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0"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1"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2"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3"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4"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5"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6"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7"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268" name="Group 171"/>
            <p:cNvGrpSpPr>
              <a:grpSpLocks/>
            </p:cNvGrpSpPr>
            <p:nvPr/>
          </p:nvGrpSpPr>
          <p:grpSpPr bwMode="auto">
            <a:xfrm>
              <a:off x="785813" y="1582738"/>
              <a:ext cx="660400" cy="322262"/>
              <a:chOff x="769225" y="3995953"/>
              <a:chExt cx="615589" cy="326003"/>
            </a:xfrm>
          </p:grpSpPr>
          <p:sp>
            <p:nvSpPr>
              <p:cNvPr id="309" name="Rectangle 30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310" name="Rectangle 30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69" name="Group 181"/>
            <p:cNvGrpSpPr>
              <a:grpSpLocks/>
            </p:cNvGrpSpPr>
            <p:nvPr/>
          </p:nvGrpSpPr>
          <p:grpSpPr bwMode="auto">
            <a:xfrm>
              <a:off x="1465263" y="1582738"/>
              <a:ext cx="658812" cy="322262"/>
              <a:chOff x="769225" y="3995953"/>
              <a:chExt cx="615589" cy="326003"/>
            </a:xfrm>
          </p:grpSpPr>
          <p:sp>
            <p:nvSpPr>
              <p:cNvPr id="30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08" name="Rectangle 30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70" name="Group 184"/>
            <p:cNvGrpSpPr>
              <a:grpSpLocks/>
            </p:cNvGrpSpPr>
            <p:nvPr/>
          </p:nvGrpSpPr>
          <p:grpSpPr bwMode="auto">
            <a:xfrm>
              <a:off x="2144713" y="1582738"/>
              <a:ext cx="658812" cy="322262"/>
              <a:chOff x="769225" y="3995953"/>
              <a:chExt cx="615589" cy="326003"/>
            </a:xfrm>
          </p:grpSpPr>
          <p:sp>
            <p:nvSpPr>
              <p:cNvPr id="30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06" name="Rectangle 30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71" name="Group 187"/>
            <p:cNvGrpSpPr>
              <a:grpSpLocks/>
            </p:cNvGrpSpPr>
            <p:nvPr/>
          </p:nvGrpSpPr>
          <p:grpSpPr bwMode="auto">
            <a:xfrm>
              <a:off x="2824163" y="1582738"/>
              <a:ext cx="660400" cy="322262"/>
              <a:chOff x="769225" y="3995953"/>
              <a:chExt cx="615589" cy="326003"/>
            </a:xfrm>
          </p:grpSpPr>
          <p:sp>
            <p:nvSpPr>
              <p:cNvPr id="30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04" name="Rectangle 30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272" name="TextBox 271"/>
            <p:cNvSpPr txBox="1"/>
            <p:nvPr/>
          </p:nvSpPr>
          <p:spPr bwMode="auto">
            <a:xfrm>
              <a:off x="1827213" y="1574800"/>
              <a:ext cx="62706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273" name="Group 121"/>
            <p:cNvGrpSpPr>
              <a:grpSpLocks/>
            </p:cNvGrpSpPr>
            <p:nvPr/>
          </p:nvGrpSpPr>
          <p:grpSpPr bwMode="auto">
            <a:xfrm>
              <a:off x="3516313" y="1568450"/>
              <a:ext cx="703262" cy="2101850"/>
              <a:chOff x="3516313" y="3826177"/>
              <a:chExt cx="703262" cy="2101849"/>
            </a:xfrm>
          </p:grpSpPr>
          <p:sp>
            <p:nvSpPr>
              <p:cNvPr id="294"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9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0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01" name="Rectangle 300"/>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2" name="TextBox 301"/>
              <p:cNvSpPr txBox="1"/>
              <p:nvPr/>
            </p:nvSpPr>
            <p:spPr>
              <a:xfrm>
                <a:off x="3560762" y="3832527"/>
                <a:ext cx="59531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274" name="Rectangle 273"/>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5" name="Rectangle 274"/>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6" name="Rectangle 275"/>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7" name="Rectangle 276"/>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8" name="Rectangle 277"/>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9" name="Rectangle 278"/>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0" name="Rectangle 279"/>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1" name="Rectangle 280"/>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2" name="Rectangle 281"/>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3" name="Rectangle 282"/>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4" name="Rectangle 283"/>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5" name="Rectangle 284"/>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6" name="Rectangle 285"/>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7" name="Rectangle 286"/>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8" name="Rectangle 287"/>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9" name="Rectangle 288"/>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90" name="Rectangle 289"/>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91" name="Rectangle 290"/>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92" name="Rectangle 291"/>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93" name="Rectangle 292"/>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Tree>
    <p:extLst>
      <p:ext uri="{BB962C8B-B14F-4D97-AF65-F5344CB8AC3E}">
        <p14:creationId xmlns:p14="http://schemas.microsoft.com/office/powerpoint/2010/main" val="540207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9887" y="115409"/>
            <a:ext cx="7704667" cy="847816"/>
          </a:xfrm>
        </p:spPr>
        <p:txBody>
          <a:bodyPr>
            <a:normAutofit/>
          </a:bodyPr>
          <a:lstStyle/>
          <a:p>
            <a:r>
              <a:rPr lang="en-US" altLang="en-US" dirty="0"/>
              <a:t>Model Performance Assessment</a:t>
            </a:r>
          </a:p>
        </p:txBody>
      </p:sp>
      <p:sp>
        <p:nvSpPr>
          <p:cNvPr id="5" name="Content Placeholder 4"/>
          <p:cNvSpPr>
            <a:spLocks noGrp="1"/>
          </p:cNvSpPr>
          <p:nvPr>
            <p:ph idx="1"/>
          </p:nvPr>
        </p:nvSpPr>
        <p:spPr>
          <a:xfrm>
            <a:off x="1097543" y="1429304"/>
            <a:ext cx="8046457" cy="6045693"/>
          </a:xfrm>
        </p:spPr>
        <p:txBody>
          <a:bodyPr>
            <a:normAutofit/>
          </a:bodyPr>
          <a:lstStyle/>
          <a:p>
            <a:pPr marL="457200" lvl="1" indent="0">
              <a:buNone/>
            </a:pPr>
            <a:endParaRPr lang="en-CA" dirty="0"/>
          </a:p>
          <a:p>
            <a:pPr lvl="1"/>
            <a:endParaRPr lang="en-CA" dirty="0"/>
          </a:p>
        </p:txBody>
      </p:sp>
      <p:grpSp>
        <p:nvGrpSpPr>
          <p:cNvPr id="151" name="model5"/>
          <p:cNvGrpSpPr>
            <a:grpSpLocks/>
          </p:cNvGrpSpPr>
          <p:nvPr/>
        </p:nvGrpSpPr>
        <p:grpSpPr bwMode="auto">
          <a:xfrm>
            <a:off x="3857625" y="5410200"/>
            <a:ext cx="528638" cy="612775"/>
            <a:chOff x="2870473" y="3975320"/>
            <a:chExt cx="528697" cy="613234"/>
          </a:xfrm>
        </p:grpSpPr>
        <p:sp>
          <p:nvSpPr>
            <p:cNvPr id="152" name="Isosceles Triangle 151"/>
            <p:cNvSpPr/>
            <p:nvPr/>
          </p:nvSpPr>
          <p:spPr bwMode="auto">
            <a:xfrm rot="5400000">
              <a:off x="2816313" y="4029480"/>
              <a:ext cx="562396"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153" name="TextBox 127"/>
            <p:cNvSpPr txBox="1">
              <a:spLocks noChangeArrowheads="1"/>
            </p:cNvSpPr>
            <p:nvPr/>
          </p:nvSpPr>
          <p:spPr bwMode="auto">
            <a:xfrm>
              <a:off x="3132440" y="4280348"/>
              <a:ext cx="266730" cy="308206"/>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5</a:t>
              </a:r>
            </a:p>
          </p:txBody>
        </p:sp>
      </p:grpSp>
      <p:grpSp>
        <p:nvGrpSpPr>
          <p:cNvPr id="154" name="model4"/>
          <p:cNvGrpSpPr>
            <a:grpSpLocks/>
          </p:cNvGrpSpPr>
          <p:nvPr/>
        </p:nvGrpSpPr>
        <p:grpSpPr bwMode="auto">
          <a:xfrm>
            <a:off x="3857625" y="4992688"/>
            <a:ext cx="528638" cy="612775"/>
            <a:chOff x="2870473" y="3975320"/>
            <a:chExt cx="528697" cy="613234"/>
          </a:xfrm>
        </p:grpSpPr>
        <p:sp>
          <p:nvSpPr>
            <p:cNvPr id="155" name="Isosceles Triangle 154"/>
            <p:cNvSpPr/>
            <p:nvPr/>
          </p:nvSpPr>
          <p:spPr bwMode="auto">
            <a:xfrm rot="5400000">
              <a:off x="2816313" y="4029480"/>
              <a:ext cx="562396"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156" name="TextBox 127"/>
            <p:cNvSpPr txBox="1">
              <a:spLocks noChangeArrowheads="1"/>
            </p:cNvSpPr>
            <p:nvPr/>
          </p:nvSpPr>
          <p:spPr bwMode="auto">
            <a:xfrm>
              <a:off x="3132440" y="4280348"/>
              <a:ext cx="266730" cy="308206"/>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4</a:t>
              </a:r>
            </a:p>
          </p:txBody>
        </p:sp>
      </p:grpSp>
      <p:grpSp>
        <p:nvGrpSpPr>
          <p:cNvPr id="157" name="model3"/>
          <p:cNvGrpSpPr>
            <a:grpSpLocks/>
          </p:cNvGrpSpPr>
          <p:nvPr/>
        </p:nvGrpSpPr>
        <p:grpSpPr bwMode="auto">
          <a:xfrm>
            <a:off x="3857625" y="4575175"/>
            <a:ext cx="528638" cy="612775"/>
            <a:chOff x="2870473" y="3975320"/>
            <a:chExt cx="528697" cy="613234"/>
          </a:xfrm>
        </p:grpSpPr>
        <p:sp>
          <p:nvSpPr>
            <p:cNvPr id="158" name="Isosceles Triangle 157"/>
            <p:cNvSpPr/>
            <p:nvPr/>
          </p:nvSpPr>
          <p:spPr bwMode="auto">
            <a:xfrm rot="5400000">
              <a:off x="2816313" y="4029480"/>
              <a:ext cx="562396"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159" name="TextBox 127"/>
            <p:cNvSpPr txBox="1">
              <a:spLocks noChangeArrowheads="1"/>
            </p:cNvSpPr>
            <p:nvPr/>
          </p:nvSpPr>
          <p:spPr bwMode="auto">
            <a:xfrm>
              <a:off x="3132440" y="4280348"/>
              <a:ext cx="266730" cy="308206"/>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3</a:t>
              </a:r>
            </a:p>
          </p:txBody>
        </p:sp>
      </p:grpSp>
      <p:grpSp>
        <p:nvGrpSpPr>
          <p:cNvPr id="160" name="model2"/>
          <p:cNvGrpSpPr>
            <a:grpSpLocks/>
          </p:cNvGrpSpPr>
          <p:nvPr/>
        </p:nvGrpSpPr>
        <p:grpSpPr bwMode="auto">
          <a:xfrm>
            <a:off x="3857625" y="4156075"/>
            <a:ext cx="528638" cy="614363"/>
            <a:chOff x="2870473" y="3975320"/>
            <a:chExt cx="528697" cy="613234"/>
          </a:xfrm>
        </p:grpSpPr>
        <p:sp>
          <p:nvSpPr>
            <p:cNvPr id="161" name="Isosceles Triangle 160"/>
            <p:cNvSpPr/>
            <p:nvPr/>
          </p:nvSpPr>
          <p:spPr bwMode="auto">
            <a:xfrm rot="5400000">
              <a:off x="2816247" y="4029546"/>
              <a:ext cx="562527"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162" name="TextBox 127"/>
            <p:cNvSpPr txBox="1">
              <a:spLocks noChangeArrowheads="1"/>
            </p:cNvSpPr>
            <p:nvPr/>
          </p:nvSpPr>
          <p:spPr bwMode="auto">
            <a:xfrm>
              <a:off x="3132440" y="4281145"/>
              <a:ext cx="266730" cy="307409"/>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2</a:t>
              </a:r>
            </a:p>
          </p:txBody>
        </p:sp>
      </p:grpSp>
      <p:grpSp>
        <p:nvGrpSpPr>
          <p:cNvPr id="163" name="model1"/>
          <p:cNvGrpSpPr>
            <a:grpSpLocks/>
          </p:cNvGrpSpPr>
          <p:nvPr/>
        </p:nvGrpSpPr>
        <p:grpSpPr bwMode="auto">
          <a:xfrm>
            <a:off x="3857625" y="3738563"/>
            <a:ext cx="538163" cy="612775"/>
            <a:chOff x="2870473" y="3975320"/>
            <a:chExt cx="538315" cy="613234"/>
          </a:xfrm>
        </p:grpSpPr>
        <p:sp>
          <p:nvSpPr>
            <p:cNvPr id="164" name="Isosceles Triangle 163"/>
            <p:cNvSpPr/>
            <p:nvPr/>
          </p:nvSpPr>
          <p:spPr bwMode="auto">
            <a:xfrm rot="5400000">
              <a:off x="2816352" y="4029441"/>
              <a:ext cx="562396" cy="454153"/>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165" name="TextBox 127"/>
            <p:cNvSpPr txBox="1">
              <a:spLocks noChangeArrowheads="1"/>
            </p:cNvSpPr>
            <p:nvPr/>
          </p:nvSpPr>
          <p:spPr bwMode="auto">
            <a:xfrm>
              <a:off x="3132485" y="4280348"/>
              <a:ext cx="276303" cy="308206"/>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1</a:t>
              </a:r>
            </a:p>
          </p:txBody>
        </p:sp>
      </p:grpSp>
      <p:sp>
        <p:nvSpPr>
          <p:cNvPr id="167" name="Text Box 10"/>
          <p:cNvSpPr txBox="1">
            <a:spLocks noChangeArrowheads="1"/>
          </p:cNvSpPr>
          <p:nvPr/>
        </p:nvSpPr>
        <p:spPr bwMode="auto">
          <a:xfrm>
            <a:off x="873125" y="1101725"/>
            <a:ext cx="1382713" cy="369888"/>
          </a:xfrm>
          <a:prstGeom prst="rect">
            <a:avLst/>
          </a:prstGeom>
          <a:noFill/>
          <a:ln w="28575">
            <a:noFill/>
            <a:miter lim="800000"/>
            <a:headEnd/>
            <a:tailEnd type="none" w="med" len="lg"/>
          </a:ln>
        </p:spPr>
        <p:txBody>
          <a:bodyPr wrap="none">
            <a:spAutoFit/>
          </a:bodyPr>
          <a:lstStyle/>
          <a:p>
            <a:pPr algn="ctr">
              <a:defRPr/>
            </a:pPr>
            <a:r>
              <a:rPr lang="en-US" sz="1800" b="1" i="1" dirty="0">
                <a:solidFill>
                  <a:schemeClr val="tx2">
                    <a:lumMod val="60000"/>
                    <a:lumOff val="40000"/>
                  </a:schemeClr>
                </a:solidFill>
                <a:latin typeface="Arial Narrow" pitchFamily="34" charset="0"/>
                <a:cs typeface="Arial" charset="0"/>
              </a:rPr>
              <a:t>Training Data</a:t>
            </a:r>
          </a:p>
        </p:txBody>
      </p:sp>
      <p:sp>
        <p:nvSpPr>
          <p:cNvPr id="168" name="Text Box 10"/>
          <p:cNvSpPr txBox="1">
            <a:spLocks noChangeArrowheads="1"/>
          </p:cNvSpPr>
          <p:nvPr/>
        </p:nvSpPr>
        <p:spPr bwMode="auto">
          <a:xfrm>
            <a:off x="4656138" y="1101725"/>
            <a:ext cx="1541462" cy="368300"/>
          </a:xfrm>
          <a:prstGeom prst="rect">
            <a:avLst/>
          </a:prstGeom>
          <a:noFill/>
          <a:ln w="28575">
            <a:noFill/>
            <a:miter lim="800000"/>
            <a:headEnd/>
            <a:tailEnd type="none" w="med" len="lg"/>
          </a:ln>
        </p:spPr>
        <p:txBody>
          <a:bodyPr wrap="none">
            <a:spAutoFit/>
          </a:bodyPr>
          <a:lstStyle/>
          <a:p>
            <a:pPr algn="ctr">
              <a:defRPr/>
            </a:pPr>
            <a:r>
              <a:rPr lang="en-US" sz="1800" b="1" i="1" dirty="0">
                <a:solidFill>
                  <a:schemeClr val="tx2">
                    <a:lumMod val="60000"/>
                    <a:lumOff val="40000"/>
                  </a:schemeClr>
                </a:solidFill>
                <a:latin typeface="Arial Narrow" pitchFamily="34" charset="0"/>
                <a:cs typeface="Arial" charset="0"/>
              </a:rPr>
              <a:t>Validation Data</a:t>
            </a:r>
          </a:p>
        </p:txBody>
      </p:sp>
      <p:grpSp>
        <p:nvGrpSpPr>
          <p:cNvPr id="169" name="Group 241"/>
          <p:cNvGrpSpPr>
            <a:grpSpLocks/>
          </p:cNvGrpSpPr>
          <p:nvPr/>
        </p:nvGrpSpPr>
        <p:grpSpPr bwMode="auto">
          <a:xfrm>
            <a:off x="4743450" y="3898900"/>
            <a:ext cx="687388" cy="153988"/>
            <a:chOff x="4371975" y="4524375"/>
            <a:chExt cx="638175" cy="142875"/>
          </a:xfrm>
        </p:grpSpPr>
        <p:sp>
          <p:nvSpPr>
            <p:cNvPr id="170" name="5-Point Star 169"/>
            <p:cNvSpPr/>
            <p:nvPr/>
          </p:nvSpPr>
          <p:spPr bwMode="auto">
            <a:xfrm>
              <a:off x="4371975"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1" name="5-Point Star 170"/>
            <p:cNvSpPr/>
            <p:nvPr/>
          </p:nvSpPr>
          <p:spPr bwMode="auto">
            <a:xfrm>
              <a:off x="4495778"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2" name="5-Point Star 171"/>
            <p:cNvSpPr/>
            <p:nvPr/>
          </p:nvSpPr>
          <p:spPr bwMode="auto">
            <a:xfrm>
              <a:off x="4619581"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3" name="5-Point Star 172"/>
            <p:cNvSpPr/>
            <p:nvPr/>
          </p:nvSpPr>
          <p:spPr bwMode="auto">
            <a:xfrm>
              <a:off x="4743384"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4" name="5-Point Star 173"/>
            <p:cNvSpPr/>
            <p:nvPr/>
          </p:nvSpPr>
          <p:spPr bwMode="auto">
            <a:xfrm>
              <a:off x="4867187"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75" name="Group 247"/>
          <p:cNvGrpSpPr>
            <a:grpSpLocks/>
          </p:cNvGrpSpPr>
          <p:nvPr/>
        </p:nvGrpSpPr>
        <p:grpSpPr bwMode="auto">
          <a:xfrm>
            <a:off x="4743450" y="4321175"/>
            <a:ext cx="687388" cy="153988"/>
            <a:chOff x="4371975" y="4524375"/>
            <a:chExt cx="638175" cy="142875"/>
          </a:xfrm>
        </p:grpSpPr>
        <p:sp>
          <p:nvSpPr>
            <p:cNvPr id="176" name="5-Point Star 175"/>
            <p:cNvSpPr/>
            <p:nvPr/>
          </p:nvSpPr>
          <p:spPr bwMode="auto">
            <a:xfrm>
              <a:off x="4371975"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7" name="5-Point Star 176"/>
            <p:cNvSpPr/>
            <p:nvPr/>
          </p:nvSpPr>
          <p:spPr bwMode="auto">
            <a:xfrm>
              <a:off x="4495778"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8" name="5-Point Star 177"/>
            <p:cNvSpPr/>
            <p:nvPr/>
          </p:nvSpPr>
          <p:spPr bwMode="auto">
            <a:xfrm>
              <a:off x="4619581"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9" name="5-Point Star 178"/>
            <p:cNvSpPr/>
            <p:nvPr/>
          </p:nvSpPr>
          <p:spPr bwMode="auto">
            <a:xfrm>
              <a:off x="4743384"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0" name="5-Point Star 179"/>
            <p:cNvSpPr/>
            <p:nvPr/>
          </p:nvSpPr>
          <p:spPr bwMode="auto">
            <a:xfrm>
              <a:off x="4867187"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81" name="Group 253"/>
          <p:cNvGrpSpPr>
            <a:grpSpLocks/>
          </p:cNvGrpSpPr>
          <p:nvPr/>
        </p:nvGrpSpPr>
        <p:grpSpPr bwMode="auto">
          <a:xfrm>
            <a:off x="4743450" y="4745038"/>
            <a:ext cx="688975" cy="153987"/>
            <a:chOff x="4371975" y="4524375"/>
            <a:chExt cx="638175" cy="142875"/>
          </a:xfrm>
        </p:grpSpPr>
        <p:sp>
          <p:nvSpPr>
            <p:cNvPr id="182" name="5-Point Star 181"/>
            <p:cNvSpPr/>
            <p:nvPr/>
          </p:nvSpPr>
          <p:spPr bwMode="auto">
            <a:xfrm>
              <a:off x="4371975" y="4524375"/>
              <a:ext cx="14263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3" name="5-Point Star 182"/>
            <p:cNvSpPr/>
            <p:nvPr/>
          </p:nvSpPr>
          <p:spPr bwMode="auto">
            <a:xfrm>
              <a:off x="4495493" y="4524375"/>
              <a:ext cx="14263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4" name="5-Point Star 183"/>
            <p:cNvSpPr/>
            <p:nvPr/>
          </p:nvSpPr>
          <p:spPr bwMode="auto">
            <a:xfrm>
              <a:off x="4619010" y="4524375"/>
              <a:ext cx="14410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5" name="5-Point Star 184"/>
            <p:cNvSpPr/>
            <p:nvPr/>
          </p:nvSpPr>
          <p:spPr bwMode="auto">
            <a:xfrm>
              <a:off x="4743999" y="4524375"/>
              <a:ext cx="14263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6" name="5-Point Star 185"/>
            <p:cNvSpPr/>
            <p:nvPr/>
          </p:nvSpPr>
          <p:spPr bwMode="auto">
            <a:xfrm>
              <a:off x="4867517" y="4524375"/>
              <a:ext cx="14263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87" name="Group 259"/>
          <p:cNvGrpSpPr>
            <a:grpSpLocks/>
          </p:cNvGrpSpPr>
          <p:nvPr/>
        </p:nvGrpSpPr>
        <p:grpSpPr bwMode="auto">
          <a:xfrm>
            <a:off x="4743450" y="5167313"/>
            <a:ext cx="687388" cy="153987"/>
            <a:chOff x="4371975" y="4524375"/>
            <a:chExt cx="638175" cy="142875"/>
          </a:xfrm>
        </p:grpSpPr>
        <p:sp>
          <p:nvSpPr>
            <p:cNvPr id="188" name="5-Point Star 187"/>
            <p:cNvSpPr/>
            <p:nvPr/>
          </p:nvSpPr>
          <p:spPr bwMode="auto">
            <a:xfrm>
              <a:off x="4371975"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9" name="5-Point Star 188"/>
            <p:cNvSpPr/>
            <p:nvPr/>
          </p:nvSpPr>
          <p:spPr bwMode="auto">
            <a:xfrm>
              <a:off x="4495778"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0" name="5-Point Star 189"/>
            <p:cNvSpPr/>
            <p:nvPr/>
          </p:nvSpPr>
          <p:spPr bwMode="auto">
            <a:xfrm>
              <a:off x="4619581"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1" name="5-Point Star 190"/>
            <p:cNvSpPr/>
            <p:nvPr/>
          </p:nvSpPr>
          <p:spPr bwMode="auto">
            <a:xfrm>
              <a:off x="4743384"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2" name="5-Point Star 191"/>
            <p:cNvSpPr/>
            <p:nvPr/>
          </p:nvSpPr>
          <p:spPr bwMode="auto">
            <a:xfrm>
              <a:off x="4867187"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93" name="Group 265"/>
          <p:cNvGrpSpPr>
            <a:grpSpLocks/>
          </p:cNvGrpSpPr>
          <p:nvPr/>
        </p:nvGrpSpPr>
        <p:grpSpPr bwMode="auto">
          <a:xfrm>
            <a:off x="4743450" y="5591175"/>
            <a:ext cx="687388" cy="153988"/>
            <a:chOff x="4371975" y="4524375"/>
            <a:chExt cx="638175" cy="142875"/>
          </a:xfrm>
        </p:grpSpPr>
        <p:sp>
          <p:nvSpPr>
            <p:cNvPr id="194" name="5-Point Star 193"/>
            <p:cNvSpPr/>
            <p:nvPr/>
          </p:nvSpPr>
          <p:spPr bwMode="auto">
            <a:xfrm>
              <a:off x="4371975"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5" name="5-Point Star 194"/>
            <p:cNvSpPr/>
            <p:nvPr/>
          </p:nvSpPr>
          <p:spPr bwMode="auto">
            <a:xfrm>
              <a:off x="4495778"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6" name="5-Point Star 195"/>
            <p:cNvSpPr/>
            <p:nvPr/>
          </p:nvSpPr>
          <p:spPr bwMode="auto">
            <a:xfrm>
              <a:off x="4619581"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7" name="5-Point Star 196"/>
            <p:cNvSpPr/>
            <p:nvPr/>
          </p:nvSpPr>
          <p:spPr bwMode="auto">
            <a:xfrm>
              <a:off x="4743384"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8" name="5-Point Star 197"/>
            <p:cNvSpPr/>
            <p:nvPr/>
          </p:nvSpPr>
          <p:spPr bwMode="auto">
            <a:xfrm>
              <a:off x="4867187"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199" name="Text Box 10"/>
          <p:cNvSpPr txBox="1">
            <a:spLocks noChangeArrowheads="1"/>
          </p:cNvSpPr>
          <p:nvPr/>
        </p:nvSpPr>
        <p:spPr bwMode="auto">
          <a:xfrm>
            <a:off x="3563938" y="6045200"/>
            <a:ext cx="979487" cy="523875"/>
          </a:xfrm>
          <a:prstGeom prst="rect">
            <a:avLst/>
          </a:prstGeom>
          <a:noFill/>
          <a:ln w="28575">
            <a:noFill/>
            <a:miter lim="800000"/>
            <a:headEnd/>
            <a:tailEnd type="none" w="med" len="lg"/>
          </a:ln>
        </p:spPr>
        <p:txBody>
          <a:bodyPr wrap="none">
            <a:spAutoFit/>
          </a:bodyPr>
          <a:lstStyle/>
          <a:p>
            <a:pPr algn="ctr">
              <a:defRPr/>
            </a:pPr>
            <a:r>
              <a:rPr lang="en-US" sz="1400" b="1" i="1" dirty="0">
                <a:solidFill>
                  <a:schemeClr val="tx2">
                    <a:lumMod val="60000"/>
                    <a:lumOff val="40000"/>
                  </a:schemeClr>
                </a:solidFill>
                <a:latin typeface="Arial Narrow" pitchFamily="34" charset="0"/>
                <a:cs typeface="Arial" charset="0"/>
              </a:rPr>
              <a:t>Model</a:t>
            </a:r>
          </a:p>
          <a:p>
            <a:pPr algn="ctr">
              <a:defRPr/>
            </a:pPr>
            <a:r>
              <a:rPr lang="en-US" sz="1400" b="1" i="1" dirty="0">
                <a:solidFill>
                  <a:schemeClr val="tx2">
                    <a:lumMod val="60000"/>
                    <a:lumOff val="40000"/>
                  </a:schemeClr>
                </a:solidFill>
                <a:latin typeface="Arial Narrow" pitchFamily="34" charset="0"/>
                <a:cs typeface="Arial" charset="0"/>
              </a:rPr>
              <a:t>Complexity</a:t>
            </a:r>
          </a:p>
        </p:txBody>
      </p:sp>
      <p:sp>
        <p:nvSpPr>
          <p:cNvPr id="200" name="Text Box 10"/>
          <p:cNvSpPr txBox="1">
            <a:spLocks noChangeArrowheads="1"/>
          </p:cNvSpPr>
          <p:nvPr/>
        </p:nvSpPr>
        <p:spPr bwMode="auto">
          <a:xfrm>
            <a:off x="4587875" y="6037263"/>
            <a:ext cx="1052513" cy="523875"/>
          </a:xfrm>
          <a:prstGeom prst="rect">
            <a:avLst/>
          </a:prstGeom>
          <a:noFill/>
          <a:ln w="28575">
            <a:noFill/>
            <a:miter lim="800000"/>
            <a:headEnd/>
            <a:tailEnd type="none" w="med" len="lg"/>
          </a:ln>
        </p:spPr>
        <p:txBody>
          <a:bodyPr wrap="none">
            <a:spAutoFit/>
          </a:bodyPr>
          <a:lstStyle/>
          <a:p>
            <a:pPr algn="ctr">
              <a:defRPr/>
            </a:pPr>
            <a:r>
              <a:rPr lang="en-US" sz="1400" b="1" i="1" dirty="0">
                <a:solidFill>
                  <a:schemeClr val="tx2">
                    <a:lumMod val="60000"/>
                    <a:lumOff val="40000"/>
                  </a:schemeClr>
                </a:solidFill>
                <a:latin typeface="Arial Narrow" pitchFamily="34" charset="0"/>
                <a:cs typeface="Arial" charset="0"/>
              </a:rPr>
              <a:t>Validation</a:t>
            </a:r>
          </a:p>
          <a:p>
            <a:pPr algn="ctr">
              <a:defRPr/>
            </a:pPr>
            <a:r>
              <a:rPr lang="en-US" sz="1400" b="1" i="1" dirty="0">
                <a:solidFill>
                  <a:schemeClr val="tx2">
                    <a:lumMod val="60000"/>
                    <a:lumOff val="40000"/>
                  </a:schemeClr>
                </a:solidFill>
                <a:latin typeface="Arial Narrow" pitchFamily="34" charset="0"/>
                <a:cs typeface="Arial" charset="0"/>
              </a:rPr>
              <a:t>Assessment</a:t>
            </a:r>
          </a:p>
        </p:txBody>
      </p:sp>
      <p:sp>
        <p:nvSpPr>
          <p:cNvPr id="201" name="Rectangle 27"/>
          <p:cNvSpPr>
            <a:spLocks noChangeArrowheads="1"/>
          </p:cNvSpPr>
          <p:nvPr/>
        </p:nvSpPr>
        <p:spPr bwMode="auto">
          <a:xfrm>
            <a:off x="5745163" y="4191000"/>
            <a:ext cx="27035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chemeClr val="tx2"/>
                </a:solidFill>
                <a:latin typeface="Arial Narrow" panose="020B0606020202030204" pitchFamily="34" charset="0"/>
              </a:rPr>
              <a:t>Rate model performance using </a:t>
            </a:r>
            <a:r>
              <a:rPr lang="en-US" altLang="en-US" b="1" u="sng" dirty="0">
                <a:solidFill>
                  <a:schemeClr val="tx2"/>
                </a:solidFill>
                <a:latin typeface="Arial Narrow" panose="020B0606020202030204" pitchFamily="34" charset="0"/>
              </a:rPr>
              <a:t>validation data</a:t>
            </a:r>
            <a:r>
              <a:rPr lang="en-US" altLang="en-US" b="1" dirty="0">
                <a:solidFill>
                  <a:schemeClr val="tx2"/>
                </a:solidFill>
                <a:latin typeface="Arial Narrow" panose="020B0606020202030204" pitchFamily="34" charset="0"/>
              </a:rPr>
              <a:t>.</a:t>
            </a:r>
          </a:p>
        </p:txBody>
      </p:sp>
      <p:grpSp>
        <p:nvGrpSpPr>
          <p:cNvPr id="202" name="Group 243"/>
          <p:cNvGrpSpPr>
            <a:grpSpLocks/>
          </p:cNvGrpSpPr>
          <p:nvPr/>
        </p:nvGrpSpPr>
        <p:grpSpPr bwMode="auto">
          <a:xfrm>
            <a:off x="815975" y="1462088"/>
            <a:ext cx="3455988" cy="2101850"/>
            <a:chOff x="763588" y="1568450"/>
            <a:chExt cx="3455987" cy="2101850"/>
          </a:xfrm>
        </p:grpSpPr>
        <p:sp>
          <p:nvSpPr>
            <p:cNvPr id="203"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04"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5" name="Rectangle 204"/>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6"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7" name="Rectangle 206"/>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8"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9" name="Rectangle 208"/>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0"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1" name="Rectangle 210"/>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2"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3" name="Rectangle 212"/>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4"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5"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6"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7"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8"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9"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0"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1"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2"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3"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4"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5"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6"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7"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8"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229" name="Group 171"/>
            <p:cNvGrpSpPr>
              <a:grpSpLocks/>
            </p:cNvGrpSpPr>
            <p:nvPr/>
          </p:nvGrpSpPr>
          <p:grpSpPr bwMode="auto">
            <a:xfrm>
              <a:off x="785813" y="1582738"/>
              <a:ext cx="660400" cy="322262"/>
              <a:chOff x="769225" y="3995953"/>
              <a:chExt cx="615589" cy="326003"/>
            </a:xfrm>
          </p:grpSpPr>
          <p:sp>
            <p:nvSpPr>
              <p:cNvPr id="270" name="Rectangle 269"/>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271" name="Rectangle 270"/>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30" name="Group 181"/>
            <p:cNvGrpSpPr>
              <a:grpSpLocks/>
            </p:cNvGrpSpPr>
            <p:nvPr/>
          </p:nvGrpSpPr>
          <p:grpSpPr bwMode="auto">
            <a:xfrm>
              <a:off x="1465263" y="1582738"/>
              <a:ext cx="658812" cy="322262"/>
              <a:chOff x="769225" y="3995953"/>
              <a:chExt cx="615589" cy="326003"/>
            </a:xfrm>
          </p:grpSpPr>
          <p:sp>
            <p:nvSpPr>
              <p:cNvPr id="268"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9" name="Rectangle 268"/>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31" name="Group 184"/>
            <p:cNvGrpSpPr>
              <a:grpSpLocks/>
            </p:cNvGrpSpPr>
            <p:nvPr/>
          </p:nvGrpSpPr>
          <p:grpSpPr bwMode="auto">
            <a:xfrm>
              <a:off x="2144713" y="1582738"/>
              <a:ext cx="658812" cy="322262"/>
              <a:chOff x="769225" y="3995953"/>
              <a:chExt cx="615589" cy="326003"/>
            </a:xfrm>
          </p:grpSpPr>
          <p:sp>
            <p:nvSpPr>
              <p:cNvPr id="266"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7" name="Rectangle 266"/>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32" name="Group 187"/>
            <p:cNvGrpSpPr>
              <a:grpSpLocks/>
            </p:cNvGrpSpPr>
            <p:nvPr/>
          </p:nvGrpSpPr>
          <p:grpSpPr bwMode="auto">
            <a:xfrm>
              <a:off x="2824163" y="1582738"/>
              <a:ext cx="660400" cy="322262"/>
              <a:chOff x="769225" y="3995953"/>
              <a:chExt cx="615589" cy="326003"/>
            </a:xfrm>
          </p:grpSpPr>
          <p:sp>
            <p:nvSpPr>
              <p:cNvPr id="264"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5" name="Rectangle 264"/>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233" name="TextBox 232"/>
            <p:cNvSpPr txBox="1"/>
            <p:nvPr/>
          </p:nvSpPr>
          <p:spPr bwMode="auto">
            <a:xfrm>
              <a:off x="1827213" y="1574800"/>
              <a:ext cx="62706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234" name="Group 121"/>
            <p:cNvGrpSpPr>
              <a:grpSpLocks/>
            </p:cNvGrpSpPr>
            <p:nvPr/>
          </p:nvGrpSpPr>
          <p:grpSpPr bwMode="auto">
            <a:xfrm>
              <a:off x="3516313" y="1568450"/>
              <a:ext cx="703262" cy="2101850"/>
              <a:chOff x="3516313" y="3826177"/>
              <a:chExt cx="703262" cy="2101849"/>
            </a:xfrm>
          </p:grpSpPr>
          <p:sp>
            <p:nvSpPr>
              <p:cNvPr id="255"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56"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7"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8"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9"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0"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1"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2" name="Rectangle 261"/>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63" name="TextBox 262"/>
              <p:cNvSpPr txBox="1"/>
              <p:nvPr/>
            </p:nvSpPr>
            <p:spPr>
              <a:xfrm>
                <a:off x="3560762" y="3832527"/>
                <a:ext cx="59531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235" name="Rectangle 234"/>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6" name="Rectangle 235"/>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7" name="Rectangle 236"/>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8" name="Rectangle 237"/>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9" name="Rectangle 238"/>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0" name="Rectangle 239"/>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1" name="Rectangle 240"/>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2" name="Rectangle 241"/>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3" name="Rectangle 242"/>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4" name="Rectangle 243"/>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5" name="Rectangle 244"/>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6" name="Rectangle 245"/>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7" name="Rectangle 246"/>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8" name="Rectangle 247"/>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9" name="Rectangle 248"/>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0" name="Rectangle 249"/>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1" name="Rectangle 250"/>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2" name="Rectangle 251"/>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3" name="Rectangle 252"/>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4" name="Rectangle 253"/>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72" name="Group 342"/>
          <p:cNvGrpSpPr>
            <a:grpSpLocks/>
          </p:cNvGrpSpPr>
          <p:nvPr/>
        </p:nvGrpSpPr>
        <p:grpSpPr bwMode="auto">
          <a:xfrm>
            <a:off x="4572000" y="1462088"/>
            <a:ext cx="3455988" cy="2101850"/>
            <a:chOff x="763588" y="1568450"/>
            <a:chExt cx="3455987" cy="2101850"/>
          </a:xfrm>
        </p:grpSpPr>
        <p:sp>
          <p:nvSpPr>
            <p:cNvPr id="273"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74"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75" name="Rectangle 274"/>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6"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77" name="Rectangle 276"/>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8"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79" name="Rectangle 278"/>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0"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1" name="Rectangle 280"/>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2"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3" name="Rectangle 282"/>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4"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5"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6"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7"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8"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9"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0"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1"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2"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3"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4"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5"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6"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7"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8"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299" name="Group 171"/>
            <p:cNvGrpSpPr>
              <a:grpSpLocks/>
            </p:cNvGrpSpPr>
            <p:nvPr/>
          </p:nvGrpSpPr>
          <p:grpSpPr bwMode="auto">
            <a:xfrm>
              <a:off x="785813" y="1582738"/>
              <a:ext cx="660400" cy="322262"/>
              <a:chOff x="769225" y="3995953"/>
              <a:chExt cx="615589" cy="326003"/>
            </a:xfrm>
          </p:grpSpPr>
          <p:sp>
            <p:nvSpPr>
              <p:cNvPr id="340" name="Rectangle 339"/>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341" name="Rectangle 340"/>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00" name="Group 181"/>
            <p:cNvGrpSpPr>
              <a:grpSpLocks/>
            </p:cNvGrpSpPr>
            <p:nvPr/>
          </p:nvGrpSpPr>
          <p:grpSpPr bwMode="auto">
            <a:xfrm>
              <a:off x="1465263" y="1582738"/>
              <a:ext cx="658812" cy="322262"/>
              <a:chOff x="769225" y="3995953"/>
              <a:chExt cx="615589" cy="326003"/>
            </a:xfrm>
          </p:grpSpPr>
          <p:sp>
            <p:nvSpPr>
              <p:cNvPr id="338"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9" name="Rectangle 338"/>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01" name="Group 184"/>
            <p:cNvGrpSpPr>
              <a:grpSpLocks/>
            </p:cNvGrpSpPr>
            <p:nvPr/>
          </p:nvGrpSpPr>
          <p:grpSpPr bwMode="auto">
            <a:xfrm>
              <a:off x="2144713" y="1582738"/>
              <a:ext cx="658812" cy="322262"/>
              <a:chOff x="769225" y="3995953"/>
              <a:chExt cx="615589" cy="326003"/>
            </a:xfrm>
          </p:grpSpPr>
          <p:sp>
            <p:nvSpPr>
              <p:cNvPr id="336"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7" name="Rectangle 336"/>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02" name="Group 187"/>
            <p:cNvGrpSpPr>
              <a:grpSpLocks/>
            </p:cNvGrpSpPr>
            <p:nvPr/>
          </p:nvGrpSpPr>
          <p:grpSpPr bwMode="auto">
            <a:xfrm>
              <a:off x="2824163" y="1582738"/>
              <a:ext cx="660400" cy="322262"/>
              <a:chOff x="769225" y="3995953"/>
              <a:chExt cx="615589" cy="326003"/>
            </a:xfrm>
          </p:grpSpPr>
          <p:sp>
            <p:nvSpPr>
              <p:cNvPr id="334"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5" name="Rectangle 334"/>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303" name="TextBox 302"/>
            <p:cNvSpPr txBox="1"/>
            <p:nvPr/>
          </p:nvSpPr>
          <p:spPr bwMode="auto">
            <a:xfrm>
              <a:off x="1827213" y="1574800"/>
              <a:ext cx="62706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304" name="Group 121"/>
            <p:cNvGrpSpPr>
              <a:grpSpLocks/>
            </p:cNvGrpSpPr>
            <p:nvPr/>
          </p:nvGrpSpPr>
          <p:grpSpPr bwMode="auto">
            <a:xfrm>
              <a:off x="3516313" y="1568450"/>
              <a:ext cx="703262" cy="2101850"/>
              <a:chOff x="3516313" y="3826177"/>
              <a:chExt cx="703262" cy="2101849"/>
            </a:xfrm>
          </p:grpSpPr>
          <p:sp>
            <p:nvSpPr>
              <p:cNvPr id="325"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326"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7"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8"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9"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0"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1"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2" name="Rectangle 331"/>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33" name="TextBox 332"/>
              <p:cNvSpPr txBox="1"/>
              <p:nvPr/>
            </p:nvSpPr>
            <p:spPr>
              <a:xfrm>
                <a:off x="3560762" y="3832527"/>
                <a:ext cx="59531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305" name="Rectangle 304"/>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6" name="Rectangle 305"/>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7" name="Rectangle 306"/>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8" name="Rectangle 307"/>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9" name="Rectangle 308"/>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0" name="Rectangle 309"/>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1" name="Rectangle 310"/>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2" name="Rectangle 311"/>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3" name="Rectangle 312"/>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4" name="Rectangle 313"/>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5" name="Rectangle 314"/>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6" name="Rectangle 315"/>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7" name="Rectangle 316"/>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8" name="Rectangle 317"/>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9" name="Rectangle 318"/>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0" name="Rectangle 319"/>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1" name="Rectangle 320"/>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2" name="Rectangle 321"/>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3" name="Rectangle 322"/>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4" name="Rectangle 323"/>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Tree>
    <p:extLst>
      <p:ext uri="{BB962C8B-B14F-4D97-AF65-F5344CB8AC3E}">
        <p14:creationId xmlns:p14="http://schemas.microsoft.com/office/powerpoint/2010/main" val="3797013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9887" y="115409"/>
            <a:ext cx="7704667" cy="847816"/>
          </a:xfrm>
        </p:spPr>
        <p:txBody>
          <a:bodyPr>
            <a:normAutofit/>
          </a:bodyPr>
          <a:lstStyle/>
          <a:p>
            <a:r>
              <a:rPr lang="en-US" altLang="en-US" dirty="0"/>
              <a:t>Model Selection</a:t>
            </a:r>
          </a:p>
        </p:txBody>
      </p:sp>
      <p:sp>
        <p:nvSpPr>
          <p:cNvPr id="5" name="Content Placeholder 4"/>
          <p:cNvSpPr>
            <a:spLocks noGrp="1"/>
          </p:cNvSpPr>
          <p:nvPr>
            <p:ph idx="1"/>
          </p:nvPr>
        </p:nvSpPr>
        <p:spPr>
          <a:xfrm>
            <a:off x="1097543" y="1429304"/>
            <a:ext cx="8046457" cy="6045693"/>
          </a:xfrm>
        </p:spPr>
        <p:txBody>
          <a:bodyPr>
            <a:normAutofit/>
          </a:bodyPr>
          <a:lstStyle/>
          <a:p>
            <a:pPr marL="457200" lvl="1" indent="0">
              <a:buNone/>
            </a:pPr>
            <a:endParaRPr lang="en-CA" dirty="0"/>
          </a:p>
          <a:p>
            <a:pPr lvl="1"/>
            <a:endParaRPr lang="en-CA" dirty="0"/>
          </a:p>
        </p:txBody>
      </p:sp>
      <p:grpSp>
        <p:nvGrpSpPr>
          <p:cNvPr id="151" name="Group 241"/>
          <p:cNvGrpSpPr>
            <a:grpSpLocks/>
          </p:cNvGrpSpPr>
          <p:nvPr/>
        </p:nvGrpSpPr>
        <p:grpSpPr bwMode="auto">
          <a:xfrm>
            <a:off x="4741523" y="3896398"/>
            <a:ext cx="687387" cy="153988"/>
            <a:chOff x="4371975" y="4524375"/>
            <a:chExt cx="638175" cy="142875"/>
          </a:xfrm>
          <a:solidFill>
            <a:schemeClr val="bg2">
              <a:lumMod val="20000"/>
              <a:lumOff val="80000"/>
            </a:schemeClr>
          </a:solidFill>
        </p:grpSpPr>
        <p:sp>
          <p:nvSpPr>
            <p:cNvPr id="152" name="5-Point Star 151"/>
            <p:cNvSpPr/>
            <p:nvPr/>
          </p:nvSpPr>
          <p:spPr bwMode="auto">
            <a:xfrm>
              <a:off x="4371975"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solidFill>
                  <a:schemeClr val="tx2">
                    <a:lumMod val="40000"/>
                    <a:lumOff val="60000"/>
                  </a:schemeClr>
                </a:solidFill>
                <a:latin typeface="Arial"/>
                <a:cs typeface="Arial" charset="0"/>
              </a:endParaRPr>
            </a:p>
          </p:txBody>
        </p:sp>
        <p:sp>
          <p:nvSpPr>
            <p:cNvPr id="153" name="5-Point Star 152"/>
            <p:cNvSpPr/>
            <p:nvPr/>
          </p:nvSpPr>
          <p:spPr bwMode="auto">
            <a:xfrm>
              <a:off x="4495778"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solidFill>
                  <a:schemeClr val="tx2">
                    <a:lumMod val="40000"/>
                    <a:lumOff val="60000"/>
                  </a:schemeClr>
                </a:solidFill>
                <a:latin typeface="Arial"/>
                <a:cs typeface="Arial" charset="0"/>
              </a:endParaRPr>
            </a:p>
          </p:txBody>
        </p:sp>
        <p:sp>
          <p:nvSpPr>
            <p:cNvPr id="154" name="5-Point Star 153"/>
            <p:cNvSpPr/>
            <p:nvPr/>
          </p:nvSpPr>
          <p:spPr bwMode="auto">
            <a:xfrm>
              <a:off x="4619581"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solidFill>
                  <a:schemeClr val="tx2">
                    <a:lumMod val="40000"/>
                    <a:lumOff val="60000"/>
                  </a:schemeClr>
                </a:solidFill>
                <a:latin typeface="Arial"/>
                <a:cs typeface="Arial" charset="0"/>
              </a:endParaRPr>
            </a:p>
          </p:txBody>
        </p:sp>
        <p:sp>
          <p:nvSpPr>
            <p:cNvPr id="155" name="5-Point Star 154"/>
            <p:cNvSpPr/>
            <p:nvPr/>
          </p:nvSpPr>
          <p:spPr bwMode="auto">
            <a:xfrm>
              <a:off x="4743384"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solidFill>
                  <a:schemeClr val="tx2">
                    <a:lumMod val="40000"/>
                    <a:lumOff val="60000"/>
                  </a:schemeClr>
                </a:solidFill>
                <a:latin typeface="Arial"/>
                <a:cs typeface="Arial" charset="0"/>
              </a:endParaRPr>
            </a:p>
          </p:txBody>
        </p:sp>
        <p:sp>
          <p:nvSpPr>
            <p:cNvPr id="156" name="5-Point Star 155"/>
            <p:cNvSpPr/>
            <p:nvPr/>
          </p:nvSpPr>
          <p:spPr bwMode="auto">
            <a:xfrm>
              <a:off x="4867187"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solidFill>
                  <a:schemeClr val="tx2">
                    <a:lumMod val="40000"/>
                    <a:lumOff val="60000"/>
                  </a:schemeClr>
                </a:solidFill>
                <a:latin typeface="Arial"/>
                <a:cs typeface="Arial" charset="0"/>
              </a:endParaRPr>
            </a:p>
          </p:txBody>
        </p:sp>
      </p:grpSp>
      <p:grpSp>
        <p:nvGrpSpPr>
          <p:cNvPr id="157" name="Group 247"/>
          <p:cNvGrpSpPr>
            <a:grpSpLocks/>
          </p:cNvGrpSpPr>
          <p:nvPr/>
        </p:nvGrpSpPr>
        <p:grpSpPr bwMode="auto">
          <a:xfrm>
            <a:off x="4741523" y="4319479"/>
            <a:ext cx="687388" cy="153988"/>
            <a:chOff x="4371975" y="4524375"/>
            <a:chExt cx="638175" cy="142875"/>
          </a:xfrm>
          <a:solidFill>
            <a:schemeClr val="bg2">
              <a:lumMod val="20000"/>
              <a:lumOff val="80000"/>
            </a:schemeClr>
          </a:solidFill>
        </p:grpSpPr>
        <p:sp>
          <p:nvSpPr>
            <p:cNvPr id="158" name="5-Point Star 157"/>
            <p:cNvSpPr/>
            <p:nvPr/>
          </p:nvSpPr>
          <p:spPr bwMode="auto">
            <a:xfrm>
              <a:off x="4371975"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solidFill>
                  <a:schemeClr val="tx2">
                    <a:lumMod val="40000"/>
                    <a:lumOff val="60000"/>
                  </a:schemeClr>
                </a:solidFill>
                <a:latin typeface="Arial"/>
                <a:cs typeface="Arial" charset="0"/>
              </a:endParaRPr>
            </a:p>
          </p:txBody>
        </p:sp>
        <p:sp>
          <p:nvSpPr>
            <p:cNvPr id="159" name="5-Point Star 158"/>
            <p:cNvSpPr/>
            <p:nvPr/>
          </p:nvSpPr>
          <p:spPr bwMode="auto">
            <a:xfrm>
              <a:off x="4495778"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solidFill>
                  <a:schemeClr val="tx2">
                    <a:lumMod val="40000"/>
                    <a:lumOff val="60000"/>
                  </a:schemeClr>
                </a:solidFill>
                <a:latin typeface="Arial"/>
                <a:cs typeface="Arial" charset="0"/>
              </a:endParaRPr>
            </a:p>
          </p:txBody>
        </p:sp>
        <p:sp>
          <p:nvSpPr>
            <p:cNvPr id="160" name="5-Point Star 159"/>
            <p:cNvSpPr/>
            <p:nvPr/>
          </p:nvSpPr>
          <p:spPr bwMode="auto">
            <a:xfrm>
              <a:off x="4619581"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solidFill>
                  <a:schemeClr val="tx2">
                    <a:lumMod val="40000"/>
                    <a:lumOff val="60000"/>
                  </a:schemeClr>
                </a:solidFill>
                <a:latin typeface="Arial"/>
                <a:cs typeface="Arial" charset="0"/>
              </a:endParaRPr>
            </a:p>
          </p:txBody>
        </p:sp>
        <p:sp>
          <p:nvSpPr>
            <p:cNvPr id="161" name="5-Point Star 160"/>
            <p:cNvSpPr/>
            <p:nvPr/>
          </p:nvSpPr>
          <p:spPr bwMode="auto">
            <a:xfrm>
              <a:off x="4743384"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solidFill>
                  <a:schemeClr val="tx2">
                    <a:lumMod val="40000"/>
                    <a:lumOff val="60000"/>
                  </a:schemeClr>
                </a:solidFill>
                <a:latin typeface="Arial"/>
                <a:cs typeface="Arial" charset="0"/>
              </a:endParaRPr>
            </a:p>
          </p:txBody>
        </p:sp>
        <p:sp>
          <p:nvSpPr>
            <p:cNvPr id="162" name="5-Point Star 161"/>
            <p:cNvSpPr/>
            <p:nvPr/>
          </p:nvSpPr>
          <p:spPr bwMode="auto">
            <a:xfrm>
              <a:off x="4867187"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solidFill>
                  <a:schemeClr val="tx2">
                    <a:lumMod val="40000"/>
                    <a:lumOff val="60000"/>
                  </a:schemeClr>
                </a:solidFill>
                <a:latin typeface="Arial"/>
                <a:cs typeface="Arial" charset="0"/>
              </a:endParaRPr>
            </a:p>
          </p:txBody>
        </p:sp>
      </p:grpSp>
      <p:grpSp>
        <p:nvGrpSpPr>
          <p:cNvPr id="163" name="Group 259"/>
          <p:cNvGrpSpPr>
            <a:grpSpLocks/>
          </p:cNvGrpSpPr>
          <p:nvPr/>
        </p:nvGrpSpPr>
        <p:grpSpPr bwMode="auto">
          <a:xfrm>
            <a:off x="4741523" y="5175166"/>
            <a:ext cx="687387" cy="153988"/>
            <a:chOff x="4371975" y="4524375"/>
            <a:chExt cx="638175" cy="142875"/>
          </a:xfrm>
          <a:solidFill>
            <a:schemeClr val="bg2">
              <a:lumMod val="20000"/>
              <a:lumOff val="80000"/>
            </a:schemeClr>
          </a:solidFill>
        </p:grpSpPr>
        <p:sp>
          <p:nvSpPr>
            <p:cNvPr id="164" name="5-Point Star 163"/>
            <p:cNvSpPr/>
            <p:nvPr/>
          </p:nvSpPr>
          <p:spPr bwMode="auto">
            <a:xfrm>
              <a:off x="4371975"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65" name="5-Point Star 164"/>
            <p:cNvSpPr/>
            <p:nvPr/>
          </p:nvSpPr>
          <p:spPr bwMode="auto">
            <a:xfrm>
              <a:off x="4495778"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66" name="5-Point Star 165"/>
            <p:cNvSpPr/>
            <p:nvPr/>
          </p:nvSpPr>
          <p:spPr bwMode="auto">
            <a:xfrm>
              <a:off x="4619581"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67" name="5-Point Star 166"/>
            <p:cNvSpPr/>
            <p:nvPr/>
          </p:nvSpPr>
          <p:spPr bwMode="auto">
            <a:xfrm>
              <a:off x="4743384"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68" name="5-Point Star 167"/>
            <p:cNvSpPr/>
            <p:nvPr/>
          </p:nvSpPr>
          <p:spPr bwMode="auto">
            <a:xfrm>
              <a:off x="4867187"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69" name="Group 265"/>
          <p:cNvGrpSpPr>
            <a:grpSpLocks/>
          </p:cNvGrpSpPr>
          <p:nvPr/>
        </p:nvGrpSpPr>
        <p:grpSpPr bwMode="auto">
          <a:xfrm>
            <a:off x="4741523" y="5588724"/>
            <a:ext cx="687388" cy="153988"/>
            <a:chOff x="4371975" y="4524375"/>
            <a:chExt cx="638175" cy="142875"/>
          </a:xfrm>
          <a:solidFill>
            <a:schemeClr val="bg2">
              <a:lumMod val="20000"/>
              <a:lumOff val="80000"/>
            </a:schemeClr>
          </a:solidFill>
        </p:grpSpPr>
        <p:sp>
          <p:nvSpPr>
            <p:cNvPr id="170" name="5-Point Star 169"/>
            <p:cNvSpPr/>
            <p:nvPr/>
          </p:nvSpPr>
          <p:spPr bwMode="auto">
            <a:xfrm>
              <a:off x="4371975"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1" name="5-Point Star 170"/>
            <p:cNvSpPr/>
            <p:nvPr/>
          </p:nvSpPr>
          <p:spPr bwMode="auto">
            <a:xfrm>
              <a:off x="4495778"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2" name="5-Point Star 171"/>
            <p:cNvSpPr/>
            <p:nvPr/>
          </p:nvSpPr>
          <p:spPr bwMode="auto">
            <a:xfrm>
              <a:off x="4619581"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3" name="5-Point Star 172"/>
            <p:cNvSpPr/>
            <p:nvPr/>
          </p:nvSpPr>
          <p:spPr bwMode="auto">
            <a:xfrm>
              <a:off x="4743384"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4" name="5-Point Star 173"/>
            <p:cNvSpPr/>
            <p:nvPr/>
          </p:nvSpPr>
          <p:spPr bwMode="auto">
            <a:xfrm>
              <a:off x="4867187"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75" name="model5"/>
          <p:cNvGrpSpPr>
            <a:grpSpLocks/>
          </p:cNvGrpSpPr>
          <p:nvPr/>
        </p:nvGrpSpPr>
        <p:grpSpPr bwMode="auto">
          <a:xfrm>
            <a:off x="3856235" y="5408225"/>
            <a:ext cx="528638" cy="612775"/>
            <a:chOff x="2870473" y="3975320"/>
            <a:chExt cx="528697" cy="613234"/>
          </a:xfrm>
          <a:solidFill>
            <a:schemeClr val="bg2">
              <a:lumMod val="20000"/>
              <a:lumOff val="80000"/>
            </a:schemeClr>
          </a:solidFill>
        </p:grpSpPr>
        <p:sp>
          <p:nvSpPr>
            <p:cNvPr id="176" name="Isosceles Triangle 175"/>
            <p:cNvSpPr/>
            <p:nvPr/>
          </p:nvSpPr>
          <p:spPr bwMode="auto">
            <a:xfrm rot="5400000">
              <a:off x="2816313" y="4029480"/>
              <a:ext cx="562396" cy="454076"/>
            </a:xfrm>
            <a:prstGeom prst="triangle">
              <a:avLst/>
            </a:prstGeom>
            <a:solidFill>
              <a:schemeClr val="tx2">
                <a:lumMod val="20000"/>
                <a:lumOff val="80000"/>
              </a:schemeClr>
            </a:solidFill>
            <a:ln w="38100" cap="flat" cmpd="sng" algn="ctr">
              <a:noFill/>
              <a:prstDash val="solid"/>
              <a:round/>
              <a:headEnd type="none" w="med" len="med"/>
              <a:tailEnd type="none" w="med" len="med"/>
            </a:ln>
            <a:effectLst>
              <a:outerShdw blurRad="50800" dist="38100" dir="2700000" algn="tl" rotWithShape="0">
                <a:schemeClr val="bg2">
                  <a:lumMod val="40000"/>
                  <a:lumOff val="60000"/>
                  <a:alpha val="40000"/>
                </a:schemeClr>
              </a:outerShdw>
            </a:effectLst>
          </p:spPr>
          <p:txBody>
            <a:bodyPr lIns="88900" tIns="88900" rIns="88900" bIns="88900"/>
            <a:lstStyle/>
            <a:p>
              <a:pPr algn="ctr">
                <a:defRPr/>
              </a:pPr>
              <a:endParaRPr lang="en-US" dirty="0">
                <a:latin typeface="Arial"/>
                <a:cs typeface="Arial" charset="0"/>
              </a:endParaRPr>
            </a:p>
          </p:txBody>
        </p:sp>
        <p:sp>
          <p:nvSpPr>
            <p:cNvPr id="177" name="TextBox 127"/>
            <p:cNvSpPr txBox="1">
              <a:spLocks noChangeArrowheads="1"/>
            </p:cNvSpPr>
            <p:nvPr/>
          </p:nvSpPr>
          <p:spPr bwMode="auto">
            <a:xfrm>
              <a:off x="3132440" y="4280348"/>
              <a:ext cx="266730" cy="308206"/>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5</a:t>
              </a:r>
            </a:p>
          </p:txBody>
        </p:sp>
      </p:grpSp>
      <p:grpSp>
        <p:nvGrpSpPr>
          <p:cNvPr id="178" name="model4"/>
          <p:cNvGrpSpPr>
            <a:grpSpLocks/>
          </p:cNvGrpSpPr>
          <p:nvPr/>
        </p:nvGrpSpPr>
        <p:grpSpPr bwMode="auto">
          <a:xfrm>
            <a:off x="3856235" y="4990713"/>
            <a:ext cx="528638" cy="612775"/>
            <a:chOff x="2870473" y="3975320"/>
            <a:chExt cx="528697" cy="613234"/>
          </a:xfrm>
          <a:solidFill>
            <a:schemeClr val="bg2">
              <a:lumMod val="20000"/>
              <a:lumOff val="80000"/>
            </a:schemeClr>
          </a:solidFill>
        </p:grpSpPr>
        <p:sp>
          <p:nvSpPr>
            <p:cNvPr id="179" name="Isosceles Triangle 178"/>
            <p:cNvSpPr/>
            <p:nvPr/>
          </p:nvSpPr>
          <p:spPr bwMode="auto">
            <a:xfrm rot="5400000">
              <a:off x="2816313" y="4029480"/>
              <a:ext cx="562396" cy="454076"/>
            </a:xfrm>
            <a:prstGeom prst="triangle">
              <a:avLst/>
            </a:prstGeom>
            <a:solidFill>
              <a:schemeClr val="tx2">
                <a:lumMod val="20000"/>
                <a:lumOff val="80000"/>
              </a:schemeClr>
            </a:solidFill>
            <a:ln w="38100" cap="flat" cmpd="sng" algn="ctr">
              <a:noFill/>
              <a:prstDash val="solid"/>
              <a:round/>
              <a:headEnd type="none" w="med" len="med"/>
              <a:tailEnd type="none" w="med" len="med"/>
            </a:ln>
            <a:effectLst>
              <a:outerShdw blurRad="50800" dist="38100" dir="2700000" algn="tl" rotWithShape="0">
                <a:schemeClr val="bg2">
                  <a:lumMod val="40000"/>
                  <a:lumOff val="60000"/>
                  <a:alpha val="40000"/>
                </a:schemeClr>
              </a:outerShdw>
            </a:effectLst>
          </p:spPr>
          <p:txBody>
            <a:bodyPr lIns="88900" tIns="88900" rIns="88900" bIns="88900"/>
            <a:lstStyle/>
            <a:p>
              <a:pPr algn="ctr">
                <a:defRPr/>
              </a:pPr>
              <a:endParaRPr lang="en-US" dirty="0">
                <a:latin typeface="Arial"/>
                <a:cs typeface="Arial" charset="0"/>
              </a:endParaRPr>
            </a:p>
          </p:txBody>
        </p:sp>
        <p:sp>
          <p:nvSpPr>
            <p:cNvPr id="180" name="TextBox 127"/>
            <p:cNvSpPr txBox="1">
              <a:spLocks noChangeArrowheads="1"/>
            </p:cNvSpPr>
            <p:nvPr/>
          </p:nvSpPr>
          <p:spPr bwMode="auto">
            <a:xfrm>
              <a:off x="3132440" y="4280348"/>
              <a:ext cx="266730" cy="308206"/>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4</a:t>
              </a:r>
            </a:p>
          </p:txBody>
        </p:sp>
      </p:grpSp>
      <p:grpSp>
        <p:nvGrpSpPr>
          <p:cNvPr id="181" name="model2"/>
          <p:cNvGrpSpPr>
            <a:grpSpLocks/>
          </p:cNvGrpSpPr>
          <p:nvPr/>
        </p:nvGrpSpPr>
        <p:grpSpPr bwMode="auto">
          <a:xfrm>
            <a:off x="3856235" y="4154100"/>
            <a:ext cx="528638" cy="614363"/>
            <a:chOff x="2870473" y="3975320"/>
            <a:chExt cx="528697" cy="613234"/>
          </a:xfrm>
          <a:solidFill>
            <a:schemeClr val="bg2">
              <a:lumMod val="20000"/>
              <a:lumOff val="80000"/>
            </a:schemeClr>
          </a:solidFill>
        </p:grpSpPr>
        <p:sp>
          <p:nvSpPr>
            <p:cNvPr id="182" name="Isosceles Triangle 181"/>
            <p:cNvSpPr/>
            <p:nvPr/>
          </p:nvSpPr>
          <p:spPr bwMode="auto">
            <a:xfrm rot="5400000">
              <a:off x="2816247" y="4029546"/>
              <a:ext cx="562527" cy="454076"/>
            </a:xfrm>
            <a:prstGeom prst="triangle">
              <a:avLst/>
            </a:prstGeom>
            <a:solidFill>
              <a:schemeClr val="tx2">
                <a:lumMod val="20000"/>
                <a:lumOff val="80000"/>
              </a:schemeClr>
            </a:solidFill>
            <a:ln w="38100" cap="flat" cmpd="sng" algn="ctr">
              <a:noFill/>
              <a:prstDash val="solid"/>
              <a:round/>
              <a:headEnd type="none" w="med" len="med"/>
              <a:tailEnd type="none" w="med" len="med"/>
            </a:ln>
            <a:effectLst>
              <a:outerShdw blurRad="50800" dist="38100" dir="2700000" algn="tl" rotWithShape="0">
                <a:schemeClr val="bg2">
                  <a:lumMod val="40000"/>
                  <a:lumOff val="60000"/>
                  <a:alpha val="40000"/>
                </a:schemeClr>
              </a:outerShdw>
            </a:effectLst>
          </p:spPr>
          <p:txBody>
            <a:bodyPr lIns="88900" tIns="88900" rIns="88900" bIns="88900"/>
            <a:lstStyle/>
            <a:p>
              <a:pPr algn="ctr">
                <a:defRPr/>
              </a:pPr>
              <a:endParaRPr lang="en-US" dirty="0">
                <a:latin typeface="Arial"/>
                <a:cs typeface="Arial" charset="0"/>
              </a:endParaRPr>
            </a:p>
          </p:txBody>
        </p:sp>
        <p:sp>
          <p:nvSpPr>
            <p:cNvPr id="183" name="TextBox 127"/>
            <p:cNvSpPr txBox="1">
              <a:spLocks noChangeArrowheads="1"/>
            </p:cNvSpPr>
            <p:nvPr/>
          </p:nvSpPr>
          <p:spPr bwMode="auto">
            <a:xfrm>
              <a:off x="3132440" y="4281145"/>
              <a:ext cx="266730" cy="307409"/>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2</a:t>
              </a:r>
            </a:p>
          </p:txBody>
        </p:sp>
      </p:grpSp>
      <p:grpSp>
        <p:nvGrpSpPr>
          <p:cNvPr id="184" name="model1"/>
          <p:cNvGrpSpPr>
            <a:grpSpLocks/>
          </p:cNvGrpSpPr>
          <p:nvPr/>
        </p:nvGrpSpPr>
        <p:grpSpPr bwMode="auto">
          <a:xfrm>
            <a:off x="3856235" y="3736588"/>
            <a:ext cx="538163" cy="612775"/>
            <a:chOff x="2870473" y="3975320"/>
            <a:chExt cx="538315" cy="613234"/>
          </a:xfrm>
          <a:solidFill>
            <a:schemeClr val="bg2">
              <a:lumMod val="20000"/>
              <a:lumOff val="80000"/>
            </a:schemeClr>
          </a:solidFill>
        </p:grpSpPr>
        <p:sp>
          <p:nvSpPr>
            <p:cNvPr id="185" name="Isosceles Triangle 184"/>
            <p:cNvSpPr/>
            <p:nvPr/>
          </p:nvSpPr>
          <p:spPr bwMode="auto">
            <a:xfrm rot="5400000">
              <a:off x="2816352" y="4029441"/>
              <a:ext cx="562396" cy="454153"/>
            </a:xfrm>
            <a:prstGeom prst="triangle">
              <a:avLst/>
            </a:prstGeom>
            <a:solidFill>
              <a:schemeClr val="tx2">
                <a:lumMod val="20000"/>
                <a:lumOff val="80000"/>
              </a:schemeClr>
            </a:solidFill>
            <a:ln w="38100" cap="flat" cmpd="sng" algn="ctr">
              <a:noFill/>
              <a:prstDash val="solid"/>
              <a:round/>
              <a:headEnd type="none" w="med" len="med"/>
              <a:tailEnd type="none" w="med" len="med"/>
            </a:ln>
            <a:effectLst>
              <a:outerShdw blurRad="50800" dist="38100" dir="2700000" algn="tl" rotWithShape="0">
                <a:schemeClr val="bg2">
                  <a:lumMod val="40000"/>
                  <a:lumOff val="60000"/>
                  <a:alpha val="40000"/>
                </a:schemeClr>
              </a:outerShdw>
            </a:effectLst>
          </p:spPr>
          <p:txBody>
            <a:bodyPr lIns="88900" tIns="88900" rIns="88900" bIns="88900"/>
            <a:lstStyle/>
            <a:p>
              <a:pPr algn="ctr">
                <a:defRPr/>
              </a:pPr>
              <a:endParaRPr lang="en-US" dirty="0">
                <a:solidFill>
                  <a:schemeClr val="tx2">
                    <a:lumMod val="40000"/>
                    <a:lumOff val="60000"/>
                  </a:schemeClr>
                </a:solidFill>
                <a:latin typeface="Arial"/>
                <a:cs typeface="Arial" charset="0"/>
              </a:endParaRPr>
            </a:p>
          </p:txBody>
        </p:sp>
        <p:sp>
          <p:nvSpPr>
            <p:cNvPr id="186" name="TextBox 127"/>
            <p:cNvSpPr txBox="1">
              <a:spLocks noChangeArrowheads="1"/>
            </p:cNvSpPr>
            <p:nvPr/>
          </p:nvSpPr>
          <p:spPr bwMode="auto">
            <a:xfrm>
              <a:off x="3132485" y="4280348"/>
              <a:ext cx="276303" cy="308206"/>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1</a:t>
              </a:r>
            </a:p>
          </p:txBody>
        </p:sp>
      </p:grpSp>
      <p:sp>
        <p:nvSpPr>
          <p:cNvPr id="187" name="Isosceles Triangle 186"/>
          <p:cNvSpPr/>
          <p:nvPr/>
        </p:nvSpPr>
        <p:spPr bwMode="auto">
          <a:xfrm rot="5400000">
            <a:off x="3803650" y="4629150"/>
            <a:ext cx="561975" cy="454025"/>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188" name="TextBox 127"/>
          <p:cNvSpPr txBox="1">
            <a:spLocks noChangeArrowheads="1"/>
          </p:cNvSpPr>
          <p:nvPr/>
        </p:nvSpPr>
        <p:spPr bwMode="auto">
          <a:xfrm>
            <a:off x="4119563" y="4879975"/>
            <a:ext cx="266700" cy="307975"/>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3</a:t>
            </a:r>
          </a:p>
        </p:txBody>
      </p:sp>
      <p:sp>
        <p:nvSpPr>
          <p:cNvPr id="190" name="Text Box 10"/>
          <p:cNvSpPr txBox="1">
            <a:spLocks noChangeArrowheads="1"/>
          </p:cNvSpPr>
          <p:nvPr/>
        </p:nvSpPr>
        <p:spPr bwMode="auto">
          <a:xfrm>
            <a:off x="873125" y="1101725"/>
            <a:ext cx="1382713" cy="369888"/>
          </a:xfrm>
          <a:prstGeom prst="rect">
            <a:avLst/>
          </a:prstGeom>
          <a:noFill/>
          <a:ln w="28575">
            <a:noFill/>
            <a:miter lim="800000"/>
            <a:headEnd/>
            <a:tailEnd type="none" w="med" len="lg"/>
          </a:ln>
        </p:spPr>
        <p:txBody>
          <a:bodyPr wrap="none">
            <a:spAutoFit/>
          </a:bodyPr>
          <a:lstStyle/>
          <a:p>
            <a:pPr algn="ctr">
              <a:defRPr/>
            </a:pPr>
            <a:r>
              <a:rPr lang="en-US" sz="1800" b="1" i="1" dirty="0">
                <a:solidFill>
                  <a:schemeClr val="tx2">
                    <a:lumMod val="60000"/>
                    <a:lumOff val="40000"/>
                  </a:schemeClr>
                </a:solidFill>
                <a:latin typeface="Arial Narrow" pitchFamily="34" charset="0"/>
                <a:cs typeface="Arial" charset="0"/>
              </a:rPr>
              <a:t>Training Data</a:t>
            </a:r>
          </a:p>
        </p:txBody>
      </p:sp>
      <p:sp>
        <p:nvSpPr>
          <p:cNvPr id="191" name="Text Box 10"/>
          <p:cNvSpPr txBox="1">
            <a:spLocks noChangeArrowheads="1"/>
          </p:cNvSpPr>
          <p:nvPr/>
        </p:nvSpPr>
        <p:spPr bwMode="auto">
          <a:xfrm>
            <a:off x="4656138" y="1101725"/>
            <a:ext cx="1541462" cy="368300"/>
          </a:xfrm>
          <a:prstGeom prst="rect">
            <a:avLst/>
          </a:prstGeom>
          <a:noFill/>
          <a:ln w="28575">
            <a:noFill/>
            <a:miter lim="800000"/>
            <a:headEnd/>
            <a:tailEnd type="none" w="med" len="lg"/>
          </a:ln>
        </p:spPr>
        <p:txBody>
          <a:bodyPr wrap="none">
            <a:spAutoFit/>
          </a:bodyPr>
          <a:lstStyle/>
          <a:p>
            <a:pPr algn="ctr">
              <a:defRPr/>
            </a:pPr>
            <a:r>
              <a:rPr lang="en-US" sz="1800" b="1" i="1" dirty="0">
                <a:solidFill>
                  <a:schemeClr val="tx2">
                    <a:lumMod val="60000"/>
                    <a:lumOff val="40000"/>
                  </a:schemeClr>
                </a:solidFill>
                <a:latin typeface="Arial Narrow" pitchFamily="34" charset="0"/>
                <a:cs typeface="Arial" charset="0"/>
              </a:rPr>
              <a:t>Validation Data</a:t>
            </a:r>
          </a:p>
        </p:txBody>
      </p:sp>
      <p:grpSp>
        <p:nvGrpSpPr>
          <p:cNvPr id="192" name="Group 253"/>
          <p:cNvGrpSpPr>
            <a:grpSpLocks/>
          </p:cNvGrpSpPr>
          <p:nvPr/>
        </p:nvGrpSpPr>
        <p:grpSpPr bwMode="auto">
          <a:xfrm>
            <a:off x="4743450" y="4745038"/>
            <a:ext cx="688975" cy="153987"/>
            <a:chOff x="4371975" y="4524375"/>
            <a:chExt cx="638175" cy="142875"/>
          </a:xfrm>
        </p:grpSpPr>
        <p:sp>
          <p:nvSpPr>
            <p:cNvPr id="193" name="5-Point Star 192"/>
            <p:cNvSpPr/>
            <p:nvPr/>
          </p:nvSpPr>
          <p:spPr bwMode="auto">
            <a:xfrm>
              <a:off x="4371975" y="4524375"/>
              <a:ext cx="14263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4" name="5-Point Star 193"/>
            <p:cNvSpPr/>
            <p:nvPr/>
          </p:nvSpPr>
          <p:spPr bwMode="auto">
            <a:xfrm>
              <a:off x="4495493" y="4524375"/>
              <a:ext cx="14263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5" name="5-Point Star 194"/>
            <p:cNvSpPr/>
            <p:nvPr/>
          </p:nvSpPr>
          <p:spPr bwMode="auto">
            <a:xfrm>
              <a:off x="4619010" y="4524375"/>
              <a:ext cx="14410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6" name="5-Point Star 195"/>
            <p:cNvSpPr/>
            <p:nvPr/>
          </p:nvSpPr>
          <p:spPr bwMode="auto">
            <a:xfrm>
              <a:off x="4743999" y="4524375"/>
              <a:ext cx="14263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7" name="5-Point Star 196"/>
            <p:cNvSpPr/>
            <p:nvPr/>
          </p:nvSpPr>
          <p:spPr bwMode="auto">
            <a:xfrm>
              <a:off x="4867517" y="4524375"/>
              <a:ext cx="14263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198" name="Text Box 10"/>
          <p:cNvSpPr txBox="1">
            <a:spLocks noChangeArrowheads="1"/>
          </p:cNvSpPr>
          <p:nvPr/>
        </p:nvSpPr>
        <p:spPr bwMode="auto">
          <a:xfrm>
            <a:off x="3563938" y="6045200"/>
            <a:ext cx="979487" cy="523875"/>
          </a:xfrm>
          <a:prstGeom prst="rect">
            <a:avLst/>
          </a:prstGeom>
          <a:noFill/>
          <a:ln w="28575">
            <a:noFill/>
            <a:miter lim="800000"/>
            <a:headEnd/>
            <a:tailEnd type="none" w="med" len="lg"/>
          </a:ln>
        </p:spPr>
        <p:txBody>
          <a:bodyPr wrap="none">
            <a:spAutoFit/>
          </a:bodyPr>
          <a:lstStyle/>
          <a:p>
            <a:pPr algn="ctr">
              <a:defRPr/>
            </a:pPr>
            <a:r>
              <a:rPr lang="en-US" sz="1400" b="1" i="1" dirty="0">
                <a:solidFill>
                  <a:schemeClr val="tx2">
                    <a:lumMod val="60000"/>
                    <a:lumOff val="40000"/>
                  </a:schemeClr>
                </a:solidFill>
                <a:latin typeface="Arial Narrow" pitchFamily="34" charset="0"/>
                <a:cs typeface="Arial" charset="0"/>
              </a:rPr>
              <a:t>Model</a:t>
            </a:r>
          </a:p>
          <a:p>
            <a:pPr algn="ctr">
              <a:defRPr/>
            </a:pPr>
            <a:r>
              <a:rPr lang="en-US" sz="1400" b="1" i="1" dirty="0">
                <a:solidFill>
                  <a:schemeClr val="tx2">
                    <a:lumMod val="60000"/>
                    <a:lumOff val="40000"/>
                  </a:schemeClr>
                </a:solidFill>
                <a:latin typeface="Arial Narrow" pitchFamily="34" charset="0"/>
                <a:cs typeface="Arial" charset="0"/>
              </a:rPr>
              <a:t>Complexity</a:t>
            </a:r>
          </a:p>
        </p:txBody>
      </p:sp>
      <p:sp>
        <p:nvSpPr>
          <p:cNvPr id="199" name="Text Box 10"/>
          <p:cNvSpPr txBox="1">
            <a:spLocks noChangeArrowheads="1"/>
          </p:cNvSpPr>
          <p:nvPr/>
        </p:nvSpPr>
        <p:spPr bwMode="auto">
          <a:xfrm>
            <a:off x="4587875" y="6037263"/>
            <a:ext cx="1052513" cy="523875"/>
          </a:xfrm>
          <a:prstGeom prst="rect">
            <a:avLst/>
          </a:prstGeom>
          <a:noFill/>
          <a:ln w="28575">
            <a:noFill/>
            <a:miter lim="800000"/>
            <a:headEnd/>
            <a:tailEnd type="none" w="med" len="lg"/>
          </a:ln>
        </p:spPr>
        <p:txBody>
          <a:bodyPr wrap="none">
            <a:spAutoFit/>
          </a:bodyPr>
          <a:lstStyle/>
          <a:p>
            <a:pPr algn="ctr">
              <a:defRPr/>
            </a:pPr>
            <a:r>
              <a:rPr lang="en-US" sz="1400" b="1" i="1" dirty="0">
                <a:solidFill>
                  <a:schemeClr val="tx2">
                    <a:lumMod val="60000"/>
                    <a:lumOff val="40000"/>
                  </a:schemeClr>
                </a:solidFill>
                <a:latin typeface="Arial Narrow" pitchFamily="34" charset="0"/>
                <a:cs typeface="Arial" charset="0"/>
              </a:rPr>
              <a:t>Validation</a:t>
            </a:r>
          </a:p>
          <a:p>
            <a:pPr algn="ctr">
              <a:defRPr/>
            </a:pPr>
            <a:r>
              <a:rPr lang="en-US" sz="1400" b="1" i="1" dirty="0">
                <a:solidFill>
                  <a:schemeClr val="tx2">
                    <a:lumMod val="60000"/>
                    <a:lumOff val="40000"/>
                  </a:schemeClr>
                </a:solidFill>
                <a:latin typeface="Arial Narrow" pitchFamily="34" charset="0"/>
                <a:cs typeface="Arial" charset="0"/>
              </a:rPr>
              <a:t>Assessment</a:t>
            </a:r>
          </a:p>
        </p:txBody>
      </p:sp>
      <p:sp>
        <p:nvSpPr>
          <p:cNvPr id="200" name="Rectangle 27"/>
          <p:cNvSpPr>
            <a:spLocks noChangeArrowheads="1"/>
          </p:cNvSpPr>
          <p:nvPr/>
        </p:nvSpPr>
        <p:spPr bwMode="auto">
          <a:xfrm>
            <a:off x="5651500" y="4202113"/>
            <a:ext cx="3219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tx2"/>
                </a:solidFill>
                <a:latin typeface="Arial Narrow" panose="020B0606020202030204" pitchFamily="34" charset="0"/>
              </a:rPr>
              <a:t>Select the simplest model with the highest validation assessment.</a:t>
            </a:r>
          </a:p>
        </p:txBody>
      </p:sp>
      <p:grpSp>
        <p:nvGrpSpPr>
          <p:cNvPr id="201" name="Group 241"/>
          <p:cNvGrpSpPr>
            <a:grpSpLocks/>
          </p:cNvGrpSpPr>
          <p:nvPr/>
        </p:nvGrpSpPr>
        <p:grpSpPr bwMode="auto">
          <a:xfrm>
            <a:off x="815975" y="1462088"/>
            <a:ext cx="3455988" cy="2101850"/>
            <a:chOff x="763588" y="1568450"/>
            <a:chExt cx="3455987" cy="2101850"/>
          </a:xfrm>
        </p:grpSpPr>
        <p:sp>
          <p:nvSpPr>
            <p:cNvPr id="202"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03"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4" name="Rectangle 203"/>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5"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6" name="Rectangle 205"/>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7"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8" name="Rectangle 207"/>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9"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0" name="Rectangle 209"/>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1"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2" name="Rectangle 211"/>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3"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4"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5"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6"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7"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8"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9"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0"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1"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2"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3"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4"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5"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6"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7"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228" name="Group 171"/>
            <p:cNvGrpSpPr>
              <a:grpSpLocks/>
            </p:cNvGrpSpPr>
            <p:nvPr/>
          </p:nvGrpSpPr>
          <p:grpSpPr bwMode="auto">
            <a:xfrm>
              <a:off x="785813" y="1582738"/>
              <a:ext cx="660400" cy="322262"/>
              <a:chOff x="769225" y="3995953"/>
              <a:chExt cx="615589" cy="326003"/>
            </a:xfrm>
          </p:grpSpPr>
          <p:sp>
            <p:nvSpPr>
              <p:cNvPr id="269" name="Rectangle 26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270" name="Rectangle 26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29" name="Group 181"/>
            <p:cNvGrpSpPr>
              <a:grpSpLocks/>
            </p:cNvGrpSpPr>
            <p:nvPr/>
          </p:nvGrpSpPr>
          <p:grpSpPr bwMode="auto">
            <a:xfrm>
              <a:off x="1465263" y="1582738"/>
              <a:ext cx="658812" cy="322262"/>
              <a:chOff x="769225" y="3995953"/>
              <a:chExt cx="615589" cy="326003"/>
            </a:xfrm>
          </p:grpSpPr>
          <p:sp>
            <p:nvSpPr>
              <p:cNvPr id="26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8" name="Rectangle 26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30" name="Group 184"/>
            <p:cNvGrpSpPr>
              <a:grpSpLocks/>
            </p:cNvGrpSpPr>
            <p:nvPr/>
          </p:nvGrpSpPr>
          <p:grpSpPr bwMode="auto">
            <a:xfrm>
              <a:off x="2144713" y="1582738"/>
              <a:ext cx="658812" cy="322262"/>
              <a:chOff x="769225" y="3995953"/>
              <a:chExt cx="615589" cy="326003"/>
            </a:xfrm>
          </p:grpSpPr>
          <p:sp>
            <p:nvSpPr>
              <p:cNvPr id="26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6" name="Rectangle 26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31" name="Group 187"/>
            <p:cNvGrpSpPr>
              <a:grpSpLocks/>
            </p:cNvGrpSpPr>
            <p:nvPr/>
          </p:nvGrpSpPr>
          <p:grpSpPr bwMode="auto">
            <a:xfrm>
              <a:off x="2824163" y="1582738"/>
              <a:ext cx="660400" cy="322262"/>
              <a:chOff x="769225" y="3995953"/>
              <a:chExt cx="615589" cy="326003"/>
            </a:xfrm>
          </p:grpSpPr>
          <p:sp>
            <p:nvSpPr>
              <p:cNvPr id="26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4" name="Rectangle 26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232" name="TextBox 231"/>
            <p:cNvSpPr txBox="1"/>
            <p:nvPr/>
          </p:nvSpPr>
          <p:spPr bwMode="auto">
            <a:xfrm>
              <a:off x="1827213" y="1574800"/>
              <a:ext cx="62706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233" name="Group 121"/>
            <p:cNvGrpSpPr>
              <a:grpSpLocks/>
            </p:cNvGrpSpPr>
            <p:nvPr/>
          </p:nvGrpSpPr>
          <p:grpSpPr bwMode="auto">
            <a:xfrm>
              <a:off x="3516313" y="1568450"/>
              <a:ext cx="703262" cy="2101850"/>
              <a:chOff x="3516313" y="3826177"/>
              <a:chExt cx="703262" cy="2101849"/>
            </a:xfrm>
          </p:grpSpPr>
          <p:sp>
            <p:nvSpPr>
              <p:cNvPr id="254"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5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1" name="Rectangle 260"/>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62" name="TextBox 261"/>
              <p:cNvSpPr txBox="1"/>
              <p:nvPr/>
            </p:nvSpPr>
            <p:spPr>
              <a:xfrm>
                <a:off x="3560762" y="3832527"/>
                <a:ext cx="59531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234" name="Rectangle 233"/>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5" name="Rectangle 234"/>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6" name="Rectangle 235"/>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7" name="Rectangle 236"/>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8" name="Rectangle 237"/>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9" name="Rectangle 238"/>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0" name="Rectangle 239"/>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1" name="Rectangle 240"/>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2" name="Rectangle 241"/>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3" name="Rectangle 242"/>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4" name="Rectangle 243"/>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5" name="Rectangle 244"/>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6" name="Rectangle 245"/>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7" name="Rectangle 246"/>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8" name="Rectangle 247"/>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9" name="Rectangle 248"/>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0" name="Rectangle 249"/>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1" name="Rectangle 250"/>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2" name="Rectangle 251"/>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3" name="Rectangle 252"/>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71" name="Group 351"/>
          <p:cNvGrpSpPr>
            <a:grpSpLocks/>
          </p:cNvGrpSpPr>
          <p:nvPr/>
        </p:nvGrpSpPr>
        <p:grpSpPr bwMode="auto">
          <a:xfrm>
            <a:off x="4572000" y="1462088"/>
            <a:ext cx="3455988" cy="2101850"/>
            <a:chOff x="763588" y="1568450"/>
            <a:chExt cx="3455987" cy="2101850"/>
          </a:xfrm>
        </p:grpSpPr>
        <p:sp>
          <p:nvSpPr>
            <p:cNvPr id="272"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73"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74" name="Rectangle 273"/>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5"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76" name="Rectangle 275"/>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7"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78" name="Rectangle 277"/>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9"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0" name="Rectangle 279"/>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1"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2" name="Rectangle 281"/>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3"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4"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5"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6"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7"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8"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9"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0"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1"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2"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3"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4"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5"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6"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7"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298" name="Group 171"/>
            <p:cNvGrpSpPr>
              <a:grpSpLocks/>
            </p:cNvGrpSpPr>
            <p:nvPr/>
          </p:nvGrpSpPr>
          <p:grpSpPr bwMode="auto">
            <a:xfrm>
              <a:off x="785813" y="1582738"/>
              <a:ext cx="660400" cy="322262"/>
              <a:chOff x="769225" y="3995953"/>
              <a:chExt cx="615589" cy="326003"/>
            </a:xfrm>
          </p:grpSpPr>
          <p:sp>
            <p:nvSpPr>
              <p:cNvPr id="339" name="Rectangle 33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340" name="Rectangle 33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99" name="Group 181"/>
            <p:cNvGrpSpPr>
              <a:grpSpLocks/>
            </p:cNvGrpSpPr>
            <p:nvPr/>
          </p:nvGrpSpPr>
          <p:grpSpPr bwMode="auto">
            <a:xfrm>
              <a:off x="1465263" y="1582738"/>
              <a:ext cx="658812" cy="322262"/>
              <a:chOff x="769225" y="3995953"/>
              <a:chExt cx="615589" cy="326003"/>
            </a:xfrm>
          </p:grpSpPr>
          <p:sp>
            <p:nvSpPr>
              <p:cNvPr id="33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8" name="Rectangle 33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00" name="Group 184"/>
            <p:cNvGrpSpPr>
              <a:grpSpLocks/>
            </p:cNvGrpSpPr>
            <p:nvPr/>
          </p:nvGrpSpPr>
          <p:grpSpPr bwMode="auto">
            <a:xfrm>
              <a:off x="2144713" y="1582738"/>
              <a:ext cx="658812" cy="322262"/>
              <a:chOff x="769225" y="3995953"/>
              <a:chExt cx="615589" cy="326003"/>
            </a:xfrm>
          </p:grpSpPr>
          <p:sp>
            <p:nvSpPr>
              <p:cNvPr id="33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6" name="Rectangle 33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01" name="Group 187"/>
            <p:cNvGrpSpPr>
              <a:grpSpLocks/>
            </p:cNvGrpSpPr>
            <p:nvPr/>
          </p:nvGrpSpPr>
          <p:grpSpPr bwMode="auto">
            <a:xfrm>
              <a:off x="2824163" y="1582738"/>
              <a:ext cx="660400" cy="322262"/>
              <a:chOff x="769225" y="3995953"/>
              <a:chExt cx="615589" cy="326003"/>
            </a:xfrm>
          </p:grpSpPr>
          <p:sp>
            <p:nvSpPr>
              <p:cNvPr id="33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4" name="Rectangle 33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302" name="TextBox 301"/>
            <p:cNvSpPr txBox="1"/>
            <p:nvPr/>
          </p:nvSpPr>
          <p:spPr bwMode="auto">
            <a:xfrm>
              <a:off x="1827213" y="1574800"/>
              <a:ext cx="62706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303" name="Group 121"/>
            <p:cNvGrpSpPr>
              <a:grpSpLocks/>
            </p:cNvGrpSpPr>
            <p:nvPr/>
          </p:nvGrpSpPr>
          <p:grpSpPr bwMode="auto">
            <a:xfrm>
              <a:off x="3516313" y="1568450"/>
              <a:ext cx="703262" cy="2101850"/>
              <a:chOff x="3516313" y="3826177"/>
              <a:chExt cx="703262" cy="2101849"/>
            </a:xfrm>
          </p:grpSpPr>
          <p:sp>
            <p:nvSpPr>
              <p:cNvPr id="324"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32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1" name="Rectangle 330"/>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32" name="TextBox 331"/>
              <p:cNvSpPr txBox="1"/>
              <p:nvPr/>
            </p:nvSpPr>
            <p:spPr>
              <a:xfrm>
                <a:off x="3560762" y="3832527"/>
                <a:ext cx="59531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304" name="Rectangle 303"/>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5" name="Rectangle 304"/>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6" name="Rectangle 305"/>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7" name="Rectangle 306"/>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8" name="Rectangle 307"/>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9" name="Rectangle 308"/>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0" name="Rectangle 309"/>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1" name="Rectangle 310"/>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2" name="Rectangle 311"/>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3" name="Rectangle 312"/>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4" name="Rectangle 313"/>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5" name="Rectangle 314"/>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6" name="Rectangle 315"/>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7" name="Rectangle 316"/>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8" name="Rectangle 317"/>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9" name="Rectangle 318"/>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0" name="Rectangle 319"/>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1" name="Rectangle 320"/>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2" name="Rectangle 321"/>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3" name="Rectangle 322"/>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Tree>
    <p:extLst>
      <p:ext uri="{BB962C8B-B14F-4D97-AF65-F5344CB8AC3E}">
        <p14:creationId xmlns:p14="http://schemas.microsoft.com/office/powerpoint/2010/main" val="2143292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9887" y="115409"/>
            <a:ext cx="7704667" cy="847816"/>
          </a:xfrm>
        </p:spPr>
        <p:txBody>
          <a:bodyPr>
            <a:normAutofit fontScale="90000"/>
          </a:bodyPr>
          <a:lstStyle/>
          <a:p>
            <a:r>
              <a:rPr lang="en-US" altLang="en-US" dirty="0"/>
              <a:t>“Honestly” Assessing Selected Model Performance</a:t>
            </a:r>
          </a:p>
        </p:txBody>
      </p:sp>
      <p:sp>
        <p:nvSpPr>
          <p:cNvPr id="5" name="Content Placeholder 4"/>
          <p:cNvSpPr>
            <a:spLocks noGrp="1"/>
          </p:cNvSpPr>
          <p:nvPr>
            <p:ph idx="1"/>
          </p:nvPr>
        </p:nvSpPr>
        <p:spPr>
          <a:xfrm>
            <a:off x="1097543" y="1429304"/>
            <a:ext cx="8046457" cy="6045693"/>
          </a:xfrm>
        </p:spPr>
        <p:txBody>
          <a:bodyPr>
            <a:normAutofit/>
          </a:bodyPr>
          <a:lstStyle/>
          <a:p>
            <a:pPr marL="457200" lvl="1" indent="0">
              <a:buNone/>
            </a:pPr>
            <a:endParaRPr lang="en-CA" dirty="0"/>
          </a:p>
          <a:p>
            <a:pPr lvl="1"/>
            <a:endParaRPr lang="en-CA" dirty="0"/>
          </a:p>
        </p:txBody>
      </p:sp>
      <p:sp>
        <p:nvSpPr>
          <p:cNvPr id="187" name="Isosceles Triangle 186"/>
          <p:cNvSpPr/>
          <p:nvPr/>
        </p:nvSpPr>
        <p:spPr bwMode="auto">
          <a:xfrm rot="5400000">
            <a:off x="3803650" y="4629150"/>
            <a:ext cx="561975" cy="454025"/>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188" name="TextBox 127"/>
          <p:cNvSpPr txBox="1">
            <a:spLocks noChangeArrowheads="1"/>
          </p:cNvSpPr>
          <p:nvPr/>
        </p:nvSpPr>
        <p:spPr bwMode="auto">
          <a:xfrm>
            <a:off x="4119563" y="4879975"/>
            <a:ext cx="266700" cy="307975"/>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3</a:t>
            </a:r>
          </a:p>
        </p:txBody>
      </p:sp>
      <p:sp>
        <p:nvSpPr>
          <p:cNvPr id="190" name="Text Box 10"/>
          <p:cNvSpPr txBox="1">
            <a:spLocks noChangeArrowheads="1"/>
          </p:cNvSpPr>
          <p:nvPr/>
        </p:nvSpPr>
        <p:spPr bwMode="auto">
          <a:xfrm>
            <a:off x="873125" y="1101725"/>
            <a:ext cx="1382713" cy="369888"/>
          </a:xfrm>
          <a:prstGeom prst="rect">
            <a:avLst/>
          </a:prstGeom>
          <a:noFill/>
          <a:ln w="28575">
            <a:noFill/>
            <a:miter lim="800000"/>
            <a:headEnd/>
            <a:tailEnd type="none" w="med" len="lg"/>
          </a:ln>
        </p:spPr>
        <p:txBody>
          <a:bodyPr wrap="none">
            <a:spAutoFit/>
          </a:bodyPr>
          <a:lstStyle/>
          <a:p>
            <a:pPr algn="ctr">
              <a:defRPr/>
            </a:pPr>
            <a:r>
              <a:rPr lang="en-US" sz="1800" b="1" i="1" dirty="0">
                <a:solidFill>
                  <a:schemeClr val="tx2">
                    <a:lumMod val="60000"/>
                    <a:lumOff val="40000"/>
                  </a:schemeClr>
                </a:solidFill>
                <a:latin typeface="Arial Narrow" pitchFamily="34" charset="0"/>
                <a:cs typeface="Arial" charset="0"/>
              </a:rPr>
              <a:t>Training Data</a:t>
            </a:r>
          </a:p>
        </p:txBody>
      </p:sp>
      <p:sp>
        <p:nvSpPr>
          <p:cNvPr id="191" name="Text Box 10"/>
          <p:cNvSpPr txBox="1">
            <a:spLocks noChangeArrowheads="1"/>
          </p:cNvSpPr>
          <p:nvPr/>
        </p:nvSpPr>
        <p:spPr bwMode="auto">
          <a:xfrm>
            <a:off x="4916698" y="1101725"/>
            <a:ext cx="1020343" cy="369332"/>
          </a:xfrm>
          <a:prstGeom prst="rect">
            <a:avLst/>
          </a:prstGeom>
          <a:noFill/>
          <a:ln w="28575">
            <a:noFill/>
            <a:miter lim="800000"/>
            <a:headEnd/>
            <a:tailEnd type="none" w="med" len="lg"/>
          </a:ln>
        </p:spPr>
        <p:txBody>
          <a:bodyPr wrap="none">
            <a:spAutoFit/>
          </a:bodyPr>
          <a:lstStyle/>
          <a:p>
            <a:pPr algn="ctr">
              <a:defRPr/>
            </a:pPr>
            <a:r>
              <a:rPr lang="en-US" sz="1800" b="1" i="1" dirty="0">
                <a:solidFill>
                  <a:schemeClr val="tx2">
                    <a:lumMod val="60000"/>
                    <a:lumOff val="40000"/>
                  </a:schemeClr>
                </a:solidFill>
                <a:latin typeface="Arial Narrow" pitchFamily="34" charset="0"/>
                <a:cs typeface="Arial" charset="0"/>
              </a:rPr>
              <a:t>Test Data</a:t>
            </a:r>
          </a:p>
        </p:txBody>
      </p:sp>
      <p:grpSp>
        <p:nvGrpSpPr>
          <p:cNvPr id="192" name="Group 253"/>
          <p:cNvGrpSpPr>
            <a:grpSpLocks/>
          </p:cNvGrpSpPr>
          <p:nvPr/>
        </p:nvGrpSpPr>
        <p:grpSpPr bwMode="auto">
          <a:xfrm>
            <a:off x="4743450" y="4745038"/>
            <a:ext cx="688975" cy="153987"/>
            <a:chOff x="4371975" y="4524375"/>
            <a:chExt cx="638175" cy="142875"/>
          </a:xfrm>
        </p:grpSpPr>
        <p:sp>
          <p:nvSpPr>
            <p:cNvPr id="193" name="5-Point Star 192"/>
            <p:cNvSpPr/>
            <p:nvPr/>
          </p:nvSpPr>
          <p:spPr bwMode="auto">
            <a:xfrm>
              <a:off x="4371975" y="4524375"/>
              <a:ext cx="14263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4" name="5-Point Star 193"/>
            <p:cNvSpPr/>
            <p:nvPr/>
          </p:nvSpPr>
          <p:spPr bwMode="auto">
            <a:xfrm>
              <a:off x="4495493" y="4524375"/>
              <a:ext cx="14263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5" name="5-Point Star 194"/>
            <p:cNvSpPr/>
            <p:nvPr/>
          </p:nvSpPr>
          <p:spPr bwMode="auto">
            <a:xfrm>
              <a:off x="4619010" y="4524375"/>
              <a:ext cx="14410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6" name="5-Point Star 195"/>
            <p:cNvSpPr/>
            <p:nvPr/>
          </p:nvSpPr>
          <p:spPr bwMode="auto">
            <a:xfrm>
              <a:off x="4743999" y="4524375"/>
              <a:ext cx="14263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7" name="5-Point Star 196"/>
            <p:cNvSpPr/>
            <p:nvPr/>
          </p:nvSpPr>
          <p:spPr bwMode="auto">
            <a:xfrm>
              <a:off x="4867517" y="4524375"/>
              <a:ext cx="14263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200" name="Rectangle 27"/>
          <p:cNvSpPr>
            <a:spLocks noChangeArrowheads="1"/>
          </p:cNvSpPr>
          <p:nvPr/>
        </p:nvSpPr>
        <p:spPr bwMode="auto">
          <a:xfrm>
            <a:off x="5651500" y="4202113"/>
            <a:ext cx="32194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chemeClr val="tx2"/>
                </a:solidFill>
                <a:latin typeface="Arial Narrow" panose="020B0606020202030204" pitchFamily="34" charset="0"/>
              </a:rPr>
              <a:t>Rate the models performance on a test set of data… A set of data not used in the training of the model or to cross validate the model.</a:t>
            </a:r>
          </a:p>
        </p:txBody>
      </p:sp>
      <p:grpSp>
        <p:nvGrpSpPr>
          <p:cNvPr id="201" name="Group 241"/>
          <p:cNvGrpSpPr>
            <a:grpSpLocks/>
          </p:cNvGrpSpPr>
          <p:nvPr/>
        </p:nvGrpSpPr>
        <p:grpSpPr bwMode="auto">
          <a:xfrm>
            <a:off x="815975" y="1462088"/>
            <a:ext cx="3455988" cy="2101850"/>
            <a:chOff x="763588" y="1568450"/>
            <a:chExt cx="3455987" cy="2101850"/>
          </a:xfrm>
        </p:grpSpPr>
        <p:sp>
          <p:nvSpPr>
            <p:cNvPr id="202"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03"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4" name="Rectangle 203"/>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5"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6" name="Rectangle 205"/>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7"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8" name="Rectangle 207"/>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9"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0" name="Rectangle 209"/>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1"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2" name="Rectangle 211"/>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3"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4"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5"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6"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7"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8"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9"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0"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1"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2"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3"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4"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5"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6"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7"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228" name="Group 171"/>
            <p:cNvGrpSpPr>
              <a:grpSpLocks/>
            </p:cNvGrpSpPr>
            <p:nvPr/>
          </p:nvGrpSpPr>
          <p:grpSpPr bwMode="auto">
            <a:xfrm>
              <a:off x="785813" y="1582738"/>
              <a:ext cx="660400" cy="322262"/>
              <a:chOff x="769225" y="3995953"/>
              <a:chExt cx="615589" cy="326003"/>
            </a:xfrm>
          </p:grpSpPr>
          <p:sp>
            <p:nvSpPr>
              <p:cNvPr id="269" name="Rectangle 26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270" name="Rectangle 26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29" name="Group 181"/>
            <p:cNvGrpSpPr>
              <a:grpSpLocks/>
            </p:cNvGrpSpPr>
            <p:nvPr/>
          </p:nvGrpSpPr>
          <p:grpSpPr bwMode="auto">
            <a:xfrm>
              <a:off x="1465263" y="1582738"/>
              <a:ext cx="658812" cy="322262"/>
              <a:chOff x="769225" y="3995953"/>
              <a:chExt cx="615589" cy="326003"/>
            </a:xfrm>
          </p:grpSpPr>
          <p:sp>
            <p:nvSpPr>
              <p:cNvPr id="26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8" name="Rectangle 26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30" name="Group 184"/>
            <p:cNvGrpSpPr>
              <a:grpSpLocks/>
            </p:cNvGrpSpPr>
            <p:nvPr/>
          </p:nvGrpSpPr>
          <p:grpSpPr bwMode="auto">
            <a:xfrm>
              <a:off x="2144713" y="1582738"/>
              <a:ext cx="658812" cy="322262"/>
              <a:chOff x="769225" y="3995953"/>
              <a:chExt cx="615589" cy="326003"/>
            </a:xfrm>
          </p:grpSpPr>
          <p:sp>
            <p:nvSpPr>
              <p:cNvPr id="26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6" name="Rectangle 26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31" name="Group 187"/>
            <p:cNvGrpSpPr>
              <a:grpSpLocks/>
            </p:cNvGrpSpPr>
            <p:nvPr/>
          </p:nvGrpSpPr>
          <p:grpSpPr bwMode="auto">
            <a:xfrm>
              <a:off x="2824163" y="1582738"/>
              <a:ext cx="660400" cy="322262"/>
              <a:chOff x="769225" y="3995953"/>
              <a:chExt cx="615589" cy="326003"/>
            </a:xfrm>
          </p:grpSpPr>
          <p:sp>
            <p:nvSpPr>
              <p:cNvPr id="26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4" name="Rectangle 26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232" name="TextBox 231"/>
            <p:cNvSpPr txBox="1"/>
            <p:nvPr/>
          </p:nvSpPr>
          <p:spPr bwMode="auto">
            <a:xfrm>
              <a:off x="1827213" y="1574800"/>
              <a:ext cx="62706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233" name="Group 121"/>
            <p:cNvGrpSpPr>
              <a:grpSpLocks/>
            </p:cNvGrpSpPr>
            <p:nvPr/>
          </p:nvGrpSpPr>
          <p:grpSpPr bwMode="auto">
            <a:xfrm>
              <a:off x="3516313" y="1568450"/>
              <a:ext cx="703262" cy="2101850"/>
              <a:chOff x="3516313" y="3826177"/>
              <a:chExt cx="703262" cy="2101849"/>
            </a:xfrm>
          </p:grpSpPr>
          <p:sp>
            <p:nvSpPr>
              <p:cNvPr id="254"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5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1" name="Rectangle 260"/>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62" name="TextBox 261"/>
              <p:cNvSpPr txBox="1"/>
              <p:nvPr/>
            </p:nvSpPr>
            <p:spPr>
              <a:xfrm>
                <a:off x="3560762" y="3832527"/>
                <a:ext cx="59531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234" name="Rectangle 233"/>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5" name="Rectangle 234"/>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6" name="Rectangle 235"/>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7" name="Rectangle 236"/>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8" name="Rectangle 237"/>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9" name="Rectangle 238"/>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0" name="Rectangle 239"/>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1" name="Rectangle 240"/>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2" name="Rectangle 241"/>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3" name="Rectangle 242"/>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4" name="Rectangle 243"/>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5" name="Rectangle 244"/>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6" name="Rectangle 245"/>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7" name="Rectangle 246"/>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8" name="Rectangle 247"/>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9" name="Rectangle 248"/>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0" name="Rectangle 249"/>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1" name="Rectangle 250"/>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2" name="Rectangle 251"/>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3" name="Rectangle 252"/>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71" name="Group 351"/>
          <p:cNvGrpSpPr>
            <a:grpSpLocks/>
          </p:cNvGrpSpPr>
          <p:nvPr/>
        </p:nvGrpSpPr>
        <p:grpSpPr bwMode="auto">
          <a:xfrm>
            <a:off x="4572000" y="1462088"/>
            <a:ext cx="3455988" cy="2101850"/>
            <a:chOff x="763588" y="1568450"/>
            <a:chExt cx="3455987" cy="2101850"/>
          </a:xfrm>
        </p:grpSpPr>
        <p:sp>
          <p:nvSpPr>
            <p:cNvPr id="272"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73"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74" name="Rectangle 273"/>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5"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76" name="Rectangle 275"/>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7"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78" name="Rectangle 277"/>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9"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0" name="Rectangle 279"/>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1"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2" name="Rectangle 281"/>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3"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4"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5"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6"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7"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8"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9"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0"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1"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2"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3"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4"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5"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6"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7"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298" name="Group 171"/>
            <p:cNvGrpSpPr>
              <a:grpSpLocks/>
            </p:cNvGrpSpPr>
            <p:nvPr/>
          </p:nvGrpSpPr>
          <p:grpSpPr bwMode="auto">
            <a:xfrm>
              <a:off x="785813" y="1582738"/>
              <a:ext cx="660400" cy="322262"/>
              <a:chOff x="769225" y="3995953"/>
              <a:chExt cx="615589" cy="326003"/>
            </a:xfrm>
          </p:grpSpPr>
          <p:sp>
            <p:nvSpPr>
              <p:cNvPr id="339" name="Rectangle 33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340" name="Rectangle 33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99" name="Group 181"/>
            <p:cNvGrpSpPr>
              <a:grpSpLocks/>
            </p:cNvGrpSpPr>
            <p:nvPr/>
          </p:nvGrpSpPr>
          <p:grpSpPr bwMode="auto">
            <a:xfrm>
              <a:off x="1465263" y="1582738"/>
              <a:ext cx="658812" cy="322262"/>
              <a:chOff x="769225" y="3995953"/>
              <a:chExt cx="615589" cy="326003"/>
            </a:xfrm>
          </p:grpSpPr>
          <p:sp>
            <p:nvSpPr>
              <p:cNvPr id="33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8" name="Rectangle 33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00" name="Group 184"/>
            <p:cNvGrpSpPr>
              <a:grpSpLocks/>
            </p:cNvGrpSpPr>
            <p:nvPr/>
          </p:nvGrpSpPr>
          <p:grpSpPr bwMode="auto">
            <a:xfrm>
              <a:off x="2144713" y="1582738"/>
              <a:ext cx="658812" cy="322262"/>
              <a:chOff x="769225" y="3995953"/>
              <a:chExt cx="615589" cy="326003"/>
            </a:xfrm>
          </p:grpSpPr>
          <p:sp>
            <p:nvSpPr>
              <p:cNvPr id="33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6" name="Rectangle 33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01" name="Group 187"/>
            <p:cNvGrpSpPr>
              <a:grpSpLocks/>
            </p:cNvGrpSpPr>
            <p:nvPr/>
          </p:nvGrpSpPr>
          <p:grpSpPr bwMode="auto">
            <a:xfrm>
              <a:off x="2824163" y="1582738"/>
              <a:ext cx="660400" cy="322262"/>
              <a:chOff x="769225" y="3995953"/>
              <a:chExt cx="615589" cy="326003"/>
            </a:xfrm>
          </p:grpSpPr>
          <p:sp>
            <p:nvSpPr>
              <p:cNvPr id="33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4" name="Rectangle 33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302" name="TextBox 301"/>
            <p:cNvSpPr txBox="1"/>
            <p:nvPr/>
          </p:nvSpPr>
          <p:spPr bwMode="auto">
            <a:xfrm>
              <a:off x="1827213" y="1574800"/>
              <a:ext cx="62706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303" name="Group 121"/>
            <p:cNvGrpSpPr>
              <a:grpSpLocks/>
            </p:cNvGrpSpPr>
            <p:nvPr/>
          </p:nvGrpSpPr>
          <p:grpSpPr bwMode="auto">
            <a:xfrm>
              <a:off x="3516313" y="1568450"/>
              <a:ext cx="703262" cy="2101850"/>
              <a:chOff x="3516313" y="3826177"/>
              <a:chExt cx="703262" cy="2101849"/>
            </a:xfrm>
          </p:grpSpPr>
          <p:sp>
            <p:nvSpPr>
              <p:cNvPr id="324"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32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1" name="Rectangle 330"/>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32" name="TextBox 331"/>
              <p:cNvSpPr txBox="1"/>
              <p:nvPr/>
            </p:nvSpPr>
            <p:spPr>
              <a:xfrm>
                <a:off x="3560762" y="3832527"/>
                <a:ext cx="59531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304" name="Rectangle 303"/>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5" name="Rectangle 304"/>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6" name="Rectangle 305"/>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7" name="Rectangle 306"/>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8" name="Rectangle 307"/>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9" name="Rectangle 308"/>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0" name="Rectangle 309"/>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1" name="Rectangle 310"/>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2" name="Rectangle 311"/>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3" name="Rectangle 312"/>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4" name="Rectangle 313"/>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5" name="Rectangle 314"/>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6" name="Rectangle 315"/>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7" name="Rectangle 316"/>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8" name="Rectangle 317"/>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9" name="Rectangle 318"/>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0" name="Rectangle 319"/>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1" name="Rectangle 320"/>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2" name="Rectangle 321"/>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3" name="Rectangle 322"/>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Tree>
    <p:extLst>
      <p:ext uri="{BB962C8B-B14F-4D97-AF65-F5344CB8AC3E}">
        <p14:creationId xmlns:p14="http://schemas.microsoft.com/office/powerpoint/2010/main" val="852375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228809" y="-472358"/>
            <a:ext cx="7704667" cy="1981200"/>
          </a:xfrm>
        </p:spPr>
        <p:txBody>
          <a:bodyPr/>
          <a:lstStyle/>
          <a:p>
            <a:pPr eaLnBrk="1" hangingPunct="1"/>
            <a:r>
              <a:rPr lang="en-US" altLang="en-US" dirty="0"/>
              <a:t>The “Best” Performing Model… </a:t>
            </a:r>
          </a:p>
        </p:txBody>
      </p:sp>
      <p:sp>
        <p:nvSpPr>
          <p:cNvPr id="6" name="TextBox 5"/>
          <p:cNvSpPr txBox="1"/>
          <p:nvPr/>
        </p:nvSpPr>
        <p:spPr>
          <a:xfrm>
            <a:off x="1228809" y="1105705"/>
            <a:ext cx="7704667" cy="923330"/>
          </a:xfrm>
          <a:prstGeom prst="rect">
            <a:avLst/>
          </a:prstGeom>
          <a:noFill/>
        </p:spPr>
        <p:txBody>
          <a:bodyPr wrap="square" rtlCol="0">
            <a:spAutoFit/>
          </a:bodyPr>
          <a:lstStyle/>
          <a:p>
            <a:r>
              <a:rPr lang="en-US" dirty="0"/>
              <a:t>Using the four models that “I fitted” to the training data, I test the fit of each model on a new batch of data (produced by the same stochastic process that I used to generate the first batch)…</a:t>
            </a:r>
          </a:p>
        </p:txBody>
      </p:sp>
      <p:graphicFrame>
        <p:nvGraphicFramePr>
          <p:cNvPr id="7" name="Table 6"/>
          <p:cNvGraphicFramePr>
            <a:graphicFrameLocks noGrp="1"/>
          </p:cNvGraphicFramePr>
          <p:nvPr>
            <p:extLst>
              <p:ext uri="{D42A27DB-BD31-4B8C-83A1-F6EECF244321}">
                <p14:modId xmlns:p14="http://schemas.microsoft.com/office/powerpoint/2010/main" val="76440754"/>
              </p:ext>
            </p:extLst>
          </p:nvPr>
        </p:nvGraphicFramePr>
        <p:xfrm>
          <a:off x="919667" y="2367389"/>
          <a:ext cx="7926345" cy="3387751"/>
        </p:xfrm>
        <a:graphic>
          <a:graphicData uri="http://schemas.openxmlformats.org/drawingml/2006/table">
            <a:tbl>
              <a:tblPr firstRow="1" bandRow="1">
                <a:tableStyleId>{69012ECD-51FC-41F1-AA8D-1B2483CD663E}</a:tableStyleId>
              </a:tblPr>
              <a:tblGrid>
                <a:gridCol w="4524485">
                  <a:extLst>
                    <a:ext uri="{9D8B030D-6E8A-4147-A177-3AD203B41FA5}">
                      <a16:colId xmlns:a16="http://schemas.microsoft.com/office/drawing/2014/main" val="20000"/>
                    </a:ext>
                  </a:extLst>
                </a:gridCol>
                <a:gridCol w="1637617">
                  <a:extLst>
                    <a:ext uri="{9D8B030D-6E8A-4147-A177-3AD203B41FA5}">
                      <a16:colId xmlns:a16="http://schemas.microsoft.com/office/drawing/2014/main" val="20001"/>
                    </a:ext>
                  </a:extLst>
                </a:gridCol>
                <a:gridCol w="1764243">
                  <a:extLst>
                    <a:ext uri="{9D8B030D-6E8A-4147-A177-3AD203B41FA5}">
                      <a16:colId xmlns:a16="http://schemas.microsoft.com/office/drawing/2014/main" val="20002"/>
                    </a:ext>
                  </a:extLst>
                </a:gridCol>
              </a:tblGrid>
              <a:tr h="634766">
                <a:tc>
                  <a:txBody>
                    <a:bodyPr/>
                    <a:lstStyle/>
                    <a:p>
                      <a:pPr algn="ctr"/>
                      <a:r>
                        <a:rPr lang="en-US" dirty="0"/>
                        <a:t>Set of Predictive Models</a:t>
                      </a:r>
                    </a:p>
                  </a:txBody>
                  <a:tcPr/>
                </a:tc>
                <a:tc>
                  <a:txBody>
                    <a:bodyPr/>
                    <a:lstStyle/>
                    <a:p>
                      <a:r>
                        <a:rPr lang="en-US" sz="1200" dirty="0"/>
                        <a:t>Model Fit on Training Data </a:t>
                      </a:r>
                    </a:p>
                    <a:p>
                      <a:r>
                        <a:rPr lang="en-US" sz="1000" dirty="0"/>
                        <a:t>(Sum of Squared Errors)</a:t>
                      </a:r>
                    </a:p>
                  </a:txBody>
                  <a:tcPr/>
                </a:tc>
                <a:tc>
                  <a:txBody>
                    <a:bodyPr/>
                    <a:lstStyle/>
                    <a:p>
                      <a:r>
                        <a:rPr lang="en-US" sz="1200" dirty="0"/>
                        <a:t>Model Fit on Validation Data</a:t>
                      </a:r>
                    </a:p>
                    <a:p>
                      <a:r>
                        <a:rPr lang="en-US" sz="1000" dirty="0"/>
                        <a:t> (Sum of Squared Errors)</a:t>
                      </a:r>
                    </a:p>
                  </a:txBody>
                  <a:tcPr/>
                </a:tc>
                <a:extLst>
                  <a:ext uri="{0D108BD9-81ED-4DB2-BD59-A6C34878D82A}">
                    <a16:rowId xmlns:a16="http://schemas.microsoft.com/office/drawing/2014/main" val="10000"/>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#1)   Y=</a:t>
                      </a:r>
                      <a:r>
                        <a:rPr lang="el-GR" sz="1600" dirty="0"/>
                        <a:t>β</a:t>
                      </a:r>
                      <a:r>
                        <a:rPr lang="en-US" sz="1600" baseline="-25000" dirty="0"/>
                        <a:t>0</a:t>
                      </a:r>
                      <a:r>
                        <a:rPr lang="en-US" sz="1600" dirty="0"/>
                        <a:t>+</a:t>
                      </a:r>
                      <a:r>
                        <a:rPr lang="el-GR" sz="1600" dirty="0"/>
                        <a:t>β</a:t>
                      </a:r>
                      <a:r>
                        <a:rPr lang="en-US" sz="1600" baseline="-25000" dirty="0"/>
                        <a:t>1</a:t>
                      </a:r>
                      <a:r>
                        <a:rPr lang="en-US" sz="1600" dirty="0"/>
                        <a:t>x</a:t>
                      </a:r>
                    </a:p>
                    <a:p>
                      <a:endParaRPr lang="en-US" sz="1600" dirty="0"/>
                    </a:p>
                  </a:txBody>
                  <a:tcPr/>
                </a:tc>
                <a:tc>
                  <a:txBody>
                    <a:bodyPr/>
                    <a:lstStyle/>
                    <a:p>
                      <a:r>
                        <a:rPr lang="en-US" dirty="0"/>
                        <a:t>10.71</a:t>
                      </a:r>
                    </a:p>
                  </a:txBody>
                  <a:tcPr/>
                </a:tc>
                <a:tc>
                  <a:txBody>
                    <a:bodyPr/>
                    <a:lstStyle/>
                    <a:p>
                      <a:r>
                        <a:rPr lang="en-US" dirty="0"/>
                        <a:t>10.31</a:t>
                      </a:r>
                    </a:p>
                  </a:txBody>
                  <a:tcPr/>
                </a:tc>
                <a:extLst>
                  <a:ext uri="{0D108BD9-81ED-4DB2-BD59-A6C34878D82A}">
                    <a16:rowId xmlns:a16="http://schemas.microsoft.com/office/drawing/2014/main" val="10001"/>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#2)  Y=</a:t>
                      </a:r>
                      <a:r>
                        <a:rPr lang="el-GR" sz="1600" dirty="0"/>
                        <a:t>β</a:t>
                      </a:r>
                      <a:r>
                        <a:rPr lang="en-US" sz="1600" baseline="-25000" dirty="0"/>
                        <a:t>0</a:t>
                      </a:r>
                      <a:r>
                        <a:rPr lang="en-US" sz="1600" dirty="0"/>
                        <a:t>+</a:t>
                      </a:r>
                      <a:r>
                        <a:rPr lang="el-GR" sz="1600" dirty="0"/>
                        <a:t>β</a:t>
                      </a:r>
                      <a:r>
                        <a:rPr lang="en-US" sz="1600" baseline="-25000" dirty="0"/>
                        <a:t>1</a:t>
                      </a:r>
                      <a:r>
                        <a:rPr lang="en-US" sz="1600" dirty="0"/>
                        <a:t>x</a:t>
                      </a:r>
                      <a:r>
                        <a:rPr lang="el-GR" sz="1600" dirty="0"/>
                        <a:t> β</a:t>
                      </a:r>
                      <a:r>
                        <a:rPr lang="en-US" sz="1600" baseline="-25000" dirty="0"/>
                        <a:t>2</a:t>
                      </a:r>
                      <a:r>
                        <a:rPr lang="en-US" sz="1600" dirty="0"/>
                        <a:t>x</a:t>
                      </a:r>
                      <a:r>
                        <a:rPr lang="en-US" sz="1600" baseline="30000" dirty="0"/>
                        <a:t>2</a:t>
                      </a:r>
                    </a:p>
                    <a:p>
                      <a:endParaRPr lang="en-US" sz="1600" dirty="0"/>
                    </a:p>
                  </a:txBody>
                  <a:tcPr/>
                </a:tc>
                <a:tc>
                  <a:txBody>
                    <a:bodyPr/>
                    <a:lstStyle/>
                    <a:p>
                      <a:r>
                        <a:rPr lang="en-US" dirty="0"/>
                        <a:t>9.94</a:t>
                      </a:r>
                    </a:p>
                  </a:txBody>
                  <a:tcPr/>
                </a:tc>
                <a:tc>
                  <a:txBody>
                    <a:bodyPr/>
                    <a:lstStyle/>
                    <a:p>
                      <a:r>
                        <a:rPr lang="en-US" dirty="0"/>
                        <a:t>10.21</a:t>
                      </a:r>
                    </a:p>
                  </a:txBody>
                  <a:tcPr/>
                </a:tc>
                <a:extLst>
                  <a:ext uri="{0D108BD9-81ED-4DB2-BD59-A6C34878D82A}">
                    <a16:rowId xmlns:a16="http://schemas.microsoft.com/office/drawing/2014/main" val="10002"/>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#3)</a:t>
                      </a:r>
                      <a:r>
                        <a:rPr lang="en-US" sz="1600" baseline="0" dirty="0"/>
                        <a:t>  </a:t>
                      </a:r>
                      <a:r>
                        <a:rPr lang="en-US" sz="1600" dirty="0"/>
                        <a:t>Y=</a:t>
                      </a:r>
                      <a:r>
                        <a:rPr lang="el-GR" sz="1600" dirty="0"/>
                        <a:t>β</a:t>
                      </a:r>
                      <a:r>
                        <a:rPr lang="en-US" sz="1600" baseline="-25000" dirty="0"/>
                        <a:t>0</a:t>
                      </a:r>
                      <a:r>
                        <a:rPr lang="en-US" sz="1600" dirty="0"/>
                        <a:t>+</a:t>
                      </a:r>
                      <a:r>
                        <a:rPr lang="el-GR" sz="1600" dirty="0"/>
                        <a:t>β</a:t>
                      </a:r>
                      <a:r>
                        <a:rPr lang="en-US" sz="1600" baseline="-25000" dirty="0"/>
                        <a:t>1</a:t>
                      </a:r>
                      <a:r>
                        <a:rPr lang="en-US" sz="1600" dirty="0"/>
                        <a:t>x</a:t>
                      </a:r>
                      <a:r>
                        <a:rPr lang="el-GR" sz="1600" dirty="0"/>
                        <a:t> </a:t>
                      </a:r>
                      <a:r>
                        <a:rPr lang="en-US" sz="1600" dirty="0"/>
                        <a:t>+</a:t>
                      </a:r>
                      <a:r>
                        <a:rPr lang="el-GR" sz="1600" dirty="0"/>
                        <a:t>β</a:t>
                      </a:r>
                      <a:r>
                        <a:rPr lang="en-US" sz="1600" baseline="-25000" dirty="0"/>
                        <a:t>2</a:t>
                      </a:r>
                      <a:r>
                        <a:rPr lang="en-US" sz="1600" dirty="0"/>
                        <a:t>x</a:t>
                      </a:r>
                      <a:r>
                        <a:rPr lang="en-US" sz="1600" baseline="30000" dirty="0"/>
                        <a:t>2</a:t>
                      </a:r>
                      <a:r>
                        <a:rPr lang="en-US" sz="1600" dirty="0"/>
                        <a:t>+</a:t>
                      </a:r>
                      <a:r>
                        <a:rPr lang="el-GR" sz="1600" dirty="0"/>
                        <a:t>β</a:t>
                      </a:r>
                      <a:r>
                        <a:rPr lang="en-US" sz="1600" baseline="-25000" dirty="0"/>
                        <a:t>3</a:t>
                      </a:r>
                      <a:r>
                        <a:rPr lang="en-US" sz="1600" dirty="0"/>
                        <a:t>x</a:t>
                      </a:r>
                      <a:r>
                        <a:rPr lang="en-US" sz="1600" baseline="30000" dirty="0"/>
                        <a:t>3</a:t>
                      </a:r>
                    </a:p>
                    <a:p>
                      <a:endParaRPr lang="en-US" sz="1600" dirty="0"/>
                    </a:p>
                  </a:txBody>
                  <a:tcPr/>
                </a:tc>
                <a:tc>
                  <a:txBody>
                    <a:bodyPr/>
                    <a:lstStyle/>
                    <a:p>
                      <a:r>
                        <a:rPr lang="en-US" dirty="0"/>
                        <a:t>7.64</a:t>
                      </a:r>
                    </a:p>
                  </a:txBody>
                  <a:tcPr/>
                </a:tc>
                <a:tc>
                  <a:txBody>
                    <a:bodyPr/>
                    <a:lstStyle/>
                    <a:p>
                      <a:r>
                        <a:rPr lang="en-US" dirty="0"/>
                        <a:t>8.99</a:t>
                      </a:r>
                    </a:p>
                  </a:txBody>
                  <a:tcPr/>
                </a:tc>
                <a:extLst>
                  <a:ext uri="{0D108BD9-81ED-4DB2-BD59-A6C34878D82A}">
                    <a16:rowId xmlns:a16="http://schemas.microsoft.com/office/drawing/2014/main" val="10003"/>
                  </a:ext>
                </a:extLst>
              </a:tr>
              <a:tr h="1015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#4)  Y=</a:t>
                      </a:r>
                      <a:r>
                        <a:rPr lang="el-GR" sz="1600" dirty="0"/>
                        <a:t>β</a:t>
                      </a:r>
                      <a:r>
                        <a:rPr lang="en-US" sz="1600" baseline="-25000" dirty="0"/>
                        <a:t>0</a:t>
                      </a:r>
                      <a:r>
                        <a:rPr lang="en-US" sz="1600" dirty="0"/>
                        <a:t>+</a:t>
                      </a:r>
                      <a:r>
                        <a:rPr lang="el-GR" sz="1600" dirty="0"/>
                        <a:t>β</a:t>
                      </a:r>
                      <a:r>
                        <a:rPr lang="en-US" sz="1600" baseline="-25000" dirty="0"/>
                        <a:t>1</a:t>
                      </a:r>
                      <a:r>
                        <a:rPr lang="en-US" sz="1600" dirty="0"/>
                        <a:t>x</a:t>
                      </a:r>
                      <a:r>
                        <a:rPr lang="el-GR" sz="1600" dirty="0"/>
                        <a:t> </a:t>
                      </a:r>
                      <a:r>
                        <a:rPr lang="en-US" sz="1600" dirty="0"/>
                        <a:t>+</a:t>
                      </a:r>
                      <a:r>
                        <a:rPr lang="el-GR" sz="1600" dirty="0"/>
                        <a:t>β</a:t>
                      </a:r>
                      <a:r>
                        <a:rPr lang="en-US" sz="1600" baseline="-25000" dirty="0"/>
                        <a:t>2</a:t>
                      </a:r>
                      <a:r>
                        <a:rPr lang="en-US" sz="1600" dirty="0"/>
                        <a:t>x</a:t>
                      </a:r>
                      <a:r>
                        <a:rPr lang="en-US" sz="1600" baseline="30000" dirty="0"/>
                        <a:t>2</a:t>
                      </a:r>
                      <a:r>
                        <a:rPr lang="en-US" sz="1600" dirty="0"/>
                        <a:t>+</a:t>
                      </a:r>
                      <a:r>
                        <a:rPr lang="el-GR" sz="1600" dirty="0"/>
                        <a:t>β</a:t>
                      </a:r>
                      <a:r>
                        <a:rPr lang="en-US" sz="1600" baseline="-25000" dirty="0"/>
                        <a:t>3</a:t>
                      </a:r>
                      <a:r>
                        <a:rPr lang="en-US" sz="1600" dirty="0"/>
                        <a:t>x</a:t>
                      </a:r>
                      <a:r>
                        <a:rPr lang="en-US" sz="1600" baseline="30000" dirty="0"/>
                        <a:t>3</a:t>
                      </a:r>
                      <a:r>
                        <a:rPr lang="en-US" sz="1600" dirty="0"/>
                        <a:t>+</a:t>
                      </a:r>
                      <a:r>
                        <a:rPr lang="el-GR" sz="1600" dirty="0"/>
                        <a:t> β</a:t>
                      </a:r>
                      <a:r>
                        <a:rPr lang="en-US" sz="1600" baseline="-25000" dirty="0"/>
                        <a:t>4</a:t>
                      </a:r>
                      <a:r>
                        <a:rPr lang="en-US" sz="1600" dirty="0"/>
                        <a:t>x</a:t>
                      </a:r>
                      <a:r>
                        <a:rPr lang="en-US" sz="1600" baseline="30000" dirty="0"/>
                        <a:t>4</a:t>
                      </a:r>
                      <a:r>
                        <a:rPr lang="en-US" sz="1600" dirty="0"/>
                        <a:t>+</a:t>
                      </a:r>
                      <a:r>
                        <a:rPr lang="el-GR" sz="1600" dirty="0"/>
                        <a:t>β</a:t>
                      </a:r>
                      <a:r>
                        <a:rPr lang="en-US" sz="1600" baseline="-25000" dirty="0"/>
                        <a:t>5</a:t>
                      </a:r>
                      <a:r>
                        <a:rPr lang="en-US" sz="1600" dirty="0"/>
                        <a:t>x</a:t>
                      </a:r>
                      <a:r>
                        <a:rPr lang="en-US" sz="1600" baseline="30000" dirty="0"/>
                        <a:t>5</a:t>
                      </a:r>
                      <a:r>
                        <a:rPr lang="en-US" sz="1600" dirty="0"/>
                        <a:t>+</a:t>
                      </a:r>
                      <a:r>
                        <a:rPr lang="el-GR" sz="1600" dirty="0"/>
                        <a:t> β</a:t>
                      </a:r>
                      <a:r>
                        <a:rPr lang="en-US" sz="1600" baseline="-25000" dirty="0"/>
                        <a:t>6</a:t>
                      </a:r>
                      <a:r>
                        <a:rPr lang="en-US" sz="1600" dirty="0"/>
                        <a:t>x</a:t>
                      </a:r>
                      <a:r>
                        <a:rPr lang="en-US" sz="1600" baseline="30000" dirty="0"/>
                        <a:t>6</a:t>
                      </a:r>
                      <a:r>
                        <a:rPr lang="en-US" sz="1600" dirty="0"/>
                        <a:t>+</a:t>
                      </a:r>
                      <a:r>
                        <a:rPr lang="el-GR" sz="1600" dirty="0"/>
                        <a:t>β</a:t>
                      </a:r>
                      <a:r>
                        <a:rPr lang="en-US" sz="1600" baseline="-25000" dirty="0"/>
                        <a:t>7</a:t>
                      </a:r>
                      <a:r>
                        <a:rPr lang="en-US" sz="1600" dirty="0"/>
                        <a:t>x</a:t>
                      </a:r>
                      <a:r>
                        <a:rPr lang="en-US" sz="1600" baseline="30000" dirty="0"/>
                        <a:t>7</a:t>
                      </a:r>
                      <a:r>
                        <a:rPr lang="en-US" sz="1600" dirty="0"/>
                        <a:t>+</a:t>
                      </a:r>
                      <a:r>
                        <a:rPr lang="el-GR" sz="1600" dirty="0"/>
                        <a:t> β</a:t>
                      </a:r>
                      <a:r>
                        <a:rPr lang="en-US" sz="1600" baseline="-25000" dirty="0"/>
                        <a:t>8</a:t>
                      </a:r>
                      <a:r>
                        <a:rPr lang="en-US" sz="1600" dirty="0"/>
                        <a:t>x</a:t>
                      </a:r>
                      <a:r>
                        <a:rPr lang="en-US" sz="1600" baseline="30000" dirty="0"/>
                        <a:t>8</a:t>
                      </a:r>
                      <a:r>
                        <a:rPr lang="en-US" sz="1600" dirty="0"/>
                        <a:t>+</a:t>
                      </a:r>
                      <a:r>
                        <a:rPr lang="el-GR" sz="1600" dirty="0"/>
                        <a:t>β</a:t>
                      </a:r>
                      <a:r>
                        <a:rPr lang="en-US" sz="1600" baseline="-25000" dirty="0"/>
                        <a:t>9</a:t>
                      </a:r>
                      <a:r>
                        <a:rPr lang="en-US" sz="1600" dirty="0"/>
                        <a:t>x</a:t>
                      </a:r>
                      <a:r>
                        <a:rPr lang="en-US" sz="1600" baseline="30000" dirty="0"/>
                        <a:t>9</a:t>
                      </a:r>
                      <a:r>
                        <a:rPr lang="en-US" sz="1600" dirty="0"/>
                        <a:t>+</a:t>
                      </a:r>
                      <a:r>
                        <a:rPr lang="el-GR" sz="1600" dirty="0"/>
                        <a:t> β</a:t>
                      </a:r>
                      <a:r>
                        <a:rPr lang="en-US" sz="1600" baseline="-25000" dirty="0"/>
                        <a:t>10</a:t>
                      </a:r>
                      <a:r>
                        <a:rPr lang="en-US" sz="1600" dirty="0"/>
                        <a:t>x</a:t>
                      </a:r>
                      <a:r>
                        <a:rPr lang="en-US" sz="1600" baseline="30000" dirty="0"/>
                        <a:t>10</a:t>
                      </a:r>
                      <a:r>
                        <a:rPr lang="en-US" sz="1600" dirty="0"/>
                        <a:t>+</a:t>
                      </a:r>
                      <a:r>
                        <a:rPr lang="el-GR" sz="1600" dirty="0"/>
                        <a:t>β</a:t>
                      </a:r>
                      <a:r>
                        <a:rPr lang="en-US" sz="1600" baseline="-25000" dirty="0"/>
                        <a:t>11</a:t>
                      </a:r>
                      <a:r>
                        <a:rPr lang="en-US" sz="1600" dirty="0"/>
                        <a:t>x</a:t>
                      </a:r>
                      <a:r>
                        <a:rPr lang="en-US" sz="1600" baseline="30000" dirty="0"/>
                        <a:t>11</a:t>
                      </a:r>
                      <a:r>
                        <a:rPr lang="en-US" sz="1600" dirty="0"/>
                        <a:t>+</a:t>
                      </a:r>
                      <a:r>
                        <a:rPr lang="el-GR" sz="1600" dirty="0"/>
                        <a:t> β</a:t>
                      </a:r>
                      <a:r>
                        <a:rPr lang="en-US" sz="1600" baseline="-25000" dirty="0"/>
                        <a:t>12</a:t>
                      </a:r>
                      <a:r>
                        <a:rPr lang="en-US" sz="1600" dirty="0"/>
                        <a:t>x</a:t>
                      </a:r>
                      <a:r>
                        <a:rPr lang="en-US" sz="1600" baseline="30000" dirty="0"/>
                        <a:t>12</a:t>
                      </a:r>
                      <a:r>
                        <a:rPr lang="en-US" sz="1600" dirty="0"/>
                        <a:t>+</a:t>
                      </a:r>
                      <a:r>
                        <a:rPr lang="el-GR" sz="1600" dirty="0"/>
                        <a:t>β</a:t>
                      </a:r>
                      <a:r>
                        <a:rPr lang="en-US" sz="1600" baseline="-25000" dirty="0"/>
                        <a:t>13</a:t>
                      </a:r>
                      <a:r>
                        <a:rPr lang="en-US" sz="1600" dirty="0"/>
                        <a:t>x</a:t>
                      </a:r>
                      <a:r>
                        <a:rPr lang="en-US" sz="1600" baseline="30000" dirty="0"/>
                        <a:t>13</a:t>
                      </a:r>
                      <a:r>
                        <a:rPr lang="en-US" sz="1600" dirty="0"/>
                        <a:t>+</a:t>
                      </a:r>
                      <a:r>
                        <a:rPr lang="el-GR" sz="1600" dirty="0"/>
                        <a:t> β</a:t>
                      </a:r>
                      <a:r>
                        <a:rPr lang="en-US" sz="1600" baseline="-25000" dirty="0"/>
                        <a:t>14</a:t>
                      </a:r>
                      <a:r>
                        <a:rPr lang="en-US" sz="1600" dirty="0"/>
                        <a:t>x</a:t>
                      </a:r>
                      <a:r>
                        <a:rPr lang="en-US" sz="1600" baseline="30000" dirty="0"/>
                        <a:t>14</a:t>
                      </a:r>
                      <a:r>
                        <a:rPr lang="en-US" sz="1600" dirty="0"/>
                        <a:t>+</a:t>
                      </a:r>
                      <a:r>
                        <a:rPr lang="el-GR" sz="1600" dirty="0"/>
                        <a:t>β</a:t>
                      </a:r>
                      <a:r>
                        <a:rPr lang="en-US" sz="1600" baseline="-25000" dirty="0"/>
                        <a:t>15</a:t>
                      </a:r>
                      <a:r>
                        <a:rPr lang="en-US" sz="1600" dirty="0"/>
                        <a:t>x</a:t>
                      </a:r>
                      <a:r>
                        <a:rPr lang="en-US" sz="1600" baseline="30000" dirty="0"/>
                        <a:t>15</a:t>
                      </a:r>
                      <a:r>
                        <a:rPr lang="en-US" sz="1600" dirty="0"/>
                        <a:t>+</a:t>
                      </a:r>
                      <a:r>
                        <a:rPr lang="el-GR" sz="1600" dirty="0"/>
                        <a:t> β</a:t>
                      </a:r>
                      <a:r>
                        <a:rPr lang="en-US" sz="1600" baseline="-25000" dirty="0"/>
                        <a:t>16</a:t>
                      </a:r>
                      <a:r>
                        <a:rPr lang="en-US" sz="1600" dirty="0"/>
                        <a:t>x</a:t>
                      </a:r>
                      <a:r>
                        <a:rPr lang="en-US" sz="1600" baseline="30000" dirty="0"/>
                        <a:t>16</a:t>
                      </a:r>
                      <a:r>
                        <a:rPr lang="en-US" sz="1600" dirty="0"/>
                        <a:t>+</a:t>
                      </a:r>
                      <a:r>
                        <a:rPr lang="el-GR" sz="1600" dirty="0"/>
                        <a:t>β</a:t>
                      </a:r>
                      <a:r>
                        <a:rPr lang="en-US" sz="1600" baseline="-25000" dirty="0"/>
                        <a:t>17</a:t>
                      </a:r>
                      <a:r>
                        <a:rPr lang="en-US" sz="1600" dirty="0"/>
                        <a:t>x</a:t>
                      </a:r>
                      <a:r>
                        <a:rPr lang="en-US" sz="1600" baseline="30000" dirty="0"/>
                        <a:t>17</a:t>
                      </a:r>
                      <a:r>
                        <a:rPr lang="en-US" sz="1600" dirty="0"/>
                        <a:t>+</a:t>
                      </a:r>
                      <a:r>
                        <a:rPr lang="el-GR" sz="1600" dirty="0"/>
                        <a:t> β</a:t>
                      </a:r>
                      <a:r>
                        <a:rPr lang="en-US" sz="1600" baseline="-25000" dirty="0"/>
                        <a:t>18</a:t>
                      </a:r>
                      <a:r>
                        <a:rPr lang="en-US" sz="1600" dirty="0"/>
                        <a:t>x</a:t>
                      </a:r>
                      <a:r>
                        <a:rPr lang="en-US" sz="1600" baseline="30000" dirty="0"/>
                        <a:t>18</a:t>
                      </a:r>
                      <a:r>
                        <a:rPr lang="en-US" sz="1600" dirty="0"/>
                        <a:t>+</a:t>
                      </a:r>
                      <a:r>
                        <a:rPr lang="el-GR" sz="1600" dirty="0"/>
                        <a:t>β</a:t>
                      </a:r>
                      <a:r>
                        <a:rPr lang="en-US" sz="1600" baseline="-25000" dirty="0"/>
                        <a:t>19</a:t>
                      </a:r>
                      <a:r>
                        <a:rPr lang="en-US" sz="1600" dirty="0"/>
                        <a:t>x</a:t>
                      </a:r>
                      <a:r>
                        <a:rPr lang="en-US" sz="1600" baseline="30000" dirty="0"/>
                        <a:t>19</a:t>
                      </a:r>
                      <a:r>
                        <a:rPr lang="en-US" sz="1600" dirty="0"/>
                        <a:t>+</a:t>
                      </a:r>
                      <a:r>
                        <a:rPr lang="el-GR" sz="1600" dirty="0"/>
                        <a:t> β</a:t>
                      </a:r>
                      <a:r>
                        <a:rPr lang="en-US" sz="1600" baseline="-25000" dirty="0"/>
                        <a:t>20</a:t>
                      </a:r>
                      <a:r>
                        <a:rPr lang="en-US" sz="1600" dirty="0"/>
                        <a:t>x</a:t>
                      </a:r>
                      <a:r>
                        <a:rPr lang="en-US" sz="1600" baseline="30000" dirty="0"/>
                        <a:t>20</a:t>
                      </a:r>
                    </a:p>
                  </a:txBody>
                  <a:tcPr/>
                </a:tc>
                <a:tc>
                  <a:txBody>
                    <a:bodyPr/>
                    <a:lstStyle/>
                    <a:p>
                      <a:r>
                        <a:rPr lang="en-US" dirty="0"/>
                        <a:t>7.38</a:t>
                      </a:r>
                    </a:p>
                  </a:txBody>
                  <a:tcPr/>
                </a:tc>
                <a:tc>
                  <a:txBody>
                    <a:bodyPr/>
                    <a:lstStyle/>
                    <a:p>
                      <a:r>
                        <a:rPr lang="en-US" dirty="0"/>
                        <a:t>9.19</a:t>
                      </a:r>
                    </a:p>
                  </a:txBody>
                  <a:tcPr/>
                </a:tc>
                <a:extLst>
                  <a:ext uri="{0D108BD9-81ED-4DB2-BD59-A6C34878D82A}">
                    <a16:rowId xmlns:a16="http://schemas.microsoft.com/office/drawing/2014/main" val="10004"/>
                  </a:ext>
                </a:extLst>
              </a:tr>
            </a:tbl>
          </a:graphicData>
        </a:graphic>
      </p:graphicFrame>
      <p:sp>
        <p:nvSpPr>
          <p:cNvPr id="2" name="TextBox 1"/>
          <p:cNvSpPr txBox="1"/>
          <p:nvPr/>
        </p:nvSpPr>
        <p:spPr>
          <a:xfrm>
            <a:off x="1936874" y="6038498"/>
            <a:ext cx="6674975" cy="738664"/>
          </a:xfrm>
          <a:prstGeom prst="rect">
            <a:avLst/>
          </a:prstGeom>
          <a:noFill/>
        </p:spPr>
        <p:txBody>
          <a:bodyPr wrap="square" rtlCol="0">
            <a:spAutoFit/>
          </a:bodyPr>
          <a:lstStyle/>
          <a:p>
            <a:pPr algn="r"/>
            <a:r>
              <a:rPr lang="en-US" sz="1400" dirty="0"/>
              <a:t>NOTICE: Notice that I’m only using training and validation data. This is quite common and approach.  Therefore, it can be confusing on when we should use a test. This “depends” on our goals, and the size and quality of your dataset.</a:t>
            </a:r>
          </a:p>
        </p:txBody>
      </p:sp>
    </p:spTree>
    <p:extLst>
      <p:ext uri="{BB962C8B-B14F-4D97-AF65-F5344CB8AC3E}">
        <p14:creationId xmlns:p14="http://schemas.microsoft.com/office/powerpoint/2010/main" val="23792370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228809" y="-472358"/>
            <a:ext cx="7704667" cy="1981200"/>
          </a:xfrm>
        </p:spPr>
        <p:txBody>
          <a:bodyPr/>
          <a:lstStyle/>
          <a:p>
            <a:pPr eaLnBrk="1" hangingPunct="1"/>
            <a:r>
              <a:rPr lang="en-US" altLang="en-US" dirty="0"/>
              <a:t>The “Best” Performing Model… </a:t>
            </a:r>
          </a:p>
        </p:txBody>
      </p:sp>
      <p:sp>
        <p:nvSpPr>
          <p:cNvPr id="4" name="TextBox 3"/>
          <p:cNvSpPr txBox="1"/>
          <p:nvPr/>
        </p:nvSpPr>
        <p:spPr>
          <a:xfrm>
            <a:off x="1603925" y="4342391"/>
            <a:ext cx="7704667" cy="2031325"/>
          </a:xfrm>
          <a:prstGeom prst="rect">
            <a:avLst/>
          </a:prstGeom>
          <a:noFill/>
        </p:spPr>
        <p:txBody>
          <a:bodyPr wrap="square" rtlCol="0">
            <a:spAutoFit/>
          </a:bodyPr>
          <a:lstStyle/>
          <a:p>
            <a:r>
              <a:rPr lang="en-US" dirty="0"/>
              <a:t>What’s going on here is that most complicated model — in this case, the 20</a:t>
            </a:r>
            <a:r>
              <a:rPr lang="en-US" baseline="30000" dirty="0"/>
              <a:t>th</a:t>
            </a:r>
            <a:r>
              <a:rPr lang="en-US" dirty="0"/>
              <a:t> order polynomial— is not fitting the generalizable features of the data. Instead, this model is fitting the sampling noise, or the accidents which don’t repeat.</a:t>
            </a:r>
          </a:p>
          <a:p>
            <a:endParaRPr lang="en-US" dirty="0"/>
          </a:p>
          <a:p>
            <a:r>
              <a:rPr lang="en-US" dirty="0"/>
              <a:t>In general complex models tend to over- fit the data. Conversely, models that are too simple may not describe the generalized features of the data with sufficient detail, and thus results in under-fitting. </a:t>
            </a:r>
          </a:p>
        </p:txBody>
      </p:sp>
      <p:graphicFrame>
        <p:nvGraphicFramePr>
          <p:cNvPr id="5" name="Table 4"/>
          <p:cNvGraphicFramePr>
            <a:graphicFrameLocks noGrp="1"/>
          </p:cNvGraphicFramePr>
          <p:nvPr>
            <p:extLst>
              <p:ext uri="{D42A27DB-BD31-4B8C-83A1-F6EECF244321}">
                <p14:modId xmlns:p14="http://schemas.microsoft.com/office/powerpoint/2010/main" val="3688495965"/>
              </p:ext>
            </p:extLst>
          </p:nvPr>
        </p:nvGraphicFramePr>
        <p:xfrm>
          <a:off x="1007131" y="920251"/>
          <a:ext cx="7926345" cy="3387751"/>
        </p:xfrm>
        <a:graphic>
          <a:graphicData uri="http://schemas.openxmlformats.org/drawingml/2006/table">
            <a:tbl>
              <a:tblPr firstRow="1" bandRow="1">
                <a:tableStyleId>{69012ECD-51FC-41F1-AA8D-1B2483CD663E}</a:tableStyleId>
              </a:tblPr>
              <a:tblGrid>
                <a:gridCol w="4524485">
                  <a:extLst>
                    <a:ext uri="{9D8B030D-6E8A-4147-A177-3AD203B41FA5}">
                      <a16:colId xmlns:a16="http://schemas.microsoft.com/office/drawing/2014/main" val="20000"/>
                    </a:ext>
                  </a:extLst>
                </a:gridCol>
                <a:gridCol w="1637617">
                  <a:extLst>
                    <a:ext uri="{9D8B030D-6E8A-4147-A177-3AD203B41FA5}">
                      <a16:colId xmlns:a16="http://schemas.microsoft.com/office/drawing/2014/main" val="20001"/>
                    </a:ext>
                  </a:extLst>
                </a:gridCol>
                <a:gridCol w="1764243">
                  <a:extLst>
                    <a:ext uri="{9D8B030D-6E8A-4147-A177-3AD203B41FA5}">
                      <a16:colId xmlns:a16="http://schemas.microsoft.com/office/drawing/2014/main" val="20002"/>
                    </a:ext>
                  </a:extLst>
                </a:gridCol>
              </a:tblGrid>
              <a:tr h="634766">
                <a:tc>
                  <a:txBody>
                    <a:bodyPr/>
                    <a:lstStyle/>
                    <a:p>
                      <a:pPr algn="ctr"/>
                      <a:r>
                        <a:rPr lang="en-US" dirty="0"/>
                        <a:t>Set of Predictive Models</a:t>
                      </a:r>
                    </a:p>
                  </a:txBody>
                  <a:tcPr/>
                </a:tc>
                <a:tc>
                  <a:txBody>
                    <a:bodyPr/>
                    <a:lstStyle/>
                    <a:p>
                      <a:r>
                        <a:rPr lang="en-US" sz="1200" dirty="0"/>
                        <a:t>Model Fit on Training Data </a:t>
                      </a:r>
                    </a:p>
                    <a:p>
                      <a:r>
                        <a:rPr lang="en-US" sz="1000" dirty="0"/>
                        <a:t>(Sum of Squared Errors)</a:t>
                      </a:r>
                    </a:p>
                  </a:txBody>
                  <a:tcPr/>
                </a:tc>
                <a:tc>
                  <a:txBody>
                    <a:bodyPr/>
                    <a:lstStyle/>
                    <a:p>
                      <a:r>
                        <a:rPr lang="en-US" sz="1200" dirty="0"/>
                        <a:t>Model Fit on Validation Data</a:t>
                      </a:r>
                    </a:p>
                    <a:p>
                      <a:r>
                        <a:rPr lang="en-US" sz="1000" dirty="0"/>
                        <a:t> (Sum of Squared Errors)</a:t>
                      </a:r>
                    </a:p>
                  </a:txBody>
                  <a:tcPr/>
                </a:tc>
                <a:extLst>
                  <a:ext uri="{0D108BD9-81ED-4DB2-BD59-A6C34878D82A}">
                    <a16:rowId xmlns:a16="http://schemas.microsoft.com/office/drawing/2014/main" val="10000"/>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#1)   Y=</a:t>
                      </a:r>
                      <a:r>
                        <a:rPr lang="el-GR" sz="1600" dirty="0"/>
                        <a:t>β</a:t>
                      </a:r>
                      <a:r>
                        <a:rPr lang="en-US" sz="1600" baseline="-25000" dirty="0"/>
                        <a:t>0</a:t>
                      </a:r>
                      <a:r>
                        <a:rPr lang="en-US" sz="1600" dirty="0"/>
                        <a:t>+</a:t>
                      </a:r>
                      <a:r>
                        <a:rPr lang="el-GR" sz="1600" dirty="0"/>
                        <a:t>β</a:t>
                      </a:r>
                      <a:r>
                        <a:rPr lang="en-US" sz="1600" baseline="-25000" dirty="0"/>
                        <a:t>1</a:t>
                      </a:r>
                      <a:r>
                        <a:rPr lang="en-US" sz="1600" dirty="0"/>
                        <a:t>x</a:t>
                      </a:r>
                    </a:p>
                    <a:p>
                      <a:endParaRPr lang="en-US" sz="1600" dirty="0"/>
                    </a:p>
                  </a:txBody>
                  <a:tcPr/>
                </a:tc>
                <a:tc>
                  <a:txBody>
                    <a:bodyPr/>
                    <a:lstStyle/>
                    <a:p>
                      <a:r>
                        <a:rPr lang="en-US" dirty="0"/>
                        <a:t>10.71</a:t>
                      </a:r>
                    </a:p>
                  </a:txBody>
                  <a:tcPr/>
                </a:tc>
                <a:tc>
                  <a:txBody>
                    <a:bodyPr/>
                    <a:lstStyle/>
                    <a:p>
                      <a:r>
                        <a:rPr lang="en-US" dirty="0"/>
                        <a:t>10.31</a:t>
                      </a:r>
                    </a:p>
                  </a:txBody>
                  <a:tcPr/>
                </a:tc>
                <a:extLst>
                  <a:ext uri="{0D108BD9-81ED-4DB2-BD59-A6C34878D82A}">
                    <a16:rowId xmlns:a16="http://schemas.microsoft.com/office/drawing/2014/main" val="10001"/>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#2)  Y=</a:t>
                      </a:r>
                      <a:r>
                        <a:rPr lang="el-GR" sz="1600" dirty="0"/>
                        <a:t>β</a:t>
                      </a:r>
                      <a:r>
                        <a:rPr lang="en-US" sz="1600" baseline="-25000" dirty="0"/>
                        <a:t>0</a:t>
                      </a:r>
                      <a:r>
                        <a:rPr lang="en-US" sz="1600" dirty="0"/>
                        <a:t>+</a:t>
                      </a:r>
                      <a:r>
                        <a:rPr lang="el-GR" sz="1600" dirty="0"/>
                        <a:t>β</a:t>
                      </a:r>
                      <a:r>
                        <a:rPr lang="en-US" sz="1600" baseline="-25000" dirty="0"/>
                        <a:t>1</a:t>
                      </a:r>
                      <a:r>
                        <a:rPr lang="en-US" sz="1600" dirty="0"/>
                        <a:t>x</a:t>
                      </a:r>
                      <a:r>
                        <a:rPr lang="el-GR" sz="1600" dirty="0"/>
                        <a:t> β</a:t>
                      </a:r>
                      <a:r>
                        <a:rPr lang="en-US" sz="1600" baseline="-25000" dirty="0"/>
                        <a:t>2</a:t>
                      </a:r>
                      <a:r>
                        <a:rPr lang="en-US" sz="1600" dirty="0"/>
                        <a:t>x</a:t>
                      </a:r>
                      <a:r>
                        <a:rPr lang="en-US" sz="1600" baseline="30000" dirty="0"/>
                        <a:t>2</a:t>
                      </a:r>
                    </a:p>
                    <a:p>
                      <a:endParaRPr lang="en-US" sz="1600" dirty="0"/>
                    </a:p>
                  </a:txBody>
                  <a:tcPr/>
                </a:tc>
                <a:tc>
                  <a:txBody>
                    <a:bodyPr/>
                    <a:lstStyle/>
                    <a:p>
                      <a:r>
                        <a:rPr lang="en-US" dirty="0"/>
                        <a:t>9.94</a:t>
                      </a:r>
                    </a:p>
                  </a:txBody>
                  <a:tcPr/>
                </a:tc>
                <a:tc>
                  <a:txBody>
                    <a:bodyPr/>
                    <a:lstStyle/>
                    <a:p>
                      <a:r>
                        <a:rPr lang="en-US" dirty="0"/>
                        <a:t>10.21</a:t>
                      </a:r>
                    </a:p>
                  </a:txBody>
                  <a:tcPr/>
                </a:tc>
                <a:extLst>
                  <a:ext uri="{0D108BD9-81ED-4DB2-BD59-A6C34878D82A}">
                    <a16:rowId xmlns:a16="http://schemas.microsoft.com/office/drawing/2014/main" val="10002"/>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#3)</a:t>
                      </a:r>
                      <a:r>
                        <a:rPr lang="en-US" sz="1600" baseline="0" dirty="0"/>
                        <a:t>  </a:t>
                      </a:r>
                      <a:r>
                        <a:rPr lang="en-US" sz="1600" dirty="0"/>
                        <a:t>Y=</a:t>
                      </a:r>
                      <a:r>
                        <a:rPr lang="el-GR" sz="1600" dirty="0"/>
                        <a:t>β</a:t>
                      </a:r>
                      <a:r>
                        <a:rPr lang="en-US" sz="1600" baseline="-25000" dirty="0"/>
                        <a:t>0</a:t>
                      </a:r>
                      <a:r>
                        <a:rPr lang="en-US" sz="1600" dirty="0"/>
                        <a:t>+</a:t>
                      </a:r>
                      <a:r>
                        <a:rPr lang="el-GR" sz="1600" dirty="0"/>
                        <a:t>β</a:t>
                      </a:r>
                      <a:r>
                        <a:rPr lang="en-US" sz="1600" baseline="-25000" dirty="0"/>
                        <a:t>1</a:t>
                      </a:r>
                      <a:r>
                        <a:rPr lang="en-US" sz="1600" dirty="0"/>
                        <a:t>x</a:t>
                      </a:r>
                      <a:r>
                        <a:rPr lang="el-GR" sz="1600" dirty="0"/>
                        <a:t> </a:t>
                      </a:r>
                      <a:r>
                        <a:rPr lang="en-US" sz="1600" dirty="0"/>
                        <a:t>+</a:t>
                      </a:r>
                      <a:r>
                        <a:rPr lang="el-GR" sz="1600" dirty="0"/>
                        <a:t>β</a:t>
                      </a:r>
                      <a:r>
                        <a:rPr lang="en-US" sz="1600" baseline="-25000" dirty="0"/>
                        <a:t>2</a:t>
                      </a:r>
                      <a:r>
                        <a:rPr lang="en-US" sz="1600" dirty="0"/>
                        <a:t>x</a:t>
                      </a:r>
                      <a:r>
                        <a:rPr lang="en-US" sz="1600" baseline="30000" dirty="0"/>
                        <a:t>2</a:t>
                      </a:r>
                      <a:r>
                        <a:rPr lang="en-US" sz="1600" dirty="0"/>
                        <a:t>+</a:t>
                      </a:r>
                      <a:r>
                        <a:rPr lang="el-GR" sz="1600" dirty="0"/>
                        <a:t>β</a:t>
                      </a:r>
                      <a:r>
                        <a:rPr lang="en-US" sz="1600" baseline="-25000" dirty="0"/>
                        <a:t>3</a:t>
                      </a:r>
                      <a:r>
                        <a:rPr lang="en-US" sz="1600" dirty="0"/>
                        <a:t>x</a:t>
                      </a:r>
                      <a:r>
                        <a:rPr lang="en-US" sz="1600" baseline="30000" dirty="0"/>
                        <a:t>3</a:t>
                      </a:r>
                    </a:p>
                    <a:p>
                      <a:endParaRPr lang="en-US" sz="1600" dirty="0"/>
                    </a:p>
                  </a:txBody>
                  <a:tcPr/>
                </a:tc>
                <a:tc>
                  <a:txBody>
                    <a:bodyPr/>
                    <a:lstStyle/>
                    <a:p>
                      <a:r>
                        <a:rPr lang="en-US" dirty="0"/>
                        <a:t>7.64</a:t>
                      </a:r>
                    </a:p>
                  </a:txBody>
                  <a:tcPr/>
                </a:tc>
                <a:tc>
                  <a:txBody>
                    <a:bodyPr/>
                    <a:lstStyle/>
                    <a:p>
                      <a:r>
                        <a:rPr lang="en-US" dirty="0"/>
                        <a:t>8.99</a:t>
                      </a:r>
                    </a:p>
                  </a:txBody>
                  <a:tcPr/>
                </a:tc>
                <a:extLst>
                  <a:ext uri="{0D108BD9-81ED-4DB2-BD59-A6C34878D82A}">
                    <a16:rowId xmlns:a16="http://schemas.microsoft.com/office/drawing/2014/main" val="10003"/>
                  </a:ext>
                </a:extLst>
              </a:tr>
              <a:tr h="1015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#4)  Y=</a:t>
                      </a:r>
                      <a:r>
                        <a:rPr lang="el-GR" sz="1600" dirty="0"/>
                        <a:t>β</a:t>
                      </a:r>
                      <a:r>
                        <a:rPr lang="en-US" sz="1600" baseline="-25000" dirty="0"/>
                        <a:t>0</a:t>
                      </a:r>
                      <a:r>
                        <a:rPr lang="en-US" sz="1600" dirty="0"/>
                        <a:t>+</a:t>
                      </a:r>
                      <a:r>
                        <a:rPr lang="el-GR" sz="1600" dirty="0"/>
                        <a:t>β</a:t>
                      </a:r>
                      <a:r>
                        <a:rPr lang="en-US" sz="1600" baseline="-25000" dirty="0"/>
                        <a:t>1</a:t>
                      </a:r>
                      <a:r>
                        <a:rPr lang="en-US" sz="1600" dirty="0"/>
                        <a:t>x</a:t>
                      </a:r>
                      <a:r>
                        <a:rPr lang="el-GR" sz="1600" dirty="0"/>
                        <a:t> </a:t>
                      </a:r>
                      <a:r>
                        <a:rPr lang="en-US" sz="1600" dirty="0"/>
                        <a:t>+</a:t>
                      </a:r>
                      <a:r>
                        <a:rPr lang="el-GR" sz="1600" dirty="0"/>
                        <a:t>β</a:t>
                      </a:r>
                      <a:r>
                        <a:rPr lang="en-US" sz="1600" baseline="-25000" dirty="0"/>
                        <a:t>2</a:t>
                      </a:r>
                      <a:r>
                        <a:rPr lang="en-US" sz="1600" dirty="0"/>
                        <a:t>x</a:t>
                      </a:r>
                      <a:r>
                        <a:rPr lang="en-US" sz="1600" baseline="30000" dirty="0"/>
                        <a:t>2</a:t>
                      </a:r>
                      <a:r>
                        <a:rPr lang="en-US" sz="1600" dirty="0"/>
                        <a:t>+</a:t>
                      </a:r>
                      <a:r>
                        <a:rPr lang="el-GR" sz="1600" dirty="0"/>
                        <a:t>β</a:t>
                      </a:r>
                      <a:r>
                        <a:rPr lang="en-US" sz="1600" baseline="-25000" dirty="0"/>
                        <a:t>3</a:t>
                      </a:r>
                      <a:r>
                        <a:rPr lang="en-US" sz="1600" dirty="0"/>
                        <a:t>x</a:t>
                      </a:r>
                      <a:r>
                        <a:rPr lang="en-US" sz="1600" baseline="30000" dirty="0"/>
                        <a:t>3</a:t>
                      </a:r>
                      <a:r>
                        <a:rPr lang="en-US" sz="1600" dirty="0"/>
                        <a:t>+</a:t>
                      </a:r>
                      <a:r>
                        <a:rPr lang="el-GR" sz="1600" dirty="0"/>
                        <a:t> β</a:t>
                      </a:r>
                      <a:r>
                        <a:rPr lang="en-US" sz="1600" baseline="-25000" dirty="0"/>
                        <a:t>4</a:t>
                      </a:r>
                      <a:r>
                        <a:rPr lang="en-US" sz="1600" dirty="0"/>
                        <a:t>x</a:t>
                      </a:r>
                      <a:r>
                        <a:rPr lang="en-US" sz="1600" baseline="30000" dirty="0"/>
                        <a:t>4</a:t>
                      </a:r>
                      <a:r>
                        <a:rPr lang="en-US" sz="1600" dirty="0"/>
                        <a:t>+</a:t>
                      </a:r>
                      <a:r>
                        <a:rPr lang="el-GR" sz="1600" dirty="0"/>
                        <a:t>β</a:t>
                      </a:r>
                      <a:r>
                        <a:rPr lang="en-US" sz="1600" baseline="-25000" dirty="0"/>
                        <a:t>5</a:t>
                      </a:r>
                      <a:r>
                        <a:rPr lang="en-US" sz="1600" dirty="0"/>
                        <a:t>x</a:t>
                      </a:r>
                      <a:r>
                        <a:rPr lang="en-US" sz="1600" baseline="30000" dirty="0"/>
                        <a:t>5</a:t>
                      </a:r>
                      <a:r>
                        <a:rPr lang="en-US" sz="1600" dirty="0"/>
                        <a:t>+</a:t>
                      </a:r>
                      <a:r>
                        <a:rPr lang="el-GR" sz="1600" dirty="0"/>
                        <a:t> β</a:t>
                      </a:r>
                      <a:r>
                        <a:rPr lang="en-US" sz="1600" baseline="-25000" dirty="0"/>
                        <a:t>6</a:t>
                      </a:r>
                      <a:r>
                        <a:rPr lang="en-US" sz="1600" dirty="0"/>
                        <a:t>x</a:t>
                      </a:r>
                      <a:r>
                        <a:rPr lang="en-US" sz="1600" baseline="30000" dirty="0"/>
                        <a:t>6</a:t>
                      </a:r>
                      <a:r>
                        <a:rPr lang="en-US" sz="1600" dirty="0"/>
                        <a:t>+</a:t>
                      </a:r>
                      <a:r>
                        <a:rPr lang="el-GR" sz="1600" dirty="0"/>
                        <a:t>β</a:t>
                      </a:r>
                      <a:r>
                        <a:rPr lang="en-US" sz="1600" baseline="-25000" dirty="0"/>
                        <a:t>7</a:t>
                      </a:r>
                      <a:r>
                        <a:rPr lang="en-US" sz="1600" dirty="0"/>
                        <a:t>x</a:t>
                      </a:r>
                      <a:r>
                        <a:rPr lang="en-US" sz="1600" baseline="30000" dirty="0"/>
                        <a:t>7</a:t>
                      </a:r>
                      <a:r>
                        <a:rPr lang="en-US" sz="1600" dirty="0"/>
                        <a:t>+</a:t>
                      </a:r>
                      <a:r>
                        <a:rPr lang="el-GR" sz="1600" dirty="0"/>
                        <a:t> β</a:t>
                      </a:r>
                      <a:r>
                        <a:rPr lang="en-US" sz="1600" baseline="-25000" dirty="0"/>
                        <a:t>8</a:t>
                      </a:r>
                      <a:r>
                        <a:rPr lang="en-US" sz="1600" dirty="0"/>
                        <a:t>x</a:t>
                      </a:r>
                      <a:r>
                        <a:rPr lang="en-US" sz="1600" baseline="30000" dirty="0"/>
                        <a:t>8</a:t>
                      </a:r>
                      <a:r>
                        <a:rPr lang="en-US" sz="1600" dirty="0"/>
                        <a:t>+</a:t>
                      </a:r>
                      <a:r>
                        <a:rPr lang="el-GR" sz="1600" dirty="0"/>
                        <a:t>β</a:t>
                      </a:r>
                      <a:r>
                        <a:rPr lang="en-US" sz="1600" baseline="-25000" dirty="0"/>
                        <a:t>9</a:t>
                      </a:r>
                      <a:r>
                        <a:rPr lang="en-US" sz="1600" dirty="0"/>
                        <a:t>x</a:t>
                      </a:r>
                      <a:r>
                        <a:rPr lang="en-US" sz="1600" baseline="30000" dirty="0"/>
                        <a:t>9</a:t>
                      </a:r>
                      <a:r>
                        <a:rPr lang="en-US" sz="1600" dirty="0"/>
                        <a:t>+</a:t>
                      </a:r>
                      <a:r>
                        <a:rPr lang="el-GR" sz="1600" dirty="0"/>
                        <a:t> β</a:t>
                      </a:r>
                      <a:r>
                        <a:rPr lang="en-US" sz="1600" baseline="-25000" dirty="0"/>
                        <a:t>10</a:t>
                      </a:r>
                      <a:r>
                        <a:rPr lang="en-US" sz="1600" dirty="0"/>
                        <a:t>x</a:t>
                      </a:r>
                      <a:r>
                        <a:rPr lang="en-US" sz="1600" baseline="30000" dirty="0"/>
                        <a:t>10</a:t>
                      </a:r>
                      <a:r>
                        <a:rPr lang="en-US" sz="1600" dirty="0"/>
                        <a:t>+</a:t>
                      </a:r>
                      <a:r>
                        <a:rPr lang="el-GR" sz="1600" dirty="0"/>
                        <a:t>β</a:t>
                      </a:r>
                      <a:r>
                        <a:rPr lang="en-US" sz="1600" baseline="-25000" dirty="0"/>
                        <a:t>11</a:t>
                      </a:r>
                      <a:r>
                        <a:rPr lang="en-US" sz="1600" dirty="0"/>
                        <a:t>x</a:t>
                      </a:r>
                      <a:r>
                        <a:rPr lang="en-US" sz="1600" baseline="30000" dirty="0"/>
                        <a:t>11</a:t>
                      </a:r>
                      <a:r>
                        <a:rPr lang="en-US" sz="1600" dirty="0"/>
                        <a:t>+</a:t>
                      </a:r>
                      <a:r>
                        <a:rPr lang="el-GR" sz="1600" dirty="0"/>
                        <a:t> β</a:t>
                      </a:r>
                      <a:r>
                        <a:rPr lang="en-US" sz="1600" baseline="-25000" dirty="0"/>
                        <a:t>12</a:t>
                      </a:r>
                      <a:r>
                        <a:rPr lang="en-US" sz="1600" dirty="0"/>
                        <a:t>x</a:t>
                      </a:r>
                      <a:r>
                        <a:rPr lang="en-US" sz="1600" baseline="30000" dirty="0"/>
                        <a:t>12</a:t>
                      </a:r>
                      <a:r>
                        <a:rPr lang="en-US" sz="1600" dirty="0"/>
                        <a:t>+</a:t>
                      </a:r>
                      <a:r>
                        <a:rPr lang="el-GR" sz="1600" dirty="0"/>
                        <a:t>β</a:t>
                      </a:r>
                      <a:r>
                        <a:rPr lang="en-US" sz="1600" baseline="-25000" dirty="0"/>
                        <a:t>13</a:t>
                      </a:r>
                      <a:r>
                        <a:rPr lang="en-US" sz="1600" dirty="0"/>
                        <a:t>x</a:t>
                      </a:r>
                      <a:r>
                        <a:rPr lang="en-US" sz="1600" baseline="30000" dirty="0"/>
                        <a:t>13</a:t>
                      </a:r>
                      <a:r>
                        <a:rPr lang="en-US" sz="1600" dirty="0"/>
                        <a:t>+</a:t>
                      </a:r>
                      <a:r>
                        <a:rPr lang="el-GR" sz="1600" dirty="0"/>
                        <a:t> β</a:t>
                      </a:r>
                      <a:r>
                        <a:rPr lang="en-US" sz="1600" baseline="-25000" dirty="0"/>
                        <a:t>14</a:t>
                      </a:r>
                      <a:r>
                        <a:rPr lang="en-US" sz="1600" dirty="0"/>
                        <a:t>x</a:t>
                      </a:r>
                      <a:r>
                        <a:rPr lang="en-US" sz="1600" baseline="30000" dirty="0"/>
                        <a:t>14</a:t>
                      </a:r>
                      <a:r>
                        <a:rPr lang="en-US" sz="1600" dirty="0"/>
                        <a:t>+</a:t>
                      </a:r>
                      <a:r>
                        <a:rPr lang="el-GR" sz="1600" dirty="0"/>
                        <a:t>β</a:t>
                      </a:r>
                      <a:r>
                        <a:rPr lang="en-US" sz="1600" baseline="-25000" dirty="0"/>
                        <a:t>15</a:t>
                      </a:r>
                      <a:r>
                        <a:rPr lang="en-US" sz="1600" dirty="0"/>
                        <a:t>x</a:t>
                      </a:r>
                      <a:r>
                        <a:rPr lang="en-US" sz="1600" baseline="30000" dirty="0"/>
                        <a:t>15</a:t>
                      </a:r>
                      <a:r>
                        <a:rPr lang="en-US" sz="1600" dirty="0"/>
                        <a:t>+</a:t>
                      </a:r>
                      <a:r>
                        <a:rPr lang="el-GR" sz="1600" dirty="0"/>
                        <a:t> β</a:t>
                      </a:r>
                      <a:r>
                        <a:rPr lang="en-US" sz="1600" baseline="-25000" dirty="0"/>
                        <a:t>16</a:t>
                      </a:r>
                      <a:r>
                        <a:rPr lang="en-US" sz="1600" dirty="0"/>
                        <a:t>x</a:t>
                      </a:r>
                      <a:r>
                        <a:rPr lang="en-US" sz="1600" baseline="30000" dirty="0"/>
                        <a:t>16</a:t>
                      </a:r>
                      <a:r>
                        <a:rPr lang="en-US" sz="1600" dirty="0"/>
                        <a:t>+</a:t>
                      </a:r>
                      <a:r>
                        <a:rPr lang="el-GR" sz="1600" dirty="0"/>
                        <a:t>β</a:t>
                      </a:r>
                      <a:r>
                        <a:rPr lang="en-US" sz="1600" baseline="-25000" dirty="0"/>
                        <a:t>17</a:t>
                      </a:r>
                      <a:r>
                        <a:rPr lang="en-US" sz="1600" dirty="0"/>
                        <a:t>x</a:t>
                      </a:r>
                      <a:r>
                        <a:rPr lang="en-US" sz="1600" baseline="30000" dirty="0"/>
                        <a:t>17</a:t>
                      </a:r>
                      <a:r>
                        <a:rPr lang="en-US" sz="1600" dirty="0"/>
                        <a:t>+</a:t>
                      </a:r>
                      <a:r>
                        <a:rPr lang="el-GR" sz="1600" dirty="0"/>
                        <a:t> β</a:t>
                      </a:r>
                      <a:r>
                        <a:rPr lang="en-US" sz="1600" baseline="-25000" dirty="0"/>
                        <a:t>18</a:t>
                      </a:r>
                      <a:r>
                        <a:rPr lang="en-US" sz="1600" dirty="0"/>
                        <a:t>x</a:t>
                      </a:r>
                      <a:r>
                        <a:rPr lang="en-US" sz="1600" baseline="30000" dirty="0"/>
                        <a:t>18</a:t>
                      </a:r>
                      <a:r>
                        <a:rPr lang="en-US" sz="1600" dirty="0"/>
                        <a:t>+</a:t>
                      </a:r>
                      <a:r>
                        <a:rPr lang="el-GR" sz="1600" dirty="0"/>
                        <a:t>β</a:t>
                      </a:r>
                      <a:r>
                        <a:rPr lang="en-US" sz="1600" baseline="-25000" dirty="0"/>
                        <a:t>19</a:t>
                      </a:r>
                      <a:r>
                        <a:rPr lang="en-US" sz="1600" dirty="0"/>
                        <a:t>x</a:t>
                      </a:r>
                      <a:r>
                        <a:rPr lang="en-US" sz="1600" baseline="30000" dirty="0"/>
                        <a:t>19</a:t>
                      </a:r>
                      <a:r>
                        <a:rPr lang="en-US" sz="1600" dirty="0"/>
                        <a:t>+</a:t>
                      </a:r>
                      <a:r>
                        <a:rPr lang="el-GR" sz="1600" dirty="0"/>
                        <a:t> β</a:t>
                      </a:r>
                      <a:r>
                        <a:rPr lang="en-US" sz="1600" baseline="-25000" dirty="0"/>
                        <a:t>20</a:t>
                      </a:r>
                      <a:r>
                        <a:rPr lang="en-US" sz="1600" dirty="0"/>
                        <a:t>x</a:t>
                      </a:r>
                      <a:r>
                        <a:rPr lang="en-US" sz="1600" baseline="30000" dirty="0"/>
                        <a:t>20</a:t>
                      </a:r>
                    </a:p>
                  </a:txBody>
                  <a:tcPr/>
                </a:tc>
                <a:tc>
                  <a:txBody>
                    <a:bodyPr/>
                    <a:lstStyle/>
                    <a:p>
                      <a:r>
                        <a:rPr lang="en-US" dirty="0"/>
                        <a:t>7.38</a:t>
                      </a:r>
                    </a:p>
                  </a:txBody>
                  <a:tcPr/>
                </a:tc>
                <a:tc>
                  <a:txBody>
                    <a:bodyPr/>
                    <a:lstStyle/>
                    <a:p>
                      <a:r>
                        <a:rPr lang="en-US" dirty="0"/>
                        <a:t>9.19</a:t>
                      </a:r>
                    </a:p>
                  </a:txBody>
                  <a:tcPr/>
                </a:tc>
                <a:extLst>
                  <a:ext uri="{0D108BD9-81ED-4DB2-BD59-A6C34878D82A}">
                    <a16:rowId xmlns:a16="http://schemas.microsoft.com/office/drawing/2014/main" val="10004"/>
                  </a:ext>
                </a:extLst>
              </a:tr>
            </a:tbl>
          </a:graphicData>
        </a:graphic>
      </p:graphicFrame>
      <p:cxnSp>
        <p:nvCxnSpPr>
          <p:cNvPr id="3" name="Straight Arrow Connector 2"/>
          <p:cNvCxnSpPr/>
          <p:nvPr/>
        </p:nvCxnSpPr>
        <p:spPr>
          <a:xfrm>
            <a:off x="6100165" y="2909799"/>
            <a:ext cx="7257" cy="6241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787166" y="2909799"/>
            <a:ext cx="7257" cy="6241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925191" y="2909799"/>
            <a:ext cx="7257" cy="6241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053085" y="2975635"/>
            <a:ext cx="684803" cy="246221"/>
          </a:xfrm>
          <a:prstGeom prst="rect">
            <a:avLst/>
          </a:prstGeom>
          <a:noFill/>
        </p:spPr>
        <p:txBody>
          <a:bodyPr wrap="none" rtlCol="0">
            <a:spAutoFit/>
          </a:bodyPr>
          <a:lstStyle/>
          <a:p>
            <a:r>
              <a:rPr lang="en-US" sz="1000" b="1" dirty="0">
                <a:solidFill>
                  <a:srgbClr val="FF0000"/>
                </a:solidFill>
              </a:rPr>
              <a:t>Better fit</a:t>
            </a:r>
          </a:p>
        </p:txBody>
      </p:sp>
      <p:sp>
        <p:nvSpPr>
          <p:cNvPr id="10" name="TextBox 9"/>
          <p:cNvSpPr txBox="1"/>
          <p:nvPr/>
        </p:nvSpPr>
        <p:spPr>
          <a:xfrm>
            <a:off x="7716233" y="2975635"/>
            <a:ext cx="684803" cy="246221"/>
          </a:xfrm>
          <a:prstGeom prst="rect">
            <a:avLst/>
          </a:prstGeom>
          <a:noFill/>
        </p:spPr>
        <p:txBody>
          <a:bodyPr wrap="none" rtlCol="0">
            <a:spAutoFit/>
          </a:bodyPr>
          <a:lstStyle/>
          <a:p>
            <a:r>
              <a:rPr lang="en-US" sz="1000" b="1" dirty="0">
                <a:solidFill>
                  <a:srgbClr val="FF0000"/>
                </a:solidFill>
              </a:rPr>
              <a:t>Worse fit</a:t>
            </a:r>
          </a:p>
        </p:txBody>
      </p:sp>
      <p:sp>
        <p:nvSpPr>
          <p:cNvPr id="9" name="TextBox 8"/>
          <p:cNvSpPr txBox="1"/>
          <p:nvPr/>
        </p:nvSpPr>
        <p:spPr>
          <a:xfrm>
            <a:off x="206805" y="2975635"/>
            <a:ext cx="821059" cy="400110"/>
          </a:xfrm>
          <a:prstGeom prst="rect">
            <a:avLst/>
          </a:prstGeom>
          <a:noFill/>
        </p:spPr>
        <p:txBody>
          <a:bodyPr wrap="none" rtlCol="0">
            <a:spAutoFit/>
          </a:bodyPr>
          <a:lstStyle/>
          <a:p>
            <a:pPr algn="r"/>
            <a:r>
              <a:rPr lang="en-US" sz="1000" b="1" dirty="0">
                <a:solidFill>
                  <a:srgbClr val="FF0000"/>
                </a:solidFill>
              </a:rPr>
              <a:t>Increasing </a:t>
            </a:r>
          </a:p>
          <a:p>
            <a:pPr algn="r"/>
            <a:r>
              <a:rPr lang="en-US" sz="1000" b="1" dirty="0">
                <a:solidFill>
                  <a:srgbClr val="FF0000"/>
                </a:solidFill>
              </a:rPr>
              <a:t>Complexity</a:t>
            </a:r>
          </a:p>
        </p:txBody>
      </p:sp>
    </p:spTree>
    <p:extLst>
      <p:ext uri="{BB962C8B-B14F-4D97-AF65-F5344CB8AC3E}">
        <p14:creationId xmlns:p14="http://schemas.microsoft.com/office/powerpoint/2010/main" val="2599877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134619049"/>
              </p:ext>
            </p:extLst>
          </p:nvPr>
        </p:nvGraphicFramePr>
        <p:xfrm>
          <a:off x="906546" y="1695662"/>
          <a:ext cx="7926345" cy="3387751"/>
        </p:xfrm>
        <a:graphic>
          <a:graphicData uri="http://schemas.openxmlformats.org/drawingml/2006/table">
            <a:tbl>
              <a:tblPr firstRow="1" bandRow="1">
                <a:tableStyleId>{69012ECD-51FC-41F1-AA8D-1B2483CD663E}</a:tableStyleId>
              </a:tblPr>
              <a:tblGrid>
                <a:gridCol w="4524485">
                  <a:extLst>
                    <a:ext uri="{9D8B030D-6E8A-4147-A177-3AD203B41FA5}">
                      <a16:colId xmlns:a16="http://schemas.microsoft.com/office/drawing/2014/main" val="20000"/>
                    </a:ext>
                  </a:extLst>
                </a:gridCol>
                <a:gridCol w="1637617">
                  <a:extLst>
                    <a:ext uri="{9D8B030D-6E8A-4147-A177-3AD203B41FA5}">
                      <a16:colId xmlns:a16="http://schemas.microsoft.com/office/drawing/2014/main" val="20001"/>
                    </a:ext>
                  </a:extLst>
                </a:gridCol>
                <a:gridCol w="1764243">
                  <a:extLst>
                    <a:ext uri="{9D8B030D-6E8A-4147-A177-3AD203B41FA5}">
                      <a16:colId xmlns:a16="http://schemas.microsoft.com/office/drawing/2014/main" val="20002"/>
                    </a:ext>
                  </a:extLst>
                </a:gridCol>
              </a:tblGrid>
              <a:tr h="634766">
                <a:tc>
                  <a:txBody>
                    <a:bodyPr/>
                    <a:lstStyle/>
                    <a:p>
                      <a:pPr algn="ctr"/>
                      <a:r>
                        <a:rPr lang="en-US" dirty="0"/>
                        <a:t>Set of Predictive Models</a:t>
                      </a:r>
                    </a:p>
                  </a:txBody>
                  <a:tcPr/>
                </a:tc>
                <a:tc>
                  <a:txBody>
                    <a:bodyPr/>
                    <a:lstStyle/>
                    <a:p>
                      <a:r>
                        <a:rPr lang="en-US" sz="1200" dirty="0"/>
                        <a:t>Model Fit on Training Data </a:t>
                      </a:r>
                    </a:p>
                    <a:p>
                      <a:r>
                        <a:rPr lang="en-US" sz="1000" dirty="0"/>
                        <a:t>(Sum of Squared Errors)</a:t>
                      </a:r>
                    </a:p>
                  </a:txBody>
                  <a:tcPr/>
                </a:tc>
                <a:tc>
                  <a:txBody>
                    <a:bodyPr/>
                    <a:lstStyle/>
                    <a:p>
                      <a:r>
                        <a:rPr lang="en-US" sz="1200" dirty="0"/>
                        <a:t>Model Fit on Validation Data</a:t>
                      </a:r>
                    </a:p>
                    <a:p>
                      <a:r>
                        <a:rPr lang="en-US" sz="1000" dirty="0"/>
                        <a:t> (Sum of Squared Errors)</a:t>
                      </a:r>
                    </a:p>
                  </a:txBody>
                  <a:tcPr/>
                </a:tc>
                <a:extLst>
                  <a:ext uri="{0D108BD9-81ED-4DB2-BD59-A6C34878D82A}">
                    <a16:rowId xmlns:a16="http://schemas.microsoft.com/office/drawing/2014/main" val="10000"/>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#1)   Y=</a:t>
                      </a:r>
                      <a:r>
                        <a:rPr lang="el-GR" sz="1600" dirty="0"/>
                        <a:t>β</a:t>
                      </a:r>
                      <a:r>
                        <a:rPr lang="en-US" sz="1600" baseline="-25000" dirty="0"/>
                        <a:t>0</a:t>
                      </a:r>
                      <a:r>
                        <a:rPr lang="en-US" sz="1600" dirty="0"/>
                        <a:t>+</a:t>
                      </a:r>
                      <a:r>
                        <a:rPr lang="el-GR" sz="1600" dirty="0"/>
                        <a:t>β</a:t>
                      </a:r>
                      <a:r>
                        <a:rPr lang="en-US" sz="1600" baseline="-25000" dirty="0"/>
                        <a:t>1</a:t>
                      </a:r>
                      <a:r>
                        <a:rPr lang="en-US" sz="1600" dirty="0"/>
                        <a:t>x</a:t>
                      </a:r>
                    </a:p>
                    <a:p>
                      <a:endParaRPr lang="en-US" sz="1600" dirty="0"/>
                    </a:p>
                  </a:txBody>
                  <a:tcPr/>
                </a:tc>
                <a:tc>
                  <a:txBody>
                    <a:bodyPr/>
                    <a:lstStyle/>
                    <a:p>
                      <a:r>
                        <a:rPr lang="en-US" dirty="0"/>
                        <a:t>10.71</a:t>
                      </a:r>
                    </a:p>
                  </a:txBody>
                  <a:tcPr/>
                </a:tc>
                <a:tc>
                  <a:txBody>
                    <a:bodyPr/>
                    <a:lstStyle/>
                    <a:p>
                      <a:r>
                        <a:rPr lang="en-US" dirty="0"/>
                        <a:t>10.31</a:t>
                      </a:r>
                    </a:p>
                  </a:txBody>
                  <a:tcPr/>
                </a:tc>
                <a:extLst>
                  <a:ext uri="{0D108BD9-81ED-4DB2-BD59-A6C34878D82A}">
                    <a16:rowId xmlns:a16="http://schemas.microsoft.com/office/drawing/2014/main" val="10001"/>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#2)  Y=</a:t>
                      </a:r>
                      <a:r>
                        <a:rPr lang="el-GR" sz="1600" dirty="0"/>
                        <a:t>β</a:t>
                      </a:r>
                      <a:r>
                        <a:rPr lang="en-US" sz="1600" baseline="-25000" dirty="0"/>
                        <a:t>0</a:t>
                      </a:r>
                      <a:r>
                        <a:rPr lang="en-US" sz="1600" dirty="0"/>
                        <a:t>+</a:t>
                      </a:r>
                      <a:r>
                        <a:rPr lang="el-GR" sz="1600" dirty="0"/>
                        <a:t>β</a:t>
                      </a:r>
                      <a:r>
                        <a:rPr lang="en-US" sz="1600" baseline="-25000" dirty="0"/>
                        <a:t>1</a:t>
                      </a:r>
                      <a:r>
                        <a:rPr lang="en-US" sz="1600" dirty="0"/>
                        <a:t>x</a:t>
                      </a:r>
                      <a:r>
                        <a:rPr lang="el-GR" sz="1600" dirty="0"/>
                        <a:t> β</a:t>
                      </a:r>
                      <a:r>
                        <a:rPr lang="en-US" sz="1600" baseline="-25000" dirty="0"/>
                        <a:t>2</a:t>
                      </a:r>
                      <a:r>
                        <a:rPr lang="en-US" sz="1600" dirty="0"/>
                        <a:t>x</a:t>
                      </a:r>
                      <a:r>
                        <a:rPr lang="en-US" sz="1600" baseline="30000" dirty="0"/>
                        <a:t>2</a:t>
                      </a:r>
                    </a:p>
                    <a:p>
                      <a:endParaRPr lang="en-US" sz="1600" dirty="0"/>
                    </a:p>
                  </a:txBody>
                  <a:tcPr/>
                </a:tc>
                <a:tc>
                  <a:txBody>
                    <a:bodyPr/>
                    <a:lstStyle/>
                    <a:p>
                      <a:r>
                        <a:rPr lang="en-US" dirty="0"/>
                        <a:t>9.94</a:t>
                      </a:r>
                    </a:p>
                  </a:txBody>
                  <a:tcPr/>
                </a:tc>
                <a:tc>
                  <a:txBody>
                    <a:bodyPr/>
                    <a:lstStyle/>
                    <a:p>
                      <a:r>
                        <a:rPr lang="en-US" dirty="0"/>
                        <a:t>10.21</a:t>
                      </a:r>
                    </a:p>
                  </a:txBody>
                  <a:tcPr/>
                </a:tc>
                <a:extLst>
                  <a:ext uri="{0D108BD9-81ED-4DB2-BD59-A6C34878D82A}">
                    <a16:rowId xmlns:a16="http://schemas.microsoft.com/office/drawing/2014/main" val="10002"/>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#3)</a:t>
                      </a:r>
                      <a:r>
                        <a:rPr lang="en-US" sz="1600" baseline="0" dirty="0"/>
                        <a:t>  </a:t>
                      </a:r>
                      <a:r>
                        <a:rPr lang="en-US" sz="1600" dirty="0"/>
                        <a:t>Y=</a:t>
                      </a:r>
                      <a:r>
                        <a:rPr lang="el-GR" sz="1600" dirty="0"/>
                        <a:t>β</a:t>
                      </a:r>
                      <a:r>
                        <a:rPr lang="en-US" sz="1600" baseline="-25000" dirty="0"/>
                        <a:t>0</a:t>
                      </a:r>
                      <a:r>
                        <a:rPr lang="en-US" sz="1600" dirty="0"/>
                        <a:t>+</a:t>
                      </a:r>
                      <a:r>
                        <a:rPr lang="el-GR" sz="1600" dirty="0"/>
                        <a:t>β</a:t>
                      </a:r>
                      <a:r>
                        <a:rPr lang="en-US" sz="1600" baseline="-25000" dirty="0"/>
                        <a:t>1</a:t>
                      </a:r>
                      <a:r>
                        <a:rPr lang="en-US" sz="1600" dirty="0"/>
                        <a:t>x</a:t>
                      </a:r>
                      <a:r>
                        <a:rPr lang="el-GR" sz="1600" dirty="0"/>
                        <a:t> </a:t>
                      </a:r>
                      <a:r>
                        <a:rPr lang="en-US" sz="1600" dirty="0"/>
                        <a:t>+</a:t>
                      </a:r>
                      <a:r>
                        <a:rPr lang="el-GR" sz="1600" dirty="0"/>
                        <a:t>β</a:t>
                      </a:r>
                      <a:r>
                        <a:rPr lang="en-US" sz="1600" baseline="-25000" dirty="0"/>
                        <a:t>2</a:t>
                      </a:r>
                      <a:r>
                        <a:rPr lang="en-US" sz="1600" dirty="0"/>
                        <a:t>x</a:t>
                      </a:r>
                      <a:r>
                        <a:rPr lang="en-US" sz="1600" baseline="30000" dirty="0"/>
                        <a:t>2</a:t>
                      </a:r>
                      <a:r>
                        <a:rPr lang="en-US" sz="1600" dirty="0"/>
                        <a:t>+</a:t>
                      </a:r>
                      <a:r>
                        <a:rPr lang="el-GR" sz="1600" dirty="0"/>
                        <a:t>β</a:t>
                      </a:r>
                      <a:r>
                        <a:rPr lang="en-US" sz="1600" baseline="-25000" dirty="0"/>
                        <a:t>3</a:t>
                      </a:r>
                      <a:r>
                        <a:rPr lang="en-US" sz="1600" dirty="0"/>
                        <a:t>x</a:t>
                      </a:r>
                      <a:r>
                        <a:rPr lang="en-US" sz="1600" baseline="30000" dirty="0"/>
                        <a:t>3</a:t>
                      </a:r>
                    </a:p>
                    <a:p>
                      <a:endParaRPr lang="en-US" sz="1600" dirty="0"/>
                    </a:p>
                  </a:txBody>
                  <a:tcPr/>
                </a:tc>
                <a:tc>
                  <a:txBody>
                    <a:bodyPr/>
                    <a:lstStyle/>
                    <a:p>
                      <a:r>
                        <a:rPr lang="en-US" dirty="0"/>
                        <a:t>7.64</a:t>
                      </a:r>
                    </a:p>
                  </a:txBody>
                  <a:tcPr/>
                </a:tc>
                <a:tc>
                  <a:txBody>
                    <a:bodyPr/>
                    <a:lstStyle/>
                    <a:p>
                      <a:r>
                        <a:rPr lang="en-US" dirty="0"/>
                        <a:t>8.99</a:t>
                      </a:r>
                    </a:p>
                  </a:txBody>
                  <a:tcPr/>
                </a:tc>
                <a:extLst>
                  <a:ext uri="{0D108BD9-81ED-4DB2-BD59-A6C34878D82A}">
                    <a16:rowId xmlns:a16="http://schemas.microsoft.com/office/drawing/2014/main" val="10003"/>
                  </a:ext>
                </a:extLst>
              </a:tr>
              <a:tr h="1015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#4)  Y=</a:t>
                      </a:r>
                      <a:r>
                        <a:rPr lang="el-GR" sz="1600" dirty="0"/>
                        <a:t>β</a:t>
                      </a:r>
                      <a:r>
                        <a:rPr lang="en-US" sz="1600" baseline="-25000" dirty="0"/>
                        <a:t>0</a:t>
                      </a:r>
                      <a:r>
                        <a:rPr lang="en-US" sz="1600" dirty="0"/>
                        <a:t>+</a:t>
                      </a:r>
                      <a:r>
                        <a:rPr lang="el-GR" sz="1600" dirty="0"/>
                        <a:t>β</a:t>
                      </a:r>
                      <a:r>
                        <a:rPr lang="en-US" sz="1600" baseline="-25000" dirty="0"/>
                        <a:t>1</a:t>
                      </a:r>
                      <a:r>
                        <a:rPr lang="en-US" sz="1600" dirty="0"/>
                        <a:t>x</a:t>
                      </a:r>
                      <a:r>
                        <a:rPr lang="el-GR" sz="1600" dirty="0"/>
                        <a:t> </a:t>
                      </a:r>
                      <a:r>
                        <a:rPr lang="en-US" sz="1600" dirty="0"/>
                        <a:t>+</a:t>
                      </a:r>
                      <a:r>
                        <a:rPr lang="el-GR" sz="1600" dirty="0"/>
                        <a:t>β</a:t>
                      </a:r>
                      <a:r>
                        <a:rPr lang="en-US" sz="1600" baseline="-25000" dirty="0"/>
                        <a:t>2</a:t>
                      </a:r>
                      <a:r>
                        <a:rPr lang="en-US" sz="1600" dirty="0"/>
                        <a:t>x</a:t>
                      </a:r>
                      <a:r>
                        <a:rPr lang="en-US" sz="1600" baseline="30000" dirty="0"/>
                        <a:t>2</a:t>
                      </a:r>
                      <a:r>
                        <a:rPr lang="en-US" sz="1600" dirty="0"/>
                        <a:t>+</a:t>
                      </a:r>
                      <a:r>
                        <a:rPr lang="el-GR" sz="1600" dirty="0"/>
                        <a:t>β</a:t>
                      </a:r>
                      <a:r>
                        <a:rPr lang="en-US" sz="1600" baseline="-25000" dirty="0"/>
                        <a:t>3</a:t>
                      </a:r>
                      <a:r>
                        <a:rPr lang="en-US" sz="1600" dirty="0"/>
                        <a:t>x</a:t>
                      </a:r>
                      <a:r>
                        <a:rPr lang="en-US" sz="1600" baseline="30000" dirty="0"/>
                        <a:t>3</a:t>
                      </a:r>
                      <a:r>
                        <a:rPr lang="en-US" sz="1600" dirty="0"/>
                        <a:t>+</a:t>
                      </a:r>
                      <a:r>
                        <a:rPr lang="el-GR" sz="1600" dirty="0"/>
                        <a:t> β</a:t>
                      </a:r>
                      <a:r>
                        <a:rPr lang="en-US" sz="1600" baseline="-25000" dirty="0"/>
                        <a:t>4</a:t>
                      </a:r>
                      <a:r>
                        <a:rPr lang="en-US" sz="1600" dirty="0"/>
                        <a:t>x</a:t>
                      </a:r>
                      <a:r>
                        <a:rPr lang="en-US" sz="1600" baseline="30000" dirty="0"/>
                        <a:t>4</a:t>
                      </a:r>
                      <a:r>
                        <a:rPr lang="en-US" sz="1600" dirty="0"/>
                        <a:t>+</a:t>
                      </a:r>
                      <a:r>
                        <a:rPr lang="el-GR" sz="1600" dirty="0"/>
                        <a:t>β</a:t>
                      </a:r>
                      <a:r>
                        <a:rPr lang="en-US" sz="1600" baseline="-25000" dirty="0"/>
                        <a:t>5</a:t>
                      </a:r>
                      <a:r>
                        <a:rPr lang="en-US" sz="1600" dirty="0"/>
                        <a:t>x</a:t>
                      </a:r>
                      <a:r>
                        <a:rPr lang="en-US" sz="1600" baseline="30000" dirty="0"/>
                        <a:t>5</a:t>
                      </a:r>
                      <a:r>
                        <a:rPr lang="en-US" sz="1600" dirty="0"/>
                        <a:t>+</a:t>
                      </a:r>
                      <a:r>
                        <a:rPr lang="el-GR" sz="1600" dirty="0"/>
                        <a:t> β</a:t>
                      </a:r>
                      <a:r>
                        <a:rPr lang="en-US" sz="1600" baseline="-25000" dirty="0"/>
                        <a:t>6</a:t>
                      </a:r>
                      <a:r>
                        <a:rPr lang="en-US" sz="1600" dirty="0"/>
                        <a:t>x</a:t>
                      </a:r>
                      <a:r>
                        <a:rPr lang="en-US" sz="1600" baseline="30000" dirty="0"/>
                        <a:t>6</a:t>
                      </a:r>
                      <a:r>
                        <a:rPr lang="en-US" sz="1600" dirty="0"/>
                        <a:t>+</a:t>
                      </a:r>
                      <a:r>
                        <a:rPr lang="el-GR" sz="1600" dirty="0"/>
                        <a:t>β</a:t>
                      </a:r>
                      <a:r>
                        <a:rPr lang="en-US" sz="1600" baseline="-25000" dirty="0"/>
                        <a:t>7</a:t>
                      </a:r>
                      <a:r>
                        <a:rPr lang="en-US" sz="1600" dirty="0"/>
                        <a:t>x</a:t>
                      </a:r>
                      <a:r>
                        <a:rPr lang="en-US" sz="1600" baseline="30000" dirty="0"/>
                        <a:t>7</a:t>
                      </a:r>
                      <a:r>
                        <a:rPr lang="en-US" sz="1600" dirty="0"/>
                        <a:t>+</a:t>
                      </a:r>
                      <a:r>
                        <a:rPr lang="el-GR" sz="1600" dirty="0"/>
                        <a:t> β</a:t>
                      </a:r>
                      <a:r>
                        <a:rPr lang="en-US" sz="1600" baseline="-25000" dirty="0"/>
                        <a:t>8</a:t>
                      </a:r>
                      <a:r>
                        <a:rPr lang="en-US" sz="1600" dirty="0"/>
                        <a:t>x</a:t>
                      </a:r>
                      <a:r>
                        <a:rPr lang="en-US" sz="1600" baseline="30000" dirty="0"/>
                        <a:t>8</a:t>
                      </a:r>
                      <a:r>
                        <a:rPr lang="en-US" sz="1600" dirty="0"/>
                        <a:t>+</a:t>
                      </a:r>
                      <a:r>
                        <a:rPr lang="el-GR" sz="1600" dirty="0"/>
                        <a:t>β</a:t>
                      </a:r>
                      <a:r>
                        <a:rPr lang="en-US" sz="1600" baseline="-25000" dirty="0"/>
                        <a:t>9</a:t>
                      </a:r>
                      <a:r>
                        <a:rPr lang="en-US" sz="1600" dirty="0"/>
                        <a:t>x</a:t>
                      </a:r>
                      <a:r>
                        <a:rPr lang="en-US" sz="1600" baseline="30000" dirty="0"/>
                        <a:t>9</a:t>
                      </a:r>
                      <a:r>
                        <a:rPr lang="en-US" sz="1600" dirty="0"/>
                        <a:t>+</a:t>
                      </a:r>
                      <a:r>
                        <a:rPr lang="el-GR" sz="1600" dirty="0"/>
                        <a:t> β</a:t>
                      </a:r>
                      <a:r>
                        <a:rPr lang="en-US" sz="1600" baseline="-25000" dirty="0"/>
                        <a:t>10</a:t>
                      </a:r>
                      <a:r>
                        <a:rPr lang="en-US" sz="1600" dirty="0"/>
                        <a:t>x</a:t>
                      </a:r>
                      <a:r>
                        <a:rPr lang="en-US" sz="1600" baseline="30000" dirty="0"/>
                        <a:t>10</a:t>
                      </a:r>
                      <a:r>
                        <a:rPr lang="en-US" sz="1600" dirty="0"/>
                        <a:t>+</a:t>
                      </a:r>
                      <a:r>
                        <a:rPr lang="el-GR" sz="1600" dirty="0"/>
                        <a:t>β</a:t>
                      </a:r>
                      <a:r>
                        <a:rPr lang="en-US" sz="1600" baseline="-25000" dirty="0"/>
                        <a:t>11</a:t>
                      </a:r>
                      <a:r>
                        <a:rPr lang="en-US" sz="1600" dirty="0"/>
                        <a:t>x</a:t>
                      </a:r>
                      <a:r>
                        <a:rPr lang="en-US" sz="1600" baseline="30000" dirty="0"/>
                        <a:t>11</a:t>
                      </a:r>
                      <a:r>
                        <a:rPr lang="en-US" sz="1600" dirty="0"/>
                        <a:t>+</a:t>
                      </a:r>
                      <a:r>
                        <a:rPr lang="el-GR" sz="1600" dirty="0"/>
                        <a:t> β</a:t>
                      </a:r>
                      <a:r>
                        <a:rPr lang="en-US" sz="1600" baseline="-25000" dirty="0"/>
                        <a:t>12</a:t>
                      </a:r>
                      <a:r>
                        <a:rPr lang="en-US" sz="1600" dirty="0"/>
                        <a:t>x</a:t>
                      </a:r>
                      <a:r>
                        <a:rPr lang="en-US" sz="1600" baseline="30000" dirty="0"/>
                        <a:t>12</a:t>
                      </a:r>
                      <a:r>
                        <a:rPr lang="en-US" sz="1600" dirty="0"/>
                        <a:t>+</a:t>
                      </a:r>
                      <a:r>
                        <a:rPr lang="el-GR" sz="1600" dirty="0"/>
                        <a:t>β</a:t>
                      </a:r>
                      <a:r>
                        <a:rPr lang="en-US" sz="1600" baseline="-25000" dirty="0"/>
                        <a:t>13</a:t>
                      </a:r>
                      <a:r>
                        <a:rPr lang="en-US" sz="1600" dirty="0"/>
                        <a:t>x</a:t>
                      </a:r>
                      <a:r>
                        <a:rPr lang="en-US" sz="1600" baseline="30000" dirty="0"/>
                        <a:t>13</a:t>
                      </a:r>
                      <a:r>
                        <a:rPr lang="en-US" sz="1600" dirty="0"/>
                        <a:t>+</a:t>
                      </a:r>
                      <a:r>
                        <a:rPr lang="el-GR" sz="1600" dirty="0"/>
                        <a:t> β</a:t>
                      </a:r>
                      <a:r>
                        <a:rPr lang="en-US" sz="1600" baseline="-25000" dirty="0"/>
                        <a:t>14</a:t>
                      </a:r>
                      <a:r>
                        <a:rPr lang="en-US" sz="1600" dirty="0"/>
                        <a:t>x</a:t>
                      </a:r>
                      <a:r>
                        <a:rPr lang="en-US" sz="1600" baseline="30000" dirty="0"/>
                        <a:t>14</a:t>
                      </a:r>
                      <a:r>
                        <a:rPr lang="en-US" sz="1600" dirty="0"/>
                        <a:t>+</a:t>
                      </a:r>
                      <a:r>
                        <a:rPr lang="el-GR" sz="1600" dirty="0"/>
                        <a:t>β</a:t>
                      </a:r>
                      <a:r>
                        <a:rPr lang="en-US" sz="1600" baseline="-25000" dirty="0"/>
                        <a:t>15</a:t>
                      </a:r>
                      <a:r>
                        <a:rPr lang="en-US" sz="1600" dirty="0"/>
                        <a:t>x</a:t>
                      </a:r>
                      <a:r>
                        <a:rPr lang="en-US" sz="1600" baseline="30000" dirty="0"/>
                        <a:t>15</a:t>
                      </a:r>
                      <a:r>
                        <a:rPr lang="en-US" sz="1600" dirty="0"/>
                        <a:t>+</a:t>
                      </a:r>
                      <a:r>
                        <a:rPr lang="el-GR" sz="1600" dirty="0"/>
                        <a:t> β</a:t>
                      </a:r>
                      <a:r>
                        <a:rPr lang="en-US" sz="1600" baseline="-25000" dirty="0"/>
                        <a:t>16</a:t>
                      </a:r>
                      <a:r>
                        <a:rPr lang="en-US" sz="1600" dirty="0"/>
                        <a:t>x</a:t>
                      </a:r>
                      <a:r>
                        <a:rPr lang="en-US" sz="1600" baseline="30000" dirty="0"/>
                        <a:t>16</a:t>
                      </a:r>
                      <a:r>
                        <a:rPr lang="en-US" sz="1600" dirty="0"/>
                        <a:t>+</a:t>
                      </a:r>
                      <a:r>
                        <a:rPr lang="el-GR" sz="1600" dirty="0"/>
                        <a:t>β</a:t>
                      </a:r>
                      <a:r>
                        <a:rPr lang="en-US" sz="1600" baseline="-25000" dirty="0"/>
                        <a:t>17</a:t>
                      </a:r>
                      <a:r>
                        <a:rPr lang="en-US" sz="1600" dirty="0"/>
                        <a:t>x</a:t>
                      </a:r>
                      <a:r>
                        <a:rPr lang="en-US" sz="1600" baseline="30000" dirty="0"/>
                        <a:t>17</a:t>
                      </a:r>
                      <a:r>
                        <a:rPr lang="en-US" sz="1600" dirty="0"/>
                        <a:t>+</a:t>
                      </a:r>
                      <a:r>
                        <a:rPr lang="el-GR" sz="1600" dirty="0"/>
                        <a:t> β</a:t>
                      </a:r>
                      <a:r>
                        <a:rPr lang="en-US" sz="1600" baseline="-25000" dirty="0"/>
                        <a:t>18</a:t>
                      </a:r>
                      <a:r>
                        <a:rPr lang="en-US" sz="1600" dirty="0"/>
                        <a:t>x</a:t>
                      </a:r>
                      <a:r>
                        <a:rPr lang="en-US" sz="1600" baseline="30000" dirty="0"/>
                        <a:t>18</a:t>
                      </a:r>
                      <a:r>
                        <a:rPr lang="en-US" sz="1600" dirty="0"/>
                        <a:t>+</a:t>
                      </a:r>
                      <a:r>
                        <a:rPr lang="el-GR" sz="1600" dirty="0"/>
                        <a:t>β</a:t>
                      </a:r>
                      <a:r>
                        <a:rPr lang="en-US" sz="1600" baseline="-25000" dirty="0"/>
                        <a:t>19</a:t>
                      </a:r>
                      <a:r>
                        <a:rPr lang="en-US" sz="1600" dirty="0"/>
                        <a:t>x</a:t>
                      </a:r>
                      <a:r>
                        <a:rPr lang="en-US" sz="1600" baseline="30000" dirty="0"/>
                        <a:t>19</a:t>
                      </a:r>
                      <a:r>
                        <a:rPr lang="en-US" sz="1600" dirty="0"/>
                        <a:t>+</a:t>
                      </a:r>
                      <a:r>
                        <a:rPr lang="el-GR" sz="1600" dirty="0"/>
                        <a:t> β</a:t>
                      </a:r>
                      <a:r>
                        <a:rPr lang="en-US" sz="1600" baseline="-25000" dirty="0"/>
                        <a:t>20</a:t>
                      </a:r>
                      <a:r>
                        <a:rPr lang="en-US" sz="1600" dirty="0"/>
                        <a:t>x</a:t>
                      </a:r>
                      <a:r>
                        <a:rPr lang="en-US" sz="1600" baseline="30000" dirty="0"/>
                        <a:t>20</a:t>
                      </a:r>
                    </a:p>
                  </a:txBody>
                  <a:tcPr/>
                </a:tc>
                <a:tc>
                  <a:txBody>
                    <a:bodyPr/>
                    <a:lstStyle/>
                    <a:p>
                      <a:r>
                        <a:rPr lang="en-US" dirty="0"/>
                        <a:t>7.38</a:t>
                      </a:r>
                    </a:p>
                  </a:txBody>
                  <a:tcPr/>
                </a:tc>
                <a:tc>
                  <a:txBody>
                    <a:bodyPr/>
                    <a:lstStyle/>
                    <a:p>
                      <a:r>
                        <a:rPr lang="en-US" dirty="0"/>
                        <a:t>9.19</a:t>
                      </a:r>
                    </a:p>
                  </a:txBody>
                  <a:tcPr/>
                </a:tc>
                <a:extLst>
                  <a:ext uri="{0D108BD9-81ED-4DB2-BD59-A6C34878D82A}">
                    <a16:rowId xmlns:a16="http://schemas.microsoft.com/office/drawing/2014/main" val="10004"/>
                  </a:ext>
                </a:extLst>
              </a:tr>
            </a:tbl>
          </a:graphicData>
        </a:graphic>
      </p:graphicFrame>
      <p:sp>
        <p:nvSpPr>
          <p:cNvPr id="4" name="Title 3"/>
          <p:cNvSpPr>
            <a:spLocks noGrp="1"/>
          </p:cNvSpPr>
          <p:nvPr>
            <p:ph type="title"/>
          </p:nvPr>
        </p:nvSpPr>
        <p:spPr>
          <a:xfrm>
            <a:off x="1082716" y="373712"/>
            <a:ext cx="7704667" cy="847816"/>
          </a:xfrm>
        </p:spPr>
        <p:txBody>
          <a:bodyPr>
            <a:normAutofit fontScale="90000"/>
          </a:bodyPr>
          <a:lstStyle/>
          <a:p>
            <a:r>
              <a:rPr lang="en-US" dirty="0"/>
              <a:t>Apply this algorithm to our previous example…</a:t>
            </a:r>
          </a:p>
        </p:txBody>
      </p:sp>
      <p:sp>
        <p:nvSpPr>
          <p:cNvPr id="5" name="Content Placeholder 4"/>
          <p:cNvSpPr>
            <a:spLocks noGrp="1"/>
          </p:cNvSpPr>
          <p:nvPr>
            <p:ph idx="1"/>
          </p:nvPr>
        </p:nvSpPr>
        <p:spPr>
          <a:xfrm>
            <a:off x="982132" y="1287086"/>
            <a:ext cx="8046457" cy="6045693"/>
          </a:xfrm>
        </p:spPr>
        <p:txBody>
          <a:bodyPr>
            <a:normAutofit/>
          </a:bodyPr>
          <a:lstStyle/>
          <a:p>
            <a:pPr lvl="1"/>
            <a:endParaRPr lang="en-CA" dirty="0"/>
          </a:p>
          <a:p>
            <a:pPr marL="457200" lvl="1" indent="0">
              <a:buNone/>
            </a:pPr>
            <a:endParaRPr lang="en-CA" dirty="0"/>
          </a:p>
          <a:p>
            <a:pPr lvl="1"/>
            <a:endParaRPr lang="en-CA" dirty="0"/>
          </a:p>
        </p:txBody>
      </p:sp>
      <p:sp>
        <p:nvSpPr>
          <p:cNvPr id="2" name="Rectangle 1"/>
          <p:cNvSpPr/>
          <p:nvPr/>
        </p:nvSpPr>
        <p:spPr>
          <a:xfrm>
            <a:off x="881547" y="3471062"/>
            <a:ext cx="7905836" cy="60350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212847" y="5596128"/>
            <a:ext cx="6473952" cy="923330"/>
          </a:xfrm>
          <a:prstGeom prst="rect">
            <a:avLst/>
          </a:prstGeom>
          <a:noFill/>
        </p:spPr>
        <p:txBody>
          <a:bodyPr wrap="square" rtlCol="0">
            <a:spAutoFit/>
          </a:bodyPr>
          <a:lstStyle/>
          <a:p>
            <a:r>
              <a:rPr lang="en-US" dirty="0"/>
              <a:t>Using this mode performance assessment, through a systematic evaluation we identify the 3</a:t>
            </a:r>
            <a:r>
              <a:rPr lang="en-US" baseline="30000" dirty="0"/>
              <a:t>rd</a:t>
            </a:r>
            <a:r>
              <a:rPr lang="en-US" dirty="0"/>
              <a:t> model as our best candidate “predictive” model. </a:t>
            </a:r>
          </a:p>
        </p:txBody>
      </p:sp>
      <p:sp>
        <p:nvSpPr>
          <p:cNvPr id="8" name="TextBox 7"/>
          <p:cNvSpPr txBox="1"/>
          <p:nvPr/>
        </p:nvSpPr>
        <p:spPr>
          <a:xfrm>
            <a:off x="8054864" y="3389537"/>
            <a:ext cx="788999" cy="1015663"/>
          </a:xfrm>
          <a:prstGeom prst="rect">
            <a:avLst/>
          </a:prstGeom>
          <a:noFill/>
        </p:spPr>
        <p:txBody>
          <a:bodyPr wrap="none" rtlCol="0">
            <a:spAutoFit/>
          </a:bodyPr>
          <a:lstStyle/>
          <a:p>
            <a:r>
              <a:rPr lang="en-US" sz="6000" b="1" dirty="0">
                <a:solidFill>
                  <a:srgbClr val="00B050"/>
                </a:solidFill>
                <a:sym typeface="Wingdings" panose="05000000000000000000" pitchFamily="2" charset="2"/>
              </a:rPr>
              <a:t></a:t>
            </a:r>
            <a:endParaRPr lang="en-US" sz="6000" b="1" dirty="0">
              <a:solidFill>
                <a:srgbClr val="00B050"/>
              </a:solidFill>
            </a:endParaRPr>
          </a:p>
        </p:txBody>
      </p:sp>
    </p:spTree>
    <p:extLst>
      <p:ext uri="{BB962C8B-B14F-4D97-AF65-F5344CB8AC3E}">
        <p14:creationId xmlns:p14="http://schemas.microsoft.com/office/powerpoint/2010/main" val="2287121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949" y="-504344"/>
            <a:ext cx="9102355" cy="1981200"/>
          </a:xfrm>
        </p:spPr>
        <p:txBody>
          <a:bodyPr/>
          <a:lstStyle/>
          <a:p>
            <a:r>
              <a:rPr lang="en-US" dirty="0"/>
              <a:t>K-fold Cross Validation</a:t>
            </a:r>
          </a:p>
        </p:txBody>
      </p:sp>
      <p:pic>
        <p:nvPicPr>
          <p:cNvPr id="4" name="Picture 3"/>
          <p:cNvPicPr>
            <a:picLocks noChangeAspect="1"/>
          </p:cNvPicPr>
          <p:nvPr/>
        </p:nvPicPr>
        <p:blipFill>
          <a:blip r:embed="rId2"/>
          <a:stretch>
            <a:fillRect/>
          </a:stretch>
        </p:blipFill>
        <p:spPr>
          <a:xfrm>
            <a:off x="1096659" y="2392492"/>
            <a:ext cx="7561133" cy="4040548"/>
          </a:xfrm>
          <a:prstGeom prst="rect">
            <a:avLst/>
          </a:prstGeom>
        </p:spPr>
      </p:pic>
      <p:sp>
        <p:nvSpPr>
          <p:cNvPr id="3" name="Rectangle 2"/>
          <p:cNvSpPr/>
          <p:nvPr/>
        </p:nvSpPr>
        <p:spPr>
          <a:xfrm>
            <a:off x="2018884" y="6333012"/>
            <a:ext cx="7339802" cy="815608"/>
          </a:xfrm>
          <a:prstGeom prst="rect">
            <a:avLst/>
          </a:prstGeom>
        </p:spPr>
        <p:txBody>
          <a:bodyPr wrap="square">
            <a:spAutoFit/>
          </a:bodyPr>
          <a:lstStyle/>
          <a:p>
            <a:r>
              <a:rPr lang="en-US" sz="1100" dirty="0"/>
              <a:t>(source: Van der Aalst, W. (2011). Process mining: discovery, conformance and enhancement of business processes.)</a:t>
            </a:r>
          </a:p>
          <a:p>
            <a:br>
              <a:rPr lang="en-US" dirty="0"/>
            </a:br>
            <a:endParaRPr lang="en-US" dirty="0"/>
          </a:p>
        </p:txBody>
      </p:sp>
      <p:sp>
        <p:nvSpPr>
          <p:cNvPr id="5" name="TextBox 4"/>
          <p:cNvSpPr txBox="1"/>
          <p:nvPr/>
        </p:nvSpPr>
        <p:spPr>
          <a:xfrm>
            <a:off x="1188792" y="1015191"/>
            <a:ext cx="7704667" cy="1477328"/>
          </a:xfrm>
          <a:prstGeom prst="rect">
            <a:avLst/>
          </a:prstGeom>
          <a:noFill/>
        </p:spPr>
        <p:txBody>
          <a:bodyPr wrap="square" rtlCol="0">
            <a:spAutoFit/>
          </a:bodyPr>
          <a:lstStyle/>
          <a:p>
            <a:r>
              <a:rPr lang="en-US" dirty="0"/>
              <a:t>Learning Algorithms can also take an approach of splitting the data multiple times, thus creating many different (yet from the same population) training and validation sets. The “k-fold cross validation” approach, in general, can result in identifying a more reliable </a:t>
            </a:r>
            <a:r>
              <a:rPr lang="en-US" sz="1400" dirty="0"/>
              <a:t>(better performing when faced with new data)</a:t>
            </a:r>
            <a:r>
              <a:rPr lang="en-US" dirty="0"/>
              <a:t> predictive model. </a:t>
            </a:r>
          </a:p>
        </p:txBody>
      </p:sp>
    </p:spTree>
    <p:extLst>
      <p:ext uri="{BB962C8B-B14F-4D97-AF65-F5344CB8AC3E}">
        <p14:creationId xmlns:p14="http://schemas.microsoft.com/office/powerpoint/2010/main" val="41479227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2132" y="0"/>
            <a:ext cx="7704667" cy="847816"/>
          </a:xfrm>
        </p:spPr>
        <p:txBody>
          <a:bodyPr>
            <a:normAutofit fontScale="90000"/>
          </a:bodyPr>
          <a:lstStyle/>
          <a:p>
            <a:r>
              <a:rPr lang="en-US" dirty="0"/>
              <a:t>Summary - Key Issues in Predictive Analytics</a:t>
            </a:r>
          </a:p>
        </p:txBody>
      </p:sp>
      <p:sp>
        <p:nvSpPr>
          <p:cNvPr id="5" name="Content Placeholder 4"/>
          <p:cNvSpPr>
            <a:spLocks noGrp="1"/>
          </p:cNvSpPr>
          <p:nvPr>
            <p:ph idx="1"/>
          </p:nvPr>
        </p:nvSpPr>
        <p:spPr>
          <a:xfrm>
            <a:off x="982133" y="639191"/>
            <a:ext cx="8046457" cy="6045693"/>
          </a:xfrm>
        </p:spPr>
        <p:txBody>
          <a:bodyPr>
            <a:normAutofit lnSpcReduction="10000"/>
          </a:bodyPr>
          <a:lstStyle/>
          <a:p>
            <a:r>
              <a:rPr lang="en-CA" dirty="0"/>
              <a:t>Two important issues that we need to consider for all modeling in predictive analytics…</a:t>
            </a:r>
          </a:p>
          <a:p>
            <a:pPr lvl="1"/>
            <a:r>
              <a:rPr lang="en-CA" dirty="0"/>
              <a:t>Data “Fit”:</a:t>
            </a:r>
          </a:p>
          <a:p>
            <a:pPr lvl="2"/>
            <a:r>
              <a:rPr lang="en-CA" dirty="0"/>
              <a:t>Over-Fitting: If our model is too specific in describing our existing/current data that we have used to fit our model, we may limit the models ability to predict data that we have not yet evaluated.  </a:t>
            </a:r>
          </a:p>
          <a:p>
            <a:pPr lvl="2"/>
            <a:r>
              <a:rPr lang="en-CA" dirty="0"/>
              <a:t>Under-Fitting: If our model is too general, we may limit the models ability to accurately predict data that has not yet been seen. </a:t>
            </a:r>
          </a:p>
          <a:p>
            <a:pPr lvl="1"/>
            <a:r>
              <a:rPr lang="en-CA" dirty="0"/>
              <a:t>Model complexity:</a:t>
            </a:r>
          </a:p>
          <a:p>
            <a:pPr lvl="2"/>
            <a:r>
              <a:rPr lang="en-CA" dirty="0"/>
              <a:t>Complex models introduce more assumptions than less complex models. Therefore, within reason, less complex models are preferred. </a:t>
            </a:r>
          </a:p>
          <a:p>
            <a:pPr lvl="2"/>
            <a:r>
              <a:rPr lang="en-CA" dirty="0"/>
              <a:t>Complex models are more difficult to interpret, communicate and understand.</a:t>
            </a:r>
          </a:p>
          <a:p>
            <a:pPr lvl="2"/>
            <a:r>
              <a:rPr lang="en-CA" dirty="0"/>
              <a:t>Complex models require more processing, and for time sensitive forecasts, this can be a big deterrent.</a:t>
            </a:r>
          </a:p>
          <a:p>
            <a:pPr lvl="2"/>
            <a:r>
              <a:rPr lang="en-CA" dirty="0"/>
              <a:t>But, simple models may not capture the patterns exhibited by any underlying process or relationship being observed.</a:t>
            </a:r>
          </a:p>
        </p:txBody>
      </p:sp>
      <p:sp>
        <p:nvSpPr>
          <p:cNvPr id="2" name="TextBox 1"/>
          <p:cNvSpPr txBox="1"/>
          <p:nvPr/>
        </p:nvSpPr>
        <p:spPr>
          <a:xfrm>
            <a:off x="1076632" y="2138516"/>
            <a:ext cx="884903" cy="600164"/>
          </a:xfrm>
          <a:prstGeom prst="rect">
            <a:avLst/>
          </a:prstGeom>
          <a:noFill/>
        </p:spPr>
        <p:txBody>
          <a:bodyPr wrap="square" rtlCol="0">
            <a:spAutoFit/>
          </a:bodyPr>
          <a:lstStyle/>
          <a:p>
            <a:pPr algn="r"/>
            <a:r>
              <a:rPr lang="en-US" sz="1100" i="1" dirty="0">
                <a:solidFill>
                  <a:srgbClr val="0000FF"/>
                </a:solidFill>
              </a:rPr>
              <a:t>Giving in the Sirens song</a:t>
            </a:r>
          </a:p>
        </p:txBody>
      </p:sp>
      <p:sp>
        <p:nvSpPr>
          <p:cNvPr id="6" name="TextBox 5"/>
          <p:cNvSpPr txBox="1"/>
          <p:nvPr/>
        </p:nvSpPr>
        <p:spPr>
          <a:xfrm>
            <a:off x="1076632" y="2984345"/>
            <a:ext cx="884903" cy="430887"/>
          </a:xfrm>
          <a:prstGeom prst="rect">
            <a:avLst/>
          </a:prstGeom>
          <a:noFill/>
        </p:spPr>
        <p:txBody>
          <a:bodyPr wrap="square" rtlCol="0">
            <a:spAutoFit/>
          </a:bodyPr>
          <a:lstStyle/>
          <a:p>
            <a:pPr algn="r"/>
            <a:r>
              <a:rPr lang="en-US" sz="1100" i="1" dirty="0">
                <a:solidFill>
                  <a:srgbClr val="0000FF"/>
                </a:solidFill>
              </a:rPr>
              <a:t>Ignoring the evidence.</a:t>
            </a:r>
          </a:p>
        </p:txBody>
      </p:sp>
    </p:spTree>
    <p:extLst>
      <p:ext uri="{BB962C8B-B14F-4D97-AF65-F5344CB8AC3E}">
        <p14:creationId xmlns:p14="http://schemas.microsoft.com/office/powerpoint/2010/main" val="3851378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txBox="1">
            <a:spLocks noChangeArrowheads="1"/>
          </p:cNvSpPr>
          <p:nvPr/>
        </p:nvSpPr>
        <p:spPr>
          <a:xfrm>
            <a:off x="981636" y="1343679"/>
            <a:ext cx="7848600" cy="42640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altLang="en-US" dirty="0"/>
              <a:t>The best model is the </a:t>
            </a:r>
          </a:p>
          <a:p>
            <a:endParaRPr lang="en-US" altLang="en-US" sz="800" b="1" dirty="0"/>
          </a:p>
          <a:p>
            <a:pPr lvl="1">
              <a:buClr>
                <a:schemeClr val="tx1"/>
              </a:buClr>
              <a:buSzTx/>
              <a:buFont typeface="Wingdings" panose="05000000000000000000" pitchFamily="2" charset="2"/>
              <a:buAutoNum type="alphaLcPeriod"/>
            </a:pPr>
            <a:r>
              <a:rPr lang="en-US" altLang="en-US" dirty="0"/>
              <a:t>simplest model with the best performance on the training data.</a:t>
            </a:r>
          </a:p>
          <a:p>
            <a:pPr lvl="1">
              <a:buClr>
                <a:schemeClr val="tx1"/>
              </a:buClr>
              <a:buSzTx/>
              <a:buFont typeface="Wingdings" panose="05000000000000000000" pitchFamily="2" charset="2"/>
              <a:buAutoNum type="alphaLcPeriod"/>
            </a:pPr>
            <a:r>
              <a:rPr lang="en-US" altLang="en-US" dirty="0"/>
              <a:t>simplest model with the best performance on the validation data.</a:t>
            </a:r>
          </a:p>
          <a:p>
            <a:pPr lvl="1">
              <a:buClr>
                <a:schemeClr val="tx1"/>
              </a:buClr>
              <a:buSzTx/>
              <a:buFont typeface="Wingdings" panose="05000000000000000000" pitchFamily="2" charset="2"/>
              <a:buAutoNum type="alphaLcPeriod"/>
            </a:pPr>
            <a:r>
              <a:rPr lang="en-US" altLang="en-US" dirty="0"/>
              <a:t>most complex model with the best performance on the training data.</a:t>
            </a:r>
          </a:p>
          <a:p>
            <a:pPr lvl="1">
              <a:buClr>
                <a:schemeClr val="tx1"/>
              </a:buClr>
              <a:buSzTx/>
              <a:buFont typeface="Wingdings" panose="05000000000000000000" pitchFamily="2" charset="2"/>
              <a:buAutoNum type="alphaLcPeriod"/>
            </a:pPr>
            <a:r>
              <a:rPr lang="en-US" altLang="en-US" dirty="0"/>
              <a:t>most complex model with the best performance on the validation data.</a:t>
            </a:r>
          </a:p>
          <a:p>
            <a:endParaRPr lang="en-US" altLang="en-US" dirty="0"/>
          </a:p>
        </p:txBody>
      </p:sp>
      <p:sp>
        <p:nvSpPr>
          <p:cNvPr id="5" name="Title 3"/>
          <p:cNvSpPr>
            <a:spLocks noGrp="1"/>
          </p:cNvSpPr>
          <p:nvPr>
            <p:ph type="title"/>
          </p:nvPr>
        </p:nvSpPr>
        <p:spPr>
          <a:xfrm>
            <a:off x="1053602" y="0"/>
            <a:ext cx="7704667" cy="847816"/>
          </a:xfrm>
        </p:spPr>
        <p:txBody>
          <a:bodyPr>
            <a:normAutofit/>
          </a:bodyPr>
          <a:lstStyle/>
          <a:p>
            <a:r>
              <a:rPr lang="en-US" dirty="0"/>
              <a:t>Let’s test our understanding</a:t>
            </a:r>
          </a:p>
        </p:txBody>
      </p:sp>
    </p:spTree>
    <p:extLst>
      <p:ext uri="{BB962C8B-B14F-4D97-AF65-F5344CB8AC3E}">
        <p14:creationId xmlns:p14="http://schemas.microsoft.com/office/powerpoint/2010/main" val="1454648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971" y="580785"/>
            <a:ext cx="8172027" cy="5882640"/>
          </a:xfrm>
        </p:spPr>
        <p:txBody>
          <a:bodyPr>
            <a:normAutofit/>
          </a:bodyPr>
          <a:lstStyle/>
          <a:p>
            <a:r>
              <a:rPr lang="en-US" dirty="0"/>
              <a:t>This is an illustration of philosophical orientations about the world, and its consistencies. The data scientist is illustrating a more empirically based perspective – showing an inclination to give “what is observed” precedence over “what is supposed”, thus drawing theory from evidence. The statistician, on the other hand, is showing a tendency to give precedence to “what is supposed” (aka theoretical model), over “what is seen”.</a:t>
            </a:r>
          </a:p>
          <a:p>
            <a:r>
              <a:rPr lang="en-US" dirty="0"/>
              <a:t>At what point does the statistician doubt his/her model? At what point does the data scientist believe he/she has the </a:t>
            </a:r>
            <a:r>
              <a:rPr lang="en-US"/>
              <a:t>correct model?</a:t>
            </a:r>
            <a:endParaRPr lang="en-US" dirty="0"/>
          </a:p>
        </p:txBody>
      </p:sp>
      <p:sp>
        <p:nvSpPr>
          <p:cNvPr id="2" name="TextBox 1"/>
          <p:cNvSpPr txBox="1"/>
          <p:nvPr/>
        </p:nvSpPr>
        <p:spPr>
          <a:xfrm>
            <a:off x="2676832" y="5871448"/>
            <a:ext cx="6083717" cy="369332"/>
          </a:xfrm>
          <a:prstGeom prst="rect">
            <a:avLst/>
          </a:prstGeom>
          <a:noFill/>
        </p:spPr>
        <p:txBody>
          <a:bodyPr wrap="none" rtlCol="0">
            <a:spAutoFit/>
          </a:bodyPr>
          <a:lstStyle/>
          <a:p>
            <a:r>
              <a:rPr lang="en-US" i="1" dirty="0"/>
              <a:t>For further reading on these differing “philosophies” click </a:t>
            </a:r>
            <a:r>
              <a:rPr lang="en-US" i="1" dirty="0">
                <a:hlinkClick r:id="rId2"/>
              </a:rPr>
              <a:t>here</a:t>
            </a:r>
            <a:r>
              <a:rPr lang="en-US" i="1" dirty="0"/>
              <a:t> </a:t>
            </a:r>
          </a:p>
        </p:txBody>
      </p:sp>
      <p:sp>
        <p:nvSpPr>
          <p:cNvPr id="4" name="TextBox 3"/>
          <p:cNvSpPr txBox="1"/>
          <p:nvPr/>
        </p:nvSpPr>
        <p:spPr>
          <a:xfrm>
            <a:off x="1633621" y="218655"/>
            <a:ext cx="6848729" cy="954107"/>
          </a:xfrm>
          <a:prstGeom prst="rect">
            <a:avLst/>
          </a:prstGeom>
          <a:noFill/>
        </p:spPr>
        <p:txBody>
          <a:bodyPr wrap="square" rtlCol="0">
            <a:spAutoFit/>
          </a:bodyPr>
          <a:lstStyle/>
          <a:p>
            <a:r>
              <a:rPr lang="en-US" sz="2800" dirty="0"/>
              <a:t>Tie ourselves to the mast? Or listen to the sirens call?</a:t>
            </a:r>
          </a:p>
        </p:txBody>
      </p:sp>
    </p:spTree>
    <p:extLst>
      <p:ext uri="{BB962C8B-B14F-4D97-AF65-F5344CB8AC3E}">
        <p14:creationId xmlns:p14="http://schemas.microsoft.com/office/powerpoint/2010/main" val="42516966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Next Class: </a:t>
            </a:r>
            <a:r>
              <a:rPr lang="en-US" dirty="0" err="1"/>
              <a:t>Scikit</a:t>
            </a:r>
            <a:r>
              <a:rPr lang="en-US" dirty="0"/>
              <a:t> Learn</a:t>
            </a:r>
          </a:p>
        </p:txBody>
      </p:sp>
      <p:sp>
        <p:nvSpPr>
          <p:cNvPr id="3" name="Content Placeholder 2"/>
          <p:cNvSpPr>
            <a:spLocks noGrp="1"/>
          </p:cNvSpPr>
          <p:nvPr>
            <p:ph idx="1"/>
          </p:nvPr>
        </p:nvSpPr>
        <p:spPr>
          <a:xfrm>
            <a:off x="982133" y="2248546"/>
            <a:ext cx="7704667" cy="3332816"/>
          </a:xfrm>
        </p:spPr>
        <p:txBody>
          <a:bodyPr/>
          <a:lstStyle/>
          <a:p>
            <a:r>
              <a:rPr lang="en-US" dirty="0"/>
              <a:t>We will be using the machine learning package “</a:t>
            </a:r>
            <a:r>
              <a:rPr lang="en-US" dirty="0" err="1"/>
              <a:t>Scikit</a:t>
            </a:r>
            <a:r>
              <a:rPr lang="en-US" dirty="0"/>
              <a:t> Learn”</a:t>
            </a:r>
          </a:p>
          <a:p>
            <a:r>
              <a:rPr lang="en-US" dirty="0"/>
              <a:t>We will focus on supervised learning only, and on two methods – regression and classification (decision trees).</a:t>
            </a:r>
          </a:p>
          <a:p>
            <a:r>
              <a:rPr lang="en-US" dirty="0"/>
              <a:t>To read more on this machine learning package see here…</a:t>
            </a:r>
          </a:p>
          <a:p>
            <a:r>
              <a:rPr lang="en-US" dirty="0"/>
              <a:t>http://scikit-learn.org/stable/tutorial/basic/tutorial.html</a:t>
            </a:r>
          </a:p>
        </p:txBody>
      </p:sp>
    </p:spTree>
    <p:extLst>
      <p:ext uri="{BB962C8B-B14F-4D97-AF65-F5344CB8AC3E}">
        <p14:creationId xmlns:p14="http://schemas.microsoft.com/office/powerpoint/2010/main" val="467566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 Choice Theory</a:t>
            </a:r>
          </a:p>
        </p:txBody>
      </p:sp>
      <p:sp>
        <p:nvSpPr>
          <p:cNvPr id="3" name="Content Placeholder 2"/>
          <p:cNvSpPr>
            <a:spLocks noGrp="1"/>
          </p:cNvSpPr>
          <p:nvPr>
            <p:ph idx="1"/>
          </p:nvPr>
        </p:nvSpPr>
        <p:spPr>
          <a:xfrm>
            <a:off x="982133" y="2223380"/>
            <a:ext cx="7704667" cy="3332816"/>
          </a:xfrm>
        </p:spPr>
        <p:txBody>
          <a:bodyPr>
            <a:normAutofit/>
          </a:bodyPr>
          <a:lstStyle/>
          <a:p>
            <a:r>
              <a:rPr lang="en-US" dirty="0"/>
              <a:t>Rational choice theory is an economic theory (principle) that states that individuals always make prudent and logical decisions. These decisions provide people with the greatest benefit or satisfaction — given the choices available — and are also in their highest self-interest. </a:t>
            </a:r>
          </a:p>
          <a:p>
            <a:r>
              <a:rPr lang="en-US" dirty="0"/>
              <a:t>But, why are many business decisions seemingly irrational?</a:t>
            </a:r>
          </a:p>
        </p:txBody>
      </p:sp>
    </p:spTree>
    <p:extLst>
      <p:ext uri="{BB962C8B-B14F-4D97-AF65-F5344CB8AC3E}">
        <p14:creationId xmlns:p14="http://schemas.microsoft.com/office/powerpoint/2010/main" val="2533441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428" y="1939905"/>
            <a:ext cx="6841172" cy="3922415"/>
          </a:xfrm>
        </p:spPr>
        <p:txBody>
          <a:bodyPr>
            <a:normAutofit/>
          </a:bodyPr>
          <a:lstStyle/>
          <a:p>
            <a:r>
              <a:rPr lang="en-CA" noProof="0" dirty="0"/>
              <a:t>The rationality of individuals is </a:t>
            </a:r>
            <a:r>
              <a:rPr lang="en-CA" b="1" noProof="0" dirty="0"/>
              <a:t>bounded (</a:t>
            </a:r>
            <a:r>
              <a:rPr lang="en-CA" noProof="0" dirty="0"/>
              <a:t>limited) by cognitive limitations, limited time (budget), and limited access to information </a:t>
            </a:r>
          </a:p>
          <a:p>
            <a:endParaRPr lang="en-CA" noProof="0" dirty="0"/>
          </a:p>
          <a:p>
            <a:r>
              <a:rPr lang="en-CA" dirty="0"/>
              <a:t>Satisficing – </a:t>
            </a:r>
            <a:r>
              <a:rPr lang="en-US" dirty="0"/>
              <a:t>Satisficing is a decision-making strategy that entails searching through the available alternatives until an acceptability threshold is met.</a:t>
            </a:r>
          </a:p>
          <a:p>
            <a:endParaRPr lang="en-CA" noProof="0" dirty="0"/>
          </a:p>
        </p:txBody>
      </p:sp>
      <p:sp>
        <p:nvSpPr>
          <p:cNvPr id="7" name="Title 6"/>
          <p:cNvSpPr>
            <a:spLocks noGrp="1"/>
          </p:cNvSpPr>
          <p:nvPr>
            <p:ph type="title"/>
          </p:nvPr>
        </p:nvSpPr>
        <p:spPr>
          <a:xfrm>
            <a:off x="-73152" y="-31572"/>
            <a:ext cx="8061349" cy="2469973"/>
          </a:xfrm>
        </p:spPr>
        <p:txBody>
          <a:bodyPr>
            <a:normAutofit/>
          </a:bodyPr>
          <a:lstStyle/>
          <a:p>
            <a:r>
              <a:rPr lang="en-CA" sz="3600" noProof="0" dirty="0"/>
              <a:t>As we have seen – </a:t>
            </a:r>
            <a:br>
              <a:rPr lang="en-CA" sz="3600" noProof="0" dirty="0"/>
            </a:br>
            <a:r>
              <a:rPr lang="en-CA" sz="3600" noProof="0" dirty="0"/>
              <a:t>Bounded rationality</a:t>
            </a:r>
            <a:br>
              <a:rPr lang="en-CA" noProof="0" dirty="0"/>
            </a:br>
            <a:endParaRPr lang="en-CA" sz="2800" i="1" noProof="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8881" y="858818"/>
            <a:ext cx="1543050" cy="2162175"/>
          </a:xfrm>
          <a:prstGeom prst="rect">
            <a:avLst/>
          </a:prstGeom>
        </p:spPr>
      </p:pic>
      <p:sp>
        <p:nvSpPr>
          <p:cNvPr id="6" name="TextBox 5"/>
          <p:cNvSpPr txBox="1"/>
          <p:nvPr/>
        </p:nvSpPr>
        <p:spPr>
          <a:xfrm>
            <a:off x="7543491" y="3020993"/>
            <a:ext cx="1558440" cy="646331"/>
          </a:xfrm>
          <a:prstGeom prst="rect">
            <a:avLst/>
          </a:prstGeom>
          <a:noFill/>
        </p:spPr>
        <p:txBody>
          <a:bodyPr wrap="none" rtlCol="0">
            <a:spAutoFit/>
          </a:bodyPr>
          <a:lstStyle/>
          <a:p>
            <a:r>
              <a:rPr lang="en-US" dirty="0"/>
              <a:t>Herbert Simon</a:t>
            </a:r>
          </a:p>
          <a:p>
            <a:pPr algn="ctr"/>
            <a:r>
              <a:rPr lang="en-US" dirty="0"/>
              <a:t>(1916-2001)</a:t>
            </a:r>
          </a:p>
        </p:txBody>
      </p:sp>
      <p:sp>
        <p:nvSpPr>
          <p:cNvPr id="5" name="TextBox 4"/>
          <p:cNvSpPr txBox="1"/>
          <p:nvPr/>
        </p:nvSpPr>
        <p:spPr>
          <a:xfrm>
            <a:off x="3477485" y="5367834"/>
            <a:ext cx="4689695" cy="1015663"/>
          </a:xfrm>
          <a:prstGeom prst="rect">
            <a:avLst/>
          </a:prstGeom>
          <a:noFill/>
        </p:spPr>
        <p:txBody>
          <a:bodyPr wrap="square" rtlCol="0">
            <a:spAutoFit/>
          </a:bodyPr>
          <a:lstStyle/>
          <a:p>
            <a:pPr algn="r"/>
            <a:r>
              <a:rPr lang="en-US" sz="2000" dirty="0">
                <a:highlight>
                  <a:srgbClr val="FFFF00"/>
                </a:highlight>
              </a:rPr>
              <a:t>Therefore, our models and assumptions can’t always be correct, as they are the product of a satisficing process.</a:t>
            </a:r>
          </a:p>
        </p:txBody>
      </p:sp>
    </p:spTree>
    <p:extLst>
      <p:ext uri="{BB962C8B-B14F-4D97-AF65-F5344CB8AC3E}">
        <p14:creationId xmlns:p14="http://schemas.microsoft.com/office/powerpoint/2010/main" val="1192431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656" y="-72428"/>
            <a:ext cx="5826073" cy="1981200"/>
          </a:xfrm>
        </p:spPr>
        <p:txBody>
          <a:bodyPr/>
          <a:lstStyle/>
          <a:p>
            <a:r>
              <a:rPr lang="en-US" dirty="0"/>
              <a:t>So the question is: </a:t>
            </a:r>
            <a:br>
              <a:rPr lang="en-US" dirty="0"/>
            </a:br>
            <a:r>
              <a:rPr lang="en-US" sz="3200" i="1" dirty="0"/>
              <a:t>How tightly should we “tie-ourselves to the mast”?</a:t>
            </a:r>
          </a:p>
        </p:txBody>
      </p:sp>
      <p:sp>
        <p:nvSpPr>
          <p:cNvPr id="3" name="Content Placeholder 2"/>
          <p:cNvSpPr>
            <a:spLocks noGrp="1"/>
          </p:cNvSpPr>
          <p:nvPr>
            <p:ph idx="1"/>
          </p:nvPr>
        </p:nvSpPr>
        <p:spPr>
          <a:xfrm>
            <a:off x="1081721" y="1908772"/>
            <a:ext cx="7704667" cy="3887708"/>
          </a:xfrm>
        </p:spPr>
        <p:txBody>
          <a:bodyPr>
            <a:normAutofit lnSpcReduction="10000"/>
          </a:bodyPr>
          <a:lstStyle/>
          <a:p>
            <a:r>
              <a:rPr lang="en-US" dirty="0"/>
              <a:t>We maintain certain assumptions, or models, about this world. </a:t>
            </a:r>
          </a:p>
          <a:p>
            <a:r>
              <a:rPr lang="en-US" dirty="0"/>
              <a:t>These models are created through past experience. </a:t>
            </a:r>
          </a:p>
          <a:p>
            <a:r>
              <a:rPr lang="en-US" dirty="0"/>
              <a:t>Satisficing results in models that are imperfect. </a:t>
            </a:r>
          </a:p>
          <a:p>
            <a:r>
              <a:rPr lang="en-US" dirty="0"/>
              <a:t>When face with a novel situation – past assumptions/models can often produce invalid or contradictory results to what we are seeing.</a:t>
            </a:r>
          </a:p>
          <a:p>
            <a:r>
              <a:rPr lang="en-US" dirty="0"/>
              <a:t>At what point do we develop new assumptions, or models, or what we are seeing?</a:t>
            </a:r>
          </a:p>
        </p:txBody>
      </p:sp>
    </p:spTree>
    <p:extLst>
      <p:ext uri="{BB962C8B-B14F-4D97-AF65-F5344CB8AC3E}">
        <p14:creationId xmlns:p14="http://schemas.microsoft.com/office/powerpoint/2010/main" val="3786827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2132" y="0"/>
            <a:ext cx="7704667" cy="847816"/>
          </a:xfrm>
        </p:spPr>
        <p:txBody>
          <a:bodyPr/>
          <a:lstStyle/>
          <a:p>
            <a:r>
              <a:rPr lang="en-US" dirty="0"/>
              <a:t>Agenda</a:t>
            </a:r>
          </a:p>
        </p:txBody>
      </p:sp>
      <p:sp>
        <p:nvSpPr>
          <p:cNvPr id="5" name="Content Placeholder 4"/>
          <p:cNvSpPr>
            <a:spLocks noGrp="1"/>
          </p:cNvSpPr>
          <p:nvPr>
            <p:ph idx="1"/>
          </p:nvPr>
        </p:nvSpPr>
        <p:spPr>
          <a:xfrm>
            <a:off x="982132" y="1241074"/>
            <a:ext cx="8046457" cy="6045693"/>
          </a:xfrm>
        </p:spPr>
        <p:txBody>
          <a:bodyPr anchor="t">
            <a:normAutofit/>
          </a:bodyPr>
          <a:lstStyle/>
          <a:p>
            <a:r>
              <a:rPr lang="en-US" dirty="0"/>
              <a:t>Review the basics principles of and issues within predictive modeling</a:t>
            </a:r>
          </a:p>
          <a:p>
            <a:pPr lvl="1"/>
            <a:r>
              <a:rPr lang="en-US" dirty="0"/>
              <a:t>Data ‘lingo’	</a:t>
            </a:r>
          </a:p>
          <a:p>
            <a:pPr lvl="1"/>
            <a:r>
              <a:rPr lang="en-US" dirty="0"/>
              <a:t>Model ‘Learning’ </a:t>
            </a:r>
          </a:p>
          <a:p>
            <a:pPr lvl="1"/>
            <a:r>
              <a:rPr lang="en-US" dirty="0"/>
              <a:t>Model Performance measurement</a:t>
            </a:r>
          </a:p>
          <a:p>
            <a:pPr lvl="1"/>
            <a:r>
              <a:rPr lang="en-US" dirty="0"/>
              <a:t>The difficulty in predicting the future, and how we respond.</a:t>
            </a:r>
          </a:p>
          <a:p>
            <a:pPr marL="457200" lvl="1" indent="0">
              <a:buNone/>
            </a:pPr>
            <a:endParaRPr lang="en-US" dirty="0"/>
          </a:p>
        </p:txBody>
      </p:sp>
    </p:spTree>
    <p:extLst>
      <p:ext uri="{BB962C8B-B14F-4D97-AF65-F5344CB8AC3E}">
        <p14:creationId xmlns:p14="http://schemas.microsoft.com/office/powerpoint/2010/main" val="3298247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3377</TotalTime>
  <Words>3855</Words>
  <Application>Microsoft Office PowerPoint</Application>
  <PresentationFormat>On-screen Show (4:3)</PresentationFormat>
  <Paragraphs>417</Paragraphs>
  <Slides>50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Arial Narrow</vt:lpstr>
      <vt:lpstr>Calibri</vt:lpstr>
      <vt:lpstr>Corbel</vt:lpstr>
      <vt:lpstr>Courier New</vt:lpstr>
      <vt:lpstr>Wingdings</vt:lpstr>
      <vt:lpstr>Parallax</vt:lpstr>
      <vt:lpstr>Modeling data:</vt:lpstr>
      <vt:lpstr>PowerPoint Presentation</vt:lpstr>
      <vt:lpstr>PowerPoint Presentation</vt:lpstr>
      <vt:lpstr>PowerPoint Presentation</vt:lpstr>
      <vt:lpstr>PowerPoint Presentation</vt:lpstr>
      <vt:lpstr>Rational Choice Theory</vt:lpstr>
      <vt:lpstr>As we have seen –  Bounded rationality </vt:lpstr>
      <vt:lpstr>So the question is:  How tightly should we “tie-ourselves to the mast”?</vt:lpstr>
      <vt:lpstr>Agenda</vt:lpstr>
      <vt:lpstr>Decision Making and Problem Solving in Business</vt:lpstr>
      <vt:lpstr>Predictive Modeling</vt:lpstr>
      <vt:lpstr>PowerPoint Presentation</vt:lpstr>
      <vt:lpstr>Models are Not Perfect</vt:lpstr>
      <vt:lpstr>Context Setting… let’s begin with a quick review of the fundamentals</vt:lpstr>
      <vt:lpstr>Data Labeling</vt:lpstr>
      <vt:lpstr>Identify a Predictive Model</vt:lpstr>
      <vt:lpstr>Predictive Models “Predict” Target values</vt:lpstr>
      <vt:lpstr>The Predictive Modeling Process</vt:lpstr>
      <vt:lpstr>The Predictive Modeling Process</vt:lpstr>
      <vt:lpstr>Assessing model “fit”…</vt:lpstr>
      <vt:lpstr>An Example…</vt:lpstr>
      <vt:lpstr>Let’s test our understanding</vt:lpstr>
      <vt:lpstr>PowerPoint Presentation</vt:lpstr>
      <vt:lpstr>PowerPoint Presentation</vt:lpstr>
      <vt:lpstr>PowerPoint Presentation</vt:lpstr>
      <vt:lpstr>Now, let’s focus on two important issues in predictive analytics that set it apart from descriptive analytics…</vt:lpstr>
      <vt:lpstr>Let’s ‘try’ to predict the future …</vt:lpstr>
      <vt:lpstr>PowerPoint Presentation</vt:lpstr>
      <vt:lpstr>PowerPoint Presentation</vt:lpstr>
      <vt:lpstr>PowerPoint Presentation</vt:lpstr>
      <vt:lpstr>PowerPoint Presentation</vt:lpstr>
      <vt:lpstr>PowerPoint Presentation</vt:lpstr>
      <vt:lpstr>The “Best” Performing Model… </vt:lpstr>
      <vt:lpstr>So, which is the better predictive model?   To identify this, we need to understand how to systematically balance between complexity, and guarding against under/over fitting</vt:lpstr>
      <vt:lpstr>Some approaches to this…</vt:lpstr>
      <vt:lpstr>…let’s elaborate on this last approach (which is arguably the best overall approach, and one that you’ll commonly use)</vt:lpstr>
      <vt:lpstr>Data Splitting and “Right” Fitting Honest Testing of our Predictive Model</vt:lpstr>
      <vt:lpstr>Addressing issues of fit and complexity</vt:lpstr>
      <vt:lpstr>Data Partitioning</vt:lpstr>
      <vt:lpstr>Predictive Model Sequence</vt:lpstr>
      <vt:lpstr>Model Performance Assessment</vt:lpstr>
      <vt:lpstr>Model Selection</vt:lpstr>
      <vt:lpstr>“Honestly” Assessing Selected Model Performance</vt:lpstr>
      <vt:lpstr>The “Best” Performing Model… </vt:lpstr>
      <vt:lpstr>The “Best” Performing Model… </vt:lpstr>
      <vt:lpstr>Apply this algorithm to our previous example…</vt:lpstr>
      <vt:lpstr>K-fold Cross Validation</vt:lpstr>
      <vt:lpstr>Summary - Key Issues in Predictive Analytics</vt:lpstr>
      <vt:lpstr>Let’s test our understanding</vt:lpstr>
      <vt:lpstr>For Next Class: Scikit Learn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Smith</dc:creator>
  <cp:lastModifiedBy>Smith, Timothy C [SCIS]</cp:lastModifiedBy>
  <cp:revision>350</cp:revision>
  <dcterms:created xsi:type="dcterms:W3CDTF">2015-02-20T14:36:47Z</dcterms:created>
  <dcterms:modified xsi:type="dcterms:W3CDTF">2017-04-09T14:31:42Z</dcterms:modified>
</cp:coreProperties>
</file>