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3"/>
  </p:notesMasterIdLst>
  <p:sldIdLst>
    <p:sldId id="411" r:id="rId2"/>
    <p:sldId id="263" r:id="rId3"/>
    <p:sldId id="406" r:id="rId4"/>
    <p:sldId id="316" r:id="rId5"/>
    <p:sldId id="338" r:id="rId6"/>
    <p:sldId id="339" r:id="rId7"/>
    <p:sldId id="341" r:id="rId8"/>
    <p:sldId id="294" r:id="rId9"/>
    <p:sldId id="295" r:id="rId10"/>
    <p:sldId id="296" r:id="rId11"/>
    <p:sldId id="4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Smith" initials="TS" lastIdx="1" clrIdx="0">
    <p:extLst>
      <p:ext uri="{19B8F6BF-5375-455C-9EA6-DF929625EA0E}">
        <p15:presenceInfo xmlns:p15="http://schemas.microsoft.com/office/powerpoint/2012/main" userId="Tim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D9CC-4FB5-446D-B1FB-F578CBA5BBB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D0FF-7AA8-4316-8005-F30C91F6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FC0DF-18DF-4757-A859-6B421BED68B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12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64736-787C-4231-BA8F-D7700D7535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Linear Predictive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6404" y="5767197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 Smith</a:t>
            </a:r>
          </a:p>
        </p:txBody>
      </p:sp>
    </p:spTree>
    <p:extLst>
      <p:ext uri="{BB962C8B-B14F-4D97-AF65-F5344CB8AC3E}">
        <p14:creationId xmlns:p14="http://schemas.microsoft.com/office/powerpoint/2010/main" val="30892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7"/>
          <p:cNvGrpSpPr>
            <a:grpSpLocks/>
          </p:cNvGrpSpPr>
          <p:nvPr/>
        </p:nvGrpSpPr>
        <p:grpSpPr bwMode="auto">
          <a:xfrm>
            <a:off x="114300" y="990600"/>
            <a:ext cx="4305300" cy="4613275"/>
            <a:chOff x="114300" y="1371600"/>
            <a:chExt cx="4305300" cy="4613335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50000">
                  <a:srgbClr val="EAEAEA"/>
                </a:gs>
                <a:gs pos="100000">
                  <a:srgbClr val="F8F8F8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59" name="Text Box 307"/>
            <p:cNvSpPr txBox="1">
              <a:spLocks noChangeArrowheads="1"/>
            </p:cNvSpPr>
            <p:nvPr/>
          </p:nvSpPr>
          <p:spPr bwMode="auto">
            <a:xfrm>
              <a:off x="1355725" y="1371600"/>
              <a:ext cx="2185988" cy="5191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Redundancy</a:t>
              </a:r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2133600" y="5584880"/>
              <a:ext cx="422275" cy="4000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1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114300" y="2133610"/>
              <a:ext cx="422275" cy="4000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2</a:t>
              </a:r>
            </a:p>
          </p:txBody>
        </p:sp>
        <p:pic>
          <p:nvPicPr>
            <p:cNvPr id="72" name="Picture 62" descr="dots.gif"/>
            <p:cNvPicPr>
              <a:picLocks noChangeAspect="1"/>
            </p:cNvPicPr>
            <p:nvPr/>
          </p:nvPicPr>
          <p:blipFill>
            <a:blip r:embed="rId3">
              <a:lum bright="100000" contrast="-80000"/>
            </a:blip>
            <a:srcRect/>
            <a:stretch>
              <a:fillRect/>
            </a:stretch>
          </p:blipFill>
          <p:spPr bwMode="auto">
            <a:xfrm>
              <a:off x="428625" y="1771655"/>
              <a:ext cx="3990975" cy="413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</p:pic>
      </p:grp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1658" y="-6699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Input Reduction – Irrelevancy</a:t>
            </a:r>
          </a:p>
        </p:txBody>
      </p:sp>
      <p:grpSp>
        <p:nvGrpSpPr>
          <p:cNvPr id="29700" name="Group 28"/>
          <p:cNvGrpSpPr>
            <a:grpSpLocks/>
          </p:cNvGrpSpPr>
          <p:nvPr/>
        </p:nvGrpSpPr>
        <p:grpSpPr bwMode="auto">
          <a:xfrm>
            <a:off x="4535488" y="990600"/>
            <a:ext cx="4246562" cy="4629150"/>
            <a:chOff x="4535488" y="1371600"/>
            <a:chExt cx="4246562" cy="4629150"/>
          </a:xfrm>
        </p:grpSpPr>
        <p:sp>
          <p:nvSpPr>
            <p:cNvPr id="29703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003399"/>
                  </a:solidFill>
                </a:rPr>
                <a:t>Irrelevancy</a:t>
              </a:r>
            </a:p>
          </p:txBody>
        </p:sp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00003E"/>
            </a:soli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9708" name="Picture 59" descr="regcontligh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58" descr="regcont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0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9722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3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9711" name="Group 62"/>
            <p:cNvGrpSpPr>
              <a:grpSpLocks/>
            </p:cNvGrpSpPr>
            <p:nvPr/>
          </p:nvGrpSpPr>
          <p:grpSpPr bwMode="auto">
            <a:xfrm>
              <a:off x="7580319" y="3390900"/>
              <a:ext cx="509588" cy="338138"/>
              <a:chOff x="1606" y="3242"/>
              <a:chExt cx="321" cy="213"/>
            </a:xfrm>
          </p:grpSpPr>
          <p:sp>
            <p:nvSpPr>
              <p:cNvPr id="29720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1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9712" name="Group 62"/>
            <p:cNvGrpSpPr>
              <a:grpSpLocks/>
            </p:cNvGrpSpPr>
            <p:nvPr/>
          </p:nvGrpSpPr>
          <p:grpSpPr bwMode="auto">
            <a:xfrm>
              <a:off x="7477125" y="4195779"/>
              <a:ext cx="509588" cy="338138"/>
              <a:chOff x="1606" y="3242"/>
              <a:chExt cx="321" cy="213"/>
            </a:xfrm>
          </p:grpSpPr>
          <p:sp>
            <p:nvSpPr>
              <p:cNvPr id="29718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9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9713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9716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7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29714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4</a:t>
              </a:r>
            </a:p>
          </p:txBody>
        </p:sp>
        <p:sp>
          <p:nvSpPr>
            <p:cNvPr id="29715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3</a:t>
              </a:r>
            </a:p>
          </p:txBody>
        </p:sp>
      </p:grpSp>
      <p:sp>
        <p:nvSpPr>
          <p:cNvPr id="29701" name="Rectangle 36"/>
          <p:cNvSpPr>
            <a:spLocks noChangeArrowheads="1"/>
          </p:cNvSpPr>
          <p:nvPr/>
        </p:nvSpPr>
        <p:spPr bwMode="auto">
          <a:xfrm>
            <a:off x="484188" y="2552700"/>
            <a:ext cx="3783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Predictions change with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4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 but much less with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altLang="en-US" sz="32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0153" y="5735701"/>
            <a:ext cx="6315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/>
                <a:cs typeface="Arial" charset="0"/>
              </a:rPr>
              <a:t>Example: Target is response to direct mail solicitation. x3 is religious affiliation, and x4 is the response to previous solicitations.</a:t>
            </a:r>
          </a:p>
        </p:txBody>
      </p:sp>
    </p:spTree>
    <p:extLst>
      <p:ext uri="{BB962C8B-B14F-4D97-AF65-F5344CB8AC3E}">
        <p14:creationId xmlns:p14="http://schemas.microsoft.com/office/powerpoint/2010/main" val="1750086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let’s look at Python code…</a:t>
            </a:r>
          </a:p>
        </p:txBody>
      </p:sp>
    </p:spTree>
    <p:extLst>
      <p:ext uri="{BB962C8B-B14F-4D97-AF65-F5344CB8AC3E}">
        <p14:creationId xmlns:p14="http://schemas.microsoft.com/office/powerpoint/2010/main" val="19467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1729" y="1655081"/>
            <a:ext cx="8046457" cy="6045693"/>
          </a:xfrm>
        </p:spPr>
        <p:txBody>
          <a:bodyPr anchor="t">
            <a:normAutofit/>
          </a:bodyPr>
          <a:lstStyle/>
          <a:p>
            <a:r>
              <a:rPr lang="en-CA" dirty="0"/>
              <a:t>Goal: build a </a:t>
            </a:r>
            <a:r>
              <a:rPr lang="en-CA" b="1" dirty="0"/>
              <a:t>representational model </a:t>
            </a:r>
            <a:r>
              <a:rPr lang="en-CA" dirty="0"/>
              <a:t>of a </a:t>
            </a:r>
            <a:r>
              <a:rPr lang="en-CA" b="1" dirty="0"/>
              <a:t>relationship </a:t>
            </a:r>
            <a:r>
              <a:rPr lang="en-CA" dirty="0"/>
              <a:t>between</a:t>
            </a:r>
            <a:r>
              <a:rPr lang="en-CA" b="1" dirty="0"/>
              <a:t> input </a:t>
            </a:r>
            <a:r>
              <a:rPr lang="en-CA" dirty="0"/>
              <a:t>and </a:t>
            </a:r>
            <a:r>
              <a:rPr lang="en-CA" b="1" dirty="0"/>
              <a:t>target </a:t>
            </a:r>
            <a:r>
              <a:rPr lang="en-CA" dirty="0"/>
              <a:t>values that</a:t>
            </a:r>
            <a:r>
              <a:rPr lang="en-CA" b="1" dirty="0"/>
              <a:t> predicts </a:t>
            </a:r>
            <a:r>
              <a:rPr lang="en-CA" dirty="0"/>
              <a:t> target measures that we have not yet seen.</a:t>
            </a:r>
          </a:p>
          <a:p>
            <a:endParaRPr lang="en-CA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9334" y="3164900"/>
            <a:ext cx="1675181" cy="64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Hidden</a:t>
            </a:r>
          </a:p>
          <a:p>
            <a:pPr algn="ctr"/>
            <a:r>
              <a:rPr lang="en-US" sz="1600" dirty="0"/>
              <a:t>Relationship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9333" y="4034190"/>
            <a:ext cx="1675181" cy="64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Representational Model</a:t>
            </a:r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2081273" y="3486769"/>
            <a:ext cx="1858060" cy="869290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081273" y="3486769"/>
            <a:ext cx="185806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5614515" y="3486769"/>
            <a:ext cx="1065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5614514" y="4356058"/>
            <a:ext cx="1065793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4153" y="31174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1893" y="3117436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1893" y="4034190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</a:p>
          <a:p>
            <a:r>
              <a:rPr lang="en-US" dirty="0"/>
              <a:t>Target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15" y="3054269"/>
            <a:ext cx="2310023" cy="2201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8652" y="5302711"/>
            <a:ext cx="4639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dirty="0"/>
              <a:t>The “hidden relationship” produces the target we are attempting to “hit”.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dirty="0"/>
              <a:t>A representation model attempts to “hit” the target.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8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- Key Issues in Predictive Analytics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3" y="639191"/>
            <a:ext cx="8046457" cy="604569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Two important issues that we need to consider for all modeling in predictive analytics…</a:t>
            </a:r>
          </a:p>
          <a:p>
            <a:pPr lvl="1"/>
            <a:r>
              <a:rPr lang="en-CA" dirty="0"/>
              <a:t>Data “Fit”:</a:t>
            </a:r>
          </a:p>
          <a:p>
            <a:pPr lvl="2"/>
            <a:r>
              <a:rPr lang="en-CA" dirty="0"/>
              <a:t>Over-Fitting: If our model is too specific in describing our existing/current data that we have used to fit our model, we may limit the models ability to predict data that we have not yet evaluated.  </a:t>
            </a:r>
          </a:p>
          <a:p>
            <a:pPr lvl="2"/>
            <a:r>
              <a:rPr lang="en-CA" dirty="0"/>
              <a:t>Under-Fitting: If our model is too general, we may limit the models ability to accurately predict data that has not yet been seen. </a:t>
            </a:r>
          </a:p>
          <a:p>
            <a:pPr lvl="1"/>
            <a:r>
              <a:rPr lang="en-CA" dirty="0"/>
              <a:t>Model complexity:</a:t>
            </a:r>
          </a:p>
          <a:p>
            <a:pPr lvl="2"/>
            <a:r>
              <a:rPr lang="en-CA" dirty="0"/>
              <a:t>Complex models introduce more assumptions than less complex models. Therefore, within reason, less complex models are preferred. </a:t>
            </a:r>
          </a:p>
          <a:p>
            <a:pPr lvl="2"/>
            <a:r>
              <a:rPr lang="en-CA" dirty="0"/>
              <a:t>Complex models are more difficult to interpret, communicate and understand.</a:t>
            </a:r>
          </a:p>
          <a:p>
            <a:pPr lvl="2"/>
            <a:r>
              <a:rPr lang="en-CA" dirty="0"/>
              <a:t>Complex models require more processing, and for time sensitive forecasts, this can be a big deterrent.</a:t>
            </a:r>
          </a:p>
          <a:p>
            <a:pPr lvl="2"/>
            <a:r>
              <a:rPr lang="en-CA" dirty="0"/>
              <a:t>But, simple models may not capture the patterns exhibited by any underlying process or relationship being observed.</a:t>
            </a:r>
          </a:p>
        </p:txBody>
      </p:sp>
    </p:spTree>
    <p:extLst>
      <p:ext uri="{BB962C8B-B14F-4D97-AF65-F5344CB8AC3E}">
        <p14:creationId xmlns:p14="http://schemas.microsoft.com/office/powerpoint/2010/main" val="385137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5499" y="2583402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Some other issues to consider…</a:t>
            </a:r>
            <a:br>
              <a:rPr lang="en-US" dirty="0"/>
            </a:br>
            <a:r>
              <a:rPr lang="en-US" dirty="0"/>
              <a:t>Sampling Methods &amp; Input Relevancy/Reduction</a:t>
            </a:r>
          </a:p>
        </p:txBody>
      </p:sp>
    </p:spTree>
    <p:extLst>
      <p:ext uri="{BB962C8B-B14F-4D97-AF65-F5344CB8AC3E}">
        <p14:creationId xmlns:p14="http://schemas.microsoft.com/office/powerpoint/2010/main" val="34010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-1746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Pitfalls: Population Drift</a:t>
            </a: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914400" y="3241675"/>
            <a:ext cx="7315200" cy="838200"/>
          </a:xfrm>
          <a:prstGeom prst="rightArrow">
            <a:avLst>
              <a:gd name="adj1" fmla="val 50000"/>
              <a:gd name="adj2" fmla="val 218182"/>
            </a:avLst>
          </a:prstGeom>
          <a:gradFill rotWithShape="0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00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1219200" y="3851275"/>
            <a:ext cx="152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14400" y="51054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acquired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>
            <a:off x="1371600" y="2755900"/>
            <a:ext cx="658813" cy="71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676400" y="2362200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cleaned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1524000" y="3851275"/>
            <a:ext cx="5937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828800" y="4343400"/>
            <a:ext cx="236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analyzed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648325" y="2917825"/>
            <a:ext cx="434975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045075" y="25146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Model deployed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1050925" y="2111375"/>
            <a:ext cx="509588" cy="135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371600" y="1676400"/>
            <a:ext cx="256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generated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02100" y="3429000"/>
            <a:ext cx="89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828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-2762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and measuring high quality inputs:</a:t>
            </a:r>
          </a:p>
        </p:txBody>
      </p:sp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141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1457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29" name="Line 7"/>
          <p:cNvSpPr>
            <a:spLocks noChangeShapeType="1"/>
          </p:cNvSpPr>
          <p:nvPr/>
        </p:nvSpPr>
        <p:spPr bwMode="auto">
          <a:xfrm>
            <a:off x="1498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1541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1584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>
            <a:off x="1625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>
            <a:off x="1668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171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1752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1795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>
            <a:off x="183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>
            <a:off x="1879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>
            <a:off x="1922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>
            <a:off x="196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>
            <a:off x="2008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>
            <a:off x="2049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3" name="Line 21"/>
          <p:cNvSpPr>
            <a:spLocks noChangeShapeType="1"/>
          </p:cNvSpPr>
          <p:nvPr/>
        </p:nvSpPr>
        <p:spPr bwMode="auto">
          <a:xfrm>
            <a:off x="209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>
            <a:off x="2135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>
            <a:off x="2176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221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>
            <a:off x="2262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>
            <a:off x="2303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9" name="Line 27"/>
          <p:cNvSpPr>
            <a:spLocks noChangeShapeType="1"/>
          </p:cNvSpPr>
          <p:nvPr/>
        </p:nvSpPr>
        <p:spPr bwMode="auto">
          <a:xfrm>
            <a:off x="234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0" name="Line 28"/>
          <p:cNvSpPr>
            <a:spLocks noChangeShapeType="1"/>
          </p:cNvSpPr>
          <p:nvPr/>
        </p:nvSpPr>
        <p:spPr bwMode="auto">
          <a:xfrm>
            <a:off x="2389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1" name="Line 29"/>
          <p:cNvSpPr>
            <a:spLocks noChangeShapeType="1"/>
          </p:cNvSpPr>
          <p:nvPr/>
        </p:nvSpPr>
        <p:spPr bwMode="auto">
          <a:xfrm>
            <a:off x="2430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2" name="Line 30"/>
          <p:cNvSpPr>
            <a:spLocks noChangeShapeType="1"/>
          </p:cNvSpPr>
          <p:nvPr/>
        </p:nvSpPr>
        <p:spPr bwMode="auto">
          <a:xfrm>
            <a:off x="247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>
            <a:off x="251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4" name="Line 32"/>
          <p:cNvSpPr>
            <a:spLocks noChangeShapeType="1"/>
          </p:cNvSpPr>
          <p:nvPr/>
        </p:nvSpPr>
        <p:spPr bwMode="auto">
          <a:xfrm>
            <a:off x="2557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5" name="Line 33"/>
          <p:cNvSpPr>
            <a:spLocks noChangeShapeType="1"/>
          </p:cNvSpPr>
          <p:nvPr/>
        </p:nvSpPr>
        <p:spPr bwMode="auto">
          <a:xfrm>
            <a:off x="260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6" name="Line 34"/>
          <p:cNvSpPr>
            <a:spLocks noChangeShapeType="1"/>
          </p:cNvSpPr>
          <p:nvPr/>
        </p:nvSpPr>
        <p:spPr bwMode="auto">
          <a:xfrm>
            <a:off x="264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7" name="Line 35"/>
          <p:cNvSpPr>
            <a:spLocks noChangeShapeType="1"/>
          </p:cNvSpPr>
          <p:nvPr/>
        </p:nvSpPr>
        <p:spPr bwMode="auto">
          <a:xfrm>
            <a:off x="268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8" name="Line 36"/>
          <p:cNvSpPr>
            <a:spLocks noChangeShapeType="1"/>
          </p:cNvSpPr>
          <p:nvPr/>
        </p:nvSpPr>
        <p:spPr bwMode="auto">
          <a:xfrm>
            <a:off x="272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9" name="Line 37"/>
          <p:cNvSpPr>
            <a:spLocks noChangeShapeType="1"/>
          </p:cNvSpPr>
          <p:nvPr/>
        </p:nvSpPr>
        <p:spPr bwMode="auto">
          <a:xfrm>
            <a:off x="277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0" name="Line 38"/>
          <p:cNvSpPr>
            <a:spLocks noChangeShapeType="1"/>
          </p:cNvSpPr>
          <p:nvPr/>
        </p:nvSpPr>
        <p:spPr bwMode="auto">
          <a:xfrm>
            <a:off x="2813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1" name="Line 39"/>
          <p:cNvSpPr>
            <a:spLocks noChangeShapeType="1"/>
          </p:cNvSpPr>
          <p:nvPr/>
        </p:nvSpPr>
        <p:spPr bwMode="auto">
          <a:xfrm>
            <a:off x="2854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2" name="Line 40"/>
          <p:cNvSpPr>
            <a:spLocks noChangeShapeType="1"/>
          </p:cNvSpPr>
          <p:nvPr/>
        </p:nvSpPr>
        <p:spPr bwMode="auto">
          <a:xfrm>
            <a:off x="2897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3" name="Line 41"/>
          <p:cNvSpPr>
            <a:spLocks noChangeShapeType="1"/>
          </p:cNvSpPr>
          <p:nvPr/>
        </p:nvSpPr>
        <p:spPr bwMode="auto">
          <a:xfrm>
            <a:off x="2940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4" name="Line 42"/>
          <p:cNvSpPr>
            <a:spLocks noChangeShapeType="1"/>
          </p:cNvSpPr>
          <p:nvPr/>
        </p:nvSpPr>
        <p:spPr bwMode="auto">
          <a:xfrm>
            <a:off x="298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5" name="Line 43"/>
          <p:cNvSpPr>
            <a:spLocks noChangeShapeType="1"/>
          </p:cNvSpPr>
          <p:nvPr/>
        </p:nvSpPr>
        <p:spPr bwMode="auto">
          <a:xfrm>
            <a:off x="3024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6" name="Line 44"/>
          <p:cNvSpPr>
            <a:spLocks noChangeShapeType="1"/>
          </p:cNvSpPr>
          <p:nvPr/>
        </p:nvSpPr>
        <p:spPr bwMode="auto">
          <a:xfrm>
            <a:off x="3067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7" name="Line 45"/>
          <p:cNvSpPr>
            <a:spLocks noChangeShapeType="1"/>
          </p:cNvSpPr>
          <p:nvPr/>
        </p:nvSpPr>
        <p:spPr bwMode="auto">
          <a:xfrm>
            <a:off x="310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8" name="Line 46"/>
          <p:cNvSpPr>
            <a:spLocks noChangeShapeType="1"/>
          </p:cNvSpPr>
          <p:nvPr/>
        </p:nvSpPr>
        <p:spPr bwMode="auto">
          <a:xfrm>
            <a:off x="3151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9" name="Line 47"/>
          <p:cNvSpPr>
            <a:spLocks noChangeShapeType="1"/>
          </p:cNvSpPr>
          <p:nvPr/>
        </p:nvSpPr>
        <p:spPr bwMode="auto">
          <a:xfrm>
            <a:off x="3194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0" name="Line 48"/>
          <p:cNvSpPr>
            <a:spLocks noChangeShapeType="1"/>
          </p:cNvSpPr>
          <p:nvPr/>
        </p:nvSpPr>
        <p:spPr bwMode="auto">
          <a:xfrm>
            <a:off x="323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1" name="Line 49"/>
          <p:cNvSpPr>
            <a:spLocks noChangeShapeType="1"/>
          </p:cNvSpPr>
          <p:nvPr/>
        </p:nvSpPr>
        <p:spPr bwMode="auto">
          <a:xfrm>
            <a:off x="3278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2" name="Line 50"/>
          <p:cNvSpPr>
            <a:spLocks noChangeShapeType="1"/>
          </p:cNvSpPr>
          <p:nvPr/>
        </p:nvSpPr>
        <p:spPr bwMode="auto">
          <a:xfrm>
            <a:off x="3321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3" name="Line 51"/>
          <p:cNvSpPr>
            <a:spLocks noChangeShapeType="1"/>
          </p:cNvSpPr>
          <p:nvPr/>
        </p:nvSpPr>
        <p:spPr bwMode="auto">
          <a:xfrm>
            <a:off x="336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4" name="Line 52"/>
          <p:cNvSpPr>
            <a:spLocks noChangeShapeType="1"/>
          </p:cNvSpPr>
          <p:nvPr/>
        </p:nvSpPr>
        <p:spPr bwMode="auto">
          <a:xfrm>
            <a:off x="3405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5" name="Line 53"/>
          <p:cNvSpPr>
            <a:spLocks noChangeShapeType="1"/>
          </p:cNvSpPr>
          <p:nvPr/>
        </p:nvSpPr>
        <p:spPr bwMode="auto">
          <a:xfrm>
            <a:off x="3448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6" name="Line 54"/>
          <p:cNvSpPr>
            <a:spLocks noChangeShapeType="1"/>
          </p:cNvSpPr>
          <p:nvPr/>
        </p:nvSpPr>
        <p:spPr bwMode="auto">
          <a:xfrm>
            <a:off x="348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7" name="Line 55"/>
          <p:cNvSpPr>
            <a:spLocks noChangeShapeType="1"/>
          </p:cNvSpPr>
          <p:nvPr/>
        </p:nvSpPr>
        <p:spPr bwMode="auto">
          <a:xfrm>
            <a:off x="3532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8" name="Line 56"/>
          <p:cNvSpPr>
            <a:spLocks noChangeShapeType="1"/>
          </p:cNvSpPr>
          <p:nvPr/>
        </p:nvSpPr>
        <p:spPr bwMode="auto">
          <a:xfrm>
            <a:off x="3575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9" name="Line 57"/>
          <p:cNvSpPr>
            <a:spLocks noChangeShapeType="1"/>
          </p:cNvSpPr>
          <p:nvPr/>
        </p:nvSpPr>
        <p:spPr bwMode="auto">
          <a:xfrm>
            <a:off x="361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0" name="Line 58"/>
          <p:cNvSpPr>
            <a:spLocks noChangeShapeType="1"/>
          </p:cNvSpPr>
          <p:nvPr/>
        </p:nvSpPr>
        <p:spPr bwMode="auto">
          <a:xfrm>
            <a:off x="3659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1" name="Line 59"/>
          <p:cNvSpPr>
            <a:spLocks noChangeShapeType="1"/>
          </p:cNvSpPr>
          <p:nvPr/>
        </p:nvSpPr>
        <p:spPr bwMode="auto">
          <a:xfrm>
            <a:off x="3702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2" name="Line 60"/>
          <p:cNvSpPr>
            <a:spLocks noChangeShapeType="1"/>
          </p:cNvSpPr>
          <p:nvPr/>
        </p:nvSpPr>
        <p:spPr bwMode="auto">
          <a:xfrm>
            <a:off x="374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3" name="Line 61"/>
          <p:cNvSpPr>
            <a:spLocks noChangeShapeType="1"/>
          </p:cNvSpPr>
          <p:nvPr/>
        </p:nvSpPr>
        <p:spPr bwMode="auto">
          <a:xfrm>
            <a:off x="378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4" name="Line 62"/>
          <p:cNvSpPr>
            <a:spLocks noChangeShapeType="1"/>
          </p:cNvSpPr>
          <p:nvPr/>
        </p:nvSpPr>
        <p:spPr bwMode="auto">
          <a:xfrm>
            <a:off x="3829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5" name="Line 63"/>
          <p:cNvSpPr>
            <a:spLocks noChangeShapeType="1"/>
          </p:cNvSpPr>
          <p:nvPr/>
        </p:nvSpPr>
        <p:spPr bwMode="auto">
          <a:xfrm>
            <a:off x="387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6" name="Line 64"/>
          <p:cNvSpPr>
            <a:spLocks noChangeShapeType="1"/>
          </p:cNvSpPr>
          <p:nvPr/>
        </p:nvSpPr>
        <p:spPr bwMode="auto">
          <a:xfrm>
            <a:off x="391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7" name="Line 65"/>
          <p:cNvSpPr>
            <a:spLocks noChangeShapeType="1"/>
          </p:cNvSpPr>
          <p:nvPr/>
        </p:nvSpPr>
        <p:spPr bwMode="auto">
          <a:xfrm>
            <a:off x="3956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8" name="Line 66"/>
          <p:cNvSpPr>
            <a:spLocks noChangeShapeType="1"/>
          </p:cNvSpPr>
          <p:nvPr/>
        </p:nvSpPr>
        <p:spPr bwMode="auto">
          <a:xfrm>
            <a:off x="399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9" name="Line 67"/>
          <p:cNvSpPr>
            <a:spLocks noChangeShapeType="1"/>
          </p:cNvSpPr>
          <p:nvPr/>
        </p:nvSpPr>
        <p:spPr bwMode="auto">
          <a:xfrm>
            <a:off x="404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0" name="Line 68"/>
          <p:cNvSpPr>
            <a:spLocks noChangeShapeType="1"/>
          </p:cNvSpPr>
          <p:nvPr/>
        </p:nvSpPr>
        <p:spPr bwMode="auto">
          <a:xfrm>
            <a:off x="4083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1" name="Line 69"/>
          <p:cNvSpPr>
            <a:spLocks noChangeShapeType="1"/>
          </p:cNvSpPr>
          <p:nvPr/>
        </p:nvSpPr>
        <p:spPr bwMode="auto">
          <a:xfrm>
            <a:off x="4125913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2" name="Line 70"/>
          <p:cNvSpPr>
            <a:spLocks noChangeShapeType="1"/>
          </p:cNvSpPr>
          <p:nvPr/>
        </p:nvSpPr>
        <p:spPr bwMode="auto">
          <a:xfrm>
            <a:off x="141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3" name="Line 71"/>
          <p:cNvSpPr>
            <a:spLocks noChangeShapeType="1"/>
          </p:cNvSpPr>
          <p:nvPr/>
        </p:nvSpPr>
        <p:spPr bwMode="auto">
          <a:xfrm>
            <a:off x="1457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4" name="Line 72"/>
          <p:cNvSpPr>
            <a:spLocks noChangeShapeType="1"/>
          </p:cNvSpPr>
          <p:nvPr/>
        </p:nvSpPr>
        <p:spPr bwMode="auto">
          <a:xfrm>
            <a:off x="1498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5" name="Line 73"/>
          <p:cNvSpPr>
            <a:spLocks noChangeShapeType="1"/>
          </p:cNvSpPr>
          <p:nvPr/>
        </p:nvSpPr>
        <p:spPr bwMode="auto">
          <a:xfrm>
            <a:off x="1541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6" name="Line 74"/>
          <p:cNvSpPr>
            <a:spLocks noChangeShapeType="1"/>
          </p:cNvSpPr>
          <p:nvPr/>
        </p:nvSpPr>
        <p:spPr bwMode="auto">
          <a:xfrm>
            <a:off x="1584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7" name="Line 75"/>
          <p:cNvSpPr>
            <a:spLocks noChangeShapeType="1"/>
          </p:cNvSpPr>
          <p:nvPr/>
        </p:nvSpPr>
        <p:spPr bwMode="auto">
          <a:xfrm>
            <a:off x="1625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8" name="Line 76"/>
          <p:cNvSpPr>
            <a:spLocks noChangeShapeType="1"/>
          </p:cNvSpPr>
          <p:nvPr/>
        </p:nvSpPr>
        <p:spPr bwMode="auto">
          <a:xfrm>
            <a:off x="1668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9" name="Line 77"/>
          <p:cNvSpPr>
            <a:spLocks noChangeShapeType="1"/>
          </p:cNvSpPr>
          <p:nvPr/>
        </p:nvSpPr>
        <p:spPr bwMode="auto">
          <a:xfrm>
            <a:off x="171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0" name="Line 78"/>
          <p:cNvSpPr>
            <a:spLocks noChangeShapeType="1"/>
          </p:cNvSpPr>
          <p:nvPr/>
        </p:nvSpPr>
        <p:spPr bwMode="auto">
          <a:xfrm>
            <a:off x="1752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1" name="Line 79"/>
          <p:cNvSpPr>
            <a:spLocks noChangeShapeType="1"/>
          </p:cNvSpPr>
          <p:nvPr/>
        </p:nvSpPr>
        <p:spPr bwMode="auto">
          <a:xfrm>
            <a:off x="1795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2" name="Line 80"/>
          <p:cNvSpPr>
            <a:spLocks noChangeShapeType="1"/>
          </p:cNvSpPr>
          <p:nvPr/>
        </p:nvSpPr>
        <p:spPr bwMode="auto">
          <a:xfrm>
            <a:off x="183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3" name="Line 81"/>
          <p:cNvSpPr>
            <a:spLocks noChangeShapeType="1"/>
          </p:cNvSpPr>
          <p:nvPr/>
        </p:nvSpPr>
        <p:spPr bwMode="auto">
          <a:xfrm>
            <a:off x="1879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4" name="Line 82"/>
          <p:cNvSpPr>
            <a:spLocks noChangeShapeType="1"/>
          </p:cNvSpPr>
          <p:nvPr/>
        </p:nvSpPr>
        <p:spPr bwMode="auto">
          <a:xfrm>
            <a:off x="1922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5" name="Line 83"/>
          <p:cNvSpPr>
            <a:spLocks noChangeShapeType="1"/>
          </p:cNvSpPr>
          <p:nvPr/>
        </p:nvSpPr>
        <p:spPr bwMode="auto">
          <a:xfrm>
            <a:off x="196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6" name="Line 84"/>
          <p:cNvSpPr>
            <a:spLocks noChangeShapeType="1"/>
          </p:cNvSpPr>
          <p:nvPr/>
        </p:nvSpPr>
        <p:spPr bwMode="auto">
          <a:xfrm>
            <a:off x="2008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7" name="Line 85"/>
          <p:cNvSpPr>
            <a:spLocks noChangeShapeType="1"/>
          </p:cNvSpPr>
          <p:nvPr/>
        </p:nvSpPr>
        <p:spPr bwMode="auto">
          <a:xfrm>
            <a:off x="2049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8" name="Line 86"/>
          <p:cNvSpPr>
            <a:spLocks noChangeShapeType="1"/>
          </p:cNvSpPr>
          <p:nvPr/>
        </p:nvSpPr>
        <p:spPr bwMode="auto">
          <a:xfrm>
            <a:off x="209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9" name="Line 87"/>
          <p:cNvSpPr>
            <a:spLocks noChangeShapeType="1"/>
          </p:cNvSpPr>
          <p:nvPr/>
        </p:nvSpPr>
        <p:spPr bwMode="auto">
          <a:xfrm>
            <a:off x="2135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0" name="Line 88"/>
          <p:cNvSpPr>
            <a:spLocks noChangeShapeType="1"/>
          </p:cNvSpPr>
          <p:nvPr/>
        </p:nvSpPr>
        <p:spPr bwMode="auto">
          <a:xfrm>
            <a:off x="2176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1" name="Line 89"/>
          <p:cNvSpPr>
            <a:spLocks noChangeShapeType="1"/>
          </p:cNvSpPr>
          <p:nvPr/>
        </p:nvSpPr>
        <p:spPr bwMode="auto">
          <a:xfrm>
            <a:off x="221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2" name="Line 90"/>
          <p:cNvSpPr>
            <a:spLocks noChangeShapeType="1"/>
          </p:cNvSpPr>
          <p:nvPr/>
        </p:nvSpPr>
        <p:spPr bwMode="auto">
          <a:xfrm>
            <a:off x="2262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3" name="Line 91"/>
          <p:cNvSpPr>
            <a:spLocks noChangeShapeType="1"/>
          </p:cNvSpPr>
          <p:nvPr/>
        </p:nvSpPr>
        <p:spPr bwMode="auto">
          <a:xfrm>
            <a:off x="2303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4" name="Line 92"/>
          <p:cNvSpPr>
            <a:spLocks noChangeShapeType="1"/>
          </p:cNvSpPr>
          <p:nvPr/>
        </p:nvSpPr>
        <p:spPr bwMode="auto">
          <a:xfrm>
            <a:off x="234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5" name="Line 93"/>
          <p:cNvSpPr>
            <a:spLocks noChangeShapeType="1"/>
          </p:cNvSpPr>
          <p:nvPr/>
        </p:nvSpPr>
        <p:spPr bwMode="auto">
          <a:xfrm>
            <a:off x="2389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6" name="Line 94"/>
          <p:cNvSpPr>
            <a:spLocks noChangeShapeType="1"/>
          </p:cNvSpPr>
          <p:nvPr/>
        </p:nvSpPr>
        <p:spPr bwMode="auto">
          <a:xfrm>
            <a:off x="2430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7" name="Line 95"/>
          <p:cNvSpPr>
            <a:spLocks noChangeShapeType="1"/>
          </p:cNvSpPr>
          <p:nvPr/>
        </p:nvSpPr>
        <p:spPr bwMode="auto">
          <a:xfrm>
            <a:off x="247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8" name="Line 96"/>
          <p:cNvSpPr>
            <a:spLocks noChangeShapeType="1"/>
          </p:cNvSpPr>
          <p:nvPr/>
        </p:nvSpPr>
        <p:spPr bwMode="auto">
          <a:xfrm>
            <a:off x="251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9" name="Line 97"/>
          <p:cNvSpPr>
            <a:spLocks noChangeShapeType="1"/>
          </p:cNvSpPr>
          <p:nvPr/>
        </p:nvSpPr>
        <p:spPr bwMode="auto">
          <a:xfrm>
            <a:off x="2557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0" name="Line 98"/>
          <p:cNvSpPr>
            <a:spLocks noChangeShapeType="1"/>
          </p:cNvSpPr>
          <p:nvPr/>
        </p:nvSpPr>
        <p:spPr bwMode="auto">
          <a:xfrm>
            <a:off x="260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1" name="Line 99"/>
          <p:cNvSpPr>
            <a:spLocks noChangeShapeType="1"/>
          </p:cNvSpPr>
          <p:nvPr/>
        </p:nvSpPr>
        <p:spPr bwMode="auto">
          <a:xfrm>
            <a:off x="264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2" name="Line 100"/>
          <p:cNvSpPr>
            <a:spLocks noChangeShapeType="1"/>
          </p:cNvSpPr>
          <p:nvPr/>
        </p:nvSpPr>
        <p:spPr bwMode="auto">
          <a:xfrm>
            <a:off x="268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3" name="Line 101"/>
          <p:cNvSpPr>
            <a:spLocks noChangeShapeType="1"/>
          </p:cNvSpPr>
          <p:nvPr/>
        </p:nvSpPr>
        <p:spPr bwMode="auto">
          <a:xfrm>
            <a:off x="272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4" name="Line 102"/>
          <p:cNvSpPr>
            <a:spLocks noChangeShapeType="1"/>
          </p:cNvSpPr>
          <p:nvPr/>
        </p:nvSpPr>
        <p:spPr bwMode="auto">
          <a:xfrm>
            <a:off x="277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5" name="Line 103"/>
          <p:cNvSpPr>
            <a:spLocks noChangeShapeType="1"/>
          </p:cNvSpPr>
          <p:nvPr/>
        </p:nvSpPr>
        <p:spPr bwMode="auto">
          <a:xfrm>
            <a:off x="2813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6" name="Line 104"/>
          <p:cNvSpPr>
            <a:spLocks noChangeShapeType="1"/>
          </p:cNvSpPr>
          <p:nvPr/>
        </p:nvSpPr>
        <p:spPr bwMode="auto">
          <a:xfrm>
            <a:off x="2854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7" name="Line 105"/>
          <p:cNvSpPr>
            <a:spLocks noChangeShapeType="1"/>
          </p:cNvSpPr>
          <p:nvPr/>
        </p:nvSpPr>
        <p:spPr bwMode="auto">
          <a:xfrm>
            <a:off x="2897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8" name="Line 106"/>
          <p:cNvSpPr>
            <a:spLocks noChangeShapeType="1"/>
          </p:cNvSpPr>
          <p:nvPr/>
        </p:nvSpPr>
        <p:spPr bwMode="auto">
          <a:xfrm>
            <a:off x="2940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9" name="Line 107"/>
          <p:cNvSpPr>
            <a:spLocks noChangeShapeType="1"/>
          </p:cNvSpPr>
          <p:nvPr/>
        </p:nvSpPr>
        <p:spPr bwMode="auto">
          <a:xfrm>
            <a:off x="298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0" name="Line 108"/>
          <p:cNvSpPr>
            <a:spLocks noChangeShapeType="1"/>
          </p:cNvSpPr>
          <p:nvPr/>
        </p:nvSpPr>
        <p:spPr bwMode="auto">
          <a:xfrm>
            <a:off x="3024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1" name="Line 109"/>
          <p:cNvSpPr>
            <a:spLocks noChangeShapeType="1"/>
          </p:cNvSpPr>
          <p:nvPr/>
        </p:nvSpPr>
        <p:spPr bwMode="auto">
          <a:xfrm>
            <a:off x="3067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2" name="Line 110"/>
          <p:cNvSpPr>
            <a:spLocks noChangeShapeType="1"/>
          </p:cNvSpPr>
          <p:nvPr/>
        </p:nvSpPr>
        <p:spPr bwMode="auto">
          <a:xfrm>
            <a:off x="310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3" name="Line 111"/>
          <p:cNvSpPr>
            <a:spLocks noChangeShapeType="1"/>
          </p:cNvSpPr>
          <p:nvPr/>
        </p:nvSpPr>
        <p:spPr bwMode="auto">
          <a:xfrm>
            <a:off x="3151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4" name="Line 112"/>
          <p:cNvSpPr>
            <a:spLocks noChangeShapeType="1"/>
          </p:cNvSpPr>
          <p:nvPr/>
        </p:nvSpPr>
        <p:spPr bwMode="auto">
          <a:xfrm>
            <a:off x="3194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5" name="Line 113"/>
          <p:cNvSpPr>
            <a:spLocks noChangeShapeType="1"/>
          </p:cNvSpPr>
          <p:nvPr/>
        </p:nvSpPr>
        <p:spPr bwMode="auto">
          <a:xfrm>
            <a:off x="323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6" name="Line 114"/>
          <p:cNvSpPr>
            <a:spLocks noChangeShapeType="1"/>
          </p:cNvSpPr>
          <p:nvPr/>
        </p:nvSpPr>
        <p:spPr bwMode="auto">
          <a:xfrm>
            <a:off x="3278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7" name="Line 115"/>
          <p:cNvSpPr>
            <a:spLocks noChangeShapeType="1"/>
          </p:cNvSpPr>
          <p:nvPr/>
        </p:nvSpPr>
        <p:spPr bwMode="auto">
          <a:xfrm>
            <a:off x="3321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8" name="Line 116"/>
          <p:cNvSpPr>
            <a:spLocks noChangeShapeType="1"/>
          </p:cNvSpPr>
          <p:nvPr/>
        </p:nvSpPr>
        <p:spPr bwMode="auto">
          <a:xfrm>
            <a:off x="336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9" name="Line 117"/>
          <p:cNvSpPr>
            <a:spLocks noChangeShapeType="1"/>
          </p:cNvSpPr>
          <p:nvPr/>
        </p:nvSpPr>
        <p:spPr bwMode="auto">
          <a:xfrm>
            <a:off x="3405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0" name="Line 118"/>
          <p:cNvSpPr>
            <a:spLocks noChangeShapeType="1"/>
          </p:cNvSpPr>
          <p:nvPr/>
        </p:nvSpPr>
        <p:spPr bwMode="auto">
          <a:xfrm>
            <a:off x="3448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1" name="Line 119"/>
          <p:cNvSpPr>
            <a:spLocks noChangeShapeType="1"/>
          </p:cNvSpPr>
          <p:nvPr/>
        </p:nvSpPr>
        <p:spPr bwMode="auto">
          <a:xfrm>
            <a:off x="348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2" name="Line 120"/>
          <p:cNvSpPr>
            <a:spLocks noChangeShapeType="1"/>
          </p:cNvSpPr>
          <p:nvPr/>
        </p:nvSpPr>
        <p:spPr bwMode="auto">
          <a:xfrm>
            <a:off x="3532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3" name="Line 121"/>
          <p:cNvSpPr>
            <a:spLocks noChangeShapeType="1"/>
          </p:cNvSpPr>
          <p:nvPr/>
        </p:nvSpPr>
        <p:spPr bwMode="auto">
          <a:xfrm>
            <a:off x="3575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4" name="Line 122"/>
          <p:cNvSpPr>
            <a:spLocks noChangeShapeType="1"/>
          </p:cNvSpPr>
          <p:nvPr/>
        </p:nvSpPr>
        <p:spPr bwMode="auto">
          <a:xfrm>
            <a:off x="361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5" name="Line 123"/>
          <p:cNvSpPr>
            <a:spLocks noChangeShapeType="1"/>
          </p:cNvSpPr>
          <p:nvPr/>
        </p:nvSpPr>
        <p:spPr bwMode="auto">
          <a:xfrm>
            <a:off x="3659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6" name="Line 124"/>
          <p:cNvSpPr>
            <a:spLocks noChangeShapeType="1"/>
          </p:cNvSpPr>
          <p:nvPr/>
        </p:nvSpPr>
        <p:spPr bwMode="auto">
          <a:xfrm>
            <a:off x="3702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7" name="Line 125"/>
          <p:cNvSpPr>
            <a:spLocks noChangeShapeType="1"/>
          </p:cNvSpPr>
          <p:nvPr/>
        </p:nvSpPr>
        <p:spPr bwMode="auto">
          <a:xfrm>
            <a:off x="374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8" name="Line 126"/>
          <p:cNvSpPr>
            <a:spLocks noChangeShapeType="1"/>
          </p:cNvSpPr>
          <p:nvPr/>
        </p:nvSpPr>
        <p:spPr bwMode="auto">
          <a:xfrm>
            <a:off x="378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9" name="Line 127"/>
          <p:cNvSpPr>
            <a:spLocks noChangeShapeType="1"/>
          </p:cNvSpPr>
          <p:nvPr/>
        </p:nvSpPr>
        <p:spPr bwMode="auto">
          <a:xfrm>
            <a:off x="3829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0" name="Line 128"/>
          <p:cNvSpPr>
            <a:spLocks noChangeShapeType="1"/>
          </p:cNvSpPr>
          <p:nvPr/>
        </p:nvSpPr>
        <p:spPr bwMode="auto">
          <a:xfrm>
            <a:off x="387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1" name="Line 129"/>
          <p:cNvSpPr>
            <a:spLocks noChangeShapeType="1"/>
          </p:cNvSpPr>
          <p:nvPr/>
        </p:nvSpPr>
        <p:spPr bwMode="auto">
          <a:xfrm>
            <a:off x="391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2" name="Line 130"/>
          <p:cNvSpPr>
            <a:spLocks noChangeShapeType="1"/>
          </p:cNvSpPr>
          <p:nvPr/>
        </p:nvSpPr>
        <p:spPr bwMode="auto">
          <a:xfrm>
            <a:off x="3956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3" name="Line 131"/>
          <p:cNvSpPr>
            <a:spLocks noChangeShapeType="1"/>
          </p:cNvSpPr>
          <p:nvPr/>
        </p:nvSpPr>
        <p:spPr bwMode="auto">
          <a:xfrm>
            <a:off x="399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4" name="Line 132"/>
          <p:cNvSpPr>
            <a:spLocks noChangeShapeType="1"/>
          </p:cNvSpPr>
          <p:nvPr/>
        </p:nvSpPr>
        <p:spPr bwMode="auto">
          <a:xfrm>
            <a:off x="404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5" name="Line 133"/>
          <p:cNvSpPr>
            <a:spLocks noChangeShapeType="1"/>
          </p:cNvSpPr>
          <p:nvPr/>
        </p:nvSpPr>
        <p:spPr bwMode="auto">
          <a:xfrm>
            <a:off x="4083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6" name="Line 134"/>
          <p:cNvSpPr>
            <a:spLocks noChangeShapeType="1"/>
          </p:cNvSpPr>
          <p:nvPr/>
        </p:nvSpPr>
        <p:spPr bwMode="auto">
          <a:xfrm>
            <a:off x="4125913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7" name="Line 135"/>
          <p:cNvSpPr>
            <a:spLocks noChangeShapeType="1"/>
          </p:cNvSpPr>
          <p:nvPr/>
        </p:nvSpPr>
        <p:spPr bwMode="auto">
          <a:xfrm flipH="1">
            <a:off x="1398588" y="5408613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8" name="Line 136"/>
          <p:cNvSpPr>
            <a:spLocks noChangeShapeType="1"/>
          </p:cNvSpPr>
          <p:nvPr/>
        </p:nvSpPr>
        <p:spPr bwMode="auto">
          <a:xfrm flipH="1">
            <a:off x="1398588" y="4732338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9" name="Line 137"/>
          <p:cNvSpPr>
            <a:spLocks noChangeShapeType="1"/>
          </p:cNvSpPr>
          <p:nvPr/>
        </p:nvSpPr>
        <p:spPr bwMode="auto">
          <a:xfrm flipH="1">
            <a:off x="1398588" y="4057650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0" name="Line 138"/>
          <p:cNvSpPr>
            <a:spLocks noChangeShapeType="1"/>
          </p:cNvSpPr>
          <p:nvPr/>
        </p:nvSpPr>
        <p:spPr bwMode="auto">
          <a:xfrm flipH="1">
            <a:off x="1398588" y="3381375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1" name="Line 139"/>
          <p:cNvSpPr>
            <a:spLocks noChangeShapeType="1"/>
          </p:cNvSpPr>
          <p:nvPr/>
        </p:nvSpPr>
        <p:spPr bwMode="auto">
          <a:xfrm flipV="1">
            <a:off x="2333625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2" name="Line 140"/>
          <p:cNvSpPr>
            <a:spLocks noChangeShapeType="1"/>
          </p:cNvSpPr>
          <p:nvPr/>
        </p:nvSpPr>
        <p:spPr bwMode="auto">
          <a:xfrm flipV="1">
            <a:off x="2333625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3" name="Line 141"/>
          <p:cNvSpPr>
            <a:spLocks noChangeShapeType="1"/>
          </p:cNvSpPr>
          <p:nvPr/>
        </p:nvSpPr>
        <p:spPr bwMode="auto">
          <a:xfrm flipV="1">
            <a:off x="2333625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4" name="Line 142"/>
          <p:cNvSpPr>
            <a:spLocks noChangeShapeType="1"/>
          </p:cNvSpPr>
          <p:nvPr/>
        </p:nvSpPr>
        <p:spPr bwMode="auto">
          <a:xfrm flipV="1">
            <a:off x="2333625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5" name="Line 143"/>
          <p:cNvSpPr>
            <a:spLocks noChangeShapeType="1"/>
          </p:cNvSpPr>
          <p:nvPr/>
        </p:nvSpPr>
        <p:spPr bwMode="auto">
          <a:xfrm flipV="1">
            <a:off x="2333625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6" name="Line 144"/>
          <p:cNvSpPr>
            <a:spLocks noChangeShapeType="1"/>
          </p:cNvSpPr>
          <p:nvPr/>
        </p:nvSpPr>
        <p:spPr bwMode="auto">
          <a:xfrm flipV="1">
            <a:off x="2333625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7" name="Line 145"/>
          <p:cNvSpPr>
            <a:spLocks noChangeShapeType="1"/>
          </p:cNvSpPr>
          <p:nvPr/>
        </p:nvSpPr>
        <p:spPr bwMode="auto">
          <a:xfrm flipV="1">
            <a:off x="2333625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8" name="Line 146"/>
          <p:cNvSpPr>
            <a:spLocks noChangeShapeType="1"/>
          </p:cNvSpPr>
          <p:nvPr/>
        </p:nvSpPr>
        <p:spPr bwMode="auto">
          <a:xfrm flipV="1">
            <a:off x="2333625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9" name="Line 147"/>
          <p:cNvSpPr>
            <a:spLocks noChangeShapeType="1"/>
          </p:cNvSpPr>
          <p:nvPr/>
        </p:nvSpPr>
        <p:spPr bwMode="auto">
          <a:xfrm flipV="1">
            <a:off x="2333625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0" name="Line 148"/>
          <p:cNvSpPr>
            <a:spLocks noChangeShapeType="1"/>
          </p:cNvSpPr>
          <p:nvPr/>
        </p:nvSpPr>
        <p:spPr bwMode="auto">
          <a:xfrm flipV="1">
            <a:off x="2333625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1" name="Line 149"/>
          <p:cNvSpPr>
            <a:spLocks noChangeShapeType="1"/>
          </p:cNvSpPr>
          <p:nvPr/>
        </p:nvSpPr>
        <p:spPr bwMode="auto">
          <a:xfrm flipV="1">
            <a:off x="2333625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2" name="Line 150"/>
          <p:cNvSpPr>
            <a:spLocks noChangeShapeType="1"/>
          </p:cNvSpPr>
          <p:nvPr/>
        </p:nvSpPr>
        <p:spPr bwMode="auto">
          <a:xfrm flipV="1">
            <a:off x="2333625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3" name="Line 151"/>
          <p:cNvSpPr>
            <a:spLocks noChangeShapeType="1"/>
          </p:cNvSpPr>
          <p:nvPr/>
        </p:nvSpPr>
        <p:spPr bwMode="auto">
          <a:xfrm flipV="1">
            <a:off x="2333625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4" name="Line 152"/>
          <p:cNvSpPr>
            <a:spLocks noChangeShapeType="1"/>
          </p:cNvSpPr>
          <p:nvPr/>
        </p:nvSpPr>
        <p:spPr bwMode="auto">
          <a:xfrm flipV="1">
            <a:off x="2333625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5" name="Line 153"/>
          <p:cNvSpPr>
            <a:spLocks noChangeShapeType="1"/>
          </p:cNvSpPr>
          <p:nvPr/>
        </p:nvSpPr>
        <p:spPr bwMode="auto">
          <a:xfrm flipV="1">
            <a:off x="2333625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6" name="Line 154"/>
          <p:cNvSpPr>
            <a:spLocks noChangeShapeType="1"/>
          </p:cNvSpPr>
          <p:nvPr/>
        </p:nvSpPr>
        <p:spPr bwMode="auto">
          <a:xfrm flipV="1">
            <a:off x="2333625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7" name="Line 155"/>
          <p:cNvSpPr>
            <a:spLocks noChangeShapeType="1"/>
          </p:cNvSpPr>
          <p:nvPr/>
        </p:nvSpPr>
        <p:spPr bwMode="auto">
          <a:xfrm flipV="1">
            <a:off x="2333625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8" name="Line 156"/>
          <p:cNvSpPr>
            <a:spLocks noChangeShapeType="1"/>
          </p:cNvSpPr>
          <p:nvPr/>
        </p:nvSpPr>
        <p:spPr bwMode="auto">
          <a:xfrm flipV="1">
            <a:off x="2333625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9" name="Line 157"/>
          <p:cNvSpPr>
            <a:spLocks noChangeShapeType="1"/>
          </p:cNvSpPr>
          <p:nvPr/>
        </p:nvSpPr>
        <p:spPr bwMode="auto">
          <a:xfrm flipV="1">
            <a:off x="2333625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0" name="Line 158"/>
          <p:cNvSpPr>
            <a:spLocks noChangeShapeType="1"/>
          </p:cNvSpPr>
          <p:nvPr/>
        </p:nvSpPr>
        <p:spPr bwMode="auto">
          <a:xfrm flipV="1">
            <a:off x="2333625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1" name="Line 159"/>
          <p:cNvSpPr>
            <a:spLocks noChangeShapeType="1"/>
          </p:cNvSpPr>
          <p:nvPr/>
        </p:nvSpPr>
        <p:spPr bwMode="auto">
          <a:xfrm flipV="1">
            <a:off x="2333625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2" name="Line 160"/>
          <p:cNvSpPr>
            <a:spLocks noChangeShapeType="1"/>
          </p:cNvSpPr>
          <p:nvPr/>
        </p:nvSpPr>
        <p:spPr bwMode="auto">
          <a:xfrm flipV="1">
            <a:off x="2333625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3" name="Line 161"/>
          <p:cNvSpPr>
            <a:spLocks noChangeShapeType="1"/>
          </p:cNvSpPr>
          <p:nvPr/>
        </p:nvSpPr>
        <p:spPr bwMode="auto">
          <a:xfrm flipV="1">
            <a:off x="2333625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4" name="Line 162"/>
          <p:cNvSpPr>
            <a:spLocks noChangeShapeType="1"/>
          </p:cNvSpPr>
          <p:nvPr/>
        </p:nvSpPr>
        <p:spPr bwMode="auto">
          <a:xfrm flipV="1">
            <a:off x="2333625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5" name="Line 163"/>
          <p:cNvSpPr>
            <a:spLocks noChangeShapeType="1"/>
          </p:cNvSpPr>
          <p:nvPr/>
        </p:nvSpPr>
        <p:spPr bwMode="auto">
          <a:xfrm flipV="1">
            <a:off x="2333625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6" name="Line 164"/>
          <p:cNvSpPr>
            <a:spLocks noChangeShapeType="1"/>
          </p:cNvSpPr>
          <p:nvPr/>
        </p:nvSpPr>
        <p:spPr bwMode="auto">
          <a:xfrm flipV="1">
            <a:off x="2333625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7" name="Line 165"/>
          <p:cNvSpPr>
            <a:spLocks noChangeShapeType="1"/>
          </p:cNvSpPr>
          <p:nvPr/>
        </p:nvSpPr>
        <p:spPr bwMode="auto">
          <a:xfrm flipV="1">
            <a:off x="2333625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8" name="Line 166"/>
          <p:cNvSpPr>
            <a:spLocks noChangeShapeType="1"/>
          </p:cNvSpPr>
          <p:nvPr/>
        </p:nvSpPr>
        <p:spPr bwMode="auto">
          <a:xfrm flipV="1">
            <a:off x="2333625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9" name="Line 167"/>
          <p:cNvSpPr>
            <a:spLocks noChangeShapeType="1"/>
          </p:cNvSpPr>
          <p:nvPr/>
        </p:nvSpPr>
        <p:spPr bwMode="auto">
          <a:xfrm flipV="1">
            <a:off x="2333625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0" name="Line 168"/>
          <p:cNvSpPr>
            <a:spLocks noChangeShapeType="1"/>
          </p:cNvSpPr>
          <p:nvPr/>
        </p:nvSpPr>
        <p:spPr bwMode="auto">
          <a:xfrm flipV="1">
            <a:off x="2333625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1" name="Line 169"/>
          <p:cNvSpPr>
            <a:spLocks noChangeShapeType="1"/>
          </p:cNvSpPr>
          <p:nvPr/>
        </p:nvSpPr>
        <p:spPr bwMode="auto">
          <a:xfrm flipV="1">
            <a:off x="2333625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2" name="Line 170"/>
          <p:cNvSpPr>
            <a:spLocks noChangeShapeType="1"/>
          </p:cNvSpPr>
          <p:nvPr/>
        </p:nvSpPr>
        <p:spPr bwMode="auto">
          <a:xfrm flipV="1">
            <a:off x="2333625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3" name="Line 171"/>
          <p:cNvSpPr>
            <a:spLocks noChangeShapeType="1"/>
          </p:cNvSpPr>
          <p:nvPr/>
        </p:nvSpPr>
        <p:spPr bwMode="auto">
          <a:xfrm flipV="1">
            <a:off x="2333625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4" name="Line 172"/>
          <p:cNvSpPr>
            <a:spLocks noChangeShapeType="1"/>
          </p:cNvSpPr>
          <p:nvPr/>
        </p:nvSpPr>
        <p:spPr bwMode="auto">
          <a:xfrm flipV="1">
            <a:off x="2333625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5" name="Line 173"/>
          <p:cNvSpPr>
            <a:spLocks noChangeShapeType="1"/>
          </p:cNvSpPr>
          <p:nvPr/>
        </p:nvSpPr>
        <p:spPr bwMode="auto">
          <a:xfrm flipV="1">
            <a:off x="2333625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6" name="Line 174"/>
          <p:cNvSpPr>
            <a:spLocks noChangeShapeType="1"/>
          </p:cNvSpPr>
          <p:nvPr/>
        </p:nvSpPr>
        <p:spPr bwMode="auto">
          <a:xfrm flipV="1">
            <a:off x="2333625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7" name="Line 175"/>
          <p:cNvSpPr>
            <a:spLocks noChangeShapeType="1"/>
          </p:cNvSpPr>
          <p:nvPr/>
        </p:nvSpPr>
        <p:spPr bwMode="auto">
          <a:xfrm flipV="1">
            <a:off x="2333625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8" name="Line 176"/>
          <p:cNvSpPr>
            <a:spLocks noChangeShapeType="1"/>
          </p:cNvSpPr>
          <p:nvPr/>
        </p:nvSpPr>
        <p:spPr bwMode="auto">
          <a:xfrm flipV="1">
            <a:off x="2333625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9" name="Line 177"/>
          <p:cNvSpPr>
            <a:spLocks noChangeShapeType="1"/>
          </p:cNvSpPr>
          <p:nvPr/>
        </p:nvSpPr>
        <p:spPr bwMode="auto">
          <a:xfrm flipV="1">
            <a:off x="2333625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0" name="Line 178"/>
          <p:cNvSpPr>
            <a:spLocks noChangeShapeType="1"/>
          </p:cNvSpPr>
          <p:nvPr/>
        </p:nvSpPr>
        <p:spPr bwMode="auto">
          <a:xfrm flipV="1">
            <a:off x="2333625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1" name="Line 179"/>
          <p:cNvSpPr>
            <a:spLocks noChangeShapeType="1"/>
          </p:cNvSpPr>
          <p:nvPr/>
        </p:nvSpPr>
        <p:spPr bwMode="auto">
          <a:xfrm flipV="1">
            <a:off x="2333625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2" name="Line 180"/>
          <p:cNvSpPr>
            <a:spLocks noChangeShapeType="1"/>
          </p:cNvSpPr>
          <p:nvPr/>
        </p:nvSpPr>
        <p:spPr bwMode="auto">
          <a:xfrm flipV="1">
            <a:off x="2333625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3" name="Line 181"/>
          <p:cNvSpPr>
            <a:spLocks noChangeShapeType="1"/>
          </p:cNvSpPr>
          <p:nvPr/>
        </p:nvSpPr>
        <p:spPr bwMode="auto">
          <a:xfrm flipV="1">
            <a:off x="2333625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4" name="Line 182"/>
          <p:cNvSpPr>
            <a:spLocks noChangeShapeType="1"/>
          </p:cNvSpPr>
          <p:nvPr/>
        </p:nvSpPr>
        <p:spPr bwMode="auto">
          <a:xfrm flipV="1">
            <a:off x="2333625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5" name="Line 183"/>
          <p:cNvSpPr>
            <a:spLocks noChangeShapeType="1"/>
          </p:cNvSpPr>
          <p:nvPr/>
        </p:nvSpPr>
        <p:spPr bwMode="auto">
          <a:xfrm flipV="1">
            <a:off x="2333625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6" name="Line 184"/>
          <p:cNvSpPr>
            <a:spLocks noChangeShapeType="1"/>
          </p:cNvSpPr>
          <p:nvPr/>
        </p:nvSpPr>
        <p:spPr bwMode="auto">
          <a:xfrm flipV="1">
            <a:off x="2333625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7" name="Line 185"/>
          <p:cNvSpPr>
            <a:spLocks noChangeShapeType="1"/>
          </p:cNvSpPr>
          <p:nvPr/>
        </p:nvSpPr>
        <p:spPr bwMode="auto">
          <a:xfrm flipV="1">
            <a:off x="2333625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8" name="Line 186"/>
          <p:cNvSpPr>
            <a:spLocks noChangeShapeType="1"/>
          </p:cNvSpPr>
          <p:nvPr/>
        </p:nvSpPr>
        <p:spPr bwMode="auto">
          <a:xfrm flipV="1">
            <a:off x="2333625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9" name="Line 187"/>
          <p:cNvSpPr>
            <a:spLocks noChangeShapeType="1"/>
          </p:cNvSpPr>
          <p:nvPr/>
        </p:nvSpPr>
        <p:spPr bwMode="auto">
          <a:xfrm flipV="1">
            <a:off x="2333625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0" name="Line 188"/>
          <p:cNvSpPr>
            <a:spLocks noChangeShapeType="1"/>
          </p:cNvSpPr>
          <p:nvPr/>
        </p:nvSpPr>
        <p:spPr bwMode="auto">
          <a:xfrm flipV="1">
            <a:off x="2333625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1" name="Line 189"/>
          <p:cNvSpPr>
            <a:spLocks noChangeShapeType="1"/>
          </p:cNvSpPr>
          <p:nvPr/>
        </p:nvSpPr>
        <p:spPr bwMode="auto">
          <a:xfrm flipV="1">
            <a:off x="2333625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2" name="Line 190"/>
          <p:cNvSpPr>
            <a:spLocks noChangeShapeType="1"/>
          </p:cNvSpPr>
          <p:nvPr/>
        </p:nvSpPr>
        <p:spPr bwMode="auto">
          <a:xfrm flipV="1">
            <a:off x="2333625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3" name="Line 191"/>
          <p:cNvSpPr>
            <a:spLocks noChangeShapeType="1"/>
          </p:cNvSpPr>
          <p:nvPr/>
        </p:nvSpPr>
        <p:spPr bwMode="auto">
          <a:xfrm flipV="1">
            <a:off x="2333625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4" name="Line 192"/>
          <p:cNvSpPr>
            <a:spLocks noChangeShapeType="1"/>
          </p:cNvSpPr>
          <p:nvPr/>
        </p:nvSpPr>
        <p:spPr bwMode="auto">
          <a:xfrm flipV="1">
            <a:off x="2333625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5" name="Line 193"/>
          <p:cNvSpPr>
            <a:spLocks noChangeShapeType="1"/>
          </p:cNvSpPr>
          <p:nvPr/>
        </p:nvSpPr>
        <p:spPr bwMode="auto">
          <a:xfrm flipV="1">
            <a:off x="2333625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6" name="Line 194"/>
          <p:cNvSpPr>
            <a:spLocks noChangeShapeType="1"/>
          </p:cNvSpPr>
          <p:nvPr/>
        </p:nvSpPr>
        <p:spPr bwMode="auto">
          <a:xfrm flipV="1">
            <a:off x="2333625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7" name="Line 195"/>
          <p:cNvSpPr>
            <a:spLocks noChangeShapeType="1"/>
          </p:cNvSpPr>
          <p:nvPr/>
        </p:nvSpPr>
        <p:spPr bwMode="auto">
          <a:xfrm flipV="1">
            <a:off x="2333625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8" name="Line 196"/>
          <p:cNvSpPr>
            <a:spLocks noChangeShapeType="1"/>
          </p:cNvSpPr>
          <p:nvPr/>
        </p:nvSpPr>
        <p:spPr bwMode="auto">
          <a:xfrm flipV="1">
            <a:off x="2333625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9" name="Line 197"/>
          <p:cNvSpPr>
            <a:spLocks noChangeShapeType="1"/>
          </p:cNvSpPr>
          <p:nvPr/>
        </p:nvSpPr>
        <p:spPr bwMode="auto">
          <a:xfrm flipV="1">
            <a:off x="2333625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0" name="Line 198"/>
          <p:cNvSpPr>
            <a:spLocks noChangeShapeType="1"/>
          </p:cNvSpPr>
          <p:nvPr/>
        </p:nvSpPr>
        <p:spPr bwMode="auto">
          <a:xfrm flipV="1">
            <a:off x="2333625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1" name="Line 199"/>
          <p:cNvSpPr>
            <a:spLocks noChangeShapeType="1"/>
          </p:cNvSpPr>
          <p:nvPr/>
        </p:nvSpPr>
        <p:spPr bwMode="auto">
          <a:xfrm flipV="1">
            <a:off x="2333625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2" name="Line 200"/>
          <p:cNvSpPr>
            <a:spLocks noChangeShapeType="1"/>
          </p:cNvSpPr>
          <p:nvPr/>
        </p:nvSpPr>
        <p:spPr bwMode="auto">
          <a:xfrm flipV="1">
            <a:off x="2333625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3" name="Line 201"/>
          <p:cNvSpPr>
            <a:spLocks noChangeShapeType="1"/>
          </p:cNvSpPr>
          <p:nvPr/>
        </p:nvSpPr>
        <p:spPr bwMode="auto">
          <a:xfrm flipV="1">
            <a:off x="2333625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4" name="Line 202"/>
          <p:cNvSpPr>
            <a:spLocks noChangeShapeType="1"/>
          </p:cNvSpPr>
          <p:nvPr/>
        </p:nvSpPr>
        <p:spPr bwMode="auto">
          <a:xfrm flipV="1">
            <a:off x="2333625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5" name="Line 203"/>
          <p:cNvSpPr>
            <a:spLocks noChangeShapeType="1"/>
          </p:cNvSpPr>
          <p:nvPr/>
        </p:nvSpPr>
        <p:spPr bwMode="auto">
          <a:xfrm flipV="1">
            <a:off x="3238500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6" name="Line 204"/>
          <p:cNvSpPr>
            <a:spLocks noChangeShapeType="1"/>
          </p:cNvSpPr>
          <p:nvPr/>
        </p:nvSpPr>
        <p:spPr bwMode="auto">
          <a:xfrm flipV="1">
            <a:off x="3238500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7" name="Line 206"/>
          <p:cNvSpPr>
            <a:spLocks noChangeShapeType="1"/>
          </p:cNvSpPr>
          <p:nvPr/>
        </p:nvSpPr>
        <p:spPr bwMode="auto">
          <a:xfrm flipV="1">
            <a:off x="3238500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8" name="Line 207"/>
          <p:cNvSpPr>
            <a:spLocks noChangeShapeType="1"/>
          </p:cNvSpPr>
          <p:nvPr/>
        </p:nvSpPr>
        <p:spPr bwMode="auto">
          <a:xfrm flipV="1">
            <a:off x="3238500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9" name="Line 208"/>
          <p:cNvSpPr>
            <a:spLocks noChangeShapeType="1"/>
          </p:cNvSpPr>
          <p:nvPr/>
        </p:nvSpPr>
        <p:spPr bwMode="auto">
          <a:xfrm flipV="1">
            <a:off x="3238500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0" name="Line 209"/>
          <p:cNvSpPr>
            <a:spLocks noChangeShapeType="1"/>
          </p:cNvSpPr>
          <p:nvPr/>
        </p:nvSpPr>
        <p:spPr bwMode="auto">
          <a:xfrm flipV="1">
            <a:off x="3238500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1" name="Line 210"/>
          <p:cNvSpPr>
            <a:spLocks noChangeShapeType="1"/>
          </p:cNvSpPr>
          <p:nvPr/>
        </p:nvSpPr>
        <p:spPr bwMode="auto">
          <a:xfrm flipV="1">
            <a:off x="3238500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2" name="Line 211"/>
          <p:cNvSpPr>
            <a:spLocks noChangeShapeType="1"/>
          </p:cNvSpPr>
          <p:nvPr/>
        </p:nvSpPr>
        <p:spPr bwMode="auto">
          <a:xfrm flipV="1">
            <a:off x="3238500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3" name="Line 212"/>
          <p:cNvSpPr>
            <a:spLocks noChangeShapeType="1"/>
          </p:cNvSpPr>
          <p:nvPr/>
        </p:nvSpPr>
        <p:spPr bwMode="auto">
          <a:xfrm flipV="1">
            <a:off x="3238500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4" name="Line 213"/>
          <p:cNvSpPr>
            <a:spLocks noChangeShapeType="1"/>
          </p:cNvSpPr>
          <p:nvPr/>
        </p:nvSpPr>
        <p:spPr bwMode="auto">
          <a:xfrm flipV="1">
            <a:off x="3238500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5" name="Line 214"/>
          <p:cNvSpPr>
            <a:spLocks noChangeShapeType="1"/>
          </p:cNvSpPr>
          <p:nvPr/>
        </p:nvSpPr>
        <p:spPr bwMode="auto">
          <a:xfrm flipV="1">
            <a:off x="3238500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6" name="Line 215"/>
          <p:cNvSpPr>
            <a:spLocks noChangeShapeType="1"/>
          </p:cNvSpPr>
          <p:nvPr/>
        </p:nvSpPr>
        <p:spPr bwMode="auto">
          <a:xfrm flipV="1">
            <a:off x="3238500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7" name="Line 216"/>
          <p:cNvSpPr>
            <a:spLocks noChangeShapeType="1"/>
          </p:cNvSpPr>
          <p:nvPr/>
        </p:nvSpPr>
        <p:spPr bwMode="auto">
          <a:xfrm flipV="1">
            <a:off x="3238500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8" name="Line 217"/>
          <p:cNvSpPr>
            <a:spLocks noChangeShapeType="1"/>
          </p:cNvSpPr>
          <p:nvPr/>
        </p:nvSpPr>
        <p:spPr bwMode="auto">
          <a:xfrm flipV="1">
            <a:off x="3238500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9" name="Line 218"/>
          <p:cNvSpPr>
            <a:spLocks noChangeShapeType="1"/>
          </p:cNvSpPr>
          <p:nvPr/>
        </p:nvSpPr>
        <p:spPr bwMode="auto">
          <a:xfrm flipV="1">
            <a:off x="3238500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0" name="Line 219"/>
          <p:cNvSpPr>
            <a:spLocks noChangeShapeType="1"/>
          </p:cNvSpPr>
          <p:nvPr/>
        </p:nvSpPr>
        <p:spPr bwMode="auto">
          <a:xfrm flipV="1">
            <a:off x="3238500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1" name="Line 220"/>
          <p:cNvSpPr>
            <a:spLocks noChangeShapeType="1"/>
          </p:cNvSpPr>
          <p:nvPr/>
        </p:nvSpPr>
        <p:spPr bwMode="auto">
          <a:xfrm flipV="1">
            <a:off x="3238500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2" name="Line 221"/>
          <p:cNvSpPr>
            <a:spLocks noChangeShapeType="1"/>
          </p:cNvSpPr>
          <p:nvPr/>
        </p:nvSpPr>
        <p:spPr bwMode="auto">
          <a:xfrm flipV="1">
            <a:off x="3238500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3" name="Line 222"/>
          <p:cNvSpPr>
            <a:spLocks noChangeShapeType="1"/>
          </p:cNvSpPr>
          <p:nvPr/>
        </p:nvSpPr>
        <p:spPr bwMode="auto">
          <a:xfrm flipV="1">
            <a:off x="3238500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4" name="Line 223"/>
          <p:cNvSpPr>
            <a:spLocks noChangeShapeType="1"/>
          </p:cNvSpPr>
          <p:nvPr/>
        </p:nvSpPr>
        <p:spPr bwMode="auto">
          <a:xfrm flipV="1">
            <a:off x="3238500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5" name="Line 224"/>
          <p:cNvSpPr>
            <a:spLocks noChangeShapeType="1"/>
          </p:cNvSpPr>
          <p:nvPr/>
        </p:nvSpPr>
        <p:spPr bwMode="auto">
          <a:xfrm flipV="1">
            <a:off x="3238500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6" name="Line 225"/>
          <p:cNvSpPr>
            <a:spLocks noChangeShapeType="1"/>
          </p:cNvSpPr>
          <p:nvPr/>
        </p:nvSpPr>
        <p:spPr bwMode="auto">
          <a:xfrm flipV="1">
            <a:off x="3238500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7" name="Line 226"/>
          <p:cNvSpPr>
            <a:spLocks noChangeShapeType="1"/>
          </p:cNvSpPr>
          <p:nvPr/>
        </p:nvSpPr>
        <p:spPr bwMode="auto">
          <a:xfrm flipV="1">
            <a:off x="3238500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8" name="Line 227"/>
          <p:cNvSpPr>
            <a:spLocks noChangeShapeType="1"/>
          </p:cNvSpPr>
          <p:nvPr/>
        </p:nvSpPr>
        <p:spPr bwMode="auto">
          <a:xfrm flipV="1">
            <a:off x="3238500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9" name="Line 228"/>
          <p:cNvSpPr>
            <a:spLocks noChangeShapeType="1"/>
          </p:cNvSpPr>
          <p:nvPr/>
        </p:nvSpPr>
        <p:spPr bwMode="auto">
          <a:xfrm flipV="1">
            <a:off x="3238500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0" name="Line 229"/>
          <p:cNvSpPr>
            <a:spLocks noChangeShapeType="1"/>
          </p:cNvSpPr>
          <p:nvPr/>
        </p:nvSpPr>
        <p:spPr bwMode="auto">
          <a:xfrm flipV="1">
            <a:off x="3238500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1" name="Line 230"/>
          <p:cNvSpPr>
            <a:spLocks noChangeShapeType="1"/>
          </p:cNvSpPr>
          <p:nvPr/>
        </p:nvSpPr>
        <p:spPr bwMode="auto">
          <a:xfrm flipV="1">
            <a:off x="3238500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2" name="Line 231"/>
          <p:cNvSpPr>
            <a:spLocks noChangeShapeType="1"/>
          </p:cNvSpPr>
          <p:nvPr/>
        </p:nvSpPr>
        <p:spPr bwMode="auto">
          <a:xfrm flipV="1">
            <a:off x="3238500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3" name="Line 232"/>
          <p:cNvSpPr>
            <a:spLocks noChangeShapeType="1"/>
          </p:cNvSpPr>
          <p:nvPr/>
        </p:nvSpPr>
        <p:spPr bwMode="auto">
          <a:xfrm flipV="1">
            <a:off x="3238500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4" name="Line 233"/>
          <p:cNvSpPr>
            <a:spLocks noChangeShapeType="1"/>
          </p:cNvSpPr>
          <p:nvPr/>
        </p:nvSpPr>
        <p:spPr bwMode="auto">
          <a:xfrm flipV="1">
            <a:off x="3238500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5" name="Line 234"/>
          <p:cNvSpPr>
            <a:spLocks noChangeShapeType="1"/>
          </p:cNvSpPr>
          <p:nvPr/>
        </p:nvSpPr>
        <p:spPr bwMode="auto">
          <a:xfrm flipV="1">
            <a:off x="3238500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6" name="Line 235"/>
          <p:cNvSpPr>
            <a:spLocks noChangeShapeType="1"/>
          </p:cNvSpPr>
          <p:nvPr/>
        </p:nvSpPr>
        <p:spPr bwMode="auto">
          <a:xfrm flipV="1">
            <a:off x="3238500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7" name="Line 236"/>
          <p:cNvSpPr>
            <a:spLocks noChangeShapeType="1"/>
          </p:cNvSpPr>
          <p:nvPr/>
        </p:nvSpPr>
        <p:spPr bwMode="auto">
          <a:xfrm flipV="1">
            <a:off x="3238500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8" name="Line 237"/>
          <p:cNvSpPr>
            <a:spLocks noChangeShapeType="1"/>
          </p:cNvSpPr>
          <p:nvPr/>
        </p:nvSpPr>
        <p:spPr bwMode="auto">
          <a:xfrm flipV="1">
            <a:off x="3238500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9" name="Line 238"/>
          <p:cNvSpPr>
            <a:spLocks noChangeShapeType="1"/>
          </p:cNvSpPr>
          <p:nvPr/>
        </p:nvSpPr>
        <p:spPr bwMode="auto">
          <a:xfrm flipV="1">
            <a:off x="3238500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0" name="Line 239"/>
          <p:cNvSpPr>
            <a:spLocks noChangeShapeType="1"/>
          </p:cNvSpPr>
          <p:nvPr/>
        </p:nvSpPr>
        <p:spPr bwMode="auto">
          <a:xfrm flipV="1">
            <a:off x="3238500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1" name="Line 240"/>
          <p:cNvSpPr>
            <a:spLocks noChangeShapeType="1"/>
          </p:cNvSpPr>
          <p:nvPr/>
        </p:nvSpPr>
        <p:spPr bwMode="auto">
          <a:xfrm flipV="1">
            <a:off x="3238500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2" name="Line 241"/>
          <p:cNvSpPr>
            <a:spLocks noChangeShapeType="1"/>
          </p:cNvSpPr>
          <p:nvPr/>
        </p:nvSpPr>
        <p:spPr bwMode="auto">
          <a:xfrm flipV="1">
            <a:off x="3238500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3" name="Line 242"/>
          <p:cNvSpPr>
            <a:spLocks noChangeShapeType="1"/>
          </p:cNvSpPr>
          <p:nvPr/>
        </p:nvSpPr>
        <p:spPr bwMode="auto">
          <a:xfrm flipV="1">
            <a:off x="3238500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4" name="Line 243"/>
          <p:cNvSpPr>
            <a:spLocks noChangeShapeType="1"/>
          </p:cNvSpPr>
          <p:nvPr/>
        </p:nvSpPr>
        <p:spPr bwMode="auto">
          <a:xfrm flipV="1">
            <a:off x="3238500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5" name="Line 244"/>
          <p:cNvSpPr>
            <a:spLocks noChangeShapeType="1"/>
          </p:cNvSpPr>
          <p:nvPr/>
        </p:nvSpPr>
        <p:spPr bwMode="auto">
          <a:xfrm flipV="1">
            <a:off x="3238500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6" name="Line 245"/>
          <p:cNvSpPr>
            <a:spLocks noChangeShapeType="1"/>
          </p:cNvSpPr>
          <p:nvPr/>
        </p:nvSpPr>
        <p:spPr bwMode="auto">
          <a:xfrm flipV="1">
            <a:off x="3238500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7" name="Line 246"/>
          <p:cNvSpPr>
            <a:spLocks noChangeShapeType="1"/>
          </p:cNvSpPr>
          <p:nvPr/>
        </p:nvSpPr>
        <p:spPr bwMode="auto">
          <a:xfrm flipV="1">
            <a:off x="3238500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8" name="Line 247"/>
          <p:cNvSpPr>
            <a:spLocks noChangeShapeType="1"/>
          </p:cNvSpPr>
          <p:nvPr/>
        </p:nvSpPr>
        <p:spPr bwMode="auto">
          <a:xfrm flipV="1">
            <a:off x="3238500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9" name="Line 248"/>
          <p:cNvSpPr>
            <a:spLocks noChangeShapeType="1"/>
          </p:cNvSpPr>
          <p:nvPr/>
        </p:nvSpPr>
        <p:spPr bwMode="auto">
          <a:xfrm flipV="1">
            <a:off x="3238500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0" name="Line 249"/>
          <p:cNvSpPr>
            <a:spLocks noChangeShapeType="1"/>
          </p:cNvSpPr>
          <p:nvPr/>
        </p:nvSpPr>
        <p:spPr bwMode="auto">
          <a:xfrm flipV="1">
            <a:off x="3238500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1" name="Line 250"/>
          <p:cNvSpPr>
            <a:spLocks noChangeShapeType="1"/>
          </p:cNvSpPr>
          <p:nvPr/>
        </p:nvSpPr>
        <p:spPr bwMode="auto">
          <a:xfrm flipV="1">
            <a:off x="3238500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2" name="Line 251"/>
          <p:cNvSpPr>
            <a:spLocks noChangeShapeType="1"/>
          </p:cNvSpPr>
          <p:nvPr/>
        </p:nvSpPr>
        <p:spPr bwMode="auto">
          <a:xfrm flipV="1">
            <a:off x="3238500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3" name="Line 252"/>
          <p:cNvSpPr>
            <a:spLocks noChangeShapeType="1"/>
          </p:cNvSpPr>
          <p:nvPr/>
        </p:nvSpPr>
        <p:spPr bwMode="auto">
          <a:xfrm flipV="1">
            <a:off x="3238500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4" name="Line 253"/>
          <p:cNvSpPr>
            <a:spLocks noChangeShapeType="1"/>
          </p:cNvSpPr>
          <p:nvPr/>
        </p:nvSpPr>
        <p:spPr bwMode="auto">
          <a:xfrm flipV="1">
            <a:off x="3238500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5" name="Line 254"/>
          <p:cNvSpPr>
            <a:spLocks noChangeShapeType="1"/>
          </p:cNvSpPr>
          <p:nvPr/>
        </p:nvSpPr>
        <p:spPr bwMode="auto">
          <a:xfrm flipV="1">
            <a:off x="3238500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6" name="Line 255"/>
          <p:cNvSpPr>
            <a:spLocks noChangeShapeType="1"/>
          </p:cNvSpPr>
          <p:nvPr/>
        </p:nvSpPr>
        <p:spPr bwMode="auto">
          <a:xfrm flipV="1">
            <a:off x="3238500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7" name="Line 256"/>
          <p:cNvSpPr>
            <a:spLocks noChangeShapeType="1"/>
          </p:cNvSpPr>
          <p:nvPr/>
        </p:nvSpPr>
        <p:spPr bwMode="auto">
          <a:xfrm flipV="1">
            <a:off x="3238500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8" name="Line 257"/>
          <p:cNvSpPr>
            <a:spLocks noChangeShapeType="1"/>
          </p:cNvSpPr>
          <p:nvPr/>
        </p:nvSpPr>
        <p:spPr bwMode="auto">
          <a:xfrm flipV="1">
            <a:off x="3238500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9" name="Line 258"/>
          <p:cNvSpPr>
            <a:spLocks noChangeShapeType="1"/>
          </p:cNvSpPr>
          <p:nvPr/>
        </p:nvSpPr>
        <p:spPr bwMode="auto">
          <a:xfrm flipV="1">
            <a:off x="3238500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0" name="Line 259"/>
          <p:cNvSpPr>
            <a:spLocks noChangeShapeType="1"/>
          </p:cNvSpPr>
          <p:nvPr/>
        </p:nvSpPr>
        <p:spPr bwMode="auto">
          <a:xfrm flipV="1">
            <a:off x="3238500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1" name="Line 260"/>
          <p:cNvSpPr>
            <a:spLocks noChangeShapeType="1"/>
          </p:cNvSpPr>
          <p:nvPr/>
        </p:nvSpPr>
        <p:spPr bwMode="auto">
          <a:xfrm flipV="1">
            <a:off x="3238500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2" name="Line 261"/>
          <p:cNvSpPr>
            <a:spLocks noChangeShapeType="1"/>
          </p:cNvSpPr>
          <p:nvPr/>
        </p:nvSpPr>
        <p:spPr bwMode="auto">
          <a:xfrm flipV="1">
            <a:off x="3238500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3" name="Line 262"/>
          <p:cNvSpPr>
            <a:spLocks noChangeShapeType="1"/>
          </p:cNvSpPr>
          <p:nvPr/>
        </p:nvSpPr>
        <p:spPr bwMode="auto">
          <a:xfrm flipV="1">
            <a:off x="3238500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4" name="Line 263"/>
          <p:cNvSpPr>
            <a:spLocks noChangeShapeType="1"/>
          </p:cNvSpPr>
          <p:nvPr/>
        </p:nvSpPr>
        <p:spPr bwMode="auto">
          <a:xfrm flipV="1">
            <a:off x="3238500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5" name="Line 264"/>
          <p:cNvSpPr>
            <a:spLocks noChangeShapeType="1"/>
          </p:cNvSpPr>
          <p:nvPr/>
        </p:nvSpPr>
        <p:spPr bwMode="auto">
          <a:xfrm flipV="1">
            <a:off x="3238500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6" name="Line 265"/>
          <p:cNvSpPr>
            <a:spLocks noChangeShapeType="1"/>
          </p:cNvSpPr>
          <p:nvPr/>
        </p:nvSpPr>
        <p:spPr bwMode="auto">
          <a:xfrm flipV="1">
            <a:off x="3238500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7" name="Line 266"/>
          <p:cNvSpPr>
            <a:spLocks noChangeShapeType="1"/>
          </p:cNvSpPr>
          <p:nvPr/>
        </p:nvSpPr>
        <p:spPr bwMode="auto">
          <a:xfrm flipV="1">
            <a:off x="3238500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8" name="Line 267"/>
          <p:cNvSpPr>
            <a:spLocks noChangeShapeType="1"/>
          </p:cNvSpPr>
          <p:nvPr/>
        </p:nvSpPr>
        <p:spPr bwMode="auto">
          <a:xfrm flipV="1">
            <a:off x="3238500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9" name="Line 268"/>
          <p:cNvSpPr>
            <a:spLocks noChangeShapeType="1"/>
          </p:cNvSpPr>
          <p:nvPr/>
        </p:nvSpPr>
        <p:spPr bwMode="auto">
          <a:xfrm>
            <a:off x="1430338" y="5430838"/>
            <a:ext cx="1587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0" name="Line 269"/>
          <p:cNvSpPr>
            <a:spLocks noChangeShapeType="1"/>
          </p:cNvSpPr>
          <p:nvPr/>
        </p:nvSpPr>
        <p:spPr bwMode="auto">
          <a:xfrm>
            <a:off x="233362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1" name="Line 270"/>
          <p:cNvSpPr>
            <a:spLocks noChangeShapeType="1"/>
          </p:cNvSpPr>
          <p:nvPr/>
        </p:nvSpPr>
        <p:spPr bwMode="auto">
          <a:xfrm>
            <a:off x="3238500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2" name="Line 271"/>
          <p:cNvSpPr>
            <a:spLocks noChangeShapeType="1"/>
          </p:cNvSpPr>
          <p:nvPr/>
        </p:nvSpPr>
        <p:spPr bwMode="auto">
          <a:xfrm>
            <a:off x="414337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3" name="Rectangle 272"/>
          <p:cNvSpPr>
            <a:spLocks noChangeArrowheads="1"/>
          </p:cNvSpPr>
          <p:nvPr/>
        </p:nvSpPr>
        <p:spPr bwMode="auto">
          <a:xfrm>
            <a:off x="3362325" y="4373563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4" name="Rectangle 273"/>
          <p:cNvSpPr>
            <a:spLocks noChangeArrowheads="1"/>
          </p:cNvSpPr>
          <p:nvPr/>
        </p:nvSpPr>
        <p:spPr bwMode="auto">
          <a:xfrm>
            <a:off x="3717925" y="4832350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5" name="Rectangle 274"/>
          <p:cNvSpPr>
            <a:spLocks noChangeArrowheads="1"/>
          </p:cNvSpPr>
          <p:nvPr/>
        </p:nvSpPr>
        <p:spPr bwMode="auto">
          <a:xfrm>
            <a:off x="3046413" y="49577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6" name="Rectangle 275"/>
          <p:cNvSpPr>
            <a:spLocks noChangeArrowheads="1"/>
          </p:cNvSpPr>
          <p:nvPr/>
        </p:nvSpPr>
        <p:spPr bwMode="auto">
          <a:xfrm>
            <a:off x="3101975" y="46482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7" name="Rectangle 276"/>
          <p:cNvSpPr>
            <a:spLocks noChangeArrowheads="1"/>
          </p:cNvSpPr>
          <p:nvPr/>
        </p:nvSpPr>
        <p:spPr bwMode="auto">
          <a:xfrm>
            <a:off x="2743200" y="51228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8" name="Rectangle 277"/>
          <p:cNvSpPr>
            <a:spLocks noChangeArrowheads="1"/>
          </p:cNvSpPr>
          <p:nvPr/>
        </p:nvSpPr>
        <p:spPr bwMode="auto">
          <a:xfrm>
            <a:off x="3159125" y="5202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9" name="Rectangle 278"/>
          <p:cNvSpPr>
            <a:spLocks noChangeArrowheads="1"/>
          </p:cNvSpPr>
          <p:nvPr/>
        </p:nvSpPr>
        <p:spPr bwMode="auto">
          <a:xfrm>
            <a:off x="2282825" y="49323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0" name="Rectangle 279"/>
          <p:cNvSpPr>
            <a:spLocks noChangeArrowheads="1"/>
          </p:cNvSpPr>
          <p:nvPr/>
        </p:nvSpPr>
        <p:spPr bwMode="auto">
          <a:xfrm>
            <a:off x="2579688" y="5043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1" name="Rectangle 280"/>
          <p:cNvSpPr>
            <a:spLocks noChangeArrowheads="1"/>
          </p:cNvSpPr>
          <p:nvPr/>
        </p:nvSpPr>
        <p:spPr bwMode="auto">
          <a:xfrm>
            <a:off x="2282825" y="48085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2" name="Rectangle 281"/>
          <p:cNvSpPr>
            <a:spLocks noChangeArrowheads="1"/>
          </p:cNvSpPr>
          <p:nvPr/>
        </p:nvSpPr>
        <p:spPr bwMode="auto">
          <a:xfrm>
            <a:off x="3470275" y="46736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3" name="Rectangle 282"/>
          <p:cNvSpPr>
            <a:spLocks noChangeArrowheads="1"/>
          </p:cNvSpPr>
          <p:nvPr/>
        </p:nvSpPr>
        <p:spPr bwMode="auto">
          <a:xfrm>
            <a:off x="3457575" y="47942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4" name="Rectangle 283"/>
          <p:cNvSpPr>
            <a:spLocks noChangeArrowheads="1"/>
          </p:cNvSpPr>
          <p:nvPr/>
        </p:nvSpPr>
        <p:spPr bwMode="auto">
          <a:xfrm>
            <a:off x="3403600" y="43259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5" name="Rectangle 284"/>
          <p:cNvSpPr>
            <a:spLocks noChangeArrowheads="1"/>
          </p:cNvSpPr>
          <p:nvPr/>
        </p:nvSpPr>
        <p:spPr bwMode="auto">
          <a:xfrm>
            <a:off x="3019425" y="5075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6" name="Rectangle 285"/>
          <p:cNvSpPr>
            <a:spLocks noChangeArrowheads="1"/>
          </p:cNvSpPr>
          <p:nvPr/>
        </p:nvSpPr>
        <p:spPr bwMode="auto">
          <a:xfrm>
            <a:off x="3173413" y="45037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7" name="Rectangle 286"/>
          <p:cNvSpPr>
            <a:spLocks noChangeArrowheads="1"/>
          </p:cNvSpPr>
          <p:nvPr/>
        </p:nvSpPr>
        <p:spPr bwMode="auto">
          <a:xfrm>
            <a:off x="2957513" y="50577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8" name="Rectangle 287"/>
          <p:cNvSpPr>
            <a:spLocks noChangeArrowheads="1"/>
          </p:cNvSpPr>
          <p:nvPr/>
        </p:nvSpPr>
        <p:spPr bwMode="auto">
          <a:xfrm>
            <a:off x="2767013" y="48942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9" name="Rectangle 288"/>
          <p:cNvSpPr>
            <a:spLocks noChangeArrowheads="1"/>
          </p:cNvSpPr>
          <p:nvPr/>
        </p:nvSpPr>
        <p:spPr bwMode="auto">
          <a:xfrm>
            <a:off x="3043238" y="47609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0" name="Rectangle 289"/>
          <p:cNvSpPr>
            <a:spLocks noChangeArrowheads="1"/>
          </p:cNvSpPr>
          <p:nvPr/>
        </p:nvSpPr>
        <p:spPr bwMode="auto">
          <a:xfrm>
            <a:off x="2870200" y="4662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1" name="Rectangle 290"/>
          <p:cNvSpPr>
            <a:spLocks noChangeArrowheads="1"/>
          </p:cNvSpPr>
          <p:nvPr/>
        </p:nvSpPr>
        <p:spPr bwMode="auto">
          <a:xfrm>
            <a:off x="2649538" y="4567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2" name="Rectangle 291"/>
          <p:cNvSpPr>
            <a:spLocks noChangeArrowheads="1"/>
          </p:cNvSpPr>
          <p:nvPr/>
        </p:nvSpPr>
        <p:spPr bwMode="auto">
          <a:xfrm>
            <a:off x="2681288" y="5040313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3" name="Rectangle 292"/>
          <p:cNvSpPr>
            <a:spLocks noChangeArrowheads="1"/>
          </p:cNvSpPr>
          <p:nvPr/>
        </p:nvSpPr>
        <p:spPr bwMode="auto">
          <a:xfrm>
            <a:off x="2651125" y="49387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4" name="Rectangle 293"/>
          <p:cNvSpPr>
            <a:spLocks noChangeArrowheads="1"/>
          </p:cNvSpPr>
          <p:nvPr/>
        </p:nvSpPr>
        <p:spPr bwMode="auto">
          <a:xfrm>
            <a:off x="3246438" y="50942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5" name="Rectangle 294"/>
          <p:cNvSpPr>
            <a:spLocks noChangeArrowheads="1"/>
          </p:cNvSpPr>
          <p:nvPr/>
        </p:nvSpPr>
        <p:spPr bwMode="auto">
          <a:xfrm>
            <a:off x="2690813" y="4927600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6" name="Rectangle 295"/>
          <p:cNvSpPr>
            <a:spLocks noChangeArrowheads="1"/>
          </p:cNvSpPr>
          <p:nvPr/>
        </p:nvSpPr>
        <p:spPr bwMode="auto">
          <a:xfrm>
            <a:off x="3230563" y="4927600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7" name="Rectangle 296"/>
          <p:cNvSpPr>
            <a:spLocks noChangeArrowheads="1"/>
          </p:cNvSpPr>
          <p:nvPr/>
        </p:nvSpPr>
        <p:spPr bwMode="auto">
          <a:xfrm>
            <a:off x="2657475" y="47926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8" name="Rectangle 297"/>
          <p:cNvSpPr>
            <a:spLocks noChangeArrowheads="1"/>
          </p:cNvSpPr>
          <p:nvPr/>
        </p:nvSpPr>
        <p:spPr bwMode="auto">
          <a:xfrm>
            <a:off x="3108325" y="4530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9" name="Rectangle 298"/>
          <p:cNvSpPr>
            <a:spLocks noChangeArrowheads="1"/>
          </p:cNvSpPr>
          <p:nvPr/>
        </p:nvSpPr>
        <p:spPr bwMode="auto">
          <a:xfrm>
            <a:off x="2978150" y="48720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0" name="Rectangle 299"/>
          <p:cNvSpPr>
            <a:spLocks noChangeArrowheads="1"/>
          </p:cNvSpPr>
          <p:nvPr/>
        </p:nvSpPr>
        <p:spPr bwMode="auto">
          <a:xfrm>
            <a:off x="3844925" y="46021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1" name="Rectangle 300"/>
          <p:cNvSpPr>
            <a:spLocks noChangeArrowheads="1"/>
          </p:cNvSpPr>
          <p:nvPr/>
        </p:nvSpPr>
        <p:spPr bwMode="auto">
          <a:xfrm>
            <a:off x="3113088" y="4795838"/>
            <a:ext cx="69850" cy="71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2" name="Rectangle 301"/>
          <p:cNvSpPr>
            <a:spLocks noChangeArrowheads="1"/>
          </p:cNvSpPr>
          <p:nvPr/>
        </p:nvSpPr>
        <p:spPr bwMode="auto">
          <a:xfrm>
            <a:off x="2921000" y="51831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3" name="Rectangle 302"/>
          <p:cNvSpPr>
            <a:spLocks noChangeArrowheads="1"/>
          </p:cNvSpPr>
          <p:nvPr/>
        </p:nvSpPr>
        <p:spPr bwMode="auto">
          <a:xfrm>
            <a:off x="2544763" y="48498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4" name="Rectangle 303"/>
          <p:cNvSpPr>
            <a:spLocks noChangeArrowheads="1"/>
          </p:cNvSpPr>
          <p:nvPr/>
        </p:nvSpPr>
        <p:spPr bwMode="auto">
          <a:xfrm>
            <a:off x="3160713" y="48672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5" name="Rectangle 304"/>
          <p:cNvSpPr>
            <a:spLocks noChangeArrowheads="1"/>
          </p:cNvSpPr>
          <p:nvPr/>
        </p:nvSpPr>
        <p:spPr bwMode="auto">
          <a:xfrm>
            <a:off x="2873375" y="50006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6" name="Rectangle 305"/>
          <p:cNvSpPr>
            <a:spLocks noChangeArrowheads="1"/>
          </p:cNvSpPr>
          <p:nvPr/>
        </p:nvSpPr>
        <p:spPr bwMode="auto">
          <a:xfrm>
            <a:off x="2243138" y="4518025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7" name="Rectangle 306"/>
          <p:cNvSpPr>
            <a:spLocks noChangeArrowheads="1"/>
          </p:cNvSpPr>
          <p:nvPr/>
        </p:nvSpPr>
        <p:spPr bwMode="auto">
          <a:xfrm>
            <a:off x="3524250" y="50990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8" name="Rectangle 307"/>
          <p:cNvSpPr>
            <a:spLocks noChangeArrowheads="1"/>
          </p:cNvSpPr>
          <p:nvPr/>
        </p:nvSpPr>
        <p:spPr bwMode="auto">
          <a:xfrm>
            <a:off x="2619375" y="4784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9" name="Rectangle 308"/>
          <p:cNvSpPr>
            <a:spLocks noChangeArrowheads="1"/>
          </p:cNvSpPr>
          <p:nvPr/>
        </p:nvSpPr>
        <p:spPr bwMode="auto">
          <a:xfrm>
            <a:off x="2714625" y="4405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0" name="Rectangle 309"/>
          <p:cNvSpPr>
            <a:spLocks noChangeArrowheads="1"/>
          </p:cNvSpPr>
          <p:nvPr/>
        </p:nvSpPr>
        <p:spPr bwMode="auto">
          <a:xfrm>
            <a:off x="3206750" y="47513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1" name="Rectangle 310"/>
          <p:cNvSpPr>
            <a:spLocks noChangeArrowheads="1"/>
          </p:cNvSpPr>
          <p:nvPr/>
        </p:nvSpPr>
        <p:spPr bwMode="auto">
          <a:xfrm>
            <a:off x="2622550" y="5038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2" name="Rectangle 311"/>
          <p:cNvSpPr>
            <a:spLocks noChangeArrowheads="1"/>
          </p:cNvSpPr>
          <p:nvPr/>
        </p:nvSpPr>
        <p:spPr bwMode="auto">
          <a:xfrm>
            <a:off x="2760663" y="51689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3" name="Rectangle 312"/>
          <p:cNvSpPr>
            <a:spLocks noChangeArrowheads="1"/>
          </p:cNvSpPr>
          <p:nvPr/>
        </p:nvSpPr>
        <p:spPr bwMode="auto">
          <a:xfrm>
            <a:off x="3671888" y="46640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4" name="Rectangle 313"/>
          <p:cNvSpPr>
            <a:spLocks noChangeArrowheads="1"/>
          </p:cNvSpPr>
          <p:nvPr/>
        </p:nvSpPr>
        <p:spPr bwMode="auto">
          <a:xfrm>
            <a:off x="3384550" y="44958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5" name="Rectangle 314"/>
          <p:cNvSpPr>
            <a:spLocks noChangeArrowheads="1"/>
          </p:cNvSpPr>
          <p:nvPr/>
        </p:nvSpPr>
        <p:spPr bwMode="auto">
          <a:xfrm>
            <a:off x="2592388" y="53546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6" name="Rectangle 315"/>
          <p:cNvSpPr>
            <a:spLocks noChangeArrowheads="1"/>
          </p:cNvSpPr>
          <p:nvPr/>
        </p:nvSpPr>
        <p:spPr bwMode="auto">
          <a:xfrm>
            <a:off x="1989138" y="4870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7" name="Rectangle 316"/>
          <p:cNvSpPr>
            <a:spLocks noChangeArrowheads="1"/>
          </p:cNvSpPr>
          <p:nvPr/>
        </p:nvSpPr>
        <p:spPr bwMode="auto">
          <a:xfrm>
            <a:off x="2960688" y="4821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8" name="Rectangle 317"/>
          <p:cNvSpPr>
            <a:spLocks noChangeArrowheads="1"/>
          </p:cNvSpPr>
          <p:nvPr/>
        </p:nvSpPr>
        <p:spPr bwMode="auto">
          <a:xfrm>
            <a:off x="3267075" y="48228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9" name="Rectangle 318"/>
          <p:cNvSpPr>
            <a:spLocks noChangeArrowheads="1"/>
          </p:cNvSpPr>
          <p:nvPr/>
        </p:nvSpPr>
        <p:spPr bwMode="auto">
          <a:xfrm>
            <a:off x="3846513" y="4913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0" name="Rectangle 319"/>
          <p:cNvSpPr>
            <a:spLocks noChangeArrowheads="1"/>
          </p:cNvSpPr>
          <p:nvPr/>
        </p:nvSpPr>
        <p:spPr bwMode="auto">
          <a:xfrm>
            <a:off x="2941638" y="4429125"/>
            <a:ext cx="69850" cy="682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1" name="Rectangle 320"/>
          <p:cNvSpPr>
            <a:spLocks noChangeArrowheads="1"/>
          </p:cNvSpPr>
          <p:nvPr/>
        </p:nvSpPr>
        <p:spPr bwMode="auto">
          <a:xfrm>
            <a:off x="2865438" y="47974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2" name="Rectangle 321"/>
          <p:cNvSpPr>
            <a:spLocks noChangeArrowheads="1"/>
          </p:cNvSpPr>
          <p:nvPr/>
        </p:nvSpPr>
        <p:spPr bwMode="auto">
          <a:xfrm>
            <a:off x="3268663" y="4489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3" name="Rectangle 322"/>
          <p:cNvSpPr>
            <a:spLocks noChangeArrowheads="1"/>
          </p:cNvSpPr>
          <p:nvPr/>
        </p:nvSpPr>
        <p:spPr bwMode="auto">
          <a:xfrm>
            <a:off x="2405063" y="37671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4" name="Rectangle 323"/>
          <p:cNvSpPr>
            <a:spLocks noChangeArrowheads="1"/>
          </p:cNvSpPr>
          <p:nvPr/>
        </p:nvSpPr>
        <p:spPr bwMode="auto">
          <a:xfrm>
            <a:off x="3754438" y="4616450"/>
            <a:ext cx="71437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5" name="Rectangle 324"/>
          <p:cNvSpPr>
            <a:spLocks noChangeArrowheads="1"/>
          </p:cNvSpPr>
          <p:nvPr/>
        </p:nvSpPr>
        <p:spPr bwMode="auto">
          <a:xfrm>
            <a:off x="2208213" y="44672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6" name="Rectangle 325"/>
          <p:cNvSpPr>
            <a:spLocks noChangeArrowheads="1"/>
          </p:cNvSpPr>
          <p:nvPr/>
        </p:nvSpPr>
        <p:spPr bwMode="auto">
          <a:xfrm>
            <a:off x="2513013" y="4826000"/>
            <a:ext cx="69850" cy="71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7" name="Rectangle 326"/>
          <p:cNvSpPr>
            <a:spLocks noChangeArrowheads="1"/>
          </p:cNvSpPr>
          <p:nvPr/>
        </p:nvSpPr>
        <p:spPr bwMode="auto">
          <a:xfrm>
            <a:off x="2978150" y="336867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8" name="Rectangle 327"/>
          <p:cNvSpPr>
            <a:spLocks noChangeArrowheads="1"/>
          </p:cNvSpPr>
          <p:nvPr/>
        </p:nvSpPr>
        <p:spPr bwMode="auto">
          <a:xfrm>
            <a:off x="2649538" y="41529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9" name="Rectangle 328"/>
          <p:cNvSpPr>
            <a:spLocks noChangeArrowheads="1"/>
          </p:cNvSpPr>
          <p:nvPr/>
        </p:nvSpPr>
        <p:spPr bwMode="auto">
          <a:xfrm>
            <a:off x="2859088" y="49784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0" name="Rectangle 329"/>
          <p:cNvSpPr>
            <a:spLocks noChangeArrowheads="1"/>
          </p:cNvSpPr>
          <p:nvPr/>
        </p:nvSpPr>
        <p:spPr bwMode="auto">
          <a:xfrm>
            <a:off x="2355850" y="4662488"/>
            <a:ext cx="71438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1" name="Rectangle 330"/>
          <p:cNvSpPr>
            <a:spLocks noChangeArrowheads="1"/>
          </p:cNvSpPr>
          <p:nvPr/>
        </p:nvSpPr>
        <p:spPr bwMode="auto">
          <a:xfrm>
            <a:off x="1419225" y="48974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2" name="Rectangle 331"/>
          <p:cNvSpPr>
            <a:spLocks noChangeArrowheads="1"/>
          </p:cNvSpPr>
          <p:nvPr/>
        </p:nvSpPr>
        <p:spPr bwMode="auto">
          <a:xfrm>
            <a:off x="4095750" y="49482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3" name="Rectangle 332"/>
          <p:cNvSpPr>
            <a:spLocks noChangeArrowheads="1"/>
          </p:cNvSpPr>
          <p:nvPr/>
        </p:nvSpPr>
        <p:spPr bwMode="auto">
          <a:xfrm>
            <a:off x="1893888" y="48085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4" name="Rectangle 333"/>
          <p:cNvSpPr>
            <a:spLocks noChangeArrowheads="1"/>
          </p:cNvSpPr>
          <p:nvPr/>
        </p:nvSpPr>
        <p:spPr bwMode="auto">
          <a:xfrm>
            <a:off x="3582988" y="50403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5" name="Rectangle 334"/>
          <p:cNvSpPr>
            <a:spLocks noChangeArrowheads="1"/>
          </p:cNvSpPr>
          <p:nvPr/>
        </p:nvSpPr>
        <p:spPr bwMode="auto">
          <a:xfrm>
            <a:off x="2867025" y="50911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6" name="Rectangle 335"/>
          <p:cNvSpPr>
            <a:spLocks noChangeArrowheads="1"/>
          </p:cNvSpPr>
          <p:nvPr/>
        </p:nvSpPr>
        <p:spPr bwMode="auto">
          <a:xfrm>
            <a:off x="2200275" y="4537075"/>
            <a:ext cx="71438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7" name="Rectangle 336"/>
          <p:cNvSpPr>
            <a:spLocks noChangeArrowheads="1"/>
          </p:cNvSpPr>
          <p:nvPr/>
        </p:nvSpPr>
        <p:spPr bwMode="auto">
          <a:xfrm>
            <a:off x="2865438" y="43783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8" name="Rectangle 337"/>
          <p:cNvSpPr>
            <a:spLocks noChangeArrowheads="1"/>
          </p:cNvSpPr>
          <p:nvPr/>
        </p:nvSpPr>
        <p:spPr bwMode="auto">
          <a:xfrm>
            <a:off x="2032000" y="38100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9" name="Rectangle 338"/>
          <p:cNvSpPr>
            <a:spLocks noChangeArrowheads="1"/>
          </p:cNvSpPr>
          <p:nvPr/>
        </p:nvSpPr>
        <p:spPr bwMode="auto">
          <a:xfrm>
            <a:off x="3076575" y="4164013"/>
            <a:ext cx="69850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0" name="Rectangle 339"/>
          <p:cNvSpPr>
            <a:spLocks noChangeArrowheads="1"/>
          </p:cNvSpPr>
          <p:nvPr/>
        </p:nvSpPr>
        <p:spPr bwMode="auto">
          <a:xfrm>
            <a:off x="3611563" y="5233988"/>
            <a:ext cx="71437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1" name="Rectangle 340"/>
          <p:cNvSpPr>
            <a:spLocks noChangeArrowheads="1"/>
          </p:cNvSpPr>
          <p:nvPr/>
        </p:nvSpPr>
        <p:spPr bwMode="auto">
          <a:xfrm>
            <a:off x="2889250" y="454818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2" name="Rectangle 341"/>
          <p:cNvSpPr>
            <a:spLocks noChangeArrowheads="1"/>
          </p:cNvSpPr>
          <p:nvPr/>
        </p:nvSpPr>
        <p:spPr bwMode="auto">
          <a:xfrm>
            <a:off x="3178175" y="424815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3" name="Rectangle 342"/>
          <p:cNvSpPr>
            <a:spLocks noChangeArrowheads="1"/>
          </p:cNvSpPr>
          <p:nvPr/>
        </p:nvSpPr>
        <p:spPr bwMode="auto">
          <a:xfrm>
            <a:off x="1414463" y="3359150"/>
            <a:ext cx="2744787" cy="20716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4" name="Rectangle 747"/>
          <p:cNvSpPr>
            <a:spLocks noChangeArrowheads="1"/>
          </p:cNvSpPr>
          <p:nvPr/>
        </p:nvSpPr>
        <p:spPr bwMode="auto">
          <a:xfrm>
            <a:off x="1217613" y="2197100"/>
            <a:ext cx="152400" cy="1285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5" name="Rectangle 748"/>
          <p:cNvSpPr>
            <a:spLocks noChangeArrowheads="1"/>
          </p:cNvSpPr>
          <p:nvPr/>
        </p:nvSpPr>
        <p:spPr bwMode="auto">
          <a:xfrm>
            <a:off x="1217613" y="1766888"/>
            <a:ext cx="152400" cy="138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6" name="Text Box 749"/>
          <p:cNvSpPr txBox="1">
            <a:spLocks noChangeArrowheads="1"/>
          </p:cNvSpPr>
          <p:nvPr/>
        </p:nvSpPr>
        <p:spPr bwMode="auto">
          <a:xfrm>
            <a:off x="1463675" y="1995488"/>
            <a:ext cx="76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OK</a:t>
            </a:r>
          </a:p>
        </p:txBody>
      </p:sp>
      <p:sp>
        <p:nvSpPr>
          <p:cNvPr id="52567" name="Text Box 750"/>
          <p:cNvSpPr txBox="1">
            <a:spLocks noChangeArrowheads="1"/>
          </p:cNvSpPr>
          <p:nvPr/>
        </p:nvSpPr>
        <p:spPr bwMode="auto">
          <a:xfrm>
            <a:off x="1463675" y="1552575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Fraud</a:t>
            </a:r>
          </a:p>
        </p:txBody>
      </p:sp>
      <p:sp>
        <p:nvSpPr>
          <p:cNvPr id="52568" name="Text Box 751"/>
          <p:cNvSpPr txBox="1">
            <a:spLocks noChangeArrowheads="1"/>
          </p:cNvSpPr>
          <p:nvPr/>
        </p:nvSpPr>
        <p:spPr bwMode="auto">
          <a:xfrm>
            <a:off x="1371600" y="5470525"/>
            <a:ext cx="248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Transaction </a:t>
            </a:r>
            <a:r>
              <a:rPr lang="en-US" altLang="en-US">
                <a:solidFill>
                  <a:srgbClr val="000000"/>
                </a:solidFill>
              </a:rPr>
              <a:t>Amt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2569" name="Text Box 752"/>
          <p:cNvSpPr txBox="1">
            <a:spLocks noChangeArrowheads="1"/>
          </p:cNvSpPr>
          <p:nvPr/>
        </p:nvSpPr>
        <p:spPr bwMode="auto">
          <a:xfrm rot="-5388687">
            <a:off x="46037" y="4144963"/>
            <a:ext cx="204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52570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9561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-501566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The Secret to Better Predictions</a:t>
            </a: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141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6" name="Line 6"/>
          <p:cNvSpPr>
            <a:spLocks noChangeShapeType="1"/>
          </p:cNvSpPr>
          <p:nvPr/>
        </p:nvSpPr>
        <p:spPr bwMode="auto">
          <a:xfrm>
            <a:off x="1457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auto">
          <a:xfrm>
            <a:off x="1498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>
            <a:off x="1541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>
            <a:off x="1584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0" name="Line 10"/>
          <p:cNvSpPr>
            <a:spLocks noChangeShapeType="1"/>
          </p:cNvSpPr>
          <p:nvPr/>
        </p:nvSpPr>
        <p:spPr bwMode="auto">
          <a:xfrm>
            <a:off x="1625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>
            <a:off x="1668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>
            <a:off x="171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1752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1795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>
            <a:off x="183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>
            <a:off x="1879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>
            <a:off x="1922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>
            <a:off x="196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2008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>
            <a:off x="2049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1" name="Line 21"/>
          <p:cNvSpPr>
            <a:spLocks noChangeShapeType="1"/>
          </p:cNvSpPr>
          <p:nvPr/>
        </p:nvSpPr>
        <p:spPr bwMode="auto">
          <a:xfrm>
            <a:off x="209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>
            <a:off x="2135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2176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221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2262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2303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>
            <a:off x="234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2389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>
            <a:off x="2430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>
            <a:off x="247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>
            <a:off x="251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2" name="Line 32"/>
          <p:cNvSpPr>
            <a:spLocks noChangeShapeType="1"/>
          </p:cNvSpPr>
          <p:nvPr/>
        </p:nvSpPr>
        <p:spPr bwMode="auto">
          <a:xfrm>
            <a:off x="2557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3" name="Line 33"/>
          <p:cNvSpPr>
            <a:spLocks noChangeShapeType="1"/>
          </p:cNvSpPr>
          <p:nvPr/>
        </p:nvSpPr>
        <p:spPr bwMode="auto">
          <a:xfrm>
            <a:off x="260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>
            <a:off x="264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>
            <a:off x="268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6" name="Line 36"/>
          <p:cNvSpPr>
            <a:spLocks noChangeShapeType="1"/>
          </p:cNvSpPr>
          <p:nvPr/>
        </p:nvSpPr>
        <p:spPr bwMode="auto">
          <a:xfrm>
            <a:off x="272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7" name="Line 37"/>
          <p:cNvSpPr>
            <a:spLocks noChangeShapeType="1"/>
          </p:cNvSpPr>
          <p:nvPr/>
        </p:nvSpPr>
        <p:spPr bwMode="auto">
          <a:xfrm>
            <a:off x="277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8" name="Line 38"/>
          <p:cNvSpPr>
            <a:spLocks noChangeShapeType="1"/>
          </p:cNvSpPr>
          <p:nvPr/>
        </p:nvSpPr>
        <p:spPr bwMode="auto">
          <a:xfrm>
            <a:off x="2813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9" name="Line 39"/>
          <p:cNvSpPr>
            <a:spLocks noChangeShapeType="1"/>
          </p:cNvSpPr>
          <p:nvPr/>
        </p:nvSpPr>
        <p:spPr bwMode="auto">
          <a:xfrm>
            <a:off x="2854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0" name="Line 40"/>
          <p:cNvSpPr>
            <a:spLocks noChangeShapeType="1"/>
          </p:cNvSpPr>
          <p:nvPr/>
        </p:nvSpPr>
        <p:spPr bwMode="auto">
          <a:xfrm>
            <a:off x="2897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1" name="Line 41"/>
          <p:cNvSpPr>
            <a:spLocks noChangeShapeType="1"/>
          </p:cNvSpPr>
          <p:nvPr/>
        </p:nvSpPr>
        <p:spPr bwMode="auto">
          <a:xfrm>
            <a:off x="2940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2" name="Line 42"/>
          <p:cNvSpPr>
            <a:spLocks noChangeShapeType="1"/>
          </p:cNvSpPr>
          <p:nvPr/>
        </p:nvSpPr>
        <p:spPr bwMode="auto">
          <a:xfrm>
            <a:off x="298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3024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4" name="Line 44"/>
          <p:cNvSpPr>
            <a:spLocks noChangeShapeType="1"/>
          </p:cNvSpPr>
          <p:nvPr/>
        </p:nvSpPr>
        <p:spPr bwMode="auto">
          <a:xfrm>
            <a:off x="3067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5" name="Line 45"/>
          <p:cNvSpPr>
            <a:spLocks noChangeShapeType="1"/>
          </p:cNvSpPr>
          <p:nvPr/>
        </p:nvSpPr>
        <p:spPr bwMode="auto">
          <a:xfrm>
            <a:off x="310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6" name="Line 46"/>
          <p:cNvSpPr>
            <a:spLocks noChangeShapeType="1"/>
          </p:cNvSpPr>
          <p:nvPr/>
        </p:nvSpPr>
        <p:spPr bwMode="auto">
          <a:xfrm>
            <a:off x="3151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7" name="Line 47"/>
          <p:cNvSpPr>
            <a:spLocks noChangeShapeType="1"/>
          </p:cNvSpPr>
          <p:nvPr/>
        </p:nvSpPr>
        <p:spPr bwMode="auto">
          <a:xfrm>
            <a:off x="3194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8" name="Line 48"/>
          <p:cNvSpPr>
            <a:spLocks noChangeShapeType="1"/>
          </p:cNvSpPr>
          <p:nvPr/>
        </p:nvSpPr>
        <p:spPr bwMode="auto">
          <a:xfrm>
            <a:off x="323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9" name="Line 49"/>
          <p:cNvSpPr>
            <a:spLocks noChangeShapeType="1"/>
          </p:cNvSpPr>
          <p:nvPr/>
        </p:nvSpPr>
        <p:spPr bwMode="auto">
          <a:xfrm>
            <a:off x="3278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0" name="Line 50"/>
          <p:cNvSpPr>
            <a:spLocks noChangeShapeType="1"/>
          </p:cNvSpPr>
          <p:nvPr/>
        </p:nvSpPr>
        <p:spPr bwMode="auto">
          <a:xfrm>
            <a:off x="3321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1" name="Line 51"/>
          <p:cNvSpPr>
            <a:spLocks noChangeShapeType="1"/>
          </p:cNvSpPr>
          <p:nvPr/>
        </p:nvSpPr>
        <p:spPr bwMode="auto">
          <a:xfrm>
            <a:off x="336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2" name="Line 52"/>
          <p:cNvSpPr>
            <a:spLocks noChangeShapeType="1"/>
          </p:cNvSpPr>
          <p:nvPr/>
        </p:nvSpPr>
        <p:spPr bwMode="auto">
          <a:xfrm>
            <a:off x="3405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3" name="Line 53"/>
          <p:cNvSpPr>
            <a:spLocks noChangeShapeType="1"/>
          </p:cNvSpPr>
          <p:nvPr/>
        </p:nvSpPr>
        <p:spPr bwMode="auto">
          <a:xfrm>
            <a:off x="3448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4" name="Line 54"/>
          <p:cNvSpPr>
            <a:spLocks noChangeShapeType="1"/>
          </p:cNvSpPr>
          <p:nvPr/>
        </p:nvSpPr>
        <p:spPr bwMode="auto">
          <a:xfrm>
            <a:off x="348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5" name="Line 55"/>
          <p:cNvSpPr>
            <a:spLocks noChangeShapeType="1"/>
          </p:cNvSpPr>
          <p:nvPr/>
        </p:nvSpPr>
        <p:spPr bwMode="auto">
          <a:xfrm>
            <a:off x="3532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6" name="Line 56"/>
          <p:cNvSpPr>
            <a:spLocks noChangeShapeType="1"/>
          </p:cNvSpPr>
          <p:nvPr/>
        </p:nvSpPr>
        <p:spPr bwMode="auto">
          <a:xfrm>
            <a:off x="3575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7" name="Line 57"/>
          <p:cNvSpPr>
            <a:spLocks noChangeShapeType="1"/>
          </p:cNvSpPr>
          <p:nvPr/>
        </p:nvSpPr>
        <p:spPr bwMode="auto">
          <a:xfrm>
            <a:off x="361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8" name="Line 58"/>
          <p:cNvSpPr>
            <a:spLocks noChangeShapeType="1"/>
          </p:cNvSpPr>
          <p:nvPr/>
        </p:nvSpPr>
        <p:spPr bwMode="auto">
          <a:xfrm>
            <a:off x="3659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9" name="Line 59"/>
          <p:cNvSpPr>
            <a:spLocks noChangeShapeType="1"/>
          </p:cNvSpPr>
          <p:nvPr/>
        </p:nvSpPr>
        <p:spPr bwMode="auto">
          <a:xfrm>
            <a:off x="3702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0" name="Line 60"/>
          <p:cNvSpPr>
            <a:spLocks noChangeShapeType="1"/>
          </p:cNvSpPr>
          <p:nvPr/>
        </p:nvSpPr>
        <p:spPr bwMode="auto">
          <a:xfrm>
            <a:off x="374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1" name="Line 61"/>
          <p:cNvSpPr>
            <a:spLocks noChangeShapeType="1"/>
          </p:cNvSpPr>
          <p:nvPr/>
        </p:nvSpPr>
        <p:spPr bwMode="auto">
          <a:xfrm>
            <a:off x="378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2" name="Line 62"/>
          <p:cNvSpPr>
            <a:spLocks noChangeShapeType="1"/>
          </p:cNvSpPr>
          <p:nvPr/>
        </p:nvSpPr>
        <p:spPr bwMode="auto">
          <a:xfrm>
            <a:off x="3829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3" name="Line 63"/>
          <p:cNvSpPr>
            <a:spLocks noChangeShapeType="1"/>
          </p:cNvSpPr>
          <p:nvPr/>
        </p:nvSpPr>
        <p:spPr bwMode="auto">
          <a:xfrm>
            <a:off x="387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4" name="Line 64"/>
          <p:cNvSpPr>
            <a:spLocks noChangeShapeType="1"/>
          </p:cNvSpPr>
          <p:nvPr/>
        </p:nvSpPr>
        <p:spPr bwMode="auto">
          <a:xfrm>
            <a:off x="391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5" name="Line 65"/>
          <p:cNvSpPr>
            <a:spLocks noChangeShapeType="1"/>
          </p:cNvSpPr>
          <p:nvPr/>
        </p:nvSpPr>
        <p:spPr bwMode="auto">
          <a:xfrm>
            <a:off x="3956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6" name="Line 66"/>
          <p:cNvSpPr>
            <a:spLocks noChangeShapeType="1"/>
          </p:cNvSpPr>
          <p:nvPr/>
        </p:nvSpPr>
        <p:spPr bwMode="auto">
          <a:xfrm>
            <a:off x="399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7" name="Line 67"/>
          <p:cNvSpPr>
            <a:spLocks noChangeShapeType="1"/>
          </p:cNvSpPr>
          <p:nvPr/>
        </p:nvSpPr>
        <p:spPr bwMode="auto">
          <a:xfrm>
            <a:off x="404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8" name="Line 68"/>
          <p:cNvSpPr>
            <a:spLocks noChangeShapeType="1"/>
          </p:cNvSpPr>
          <p:nvPr/>
        </p:nvSpPr>
        <p:spPr bwMode="auto">
          <a:xfrm>
            <a:off x="4083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9" name="Line 69"/>
          <p:cNvSpPr>
            <a:spLocks noChangeShapeType="1"/>
          </p:cNvSpPr>
          <p:nvPr/>
        </p:nvSpPr>
        <p:spPr bwMode="auto">
          <a:xfrm>
            <a:off x="4125913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0" name="Line 70"/>
          <p:cNvSpPr>
            <a:spLocks noChangeShapeType="1"/>
          </p:cNvSpPr>
          <p:nvPr/>
        </p:nvSpPr>
        <p:spPr bwMode="auto">
          <a:xfrm>
            <a:off x="141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1" name="Line 71"/>
          <p:cNvSpPr>
            <a:spLocks noChangeShapeType="1"/>
          </p:cNvSpPr>
          <p:nvPr/>
        </p:nvSpPr>
        <p:spPr bwMode="auto">
          <a:xfrm>
            <a:off x="1457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2" name="Line 72"/>
          <p:cNvSpPr>
            <a:spLocks noChangeShapeType="1"/>
          </p:cNvSpPr>
          <p:nvPr/>
        </p:nvSpPr>
        <p:spPr bwMode="auto">
          <a:xfrm>
            <a:off x="1498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3" name="Line 73"/>
          <p:cNvSpPr>
            <a:spLocks noChangeShapeType="1"/>
          </p:cNvSpPr>
          <p:nvPr/>
        </p:nvSpPr>
        <p:spPr bwMode="auto">
          <a:xfrm>
            <a:off x="1541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4" name="Line 74"/>
          <p:cNvSpPr>
            <a:spLocks noChangeShapeType="1"/>
          </p:cNvSpPr>
          <p:nvPr/>
        </p:nvSpPr>
        <p:spPr bwMode="auto">
          <a:xfrm>
            <a:off x="1584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5" name="Line 75"/>
          <p:cNvSpPr>
            <a:spLocks noChangeShapeType="1"/>
          </p:cNvSpPr>
          <p:nvPr/>
        </p:nvSpPr>
        <p:spPr bwMode="auto">
          <a:xfrm>
            <a:off x="1625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6" name="Line 76"/>
          <p:cNvSpPr>
            <a:spLocks noChangeShapeType="1"/>
          </p:cNvSpPr>
          <p:nvPr/>
        </p:nvSpPr>
        <p:spPr bwMode="auto">
          <a:xfrm>
            <a:off x="1668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7" name="Line 77"/>
          <p:cNvSpPr>
            <a:spLocks noChangeShapeType="1"/>
          </p:cNvSpPr>
          <p:nvPr/>
        </p:nvSpPr>
        <p:spPr bwMode="auto">
          <a:xfrm>
            <a:off x="171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8" name="Line 78"/>
          <p:cNvSpPr>
            <a:spLocks noChangeShapeType="1"/>
          </p:cNvSpPr>
          <p:nvPr/>
        </p:nvSpPr>
        <p:spPr bwMode="auto">
          <a:xfrm>
            <a:off x="1752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9" name="Line 79"/>
          <p:cNvSpPr>
            <a:spLocks noChangeShapeType="1"/>
          </p:cNvSpPr>
          <p:nvPr/>
        </p:nvSpPr>
        <p:spPr bwMode="auto">
          <a:xfrm>
            <a:off x="1795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0" name="Line 80"/>
          <p:cNvSpPr>
            <a:spLocks noChangeShapeType="1"/>
          </p:cNvSpPr>
          <p:nvPr/>
        </p:nvSpPr>
        <p:spPr bwMode="auto">
          <a:xfrm>
            <a:off x="183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1" name="Line 81"/>
          <p:cNvSpPr>
            <a:spLocks noChangeShapeType="1"/>
          </p:cNvSpPr>
          <p:nvPr/>
        </p:nvSpPr>
        <p:spPr bwMode="auto">
          <a:xfrm>
            <a:off x="1879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2" name="Line 82"/>
          <p:cNvSpPr>
            <a:spLocks noChangeShapeType="1"/>
          </p:cNvSpPr>
          <p:nvPr/>
        </p:nvSpPr>
        <p:spPr bwMode="auto">
          <a:xfrm>
            <a:off x="1922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3" name="Line 83"/>
          <p:cNvSpPr>
            <a:spLocks noChangeShapeType="1"/>
          </p:cNvSpPr>
          <p:nvPr/>
        </p:nvSpPr>
        <p:spPr bwMode="auto">
          <a:xfrm>
            <a:off x="196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4" name="Line 84"/>
          <p:cNvSpPr>
            <a:spLocks noChangeShapeType="1"/>
          </p:cNvSpPr>
          <p:nvPr/>
        </p:nvSpPr>
        <p:spPr bwMode="auto">
          <a:xfrm>
            <a:off x="2008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5" name="Line 85"/>
          <p:cNvSpPr>
            <a:spLocks noChangeShapeType="1"/>
          </p:cNvSpPr>
          <p:nvPr/>
        </p:nvSpPr>
        <p:spPr bwMode="auto">
          <a:xfrm>
            <a:off x="2049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6" name="Line 86"/>
          <p:cNvSpPr>
            <a:spLocks noChangeShapeType="1"/>
          </p:cNvSpPr>
          <p:nvPr/>
        </p:nvSpPr>
        <p:spPr bwMode="auto">
          <a:xfrm>
            <a:off x="209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7" name="Line 87"/>
          <p:cNvSpPr>
            <a:spLocks noChangeShapeType="1"/>
          </p:cNvSpPr>
          <p:nvPr/>
        </p:nvSpPr>
        <p:spPr bwMode="auto">
          <a:xfrm>
            <a:off x="2135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8" name="Line 88"/>
          <p:cNvSpPr>
            <a:spLocks noChangeShapeType="1"/>
          </p:cNvSpPr>
          <p:nvPr/>
        </p:nvSpPr>
        <p:spPr bwMode="auto">
          <a:xfrm>
            <a:off x="2176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9" name="Line 89"/>
          <p:cNvSpPr>
            <a:spLocks noChangeShapeType="1"/>
          </p:cNvSpPr>
          <p:nvPr/>
        </p:nvSpPr>
        <p:spPr bwMode="auto">
          <a:xfrm>
            <a:off x="221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0" name="Line 90"/>
          <p:cNvSpPr>
            <a:spLocks noChangeShapeType="1"/>
          </p:cNvSpPr>
          <p:nvPr/>
        </p:nvSpPr>
        <p:spPr bwMode="auto">
          <a:xfrm>
            <a:off x="2262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1" name="Line 91"/>
          <p:cNvSpPr>
            <a:spLocks noChangeShapeType="1"/>
          </p:cNvSpPr>
          <p:nvPr/>
        </p:nvSpPr>
        <p:spPr bwMode="auto">
          <a:xfrm>
            <a:off x="2303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2" name="Line 92"/>
          <p:cNvSpPr>
            <a:spLocks noChangeShapeType="1"/>
          </p:cNvSpPr>
          <p:nvPr/>
        </p:nvSpPr>
        <p:spPr bwMode="auto">
          <a:xfrm>
            <a:off x="234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3" name="Line 93"/>
          <p:cNvSpPr>
            <a:spLocks noChangeShapeType="1"/>
          </p:cNvSpPr>
          <p:nvPr/>
        </p:nvSpPr>
        <p:spPr bwMode="auto">
          <a:xfrm>
            <a:off x="2389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4" name="Line 94"/>
          <p:cNvSpPr>
            <a:spLocks noChangeShapeType="1"/>
          </p:cNvSpPr>
          <p:nvPr/>
        </p:nvSpPr>
        <p:spPr bwMode="auto">
          <a:xfrm>
            <a:off x="2430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5" name="Line 95"/>
          <p:cNvSpPr>
            <a:spLocks noChangeShapeType="1"/>
          </p:cNvSpPr>
          <p:nvPr/>
        </p:nvSpPr>
        <p:spPr bwMode="auto">
          <a:xfrm>
            <a:off x="247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6" name="Line 96"/>
          <p:cNvSpPr>
            <a:spLocks noChangeShapeType="1"/>
          </p:cNvSpPr>
          <p:nvPr/>
        </p:nvSpPr>
        <p:spPr bwMode="auto">
          <a:xfrm>
            <a:off x="251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7" name="Line 97"/>
          <p:cNvSpPr>
            <a:spLocks noChangeShapeType="1"/>
          </p:cNvSpPr>
          <p:nvPr/>
        </p:nvSpPr>
        <p:spPr bwMode="auto">
          <a:xfrm>
            <a:off x="2557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8" name="Line 98"/>
          <p:cNvSpPr>
            <a:spLocks noChangeShapeType="1"/>
          </p:cNvSpPr>
          <p:nvPr/>
        </p:nvSpPr>
        <p:spPr bwMode="auto">
          <a:xfrm>
            <a:off x="260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9" name="Line 99"/>
          <p:cNvSpPr>
            <a:spLocks noChangeShapeType="1"/>
          </p:cNvSpPr>
          <p:nvPr/>
        </p:nvSpPr>
        <p:spPr bwMode="auto">
          <a:xfrm>
            <a:off x="264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0" name="Line 100"/>
          <p:cNvSpPr>
            <a:spLocks noChangeShapeType="1"/>
          </p:cNvSpPr>
          <p:nvPr/>
        </p:nvSpPr>
        <p:spPr bwMode="auto">
          <a:xfrm>
            <a:off x="268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1" name="Line 101"/>
          <p:cNvSpPr>
            <a:spLocks noChangeShapeType="1"/>
          </p:cNvSpPr>
          <p:nvPr/>
        </p:nvSpPr>
        <p:spPr bwMode="auto">
          <a:xfrm>
            <a:off x="272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2" name="Line 102"/>
          <p:cNvSpPr>
            <a:spLocks noChangeShapeType="1"/>
          </p:cNvSpPr>
          <p:nvPr/>
        </p:nvSpPr>
        <p:spPr bwMode="auto">
          <a:xfrm>
            <a:off x="277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3" name="Line 103"/>
          <p:cNvSpPr>
            <a:spLocks noChangeShapeType="1"/>
          </p:cNvSpPr>
          <p:nvPr/>
        </p:nvSpPr>
        <p:spPr bwMode="auto">
          <a:xfrm>
            <a:off x="2813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4" name="Line 104"/>
          <p:cNvSpPr>
            <a:spLocks noChangeShapeType="1"/>
          </p:cNvSpPr>
          <p:nvPr/>
        </p:nvSpPr>
        <p:spPr bwMode="auto">
          <a:xfrm>
            <a:off x="2854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5" name="Line 105"/>
          <p:cNvSpPr>
            <a:spLocks noChangeShapeType="1"/>
          </p:cNvSpPr>
          <p:nvPr/>
        </p:nvSpPr>
        <p:spPr bwMode="auto">
          <a:xfrm>
            <a:off x="2897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6" name="Line 106"/>
          <p:cNvSpPr>
            <a:spLocks noChangeShapeType="1"/>
          </p:cNvSpPr>
          <p:nvPr/>
        </p:nvSpPr>
        <p:spPr bwMode="auto">
          <a:xfrm>
            <a:off x="2940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7" name="Line 107"/>
          <p:cNvSpPr>
            <a:spLocks noChangeShapeType="1"/>
          </p:cNvSpPr>
          <p:nvPr/>
        </p:nvSpPr>
        <p:spPr bwMode="auto">
          <a:xfrm>
            <a:off x="298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8" name="Line 108"/>
          <p:cNvSpPr>
            <a:spLocks noChangeShapeType="1"/>
          </p:cNvSpPr>
          <p:nvPr/>
        </p:nvSpPr>
        <p:spPr bwMode="auto">
          <a:xfrm>
            <a:off x="3024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9" name="Line 109"/>
          <p:cNvSpPr>
            <a:spLocks noChangeShapeType="1"/>
          </p:cNvSpPr>
          <p:nvPr/>
        </p:nvSpPr>
        <p:spPr bwMode="auto">
          <a:xfrm>
            <a:off x="3067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0" name="Line 110"/>
          <p:cNvSpPr>
            <a:spLocks noChangeShapeType="1"/>
          </p:cNvSpPr>
          <p:nvPr/>
        </p:nvSpPr>
        <p:spPr bwMode="auto">
          <a:xfrm>
            <a:off x="310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1" name="Line 111"/>
          <p:cNvSpPr>
            <a:spLocks noChangeShapeType="1"/>
          </p:cNvSpPr>
          <p:nvPr/>
        </p:nvSpPr>
        <p:spPr bwMode="auto">
          <a:xfrm>
            <a:off x="3151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2" name="Line 112"/>
          <p:cNvSpPr>
            <a:spLocks noChangeShapeType="1"/>
          </p:cNvSpPr>
          <p:nvPr/>
        </p:nvSpPr>
        <p:spPr bwMode="auto">
          <a:xfrm>
            <a:off x="3194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3" name="Line 113"/>
          <p:cNvSpPr>
            <a:spLocks noChangeShapeType="1"/>
          </p:cNvSpPr>
          <p:nvPr/>
        </p:nvSpPr>
        <p:spPr bwMode="auto">
          <a:xfrm>
            <a:off x="323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4" name="Line 114"/>
          <p:cNvSpPr>
            <a:spLocks noChangeShapeType="1"/>
          </p:cNvSpPr>
          <p:nvPr/>
        </p:nvSpPr>
        <p:spPr bwMode="auto">
          <a:xfrm>
            <a:off x="3278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5" name="Line 115"/>
          <p:cNvSpPr>
            <a:spLocks noChangeShapeType="1"/>
          </p:cNvSpPr>
          <p:nvPr/>
        </p:nvSpPr>
        <p:spPr bwMode="auto">
          <a:xfrm>
            <a:off x="3321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6" name="Line 116"/>
          <p:cNvSpPr>
            <a:spLocks noChangeShapeType="1"/>
          </p:cNvSpPr>
          <p:nvPr/>
        </p:nvSpPr>
        <p:spPr bwMode="auto">
          <a:xfrm>
            <a:off x="336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7" name="Line 117"/>
          <p:cNvSpPr>
            <a:spLocks noChangeShapeType="1"/>
          </p:cNvSpPr>
          <p:nvPr/>
        </p:nvSpPr>
        <p:spPr bwMode="auto">
          <a:xfrm>
            <a:off x="3405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8" name="Line 118"/>
          <p:cNvSpPr>
            <a:spLocks noChangeShapeType="1"/>
          </p:cNvSpPr>
          <p:nvPr/>
        </p:nvSpPr>
        <p:spPr bwMode="auto">
          <a:xfrm>
            <a:off x="3448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9" name="Line 119"/>
          <p:cNvSpPr>
            <a:spLocks noChangeShapeType="1"/>
          </p:cNvSpPr>
          <p:nvPr/>
        </p:nvSpPr>
        <p:spPr bwMode="auto">
          <a:xfrm>
            <a:off x="348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0" name="Line 120"/>
          <p:cNvSpPr>
            <a:spLocks noChangeShapeType="1"/>
          </p:cNvSpPr>
          <p:nvPr/>
        </p:nvSpPr>
        <p:spPr bwMode="auto">
          <a:xfrm>
            <a:off x="3532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1" name="Line 121"/>
          <p:cNvSpPr>
            <a:spLocks noChangeShapeType="1"/>
          </p:cNvSpPr>
          <p:nvPr/>
        </p:nvSpPr>
        <p:spPr bwMode="auto">
          <a:xfrm>
            <a:off x="3575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2" name="Line 122"/>
          <p:cNvSpPr>
            <a:spLocks noChangeShapeType="1"/>
          </p:cNvSpPr>
          <p:nvPr/>
        </p:nvSpPr>
        <p:spPr bwMode="auto">
          <a:xfrm>
            <a:off x="361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3" name="Line 123"/>
          <p:cNvSpPr>
            <a:spLocks noChangeShapeType="1"/>
          </p:cNvSpPr>
          <p:nvPr/>
        </p:nvSpPr>
        <p:spPr bwMode="auto">
          <a:xfrm>
            <a:off x="3659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4" name="Line 124"/>
          <p:cNvSpPr>
            <a:spLocks noChangeShapeType="1"/>
          </p:cNvSpPr>
          <p:nvPr/>
        </p:nvSpPr>
        <p:spPr bwMode="auto">
          <a:xfrm>
            <a:off x="3702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5" name="Line 125"/>
          <p:cNvSpPr>
            <a:spLocks noChangeShapeType="1"/>
          </p:cNvSpPr>
          <p:nvPr/>
        </p:nvSpPr>
        <p:spPr bwMode="auto">
          <a:xfrm>
            <a:off x="374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6" name="Line 126"/>
          <p:cNvSpPr>
            <a:spLocks noChangeShapeType="1"/>
          </p:cNvSpPr>
          <p:nvPr/>
        </p:nvSpPr>
        <p:spPr bwMode="auto">
          <a:xfrm>
            <a:off x="378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7" name="Line 127"/>
          <p:cNvSpPr>
            <a:spLocks noChangeShapeType="1"/>
          </p:cNvSpPr>
          <p:nvPr/>
        </p:nvSpPr>
        <p:spPr bwMode="auto">
          <a:xfrm>
            <a:off x="3829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8" name="Line 128"/>
          <p:cNvSpPr>
            <a:spLocks noChangeShapeType="1"/>
          </p:cNvSpPr>
          <p:nvPr/>
        </p:nvSpPr>
        <p:spPr bwMode="auto">
          <a:xfrm>
            <a:off x="387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9" name="Line 129"/>
          <p:cNvSpPr>
            <a:spLocks noChangeShapeType="1"/>
          </p:cNvSpPr>
          <p:nvPr/>
        </p:nvSpPr>
        <p:spPr bwMode="auto">
          <a:xfrm>
            <a:off x="391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0" name="Line 130"/>
          <p:cNvSpPr>
            <a:spLocks noChangeShapeType="1"/>
          </p:cNvSpPr>
          <p:nvPr/>
        </p:nvSpPr>
        <p:spPr bwMode="auto">
          <a:xfrm>
            <a:off x="3956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1" name="Line 131"/>
          <p:cNvSpPr>
            <a:spLocks noChangeShapeType="1"/>
          </p:cNvSpPr>
          <p:nvPr/>
        </p:nvSpPr>
        <p:spPr bwMode="auto">
          <a:xfrm>
            <a:off x="399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2" name="Line 132"/>
          <p:cNvSpPr>
            <a:spLocks noChangeShapeType="1"/>
          </p:cNvSpPr>
          <p:nvPr/>
        </p:nvSpPr>
        <p:spPr bwMode="auto">
          <a:xfrm>
            <a:off x="404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3" name="Line 133"/>
          <p:cNvSpPr>
            <a:spLocks noChangeShapeType="1"/>
          </p:cNvSpPr>
          <p:nvPr/>
        </p:nvSpPr>
        <p:spPr bwMode="auto">
          <a:xfrm>
            <a:off x="4083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4" name="Line 134"/>
          <p:cNvSpPr>
            <a:spLocks noChangeShapeType="1"/>
          </p:cNvSpPr>
          <p:nvPr/>
        </p:nvSpPr>
        <p:spPr bwMode="auto">
          <a:xfrm>
            <a:off x="4125913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5" name="Line 135"/>
          <p:cNvSpPr>
            <a:spLocks noChangeShapeType="1"/>
          </p:cNvSpPr>
          <p:nvPr/>
        </p:nvSpPr>
        <p:spPr bwMode="auto">
          <a:xfrm flipH="1">
            <a:off x="1398588" y="5408613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6" name="Line 136"/>
          <p:cNvSpPr>
            <a:spLocks noChangeShapeType="1"/>
          </p:cNvSpPr>
          <p:nvPr/>
        </p:nvSpPr>
        <p:spPr bwMode="auto">
          <a:xfrm flipH="1">
            <a:off x="1398588" y="4732338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7" name="Line 137"/>
          <p:cNvSpPr>
            <a:spLocks noChangeShapeType="1"/>
          </p:cNvSpPr>
          <p:nvPr/>
        </p:nvSpPr>
        <p:spPr bwMode="auto">
          <a:xfrm flipH="1">
            <a:off x="1398588" y="4057650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8" name="Line 138"/>
          <p:cNvSpPr>
            <a:spLocks noChangeShapeType="1"/>
          </p:cNvSpPr>
          <p:nvPr/>
        </p:nvSpPr>
        <p:spPr bwMode="auto">
          <a:xfrm flipH="1">
            <a:off x="1398588" y="3381375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9" name="Line 139"/>
          <p:cNvSpPr>
            <a:spLocks noChangeShapeType="1"/>
          </p:cNvSpPr>
          <p:nvPr/>
        </p:nvSpPr>
        <p:spPr bwMode="auto">
          <a:xfrm flipV="1">
            <a:off x="2333625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0" name="Line 140"/>
          <p:cNvSpPr>
            <a:spLocks noChangeShapeType="1"/>
          </p:cNvSpPr>
          <p:nvPr/>
        </p:nvSpPr>
        <p:spPr bwMode="auto">
          <a:xfrm flipV="1">
            <a:off x="2333625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1" name="Line 141"/>
          <p:cNvSpPr>
            <a:spLocks noChangeShapeType="1"/>
          </p:cNvSpPr>
          <p:nvPr/>
        </p:nvSpPr>
        <p:spPr bwMode="auto">
          <a:xfrm flipV="1">
            <a:off x="2333625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2" name="Line 142"/>
          <p:cNvSpPr>
            <a:spLocks noChangeShapeType="1"/>
          </p:cNvSpPr>
          <p:nvPr/>
        </p:nvSpPr>
        <p:spPr bwMode="auto">
          <a:xfrm flipV="1">
            <a:off x="2333625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3" name="Line 143"/>
          <p:cNvSpPr>
            <a:spLocks noChangeShapeType="1"/>
          </p:cNvSpPr>
          <p:nvPr/>
        </p:nvSpPr>
        <p:spPr bwMode="auto">
          <a:xfrm flipV="1">
            <a:off x="2333625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4" name="Line 144"/>
          <p:cNvSpPr>
            <a:spLocks noChangeShapeType="1"/>
          </p:cNvSpPr>
          <p:nvPr/>
        </p:nvSpPr>
        <p:spPr bwMode="auto">
          <a:xfrm flipV="1">
            <a:off x="2333625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5" name="Line 145"/>
          <p:cNvSpPr>
            <a:spLocks noChangeShapeType="1"/>
          </p:cNvSpPr>
          <p:nvPr/>
        </p:nvSpPr>
        <p:spPr bwMode="auto">
          <a:xfrm flipV="1">
            <a:off x="2333625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6" name="Line 146"/>
          <p:cNvSpPr>
            <a:spLocks noChangeShapeType="1"/>
          </p:cNvSpPr>
          <p:nvPr/>
        </p:nvSpPr>
        <p:spPr bwMode="auto">
          <a:xfrm flipV="1">
            <a:off x="2333625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7" name="Line 147"/>
          <p:cNvSpPr>
            <a:spLocks noChangeShapeType="1"/>
          </p:cNvSpPr>
          <p:nvPr/>
        </p:nvSpPr>
        <p:spPr bwMode="auto">
          <a:xfrm flipV="1">
            <a:off x="2333625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8" name="Line 148"/>
          <p:cNvSpPr>
            <a:spLocks noChangeShapeType="1"/>
          </p:cNvSpPr>
          <p:nvPr/>
        </p:nvSpPr>
        <p:spPr bwMode="auto">
          <a:xfrm flipV="1">
            <a:off x="2333625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9" name="Line 149"/>
          <p:cNvSpPr>
            <a:spLocks noChangeShapeType="1"/>
          </p:cNvSpPr>
          <p:nvPr/>
        </p:nvSpPr>
        <p:spPr bwMode="auto">
          <a:xfrm flipV="1">
            <a:off x="2333625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0" name="Line 150"/>
          <p:cNvSpPr>
            <a:spLocks noChangeShapeType="1"/>
          </p:cNvSpPr>
          <p:nvPr/>
        </p:nvSpPr>
        <p:spPr bwMode="auto">
          <a:xfrm flipV="1">
            <a:off x="2333625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1" name="Line 151"/>
          <p:cNvSpPr>
            <a:spLocks noChangeShapeType="1"/>
          </p:cNvSpPr>
          <p:nvPr/>
        </p:nvSpPr>
        <p:spPr bwMode="auto">
          <a:xfrm flipV="1">
            <a:off x="2333625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2" name="Line 152"/>
          <p:cNvSpPr>
            <a:spLocks noChangeShapeType="1"/>
          </p:cNvSpPr>
          <p:nvPr/>
        </p:nvSpPr>
        <p:spPr bwMode="auto">
          <a:xfrm flipV="1">
            <a:off x="2333625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3" name="Line 153"/>
          <p:cNvSpPr>
            <a:spLocks noChangeShapeType="1"/>
          </p:cNvSpPr>
          <p:nvPr/>
        </p:nvSpPr>
        <p:spPr bwMode="auto">
          <a:xfrm flipV="1">
            <a:off x="2333625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4" name="Line 154"/>
          <p:cNvSpPr>
            <a:spLocks noChangeShapeType="1"/>
          </p:cNvSpPr>
          <p:nvPr/>
        </p:nvSpPr>
        <p:spPr bwMode="auto">
          <a:xfrm flipV="1">
            <a:off x="2333625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5" name="Line 155"/>
          <p:cNvSpPr>
            <a:spLocks noChangeShapeType="1"/>
          </p:cNvSpPr>
          <p:nvPr/>
        </p:nvSpPr>
        <p:spPr bwMode="auto">
          <a:xfrm flipV="1">
            <a:off x="2333625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6" name="Line 156"/>
          <p:cNvSpPr>
            <a:spLocks noChangeShapeType="1"/>
          </p:cNvSpPr>
          <p:nvPr/>
        </p:nvSpPr>
        <p:spPr bwMode="auto">
          <a:xfrm flipV="1">
            <a:off x="2333625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7" name="Line 157"/>
          <p:cNvSpPr>
            <a:spLocks noChangeShapeType="1"/>
          </p:cNvSpPr>
          <p:nvPr/>
        </p:nvSpPr>
        <p:spPr bwMode="auto">
          <a:xfrm flipV="1">
            <a:off x="2333625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8" name="Line 158"/>
          <p:cNvSpPr>
            <a:spLocks noChangeShapeType="1"/>
          </p:cNvSpPr>
          <p:nvPr/>
        </p:nvSpPr>
        <p:spPr bwMode="auto">
          <a:xfrm flipV="1">
            <a:off x="2333625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9" name="Line 159"/>
          <p:cNvSpPr>
            <a:spLocks noChangeShapeType="1"/>
          </p:cNvSpPr>
          <p:nvPr/>
        </p:nvSpPr>
        <p:spPr bwMode="auto">
          <a:xfrm flipV="1">
            <a:off x="2333625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0" name="Line 160"/>
          <p:cNvSpPr>
            <a:spLocks noChangeShapeType="1"/>
          </p:cNvSpPr>
          <p:nvPr/>
        </p:nvSpPr>
        <p:spPr bwMode="auto">
          <a:xfrm flipV="1">
            <a:off x="2333625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1" name="Line 161"/>
          <p:cNvSpPr>
            <a:spLocks noChangeShapeType="1"/>
          </p:cNvSpPr>
          <p:nvPr/>
        </p:nvSpPr>
        <p:spPr bwMode="auto">
          <a:xfrm flipV="1">
            <a:off x="2333625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2" name="Line 162"/>
          <p:cNvSpPr>
            <a:spLocks noChangeShapeType="1"/>
          </p:cNvSpPr>
          <p:nvPr/>
        </p:nvSpPr>
        <p:spPr bwMode="auto">
          <a:xfrm flipV="1">
            <a:off x="2333625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3" name="Line 163"/>
          <p:cNvSpPr>
            <a:spLocks noChangeShapeType="1"/>
          </p:cNvSpPr>
          <p:nvPr/>
        </p:nvSpPr>
        <p:spPr bwMode="auto">
          <a:xfrm flipV="1">
            <a:off x="2333625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4" name="Line 164"/>
          <p:cNvSpPr>
            <a:spLocks noChangeShapeType="1"/>
          </p:cNvSpPr>
          <p:nvPr/>
        </p:nvSpPr>
        <p:spPr bwMode="auto">
          <a:xfrm flipV="1">
            <a:off x="2333625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5" name="Line 165"/>
          <p:cNvSpPr>
            <a:spLocks noChangeShapeType="1"/>
          </p:cNvSpPr>
          <p:nvPr/>
        </p:nvSpPr>
        <p:spPr bwMode="auto">
          <a:xfrm flipV="1">
            <a:off x="2333625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6" name="Line 166"/>
          <p:cNvSpPr>
            <a:spLocks noChangeShapeType="1"/>
          </p:cNvSpPr>
          <p:nvPr/>
        </p:nvSpPr>
        <p:spPr bwMode="auto">
          <a:xfrm flipV="1">
            <a:off x="2333625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7" name="Line 167"/>
          <p:cNvSpPr>
            <a:spLocks noChangeShapeType="1"/>
          </p:cNvSpPr>
          <p:nvPr/>
        </p:nvSpPr>
        <p:spPr bwMode="auto">
          <a:xfrm flipV="1">
            <a:off x="2333625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8" name="Line 168"/>
          <p:cNvSpPr>
            <a:spLocks noChangeShapeType="1"/>
          </p:cNvSpPr>
          <p:nvPr/>
        </p:nvSpPr>
        <p:spPr bwMode="auto">
          <a:xfrm flipV="1">
            <a:off x="2333625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9" name="Line 169"/>
          <p:cNvSpPr>
            <a:spLocks noChangeShapeType="1"/>
          </p:cNvSpPr>
          <p:nvPr/>
        </p:nvSpPr>
        <p:spPr bwMode="auto">
          <a:xfrm flipV="1">
            <a:off x="2333625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0" name="Line 170"/>
          <p:cNvSpPr>
            <a:spLocks noChangeShapeType="1"/>
          </p:cNvSpPr>
          <p:nvPr/>
        </p:nvSpPr>
        <p:spPr bwMode="auto">
          <a:xfrm flipV="1">
            <a:off x="2333625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1" name="Line 171"/>
          <p:cNvSpPr>
            <a:spLocks noChangeShapeType="1"/>
          </p:cNvSpPr>
          <p:nvPr/>
        </p:nvSpPr>
        <p:spPr bwMode="auto">
          <a:xfrm flipV="1">
            <a:off x="2333625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2" name="Line 172"/>
          <p:cNvSpPr>
            <a:spLocks noChangeShapeType="1"/>
          </p:cNvSpPr>
          <p:nvPr/>
        </p:nvSpPr>
        <p:spPr bwMode="auto">
          <a:xfrm flipV="1">
            <a:off x="2333625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3" name="Line 173"/>
          <p:cNvSpPr>
            <a:spLocks noChangeShapeType="1"/>
          </p:cNvSpPr>
          <p:nvPr/>
        </p:nvSpPr>
        <p:spPr bwMode="auto">
          <a:xfrm flipV="1">
            <a:off x="2333625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4" name="Line 174"/>
          <p:cNvSpPr>
            <a:spLocks noChangeShapeType="1"/>
          </p:cNvSpPr>
          <p:nvPr/>
        </p:nvSpPr>
        <p:spPr bwMode="auto">
          <a:xfrm flipV="1">
            <a:off x="2333625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5" name="Line 175"/>
          <p:cNvSpPr>
            <a:spLocks noChangeShapeType="1"/>
          </p:cNvSpPr>
          <p:nvPr/>
        </p:nvSpPr>
        <p:spPr bwMode="auto">
          <a:xfrm flipV="1">
            <a:off x="2333625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6" name="Line 176"/>
          <p:cNvSpPr>
            <a:spLocks noChangeShapeType="1"/>
          </p:cNvSpPr>
          <p:nvPr/>
        </p:nvSpPr>
        <p:spPr bwMode="auto">
          <a:xfrm flipV="1">
            <a:off x="2333625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7" name="Line 177"/>
          <p:cNvSpPr>
            <a:spLocks noChangeShapeType="1"/>
          </p:cNvSpPr>
          <p:nvPr/>
        </p:nvSpPr>
        <p:spPr bwMode="auto">
          <a:xfrm flipV="1">
            <a:off x="2333625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8" name="Line 178"/>
          <p:cNvSpPr>
            <a:spLocks noChangeShapeType="1"/>
          </p:cNvSpPr>
          <p:nvPr/>
        </p:nvSpPr>
        <p:spPr bwMode="auto">
          <a:xfrm flipV="1">
            <a:off x="2333625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9" name="Line 179"/>
          <p:cNvSpPr>
            <a:spLocks noChangeShapeType="1"/>
          </p:cNvSpPr>
          <p:nvPr/>
        </p:nvSpPr>
        <p:spPr bwMode="auto">
          <a:xfrm flipV="1">
            <a:off x="2333625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0" name="Line 180"/>
          <p:cNvSpPr>
            <a:spLocks noChangeShapeType="1"/>
          </p:cNvSpPr>
          <p:nvPr/>
        </p:nvSpPr>
        <p:spPr bwMode="auto">
          <a:xfrm flipV="1">
            <a:off x="2333625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1" name="Line 181"/>
          <p:cNvSpPr>
            <a:spLocks noChangeShapeType="1"/>
          </p:cNvSpPr>
          <p:nvPr/>
        </p:nvSpPr>
        <p:spPr bwMode="auto">
          <a:xfrm flipV="1">
            <a:off x="2333625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2" name="Line 182"/>
          <p:cNvSpPr>
            <a:spLocks noChangeShapeType="1"/>
          </p:cNvSpPr>
          <p:nvPr/>
        </p:nvSpPr>
        <p:spPr bwMode="auto">
          <a:xfrm flipV="1">
            <a:off x="2333625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3" name="Line 183"/>
          <p:cNvSpPr>
            <a:spLocks noChangeShapeType="1"/>
          </p:cNvSpPr>
          <p:nvPr/>
        </p:nvSpPr>
        <p:spPr bwMode="auto">
          <a:xfrm flipV="1">
            <a:off x="2333625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4" name="Line 184"/>
          <p:cNvSpPr>
            <a:spLocks noChangeShapeType="1"/>
          </p:cNvSpPr>
          <p:nvPr/>
        </p:nvSpPr>
        <p:spPr bwMode="auto">
          <a:xfrm flipV="1">
            <a:off x="2333625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5" name="Line 185"/>
          <p:cNvSpPr>
            <a:spLocks noChangeShapeType="1"/>
          </p:cNvSpPr>
          <p:nvPr/>
        </p:nvSpPr>
        <p:spPr bwMode="auto">
          <a:xfrm flipV="1">
            <a:off x="2333625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6" name="Line 186"/>
          <p:cNvSpPr>
            <a:spLocks noChangeShapeType="1"/>
          </p:cNvSpPr>
          <p:nvPr/>
        </p:nvSpPr>
        <p:spPr bwMode="auto">
          <a:xfrm flipV="1">
            <a:off x="2333625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7" name="Line 187"/>
          <p:cNvSpPr>
            <a:spLocks noChangeShapeType="1"/>
          </p:cNvSpPr>
          <p:nvPr/>
        </p:nvSpPr>
        <p:spPr bwMode="auto">
          <a:xfrm flipV="1">
            <a:off x="2333625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8" name="Line 188"/>
          <p:cNvSpPr>
            <a:spLocks noChangeShapeType="1"/>
          </p:cNvSpPr>
          <p:nvPr/>
        </p:nvSpPr>
        <p:spPr bwMode="auto">
          <a:xfrm flipV="1">
            <a:off x="2333625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9" name="Line 189"/>
          <p:cNvSpPr>
            <a:spLocks noChangeShapeType="1"/>
          </p:cNvSpPr>
          <p:nvPr/>
        </p:nvSpPr>
        <p:spPr bwMode="auto">
          <a:xfrm flipV="1">
            <a:off x="2333625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0" name="Line 190"/>
          <p:cNvSpPr>
            <a:spLocks noChangeShapeType="1"/>
          </p:cNvSpPr>
          <p:nvPr/>
        </p:nvSpPr>
        <p:spPr bwMode="auto">
          <a:xfrm flipV="1">
            <a:off x="2333625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1" name="Line 191"/>
          <p:cNvSpPr>
            <a:spLocks noChangeShapeType="1"/>
          </p:cNvSpPr>
          <p:nvPr/>
        </p:nvSpPr>
        <p:spPr bwMode="auto">
          <a:xfrm flipV="1">
            <a:off x="2333625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2" name="Line 192"/>
          <p:cNvSpPr>
            <a:spLocks noChangeShapeType="1"/>
          </p:cNvSpPr>
          <p:nvPr/>
        </p:nvSpPr>
        <p:spPr bwMode="auto">
          <a:xfrm flipV="1">
            <a:off x="2333625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3" name="Line 193"/>
          <p:cNvSpPr>
            <a:spLocks noChangeShapeType="1"/>
          </p:cNvSpPr>
          <p:nvPr/>
        </p:nvSpPr>
        <p:spPr bwMode="auto">
          <a:xfrm flipV="1">
            <a:off x="2333625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4" name="Line 194"/>
          <p:cNvSpPr>
            <a:spLocks noChangeShapeType="1"/>
          </p:cNvSpPr>
          <p:nvPr/>
        </p:nvSpPr>
        <p:spPr bwMode="auto">
          <a:xfrm flipV="1">
            <a:off x="2333625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5" name="Line 195"/>
          <p:cNvSpPr>
            <a:spLocks noChangeShapeType="1"/>
          </p:cNvSpPr>
          <p:nvPr/>
        </p:nvSpPr>
        <p:spPr bwMode="auto">
          <a:xfrm flipV="1">
            <a:off x="2333625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6" name="Line 196"/>
          <p:cNvSpPr>
            <a:spLocks noChangeShapeType="1"/>
          </p:cNvSpPr>
          <p:nvPr/>
        </p:nvSpPr>
        <p:spPr bwMode="auto">
          <a:xfrm flipV="1">
            <a:off x="2333625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7" name="Line 197"/>
          <p:cNvSpPr>
            <a:spLocks noChangeShapeType="1"/>
          </p:cNvSpPr>
          <p:nvPr/>
        </p:nvSpPr>
        <p:spPr bwMode="auto">
          <a:xfrm flipV="1">
            <a:off x="2333625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8" name="Line 198"/>
          <p:cNvSpPr>
            <a:spLocks noChangeShapeType="1"/>
          </p:cNvSpPr>
          <p:nvPr/>
        </p:nvSpPr>
        <p:spPr bwMode="auto">
          <a:xfrm flipV="1">
            <a:off x="2333625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9" name="Line 199"/>
          <p:cNvSpPr>
            <a:spLocks noChangeShapeType="1"/>
          </p:cNvSpPr>
          <p:nvPr/>
        </p:nvSpPr>
        <p:spPr bwMode="auto">
          <a:xfrm flipV="1">
            <a:off x="2333625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0" name="Line 200"/>
          <p:cNvSpPr>
            <a:spLocks noChangeShapeType="1"/>
          </p:cNvSpPr>
          <p:nvPr/>
        </p:nvSpPr>
        <p:spPr bwMode="auto">
          <a:xfrm flipV="1">
            <a:off x="2333625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1" name="Line 201"/>
          <p:cNvSpPr>
            <a:spLocks noChangeShapeType="1"/>
          </p:cNvSpPr>
          <p:nvPr/>
        </p:nvSpPr>
        <p:spPr bwMode="auto">
          <a:xfrm flipV="1">
            <a:off x="2333625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2" name="Line 202"/>
          <p:cNvSpPr>
            <a:spLocks noChangeShapeType="1"/>
          </p:cNvSpPr>
          <p:nvPr/>
        </p:nvSpPr>
        <p:spPr bwMode="auto">
          <a:xfrm flipV="1">
            <a:off x="2333625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3" name="Line 203"/>
          <p:cNvSpPr>
            <a:spLocks noChangeShapeType="1"/>
          </p:cNvSpPr>
          <p:nvPr/>
        </p:nvSpPr>
        <p:spPr bwMode="auto">
          <a:xfrm flipV="1">
            <a:off x="3238500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4" name="Line 204"/>
          <p:cNvSpPr>
            <a:spLocks noChangeShapeType="1"/>
          </p:cNvSpPr>
          <p:nvPr/>
        </p:nvSpPr>
        <p:spPr bwMode="auto">
          <a:xfrm flipV="1">
            <a:off x="3238500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5" name="Line 206"/>
          <p:cNvSpPr>
            <a:spLocks noChangeShapeType="1"/>
          </p:cNvSpPr>
          <p:nvPr/>
        </p:nvSpPr>
        <p:spPr bwMode="auto">
          <a:xfrm flipV="1">
            <a:off x="3238500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6" name="Line 207"/>
          <p:cNvSpPr>
            <a:spLocks noChangeShapeType="1"/>
          </p:cNvSpPr>
          <p:nvPr/>
        </p:nvSpPr>
        <p:spPr bwMode="auto">
          <a:xfrm flipV="1">
            <a:off x="3238500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7" name="Line 208"/>
          <p:cNvSpPr>
            <a:spLocks noChangeShapeType="1"/>
          </p:cNvSpPr>
          <p:nvPr/>
        </p:nvSpPr>
        <p:spPr bwMode="auto">
          <a:xfrm flipV="1">
            <a:off x="3238500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8" name="Line 209"/>
          <p:cNvSpPr>
            <a:spLocks noChangeShapeType="1"/>
          </p:cNvSpPr>
          <p:nvPr/>
        </p:nvSpPr>
        <p:spPr bwMode="auto">
          <a:xfrm flipV="1">
            <a:off x="3238500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9" name="Line 210"/>
          <p:cNvSpPr>
            <a:spLocks noChangeShapeType="1"/>
          </p:cNvSpPr>
          <p:nvPr/>
        </p:nvSpPr>
        <p:spPr bwMode="auto">
          <a:xfrm flipV="1">
            <a:off x="3238500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0" name="Line 211"/>
          <p:cNvSpPr>
            <a:spLocks noChangeShapeType="1"/>
          </p:cNvSpPr>
          <p:nvPr/>
        </p:nvSpPr>
        <p:spPr bwMode="auto">
          <a:xfrm flipV="1">
            <a:off x="3238500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1" name="Line 212"/>
          <p:cNvSpPr>
            <a:spLocks noChangeShapeType="1"/>
          </p:cNvSpPr>
          <p:nvPr/>
        </p:nvSpPr>
        <p:spPr bwMode="auto">
          <a:xfrm flipV="1">
            <a:off x="3238500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2" name="Line 213"/>
          <p:cNvSpPr>
            <a:spLocks noChangeShapeType="1"/>
          </p:cNvSpPr>
          <p:nvPr/>
        </p:nvSpPr>
        <p:spPr bwMode="auto">
          <a:xfrm flipV="1">
            <a:off x="3238500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3" name="Line 214"/>
          <p:cNvSpPr>
            <a:spLocks noChangeShapeType="1"/>
          </p:cNvSpPr>
          <p:nvPr/>
        </p:nvSpPr>
        <p:spPr bwMode="auto">
          <a:xfrm flipV="1">
            <a:off x="3238500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4" name="Line 215"/>
          <p:cNvSpPr>
            <a:spLocks noChangeShapeType="1"/>
          </p:cNvSpPr>
          <p:nvPr/>
        </p:nvSpPr>
        <p:spPr bwMode="auto">
          <a:xfrm flipV="1">
            <a:off x="3238500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5" name="Line 216"/>
          <p:cNvSpPr>
            <a:spLocks noChangeShapeType="1"/>
          </p:cNvSpPr>
          <p:nvPr/>
        </p:nvSpPr>
        <p:spPr bwMode="auto">
          <a:xfrm flipV="1">
            <a:off x="3238500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6" name="Line 217"/>
          <p:cNvSpPr>
            <a:spLocks noChangeShapeType="1"/>
          </p:cNvSpPr>
          <p:nvPr/>
        </p:nvSpPr>
        <p:spPr bwMode="auto">
          <a:xfrm flipV="1">
            <a:off x="3238500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7" name="Line 218"/>
          <p:cNvSpPr>
            <a:spLocks noChangeShapeType="1"/>
          </p:cNvSpPr>
          <p:nvPr/>
        </p:nvSpPr>
        <p:spPr bwMode="auto">
          <a:xfrm flipV="1">
            <a:off x="3238500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8" name="Line 219"/>
          <p:cNvSpPr>
            <a:spLocks noChangeShapeType="1"/>
          </p:cNvSpPr>
          <p:nvPr/>
        </p:nvSpPr>
        <p:spPr bwMode="auto">
          <a:xfrm flipV="1">
            <a:off x="3238500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9" name="Line 220"/>
          <p:cNvSpPr>
            <a:spLocks noChangeShapeType="1"/>
          </p:cNvSpPr>
          <p:nvPr/>
        </p:nvSpPr>
        <p:spPr bwMode="auto">
          <a:xfrm flipV="1">
            <a:off x="3238500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0" name="Line 221"/>
          <p:cNvSpPr>
            <a:spLocks noChangeShapeType="1"/>
          </p:cNvSpPr>
          <p:nvPr/>
        </p:nvSpPr>
        <p:spPr bwMode="auto">
          <a:xfrm flipV="1">
            <a:off x="3238500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1" name="Line 222"/>
          <p:cNvSpPr>
            <a:spLocks noChangeShapeType="1"/>
          </p:cNvSpPr>
          <p:nvPr/>
        </p:nvSpPr>
        <p:spPr bwMode="auto">
          <a:xfrm flipV="1">
            <a:off x="3238500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2" name="Line 223"/>
          <p:cNvSpPr>
            <a:spLocks noChangeShapeType="1"/>
          </p:cNvSpPr>
          <p:nvPr/>
        </p:nvSpPr>
        <p:spPr bwMode="auto">
          <a:xfrm flipV="1">
            <a:off x="3238500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3" name="Line 224"/>
          <p:cNvSpPr>
            <a:spLocks noChangeShapeType="1"/>
          </p:cNvSpPr>
          <p:nvPr/>
        </p:nvSpPr>
        <p:spPr bwMode="auto">
          <a:xfrm flipV="1">
            <a:off x="3238500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4" name="Line 225"/>
          <p:cNvSpPr>
            <a:spLocks noChangeShapeType="1"/>
          </p:cNvSpPr>
          <p:nvPr/>
        </p:nvSpPr>
        <p:spPr bwMode="auto">
          <a:xfrm flipV="1">
            <a:off x="3238500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5" name="Line 226"/>
          <p:cNvSpPr>
            <a:spLocks noChangeShapeType="1"/>
          </p:cNvSpPr>
          <p:nvPr/>
        </p:nvSpPr>
        <p:spPr bwMode="auto">
          <a:xfrm flipV="1">
            <a:off x="3238500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6" name="Line 227"/>
          <p:cNvSpPr>
            <a:spLocks noChangeShapeType="1"/>
          </p:cNvSpPr>
          <p:nvPr/>
        </p:nvSpPr>
        <p:spPr bwMode="auto">
          <a:xfrm flipV="1">
            <a:off x="3238500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7" name="Line 228"/>
          <p:cNvSpPr>
            <a:spLocks noChangeShapeType="1"/>
          </p:cNvSpPr>
          <p:nvPr/>
        </p:nvSpPr>
        <p:spPr bwMode="auto">
          <a:xfrm flipV="1">
            <a:off x="3238500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8" name="Line 229"/>
          <p:cNvSpPr>
            <a:spLocks noChangeShapeType="1"/>
          </p:cNvSpPr>
          <p:nvPr/>
        </p:nvSpPr>
        <p:spPr bwMode="auto">
          <a:xfrm flipV="1">
            <a:off x="3238500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9" name="Line 230"/>
          <p:cNvSpPr>
            <a:spLocks noChangeShapeType="1"/>
          </p:cNvSpPr>
          <p:nvPr/>
        </p:nvSpPr>
        <p:spPr bwMode="auto">
          <a:xfrm flipV="1">
            <a:off x="3238500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0" name="Line 231"/>
          <p:cNvSpPr>
            <a:spLocks noChangeShapeType="1"/>
          </p:cNvSpPr>
          <p:nvPr/>
        </p:nvSpPr>
        <p:spPr bwMode="auto">
          <a:xfrm flipV="1">
            <a:off x="3238500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1" name="Line 232"/>
          <p:cNvSpPr>
            <a:spLocks noChangeShapeType="1"/>
          </p:cNvSpPr>
          <p:nvPr/>
        </p:nvSpPr>
        <p:spPr bwMode="auto">
          <a:xfrm flipV="1">
            <a:off x="3238500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2" name="Line 233"/>
          <p:cNvSpPr>
            <a:spLocks noChangeShapeType="1"/>
          </p:cNvSpPr>
          <p:nvPr/>
        </p:nvSpPr>
        <p:spPr bwMode="auto">
          <a:xfrm flipV="1">
            <a:off x="3238500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3" name="Line 234"/>
          <p:cNvSpPr>
            <a:spLocks noChangeShapeType="1"/>
          </p:cNvSpPr>
          <p:nvPr/>
        </p:nvSpPr>
        <p:spPr bwMode="auto">
          <a:xfrm flipV="1">
            <a:off x="3238500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4" name="Line 235"/>
          <p:cNvSpPr>
            <a:spLocks noChangeShapeType="1"/>
          </p:cNvSpPr>
          <p:nvPr/>
        </p:nvSpPr>
        <p:spPr bwMode="auto">
          <a:xfrm flipV="1">
            <a:off x="3238500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5" name="Line 236"/>
          <p:cNvSpPr>
            <a:spLocks noChangeShapeType="1"/>
          </p:cNvSpPr>
          <p:nvPr/>
        </p:nvSpPr>
        <p:spPr bwMode="auto">
          <a:xfrm flipV="1">
            <a:off x="3238500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6" name="Line 237"/>
          <p:cNvSpPr>
            <a:spLocks noChangeShapeType="1"/>
          </p:cNvSpPr>
          <p:nvPr/>
        </p:nvSpPr>
        <p:spPr bwMode="auto">
          <a:xfrm flipV="1">
            <a:off x="3238500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7" name="Line 238"/>
          <p:cNvSpPr>
            <a:spLocks noChangeShapeType="1"/>
          </p:cNvSpPr>
          <p:nvPr/>
        </p:nvSpPr>
        <p:spPr bwMode="auto">
          <a:xfrm flipV="1">
            <a:off x="3238500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8" name="Line 239"/>
          <p:cNvSpPr>
            <a:spLocks noChangeShapeType="1"/>
          </p:cNvSpPr>
          <p:nvPr/>
        </p:nvSpPr>
        <p:spPr bwMode="auto">
          <a:xfrm flipV="1">
            <a:off x="3238500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9" name="Line 240"/>
          <p:cNvSpPr>
            <a:spLocks noChangeShapeType="1"/>
          </p:cNvSpPr>
          <p:nvPr/>
        </p:nvSpPr>
        <p:spPr bwMode="auto">
          <a:xfrm flipV="1">
            <a:off x="3238500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0" name="Line 241"/>
          <p:cNvSpPr>
            <a:spLocks noChangeShapeType="1"/>
          </p:cNvSpPr>
          <p:nvPr/>
        </p:nvSpPr>
        <p:spPr bwMode="auto">
          <a:xfrm flipV="1">
            <a:off x="3238500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1" name="Line 242"/>
          <p:cNvSpPr>
            <a:spLocks noChangeShapeType="1"/>
          </p:cNvSpPr>
          <p:nvPr/>
        </p:nvSpPr>
        <p:spPr bwMode="auto">
          <a:xfrm flipV="1">
            <a:off x="3238500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2" name="Line 243"/>
          <p:cNvSpPr>
            <a:spLocks noChangeShapeType="1"/>
          </p:cNvSpPr>
          <p:nvPr/>
        </p:nvSpPr>
        <p:spPr bwMode="auto">
          <a:xfrm flipV="1">
            <a:off x="3238500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3" name="Line 244"/>
          <p:cNvSpPr>
            <a:spLocks noChangeShapeType="1"/>
          </p:cNvSpPr>
          <p:nvPr/>
        </p:nvSpPr>
        <p:spPr bwMode="auto">
          <a:xfrm flipV="1">
            <a:off x="3238500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4" name="Line 245"/>
          <p:cNvSpPr>
            <a:spLocks noChangeShapeType="1"/>
          </p:cNvSpPr>
          <p:nvPr/>
        </p:nvSpPr>
        <p:spPr bwMode="auto">
          <a:xfrm flipV="1">
            <a:off x="3238500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5" name="Line 246"/>
          <p:cNvSpPr>
            <a:spLocks noChangeShapeType="1"/>
          </p:cNvSpPr>
          <p:nvPr/>
        </p:nvSpPr>
        <p:spPr bwMode="auto">
          <a:xfrm flipV="1">
            <a:off x="3238500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6" name="Line 247"/>
          <p:cNvSpPr>
            <a:spLocks noChangeShapeType="1"/>
          </p:cNvSpPr>
          <p:nvPr/>
        </p:nvSpPr>
        <p:spPr bwMode="auto">
          <a:xfrm flipV="1">
            <a:off x="3238500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7" name="Line 248"/>
          <p:cNvSpPr>
            <a:spLocks noChangeShapeType="1"/>
          </p:cNvSpPr>
          <p:nvPr/>
        </p:nvSpPr>
        <p:spPr bwMode="auto">
          <a:xfrm flipV="1">
            <a:off x="3238500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8" name="Line 249"/>
          <p:cNvSpPr>
            <a:spLocks noChangeShapeType="1"/>
          </p:cNvSpPr>
          <p:nvPr/>
        </p:nvSpPr>
        <p:spPr bwMode="auto">
          <a:xfrm flipV="1">
            <a:off x="3238500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9" name="Line 250"/>
          <p:cNvSpPr>
            <a:spLocks noChangeShapeType="1"/>
          </p:cNvSpPr>
          <p:nvPr/>
        </p:nvSpPr>
        <p:spPr bwMode="auto">
          <a:xfrm flipV="1">
            <a:off x="3238500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0" name="Line 251"/>
          <p:cNvSpPr>
            <a:spLocks noChangeShapeType="1"/>
          </p:cNvSpPr>
          <p:nvPr/>
        </p:nvSpPr>
        <p:spPr bwMode="auto">
          <a:xfrm flipV="1">
            <a:off x="3238500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1" name="Line 252"/>
          <p:cNvSpPr>
            <a:spLocks noChangeShapeType="1"/>
          </p:cNvSpPr>
          <p:nvPr/>
        </p:nvSpPr>
        <p:spPr bwMode="auto">
          <a:xfrm flipV="1">
            <a:off x="3238500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2" name="Line 253"/>
          <p:cNvSpPr>
            <a:spLocks noChangeShapeType="1"/>
          </p:cNvSpPr>
          <p:nvPr/>
        </p:nvSpPr>
        <p:spPr bwMode="auto">
          <a:xfrm flipV="1">
            <a:off x="3238500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3" name="Line 254"/>
          <p:cNvSpPr>
            <a:spLocks noChangeShapeType="1"/>
          </p:cNvSpPr>
          <p:nvPr/>
        </p:nvSpPr>
        <p:spPr bwMode="auto">
          <a:xfrm flipV="1">
            <a:off x="3238500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4" name="Line 255"/>
          <p:cNvSpPr>
            <a:spLocks noChangeShapeType="1"/>
          </p:cNvSpPr>
          <p:nvPr/>
        </p:nvSpPr>
        <p:spPr bwMode="auto">
          <a:xfrm flipV="1">
            <a:off x="3238500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5" name="Line 256"/>
          <p:cNvSpPr>
            <a:spLocks noChangeShapeType="1"/>
          </p:cNvSpPr>
          <p:nvPr/>
        </p:nvSpPr>
        <p:spPr bwMode="auto">
          <a:xfrm flipV="1">
            <a:off x="3238500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6" name="Line 257"/>
          <p:cNvSpPr>
            <a:spLocks noChangeShapeType="1"/>
          </p:cNvSpPr>
          <p:nvPr/>
        </p:nvSpPr>
        <p:spPr bwMode="auto">
          <a:xfrm flipV="1">
            <a:off x="3238500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7" name="Line 258"/>
          <p:cNvSpPr>
            <a:spLocks noChangeShapeType="1"/>
          </p:cNvSpPr>
          <p:nvPr/>
        </p:nvSpPr>
        <p:spPr bwMode="auto">
          <a:xfrm flipV="1">
            <a:off x="3238500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8" name="Line 259"/>
          <p:cNvSpPr>
            <a:spLocks noChangeShapeType="1"/>
          </p:cNvSpPr>
          <p:nvPr/>
        </p:nvSpPr>
        <p:spPr bwMode="auto">
          <a:xfrm flipV="1">
            <a:off x="3238500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9" name="Line 260"/>
          <p:cNvSpPr>
            <a:spLocks noChangeShapeType="1"/>
          </p:cNvSpPr>
          <p:nvPr/>
        </p:nvSpPr>
        <p:spPr bwMode="auto">
          <a:xfrm flipV="1">
            <a:off x="3238500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0" name="Line 261"/>
          <p:cNvSpPr>
            <a:spLocks noChangeShapeType="1"/>
          </p:cNvSpPr>
          <p:nvPr/>
        </p:nvSpPr>
        <p:spPr bwMode="auto">
          <a:xfrm flipV="1">
            <a:off x="3238500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1" name="Line 262"/>
          <p:cNvSpPr>
            <a:spLocks noChangeShapeType="1"/>
          </p:cNvSpPr>
          <p:nvPr/>
        </p:nvSpPr>
        <p:spPr bwMode="auto">
          <a:xfrm flipV="1">
            <a:off x="3238500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2" name="Line 263"/>
          <p:cNvSpPr>
            <a:spLocks noChangeShapeType="1"/>
          </p:cNvSpPr>
          <p:nvPr/>
        </p:nvSpPr>
        <p:spPr bwMode="auto">
          <a:xfrm flipV="1">
            <a:off x="3238500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3" name="Line 264"/>
          <p:cNvSpPr>
            <a:spLocks noChangeShapeType="1"/>
          </p:cNvSpPr>
          <p:nvPr/>
        </p:nvSpPr>
        <p:spPr bwMode="auto">
          <a:xfrm flipV="1">
            <a:off x="3238500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4" name="Line 265"/>
          <p:cNvSpPr>
            <a:spLocks noChangeShapeType="1"/>
          </p:cNvSpPr>
          <p:nvPr/>
        </p:nvSpPr>
        <p:spPr bwMode="auto">
          <a:xfrm flipV="1">
            <a:off x="3238500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5" name="Line 266"/>
          <p:cNvSpPr>
            <a:spLocks noChangeShapeType="1"/>
          </p:cNvSpPr>
          <p:nvPr/>
        </p:nvSpPr>
        <p:spPr bwMode="auto">
          <a:xfrm flipV="1">
            <a:off x="3238500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6" name="Line 267"/>
          <p:cNvSpPr>
            <a:spLocks noChangeShapeType="1"/>
          </p:cNvSpPr>
          <p:nvPr/>
        </p:nvSpPr>
        <p:spPr bwMode="auto">
          <a:xfrm flipV="1">
            <a:off x="3238500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7" name="Line 268"/>
          <p:cNvSpPr>
            <a:spLocks noChangeShapeType="1"/>
          </p:cNvSpPr>
          <p:nvPr/>
        </p:nvSpPr>
        <p:spPr bwMode="auto">
          <a:xfrm>
            <a:off x="1430338" y="5430838"/>
            <a:ext cx="1587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8" name="Line 269"/>
          <p:cNvSpPr>
            <a:spLocks noChangeShapeType="1"/>
          </p:cNvSpPr>
          <p:nvPr/>
        </p:nvSpPr>
        <p:spPr bwMode="auto">
          <a:xfrm>
            <a:off x="233362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9" name="Line 270"/>
          <p:cNvSpPr>
            <a:spLocks noChangeShapeType="1"/>
          </p:cNvSpPr>
          <p:nvPr/>
        </p:nvSpPr>
        <p:spPr bwMode="auto">
          <a:xfrm>
            <a:off x="3238500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40" name="Line 271"/>
          <p:cNvSpPr>
            <a:spLocks noChangeShapeType="1"/>
          </p:cNvSpPr>
          <p:nvPr/>
        </p:nvSpPr>
        <p:spPr bwMode="auto">
          <a:xfrm>
            <a:off x="414337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41" name="Rectangle 272"/>
          <p:cNvSpPr>
            <a:spLocks noChangeArrowheads="1"/>
          </p:cNvSpPr>
          <p:nvPr/>
        </p:nvSpPr>
        <p:spPr bwMode="auto">
          <a:xfrm>
            <a:off x="3362325" y="4373563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2" name="Rectangle 273"/>
          <p:cNvSpPr>
            <a:spLocks noChangeArrowheads="1"/>
          </p:cNvSpPr>
          <p:nvPr/>
        </p:nvSpPr>
        <p:spPr bwMode="auto">
          <a:xfrm>
            <a:off x="3717925" y="4832350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3" name="Rectangle 274"/>
          <p:cNvSpPr>
            <a:spLocks noChangeArrowheads="1"/>
          </p:cNvSpPr>
          <p:nvPr/>
        </p:nvSpPr>
        <p:spPr bwMode="auto">
          <a:xfrm>
            <a:off x="3046413" y="49577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4" name="Rectangle 275"/>
          <p:cNvSpPr>
            <a:spLocks noChangeArrowheads="1"/>
          </p:cNvSpPr>
          <p:nvPr/>
        </p:nvSpPr>
        <p:spPr bwMode="auto">
          <a:xfrm>
            <a:off x="3101975" y="46482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5" name="Rectangle 276"/>
          <p:cNvSpPr>
            <a:spLocks noChangeArrowheads="1"/>
          </p:cNvSpPr>
          <p:nvPr/>
        </p:nvSpPr>
        <p:spPr bwMode="auto">
          <a:xfrm>
            <a:off x="2743200" y="51228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6" name="Rectangle 277"/>
          <p:cNvSpPr>
            <a:spLocks noChangeArrowheads="1"/>
          </p:cNvSpPr>
          <p:nvPr/>
        </p:nvSpPr>
        <p:spPr bwMode="auto">
          <a:xfrm>
            <a:off x="3159125" y="5202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7" name="Rectangle 278"/>
          <p:cNvSpPr>
            <a:spLocks noChangeArrowheads="1"/>
          </p:cNvSpPr>
          <p:nvPr/>
        </p:nvSpPr>
        <p:spPr bwMode="auto">
          <a:xfrm>
            <a:off x="2282825" y="49323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8" name="Rectangle 279"/>
          <p:cNvSpPr>
            <a:spLocks noChangeArrowheads="1"/>
          </p:cNvSpPr>
          <p:nvPr/>
        </p:nvSpPr>
        <p:spPr bwMode="auto">
          <a:xfrm>
            <a:off x="2579688" y="5043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9" name="Rectangle 280"/>
          <p:cNvSpPr>
            <a:spLocks noChangeArrowheads="1"/>
          </p:cNvSpPr>
          <p:nvPr/>
        </p:nvSpPr>
        <p:spPr bwMode="auto">
          <a:xfrm>
            <a:off x="2282825" y="48085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0" name="Rectangle 281"/>
          <p:cNvSpPr>
            <a:spLocks noChangeArrowheads="1"/>
          </p:cNvSpPr>
          <p:nvPr/>
        </p:nvSpPr>
        <p:spPr bwMode="auto">
          <a:xfrm>
            <a:off x="3470275" y="46736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1" name="Rectangle 282"/>
          <p:cNvSpPr>
            <a:spLocks noChangeArrowheads="1"/>
          </p:cNvSpPr>
          <p:nvPr/>
        </p:nvSpPr>
        <p:spPr bwMode="auto">
          <a:xfrm>
            <a:off x="3457575" y="47942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2" name="Rectangle 283"/>
          <p:cNvSpPr>
            <a:spLocks noChangeArrowheads="1"/>
          </p:cNvSpPr>
          <p:nvPr/>
        </p:nvSpPr>
        <p:spPr bwMode="auto">
          <a:xfrm>
            <a:off x="3403600" y="43259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3" name="Rectangle 284"/>
          <p:cNvSpPr>
            <a:spLocks noChangeArrowheads="1"/>
          </p:cNvSpPr>
          <p:nvPr/>
        </p:nvSpPr>
        <p:spPr bwMode="auto">
          <a:xfrm>
            <a:off x="3019425" y="5075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4" name="Rectangle 285"/>
          <p:cNvSpPr>
            <a:spLocks noChangeArrowheads="1"/>
          </p:cNvSpPr>
          <p:nvPr/>
        </p:nvSpPr>
        <p:spPr bwMode="auto">
          <a:xfrm>
            <a:off x="3173413" y="45037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5" name="Rectangle 286"/>
          <p:cNvSpPr>
            <a:spLocks noChangeArrowheads="1"/>
          </p:cNvSpPr>
          <p:nvPr/>
        </p:nvSpPr>
        <p:spPr bwMode="auto">
          <a:xfrm>
            <a:off x="2957513" y="50577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6" name="Rectangle 287"/>
          <p:cNvSpPr>
            <a:spLocks noChangeArrowheads="1"/>
          </p:cNvSpPr>
          <p:nvPr/>
        </p:nvSpPr>
        <p:spPr bwMode="auto">
          <a:xfrm>
            <a:off x="2767013" y="48942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7" name="Rectangle 288"/>
          <p:cNvSpPr>
            <a:spLocks noChangeArrowheads="1"/>
          </p:cNvSpPr>
          <p:nvPr/>
        </p:nvSpPr>
        <p:spPr bwMode="auto">
          <a:xfrm>
            <a:off x="3043238" y="47609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8" name="Rectangle 289"/>
          <p:cNvSpPr>
            <a:spLocks noChangeArrowheads="1"/>
          </p:cNvSpPr>
          <p:nvPr/>
        </p:nvSpPr>
        <p:spPr bwMode="auto">
          <a:xfrm>
            <a:off x="2870200" y="4662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9" name="Rectangle 290"/>
          <p:cNvSpPr>
            <a:spLocks noChangeArrowheads="1"/>
          </p:cNvSpPr>
          <p:nvPr/>
        </p:nvSpPr>
        <p:spPr bwMode="auto">
          <a:xfrm>
            <a:off x="2649538" y="4567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0" name="Rectangle 291"/>
          <p:cNvSpPr>
            <a:spLocks noChangeArrowheads="1"/>
          </p:cNvSpPr>
          <p:nvPr/>
        </p:nvSpPr>
        <p:spPr bwMode="auto">
          <a:xfrm>
            <a:off x="2681288" y="5040313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1" name="Rectangle 292"/>
          <p:cNvSpPr>
            <a:spLocks noChangeArrowheads="1"/>
          </p:cNvSpPr>
          <p:nvPr/>
        </p:nvSpPr>
        <p:spPr bwMode="auto">
          <a:xfrm>
            <a:off x="2651125" y="49387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2" name="Rectangle 293"/>
          <p:cNvSpPr>
            <a:spLocks noChangeArrowheads="1"/>
          </p:cNvSpPr>
          <p:nvPr/>
        </p:nvSpPr>
        <p:spPr bwMode="auto">
          <a:xfrm>
            <a:off x="3246438" y="50942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3" name="Rectangle 294"/>
          <p:cNvSpPr>
            <a:spLocks noChangeArrowheads="1"/>
          </p:cNvSpPr>
          <p:nvPr/>
        </p:nvSpPr>
        <p:spPr bwMode="auto">
          <a:xfrm>
            <a:off x="2690813" y="4927600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4" name="Rectangle 295"/>
          <p:cNvSpPr>
            <a:spLocks noChangeArrowheads="1"/>
          </p:cNvSpPr>
          <p:nvPr/>
        </p:nvSpPr>
        <p:spPr bwMode="auto">
          <a:xfrm>
            <a:off x="3230563" y="4927600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5" name="Rectangle 296"/>
          <p:cNvSpPr>
            <a:spLocks noChangeArrowheads="1"/>
          </p:cNvSpPr>
          <p:nvPr/>
        </p:nvSpPr>
        <p:spPr bwMode="auto">
          <a:xfrm>
            <a:off x="2657475" y="47926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6" name="Rectangle 297"/>
          <p:cNvSpPr>
            <a:spLocks noChangeArrowheads="1"/>
          </p:cNvSpPr>
          <p:nvPr/>
        </p:nvSpPr>
        <p:spPr bwMode="auto">
          <a:xfrm>
            <a:off x="3108325" y="4530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7" name="Rectangle 298"/>
          <p:cNvSpPr>
            <a:spLocks noChangeArrowheads="1"/>
          </p:cNvSpPr>
          <p:nvPr/>
        </p:nvSpPr>
        <p:spPr bwMode="auto">
          <a:xfrm>
            <a:off x="2978150" y="48720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8" name="Rectangle 299"/>
          <p:cNvSpPr>
            <a:spLocks noChangeArrowheads="1"/>
          </p:cNvSpPr>
          <p:nvPr/>
        </p:nvSpPr>
        <p:spPr bwMode="auto">
          <a:xfrm>
            <a:off x="3844925" y="46021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9" name="Rectangle 300"/>
          <p:cNvSpPr>
            <a:spLocks noChangeArrowheads="1"/>
          </p:cNvSpPr>
          <p:nvPr/>
        </p:nvSpPr>
        <p:spPr bwMode="auto">
          <a:xfrm>
            <a:off x="3113088" y="4795838"/>
            <a:ext cx="69850" cy="71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0" name="Rectangle 301"/>
          <p:cNvSpPr>
            <a:spLocks noChangeArrowheads="1"/>
          </p:cNvSpPr>
          <p:nvPr/>
        </p:nvSpPr>
        <p:spPr bwMode="auto">
          <a:xfrm>
            <a:off x="2921000" y="51831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1" name="Rectangle 302"/>
          <p:cNvSpPr>
            <a:spLocks noChangeArrowheads="1"/>
          </p:cNvSpPr>
          <p:nvPr/>
        </p:nvSpPr>
        <p:spPr bwMode="auto">
          <a:xfrm>
            <a:off x="2544763" y="48498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2" name="Rectangle 303"/>
          <p:cNvSpPr>
            <a:spLocks noChangeArrowheads="1"/>
          </p:cNvSpPr>
          <p:nvPr/>
        </p:nvSpPr>
        <p:spPr bwMode="auto">
          <a:xfrm>
            <a:off x="3160713" y="48672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3" name="Rectangle 304"/>
          <p:cNvSpPr>
            <a:spLocks noChangeArrowheads="1"/>
          </p:cNvSpPr>
          <p:nvPr/>
        </p:nvSpPr>
        <p:spPr bwMode="auto">
          <a:xfrm>
            <a:off x="2873375" y="50006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4" name="Rectangle 305"/>
          <p:cNvSpPr>
            <a:spLocks noChangeArrowheads="1"/>
          </p:cNvSpPr>
          <p:nvPr/>
        </p:nvSpPr>
        <p:spPr bwMode="auto">
          <a:xfrm>
            <a:off x="2243138" y="4518025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5" name="Rectangle 306"/>
          <p:cNvSpPr>
            <a:spLocks noChangeArrowheads="1"/>
          </p:cNvSpPr>
          <p:nvPr/>
        </p:nvSpPr>
        <p:spPr bwMode="auto">
          <a:xfrm>
            <a:off x="3524250" y="50990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6" name="Rectangle 307"/>
          <p:cNvSpPr>
            <a:spLocks noChangeArrowheads="1"/>
          </p:cNvSpPr>
          <p:nvPr/>
        </p:nvSpPr>
        <p:spPr bwMode="auto">
          <a:xfrm>
            <a:off x="2619375" y="4784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7" name="Rectangle 308"/>
          <p:cNvSpPr>
            <a:spLocks noChangeArrowheads="1"/>
          </p:cNvSpPr>
          <p:nvPr/>
        </p:nvSpPr>
        <p:spPr bwMode="auto">
          <a:xfrm>
            <a:off x="2714625" y="4405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8" name="Rectangle 309"/>
          <p:cNvSpPr>
            <a:spLocks noChangeArrowheads="1"/>
          </p:cNvSpPr>
          <p:nvPr/>
        </p:nvSpPr>
        <p:spPr bwMode="auto">
          <a:xfrm>
            <a:off x="3206750" y="47513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9" name="Rectangle 310"/>
          <p:cNvSpPr>
            <a:spLocks noChangeArrowheads="1"/>
          </p:cNvSpPr>
          <p:nvPr/>
        </p:nvSpPr>
        <p:spPr bwMode="auto">
          <a:xfrm>
            <a:off x="2622550" y="5038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0" name="Rectangle 311"/>
          <p:cNvSpPr>
            <a:spLocks noChangeArrowheads="1"/>
          </p:cNvSpPr>
          <p:nvPr/>
        </p:nvSpPr>
        <p:spPr bwMode="auto">
          <a:xfrm>
            <a:off x="2760663" y="51689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1" name="Rectangle 312"/>
          <p:cNvSpPr>
            <a:spLocks noChangeArrowheads="1"/>
          </p:cNvSpPr>
          <p:nvPr/>
        </p:nvSpPr>
        <p:spPr bwMode="auto">
          <a:xfrm>
            <a:off x="3671888" y="46640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2" name="Rectangle 313"/>
          <p:cNvSpPr>
            <a:spLocks noChangeArrowheads="1"/>
          </p:cNvSpPr>
          <p:nvPr/>
        </p:nvSpPr>
        <p:spPr bwMode="auto">
          <a:xfrm>
            <a:off x="3384550" y="44958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3" name="Rectangle 314"/>
          <p:cNvSpPr>
            <a:spLocks noChangeArrowheads="1"/>
          </p:cNvSpPr>
          <p:nvPr/>
        </p:nvSpPr>
        <p:spPr bwMode="auto">
          <a:xfrm>
            <a:off x="2592388" y="53546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4" name="Rectangle 315"/>
          <p:cNvSpPr>
            <a:spLocks noChangeArrowheads="1"/>
          </p:cNvSpPr>
          <p:nvPr/>
        </p:nvSpPr>
        <p:spPr bwMode="auto">
          <a:xfrm>
            <a:off x="1989138" y="4870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5" name="Rectangle 316"/>
          <p:cNvSpPr>
            <a:spLocks noChangeArrowheads="1"/>
          </p:cNvSpPr>
          <p:nvPr/>
        </p:nvSpPr>
        <p:spPr bwMode="auto">
          <a:xfrm>
            <a:off x="2960688" y="4821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6" name="Rectangle 317"/>
          <p:cNvSpPr>
            <a:spLocks noChangeArrowheads="1"/>
          </p:cNvSpPr>
          <p:nvPr/>
        </p:nvSpPr>
        <p:spPr bwMode="auto">
          <a:xfrm>
            <a:off x="3267075" y="48228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7" name="Rectangle 318"/>
          <p:cNvSpPr>
            <a:spLocks noChangeArrowheads="1"/>
          </p:cNvSpPr>
          <p:nvPr/>
        </p:nvSpPr>
        <p:spPr bwMode="auto">
          <a:xfrm>
            <a:off x="3846513" y="4913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8" name="Rectangle 319"/>
          <p:cNvSpPr>
            <a:spLocks noChangeArrowheads="1"/>
          </p:cNvSpPr>
          <p:nvPr/>
        </p:nvSpPr>
        <p:spPr bwMode="auto">
          <a:xfrm>
            <a:off x="2941638" y="4429125"/>
            <a:ext cx="69850" cy="682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9" name="Rectangle 320"/>
          <p:cNvSpPr>
            <a:spLocks noChangeArrowheads="1"/>
          </p:cNvSpPr>
          <p:nvPr/>
        </p:nvSpPr>
        <p:spPr bwMode="auto">
          <a:xfrm>
            <a:off x="2865438" y="47974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0" name="Rectangle 321"/>
          <p:cNvSpPr>
            <a:spLocks noChangeArrowheads="1"/>
          </p:cNvSpPr>
          <p:nvPr/>
        </p:nvSpPr>
        <p:spPr bwMode="auto">
          <a:xfrm>
            <a:off x="3268663" y="4489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1" name="Rectangle 322"/>
          <p:cNvSpPr>
            <a:spLocks noChangeArrowheads="1"/>
          </p:cNvSpPr>
          <p:nvPr/>
        </p:nvSpPr>
        <p:spPr bwMode="auto">
          <a:xfrm>
            <a:off x="2405063" y="37671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2" name="Rectangle 323"/>
          <p:cNvSpPr>
            <a:spLocks noChangeArrowheads="1"/>
          </p:cNvSpPr>
          <p:nvPr/>
        </p:nvSpPr>
        <p:spPr bwMode="auto">
          <a:xfrm>
            <a:off x="3754438" y="4616450"/>
            <a:ext cx="71437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3" name="Rectangle 324"/>
          <p:cNvSpPr>
            <a:spLocks noChangeArrowheads="1"/>
          </p:cNvSpPr>
          <p:nvPr/>
        </p:nvSpPr>
        <p:spPr bwMode="auto">
          <a:xfrm>
            <a:off x="2208213" y="44672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4" name="Rectangle 325"/>
          <p:cNvSpPr>
            <a:spLocks noChangeArrowheads="1"/>
          </p:cNvSpPr>
          <p:nvPr/>
        </p:nvSpPr>
        <p:spPr bwMode="auto">
          <a:xfrm>
            <a:off x="2513013" y="4826000"/>
            <a:ext cx="69850" cy="71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5" name="Rectangle 326"/>
          <p:cNvSpPr>
            <a:spLocks noChangeArrowheads="1"/>
          </p:cNvSpPr>
          <p:nvPr/>
        </p:nvSpPr>
        <p:spPr bwMode="auto">
          <a:xfrm>
            <a:off x="2978150" y="336867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6" name="Rectangle 327"/>
          <p:cNvSpPr>
            <a:spLocks noChangeArrowheads="1"/>
          </p:cNvSpPr>
          <p:nvPr/>
        </p:nvSpPr>
        <p:spPr bwMode="auto">
          <a:xfrm>
            <a:off x="2649538" y="41529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7" name="Rectangle 328"/>
          <p:cNvSpPr>
            <a:spLocks noChangeArrowheads="1"/>
          </p:cNvSpPr>
          <p:nvPr/>
        </p:nvSpPr>
        <p:spPr bwMode="auto">
          <a:xfrm>
            <a:off x="2859088" y="49784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8" name="Rectangle 329"/>
          <p:cNvSpPr>
            <a:spLocks noChangeArrowheads="1"/>
          </p:cNvSpPr>
          <p:nvPr/>
        </p:nvSpPr>
        <p:spPr bwMode="auto">
          <a:xfrm>
            <a:off x="2355850" y="4662488"/>
            <a:ext cx="71438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9" name="Rectangle 330"/>
          <p:cNvSpPr>
            <a:spLocks noChangeArrowheads="1"/>
          </p:cNvSpPr>
          <p:nvPr/>
        </p:nvSpPr>
        <p:spPr bwMode="auto">
          <a:xfrm>
            <a:off x="1419225" y="48974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0" name="Rectangle 331"/>
          <p:cNvSpPr>
            <a:spLocks noChangeArrowheads="1"/>
          </p:cNvSpPr>
          <p:nvPr/>
        </p:nvSpPr>
        <p:spPr bwMode="auto">
          <a:xfrm>
            <a:off x="4095750" y="49482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1" name="Rectangle 332"/>
          <p:cNvSpPr>
            <a:spLocks noChangeArrowheads="1"/>
          </p:cNvSpPr>
          <p:nvPr/>
        </p:nvSpPr>
        <p:spPr bwMode="auto">
          <a:xfrm>
            <a:off x="1893888" y="48085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2" name="Rectangle 333"/>
          <p:cNvSpPr>
            <a:spLocks noChangeArrowheads="1"/>
          </p:cNvSpPr>
          <p:nvPr/>
        </p:nvSpPr>
        <p:spPr bwMode="auto">
          <a:xfrm>
            <a:off x="3582988" y="50403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3" name="Rectangle 334"/>
          <p:cNvSpPr>
            <a:spLocks noChangeArrowheads="1"/>
          </p:cNvSpPr>
          <p:nvPr/>
        </p:nvSpPr>
        <p:spPr bwMode="auto">
          <a:xfrm>
            <a:off x="2867025" y="50911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4" name="Rectangle 335"/>
          <p:cNvSpPr>
            <a:spLocks noChangeArrowheads="1"/>
          </p:cNvSpPr>
          <p:nvPr/>
        </p:nvSpPr>
        <p:spPr bwMode="auto">
          <a:xfrm>
            <a:off x="2200275" y="4537075"/>
            <a:ext cx="71438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5" name="Rectangle 336"/>
          <p:cNvSpPr>
            <a:spLocks noChangeArrowheads="1"/>
          </p:cNvSpPr>
          <p:nvPr/>
        </p:nvSpPr>
        <p:spPr bwMode="auto">
          <a:xfrm>
            <a:off x="2865438" y="43783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6" name="Rectangle 337"/>
          <p:cNvSpPr>
            <a:spLocks noChangeArrowheads="1"/>
          </p:cNvSpPr>
          <p:nvPr/>
        </p:nvSpPr>
        <p:spPr bwMode="auto">
          <a:xfrm>
            <a:off x="2032000" y="38100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7" name="Rectangle 338"/>
          <p:cNvSpPr>
            <a:spLocks noChangeArrowheads="1"/>
          </p:cNvSpPr>
          <p:nvPr/>
        </p:nvSpPr>
        <p:spPr bwMode="auto">
          <a:xfrm>
            <a:off x="3076575" y="4164013"/>
            <a:ext cx="69850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8" name="Rectangle 339"/>
          <p:cNvSpPr>
            <a:spLocks noChangeArrowheads="1"/>
          </p:cNvSpPr>
          <p:nvPr/>
        </p:nvSpPr>
        <p:spPr bwMode="auto">
          <a:xfrm>
            <a:off x="3611563" y="5233988"/>
            <a:ext cx="71437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9" name="Rectangle 340"/>
          <p:cNvSpPr>
            <a:spLocks noChangeArrowheads="1"/>
          </p:cNvSpPr>
          <p:nvPr/>
        </p:nvSpPr>
        <p:spPr bwMode="auto">
          <a:xfrm>
            <a:off x="2889250" y="454818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0" name="Rectangle 341"/>
          <p:cNvSpPr>
            <a:spLocks noChangeArrowheads="1"/>
          </p:cNvSpPr>
          <p:nvPr/>
        </p:nvSpPr>
        <p:spPr bwMode="auto">
          <a:xfrm>
            <a:off x="3178175" y="424815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1" name="Rectangle 342"/>
          <p:cNvSpPr>
            <a:spLocks noChangeArrowheads="1"/>
          </p:cNvSpPr>
          <p:nvPr/>
        </p:nvSpPr>
        <p:spPr bwMode="auto">
          <a:xfrm>
            <a:off x="1414463" y="3359150"/>
            <a:ext cx="2744787" cy="20716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2" name="Rectangle 747"/>
          <p:cNvSpPr>
            <a:spLocks noChangeArrowheads="1"/>
          </p:cNvSpPr>
          <p:nvPr/>
        </p:nvSpPr>
        <p:spPr bwMode="auto">
          <a:xfrm>
            <a:off x="1217613" y="2197100"/>
            <a:ext cx="152400" cy="136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3" name="Rectangle 748"/>
          <p:cNvSpPr>
            <a:spLocks noChangeArrowheads="1"/>
          </p:cNvSpPr>
          <p:nvPr/>
        </p:nvSpPr>
        <p:spPr bwMode="auto">
          <a:xfrm>
            <a:off x="1217613" y="1766888"/>
            <a:ext cx="152400" cy="138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4" name="Text Box 749"/>
          <p:cNvSpPr txBox="1">
            <a:spLocks noChangeArrowheads="1"/>
          </p:cNvSpPr>
          <p:nvPr/>
        </p:nvSpPr>
        <p:spPr bwMode="auto">
          <a:xfrm>
            <a:off x="1463675" y="1995488"/>
            <a:ext cx="76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OK</a:t>
            </a:r>
          </a:p>
        </p:txBody>
      </p:sp>
      <p:sp>
        <p:nvSpPr>
          <p:cNvPr id="54615" name="Text Box 750"/>
          <p:cNvSpPr txBox="1">
            <a:spLocks noChangeArrowheads="1"/>
          </p:cNvSpPr>
          <p:nvPr/>
        </p:nvSpPr>
        <p:spPr bwMode="auto">
          <a:xfrm>
            <a:off x="1463675" y="1552575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Fraud</a:t>
            </a:r>
          </a:p>
        </p:txBody>
      </p:sp>
      <p:sp>
        <p:nvSpPr>
          <p:cNvPr id="54616" name="Text Box 751"/>
          <p:cNvSpPr txBox="1">
            <a:spLocks noChangeArrowheads="1"/>
          </p:cNvSpPr>
          <p:nvPr/>
        </p:nvSpPr>
        <p:spPr bwMode="auto">
          <a:xfrm>
            <a:off x="1371600" y="5470525"/>
            <a:ext cx="248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Transaction Amt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617" name="Text Box 752"/>
          <p:cNvSpPr txBox="1">
            <a:spLocks noChangeArrowheads="1"/>
          </p:cNvSpPr>
          <p:nvPr/>
        </p:nvSpPr>
        <p:spPr bwMode="auto">
          <a:xfrm rot="-5388687">
            <a:off x="46037" y="4144963"/>
            <a:ext cx="204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54618" name="Text Box 755"/>
          <p:cNvSpPr txBox="1">
            <a:spLocks noChangeArrowheads="1"/>
          </p:cNvSpPr>
          <p:nvPr/>
        </p:nvSpPr>
        <p:spPr bwMode="auto">
          <a:xfrm>
            <a:off x="4191000" y="1463675"/>
            <a:ext cx="106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Bad Credit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Score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54619" name="Group 758"/>
          <p:cNvGrpSpPr>
            <a:grpSpLocks/>
          </p:cNvGrpSpPr>
          <p:nvPr/>
        </p:nvGrpSpPr>
        <p:grpSpPr bwMode="auto">
          <a:xfrm>
            <a:off x="5257800" y="1898650"/>
            <a:ext cx="3195638" cy="2901950"/>
            <a:chOff x="3312" y="1196"/>
            <a:chExt cx="2013" cy="1828"/>
          </a:xfrm>
        </p:grpSpPr>
        <p:sp>
          <p:nvSpPr>
            <p:cNvPr id="54620" name="Line 343"/>
            <p:cNvSpPr>
              <a:spLocks noChangeShapeType="1"/>
            </p:cNvSpPr>
            <p:nvPr/>
          </p:nvSpPr>
          <p:spPr bwMode="auto">
            <a:xfrm flipV="1">
              <a:off x="3655" y="262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1" name="Line 344"/>
            <p:cNvSpPr>
              <a:spLocks noChangeShapeType="1"/>
            </p:cNvSpPr>
            <p:nvPr/>
          </p:nvSpPr>
          <p:spPr bwMode="auto">
            <a:xfrm flipV="1">
              <a:off x="3679" y="262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2" name="Line 345"/>
            <p:cNvSpPr>
              <a:spLocks noChangeShapeType="1"/>
            </p:cNvSpPr>
            <p:nvPr/>
          </p:nvSpPr>
          <p:spPr bwMode="auto">
            <a:xfrm flipV="1">
              <a:off x="3704" y="261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3" name="Line 346"/>
            <p:cNvSpPr>
              <a:spLocks noChangeShapeType="1"/>
            </p:cNvSpPr>
            <p:nvPr/>
          </p:nvSpPr>
          <p:spPr bwMode="auto">
            <a:xfrm flipV="1">
              <a:off x="3729" y="261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4" name="Line 347"/>
            <p:cNvSpPr>
              <a:spLocks noChangeShapeType="1"/>
            </p:cNvSpPr>
            <p:nvPr/>
          </p:nvSpPr>
          <p:spPr bwMode="auto">
            <a:xfrm flipV="1">
              <a:off x="3753" y="260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5" name="Line 348"/>
            <p:cNvSpPr>
              <a:spLocks noChangeShapeType="1"/>
            </p:cNvSpPr>
            <p:nvPr/>
          </p:nvSpPr>
          <p:spPr bwMode="auto">
            <a:xfrm flipV="1">
              <a:off x="3778" y="2604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6" name="Line 349"/>
            <p:cNvSpPr>
              <a:spLocks noChangeShapeType="1"/>
            </p:cNvSpPr>
            <p:nvPr/>
          </p:nvSpPr>
          <p:spPr bwMode="auto">
            <a:xfrm flipV="1">
              <a:off x="3802" y="260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7" name="Line 350"/>
            <p:cNvSpPr>
              <a:spLocks noChangeShapeType="1"/>
            </p:cNvSpPr>
            <p:nvPr/>
          </p:nvSpPr>
          <p:spPr bwMode="auto">
            <a:xfrm flipV="1">
              <a:off x="3826" y="259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8" name="Line 351"/>
            <p:cNvSpPr>
              <a:spLocks noChangeShapeType="1"/>
            </p:cNvSpPr>
            <p:nvPr/>
          </p:nvSpPr>
          <p:spPr bwMode="auto">
            <a:xfrm flipV="1">
              <a:off x="3851" y="259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9" name="Line 352"/>
            <p:cNvSpPr>
              <a:spLocks noChangeShapeType="1"/>
            </p:cNvSpPr>
            <p:nvPr/>
          </p:nvSpPr>
          <p:spPr bwMode="auto">
            <a:xfrm flipV="1">
              <a:off x="3876" y="258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0" name="Line 353"/>
            <p:cNvSpPr>
              <a:spLocks noChangeShapeType="1"/>
            </p:cNvSpPr>
            <p:nvPr/>
          </p:nvSpPr>
          <p:spPr bwMode="auto">
            <a:xfrm flipV="1">
              <a:off x="3900" y="2581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1" name="Line 354"/>
            <p:cNvSpPr>
              <a:spLocks noChangeShapeType="1"/>
            </p:cNvSpPr>
            <p:nvPr/>
          </p:nvSpPr>
          <p:spPr bwMode="auto">
            <a:xfrm flipV="1">
              <a:off x="3925" y="2576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2" name="Line 355"/>
            <p:cNvSpPr>
              <a:spLocks noChangeShapeType="1"/>
            </p:cNvSpPr>
            <p:nvPr/>
          </p:nvSpPr>
          <p:spPr bwMode="auto">
            <a:xfrm flipV="1">
              <a:off x="3949" y="2572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3" name="Line 356"/>
            <p:cNvSpPr>
              <a:spLocks noChangeShapeType="1"/>
            </p:cNvSpPr>
            <p:nvPr/>
          </p:nvSpPr>
          <p:spPr bwMode="auto">
            <a:xfrm flipV="1">
              <a:off x="3974" y="256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4" name="Line 357"/>
            <p:cNvSpPr>
              <a:spLocks noChangeShapeType="1"/>
            </p:cNvSpPr>
            <p:nvPr/>
          </p:nvSpPr>
          <p:spPr bwMode="auto">
            <a:xfrm flipV="1">
              <a:off x="3999" y="256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5" name="Line 358"/>
            <p:cNvSpPr>
              <a:spLocks noChangeShapeType="1"/>
            </p:cNvSpPr>
            <p:nvPr/>
          </p:nvSpPr>
          <p:spPr bwMode="auto">
            <a:xfrm flipV="1">
              <a:off x="4023" y="255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6" name="Line 359"/>
            <p:cNvSpPr>
              <a:spLocks noChangeShapeType="1"/>
            </p:cNvSpPr>
            <p:nvPr/>
          </p:nvSpPr>
          <p:spPr bwMode="auto">
            <a:xfrm flipV="1">
              <a:off x="4048" y="255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7" name="Line 360"/>
            <p:cNvSpPr>
              <a:spLocks noChangeShapeType="1"/>
            </p:cNvSpPr>
            <p:nvPr/>
          </p:nvSpPr>
          <p:spPr bwMode="auto">
            <a:xfrm flipV="1">
              <a:off x="4072" y="254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8" name="Line 361"/>
            <p:cNvSpPr>
              <a:spLocks noChangeShapeType="1"/>
            </p:cNvSpPr>
            <p:nvPr/>
          </p:nvSpPr>
          <p:spPr bwMode="auto">
            <a:xfrm flipV="1">
              <a:off x="4097" y="254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9" name="Line 362"/>
            <p:cNvSpPr>
              <a:spLocks noChangeShapeType="1"/>
            </p:cNvSpPr>
            <p:nvPr/>
          </p:nvSpPr>
          <p:spPr bwMode="auto">
            <a:xfrm flipV="1">
              <a:off x="4189" y="252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0" name="Line 363"/>
            <p:cNvSpPr>
              <a:spLocks noChangeShapeType="1"/>
            </p:cNvSpPr>
            <p:nvPr/>
          </p:nvSpPr>
          <p:spPr bwMode="auto">
            <a:xfrm flipV="1">
              <a:off x="4214" y="252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1" name="Line 364"/>
            <p:cNvSpPr>
              <a:spLocks noChangeShapeType="1"/>
            </p:cNvSpPr>
            <p:nvPr/>
          </p:nvSpPr>
          <p:spPr bwMode="auto">
            <a:xfrm flipV="1">
              <a:off x="4239" y="251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2" name="Line 365"/>
            <p:cNvSpPr>
              <a:spLocks noChangeShapeType="1"/>
            </p:cNvSpPr>
            <p:nvPr/>
          </p:nvSpPr>
          <p:spPr bwMode="auto">
            <a:xfrm flipV="1">
              <a:off x="4263" y="2513"/>
              <a:ext cx="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3" name="Line 366"/>
            <p:cNvSpPr>
              <a:spLocks noChangeShapeType="1"/>
            </p:cNvSpPr>
            <p:nvPr/>
          </p:nvSpPr>
          <p:spPr bwMode="auto">
            <a:xfrm flipV="1">
              <a:off x="4379" y="249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4" name="Line 367"/>
            <p:cNvSpPr>
              <a:spLocks noChangeShapeType="1"/>
            </p:cNvSpPr>
            <p:nvPr/>
          </p:nvSpPr>
          <p:spPr bwMode="auto">
            <a:xfrm flipV="1">
              <a:off x="4403" y="2487"/>
              <a:ext cx="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5" name="Line 368"/>
            <p:cNvSpPr>
              <a:spLocks noChangeShapeType="1"/>
            </p:cNvSpPr>
            <p:nvPr/>
          </p:nvSpPr>
          <p:spPr bwMode="auto">
            <a:xfrm flipV="1">
              <a:off x="4501" y="2468"/>
              <a:ext cx="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6" name="Line 369"/>
            <p:cNvSpPr>
              <a:spLocks noChangeShapeType="1"/>
            </p:cNvSpPr>
            <p:nvPr/>
          </p:nvSpPr>
          <p:spPr bwMode="auto">
            <a:xfrm flipV="1">
              <a:off x="4682" y="2432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7" name="Line 370"/>
            <p:cNvSpPr>
              <a:spLocks noChangeShapeType="1"/>
            </p:cNvSpPr>
            <p:nvPr/>
          </p:nvSpPr>
          <p:spPr bwMode="auto">
            <a:xfrm flipV="1">
              <a:off x="4707" y="242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8" name="Line 371"/>
            <p:cNvSpPr>
              <a:spLocks noChangeShapeType="1"/>
            </p:cNvSpPr>
            <p:nvPr/>
          </p:nvSpPr>
          <p:spPr bwMode="auto">
            <a:xfrm flipV="1">
              <a:off x="4731" y="2424"/>
              <a:ext cx="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9" name="Line 372"/>
            <p:cNvSpPr>
              <a:spLocks noChangeShapeType="1"/>
            </p:cNvSpPr>
            <p:nvPr/>
          </p:nvSpPr>
          <p:spPr bwMode="auto">
            <a:xfrm flipV="1">
              <a:off x="4808" y="2409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0" name="Line 373"/>
            <p:cNvSpPr>
              <a:spLocks noChangeShapeType="1"/>
            </p:cNvSpPr>
            <p:nvPr/>
          </p:nvSpPr>
          <p:spPr bwMode="auto">
            <a:xfrm flipV="1">
              <a:off x="4897" y="2391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1" name="Line 374"/>
            <p:cNvSpPr>
              <a:spLocks noChangeShapeType="1"/>
            </p:cNvSpPr>
            <p:nvPr/>
          </p:nvSpPr>
          <p:spPr bwMode="auto">
            <a:xfrm flipV="1">
              <a:off x="4921" y="238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2" name="Line 375"/>
            <p:cNvSpPr>
              <a:spLocks noChangeShapeType="1"/>
            </p:cNvSpPr>
            <p:nvPr/>
          </p:nvSpPr>
          <p:spPr bwMode="auto">
            <a:xfrm flipV="1">
              <a:off x="4946" y="238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3" name="Line 376"/>
            <p:cNvSpPr>
              <a:spLocks noChangeShapeType="1"/>
            </p:cNvSpPr>
            <p:nvPr/>
          </p:nvSpPr>
          <p:spPr bwMode="auto">
            <a:xfrm flipV="1">
              <a:off x="4971" y="237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4" name="Line 377"/>
            <p:cNvSpPr>
              <a:spLocks noChangeShapeType="1"/>
            </p:cNvSpPr>
            <p:nvPr/>
          </p:nvSpPr>
          <p:spPr bwMode="auto">
            <a:xfrm flipV="1">
              <a:off x="4995" y="237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5" name="Line 378"/>
            <p:cNvSpPr>
              <a:spLocks noChangeShapeType="1"/>
            </p:cNvSpPr>
            <p:nvPr/>
          </p:nvSpPr>
          <p:spPr bwMode="auto">
            <a:xfrm flipV="1">
              <a:off x="5020" y="236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6" name="Line 379"/>
            <p:cNvSpPr>
              <a:spLocks noChangeShapeType="1"/>
            </p:cNvSpPr>
            <p:nvPr/>
          </p:nvSpPr>
          <p:spPr bwMode="auto">
            <a:xfrm flipV="1">
              <a:off x="5044" y="2363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7" name="Line 380"/>
            <p:cNvSpPr>
              <a:spLocks noChangeShapeType="1"/>
            </p:cNvSpPr>
            <p:nvPr/>
          </p:nvSpPr>
          <p:spPr bwMode="auto">
            <a:xfrm flipV="1">
              <a:off x="5069" y="235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8" name="Line 381"/>
            <p:cNvSpPr>
              <a:spLocks noChangeShapeType="1"/>
            </p:cNvSpPr>
            <p:nvPr/>
          </p:nvSpPr>
          <p:spPr bwMode="auto">
            <a:xfrm flipV="1">
              <a:off x="3486" y="237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9" name="Line 382"/>
            <p:cNvSpPr>
              <a:spLocks noChangeShapeType="1"/>
            </p:cNvSpPr>
            <p:nvPr/>
          </p:nvSpPr>
          <p:spPr bwMode="auto">
            <a:xfrm flipV="1">
              <a:off x="3510" y="2374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0" name="Line 383"/>
            <p:cNvSpPr>
              <a:spLocks noChangeShapeType="1"/>
            </p:cNvSpPr>
            <p:nvPr/>
          </p:nvSpPr>
          <p:spPr bwMode="auto">
            <a:xfrm flipV="1">
              <a:off x="3535" y="23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1" name="Line 384"/>
            <p:cNvSpPr>
              <a:spLocks noChangeShapeType="1"/>
            </p:cNvSpPr>
            <p:nvPr/>
          </p:nvSpPr>
          <p:spPr bwMode="auto">
            <a:xfrm flipV="1">
              <a:off x="3560" y="236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2" name="Line 385"/>
            <p:cNvSpPr>
              <a:spLocks noChangeShapeType="1"/>
            </p:cNvSpPr>
            <p:nvPr/>
          </p:nvSpPr>
          <p:spPr bwMode="auto">
            <a:xfrm flipV="1">
              <a:off x="3584" y="236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3" name="Line 386"/>
            <p:cNvSpPr>
              <a:spLocks noChangeShapeType="1"/>
            </p:cNvSpPr>
            <p:nvPr/>
          </p:nvSpPr>
          <p:spPr bwMode="auto">
            <a:xfrm flipV="1">
              <a:off x="3609" y="235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4" name="Line 387"/>
            <p:cNvSpPr>
              <a:spLocks noChangeShapeType="1"/>
            </p:cNvSpPr>
            <p:nvPr/>
          </p:nvSpPr>
          <p:spPr bwMode="auto">
            <a:xfrm flipV="1">
              <a:off x="3633" y="2351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5" name="Line 388"/>
            <p:cNvSpPr>
              <a:spLocks noChangeShapeType="1"/>
            </p:cNvSpPr>
            <p:nvPr/>
          </p:nvSpPr>
          <p:spPr bwMode="auto">
            <a:xfrm flipV="1">
              <a:off x="3658" y="234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6" name="Line 389"/>
            <p:cNvSpPr>
              <a:spLocks noChangeShapeType="1"/>
            </p:cNvSpPr>
            <p:nvPr/>
          </p:nvSpPr>
          <p:spPr bwMode="auto">
            <a:xfrm flipV="1">
              <a:off x="3683" y="234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7" name="Line 390"/>
            <p:cNvSpPr>
              <a:spLocks noChangeShapeType="1"/>
            </p:cNvSpPr>
            <p:nvPr/>
          </p:nvSpPr>
          <p:spPr bwMode="auto">
            <a:xfrm flipV="1">
              <a:off x="3707" y="233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8" name="Line 391"/>
            <p:cNvSpPr>
              <a:spLocks noChangeShapeType="1"/>
            </p:cNvSpPr>
            <p:nvPr/>
          </p:nvSpPr>
          <p:spPr bwMode="auto">
            <a:xfrm flipV="1">
              <a:off x="3732" y="233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9" name="Line 392"/>
            <p:cNvSpPr>
              <a:spLocks noChangeShapeType="1"/>
            </p:cNvSpPr>
            <p:nvPr/>
          </p:nvSpPr>
          <p:spPr bwMode="auto">
            <a:xfrm flipV="1">
              <a:off x="3756" y="2329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0" name="Line 393"/>
            <p:cNvSpPr>
              <a:spLocks noChangeShapeType="1"/>
            </p:cNvSpPr>
            <p:nvPr/>
          </p:nvSpPr>
          <p:spPr bwMode="auto">
            <a:xfrm flipV="1">
              <a:off x="3781" y="23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1" name="Line 394"/>
            <p:cNvSpPr>
              <a:spLocks noChangeShapeType="1"/>
            </p:cNvSpPr>
            <p:nvPr/>
          </p:nvSpPr>
          <p:spPr bwMode="auto">
            <a:xfrm flipV="1">
              <a:off x="3806" y="2319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2" name="Line 395"/>
            <p:cNvSpPr>
              <a:spLocks noChangeShapeType="1"/>
            </p:cNvSpPr>
            <p:nvPr/>
          </p:nvSpPr>
          <p:spPr bwMode="auto">
            <a:xfrm flipV="1">
              <a:off x="3830" y="231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3" name="Line 396"/>
            <p:cNvSpPr>
              <a:spLocks noChangeShapeType="1"/>
            </p:cNvSpPr>
            <p:nvPr/>
          </p:nvSpPr>
          <p:spPr bwMode="auto">
            <a:xfrm flipV="1">
              <a:off x="3854" y="2310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4" name="Line 397"/>
            <p:cNvSpPr>
              <a:spLocks noChangeShapeType="1"/>
            </p:cNvSpPr>
            <p:nvPr/>
          </p:nvSpPr>
          <p:spPr bwMode="auto">
            <a:xfrm flipV="1">
              <a:off x="3879" y="2306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5" name="Line 398"/>
            <p:cNvSpPr>
              <a:spLocks noChangeShapeType="1"/>
            </p:cNvSpPr>
            <p:nvPr/>
          </p:nvSpPr>
          <p:spPr bwMode="auto">
            <a:xfrm flipV="1">
              <a:off x="3904" y="230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6" name="Line 399"/>
            <p:cNvSpPr>
              <a:spLocks noChangeShapeType="1"/>
            </p:cNvSpPr>
            <p:nvPr/>
          </p:nvSpPr>
          <p:spPr bwMode="auto">
            <a:xfrm flipV="1">
              <a:off x="3928" y="2296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7" name="Line 400"/>
            <p:cNvSpPr>
              <a:spLocks noChangeShapeType="1"/>
            </p:cNvSpPr>
            <p:nvPr/>
          </p:nvSpPr>
          <p:spPr bwMode="auto">
            <a:xfrm flipV="1">
              <a:off x="3953" y="229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8" name="Line 401"/>
            <p:cNvSpPr>
              <a:spLocks noChangeShapeType="1"/>
            </p:cNvSpPr>
            <p:nvPr/>
          </p:nvSpPr>
          <p:spPr bwMode="auto">
            <a:xfrm flipV="1">
              <a:off x="3977" y="2288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9" name="Line 402"/>
            <p:cNvSpPr>
              <a:spLocks noChangeShapeType="1"/>
            </p:cNvSpPr>
            <p:nvPr/>
          </p:nvSpPr>
          <p:spPr bwMode="auto">
            <a:xfrm flipV="1">
              <a:off x="4002" y="228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0" name="Line 403"/>
            <p:cNvSpPr>
              <a:spLocks noChangeShapeType="1"/>
            </p:cNvSpPr>
            <p:nvPr/>
          </p:nvSpPr>
          <p:spPr bwMode="auto">
            <a:xfrm flipV="1">
              <a:off x="4027" y="227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1" name="Line 404"/>
            <p:cNvSpPr>
              <a:spLocks noChangeShapeType="1"/>
            </p:cNvSpPr>
            <p:nvPr/>
          </p:nvSpPr>
          <p:spPr bwMode="auto">
            <a:xfrm flipV="1">
              <a:off x="4051" y="2274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2" name="Line 405"/>
            <p:cNvSpPr>
              <a:spLocks noChangeShapeType="1"/>
            </p:cNvSpPr>
            <p:nvPr/>
          </p:nvSpPr>
          <p:spPr bwMode="auto">
            <a:xfrm flipV="1">
              <a:off x="4076" y="22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3" name="Line 406"/>
            <p:cNvSpPr>
              <a:spLocks noChangeShapeType="1"/>
            </p:cNvSpPr>
            <p:nvPr/>
          </p:nvSpPr>
          <p:spPr bwMode="auto">
            <a:xfrm flipV="1">
              <a:off x="4100" y="226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4" name="Line 407"/>
            <p:cNvSpPr>
              <a:spLocks noChangeShapeType="1"/>
            </p:cNvSpPr>
            <p:nvPr/>
          </p:nvSpPr>
          <p:spPr bwMode="auto">
            <a:xfrm flipV="1">
              <a:off x="4125" y="226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5" name="Line 408"/>
            <p:cNvSpPr>
              <a:spLocks noChangeShapeType="1"/>
            </p:cNvSpPr>
            <p:nvPr/>
          </p:nvSpPr>
          <p:spPr bwMode="auto">
            <a:xfrm flipV="1">
              <a:off x="4149" y="2255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6" name="Line 409"/>
            <p:cNvSpPr>
              <a:spLocks noChangeShapeType="1"/>
            </p:cNvSpPr>
            <p:nvPr/>
          </p:nvSpPr>
          <p:spPr bwMode="auto">
            <a:xfrm flipV="1">
              <a:off x="4174" y="2251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7" name="Line 410"/>
            <p:cNvSpPr>
              <a:spLocks noChangeShapeType="1"/>
            </p:cNvSpPr>
            <p:nvPr/>
          </p:nvSpPr>
          <p:spPr bwMode="auto">
            <a:xfrm flipV="1">
              <a:off x="4199" y="224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8" name="Line 411"/>
            <p:cNvSpPr>
              <a:spLocks noChangeShapeType="1"/>
            </p:cNvSpPr>
            <p:nvPr/>
          </p:nvSpPr>
          <p:spPr bwMode="auto">
            <a:xfrm flipV="1">
              <a:off x="4223" y="2242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9" name="Line 412"/>
            <p:cNvSpPr>
              <a:spLocks noChangeShapeType="1"/>
            </p:cNvSpPr>
            <p:nvPr/>
          </p:nvSpPr>
          <p:spPr bwMode="auto">
            <a:xfrm flipV="1">
              <a:off x="4248" y="223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0" name="Line 413"/>
            <p:cNvSpPr>
              <a:spLocks noChangeShapeType="1"/>
            </p:cNvSpPr>
            <p:nvPr/>
          </p:nvSpPr>
          <p:spPr bwMode="auto">
            <a:xfrm flipV="1">
              <a:off x="4272" y="223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1" name="Line 414"/>
            <p:cNvSpPr>
              <a:spLocks noChangeShapeType="1"/>
            </p:cNvSpPr>
            <p:nvPr/>
          </p:nvSpPr>
          <p:spPr bwMode="auto">
            <a:xfrm flipV="1">
              <a:off x="4297" y="222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2" name="Line 415"/>
            <p:cNvSpPr>
              <a:spLocks noChangeShapeType="1"/>
            </p:cNvSpPr>
            <p:nvPr/>
          </p:nvSpPr>
          <p:spPr bwMode="auto">
            <a:xfrm flipV="1">
              <a:off x="4322" y="22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3" name="Line 416"/>
            <p:cNvSpPr>
              <a:spLocks noChangeShapeType="1"/>
            </p:cNvSpPr>
            <p:nvPr/>
          </p:nvSpPr>
          <p:spPr bwMode="auto">
            <a:xfrm flipV="1">
              <a:off x="4346" y="2219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4" name="Line 417"/>
            <p:cNvSpPr>
              <a:spLocks noChangeShapeType="1"/>
            </p:cNvSpPr>
            <p:nvPr/>
          </p:nvSpPr>
          <p:spPr bwMode="auto">
            <a:xfrm flipV="1">
              <a:off x="4371" y="221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5" name="Line 418"/>
            <p:cNvSpPr>
              <a:spLocks noChangeShapeType="1"/>
            </p:cNvSpPr>
            <p:nvPr/>
          </p:nvSpPr>
          <p:spPr bwMode="auto">
            <a:xfrm flipV="1">
              <a:off x="4395" y="221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6" name="Line 419"/>
            <p:cNvSpPr>
              <a:spLocks noChangeShapeType="1"/>
            </p:cNvSpPr>
            <p:nvPr/>
          </p:nvSpPr>
          <p:spPr bwMode="auto">
            <a:xfrm flipV="1">
              <a:off x="4420" y="220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7" name="Line 420"/>
            <p:cNvSpPr>
              <a:spLocks noChangeShapeType="1"/>
            </p:cNvSpPr>
            <p:nvPr/>
          </p:nvSpPr>
          <p:spPr bwMode="auto">
            <a:xfrm flipV="1">
              <a:off x="4445" y="220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8" name="Line 421"/>
            <p:cNvSpPr>
              <a:spLocks noChangeShapeType="1"/>
            </p:cNvSpPr>
            <p:nvPr/>
          </p:nvSpPr>
          <p:spPr bwMode="auto">
            <a:xfrm flipV="1">
              <a:off x="4469" y="2196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9" name="Line 422"/>
            <p:cNvSpPr>
              <a:spLocks noChangeShapeType="1"/>
            </p:cNvSpPr>
            <p:nvPr/>
          </p:nvSpPr>
          <p:spPr bwMode="auto">
            <a:xfrm flipV="1">
              <a:off x="4494" y="219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0" name="Line 423"/>
            <p:cNvSpPr>
              <a:spLocks noChangeShapeType="1"/>
            </p:cNvSpPr>
            <p:nvPr/>
          </p:nvSpPr>
          <p:spPr bwMode="auto">
            <a:xfrm flipV="1">
              <a:off x="4518" y="2187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1" name="Line 424"/>
            <p:cNvSpPr>
              <a:spLocks noChangeShapeType="1"/>
            </p:cNvSpPr>
            <p:nvPr/>
          </p:nvSpPr>
          <p:spPr bwMode="auto">
            <a:xfrm flipV="1">
              <a:off x="4543" y="218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2" name="Line 425"/>
            <p:cNvSpPr>
              <a:spLocks noChangeShapeType="1"/>
            </p:cNvSpPr>
            <p:nvPr/>
          </p:nvSpPr>
          <p:spPr bwMode="auto">
            <a:xfrm flipV="1">
              <a:off x="4567" y="2178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3" name="Line 426"/>
            <p:cNvSpPr>
              <a:spLocks noChangeShapeType="1"/>
            </p:cNvSpPr>
            <p:nvPr/>
          </p:nvSpPr>
          <p:spPr bwMode="auto">
            <a:xfrm flipV="1">
              <a:off x="4592" y="217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4" name="Line 427"/>
            <p:cNvSpPr>
              <a:spLocks noChangeShapeType="1"/>
            </p:cNvSpPr>
            <p:nvPr/>
          </p:nvSpPr>
          <p:spPr bwMode="auto">
            <a:xfrm flipV="1">
              <a:off x="4617" y="21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5" name="Line 428"/>
            <p:cNvSpPr>
              <a:spLocks noChangeShapeType="1"/>
            </p:cNvSpPr>
            <p:nvPr/>
          </p:nvSpPr>
          <p:spPr bwMode="auto">
            <a:xfrm flipV="1">
              <a:off x="4641" y="216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6" name="Line 429"/>
            <p:cNvSpPr>
              <a:spLocks noChangeShapeType="1"/>
            </p:cNvSpPr>
            <p:nvPr/>
          </p:nvSpPr>
          <p:spPr bwMode="auto">
            <a:xfrm flipV="1">
              <a:off x="4666" y="216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7" name="Line 430"/>
            <p:cNvSpPr>
              <a:spLocks noChangeShapeType="1"/>
            </p:cNvSpPr>
            <p:nvPr/>
          </p:nvSpPr>
          <p:spPr bwMode="auto">
            <a:xfrm flipV="1">
              <a:off x="4690" y="2155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8" name="Line 431"/>
            <p:cNvSpPr>
              <a:spLocks noChangeShapeType="1"/>
            </p:cNvSpPr>
            <p:nvPr/>
          </p:nvSpPr>
          <p:spPr bwMode="auto">
            <a:xfrm flipV="1">
              <a:off x="4715" y="215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9" name="Line 432"/>
            <p:cNvSpPr>
              <a:spLocks noChangeShapeType="1"/>
            </p:cNvSpPr>
            <p:nvPr/>
          </p:nvSpPr>
          <p:spPr bwMode="auto">
            <a:xfrm flipV="1">
              <a:off x="4740" y="2146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0" name="Line 433"/>
            <p:cNvSpPr>
              <a:spLocks noChangeShapeType="1"/>
            </p:cNvSpPr>
            <p:nvPr/>
          </p:nvSpPr>
          <p:spPr bwMode="auto">
            <a:xfrm flipV="1">
              <a:off x="4764" y="214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1" name="Line 434"/>
            <p:cNvSpPr>
              <a:spLocks noChangeShapeType="1"/>
            </p:cNvSpPr>
            <p:nvPr/>
          </p:nvSpPr>
          <p:spPr bwMode="auto">
            <a:xfrm flipV="1">
              <a:off x="4789" y="213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2" name="Line 435"/>
            <p:cNvSpPr>
              <a:spLocks noChangeShapeType="1"/>
            </p:cNvSpPr>
            <p:nvPr/>
          </p:nvSpPr>
          <p:spPr bwMode="auto">
            <a:xfrm flipV="1">
              <a:off x="4813" y="213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3" name="Line 436"/>
            <p:cNvSpPr>
              <a:spLocks noChangeShapeType="1"/>
            </p:cNvSpPr>
            <p:nvPr/>
          </p:nvSpPr>
          <p:spPr bwMode="auto">
            <a:xfrm flipV="1">
              <a:off x="4838" y="212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4" name="Line 437"/>
            <p:cNvSpPr>
              <a:spLocks noChangeShapeType="1"/>
            </p:cNvSpPr>
            <p:nvPr/>
          </p:nvSpPr>
          <p:spPr bwMode="auto">
            <a:xfrm flipV="1">
              <a:off x="4863" y="21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5" name="Line 438"/>
            <p:cNvSpPr>
              <a:spLocks noChangeShapeType="1"/>
            </p:cNvSpPr>
            <p:nvPr/>
          </p:nvSpPr>
          <p:spPr bwMode="auto">
            <a:xfrm flipH="1" flipV="1">
              <a:off x="4321" y="278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6" name="Line 439"/>
            <p:cNvSpPr>
              <a:spLocks noChangeShapeType="1"/>
            </p:cNvSpPr>
            <p:nvPr/>
          </p:nvSpPr>
          <p:spPr bwMode="auto">
            <a:xfrm flipH="1" flipV="1">
              <a:off x="4308" y="2770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7" name="Line 440"/>
            <p:cNvSpPr>
              <a:spLocks noChangeShapeType="1"/>
            </p:cNvSpPr>
            <p:nvPr/>
          </p:nvSpPr>
          <p:spPr bwMode="auto">
            <a:xfrm flipH="1" flipV="1">
              <a:off x="4296" y="2752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8" name="Line 441"/>
            <p:cNvSpPr>
              <a:spLocks noChangeShapeType="1"/>
            </p:cNvSpPr>
            <p:nvPr/>
          </p:nvSpPr>
          <p:spPr bwMode="auto">
            <a:xfrm flipH="1" flipV="1">
              <a:off x="4284" y="2736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9" name="Line 442"/>
            <p:cNvSpPr>
              <a:spLocks noChangeShapeType="1"/>
            </p:cNvSpPr>
            <p:nvPr/>
          </p:nvSpPr>
          <p:spPr bwMode="auto">
            <a:xfrm flipH="1" flipV="1">
              <a:off x="4271" y="2718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0" name="Line 443"/>
            <p:cNvSpPr>
              <a:spLocks noChangeShapeType="1"/>
            </p:cNvSpPr>
            <p:nvPr/>
          </p:nvSpPr>
          <p:spPr bwMode="auto">
            <a:xfrm flipH="1" flipV="1">
              <a:off x="4259" y="270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1" name="Line 444"/>
            <p:cNvSpPr>
              <a:spLocks noChangeShapeType="1"/>
            </p:cNvSpPr>
            <p:nvPr/>
          </p:nvSpPr>
          <p:spPr bwMode="auto">
            <a:xfrm flipH="1" flipV="1">
              <a:off x="4246" y="2685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2" name="Line 445"/>
            <p:cNvSpPr>
              <a:spLocks noChangeShapeType="1"/>
            </p:cNvSpPr>
            <p:nvPr/>
          </p:nvSpPr>
          <p:spPr bwMode="auto">
            <a:xfrm flipH="1" flipV="1">
              <a:off x="4234" y="2667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3" name="Line 446"/>
            <p:cNvSpPr>
              <a:spLocks noChangeShapeType="1"/>
            </p:cNvSpPr>
            <p:nvPr/>
          </p:nvSpPr>
          <p:spPr bwMode="auto">
            <a:xfrm flipH="1" flipV="1">
              <a:off x="4222" y="2651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4" name="Line 447"/>
            <p:cNvSpPr>
              <a:spLocks noChangeShapeType="1"/>
            </p:cNvSpPr>
            <p:nvPr/>
          </p:nvSpPr>
          <p:spPr bwMode="auto">
            <a:xfrm flipH="1" flipV="1">
              <a:off x="4210" y="2635"/>
              <a:ext cx="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5" name="Line 448"/>
            <p:cNvSpPr>
              <a:spLocks noChangeShapeType="1"/>
            </p:cNvSpPr>
            <p:nvPr/>
          </p:nvSpPr>
          <p:spPr bwMode="auto">
            <a:xfrm flipH="1" flipV="1">
              <a:off x="4119" y="251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6" name="Line 449"/>
            <p:cNvSpPr>
              <a:spLocks noChangeShapeType="1"/>
            </p:cNvSpPr>
            <p:nvPr/>
          </p:nvSpPr>
          <p:spPr bwMode="auto">
            <a:xfrm flipH="1" flipV="1">
              <a:off x="4107" y="2493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7" name="Line 450"/>
            <p:cNvSpPr>
              <a:spLocks noChangeShapeType="1"/>
            </p:cNvSpPr>
            <p:nvPr/>
          </p:nvSpPr>
          <p:spPr bwMode="auto">
            <a:xfrm flipH="1" flipV="1">
              <a:off x="4099" y="2482"/>
              <a:ext cx="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8" name="Line 451"/>
            <p:cNvSpPr>
              <a:spLocks noChangeShapeType="1"/>
            </p:cNvSpPr>
            <p:nvPr/>
          </p:nvSpPr>
          <p:spPr bwMode="auto">
            <a:xfrm flipH="1" flipV="1">
              <a:off x="4051" y="241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9" name="Line 452"/>
            <p:cNvSpPr>
              <a:spLocks noChangeShapeType="1"/>
            </p:cNvSpPr>
            <p:nvPr/>
          </p:nvSpPr>
          <p:spPr bwMode="auto">
            <a:xfrm flipH="1" flipV="1">
              <a:off x="4039" y="240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0" name="Line 453"/>
            <p:cNvSpPr>
              <a:spLocks noChangeShapeType="1"/>
            </p:cNvSpPr>
            <p:nvPr/>
          </p:nvSpPr>
          <p:spPr bwMode="auto">
            <a:xfrm flipH="1" flipV="1">
              <a:off x="4026" y="2383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1" name="Line 454"/>
            <p:cNvSpPr>
              <a:spLocks noChangeShapeType="1"/>
            </p:cNvSpPr>
            <p:nvPr/>
          </p:nvSpPr>
          <p:spPr bwMode="auto">
            <a:xfrm flipH="1" flipV="1">
              <a:off x="4014" y="2366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2" name="Line 455"/>
            <p:cNvSpPr>
              <a:spLocks noChangeShapeType="1"/>
            </p:cNvSpPr>
            <p:nvPr/>
          </p:nvSpPr>
          <p:spPr bwMode="auto">
            <a:xfrm flipH="1" flipV="1">
              <a:off x="4002" y="2349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3" name="Line 456"/>
            <p:cNvSpPr>
              <a:spLocks noChangeShapeType="1"/>
            </p:cNvSpPr>
            <p:nvPr/>
          </p:nvSpPr>
          <p:spPr bwMode="auto">
            <a:xfrm flipH="1" flipV="1">
              <a:off x="3989" y="233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4" name="Line 457"/>
            <p:cNvSpPr>
              <a:spLocks noChangeShapeType="1"/>
            </p:cNvSpPr>
            <p:nvPr/>
          </p:nvSpPr>
          <p:spPr bwMode="auto">
            <a:xfrm flipH="1" flipV="1">
              <a:off x="3977" y="2315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5" name="Line 458"/>
            <p:cNvSpPr>
              <a:spLocks noChangeShapeType="1"/>
            </p:cNvSpPr>
            <p:nvPr/>
          </p:nvSpPr>
          <p:spPr bwMode="auto">
            <a:xfrm flipH="1" flipV="1">
              <a:off x="3964" y="2298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6" name="Line 459"/>
            <p:cNvSpPr>
              <a:spLocks noChangeShapeType="1"/>
            </p:cNvSpPr>
            <p:nvPr/>
          </p:nvSpPr>
          <p:spPr bwMode="auto">
            <a:xfrm flipH="1" flipV="1">
              <a:off x="3952" y="2281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7" name="Line 460"/>
            <p:cNvSpPr>
              <a:spLocks noChangeShapeType="1"/>
            </p:cNvSpPr>
            <p:nvPr/>
          </p:nvSpPr>
          <p:spPr bwMode="auto">
            <a:xfrm flipH="1" flipV="1">
              <a:off x="3940" y="2264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8" name="Line 461"/>
            <p:cNvSpPr>
              <a:spLocks noChangeShapeType="1"/>
            </p:cNvSpPr>
            <p:nvPr/>
          </p:nvSpPr>
          <p:spPr bwMode="auto">
            <a:xfrm flipH="1" flipV="1">
              <a:off x="3927" y="224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9" name="Line 462"/>
            <p:cNvSpPr>
              <a:spLocks noChangeShapeType="1"/>
            </p:cNvSpPr>
            <p:nvPr/>
          </p:nvSpPr>
          <p:spPr bwMode="auto">
            <a:xfrm flipH="1" flipV="1">
              <a:off x="3915" y="223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0" name="Line 463"/>
            <p:cNvSpPr>
              <a:spLocks noChangeShapeType="1"/>
            </p:cNvSpPr>
            <p:nvPr/>
          </p:nvSpPr>
          <p:spPr bwMode="auto">
            <a:xfrm flipH="1" flipV="1">
              <a:off x="3902" y="2213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1" name="Line 464"/>
            <p:cNvSpPr>
              <a:spLocks noChangeShapeType="1"/>
            </p:cNvSpPr>
            <p:nvPr/>
          </p:nvSpPr>
          <p:spPr bwMode="auto">
            <a:xfrm flipH="1" flipV="1">
              <a:off x="3890" y="2196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2" name="Line 465"/>
            <p:cNvSpPr>
              <a:spLocks noChangeShapeType="1"/>
            </p:cNvSpPr>
            <p:nvPr/>
          </p:nvSpPr>
          <p:spPr bwMode="auto">
            <a:xfrm flipH="1" flipV="1">
              <a:off x="3877" y="2179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3" name="Line 466"/>
            <p:cNvSpPr>
              <a:spLocks noChangeShapeType="1"/>
            </p:cNvSpPr>
            <p:nvPr/>
          </p:nvSpPr>
          <p:spPr bwMode="auto">
            <a:xfrm flipH="1" flipV="1">
              <a:off x="3865" y="216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4" name="Line 467"/>
            <p:cNvSpPr>
              <a:spLocks noChangeShapeType="1"/>
            </p:cNvSpPr>
            <p:nvPr/>
          </p:nvSpPr>
          <p:spPr bwMode="auto">
            <a:xfrm flipH="1" flipV="1">
              <a:off x="3853" y="2145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5" name="Line 468"/>
            <p:cNvSpPr>
              <a:spLocks noChangeShapeType="1"/>
            </p:cNvSpPr>
            <p:nvPr/>
          </p:nvSpPr>
          <p:spPr bwMode="auto">
            <a:xfrm flipH="1" flipV="1">
              <a:off x="3840" y="2128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6" name="Line 469"/>
            <p:cNvSpPr>
              <a:spLocks noChangeShapeType="1"/>
            </p:cNvSpPr>
            <p:nvPr/>
          </p:nvSpPr>
          <p:spPr bwMode="auto">
            <a:xfrm flipH="1" flipV="1">
              <a:off x="3828" y="2111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7" name="Line 470"/>
            <p:cNvSpPr>
              <a:spLocks noChangeShapeType="1"/>
            </p:cNvSpPr>
            <p:nvPr/>
          </p:nvSpPr>
          <p:spPr bwMode="auto">
            <a:xfrm flipH="1" flipV="1">
              <a:off x="3815" y="2094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8" name="Line 471"/>
            <p:cNvSpPr>
              <a:spLocks noChangeShapeType="1"/>
            </p:cNvSpPr>
            <p:nvPr/>
          </p:nvSpPr>
          <p:spPr bwMode="auto">
            <a:xfrm flipH="1" flipV="1">
              <a:off x="3803" y="207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9" name="Line 472"/>
            <p:cNvSpPr>
              <a:spLocks noChangeShapeType="1"/>
            </p:cNvSpPr>
            <p:nvPr/>
          </p:nvSpPr>
          <p:spPr bwMode="auto">
            <a:xfrm flipH="1" flipV="1">
              <a:off x="3791" y="206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0" name="Line 473"/>
            <p:cNvSpPr>
              <a:spLocks noChangeShapeType="1"/>
            </p:cNvSpPr>
            <p:nvPr/>
          </p:nvSpPr>
          <p:spPr bwMode="auto">
            <a:xfrm flipH="1" flipV="1">
              <a:off x="4807" y="269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1" name="Line 474"/>
            <p:cNvSpPr>
              <a:spLocks noChangeShapeType="1"/>
            </p:cNvSpPr>
            <p:nvPr/>
          </p:nvSpPr>
          <p:spPr bwMode="auto">
            <a:xfrm flipH="1" flipV="1">
              <a:off x="4794" y="2675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2" name="Line 475"/>
            <p:cNvSpPr>
              <a:spLocks noChangeShapeType="1"/>
            </p:cNvSpPr>
            <p:nvPr/>
          </p:nvSpPr>
          <p:spPr bwMode="auto">
            <a:xfrm flipH="1" flipV="1">
              <a:off x="4781" y="2658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3" name="Line 476"/>
            <p:cNvSpPr>
              <a:spLocks noChangeShapeType="1"/>
            </p:cNvSpPr>
            <p:nvPr/>
          </p:nvSpPr>
          <p:spPr bwMode="auto">
            <a:xfrm flipH="1" flipV="1">
              <a:off x="4770" y="2645"/>
              <a:ext cx="4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4" name="Line 477"/>
            <p:cNvSpPr>
              <a:spLocks noChangeShapeType="1"/>
            </p:cNvSpPr>
            <p:nvPr/>
          </p:nvSpPr>
          <p:spPr bwMode="auto">
            <a:xfrm flipH="1" flipV="1">
              <a:off x="4716" y="2576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5" name="Line 478"/>
            <p:cNvSpPr>
              <a:spLocks noChangeShapeType="1"/>
            </p:cNvSpPr>
            <p:nvPr/>
          </p:nvSpPr>
          <p:spPr bwMode="auto">
            <a:xfrm flipH="1" flipV="1">
              <a:off x="4703" y="2559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6" name="Line 479"/>
            <p:cNvSpPr>
              <a:spLocks noChangeShapeType="1"/>
            </p:cNvSpPr>
            <p:nvPr/>
          </p:nvSpPr>
          <p:spPr bwMode="auto">
            <a:xfrm flipH="1" flipV="1">
              <a:off x="4694" y="2547"/>
              <a:ext cx="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7" name="Line 480"/>
            <p:cNvSpPr>
              <a:spLocks noChangeShapeType="1"/>
            </p:cNvSpPr>
            <p:nvPr/>
          </p:nvSpPr>
          <p:spPr bwMode="auto">
            <a:xfrm flipH="1" flipV="1">
              <a:off x="4591" y="2417"/>
              <a:ext cx="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8" name="Line 481"/>
            <p:cNvSpPr>
              <a:spLocks noChangeShapeType="1"/>
            </p:cNvSpPr>
            <p:nvPr/>
          </p:nvSpPr>
          <p:spPr bwMode="auto">
            <a:xfrm flipH="1" flipV="1">
              <a:off x="4511" y="231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9" name="Line 482"/>
            <p:cNvSpPr>
              <a:spLocks noChangeShapeType="1"/>
            </p:cNvSpPr>
            <p:nvPr/>
          </p:nvSpPr>
          <p:spPr bwMode="auto">
            <a:xfrm flipH="1" flipV="1">
              <a:off x="4498" y="2298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0" name="Line 483"/>
            <p:cNvSpPr>
              <a:spLocks noChangeShapeType="1"/>
            </p:cNvSpPr>
            <p:nvPr/>
          </p:nvSpPr>
          <p:spPr bwMode="auto">
            <a:xfrm flipH="1" flipV="1">
              <a:off x="4485" y="2281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1" name="Line 484"/>
            <p:cNvSpPr>
              <a:spLocks noChangeShapeType="1"/>
            </p:cNvSpPr>
            <p:nvPr/>
          </p:nvSpPr>
          <p:spPr bwMode="auto">
            <a:xfrm flipH="1" flipV="1">
              <a:off x="4472" y="2264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2" name="Line 485"/>
            <p:cNvSpPr>
              <a:spLocks noChangeShapeType="1"/>
            </p:cNvSpPr>
            <p:nvPr/>
          </p:nvSpPr>
          <p:spPr bwMode="auto">
            <a:xfrm flipH="1" flipV="1">
              <a:off x="4459" y="224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3" name="Line 486"/>
            <p:cNvSpPr>
              <a:spLocks noChangeShapeType="1"/>
            </p:cNvSpPr>
            <p:nvPr/>
          </p:nvSpPr>
          <p:spPr bwMode="auto">
            <a:xfrm flipH="1" flipV="1">
              <a:off x="4446" y="2231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4" name="Line 487"/>
            <p:cNvSpPr>
              <a:spLocks noChangeShapeType="1"/>
            </p:cNvSpPr>
            <p:nvPr/>
          </p:nvSpPr>
          <p:spPr bwMode="auto">
            <a:xfrm flipH="1" flipV="1">
              <a:off x="4433" y="2214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5" name="Line 488"/>
            <p:cNvSpPr>
              <a:spLocks noChangeShapeType="1"/>
            </p:cNvSpPr>
            <p:nvPr/>
          </p:nvSpPr>
          <p:spPr bwMode="auto">
            <a:xfrm flipH="1" flipV="1">
              <a:off x="4420" y="2197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6" name="Line 489"/>
            <p:cNvSpPr>
              <a:spLocks noChangeShapeType="1"/>
            </p:cNvSpPr>
            <p:nvPr/>
          </p:nvSpPr>
          <p:spPr bwMode="auto">
            <a:xfrm flipH="1" flipV="1">
              <a:off x="4407" y="218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7" name="Line 490"/>
            <p:cNvSpPr>
              <a:spLocks noChangeShapeType="1"/>
            </p:cNvSpPr>
            <p:nvPr/>
          </p:nvSpPr>
          <p:spPr bwMode="auto">
            <a:xfrm flipH="1" flipV="1">
              <a:off x="4393" y="2163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8" name="Line 491"/>
            <p:cNvSpPr>
              <a:spLocks noChangeShapeType="1"/>
            </p:cNvSpPr>
            <p:nvPr/>
          </p:nvSpPr>
          <p:spPr bwMode="auto">
            <a:xfrm flipH="1" flipV="1">
              <a:off x="4380" y="214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9" name="Line 492"/>
            <p:cNvSpPr>
              <a:spLocks noChangeShapeType="1"/>
            </p:cNvSpPr>
            <p:nvPr/>
          </p:nvSpPr>
          <p:spPr bwMode="auto">
            <a:xfrm flipH="1" flipV="1">
              <a:off x="4367" y="2130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0" name="Line 493"/>
            <p:cNvSpPr>
              <a:spLocks noChangeShapeType="1"/>
            </p:cNvSpPr>
            <p:nvPr/>
          </p:nvSpPr>
          <p:spPr bwMode="auto">
            <a:xfrm flipH="1" flipV="1">
              <a:off x="4354" y="211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1" name="Line 494"/>
            <p:cNvSpPr>
              <a:spLocks noChangeShapeType="1"/>
            </p:cNvSpPr>
            <p:nvPr/>
          </p:nvSpPr>
          <p:spPr bwMode="auto">
            <a:xfrm flipH="1" flipV="1">
              <a:off x="4341" y="209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2" name="Line 495"/>
            <p:cNvSpPr>
              <a:spLocks noChangeShapeType="1"/>
            </p:cNvSpPr>
            <p:nvPr/>
          </p:nvSpPr>
          <p:spPr bwMode="auto">
            <a:xfrm flipH="1" flipV="1">
              <a:off x="4328" y="2080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3" name="Line 496"/>
            <p:cNvSpPr>
              <a:spLocks noChangeShapeType="1"/>
            </p:cNvSpPr>
            <p:nvPr/>
          </p:nvSpPr>
          <p:spPr bwMode="auto">
            <a:xfrm flipH="1" flipV="1">
              <a:off x="4315" y="206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4" name="Line 497"/>
            <p:cNvSpPr>
              <a:spLocks noChangeShapeType="1"/>
            </p:cNvSpPr>
            <p:nvPr/>
          </p:nvSpPr>
          <p:spPr bwMode="auto">
            <a:xfrm flipH="1" flipV="1">
              <a:off x="4302" y="204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5" name="Line 498"/>
            <p:cNvSpPr>
              <a:spLocks noChangeShapeType="1"/>
            </p:cNvSpPr>
            <p:nvPr/>
          </p:nvSpPr>
          <p:spPr bwMode="auto">
            <a:xfrm flipH="1" flipV="1">
              <a:off x="4289" y="203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6" name="Line 499"/>
            <p:cNvSpPr>
              <a:spLocks noChangeShapeType="1"/>
            </p:cNvSpPr>
            <p:nvPr/>
          </p:nvSpPr>
          <p:spPr bwMode="auto">
            <a:xfrm flipH="1" flipV="1">
              <a:off x="4276" y="2013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7" name="Line 500"/>
            <p:cNvSpPr>
              <a:spLocks noChangeShapeType="1"/>
            </p:cNvSpPr>
            <p:nvPr/>
          </p:nvSpPr>
          <p:spPr bwMode="auto">
            <a:xfrm flipH="1" flipV="1">
              <a:off x="4263" y="199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8" name="Line 501"/>
            <p:cNvSpPr>
              <a:spLocks noChangeShapeType="1"/>
            </p:cNvSpPr>
            <p:nvPr/>
          </p:nvSpPr>
          <p:spPr bwMode="auto">
            <a:xfrm flipH="1" flipV="1">
              <a:off x="4250" y="198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9" name="Freeform 502"/>
            <p:cNvSpPr>
              <a:spLocks/>
            </p:cNvSpPr>
            <p:nvPr/>
          </p:nvSpPr>
          <p:spPr bwMode="auto">
            <a:xfrm>
              <a:off x="3325" y="2143"/>
              <a:ext cx="1132" cy="749"/>
            </a:xfrm>
            <a:custGeom>
              <a:avLst/>
              <a:gdLst>
                <a:gd name="T0" fmla="*/ 0 w 7928"/>
                <a:gd name="T1" fmla="*/ 0 h 5242"/>
                <a:gd name="T2" fmla="*/ 0 w 7928"/>
                <a:gd name="T3" fmla="*/ 0 h 5242"/>
                <a:gd name="T4" fmla="*/ 0 w 7928"/>
                <a:gd name="T5" fmla="*/ 0 h 5242"/>
                <a:gd name="T6" fmla="*/ 0 60000 65536"/>
                <a:gd name="T7" fmla="*/ 0 60000 65536"/>
                <a:gd name="T8" fmla="*/ 0 60000 65536"/>
                <a:gd name="T9" fmla="*/ 0 w 7928"/>
                <a:gd name="T10" fmla="*/ 0 h 5242"/>
                <a:gd name="T11" fmla="*/ 7928 w 7928"/>
                <a:gd name="T12" fmla="*/ 5242 h 5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28" h="5242">
                  <a:moveTo>
                    <a:pt x="0" y="0"/>
                  </a:moveTo>
                  <a:lnTo>
                    <a:pt x="3552" y="5242"/>
                  </a:lnTo>
                  <a:lnTo>
                    <a:pt x="7928" y="43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0" name="Freeform 503"/>
            <p:cNvSpPr>
              <a:spLocks/>
            </p:cNvSpPr>
            <p:nvPr/>
          </p:nvSpPr>
          <p:spPr bwMode="auto">
            <a:xfrm>
              <a:off x="3325" y="1233"/>
              <a:ext cx="1966" cy="1524"/>
            </a:xfrm>
            <a:custGeom>
              <a:avLst/>
              <a:gdLst>
                <a:gd name="T0" fmla="*/ 0 w 13762"/>
                <a:gd name="T1" fmla="*/ 0 h 10668"/>
                <a:gd name="T2" fmla="*/ 0 w 13762"/>
                <a:gd name="T3" fmla="*/ 0 h 10668"/>
                <a:gd name="T4" fmla="*/ 0 w 13762"/>
                <a:gd name="T5" fmla="*/ 0 h 10668"/>
                <a:gd name="T6" fmla="*/ 0 w 13762"/>
                <a:gd name="T7" fmla="*/ 0 h 10668"/>
                <a:gd name="T8" fmla="*/ 0 w 13762"/>
                <a:gd name="T9" fmla="*/ 0 h 10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2"/>
                <a:gd name="T16" fmla="*/ 0 h 10668"/>
                <a:gd name="T17" fmla="*/ 13762 w 13762"/>
                <a:gd name="T18" fmla="*/ 10668 h 10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2" h="10668">
                  <a:moveTo>
                    <a:pt x="8395" y="10668"/>
                  </a:moveTo>
                  <a:lnTo>
                    <a:pt x="13762" y="9618"/>
                  </a:lnTo>
                  <a:lnTo>
                    <a:pt x="9606" y="4641"/>
                  </a:lnTo>
                  <a:lnTo>
                    <a:pt x="0" y="637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1" name="Line 504"/>
            <p:cNvSpPr>
              <a:spLocks noChangeShapeType="1"/>
            </p:cNvSpPr>
            <p:nvPr/>
          </p:nvSpPr>
          <p:spPr bwMode="auto">
            <a:xfrm>
              <a:off x="3832" y="2892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2" name="Line 505"/>
            <p:cNvSpPr>
              <a:spLocks noChangeShapeType="1"/>
            </p:cNvSpPr>
            <p:nvPr/>
          </p:nvSpPr>
          <p:spPr bwMode="auto">
            <a:xfrm>
              <a:off x="3655" y="2630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3" name="Line 506"/>
            <p:cNvSpPr>
              <a:spLocks noChangeShapeType="1"/>
            </p:cNvSpPr>
            <p:nvPr/>
          </p:nvSpPr>
          <p:spPr bwMode="auto">
            <a:xfrm>
              <a:off x="3486" y="2381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4" name="Line 507"/>
            <p:cNvSpPr>
              <a:spLocks noChangeShapeType="1"/>
            </p:cNvSpPr>
            <p:nvPr/>
          </p:nvSpPr>
          <p:spPr bwMode="auto">
            <a:xfrm>
              <a:off x="3325" y="2143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5" name="Line 508"/>
            <p:cNvSpPr>
              <a:spLocks noChangeShapeType="1"/>
            </p:cNvSpPr>
            <p:nvPr/>
          </p:nvSpPr>
          <p:spPr bwMode="auto">
            <a:xfrm>
              <a:off x="3832" y="2892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6" name="Line 509"/>
            <p:cNvSpPr>
              <a:spLocks noChangeShapeType="1"/>
            </p:cNvSpPr>
            <p:nvPr/>
          </p:nvSpPr>
          <p:spPr bwMode="auto">
            <a:xfrm>
              <a:off x="4327" y="2795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7" name="Line 510"/>
            <p:cNvSpPr>
              <a:spLocks noChangeShapeType="1"/>
            </p:cNvSpPr>
            <p:nvPr/>
          </p:nvSpPr>
          <p:spPr bwMode="auto">
            <a:xfrm>
              <a:off x="4813" y="2700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8" name="Line 511"/>
            <p:cNvSpPr>
              <a:spLocks noChangeShapeType="1"/>
            </p:cNvSpPr>
            <p:nvPr/>
          </p:nvSpPr>
          <p:spPr bwMode="auto">
            <a:xfrm>
              <a:off x="5291" y="2607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9" name="Line 512"/>
            <p:cNvSpPr>
              <a:spLocks noChangeShapeType="1"/>
            </p:cNvSpPr>
            <p:nvPr/>
          </p:nvSpPr>
          <p:spPr bwMode="auto">
            <a:xfrm>
              <a:off x="3312" y="214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0" name="Line 513"/>
            <p:cNvSpPr>
              <a:spLocks noChangeShapeType="1"/>
            </p:cNvSpPr>
            <p:nvPr/>
          </p:nvSpPr>
          <p:spPr bwMode="auto">
            <a:xfrm>
              <a:off x="3312" y="188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1" name="Line 514"/>
            <p:cNvSpPr>
              <a:spLocks noChangeShapeType="1"/>
            </p:cNvSpPr>
            <p:nvPr/>
          </p:nvSpPr>
          <p:spPr bwMode="auto">
            <a:xfrm>
              <a:off x="3312" y="162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2" name="Line 515"/>
            <p:cNvSpPr>
              <a:spLocks noChangeShapeType="1"/>
            </p:cNvSpPr>
            <p:nvPr/>
          </p:nvSpPr>
          <p:spPr bwMode="auto">
            <a:xfrm>
              <a:off x="3312" y="136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3" name="Freeform 516"/>
            <p:cNvSpPr>
              <a:spLocks/>
            </p:cNvSpPr>
            <p:nvPr/>
          </p:nvSpPr>
          <p:spPr bwMode="auto">
            <a:xfrm>
              <a:off x="4440" y="2700"/>
              <a:ext cx="84" cy="76"/>
            </a:xfrm>
            <a:custGeom>
              <a:avLst/>
              <a:gdLst>
                <a:gd name="T0" fmla="*/ 0 w 591"/>
                <a:gd name="T1" fmla="*/ 0 h 533"/>
                <a:gd name="T2" fmla="*/ 0 w 591"/>
                <a:gd name="T3" fmla="*/ 0 h 533"/>
                <a:gd name="T4" fmla="*/ 0 w 591"/>
                <a:gd name="T5" fmla="*/ 0 h 533"/>
                <a:gd name="T6" fmla="*/ 0 w 591"/>
                <a:gd name="T7" fmla="*/ 0 h 533"/>
                <a:gd name="T8" fmla="*/ 0 w 591"/>
                <a:gd name="T9" fmla="*/ 0 h 533"/>
                <a:gd name="T10" fmla="*/ 0 w 591"/>
                <a:gd name="T11" fmla="*/ 0 h 533"/>
                <a:gd name="T12" fmla="*/ 0 w 591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3"/>
                <a:gd name="T23" fmla="*/ 591 w 591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3">
                  <a:moveTo>
                    <a:pt x="0" y="309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1" y="211"/>
                  </a:lnTo>
                  <a:lnTo>
                    <a:pt x="591" y="448"/>
                  </a:lnTo>
                  <a:lnTo>
                    <a:pt x="150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4" name="Freeform 517"/>
            <p:cNvSpPr>
              <a:spLocks/>
            </p:cNvSpPr>
            <p:nvPr/>
          </p:nvSpPr>
          <p:spPr bwMode="auto">
            <a:xfrm>
              <a:off x="4440" y="2710"/>
              <a:ext cx="84" cy="66"/>
            </a:xfrm>
            <a:custGeom>
              <a:avLst/>
              <a:gdLst>
                <a:gd name="T0" fmla="*/ 0 w 591"/>
                <a:gd name="T1" fmla="*/ 0 h 461"/>
                <a:gd name="T2" fmla="*/ 0 w 591"/>
                <a:gd name="T3" fmla="*/ 0 h 461"/>
                <a:gd name="T4" fmla="*/ 0 w 591"/>
                <a:gd name="T5" fmla="*/ 0 h 461"/>
                <a:gd name="T6" fmla="*/ 0 w 591"/>
                <a:gd name="T7" fmla="*/ 0 h 461"/>
                <a:gd name="T8" fmla="*/ 0 w 591"/>
                <a:gd name="T9" fmla="*/ 0 h 461"/>
                <a:gd name="T10" fmla="*/ 0 w 591"/>
                <a:gd name="T11" fmla="*/ 0 h 461"/>
                <a:gd name="T12" fmla="*/ 0 w 591"/>
                <a:gd name="T13" fmla="*/ 0 h 461"/>
                <a:gd name="T14" fmla="*/ 0 w 591"/>
                <a:gd name="T15" fmla="*/ 0 h 461"/>
                <a:gd name="T16" fmla="*/ 0 w 591"/>
                <a:gd name="T17" fmla="*/ 0 h 461"/>
                <a:gd name="T18" fmla="*/ 0 w 591"/>
                <a:gd name="T19" fmla="*/ 0 h 461"/>
                <a:gd name="T20" fmla="*/ 0 w 591"/>
                <a:gd name="T21" fmla="*/ 0 h 461"/>
                <a:gd name="T22" fmla="*/ 0 w 591"/>
                <a:gd name="T23" fmla="*/ 0 h 461"/>
                <a:gd name="T24" fmla="*/ 0 w 591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61"/>
                <a:gd name="T41" fmla="*/ 591 w 591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61">
                  <a:moveTo>
                    <a:pt x="0" y="0"/>
                  </a:moveTo>
                  <a:lnTo>
                    <a:pt x="150" y="226"/>
                  </a:lnTo>
                  <a:lnTo>
                    <a:pt x="591" y="139"/>
                  </a:lnTo>
                  <a:lnTo>
                    <a:pt x="502" y="159"/>
                  </a:lnTo>
                  <a:lnTo>
                    <a:pt x="502" y="392"/>
                  </a:lnTo>
                  <a:lnTo>
                    <a:pt x="414" y="408"/>
                  </a:lnTo>
                  <a:lnTo>
                    <a:pt x="414" y="175"/>
                  </a:lnTo>
                  <a:lnTo>
                    <a:pt x="327" y="191"/>
                  </a:lnTo>
                  <a:lnTo>
                    <a:pt x="327" y="427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0" y="226"/>
                  </a:lnTo>
                  <a:lnTo>
                    <a:pt x="150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5" name="Freeform 518"/>
            <p:cNvSpPr>
              <a:spLocks/>
            </p:cNvSpPr>
            <p:nvPr/>
          </p:nvSpPr>
          <p:spPr bwMode="auto">
            <a:xfrm>
              <a:off x="3668" y="1864"/>
              <a:ext cx="84" cy="77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2" y="0"/>
                  </a:lnTo>
                  <a:lnTo>
                    <a:pt x="590" y="215"/>
                  </a:lnTo>
                  <a:lnTo>
                    <a:pt x="590" y="449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6" name="Freeform 519"/>
            <p:cNvSpPr>
              <a:spLocks/>
            </p:cNvSpPr>
            <p:nvPr/>
          </p:nvSpPr>
          <p:spPr bwMode="auto">
            <a:xfrm>
              <a:off x="3668" y="1875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6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2" y="443"/>
                  </a:lnTo>
                  <a:lnTo>
                    <a:pt x="242" y="206"/>
                  </a:lnTo>
                  <a:lnTo>
                    <a:pt x="153" y="226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7" name="Freeform 520"/>
            <p:cNvSpPr>
              <a:spLocks/>
            </p:cNvSpPr>
            <p:nvPr/>
          </p:nvSpPr>
          <p:spPr bwMode="auto">
            <a:xfrm>
              <a:off x="4477" y="2614"/>
              <a:ext cx="85" cy="76"/>
            </a:xfrm>
            <a:custGeom>
              <a:avLst/>
              <a:gdLst>
                <a:gd name="T0" fmla="*/ 0 w 590"/>
                <a:gd name="T1" fmla="*/ 0 h 530"/>
                <a:gd name="T2" fmla="*/ 0 w 590"/>
                <a:gd name="T3" fmla="*/ 0 h 530"/>
                <a:gd name="T4" fmla="*/ 0 w 590"/>
                <a:gd name="T5" fmla="*/ 0 h 530"/>
                <a:gd name="T6" fmla="*/ 0 w 590"/>
                <a:gd name="T7" fmla="*/ 0 h 530"/>
                <a:gd name="T8" fmla="*/ 0 w 590"/>
                <a:gd name="T9" fmla="*/ 0 h 530"/>
                <a:gd name="T10" fmla="*/ 0 w 590"/>
                <a:gd name="T11" fmla="*/ 0 h 530"/>
                <a:gd name="T12" fmla="*/ 0 w 590"/>
                <a:gd name="T13" fmla="*/ 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0"/>
                <a:gd name="T23" fmla="*/ 590 w 590"/>
                <a:gd name="T24" fmla="*/ 530 h 5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0">
                  <a:moveTo>
                    <a:pt x="0" y="307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0" y="211"/>
                  </a:lnTo>
                  <a:lnTo>
                    <a:pt x="590" y="447"/>
                  </a:lnTo>
                  <a:lnTo>
                    <a:pt x="151" y="530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8" name="Freeform 521"/>
            <p:cNvSpPr>
              <a:spLocks/>
            </p:cNvSpPr>
            <p:nvPr/>
          </p:nvSpPr>
          <p:spPr bwMode="auto">
            <a:xfrm>
              <a:off x="4477" y="2625"/>
              <a:ext cx="85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1" y="225"/>
                  </a:lnTo>
                  <a:lnTo>
                    <a:pt x="590" y="139"/>
                  </a:lnTo>
                  <a:lnTo>
                    <a:pt x="502" y="158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8" y="190"/>
                  </a:lnTo>
                  <a:lnTo>
                    <a:pt x="328" y="425"/>
                  </a:lnTo>
                  <a:lnTo>
                    <a:pt x="239" y="442"/>
                  </a:lnTo>
                  <a:lnTo>
                    <a:pt x="239" y="208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9" name="Freeform 522"/>
            <p:cNvSpPr>
              <a:spLocks/>
            </p:cNvSpPr>
            <p:nvPr/>
          </p:nvSpPr>
          <p:spPr bwMode="auto">
            <a:xfrm>
              <a:off x="4568" y="2603"/>
              <a:ext cx="84" cy="76"/>
            </a:xfrm>
            <a:custGeom>
              <a:avLst/>
              <a:gdLst>
                <a:gd name="T0" fmla="*/ 0 w 589"/>
                <a:gd name="T1" fmla="*/ 0 h 531"/>
                <a:gd name="T2" fmla="*/ 0 w 589"/>
                <a:gd name="T3" fmla="*/ 0 h 531"/>
                <a:gd name="T4" fmla="*/ 0 w 589"/>
                <a:gd name="T5" fmla="*/ 0 h 531"/>
                <a:gd name="T6" fmla="*/ 0 w 589"/>
                <a:gd name="T7" fmla="*/ 0 h 531"/>
                <a:gd name="T8" fmla="*/ 0 w 589"/>
                <a:gd name="T9" fmla="*/ 0 h 531"/>
                <a:gd name="T10" fmla="*/ 0 w 589"/>
                <a:gd name="T11" fmla="*/ 0 h 531"/>
                <a:gd name="T12" fmla="*/ 0 w 589"/>
                <a:gd name="T13" fmla="*/ 0 h 5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1"/>
                <a:gd name="T23" fmla="*/ 589 w 589"/>
                <a:gd name="T24" fmla="*/ 531 h 5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1">
                  <a:moveTo>
                    <a:pt x="0" y="308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89" y="211"/>
                  </a:lnTo>
                  <a:lnTo>
                    <a:pt x="589" y="448"/>
                  </a:lnTo>
                  <a:lnTo>
                    <a:pt x="150" y="531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0" name="Freeform 523"/>
            <p:cNvSpPr>
              <a:spLocks/>
            </p:cNvSpPr>
            <p:nvPr/>
          </p:nvSpPr>
          <p:spPr bwMode="auto">
            <a:xfrm>
              <a:off x="4568" y="2613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0" y="226"/>
                  </a:lnTo>
                  <a:lnTo>
                    <a:pt x="589" y="139"/>
                  </a:lnTo>
                  <a:lnTo>
                    <a:pt x="501" y="159"/>
                  </a:lnTo>
                  <a:lnTo>
                    <a:pt x="501" y="392"/>
                  </a:lnTo>
                  <a:lnTo>
                    <a:pt x="412" y="408"/>
                  </a:lnTo>
                  <a:lnTo>
                    <a:pt x="412" y="175"/>
                  </a:lnTo>
                  <a:lnTo>
                    <a:pt x="327" y="191"/>
                  </a:lnTo>
                  <a:lnTo>
                    <a:pt x="327" y="427"/>
                  </a:lnTo>
                  <a:lnTo>
                    <a:pt x="238" y="443"/>
                  </a:lnTo>
                  <a:lnTo>
                    <a:pt x="238" y="209"/>
                  </a:lnTo>
                  <a:lnTo>
                    <a:pt x="150" y="226"/>
                  </a:lnTo>
                  <a:lnTo>
                    <a:pt x="150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1" name="Freeform 524"/>
            <p:cNvSpPr>
              <a:spLocks/>
            </p:cNvSpPr>
            <p:nvPr/>
          </p:nvSpPr>
          <p:spPr bwMode="auto">
            <a:xfrm>
              <a:off x="4454" y="2574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30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2" name="Freeform 525"/>
            <p:cNvSpPr>
              <a:spLocks/>
            </p:cNvSpPr>
            <p:nvPr/>
          </p:nvSpPr>
          <p:spPr bwMode="auto">
            <a:xfrm>
              <a:off x="4454" y="2618"/>
              <a:ext cx="23" cy="32"/>
            </a:xfrm>
            <a:custGeom>
              <a:avLst/>
              <a:gdLst>
                <a:gd name="T0" fmla="*/ 0 w 164"/>
                <a:gd name="T1" fmla="*/ 0 h 224"/>
                <a:gd name="T2" fmla="*/ 0 w 164"/>
                <a:gd name="T3" fmla="*/ 0 h 224"/>
                <a:gd name="T4" fmla="*/ 0 w 164"/>
                <a:gd name="T5" fmla="*/ 0 h 224"/>
                <a:gd name="T6" fmla="*/ 0 60000 65536"/>
                <a:gd name="T7" fmla="*/ 0 60000 65536"/>
                <a:gd name="T8" fmla="*/ 0 60000 65536"/>
                <a:gd name="T9" fmla="*/ 0 w 164"/>
                <a:gd name="T10" fmla="*/ 0 h 224"/>
                <a:gd name="T11" fmla="*/ 164 w 164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" h="224">
                  <a:moveTo>
                    <a:pt x="164" y="222"/>
                  </a:moveTo>
                  <a:lnTo>
                    <a:pt x="154" y="224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3" name="Freeform 526"/>
            <p:cNvSpPr>
              <a:spLocks/>
            </p:cNvSpPr>
            <p:nvPr/>
          </p:nvSpPr>
          <p:spPr bwMode="auto">
            <a:xfrm>
              <a:off x="4454" y="2585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4" y="225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4" name="Freeform 527"/>
            <p:cNvSpPr>
              <a:spLocks/>
            </p:cNvSpPr>
            <p:nvPr/>
          </p:nvSpPr>
          <p:spPr bwMode="auto">
            <a:xfrm>
              <a:off x="4501" y="2609"/>
              <a:ext cx="12" cy="11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0 h 77"/>
                <a:gd name="T4" fmla="*/ 0 w 88"/>
                <a:gd name="T5" fmla="*/ 0 h 77"/>
                <a:gd name="T6" fmla="*/ 0 w 88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77"/>
                <a:gd name="T14" fmla="*/ 88 w 88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77">
                  <a:moveTo>
                    <a:pt x="88" y="62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7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5" name="Freeform 528"/>
            <p:cNvSpPr>
              <a:spLocks/>
            </p:cNvSpPr>
            <p:nvPr/>
          </p:nvSpPr>
          <p:spPr bwMode="auto">
            <a:xfrm>
              <a:off x="4476" y="2614"/>
              <a:ext cx="12" cy="36"/>
            </a:xfrm>
            <a:custGeom>
              <a:avLst/>
              <a:gdLst>
                <a:gd name="T0" fmla="*/ 0 w 88"/>
                <a:gd name="T1" fmla="*/ 0 h 251"/>
                <a:gd name="T2" fmla="*/ 0 w 88"/>
                <a:gd name="T3" fmla="*/ 0 h 251"/>
                <a:gd name="T4" fmla="*/ 0 w 88"/>
                <a:gd name="T5" fmla="*/ 0 h 251"/>
                <a:gd name="T6" fmla="*/ 0 w 88"/>
                <a:gd name="T7" fmla="*/ 0 h 2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51"/>
                <a:gd name="T14" fmla="*/ 88 w 88"/>
                <a:gd name="T15" fmla="*/ 251 h 2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51">
                  <a:moveTo>
                    <a:pt x="88" y="58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2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6" name="Freeform 529"/>
            <p:cNvSpPr>
              <a:spLocks/>
            </p:cNvSpPr>
            <p:nvPr/>
          </p:nvSpPr>
          <p:spPr bwMode="auto">
            <a:xfrm>
              <a:off x="4702" y="2578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7" name="Freeform 530"/>
            <p:cNvSpPr>
              <a:spLocks/>
            </p:cNvSpPr>
            <p:nvPr/>
          </p:nvSpPr>
          <p:spPr bwMode="auto">
            <a:xfrm>
              <a:off x="4702" y="2588"/>
              <a:ext cx="84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41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4" y="408"/>
                  </a:lnTo>
                  <a:lnTo>
                    <a:pt x="414" y="172"/>
                  </a:lnTo>
                  <a:lnTo>
                    <a:pt x="327" y="191"/>
                  </a:lnTo>
                  <a:lnTo>
                    <a:pt x="327" y="425"/>
                  </a:lnTo>
                  <a:lnTo>
                    <a:pt x="239" y="441"/>
                  </a:lnTo>
                  <a:lnTo>
                    <a:pt x="239" y="208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8" name="Freeform 531"/>
            <p:cNvSpPr>
              <a:spLocks/>
            </p:cNvSpPr>
            <p:nvPr/>
          </p:nvSpPr>
          <p:spPr bwMode="auto">
            <a:xfrm>
              <a:off x="4342" y="2589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1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1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9" name="Freeform 532"/>
            <p:cNvSpPr>
              <a:spLocks/>
            </p:cNvSpPr>
            <p:nvPr/>
          </p:nvSpPr>
          <p:spPr bwMode="auto">
            <a:xfrm>
              <a:off x="4342" y="2600"/>
              <a:ext cx="85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1" y="226"/>
                  </a:lnTo>
                  <a:lnTo>
                    <a:pt x="590" y="140"/>
                  </a:lnTo>
                  <a:lnTo>
                    <a:pt x="502" y="156"/>
                  </a:lnTo>
                  <a:lnTo>
                    <a:pt x="502" y="389"/>
                  </a:lnTo>
                  <a:lnTo>
                    <a:pt x="413" y="408"/>
                  </a:lnTo>
                  <a:lnTo>
                    <a:pt x="413" y="175"/>
                  </a:lnTo>
                  <a:lnTo>
                    <a:pt x="328" y="191"/>
                  </a:lnTo>
                  <a:lnTo>
                    <a:pt x="328" y="424"/>
                  </a:lnTo>
                  <a:lnTo>
                    <a:pt x="239" y="443"/>
                  </a:lnTo>
                  <a:lnTo>
                    <a:pt x="239" y="207"/>
                  </a:lnTo>
                  <a:lnTo>
                    <a:pt x="151" y="226"/>
                  </a:lnTo>
                  <a:lnTo>
                    <a:pt x="151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0" name="Freeform 533"/>
            <p:cNvSpPr>
              <a:spLocks/>
            </p:cNvSpPr>
            <p:nvPr/>
          </p:nvSpPr>
          <p:spPr bwMode="auto">
            <a:xfrm>
              <a:off x="3973" y="2579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1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1" name="Freeform 534"/>
            <p:cNvSpPr>
              <a:spLocks/>
            </p:cNvSpPr>
            <p:nvPr/>
          </p:nvSpPr>
          <p:spPr bwMode="auto">
            <a:xfrm>
              <a:off x="3973" y="2590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1" y="225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2"/>
                  </a:lnTo>
                  <a:lnTo>
                    <a:pt x="238" y="206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2" name="Freeform 535"/>
            <p:cNvSpPr>
              <a:spLocks/>
            </p:cNvSpPr>
            <p:nvPr/>
          </p:nvSpPr>
          <p:spPr bwMode="auto">
            <a:xfrm>
              <a:off x="4364" y="2569"/>
              <a:ext cx="84" cy="69"/>
            </a:xfrm>
            <a:custGeom>
              <a:avLst/>
              <a:gdLst>
                <a:gd name="T0" fmla="*/ 0 w 589"/>
                <a:gd name="T1" fmla="*/ 0 h 478"/>
                <a:gd name="T2" fmla="*/ 0 w 589"/>
                <a:gd name="T3" fmla="*/ 0 h 478"/>
                <a:gd name="T4" fmla="*/ 0 w 589"/>
                <a:gd name="T5" fmla="*/ 0 h 478"/>
                <a:gd name="T6" fmla="*/ 0 w 589"/>
                <a:gd name="T7" fmla="*/ 0 h 478"/>
                <a:gd name="T8" fmla="*/ 0 w 589"/>
                <a:gd name="T9" fmla="*/ 0 h 478"/>
                <a:gd name="T10" fmla="*/ 0 w 589"/>
                <a:gd name="T11" fmla="*/ 0 h 4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9"/>
                <a:gd name="T19" fmla="*/ 0 h 478"/>
                <a:gd name="T20" fmla="*/ 589 w 589"/>
                <a:gd name="T21" fmla="*/ 478 h 4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9" h="478">
                  <a:moveTo>
                    <a:pt x="0" y="186"/>
                  </a:moveTo>
                  <a:lnTo>
                    <a:pt x="0" y="73"/>
                  </a:lnTo>
                  <a:lnTo>
                    <a:pt x="410" y="0"/>
                  </a:lnTo>
                  <a:lnTo>
                    <a:pt x="589" y="212"/>
                  </a:lnTo>
                  <a:lnTo>
                    <a:pt x="589" y="449"/>
                  </a:lnTo>
                  <a:lnTo>
                    <a:pt x="437" y="47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3" name="Line 536"/>
            <p:cNvSpPr>
              <a:spLocks noChangeShapeType="1"/>
            </p:cNvSpPr>
            <p:nvPr/>
          </p:nvSpPr>
          <p:spPr bwMode="auto">
            <a:xfrm>
              <a:off x="4364" y="2580"/>
              <a:ext cx="10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4" name="Freeform 537"/>
            <p:cNvSpPr>
              <a:spLocks/>
            </p:cNvSpPr>
            <p:nvPr/>
          </p:nvSpPr>
          <p:spPr bwMode="auto">
            <a:xfrm>
              <a:off x="4416" y="2600"/>
              <a:ext cx="32" cy="38"/>
            </a:xfrm>
            <a:custGeom>
              <a:avLst/>
              <a:gdLst>
                <a:gd name="T0" fmla="*/ 0 w 230"/>
                <a:gd name="T1" fmla="*/ 0 h 266"/>
                <a:gd name="T2" fmla="*/ 0 w 230"/>
                <a:gd name="T3" fmla="*/ 0 h 266"/>
                <a:gd name="T4" fmla="*/ 0 w 230"/>
                <a:gd name="T5" fmla="*/ 0 h 266"/>
                <a:gd name="T6" fmla="*/ 0 w 230"/>
                <a:gd name="T7" fmla="*/ 0 h 266"/>
                <a:gd name="T8" fmla="*/ 0 w 230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66"/>
                <a:gd name="T17" fmla="*/ 230 w 23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66">
                  <a:moveTo>
                    <a:pt x="0" y="46"/>
                  </a:moveTo>
                  <a:lnTo>
                    <a:pt x="230" y="0"/>
                  </a:lnTo>
                  <a:lnTo>
                    <a:pt x="143" y="19"/>
                  </a:lnTo>
                  <a:lnTo>
                    <a:pt x="143" y="253"/>
                  </a:lnTo>
                  <a:lnTo>
                    <a:pt x="78" y="2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5" name="Freeform 538"/>
            <p:cNvSpPr>
              <a:spLocks/>
            </p:cNvSpPr>
            <p:nvPr/>
          </p:nvSpPr>
          <p:spPr bwMode="auto">
            <a:xfrm>
              <a:off x="4416" y="2605"/>
              <a:ext cx="7" cy="11"/>
            </a:xfrm>
            <a:custGeom>
              <a:avLst/>
              <a:gdLst>
                <a:gd name="T0" fmla="*/ 0 w 54"/>
                <a:gd name="T1" fmla="*/ 0 h 77"/>
                <a:gd name="T2" fmla="*/ 0 w 54"/>
                <a:gd name="T3" fmla="*/ 0 h 77"/>
                <a:gd name="T4" fmla="*/ 0 w 54"/>
                <a:gd name="T5" fmla="*/ 0 h 77"/>
                <a:gd name="T6" fmla="*/ 0 60000 65536"/>
                <a:gd name="T7" fmla="*/ 0 60000 65536"/>
                <a:gd name="T8" fmla="*/ 0 60000 65536"/>
                <a:gd name="T9" fmla="*/ 0 w 54"/>
                <a:gd name="T10" fmla="*/ 0 h 77"/>
                <a:gd name="T11" fmla="*/ 54 w 54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77">
                  <a:moveTo>
                    <a:pt x="54" y="77"/>
                  </a:moveTo>
                  <a:lnTo>
                    <a:pt x="54" y="0"/>
                  </a:lnTo>
                  <a:lnTo>
                    <a:pt x="0" y="1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6" name="Freeform 539"/>
            <p:cNvSpPr>
              <a:spLocks/>
            </p:cNvSpPr>
            <p:nvPr/>
          </p:nvSpPr>
          <p:spPr bwMode="auto">
            <a:xfrm>
              <a:off x="4512" y="1797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7"/>
                  </a:lnTo>
                  <a:lnTo>
                    <a:pt x="154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7" name="Freeform 540"/>
            <p:cNvSpPr>
              <a:spLocks/>
            </p:cNvSpPr>
            <p:nvPr/>
          </p:nvSpPr>
          <p:spPr bwMode="auto">
            <a:xfrm>
              <a:off x="4512" y="1808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4" y="226"/>
                  </a:lnTo>
                  <a:lnTo>
                    <a:pt x="590" y="139"/>
                  </a:lnTo>
                  <a:lnTo>
                    <a:pt x="502" y="156"/>
                  </a:lnTo>
                  <a:lnTo>
                    <a:pt x="502" y="392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39" y="443"/>
                  </a:lnTo>
                  <a:lnTo>
                    <a:pt x="239" y="206"/>
                  </a:lnTo>
                  <a:lnTo>
                    <a:pt x="154" y="226"/>
                  </a:lnTo>
                  <a:lnTo>
                    <a:pt x="154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8" name="Freeform 541"/>
            <p:cNvSpPr>
              <a:spLocks/>
            </p:cNvSpPr>
            <p:nvPr/>
          </p:nvSpPr>
          <p:spPr bwMode="auto">
            <a:xfrm>
              <a:off x="4396" y="2558"/>
              <a:ext cx="78" cy="23"/>
            </a:xfrm>
            <a:custGeom>
              <a:avLst/>
              <a:gdLst>
                <a:gd name="T0" fmla="*/ 0 w 545"/>
                <a:gd name="T1" fmla="*/ 0 h 158"/>
                <a:gd name="T2" fmla="*/ 0 w 545"/>
                <a:gd name="T3" fmla="*/ 0 h 158"/>
                <a:gd name="T4" fmla="*/ 0 w 545"/>
                <a:gd name="T5" fmla="*/ 0 h 158"/>
                <a:gd name="T6" fmla="*/ 0 w 545"/>
                <a:gd name="T7" fmla="*/ 0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58"/>
                <a:gd name="T14" fmla="*/ 545 w 545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58">
                  <a:moveTo>
                    <a:pt x="0" y="110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45" y="1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9" name="Line 542"/>
            <p:cNvSpPr>
              <a:spLocks noChangeShapeType="1"/>
            </p:cNvSpPr>
            <p:nvPr/>
          </p:nvSpPr>
          <p:spPr bwMode="auto">
            <a:xfrm flipH="1">
              <a:off x="4448" y="2626"/>
              <a:ext cx="12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0" name="Line 544"/>
            <p:cNvSpPr>
              <a:spLocks noChangeShapeType="1"/>
            </p:cNvSpPr>
            <p:nvPr/>
          </p:nvSpPr>
          <p:spPr bwMode="auto">
            <a:xfrm>
              <a:off x="4396" y="2569"/>
              <a:ext cx="4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1" name="Line 545"/>
            <p:cNvSpPr>
              <a:spLocks noChangeShapeType="1"/>
            </p:cNvSpPr>
            <p:nvPr/>
          </p:nvSpPr>
          <p:spPr bwMode="auto">
            <a:xfrm flipV="1">
              <a:off x="4445" y="2594"/>
              <a:ext cx="9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2" name="Freeform 546"/>
            <p:cNvSpPr>
              <a:spLocks/>
            </p:cNvSpPr>
            <p:nvPr/>
          </p:nvSpPr>
          <p:spPr bwMode="auto">
            <a:xfrm>
              <a:off x="4456" y="2621"/>
              <a:ext cx="4" cy="6"/>
            </a:xfrm>
            <a:custGeom>
              <a:avLst/>
              <a:gdLst>
                <a:gd name="T0" fmla="*/ 0 w 26"/>
                <a:gd name="T1" fmla="*/ 0 h 45"/>
                <a:gd name="T2" fmla="*/ 0 w 26"/>
                <a:gd name="T3" fmla="*/ 0 h 45"/>
                <a:gd name="T4" fmla="*/ 0 w 26"/>
                <a:gd name="T5" fmla="*/ 0 h 45"/>
                <a:gd name="T6" fmla="*/ 0 60000 65536"/>
                <a:gd name="T7" fmla="*/ 0 60000 65536"/>
                <a:gd name="T8" fmla="*/ 0 60000 65536"/>
                <a:gd name="T9" fmla="*/ 0 w 26"/>
                <a:gd name="T10" fmla="*/ 0 h 45"/>
                <a:gd name="T11" fmla="*/ 26 w 2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45">
                  <a:moveTo>
                    <a:pt x="26" y="40"/>
                  </a:move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3" name="Line 547"/>
            <p:cNvSpPr>
              <a:spLocks noChangeShapeType="1"/>
            </p:cNvSpPr>
            <p:nvPr/>
          </p:nvSpPr>
          <p:spPr bwMode="auto">
            <a:xfrm flipH="1">
              <a:off x="4445" y="2594"/>
              <a:ext cx="9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4" name="Freeform 548"/>
            <p:cNvSpPr>
              <a:spLocks/>
            </p:cNvSpPr>
            <p:nvPr/>
          </p:nvSpPr>
          <p:spPr bwMode="auto">
            <a:xfrm>
              <a:off x="4149" y="2567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48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5" name="Freeform 549"/>
            <p:cNvSpPr>
              <a:spLocks/>
            </p:cNvSpPr>
            <p:nvPr/>
          </p:nvSpPr>
          <p:spPr bwMode="auto">
            <a:xfrm>
              <a:off x="4149" y="2577"/>
              <a:ext cx="85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2" y="226"/>
                  </a:lnTo>
                  <a:lnTo>
                    <a:pt x="590" y="140"/>
                  </a:lnTo>
                  <a:lnTo>
                    <a:pt x="501" y="158"/>
                  </a:lnTo>
                  <a:lnTo>
                    <a:pt x="501" y="391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7"/>
                  </a:lnTo>
                  <a:lnTo>
                    <a:pt x="241" y="443"/>
                  </a:lnTo>
                  <a:lnTo>
                    <a:pt x="241" y="210"/>
                  </a:lnTo>
                  <a:lnTo>
                    <a:pt x="152" y="226"/>
                  </a:lnTo>
                  <a:lnTo>
                    <a:pt x="152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6" name="Freeform 550"/>
            <p:cNvSpPr>
              <a:spLocks/>
            </p:cNvSpPr>
            <p:nvPr/>
          </p:nvSpPr>
          <p:spPr bwMode="auto">
            <a:xfrm>
              <a:off x="3904" y="1781"/>
              <a:ext cx="85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7" name="Freeform 551"/>
            <p:cNvSpPr>
              <a:spLocks/>
            </p:cNvSpPr>
            <p:nvPr/>
          </p:nvSpPr>
          <p:spPr bwMode="auto">
            <a:xfrm>
              <a:off x="3904" y="1791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2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88"/>
                  </a:lnTo>
                  <a:lnTo>
                    <a:pt x="416" y="408"/>
                  </a:lnTo>
                  <a:lnTo>
                    <a:pt x="416" y="171"/>
                  </a:lnTo>
                  <a:lnTo>
                    <a:pt x="327" y="191"/>
                  </a:lnTo>
                  <a:lnTo>
                    <a:pt x="327" y="424"/>
                  </a:lnTo>
                  <a:lnTo>
                    <a:pt x="242" y="439"/>
                  </a:lnTo>
                  <a:lnTo>
                    <a:pt x="242" y="207"/>
                  </a:lnTo>
                  <a:lnTo>
                    <a:pt x="153" y="222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8" name="Freeform 552"/>
            <p:cNvSpPr>
              <a:spLocks/>
            </p:cNvSpPr>
            <p:nvPr/>
          </p:nvSpPr>
          <p:spPr bwMode="auto">
            <a:xfrm>
              <a:off x="4589" y="2541"/>
              <a:ext cx="84" cy="71"/>
            </a:xfrm>
            <a:custGeom>
              <a:avLst/>
              <a:gdLst>
                <a:gd name="T0" fmla="*/ 0 w 590"/>
                <a:gd name="T1" fmla="*/ 0 h 498"/>
                <a:gd name="T2" fmla="*/ 0 w 590"/>
                <a:gd name="T3" fmla="*/ 0 h 498"/>
                <a:gd name="T4" fmla="*/ 0 w 590"/>
                <a:gd name="T5" fmla="*/ 0 h 498"/>
                <a:gd name="T6" fmla="*/ 0 w 590"/>
                <a:gd name="T7" fmla="*/ 0 h 498"/>
                <a:gd name="T8" fmla="*/ 0 w 590"/>
                <a:gd name="T9" fmla="*/ 0 h 498"/>
                <a:gd name="T10" fmla="*/ 0 w 590"/>
                <a:gd name="T11" fmla="*/ 0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98"/>
                <a:gd name="T20" fmla="*/ 590 w 590"/>
                <a:gd name="T21" fmla="*/ 498 h 4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98">
                  <a:moveTo>
                    <a:pt x="0" y="308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590" y="211"/>
                  </a:lnTo>
                  <a:lnTo>
                    <a:pt x="590" y="448"/>
                  </a:lnTo>
                  <a:lnTo>
                    <a:pt x="322" y="49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9" name="Line 553"/>
            <p:cNvSpPr>
              <a:spLocks noChangeShapeType="1"/>
            </p:cNvSpPr>
            <p:nvPr/>
          </p:nvSpPr>
          <p:spPr bwMode="auto">
            <a:xfrm flipH="1" flipV="1">
              <a:off x="4589" y="2585"/>
              <a:ext cx="15" cy="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0" name="Freeform 554"/>
            <p:cNvSpPr>
              <a:spLocks/>
            </p:cNvSpPr>
            <p:nvPr/>
          </p:nvSpPr>
          <p:spPr bwMode="auto">
            <a:xfrm>
              <a:off x="4589" y="2551"/>
              <a:ext cx="84" cy="61"/>
            </a:xfrm>
            <a:custGeom>
              <a:avLst/>
              <a:gdLst>
                <a:gd name="T0" fmla="*/ 0 w 590"/>
                <a:gd name="T1" fmla="*/ 0 h 426"/>
                <a:gd name="T2" fmla="*/ 0 w 590"/>
                <a:gd name="T3" fmla="*/ 0 h 426"/>
                <a:gd name="T4" fmla="*/ 0 w 590"/>
                <a:gd name="T5" fmla="*/ 0 h 426"/>
                <a:gd name="T6" fmla="*/ 0 w 590"/>
                <a:gd name="T7" fmla="*/ 0 h 426"/>
                <a:gd name="T8" fmla="*/ 0 w 590"/>
                <a:gd name="T9" fmla="*/ 0 h 426"/>
                <a:gd name="T10" fmla="*/ 0 w 590"/>
                <a:gd name="T11" fmla="*/ 0 h 426"/>
                <a:gd name="T12" fmla="*/ 0 w 590"/>
                <a:gd name="T13" fmla="*/ 0 h 426"/>
                <a:gd name="T14" fmla="*/ 0 w 590"/>
                <a:gd name="T15" fmla="*/ 0 h 426"/>
                <a:gd name="T16" fmla="*/ 0 w 590"/>
                <a:gd name="T17" fmla="*/ 0 h 426"/>
                <a:gd name="T18" fmla="*/ 0 w 590"/>
                <a:gd name="T19" fmla="*/ 0 h 4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0"/>
                <a:gd name="T31" fmla="*/ 0 h 426"/>
                <a:gd name="T32" fmla="*/ 590 w 590"/>
                <a:gd name="T33" fmla="*/ 426 h 4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0" h="426">
                  <a:moveTo>
                    <a:pt x="0" y="0"/>
                  </a:moveTo>
                  <a:lnTo>
                    <a:pt x="153" y="226"/>
                  </a:lnTo>
                  <a:lnTo>
                    <a:pt x="590" y="139"/>
                  </a:lnTo>
                  <a:lnTo>
                    <a:pt x="502" y="159"/>
                  </a:lnTo>
                  <a:lnTo>
                    <a:pt x="502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8" y="190"/>
                  </a:lnTo>
                  <a:lnTo>
                    <a:pt x="328" y="426"/>
                  </a:lnTo>
                  <a:lnTo>
                    <a:pt x="322" y="42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1" name="Freeform 555"/>
            <p:cNvSpPr>
              <a:spLocks/>
            </p:cNvSpPr>
            <p:nvPr/>
          </p:nvSpPr>
          <p:spPr bwMode="auto">
            <a:xfrm>
              <a:off x="4611" y="2581"/>
              <a:ext cx="12" cy="24"/>
            </a:xfrm>
            <a:custGeom>
              <a:avLst/>
              <a:gdLst>
                <a:gd name="T0" fmla="*/ 0 w 86"/>
                <a:gd name="T1" fmla="*/ 0 h 172"/>
                <a:gd name="T2" fmla="*/ 0 w 86"/>
                <a:gd name="T3" fmla="*/ 0 h 172"/>
                <a:gd name="T4" fmla="*/ 0 w 86"/>
                <a:gd name="T5" fmla="*/ 0 h 172"/>
                <a:gd name="T6" fmla="*/ 0 w 86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2"/>
                <a:gd name="T14" fmla="*/ 86 w 86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2">
                  <a:moveTo>
                    <a:pt x="86" y="156"/>
                  </a:moveTo>
                  <a:lnTo>
                    <a:pt x="86" y="0"/>
                  </a:lnTo>
                  <a:lnTo>
                    <a:pt x="0" y="17"/>
                  </a:lnTo>
                  <a:lnTo>
                    <a:pt x="0" y="1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2" name="Freeform 556"/>
            <p:cNvSpPr>
              <a:spLocks/>
            </p:cNvSpPr>
            <p:nvPr/>
          </p:nvSpPr>
          <p:spPr bwMode="auto">
            <a:xfrm>
              <a:off x="4955" y="177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5"/>
                  </a:lnTo>
                  <a:lnTo>
                    <a:pt x="410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3" name="Freeform 557"/>
            <p:cNvSpPr>
              <a:spLocks/>
            </p:cNvSpPr>
            <p:nvPr/>
          </p:nvSpPr>
          <p:spPr bwMode="auto">
            <a:xfrm>
              <a:off x="4955" y="1786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2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88"/>
                  </a:lnTo>
                  <a:lnTo>
                    <a:pt x="415" y="407"/>
                  </a:lnTo>
                  <a:lnTo>
                    <a:pt x="415" y="171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39"/>
                  </a:lnTo>
                  <a:lnTo>
                    <a:pt x="238" y="206"/>
                  </a:lnTo>
                  <a:lnTo>
                    <a:pt x="153" y="222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4" name="Freeform 558"/>
            <p:cNvSpPr>
              <a:spLocks/>
            </p:cNvSpPr>
            <p:nvPr/>
          </p:nvSpPr>
          <p:spPr bwMode="auto">
            <a:xfrm>
              <a:off x="4550" y="2547"/>
              <a:ext cx="59" cy="44"/>
            </a:xfrm>
            <a:custGeom>
              <a:avLst/>
              <a:gdLst>
                <a:gd name="T0" fmla="*/ 0 w 413"/>
                <a:gd name="T1" fmla="*/ 0 h 309"/>
                <a:gd name="T2" fmla="*/ 0 w 413"/>
                <a:gd name="T3" fmla="*/ 0 h 309"/>
                <a:gd name="T4" fmla="*/ 0 w 413"/>
                <a:gd name="T5" fmla="*/ 0 h 309"/>
                <a:gd name="T6" fmla="*/ 0 w 413"/>
                <a:gd name="T7" fmla="*/ 0 h 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309"/>
                <a:gd name="T14" fmla="*/ 413 w 413"/>
                <a:gd name="T15" fmla="*/ 309 h 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309">
                  <a:moveTo>
                    <a:pt x="0" y="309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413" y="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5" name="Line 559"/>
            <p:cNvSpPr>
              <a:spLocks noChangeShapeType="1"/>
            </p:cNvSpPr>
            <p:nvPr/>
          </p:nvSpPr>
          <p:spPr bwMode="auto">
            <a:xfrm flipH="1" flipV="1">
              <a:off x="4550" y="2591"/>
              <a:ext cx="18" cy="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6" name="Freeform 560"/>
            <p:cNvSpPr>
              <a:spLocks/>
            </p:cNvSpPr>
            <p:nvPr/>
          </p:nvSpPr>
          <p:spPr bwMode="auto">
            <a:xfrm>
              <a:off x="4550" y="2557"/>
              <a:ext cx="40" cy="33"/>
            </a:xfrm>
            <a:custGeom>
              <a:avLst/>
              <a:gdLst>
                <a:gd name="T0" fmla="*/ 0 w 276"/>
                <a:gd name="T1" fmla="*/ 0 h 226"/>
                <a:gd name="T2" fmla="*/ 0 w 276"/>
                <a:gd name="T3" fmla="*/ 0 h 226"/>
                <a:gd name="T4" fmla="*/ 0 w 276"/>
                <a:gd name="T5" fmla="*/ 0 h 226"/>
                <a:gd name="T6" fmla="*/ 0 60000 65536"/>
                <a:gd name="T7" fmla="*/ 0 60000 65536"/>
                <a:gd name="T8" fmla="*/ 0 60000 65536"/>
                <a:gd name="T9" fmla="*/ 0 w 276"/>
                <a:gd name="T10" fmla="*/ 0 h 226"/>
                <a:gd name="T11" fmla="*/ 276 w 276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26">
                  <a:moveTo>
                    <a:pt x="0" y="0"/>
                  </a:moveTo>
                  <a:lnTo>
                    <a:pt x="153" y="226"/>
                  </a:lnTo>
                  <a:lnTo>
                    <a:pt x="276" y="20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7" name="Line 561"/>
            <p:cNvSpPr>
              <a:spLocks noChangeShapeType="1"/>
            </p:cNvSpPr>
            <p:nvPr/>
          </p:nvSpPr>
          <p:spPr bwMode="auto">
            <a:xfrm>
              <a:off x="4597" y="2597"/>
              <a:ext cx="1" cy="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8" name="Freeform 562"/>
            <p:cNvSpPr>
              <a:spLocks/>
            </p:cNvSpPr>
            <p:nvPr/>
          </p:nvSpPr>
          <p:spPr bwMode="auto">
            <a:xfrm>
              <a:off x="4572" y="2587"/>
              <a:ext cx="13" cy="25"/>
            </a:xfrm>
            <a:custGeom>
              <a:avLst/>
              <a:gdLst>
                <a:gd name="T0" fmla="*/ 0 w 86"/>
                <a:gd name="T1" fmla="*/ 0 h 174"/>
                <a:gd name="T2" fmla="*/ 0 w 86"/>
                <a:gd name="T3" fmla="*/ 0 h 174"/>
                <a:gd name="T4" fmla="*/ 0 w 86"/>
                <a:gd name="T5" fmla="*/ 0 h 174"/>
                <a:gd name="T6" fmla="*/ 0 w 86"/>
                <a:gd name="T7" fmla="*/ 0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4"/>
                <a:gd name="T14" fmla="*/ 86 w 86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4">
                  <a:moveTo>
                    <a:pt x="86" y="157"/>
                  </a:moveTo>
                  <a:lnTo>
                    <a:pt x="86" y="0"/>
                  </a:lnTo>
                  <a:lnTo>
                    <a:pt x="0" y="16"/>
                  </a:ln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9" name="Freeform 563"/>
            <p:cNvSpPr>
              <a:spLocks/>
            </p:cNvSpPr>
            <p:nvPr/>
          </p:nvSpPr>
          <p:spPr bwMode="auto">
            <a:xfrm>
              <a:off x="4488" y="2521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6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23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0" name="Line 564"/>
            <p:cNvSpPr>
              <a:spLocks noChangeShapeType="1"/>
            </p:cNvSpPr>
            <p:nvPr/>
          </p:nvSpPr>
          <p:spPr bwMode="auto">
            <a:xfrm flipH="1">
              <a:off x="4529" y="2589"/>
              <a:ext cx="21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1" name="Line 565"/>
            <p:cNvSpPr>
              <a:spLocks noChangeShapeType="1"/>
            </p:cNvSpPr>
            <p:nvPr/>
          </p:nvSpPr>
          <p:spPr bwMode="auto">
            <a:xfrm flipH="1" flipV="1">
              <a:off x="4488" y="2565"/>
              <a:ext cx="8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2" name="Freeform 566"/>
            <p:cNvSpPr>
              <a:spLocks/>
            </p:cNvSpPr>
            <p:nvPr/>
          </p:nvSpPr>
          <p:spPr bwMode="auto">
            <a:xfrm>
              <a:off x="4488" y="2532"/>
              <a:ext cx="84" cy="32"/>
            </a:xfrm>
            <a:custGeom>
              <a:avLst/>
              <a:gdLst>
                <a:gd name="T0" fmla="*/ 0 w 590"/>
                <a:gd name="T1" fmla="*/ 0 h 224"/>
                <a:gd name="T2" fmla="*/ 0 w 590"/>
                <a:gd name="T3" fmla="*/ 0 h 224"/>
                <a:gd name="T4" fmla="*/ 0 w 590"/>
                <a:gd name="T5" fmla="*/ 0 h 224"/>
                <a:gd name="T6" fmla="*/ 0 w 590"/>
                <a:gd name="T7" fmla="*/ 0 h 224"/>
                <a:gd name="T8" fmla="*/ 0 w 59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4"/>
                <a:gd name="T17" fmla="*/ 590 w 590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4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17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3" name="Freeform 567"/>
            <p:cNvSpPr>
              <a:spLocks/>
            </p:cNvSpPr>
            <p:nvPr/>
          </p:nvSpPr>
          <p:spPr bwMode="auto">
            <a:xfrm>
              <a:off x="4529" y="2556"/>
              <a:ext cx="21" cy="38"/>
            </a:xfrm>
            <a:custGeom>
              <a:avLst/>
              <a:gdLst>
                <a:gd name="T0" fmla="*/ 0 w 150"/>
                <a:gd name="T1" fmla="*/ 0 h 260"/>
                <a:gd name="T2" fmla="*/ 0 w 150"/>
                <a:gd name="T3" fmla="*/ 0 h 260"/>
                <a:gd name="T4" fmla="*/ 0 w 150"/>
                <a:gd name="T5" fmla="*/ 0 h 260"/>
                <a:gd name="T6" fmla="*/ 0 w 150"/>
                <a:gd name="T7" fmla="*/ 0 h 260"/>
                <a:gd name="T8" fmla="*/ 0 w 150"/>
                <a:gd name="T9" fmla="*/ 0 h 260"/>
                <a:gd name="T10" fmla="*/ 0 w 150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260"/>
                <a:gd name="T20" fmla="*/ 150 w 150"/>
                <a:gd name="T21" fmla="*/ 260 h 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260">
                  <a:moveTo>
                    <a:pt x="150" y="230"/>
                  </a:moveTo>
                  <a:lnTo>
                    <a:pt x="129" y="233"/>
                  </a:lnTo>
                  <a:lnTo>
                    <a:pt x="129" y="0"/>
                  </a:lnTo>
                  <a:lnTo>
                    <a:pt x="42" y="16"/>
                  </a:lnTo>
                  <a:lnTo>
                    <a:pt x="42" y="249"/>
                  </a:lnTo>
                  <a:lnTo>
                    <a:pt x="0" y="26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4" name="Freeform 568"/>
            <p:cNvSpPr>
              <a:spLocks/>
            </p:cNvSpPr>
            <p:nvPr/>
          </p:nvSpPr>
          <p:spPr bwMode="auto">
            <a:xfrm>
              <a:off x="4510" y="2561"/>
              <a:ext cx="13" cy="25"/>
            </a:xfrm>
            <a:custGeom>
              <a:avLst/>
              <a:gdLst>
                <a:gd name="T0" fmla="*/ 0 w 89"/>
                <a:gd name="T1" fmla="*/ 0 h 170"/>
                <a:gd name="T2" fmla="*/ 0 w 89"/>
                <a:gd name="T3" fmla="*/ 0 h 170"/>
                <a:gd name="T4" fmla="*/ 0 w 89"/>
                <a:gd name="T5" fmla="*/ 0 h 170"/>
                <a:gd name="T6" fmla="*/ 0 w 89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0"/>
                <a:gd name="T14" fmla="*/ 89 w 89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0">
                  <a:moveTo>
                    <a:pt x="89" y="170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9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5" name="Freeform 569"/>
            <p:cNvSpPr>
              <a:spLocks/>
            </p:cNvSpPr>
            <p:nvPr/>
          </p:nvSpPr>
          <p:spPr bwMode="auto">
            <a:xfrm>
              <a:off x="4351" y="2530"/>
              <a:ext cx="84" cy="44"/>
            </a:xfrm>
            <a:custGeom>
              <a:avLst/>
              <a:gdLst>
                <a:gd name="T0" fmla="*/ 0 w 590"/>
                <a:gd name="T1" fmla="*/ 0 h 308"/>
                <a:gd name="T2" fmla="*/ 0 w 590"/>
                <a:gd name="T3" fmla="*/ 0 h 308"/>
                <a:gd name="T4" fmla="*/ 0 w 590"/>
                <a:gd name="T5" fmla="*/ 0 h 308"/>
                <a:gd name="T6" fmla="*/ 0 w 590"/>
                <a:gd name="T7" fmla="*/ 0 h 308"/>
                <a:gd name="T8" fmla="*/ 0 w 590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8"/>
                <a:gd name="T17" fmla="*/ 590 w 590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8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22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6" name="Line 570"/>
            <p:cNvSpPr>
              <a:spLocks noChangeShapeType="1"/>
            </p:cNvSpPr>
            <p:nvPr/>
          </p:nvSpPr>
          <p:spPr bwMode="auto">
            <a:xfrm flipH="1" flipV="1">
              <a:off x="4351" y="2574"/>
              <a:ext cx="13" cy="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7" name="Freeform 571"/>
            <p:cNvSpPr>
              <a:spLocks/>
            </p:cNvSpPr>
            <p:nvPr/>
          </p:nvSpPr>
          <p:spPr bwMode="auto">
            <a:xfrm>
              <a:off x="4351" y="2541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3" y="155"/>
                  </a:lnTo>
                  <a:lnTo>
                    <a:pt x="503" y="1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8" name="Freeform 572"/>
            <p:cNvSpPr>
              <a:spLocks/>
            </p:cNvSpPr>
            <p:nvPr/>
          </p:nvSpPr>
          <p:spPr bwMode="auto">
            <a:xfrm>
              <a:off x="4398" y="2566"/>
              <a:ext cx="12" cy="3"/>
            </a:xfrm>
            <a:custGeom>
              <a:avLst/>
              <a:gdLst>
                <a:gd name="T0" fmla="*/ 0 w 89"/>
                <a:gd name="T1" fmla="*/ 0 h 24"/>
                <a:gd name="T2" fmla="*/ 0 w 89"/>
                <a:gd name="T3" fmla="*/ 0 h 24"/>
                <a:gd name="T4" fmla="*/ 0 w 89"/>
                <a:gd name="T5" fmla="*/ 0 h 24"/>
                <a:gd name="T6" fmla="*/ 0 w 8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4"/>
                <a:gd name="T14" fmla="*/ 89 w 8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4">
                  <a:moveTo>
                    <a:pt x="89" y="8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9" name="Freeform 573"/>
            <p:cNvSpPr>
              <a:spLocks/>
            </p:cNvSpPr>
            <p:nvPr/>
          </p:nvSpPr>
          <p:spPr bwMode="auto">
            <a:xfrm>
              <a:off x="4373" y="2570"/>
              <a:ext cx="12" cy="8"/>
            </a:xfrm>
            <a:custGeom>
              <a:avLst/>
              <a:gdLst>
                <a:gd name="T0" fmla="*/ 0 w 89"/>
                <a:gd name="T1" fmla="*/ 0 h 56"/>
                <a:gd name="T2" fmla="*/ 0 w 89"/>
                <a:gd name="T3" fmla="*/ 0 h 56"/>
                <a:gd name="T4" fmla="*/ 0 w 89"/>
                <a:gd name="T5" fmla="*/ 0 h 56"/>
                <a:gd name="T6" fmla="*/ 0 w 89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6"/>
                <a:gd name="T14" fmla="*/ 89 w 89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6">
                  <a:moveTo>
                    <a:pt x="89" y="41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0" name="Freeform 574"/>
            <p:cNvSpPr>
              <a:spLocks/>
            </p:cNvSpPr>
            <p:nvPr/>
          </p:nvSpPr>
          <p:spPr bwMode="auto">
            <a:xfrm>
              <a:off x="4716" y="2520"/>
              <a:ext cx="85" cy="69"/>
            </a:xfrm>
            <a:custGeom>
              <a:avLst/>
              <a:gdLst>
                <a:gd name="T0" fmla="*/ 0 w 589"/>
                <a:gd name="T1" fmla="*/ 0 h 487"/>
                <a:gd name="T2" fmla="*/ 0 w 589"/>
                <a:gd name="T3" fmla="*/ 0 h 487"/>
                <a:gd name="T4" fmla="*/ 0 w 589"/>
                <a:gd name="T5" fmla="*/ 0 h 487"/>
                <a:gd name="T6" fmla="*/ 0 w 589"/>
                <a:gd name="T7" fmla="*/ 0 h 487"/>
                <a:gd name="T8" fmla="*/ 0 w 589"/>
                <a:gd name="T9" fmla="*/ 0 h 487"/>
                <a:gd name="T10" fmla="*/ 0 w 589"/>
                <a:gd name="T11" fmla="*/ 0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9"/>
                <a:gd name="T19" fmla="*/ 0 h 487"/>
                <a:gd name="T20" fmla="*/ 589 w 58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9" h="487">
                  <a:moveTo>
                    <a:pt x="0" y="307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89" y="211"/>
                  </a:lnTo>
                  <a:lnTo>
                    <a:pt x="589" y="445"/>
                  </a:lnTo>
                  <a:lnTo>
                    <a:pt x="374" y="48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1" name="Line 575"/>
            <p:cNvSpPr>
              <a:spLocks noChangeShapeType="1"/>
            </p:cNvSpPr>
            <p:nvPr/>
          </p:nvSpPr>
          <p:spPr bwMode="auto">
            <a:xfrm flipH="1" flipV="1">
              <a:off x="4716" y="2564"/>
              <a:ext cx="14" cy="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2" name="Freeform 576"/>
            <p:cNvSpPr>
              <a:spLocks/>
            </p:cNvSpPr>
            <p:nvPr/>
          </p:nvSpPr>
          <p:spPr bwMode="auto">
            <a:xfrm>
              <a:off x="4716" y="2530"/>
              <a:ext cx="85" cy="58"/>
            </a:xfrm>
            <a:custGeom>
              <a:avLst/>
              <a:gdLst>
                <a:gd name="T0" fmla="*/ 0 w 589"/>
                <a:gd name="T1" fmla="*/ 0 h 407"/>
                <a:gd name="T2" fmla="*/ 0 w 589"/>
                <a:gd name="T3" fmla="*/ 0 h 407"/>
                <a:gd name="T4" fmla="*/ 0 w 589"/>
                <a:gd name="T5" fmla="*/ 0 h 407"/>
                <a:gd name="T6" fmla="*/ 0 w 589"/>
                <a:gd name="T7" fmla="*/ 0 h 407"/>
                <a:gd name="T8" fmla="*/ 0 w 589"/>
                <a:gd name="T9" fmla="*/ 0 h 407"/>
                <a:gd name="T10" fmla="*/ 0 w 589"/>
                <a:gd name="T11" fmla="*/ 0 h 407"/>
                <a:gd name="T12" fmla="*/ 0 w 589"/>
                <a:gd name="T13" fmla="*/ 0 h 407"/>
                <a:gd name="T14" fmla="*/ 0 w 589"/>
                <a:gd name="T15" fmla="*/ 0 h 407"/>
                <a:gd name="T16" fmla="*/ 0 w 589"/>
                <a:gd name="T17" fmla="*/ 0 h 4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9"/>
                <a:gd name="T28" fmla="*/ 0 h 407"/>
                <a:gd name="T29" fmla="*/ 589 w 589"/>
                <a:gd name="T30" fmla="*/ 407 h 4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9" h="407">
                  <a:moveTo>
                    <a:pt x="0" y="0"/>
                  </a:moveTo>
                  <a:lnTo>
                    <a:pt x="152" y="225"/>
                  </a:lnTo>
                  <a:lnTo>
                    <a:pt x="589" y="139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4" y="407"/>
                  </a:lnTo>
                  <a:lnTo>
                    <a:pt x="414" y="174"/>
                  </a:lnTo>
                  <a:lnTo>
                    <a:pt x="326" y="190"/>
                  </a:lnTo>
                  <a:lnTo>
                    <a:pt x="326" y="3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3" name="Freeform 577"/>
            <p:cNvSpPr>
              <a:spLocks/>
            </p:cNvSpPr>
            <p:nvPr/>
          </p:nvSpPr>
          <p:spPr bwMode="auto">
            <a:xfrm>
              <a:off x="4738" y="2560"/>
              <a:ext cx="13" cy="22"/>
            </a:xfrm>
            <a:custGeom>
              <a:avLst/>
              <a:gdLst>
                <a:gd name="T0" fmla="*/ 0 w 88"/>
                <a:gd name="T1" fmla="*/ 0 h 154"/>
                <a:gd name="T2" fmla="*/ 0 w 88"/>
                <a:gd name="T3" fmla="*/ 0 h 154"/>
                <a:gd name="T4" fmla="*/ 0 w 88"/>
                <a:gd name="T5" fmla="*/ 0 h 154"/>
                <a:gd name="T6" fmla="*/ 0 w 8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54"/>
                <a:gd name="T14" fmla="*/ 88 w 8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54">
                  <a:moveTo>
                    <a:pt x="88" y="140"/>
                  </a:moveTo>
                  <a:lnTo>
                    <a:pt x="88" y="0"/>
                  </a:lnTo>
                  <a:lnTo>
                    <a:pt x="0" y="17"/>
                  </a:lnTo>
                  <a:lnTo>
                    <a:pt x="0" y="15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4" name="Freeform 578"/>
            <p:cNvSpPr>
              <a:spLocks/>
            </p:cNvSpPr>
            <p:nvPr/>
          </p:nvSpPr>
          <p:spPr bwMode="auto">
            <a:xfrm>
              <a:off x="4474" y="1761"/>
              <a:ext cx="85" cy="44"/>
            </a:xfrm>
            <a:custGeom>
              <a:avLst/>
              <a:gdLst>
                <a:gd name="T0" fmla="*/ 0 w 590"/>
                <a:gd name="T1" fmla="*/ 0 h 311"/>
                <a:gd name="T2" fmla="*/ 0 w 590"/>
                <a:gd name="T3" fmla="*/ 0 h 311"/>
                <a:gd name="T4" fmla="*/ 0 w 590"/>
                <a:gd name="T5" fmla="*/ 0 h 311"/>
                <a:gd name="T6" fmla="*/ 0 w 590"/>
                <a:gd name="T7" fmla="*/ 0 h 311"/>
                <a:gd name="T8" fmla="*/ 0 w 590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11"/>
                <a:gd name="T17" fmla="*/ 590 w 590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11">
                  <a:moveTo>
                    <a:pt x="0" y="311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26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5" name="Freeform 579"/>
            <p:cNvSpPr>
              <a:spLocks/>
            </p:cNvSpPr>
            <p:nvPr/>
          </p:nvSpPr>
          <p:spPr bwMode="auto">
            <a:xfrm>
              <a:off x="4474" y="1805"/>
              <a:ext cx="38" cy="32"/>
            </a:xfrm>
            <a:custGeom>
              <a:avLst/>
              <a:gdLst>
                <a:gd name="T0" fmla="*/ 0 w 262"/>
                <a:gd name="T1" fmla="*/ 0 h 222"/>
                <a:gd name="T2" fmla="*/ 0 w 262"/>
                <a:gd name="T3" fmla="*/ 0 h 222"/>
                <a:gd name="T4" fmla="*/ 0 w 262"/>
                <a:gd name="T5" fmla="*/ 0 h 222"/>
                <a:gd name="T6" fmla="*/ 0 60000 65536"/>
                <a:gd name="T7" fmla="*/ 0 60000 65536"/>
                <a:gd name="T8" fmla="*/ 0 60000 65536"/>
                <a:gd name="T9" fmla="*/ 0 w 262"/>
                <a:gd name="T10" fmla="*/ 0 h 222"/>
                <a:gd name="T11" fmla="*/ 262 w 262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222">
                  <a:moveTo>
                    <a:pt x="262" y="201"/>
                  </a:moveTo>
                  <a:lnTo>
                    <a:pt x="152" y="22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6" name="Freeform 580"/>
            <p:cNvSpPr>
              <a:spLocks/>
            </p:cNvSpPr>
            <p:nvPr/>
          </p:nvSpPr>
          <p:spPr bwMode="auto">
            <a:xfrm>
              <a:off x="4474" y="1772"/>
              <a:ext cx="85" cy="32"/>
            </a:xfrm>
            <a:custGeom>
              <a:avLst/>
              <a:gdLst>
                <a:gd name="T0" fmla="*/ 0 w 590"/>
                <a:gd name="T1" fmla="*/ 0 h 224"/>
                <a:gd name="T2" fmla="*/ 0 w 590"/>
                <a:gd name="T3" fmla="*/ 0 h 224"/>
                <a:gd name="T4" fmla="*/ 0 w 590"/>
                <a:gd name="T5" fmla="*/ 0 h 224"/>
                <a:gd name="T6" fmla="*/ 0 w 590"/>
                <a:gd name="T7" fmla="*/ 0 h 224"/>
                <a:gd name="T8" fmla="*/ 0 w 59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4"/>
                <a:gd name="T17" fmla="*/ 590 w 590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4">
                  <a:moveTo>
                    <a:pt x="0" y="0"/>
                  </a:moveTo>
                  <a:lnTo>
                    <a:pt x="152" y="224"/>
                  </a:lnTo>
                  <a:lnTo>
                    <a:pt x="590" y="139"/>
                  </a:lnTo>
                  <a:lnTo>
                    <a:pt x="501" y="155"/>
                  </a:lnTo>
                  <a:lnTo>
                    <a:pt x="501" y="2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7" name="Freeform 581"/>
            <p:cNvSpPr>
              <a:spLocks/>
            </p:cNvSpPr>
            <p:nvPr/>
          </p:nvSpPr>
          <p:spPr bwMode="auto">
            <a:xfrm>
              <a:off x="4521" y="1797"/>
              <a:ext cx="12" cy="9"/>
            </a:xfrm>
            <a:custGeom>
              <a:avLst/>
              <a:gdLst>
                <a:gd name="T0" fmla="*/ 0 w 85"/>
                <a:gd name="T1" fmla="*/ 0 h 67"/>
                <a:gd name="T2" fmla="*/ 0 w 85"/>
                <a:gd name="T3" fmla="*/ 0 h 67"/>
                <a:gd name="T4" fmla="*/ 0 w 85"/>
                <a:gd name="T5" fmla="*/ 0 h 67"/>
                <a:gd name="T6" fmla="*/ 0 w 85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67"/>
                <a:gd name="T14" fmla="*/ 85 w 85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67">
                  <a:moveTo>
                    <a:pt x="85" y="51"/>
                  </a:moveTo>
                  <a:lnTo>
                    <a:pt x="85" y="0"/>
                  </a:lnTo>
                  <a:lnTo>
                    <a:pt x="0" y="17"/>
                  </a:lnTo>
                  <a:lnTo>
                    <a:pt x="0" y="6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8" name="Freeform 582"/>
            <p:cNvSpPr>
              <a:spLocks/>
            </p:cNvSpPr>
            <p:nvPr/>
          </p:nvSpPr>
          <p:spPr bwMode="auto">
            <a:xfrm>
              <a:off x="4496" y="1802"/>
              <a:ext cx="16" cy="35"/>
            </a:xfrm>
            <a:custGeom>
              <a:avLst/>
              <a:gdLst>
                <a:gd name="T0" fmla="*/ 0 w 110"/>
                <a:gd name="T1" fmla="*/ 0 h 249"/>
                <a:gd name="T2" fmla="*/ 0 w 110"/>
                <a:gd name="T3" fmla="*/ 0 h 249"/>
                <a:gd name="T4" fmla="*/ 0 w 110"/>
                <a:gd name="T5" fmla="*/ 0 h 249"/>
                <a:gd name="T6" fmla="*/ 0 w 110"/>
                <a:gd name="T7" fmla="*/ 0 h 249"/>
                <a:gd name="T8" fmla="*/ 0 w 110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249"/>
                <a:gd name="T17" fmla="*/ 110 w 110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249">
                  <a:moveTo>
                    <a:pt x="110" y="228"/>
                  </a:moveTo>
                  <a:lnTo>
                    <a:pt x="87" y="233"/>
                  </a:lnTo>
                  <a:lnTo>
                    <a:pt x="87" y="0"/>
                  </a:lnTo>
                  <a:lnTo>
                    <a:pt x="0" y="16"/>
                  </a:lnTo>
                  <a:lnTo>
                    <a:pt x="0" y="24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9" name="Freeform 583"/>
            <p:cNvSpPr>
              <a:spLocks/>
            </p:cNvSpPr>
            <p:nvPr/>
          </p:nvSpPr>
          <p:spPr bwMode="auto">
            <a:xfrm>
              <a:off x="4418" y="2538"/>
              <a:ext cx="28" cy="22"/>
            </a:xfrm>
            <a:custGeom>
              <a:avLst/>
              <a:gdLst>
                <a:gd name="T0" fmla="*/ 0 w 198"/>
                <a:gd name="T1" fmla="*/ 0 h 156"/>
                <a:gd name="T2" fmla="*/ 0 w 198"/>
                <a:gd name="T3" fmla="*/ 0 h 156"/>
                <a:gd name="T4" fmla="*/ 0 w 198"/>
                <a:gd name="T5" fmla="*/ 0 h 156"/>
                <a:gd name="T6" fmla="*/ 0 60000 65536"/>
                <a:gd name="T7" fmla="*/ 0 60000 65536"/>
                <a:gd name="T8" fmla="*/ 0 60000 65536"/>
                <a:gd name="T9" fmla="*/ 0 w 198"/>
                <a:gd name="T10" fmla="*/ 0 h 156"/>
                <a:gd name="T11" fmla="*/ 198 w 198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" h="156">
                  <a:moveTo>
                    <a:pt x="0" y="13"/>
                  </a:moveTo>
                  <a:lnTo>
                    <a:pt x="69" y="0"/>
                  </a:lnTo>
                  <a:lnTo>
                    <a:pt x="198" y="1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0" name="Freeform 584"/>
            <p:cNvSpPr>
              <a:spLocks/>
            </p:cNvSpPr>
            <p:nvPr/>
          </p:nvSpPr>
          <p:spPr bwMode="auto">
            <a:xfrm>
              <a:off x="4115" y="2510"/>
              <a:ext cx="84" cy="58"/>
            </a:xfrm>
            <a:custGeom>
              <a:avLst/>
              <a:gdLst>
                <a:gd name="T0" fmla="*/ 0 w 591"/>
                <a:gd name="T1" fmla="*/ 0 h 410"/>
                <a:gd name="T2" fmla="*/ 0 w 591"/>
                <a:gd name="T3" fmla="*/ 0 h 410"/>
                <a:gd name="T4" fmla="*/ 0 w 591"/>
                <a:gd name="T5" fmla="*/ 0 h 410"/>
                <a:gd name="T6" fmla="*/ 0 w 591"/>
                <a:gd name="T7" fmla="*/ 0 h 410"/>
                <a:gd name="T8" fmla="*/ 0 w 591"/>
                <a:gd name="T9" fmla="*/ 0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10"/>
                <a:gd name="T17" fmla="*/ 591 w 591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10">
                  <a:moveTo>
                    <a:pt x="0" y="308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1" y="214"/>
                  </a:lnTo>
                  <a:lnTo>
                    <a:pt x="591" y="41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1" name="Freeform 585"/>
            <p:cNvSpPr>
              <a:spLocks/>
            </p:cNvSpPr>
            <p:nvPr/>
          </p:nvSpPr>
          <p:spPr bwMode="auto">
            <a:xfrm>
              <a:off x="4115" y="2554"/>
              <a:ext cx="34" cy="32"/>
            </a:xfrm>
            <a:custGeom>
              <a:avLst/>
              <a:gdLst>
                <a:gd name="T0" fmla="*/ 0 w 242"/>
                <a:gd name="T1" fmla="*/ 0 h 225"/>
                <a:gd name="T2" fmla="*/ 0 w 242"/>
                <a:gd name="T3" fmla="*/ 0 h 225"/>
                <a:gd name="T4" fmla="*/ 0 w 242"/>
                <a:gd name="T5" fmla="*/ 0 h 225"/>
                <a:gd name="T6" fmla="*/ 0 60000 65536"/>
                <a:gd name="T7" fmla="*/ 0 60000 65536"/>
                <a:gd name="T8" fmla="*/ 0 60000 65536"/>
                <a:gd name="T9" fmla="*/ 0 w 242"/>
                <a:gd name="T10" fmla="*/ 0 h 225"/>
                <a:gd name="T11" fmla="*/ 242 w 24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25">
                  <a:moveTo>
                    <a:pt x="242" y="207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2" name="Freeform 586"/>
            <p:cNvSpPr>
              <a:spLocks/>
            </p:cNvSpPr>
            <p:nvPr/>
          </p:nvSpPr>
          <p:spPr bwMode="auto">
            <a:xfrm>
              <a:off x="4115" y="2520"/>
              <a:ext cx="84" cy="51"/>
            </a:xfrm>
            <a:custGeom>
              <a:avLst/>
              <a:gdLst>
                <a:gd name="T0" fmla="*/ 0 w 591"/>
                <a:gd name="T1" fmla="*/ 0 h 351"/>
                <a:gd name="T2" fmla="*/ 0 w 591"/>
                <a:gd name="T3" fmla="*/ 0 h 351"/>
                <a:gd name="T4" fmla="*/ 0 w 591"/>
                <a:gd name="T5" fmla="*/ 0 h 351"/>
                <a:gd name="T6" fmla="*/ 0 w 591"/>
                <a:gd name="T7" fmla="*/ 0 h 351"/>
                <a:gd name="T8" fmla="*/ 0 w 591"/>
                <a:gd name="T9" fmla="*/ 0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351"/>
                <a:gd name="T17" fmla="*/ 591 w 591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351">
                  <a:moveTo>
                    <a:pt x="0" y="0"/>
                  </a:moveTo>
                  <a:lnTo>
                    <a:pt x="154" y="225"/>
                  </a:lnTo>
                  <a:lnTo>
                    <a:pt x="591" y="139"/>
                  </a:lnTo>
                  <a:lnTo>
                    <a:pt x="502" y="156"/>
                  </a:lnTo>
                  <a:lnTo>
                    <a:pt x="502" y="3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3" name="Freeform 587"/>
            <p:cNvSpPr>
              <a:spLocks/>
            </p:cNvSpPr>
            <p:nvPr/>
          </p:nvSpPr>
          <p:spPr bwMode="auto">
            <a:xfrm>
              <a:off x="4162" y="2545"/>
              <a:ext cx="12" cy="30"/>
            </a:xfrm>
            <a:custGeom>
              <a:avLst/>
              <a:gdLst>
                <a:gd name="T0" fmla="*/ 0 w 89"/>
                <a:gd name="T1" fmla="*/ 0 h 212"/>
                <a:gd name="T2" fmla="*/ 0 w 89"/>
                <a:gd name="T3" fmla="*/ 0 h 212"/>
                <a:gd name="T4" fmla="*/ 0 w 89"/>
                <a:gd name="T5" fmla="*/ 0 h 212"/>
                <a:gd name="T6" fmla="*/ 0 w 89"/>
                <a:gd name="T7" fmla="*/ 0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12"/>
                <a:gd name="T14" fmla="*/ 89 w 89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12">
                  <a:moveTo>
                    <a:pt x="89" y="19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21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4" name="Freeform 588"/>
            <p:cNvSpPr>
              <a:spLocks/>
            </p:cNvSpPr>
            <p:nvPr/>
          </p:nvSpPr>
          <p:spPr bwMode="auto">
            <a:xfrm>
              <a:off x="4137" y="2550"/>
              <a:ext cx="12" cy="36"/>
            </a:xfrm>
            <a:custGeom>
              <a:avLst/>
              <a:gdLst>
                <a:gd name="T0" fmla="*/ 0 w 88"/>
                <a:gd name="T1" fmla="*/ 0 h 252"/>
                <a:gd name="T2" fmla="*/ 0 w 88"/>
                <a:gd name="T3" fmla="*/ 0 h 252"/>
                <a:gd name="T4" fmla="*/ 0 w 88"/>
                <a:gd name="T5" fmla="*/ 0 h 252"/>
                <a:gd name="T6" fmla="*/ 0 w 88"/>
                <a:gd name="T7" fmla="*/ 0 h 252"/>
                <a:gd name="T8" fmla="*/ 0 w 88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52"/>
                <a:gd name="T17" fmla="*/ 88 w 88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52">
                  <a:moveTo>
                    <a:pt x="88" y="234"/>
                  </a:moveTo>
                  <a:lnTo>
                    <a:pt x="88" y="236"/>
                  </a:lnTo>
                  <a:lnTo>
                    <a:pt x="88" y="0"/>
                  </a:lnTo>
                  <a:lnTo>
                    <a:pt x="0" y="19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5" name="Freeform 589"/>
            <p:cNvSpPr>
              <a:spLocks/>
            </p:cNvSpPr>
            <p:nvPr/>
          </p:nvSpPr>
          <p:spPr bwMode="auto">
            <a:xfrm>
              <a:off x="4268" y="2498"/>
              <a:ext cx="84" cy="44"/>
            </a:xfrm>
            <a:custGeom>
              <a:avLst/>
              <a:gdLst>
                <a:gd name="T0" fmla="*/ 0 w 590"/>
                <a:gd name="T1" fmla="*/ 0 h 307"/>
                <a:gd name="T2" fmla="*/ 0 w 590"/>
                <a:gd name="T3" fmla="*/ 0 h 307"/>
                <a:gd name="T4" fmla="*/ 0 w 590"/>
                <a:gd name="T5" fmla="*/ 0 h 307"/>
                <a:gd name="T6" fmla="*/ 0 w 590"/>
                <a:gd name="T7" fmla="*/ 0 h 307"/>
                <a:gd name="T8" fmla="*/ 0 w 590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7"/>
                <a:gd name="T17" fmla="*/ 590 w 590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7">
                  <a:moveTo>
                    <a:pt x="0" y="307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1"/>
                  </a:lnTo>
                  <a:lnTo>
                    <a:pt x="590" y="29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6" name="Freeform 590"/>
            <p:cNvSpPr>
              <a:spLocks/>
            </p:cNvSpPr>
            <p:nvPr/>
          </p:nvSpPr>
          <p:spPr bwMode="auto">
            <a:xfrm>
              <a:off x="4268" y="2542"/>
              <a:ext cx="83" cy="32"/>
            </a:xfrm>
            <a:custGeom>
              <a:avLst/>
              <a:gdLst>
                <a:gd name="T0" fmla="*/ 0 w 580"/>
                <a:gd name="T1" fmla="*/ 0 h 226"/>
                <a:gd name="T2" fmla="*/ 0 w 580"/>
                <a:gd name="T3" fmla="*/ 0 h 226"/>
                <a:gd name="T4" fmla="*/ 0 w 580"/>
                <a:gd name="T5" fmla="*/ 0 h 226"/>
                <a:gd name="T6" fmla="*/ 0 60000 65536"/>
                <a:gd name="T7" fmla="*/ 0 60000 65536"/>
                <a:gd name="T8" fmla="*/ 0 60000 65536"/>
                <a:gd name="T9" fmla="*/ 0 w 580"/>
                <a:gd name="T10" fmla="*/ 0 h 226"/>
                <a:gd name="T11" fmla="*/ 580 w 580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0" h="226">
                  <a:moveTo>
                    <a:pt x="580" y="143"/>
                  </a:moveTo>
                  <a:lnTo>
                    <a:pt x="153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7" name="Freeform 591"/>
            <p:cNvSpPr>
              <a:spLocks/>
            </p:cNvSpPr>
            <p:nvPr/>
          </p:nvSpPr>
          <p:spPr bwMode="auto">
            <a:xfrm>
              <a:off x="4268" y="2509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37"/>
                  </a:lnTo>
                  <a:lnTo>
                    <a:pt x="502" y="156"/>
                  </a:lnTo>
                  <a:lnTo>
                    <a:pt x="502" y="389"/>
                  </a:lnTo>
                  <a:lnTo>
                    <a:pt x="416" y="407"/>
                  </a:lnTo>
                  <a:lnTo>
                    <a:pt x="416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0"/>
                  </a:lnTo>
                  <a:lnTo>
                    <a:pt x="238" y="206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8" name="Freeform 592"/>
            <p:cNvSpPr>
              <a:spLocks/>
            </p:cNvSpPr>
            <p:nvPr/>
          </p:nvSpPr>
          <p:spPr bwMode="auto">
            <a:xfrm>
              <a:off x="4244" y="1747"/>
              <a:ext cx="84" cy="76"/>
            </a:xfrm>
            <a:custGeom>
              <a:avLst/>
              <a:gdLst>
                <a:gd name="T0" fmla="*/ 0 w 588"/>
                <a:gd name="T1" fmla="*/ 0 h 533"/>
                <a:gd name="T2" fmla="*/ 0 w 588"/>
                <a:gd name="T3" fmla="*/ 0 h 533"/>
                <a:gd name="T4" fmla="*/ 0 w 588"/>
                <a:gd name="T5" fmla="*/ 0 h 533"/>
                <a:gd name="T6" fmla="*/ 0 w 588"/>
                <a:gd name="T7" fmla="*/ 0 h 533"/>
                <a:gd name="T8" fmla="*/ 0 w 588"/>
                <a:gd name="T9" fmla="*/ 0 h 533"/>
                <a:gd name="T10" fmla="*/ 0 w 588"/>
                <a:gd name="T11" fmla="*/ 0 h 533"/>
                <a:gd name="T12" fmla="*/ 0 w 588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33"/>
                <a:gd name="T23" fmla="*/ 588 w 588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33">
                  <a:moveTo>
                    <a:pt x="0" y="308"/>
                  </a:moveTo>
                  <a:lnTo>
                    <a:pt x="0" y="75"/>
                  </a:lnTo>
                  <a:lnTo>
                    <a:pt x="411" y="0"/>
                  </a:lnTo>
                  <a:lnTo>
                    <a:pt x="588" y="214"/>
                  </a:lnTo>
                  <a:lnTo>
                    <a:pt x="588" y="448"/>
                  </a:lnTo>
                  <a:lnTo>
                    <a:pt x="151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9" name="Freeform 593"/>
            <p:cNvSpPr>
              <a:spLocks/>
            </p:cNvSpPr>
            <p:nvPr/>
          </p:nvSpPr>
          <p:spPr bwMode="auto">
            <a:xfrm>
              <a:off x="4244" y="1758"/>
              <a:ext cx="84" cy="65"/>
            </a:xfrm>
            <a:custGeom>
              <a:avLst/>
              <a:gdLst>
                <a:gd name="T0" fmla="*/ 0 w 588"/>
                <a:gd name="T1" fmla="*/ 0 h 458"/>
                <a:gd name="T2" fmla="*/ 0 w 588"/>
                <a:gd name="T3" fmla="*/ 0 h 458"/>
                <a:gd name="T4" fmla="*/ 0 w 588"/>
                <a:gd name="T5" fmla="*/ 0 h 458"/>
                <a:gd name="T6" fmla="*/ 0 w 588"/>
                <a:gd name="T7" fmla="*/ 0 h 458"/>
                <a:gd name="T8" fmla="*/ 0 w 588"/>
                <a:gd name="T9" fmla="*/ 0 h 458"/>
                <a:gd name="T10" fmla="*/ 0 w 588"/>
                <a:gd name="T11" fmla="*/ 0 h 458"/>
                <a:gd name="T12" fmla="*/ 0 w 588"/>
                <a:gd name="T13" fmla="*/ 0 h 458"/>
                <a:gd name="T14" fmla="*/ 0 w 588"/>
                <a:gd name="T15" fmla="*/ 0 h 458"/>
                <a:gd name="T16" fmla="*/ 0 w 588"/>
                <a:gd name="T17" fmla="*/ 0 h 458"/>
                <a:gd name="T18" fmla="*/ 0 w 588"/>
                <a:gd name="T19" fmla="*/ 0 h 458"/>
                <a:gd name="T20" fmla="*/ 0 w 588"/>
                <a:gd name="T21" fmla="*/ 0 h 458"/>
                <a:gd name="T22" fmla="*/ 0 w 588"/>
                <a:gd name="T23" fmla="*/ 0 h 458"/>
                <a:gd name="T24" fmla="*/ 0 w 588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458"/>
                <a:gd name="T41" fmla="*/ 588 w 588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458">
                  <a:moveTo>
                    <a:pt x="0" y="0"/>
                  </a:moveTo>
                  <a:lnTo>
                    <a:pt x="151" y="225"/>
                  </a:lnTo>
                  <a:lnTo>
                    <a:pt x="588" y="139"/>
                  </a:lnTo>
                  <a:lnTo>
                    <a:pt x="503" y="156"/>
                  </a:lnTo>
                  <a:lnTo>
                    <a:pt x="503" y="391"/>
                  </a:lnTo>
                  <a:lnTo>
                    <a:pt x="414" y="407"/>
                  </a:lnTo>
                  <a:lnTo>
                    <a:pt x="414" y="174"/>
                  </a:lnTo>
                  <a:lnTo>
                    <a:pt x="328" y="190"/>
                  </a:lnTo>
                  <a:lnTo>
                    <a:pt x="328" y="427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0" name="Freeform 594"/>
            <p:cNvSpPr>
              <a:spLocks/>
            </p:cNvSpPr>
            <p:nvPr/>
          </p:nvSpPr>
          <p:spPr bwMode="auto">
            <a:xfrm>
              <a:off x="4866" y="2503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9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4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1" name="Freeform 595"/>
            <p:cNvSpPr>
              <a:spLocks/>
            </p:cNvSpPr>
            <p:nvPr/>
          </p:nvSpPr>
          <p:spPr bwMode="auto">
            <a:xfrm>
              <a:off x="4866" y="2513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389"/>
                  </a:lnTo>
                  <a:lnTo>
                    <a:pt x="416" y="408"/>
                  </a:lnTo>
                  <a:lnTo>
                    <a:pt x="416" y="172"/>
                  </a:lnTo>
                  <a:lnTo>
                    <a:pt x="328" y="191"/>
                  </a:lnTo>
                  <a:lnTo>
                    <a:pt x="328" y="424"/>
                  </a:lnTo>
                  <a:lnTo>
                    <a:pt x="242" y="443"/>
                  </a:lnTo>
                  <a:lnTo>
                    <a:pt x="242" y="207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2" name="Freeform 596"/>
            <p:cNvSpPr>
              <a:spLocks/>
            </p:cNvSpPr>
            <p:nvPr/>
          </p:nvSpPr>
          <p:spPr bwMode="auto">
            <a:xfrm>
              <a:off x="4400" y="2492"/>
              <a:ext cx="85" cy="69"/>
            </a:xfrm>
            <a:custGeom>
              <a:avLst/>
              <a:gdLst>
                <a:gd name="T0" fmla="*/ 0 w 590"/>
                <a:gd name="T1" fmla="*/ 0 h 485"/>
                <a:gd name="T2" fmla="*/ 0 w 590"/>
                <a:gd name="T3" fmla="*/ 0 h 485"/>
                <a:gd name="T4" fmla="*/ 0 w 590"/>
                <a:gd name="T5" fmla="*/ 0 h 485"/>
                <a:gd name="T6" fmla="*/ 0 w 590"/>
                <a:gd name="T7" fmla="*/ 0 h 485"/>
                <a:gd name="T8" fmla="*/ 0 w 590"/>
                <a:gd name="T9" fmla="*/ 0 h 485"/>
                <a:gd name="T10" fmla="*/ 0 w 590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85"/>
                <a:gd name="T20" fmla="*/ 590 w 590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85">
                  <a:moveTo>
                    <a:pt x="0" y="279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47"/>
                  </a:lnTo>
                  <a:lnTo>
                    <a:pt x="402" y="48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3" name="Freeform 597"/>
            <p:cNvSpPr>
              <a:spLocks/>
            </p:cNvSpPr>
            <p:nvPr/>
          </p:nvSpPr>
          <p:spPr bwMode="auto">
            <a:xfrm>
              <a:off x="4400" y="2502"/>
              <a:ext cx="85" cy="59"/>
            </a:xfrm>
            <a:custGeom>
              <a:avLst/>
              <a:gdLst>
                <a:gd name="T0" fmla="*/ 0 w 590"/>
                <a:gd name="T1" fmla="*/ 0 h 407"/>
                <a:gd name="T2" fmla="*/ 0 w 590"/>
                <a:gd name="T3" fmla="*/ 0 h 407"/>
                <a:gd name="T4" fmla="*/ 0 w 590"/>
                <a:gd name="T5" fmla="*/ 0 h 407"/>
                <a:gd name="T6" fmla="*/ 0 w 590"/>
                <a:gd name="T7" fmla="*/ 0 h 407"/>
                <a:gd name="T8" fmla="*/ 0 w 590"/>
                <a:gd name="T9" fmla="*/ 0 h 407"/>
                <a:gd name="T10" fmla="*/ 0 w 590"/>
                <a:gd name="T11" fmla="*/ 0 h 407"/>
                <a:gd name="T12" fmla="*/ 0 w 590"/>
                <a:gd name="T13" fmla="*/ 0 h 407"/>
                <a:gd name="T14" fmla="*/ 0 w 590"/>
                <a:gd name="T15" fmla="*/ 0 h 407"/>
                <a:gd name="T16" fmla="*/ 0 w 590"/>
                <a:gd name="T17" fmla="*/ 0 h 4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0"/>
                <a:gd name="T28" fmla="*/ 0 h 407"/>
                <a:gd name="T29" fmla="*/ 590 w 590"/>
                <a:gd name="T30" fmla="*/ 407 h 4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0" h="407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4" y="157"/>
                  </a:lnTo>
                  <a:lnTo>
                    <a:pt x="504" y="391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8" y="193"/>
                  </a:lnTo>
                  <a:lnTo>
                    <a:pt x="328" y="40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4" name="Freeform 598"/>
            <p:cNvSpPr>
              <a:spLocks/>
            </p:cNvSpPr>
            <p:nvPr/>
          </p:nvSpPr>
          <p:spPr bwMode="auto">
            <a:xfrm>
              <a:off x="4422" y="2532"/>
              <a:ext cx="13" cy="14"/>
            </a:xfrm>
            <a:custGeom>
              <a:avLst/>
              <a:gdLst>
                <a:gd name="T0" fmla="*/ 0 w 88"/>
                <a:gd name="T1" fmla="*/ 0 h 99"/>
                <a:gd name="T2" fmla="*/ 0 w 88"/>
                <a:gd name="T3" fmla="*/ 0 h 99"/>
                <a:gd name="T4" fmla="*/ 0 w 88"/>
                <a:gd name="T5" fmla="*/ 0 h 99"/>
                <a:gd name="T6" fmla="*/ 0 w 88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9"/>
                <a:gd name="T14" fmla="*/ 88 w 88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9">
                  <a:moveTo>
                    <a:pt x="88" y="99"/>
                  </a:moveTo>
                  <a:lnTo>
                    <a:pt x="88" y="0"/>
                  </a:lnTo>
                  <a:lnTo>
                    <a:pt x="0" y="15"/>
                  </a:lnTo>
                  <a:lnTo>
                    <a:pt x="0" y="4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5" name="Freeform 599"/>
            <p:cNvSpPr>
              <a:spLocks/>
            </p:cNvSpPr>
            <p:nvPr/>
          </p:nvSpPr>
          <p:spPr bwMode="auto">
            <a:xfrm>
              <a:off x="4568" y="2495"/>
              <a:ext cx="85" cy="52"/>
            </a:xfrm>
            <a:custGeom>
              <a:avLst/>
              <a:gdLst>
                <a:gd name="T0" fmla="*/ 0 w 591"/>
                <a:gd name="T1" fmla="*/ 0 h 362"/>
                <a:gd name="T2" fmla="*/ 0 w 591"/>
                <a:gd name="T3" fmla="*/ 0 h 362"/>
                <a:gd name="T4" fmla="*/ 0 w 591"/>
                <a:gd name="T5" fmla="*/ 0 h 362"/>
                <a:gd name="T6" fmla="*/ 0 w 591"/>
                <a:gd name="T7" fmla="*/ 0 h 362"/>
                <a:gd name="T8" fmla="*/ 0 w 591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362"/>
                <a:gd name="T17" fmla="*/ 591 w 591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362">
                  <a:moveTo>
                    <a:pt x="0" y="308"/>
                  </a:moveTo>
                  <a:lnTo>
                    <a:pt x="0" y="75"/>
                  </a:lnTo>
                  <a:lnTo>
                    <a:pt x="410" y="0"/>
                  </a:lnTo>
                  <a:lnTo>
                    <a:pt x="591" y="212"/>
                  </a:lnTo>
                  <a:lnTo>
                    <a:pt x="591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6" name="Line 600"/>
            <p:cNvSpPr>
              <a:spLocks noChangeShapeType="1"/>
            </p:cNvSpPr>
            <p:nvPr/>
          </p:nvSpPr>
          <p:spPr bwMode="auto">
            <a:xfrm flipH="1" flipV="1">
              <a:off x="4568" y="2539"/>
              <a:ext cx="10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7" name="Freeform 601"/>
            <p:cNvSpPr>
              <a:spLocks/>
            </p:cNvSpPr>
            <p:nvPr/>
          </p:nvSpPr>
          <p:spPr bwMode="auto">
            <a:xfrm>
              <a:off x="4568" y="2506"/>
              <a:ext cx="85" cy="36"/>
            </a:xfrm>
            <a:custGeom>
              <a:avLst/>
              <a:gdLst>
                <a:gd name="T0" fmla="*/ 0 w 591"/>
                <a:gd name="T1" fmla="*/ 0 h 252"/>
                <a:gd name="T2" fmla="*/ 0 w 591"/>
                <a:gd name="T3" fmla="*/ 0 h 252"/>
                <a:gd name="T4" fmla="*/ 0 w 591"/>
                <a:gd name="T5" fmla="*/ 0 h 252"/>
                <a:gd name="T6" fmla="*/ 0 w 591"/>
                <a:gd name="T7" fmla="*/ 0 h 252"/>
                <a:gd name="T8" fmla="*/ 0 w 591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252"/>
                <a:gd name="T17" fmla="*/ 591 w 59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252">
                  <a:moveTo>
                    <a:pt x="0" y="0"/>
                  </a:moveTo>
                  <a:lnTo>
                    <a:pt x="153" y="222"/>
                  </a:lnTo>
                  <a:lnTo>
                    <a:pt x="591" y="137"/>
                  </a:lnTo>
                  <a:lnTo>
                    <a:pt x="502" y="155"/>
                  </a:lnTo>
                  <a:lnTo>
                    <a:pt x="502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8" name="Freeform 602"/>
            <p:cNvSpPr>
              <a:spLocks/>
            </p:cNvSpPr>
            <p:nvPr/>
          </p:nvSpPr>
          <p:spPr bwMode="auto">
            <a:xfrm>
              <a:off x="4615" y="2530"/>
              <a:ext cx="12" cy="16"/>
            </a:xfrm>
            <a:custGeom>
              <a:avLst/>
              <a:gdLst>
                <a:gd name="T0" fmla="*/ 0 w 86"/>
                <a:gd name="T1" fmla="*/ 0 h 113"/>
                <a:gd name="T2" fmla="*/ 0 w 86"/>
                <a:gd name="T3" fmla="*/ 0 h 113"/>
                <a:gd name="T4" fmla="*/ 0 w 86"/>
                <a:gd name="T5" fmla="*/ 0 h 113"/>
                <a:gd name="T6" fmla="*/ 0 w 86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13"/>
                <a:gd name="T14" fmla="*/ 86 w 86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13">
                  <a:moveTo>
                    <a:pt x="86" y="97"/>
                  </a:moveTo>
                  <a:lnTo>
                    <a:pt x="86" y="0"/>
                  </a:lnTo>
                  <a:lnTo>
                    <a:pt x="0" y="20"/>
                  </a:lnTo>
                  <a:lnTo>
                    <a:pt x="0" y="11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9" name="Freeform 603"/>
            <p:cNvSpPr>
              <a:spLocks/>
            </p:cNvSpPr>
            <p:nvPr/>
          </p:nvSpPr>
          <p:spPr bwMode="auto">
            <a:xfrm>
              <a:off x="4590" y="2535"/>
              <a:ext cx="12" cy="16"/>
            </a:xfrm>
            <a:custGeom>
              <a:avLst/>
              <a:gdLst>
                <a:gd name="T0" fmla="*/ 0 w 85"/>
                <a:gd name="T1" fmla="*/ 0 h 108"/>
                <a:gd name="T2" fmla="*/ 0 w 85"/>
                <a:gd name="T3" fmla="*/ 0 h 108"/>
                <a:gd name="T4" fmla="*/ 0 w 85"/>
                <a:gd name="T5" fmla="*/ 0 h 108"/>
                <a:gd name="T6" fmla="*/ 0 w 8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108"/>
                <a:gd name="T14" fmla="*/ 85 w 8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108">
                  <a:moveTo>
                    <a:pt x="85" y="92"/>
                  </a:moveTo>
                  <a:lnTo>
                    <a:pt x="85" y="0"/>
                  </a:lnTo>
                  <a:lnTo>
                    <a:pt x="0" y="16"/>
                  </a:lnTo>
                  <a:lnTo>
                    <a:pt x="0" y="1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0" name="Freeform 604"/>
            <p:cNvSpPr>
              <a:spLocks/>
            </p:cNvSpPr>
            <p:nvPr/>
          </p:nvSpPr>
          <p:spPr bwMode="auto">
            <a:xfrm>
              <a:off x="4290" y="2463"/>
              <a:ext cx="84" cy="67"/>
            </a:xfrm>
            <a:custGeom>
              <a:avLst/>
              <a:gdLst>
                <a:gd name="T0" fmla="*/ 0 w 590"/>
                <a:gd name="T1" fmla="*/ 0 h 474"/>
                <a:gd name="T2" fmla="*/ 0 w 590"/>
                <a:gd name="T3" fmla="*/ 0 h 474"/>
                <a:gd name="T4" fmla="*/ 0 w 590"/>
                <a:gd name="T5" fmla="*/ 0 h 474"/>
                <a:gd name="T6" fmla="*/ 0 w 590"/>
                <a:gd name="T7" fmla="*/ 0 h 474"/>
                <a:gd name="T8" fmla="*/ 0 w 590"/>
                <a:gd name="T9" fmla="*/ 0 h 474"/>
                <a:gd name="T10" fmla="*/ 0 w 590"/>
                <a:gd name="T11" fmla="*/ 0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74"/>
                <a:gd name="T20" fmla="*/ 590 w 590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74">
                  <a:moveTo>
                    <a:pt x="0" y="295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0" y="212"/>
                  </a:lnTo>
                  <a:lnTo>
                    <a:pt x="590" y="445"/>
                  </a:lnTo>
                  <a:lnTo>
                    <a:pt x="440" y="47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1" name="Line 605"/>
            <p:cNvSpPr>
              <a:spLocks noChangeShapeType="1"/>
            </p:cNvSpPr>
            <p:nvPr/>
          </p:nvSpPr>
          <p:spPr bwMode="auto">
            <a:xfrm>
              <a:off x="4290" y="2473"/>
              <a:ext cx="19" cy="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2" name="Freeform 606"/>
            <p:cNvSpPr>
              <a:spLocks/>
            </p:cNvSpPr>
            <p:nvPr/>
          </p:nvSpPr>
          <p:spPr bwMode="auto">
            <a:xfrm>
              <a:off x="4330" y="2493"/>
              <a:ext cx="44" cy="37"/>
            </a:xfrm>
            <a:custGeom>
              <a:avLst/>
              <a:gdLst>
                <a:gd name="T0" fmla="*/ 0 w 308"/>
                <a:gd name="T1" fmla="*/ 0 h 262"/>
                <a:gd name="T2" fmla="*/ 0 w 308"/>
                <a:gd name="T3" fmla="*/ 0 h 262"/>
                <a:gd name="T4" fmla="*/ 0 w 308"/>
                <a:gd name="T5" fmla="*/ 0 h 262"/>
                <a:gd name="T6" fmla="*/ 0 w 308"/>
                <a:gd name="T7" fmla="*/ 0 h 262"/>
                <a:gd name="T8" fmla="*/ 0 w 308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62"/>
                <a:gd name="T17" fmla="*/ 308 w 308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62">
                  <a:moveTo>
                    <a:pt x="0" y="61"/>
                  </a:moveTo>
                  <a:lnTo>
                    <a:pt x="308" y="0"/>
                  </a:lnTo>
                  <a:lnTo>
                    <a:pt x="220" y="16"/>
                  </a:lnTo>
                  <a:lnTo>
                    <a:pt x="220" y="251"/>
                  </a:lnTo>
                  <a:lnTo>
                    <a:pt x="158" y="2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3" name="Freeform 607"/>
            <p:cNvSpPr>
              <a:spLocks/>
            </p:cNvSpPr>
            <p:nvPr/>
          </p:nvSpPr>
          <p:spPr bwMode="auto">
            <a:xfrm>
              <a:off x="4336" y="2498"/>
              <a:ext cx="13" cy="26"/>
            </a:xfrm>
            <a:custGeom>
              <a:avLst/>
              <a:gdLst>
                <a:gd name="T0" fmla="*/ 0 w 89"/>
                <a:gd name="T1" fmla="*/ 0 h 185"/>
                <a:gd name="T2" fmla="*/ 0 w 89"/>
                <a:gd name="T3" fmla="*/ 0 h 185"/>
                <a:gd name="T4" fmla="*/ 0 w 89"/>
                <a:gd name="T5" fmla="*/ 0 h 185"/>
                <a:gd name="T6" fmla="*/ 0 w 89"/>
                <a:gd name="T7" fmla="*/ 0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85"/>
                <a:gd name="T14" fmla="*/ 89 w 89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85">
                  <a:moveTo>
                    <a:pt x="89" y="185"/>
                  </a:moveTo>
                  <a:lnTo>
                    <a:pt x="89" y="0"/>
                  </a:lnTo>
                  <a:lnTo>
                    <a:pt x="0" y="17"/>
                  </a:lnTo>
                  <a:lnTo>
                    <a:pt x="0" y="8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4" name="Freeform 608"/>
            <p:cNvSpPr>
              <a:spLocks/>
            </p:cNvSpPr>
            <p:nvPr/>
          </p:nvSpPr>
          <p:spPr bwMode="auto">
            <a:xfrm>
              <a:off x="4366" y="2483"/>
              <a:ext cx="30" cy="50"/>
            </a:xfrm>
            <a:custGeom>
              <a:avLst/>
              <a:gdLst>
                <a:gd name="T0" fmla="*/ 0 w 211"/>
                <a:gd name="T1" fmla="*/ 0 h 348"/>
                <a:gd name="T2" fmla="*/ 0 w 211"/>
                <a:gd name="T3" fmla="*/ 0 h 348"/>
                <a:gd name="T4" fmla="*/ 0 w 211"/>
                <a:gd name="T5" fmla="*/ 0 h 348"/>
                <a:gd name="T6" fmla="*/ 0 w 211"/>
                <a:gd name="T7" fmla="*/ 0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348"/>
                <a:gd name="T14" fmla="*/ 211 w 211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348">
                  <a:moveTo>
                    <a:pt x="0" y="8"/>
                  </a:moveTo>
                  <a:lnTo>
                    <a:pt x="32" y="0"/>
                  </a:lnTo>
                  <a:lnTo>
                    <a:pt x="211" y="214"/>
                  </a:lnTo>
                  <a:lnTo>
                    <a:pt x="211" y="34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5" name="Freeform 609"/>
            <p:cNvSpPr>
              <a:spLocks/>
            </p:cNvSpPr>
            <p:nvPr/>
          </p:nvSpPr>
          <p:spPr bwMode="auto">
            <a:xfrm>
              <a:off x="4374" y="2513"/>
              <a:ext cx="22" cy="21"/>
            </a:xfrm>
            <a:custGeom>
              <a:avLst/>
              <a:gdLst>
                <a:gd name="T0" fmla="*/ 0 w 158"/>
                <a:gd name="T1" fmla="*/ 0 h 147"/>
                <a:gd name="T2" fmla="*/ 0 w 158"/>
                <a:gd name="T3" fmla="*/ 0 h 147"/>
                <a:gd name="T4" fmla="*/ 0 w 158"/>
                <a:gd name="T5" fmla="*/ 0 h 147"/>
                <a:gd name="T6" fmla="*/ 0 w 158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7"/>
                <a:gd name="T14" fmla="*/ 158 w 158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7">
                  <a:moveTo>
                    <a:pt x="0" y="30"/>
                  </a:moveTo>
                  <a:lnTo>
                    <a:pt x="158" y="0"/>
                  </a:lnTo>
                  <a:lnTo>
                    <a:pt x="70" y="17"/>
                  </a:lnTo>
                  <a:lnTo>
                    <a:pt x="70" y="14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6" name="Line 610"/>
            <p:cNvSpPr>
              <a:spLocks noChangeShapeType="1"/>
            </p:cNvSpPr>
            <p:nvPr/>
          </p:nvSpPr>
          <p:spPr bwMode="auto">
            <a:xfrm flipV="1">
              <a:off x="4371" y="2527"/>
              <a:ext cx="1" cy="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7" name="Line 611"/>
            <p:cNvSpPr>
              <a:spLocks noChangeShapeType="1"/>
            </p:cNvSpPr>
            <p:nvPr/>
          </p:nvSpPr>
          <p:spPr bwMode="auto">
            <a:xfrm>
              <a:off x="4359" y="2529"/>
              <a:ext cx="1" cy="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8" name="Freeform 612"/>
            <p:cNvSpPr>
              <a:spLocks/>
            </p:cNvSpPr>
            <p:nvPr/>
          </p:nvSpPr>
          <p:spPr bwMode="auto">
            <a:xfrm>
              <a:off x="4879" y="171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9" name="Freeform 613"/>
            <p:cNvSpPr>
              <a:spLocks/>
            </p:cNvSpPr>
            <p:nvPr/>
          </p:nvSpPr>
          <p:spPr bwMode="auto">
            <a:xfrm>
              <a:off x="4879" y="1725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3" y="225"/>
                  </a:lnTo>
                  <a:lnTo>
                    <a:pt x="590" y="140"/>
                  </a:lnTo>
                  <a:lnTo>
                    <a:pt x="504" y="158"/>
                  </a:lnTo>
                  <a:lnTo>
                    <a:pt x="504" y="391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3"/>
                  </a:lnTo>
                  <a:lnTo>
                    <a:pt x="327" y="426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3" y="225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0" name="Freeform 614"/>
            <p:cNvSpPr>
              <a:spLocks/>
            </p:cNvSpPr>
            <p:nvPr/>
          </p:nvSpPr>
          <p:spPr bwMode="auto">
            <a:xfrm>
              <a:off x="4507" y="2501"/>
              <a:ext cx="63" cy="27"/>
            </a:xfrm>
            <a:custGeom>
              <a:avLst/>
              <a:gdLst>
                <a:gd name="T0" fmla="*/ 0 w 439"/>
                <a:gd name="T1" fmla="*/ 0 h 192"/>
                <a:gd name="T2" fmla="*/ 0 w 439"/>
                <a:gd name="T3" fmla="*/ 0 h 192"/>
                <a:gd name="T4" fmla="*/ 0 w 439"/>
                <a:gd name="T5" fmla="*/ 0 h 192"/>
                <a:gd name="T6" fmla="*/ 0 w 439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192"/>
                <a:gd name="T14" fmla="*/ 439 w 439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192">
                  <a:moveTo>
                    <a:pt x="0" y="192"/>
                  </a:moveTo>
                  <a:lnTo>
                    <a:pt x="0" y="74"/>
                  </a:lnTo>
                  <a:lnTo>
                    <a:pt x="412" y="0"/>
                  </a:lnTo>
                  <a:lnTo>
                    <a:pt x="439" y="3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1" name="Line 615"/>
            <p:cNvSpPr>
              <a:spLocks noChangeShapeType="1"/>
            </p:cNvSpPr>
            <p:nvPr/>
          </p:nvSpPr>
          <p:spPr bwMode="auto">
            <a:xfrm>
              <a:off x="4507" y="2511"/>
              <a:ext cx="10" cy="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2" name="Line 616"/>
            <p:cNvSpPr>
              <a:spLocks noChangeShapeType="1"/>
            </p:cNvSpPr>
            <p:nvPr/>
          </p:nvSpPr>
          <p:spPr bwMode="auto">
            <a:xfrm flipV="1">
              <a:off x="4560" y="2535"/>
              <a:ext cx="8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3" name="Freeform 617"/>
            <p:cNvSpPr>
              <a:spLocks/>
            </p:cNvSpPr>
            <p:nvPr/>
          </p:nvSpPr>
          <p:spPr bwMode="auto">
            <a:xfrm>
              <a:off x="4560" y="2536"/>
              <a:ext cx="6" cy="8"/>
            </a:xfrm>
            <a:custGeom>
              <a:avLst/>
              <a:gdLst>
                <a:gd name="T0" fmla="*/ 0 w 41"/>
                <a:gd name="T1" fmla="*/ 0 h 56"/>
                <a:gd name="T2" fmla="*/ 0 w 41"/>
                <a:gd name="T3" fmla="*/ 0 h 56"/>
                <a:gd name="T4" fmla="*/ 0 w 41"/>
                <a:gd name="T5" fmla="*/ 0 h 56"/>
                <a:gd name="T6" fmla="*/ 0 60000 65536"/>
                <a:gd name="T7" fmla="*/ 0 60000 65536"/>
                <a:gd name="T8" fmla="*/ 0 60000 65536"/>
                <a:gd name="T9" fmla="*/ 0 w 41"/>
                <a:gd name="T10" fmla="*/ 0 h 56"/>
                <a:gd name="T11" fmla="*/ 41 w 41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56">
                  <a:moveTo>
                    <a:pt x="41" y="56"/>
                  </a:moveTo>
                  <a:lnTo>
                    <a:pt x="41" y="0"/>
                  </a:lnTo>
                  <a:lnTo>
                    <a:pt x="0" y="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4" name="Freeform 618"/>
            <p:cNvSpPr>
              <a:spLocks/>
            </p:cNvSpPr>
            <p:nvPr/>
          </p:nvSpPr>
          <p:spPr bwMode="auto">
            <a:xfrm>
              <a:off x="4659" y="2474"/>
              <a:ext cx="84" cy="51"/>
            </a:xfrm>
            <a:custGeom>
              <a:avLst/>
              <a:gdLst>
                <a:gd name="T0" fmla="*/ 0 w 589"/>
                <a:gd name="T1" fmla="*/ 0 h 362"/>
                <a:gd name="T2" fmla="*/ 0 w 589"/>
                <a:gd name="T3" fmla="*/ 0 h 362"/>
                <a:gd name="T4" fmla="*/ 0 w 589"/>
                <a:gd name="T5" fmla="*/ 0 h 362"/>
                <a:gd name="T6" fmla="*/ 0 w 589"/>
                <a:gd name="T7" fmla="*/ 0 h 362"/>
                <a:gd name="T8" fmla="*/ 0 w 589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362"/>
                <a:gd name="T17" fmla="*/ 589 w 589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362">
                  <a:moveTo>
                    <a:pt x="0" y="308"/>
                  </a:moveTo>
                  <a:lnTo>
                    <a:pt x="0" y="74"/>
                  </a:lnTo>
                  <a:lnTo>
                    <a:pt x="412" y="0"/>
                  </a:lnTo>
                  <a:lnTo>
                    <a:pt x="589" y="214"/>
                  </a:lnTo>
                  <a:lnTo>
                    <a:pt x="589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5" name="Freeform 619"/>
            <p:cNvSpPr>
              <a:spLocks/>
            </p:cNvSpPr>
            <p:nvPr/>
          </p:nvSpPr>
          <p:spPr bwMode="auto">
            <a:xfrm>
              <a:off x="4659" y="2518"/>
              <a:ext cx="57" cy="32"/>
            </a:xfrm>
            <a:custGeom>
              <a:avLst/>
              <a:gdLst>
                <a:gd name="T0" fmla="*/ 0 w 405"/>
                <a:gd name="T1" fmla="*/ 0 h 225"/>
                <a:gd name="T2" fmla="*/ 0 w 405"/>
                <a:gd name="T3" fmla="*/ 0 h 225"/>
                <a:gd name="T4" fmla="*/ 0 w 405"/>
                <a:gd name="T5" fmla="*/ 0 h 225"/>
                <a:gd name="T6" fmla="*/ 0 60000 65536"/>
                <a:gd name="T7" fmla="*/ 0 60000 65536"/>
                <a:gd name="T8" fmla="*/ 0 60000 65536"/>
                <a:gd name="T9" fmla="*/ 0 w 405"/>
                <a:gd name="T10" fmla="*/ 0 h 225"/>
                <a:gd name="T11" fmla="*/ 405 w 405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" h="225">
                  <a:moveTo>
                    <a:pt x="405" y="177"/>
                  </a:moveTo>
                  <a:lnTo>
                    <a:pt x="152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6" name="Freeform 620"/>
            <p:cNvSpPr>
              <a:spLocks/>
            </p:cNvSpPr>
            <p:nvPr/>
          </p:nvSpPr>
          <p:spPr bwMode="auto">
            <a:xfrm>
              <a:off x="4659" y="2484"/>
              <a:ext cx="84" cy="44"/>
            </a:xfrm>
            <a:custGeom>
              <a:avLst/>
              <a:gdLst>
                <a:gd name="T0" fmla="*/ 0 w 589"/>
                <a:gd name="T1" fmla="*/ 0 h 304"/>
                <a:gd name="T2" fmla="*/ 0 w 589"/>
                <a:gd name="T3" fmla="*/ 0 h 304"/>
                <a:gd name="T4" fmla="*/ 0 w 589"/>
                <a:gd name="T5" fmla="*/ 0 h 304"/>
                <a:gd name="T6" fmla="*/ 0 w 589"/>
                <a:gd name="T7" fmla="*/ 0 h 304"/>
                <a:gd name="T8" fmla="*/ 0 w 589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304"/>
                <a:gd name="T17" fmla="*/ 589 w 589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304">
                  <a:moveTo>
                    <a:pt x="0" y="0"/>
                  </a:moveTo>
                  <a:lnTo>
                    <a:pt x="152" y="226"/>
                  </a:lnTo>
                  <a:lnTo>
                    <a:pt x="589" y="140"/>
                  </a:lnTo>
                  <a:lnTo>
                    <a:pt x="501" y="156"/>
                  </a:lnTo>
                  <a:lnTo>
                    <a:pt x="501" y="30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7" name="Freeform 621"/>
            <p:cNvSpPr>
              <a:spLocks/>
            </p:cNvSpPr>
            <p:nvPr/>
          </p:nvSpPr>
          <p:spPr bwMode="auto">
            <a:xfrm>
              <a:off x="4680" y="2509"/>
              <a:ext cx="38" cy="41"/>
            </a:xfrm>
            <a:custGeom>
              <a:avLst/>
              <a:gdLst>
                <a:gd name="T0" fmla="*/ 0 w 263"/>
                <a:gd name="T1" fmla="*/ 0 h 284"/>
                <a:gd name="T2" fmla="*/ 0 w 263"/>
                <a:gd name="T3" fmla="*/ 0 h 284"/>
                <a:gd name="T4" fmla="*/ 0 w 263"/>
                <a:gd name="T5" fmla="*/ 0 h 284"/>
                <a:gd name="T6" fmla="*/ 0 w 263"/>
                <a:gd name="T7" fmla="*/ 0 h 284"/>
                <a:gd name="T8" fmla="*/ 0 w 263"/>
                <a:gd name="T9" fmla="*/ 0 h 284"/>
                <a:gd name="T10" fmla="*/ 0 w 263"/>
                <a:gd name="T11" fmla="*/ 0 h 284"/>
                <a:gd name="T12" fmla="*/ 0 w 263"/>
                <a:gd name="T13" fmla="*/ 0 h 284"/>
                <a:gd name="T14" fmla="*/ 0 w 263"/>
                <a:gd name="T15" fmla="*/ 0 h 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"/>
                <a:gd name="T25" fmla="*/ 0 h 284"/>
                <a:gd name="T26" fmla="*/ 263 w 263"/>
                <a:gd name="T27" fmla="*/ 284 h 2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" h="284">
                  <a:moveTo>
                    <a:pt x="263" y="145"/>
                  </a:moveTo>
                  <a:lnTo>
                    <a:pt x="263" y="0"/>
                  </a:lnTo>
                  <a:lnTo>
                    <a:pt x="175" y="17"/>
                  </a:lnTo>
                  <a:lnTo>
                    <a:pt x="175" y="249"/>
                  </a:lnTo>
                  <a:lnTo>
                    <a:pt x="86" y="268"/>
                  </a:lnTo>
                  <a:lnTo>
                    <a:pt x="86" y="35"/>
                  </a:lnTo>
                  <a:lnTo>
                    <a:pt x="0" y="51"/>
                  </a:lnTo>
                  <a:lnTo>
                    <a:pt x="0" y="28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8" name="Freeform 622"/>
            <p:cNvSpPr>
              <a:spLocks/>
            </p:cNvSpPr>
            <p:nvPr/>
          </p:nvSpPr>
          <p:spPr bwMode="auto">
            <a:xfrm>
              <a:off x="4115" y="1675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448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9" name="Freeform 623"/>
            <p:cNvSpPr>
              <a:spLocks/>
            </p:cNvSpPr>
            <p:nvPr/>
          </p:nvSpPr>
          <p:spPr bwMode="auto">
            <a:xfrm>
              <a:off x="4115" y="1686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2" y="225"/>
                  </a:lnTo>
                  <a:lnTo>
                    <a:pt x="152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0" name="Freeform 624"/>
            <p:cNvSpPr>
              <a:spLocks/>
            </p:cNvSpPr>
            <p:nvPr/>
          </p:nvSpPr>
          <p:spPr bwMode="auto">
            <a:xfrm>
              <a:off x="4425" y="2448"/>
              <a:ext cx="84" cy="63"/>
            </a:xfrm>
            <a:custGeom>
              <a:avLst/>
              <a:gdLst>
                <a:gd name="T0" fmla="*/ 0 w 590"/>
                <a:gd name="T1" fmla="*/ 0 h 437"/>
                <a:gd name="T2" fmla="*/ 0 w 590"/>
                <a:gd name="T3" fmla="*/ 0 h 437"/>
                <a:gd name="T4" fmla="*/ 0 w 590"/>
                <a:gd name="T5" fmla="*/ 0 h 437"/>
                <a:gd name="T6" fmla="*/ 0 w 590"/>
                <a:gd name="T7" fmla="*/ 0 h 437"/>
                <a:gd name="T8" fmla="*/ 0 w 590"/>
                <a:gd name="T9" fmla="*/ 0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37"/>
                <a:gd name="T17" fmla="*/ 590 w 590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37">
                  <a:moveTo>
                    <a:pt x="0" y="308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3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1" name="Line 625"/>
            <p:cNvSpPr>
              <a:spLocks noChangeShapeType="1"/>
            </p:cNvSpPr>
            <p:nvPr/>
          </p:nvSpPr>
          <p:spPr bwMode="auto">
            <a:xfrm flipH="1">
              <a:off x="4481" y="2513"/>
              <a:ext cx="26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2" name="Line 626"/>
            <p:cNvSpPr>
              <a:spLocks noChangeShapeType="1"/>
            </p:cNvSpPr>
            <p:nvPr/>
          </p:nvSpPr>
          <p:spPr bwMode="auto">
            <a:xfrm flipH="1" flipV="1">
              <a:off x="4425" y="2492"/>
              <a:ext cx="3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3" name="Freeform 627"/>
            <p:cNvSpPr>
              <a:spLocks/>
            </p:cNvSpPr>
            <p:nvPr/>
          </p:nvSpPr>
          <p:spPr bwMode="auto">
            <a:xfrm>
              <a:off x="4425" y="2459"/>
              <a:ext cx="84" cy="58"/>
            </a:xfrm>
            <a:custGeom>
              <a:avLst/>
              <a:gdLst>
                <a:gd name="T0" fmla="*/ 0 w 590"/>
                <a:gd name="T1" fmla="*/ 0 h 408"/>
                <a:gd name="T2" fmla="*/ 0 w 590"/>
                <a:gd name="T3" fmla="*/ 0 h 408"/>
                <a:gd name="T4" fmla="*/ 0 w 590"/>
                <a:gd name="T5" fmla="*/ 0 h 408"/>
                <a:gd name="T6" fmla="*/ 0 w 590"/>
                <a:gd name="T7" fmla="*/ 0 h 408"/>
                <a:gd name="T8" fmla="*/ 0 w 590"/>
                <a:gd name="T9" fmla="*/ 0 h 408"/>
                <a:gd name="T10" fmla="*/ 0 w 590"/>
                <a:gd name="T11" fmla="*/ 0 h 408"/>
                <a:gd name="T12" fmla="*/ 0 w 590"/>
                <a:gd name="T13" fmla="*/ 0 h 408"/>
                <a:gd name="T14" fmla="*/ 0 w 590"/>
                <a:gd name="T15" fmla="*/ 0 h 408"/>
                <a:gd name="T16" fmla="*/ 0 w 590"/>
                <a:gd name="T17" fmla="*/ 0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0"/>
                <a:gd name="T28" fmla="*/ 0 h 408"/>
                <a:gd name="T29" fmla="*/ 590 w 590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0" h="408">
                  <a:moveTo>
                    <a:pt x="0" y="0"/>
                  </a:moveTo>
                  <a:lnTo>
                    <a:pt x="153" y="226"/>
                  </a:lnTo>
                  <a:lnTo>
                    <a:pt x="590" y="141"/>
                  </a:lnTo>
                  <a:lnTo>
                    <a:pt x="504" y="156"/>
                  </a:lnTo>
                  <a:lnTo>
                    <a:pt x="504" y="392"/>
                  </a:lnTo>
                  <a:lnTo>
                    <a:pt x="415" y="408"/>
                  </a:lnTo>
                  <a:lnTo>
                    <a:pt x="415" y="175"/>
                  </a:lnTo>
                  <a:lnTo>
                    <a:pt x="326" y="191"/>
                  </a:lnTo>
                  <a:lnTo>
                    <a:pt x="326" y="33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4" name="Freeform 628"/>
            <p:cNvSpPr>
              <a:spLocks/>
            </p:cNvSpPr>
            <p:nvPr/>
          </p:nvSpPr>
          <p:spPr bwMode="auto">
            <a:xfrm>
              <a:off x="4447" y="2489"/>
              <a:ext cx="12" cy="5"/>
            </a:xfrm>
            <a:custGeom>
              <a:avLst/>
              <a:gdLst>
                <a:gd name="T0" fmla="*/ 0 w 88"/>
                <a:gd name="T1" fmla="*/ 0 h 40"/>
                <a:gd name="T2" fmla="*/ 0 w 88"/>
                <a:gd name="T3" fmla="*/ 0 h 40"/>
                <a:gd name="T4" fmla="*/ 0 w 88"/>
                <a:gd name="T5" fmla="*/ 0 h 40"/>
                <a:gd name="T6" fmla="*/ 0 w 88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0"/>
                <a:gd name="T14" fmla="*/ 88 w 8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0">
                  <a:moveTo>
                    <a:pt x="88" y="23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4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5" name="Freeform 629"/>
            <p:cNvSpPr>
              <a:spLocks/>
            </p:cNvSpPr>
            <p:nvPr/>
          </p:nvSpPr>
          <p:spPr bwMode="auto">
            <a:xfrm>
              <a:off x="4508" y="2472"/>
              <a:ext cx="59" cy="30"/>
            </a:xfrm>
            <a:custGeom>
              <a:avLst/>
              <a:gdLst>
                <a:gd name="T0" fmla="*/ 0 w 412"/>
                <a:gd name="T1" fmla="*/ 0 h 215"/>
                <a:gd name="T2" fmla="*/ 0 w 412"/>
                <a:gd name="T3" fmla="*/ 0 h 215"/>
                <a:gd name="T4" fmla="*/ 0 w 412"/>
                <a:gd name="T5" fmla="*/ 0 h 215"/>
                <a:gd name="T6" fmla="*/ 0 w 412"/>
                <a:gd name="T7" fmla="*/ 0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15"/>
                <a:gd name="T14" fmla="*/ 412 w 412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15">
                  <a:moveTo>
                    <a:pt x="0" y="43"/>
                  </a:moveTo>
                  <a:lnTo>
                    <a:pt x="233" y="0"/>
                  </a:lnTo>
                  <a:lnTo>
                    <a:pt x="412" y="21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6" name="Line 630"/>
            <p:cNvSpPr>
              <a:spLocks noChangeShapeType="1"/>
            </p:cNvSpPr>
            <p:nvPr/>
          </p:nvSpPr>
          <p:spPr bwMode="auto">
            <a:xfrm flipH="1" flipV="1">
              <a:off x="4484" y="2517"/>
              <a:ext cx="9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7" name="Freeform 631"/>
            <p:cNvSpPr>
              <a:spLocks/>
            </p:cNvSpPr>
            <p:nvPr/>
          </p:nvSpPr>
          <p:spPr bwMode="auto">
            <a:xfrm>
              <a:off x="4504" y="2513"/>
              <a:ext cx="3" cy="2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0 h 8"/>
                <a:gd name="T4" fmla="*/ 0 w 20"/>
                <a:gd name="T5" fmla="*/ 0 h 8"/>
                <a:gd name="T6" fmla="*/ 0 60000 65536"/>
                <a:gd name="T7" fmla="*/ 0 60000 65536"/>
                <a:gd name="T8" fmla="*/ 0 60000 65536"/>
                <a:gd name="T9" fmla="*/ 0 w 20"/>
                <a:gd name="T10" fmla="*/ 0 h 8"/>
                <a:gd name="T11" fmla="*/ 20 w 2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8">
                  <a:moveTo>
                    <a:pt x="0" y="0"/>
                  </a:moveTo>
                  <a:lnTo>
                    <a:pt x="6" y="8"/>
                  </a:lnTo>
                  <a:lnTo>
                    <a:pt x="20" y="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8" name="Freeform 632"/>
            <p:cNvSpPr>
              <a:spLocks/>
            </p:cNvSpPr>
            <p:nvPr/>
          </p:nvSpPr>
          <p:spPr bwMode="auto">
            <a:xfrm>
              <a:off x="4567" y="250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9" name="Freeform 633"/>
            <p:cNvSpPr>
              <a:spLocks/>
            </p:cNvSpPr>
            <p:nvPr/>
          </p:nvSpPr>
          <p:spPr bwMode="auto">
            <a:xfrm>
              <a:off x="4505" y="2514"/>
              <a:ext cx="2" cy="14"/>
            </a:xfrm>
            <a:custGeom>
              <a:avLst/>
              <a:gdLst>
                <a:gd name="T0" fmla="*/ 0 w 14"/>
                <a:gd name="T1" fmla="*/ 0 h 99"/>
                <a:gd name="T2" fmla="*/ 0 w 14"/>
                <a:gd name="T3" fmla="*/ 0 h 99"/>
                <a:gd name="T4" fmla="*/ 0 w 14"/>
                <a:gd name="T5" fmla="*/ 0 h 99"/>
                <a:gd name="T6" fmla="*/ 0 60000 65536"/>
                <a:gd name="T7" fmla="*/ 0 60000 65536"/>
                <a:gd name="T8" fmla="*/ 0 60000 65536"/>
                <a:gd name="T9" fmla="*/ 0 w 14"/>
                <a:gd name="T10" fmla="*/ 0 h 99"/>
                <a:gd name="T11" fmla="*/ 14 w 14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99">
                  <a:moveTo>
                    <a:pt x="14" y="0"/>
                  </a:moveTo>
                  <a:lnTo>
                    <a:pt x="0" y="2"/>
                  </a:lnTo>
                  <a:lnTo>
                    <a:pt x="0" y="9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0" name="Freeform 634"/>
            <p:cNvSpPr>
              <a:spLocks/>
            </p:cNvSpPr>
            <p:nvPr/>
          </p:nvSpPr>
          <p:spPr bwMode="auto">
            <a:xfrm>
              <a:off x="4603" y="2457"/>
              <a:ext cx="78" cy="42"/>
            </a:xfrm>
            <a:custGeom>
              <a:avLst/>
              <a:gdLst>
                <a:gd name="T0" fmla="*/ 0 w 546"/>
                <a:gd name="T1" fmla="*/ 0 h 295"/>
                <a:gd name="T2" fmla="*/ 0 w 546"/>
                <a:gd name="T3" fmla="*/ 0 h 295"/>
                <a:gd name="T4" fmla="*/ 0 w 546"/>
                <a:gd name="T5" fmla="*/ 0 h 295"/>
                <a:gd name="T6" fmla="*/ 0 w 546"/>
                <a:gd name="T7" fmla="*/ 0 h 2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6"/>
                <a:gd name="T13" fmla="*/ 0 h 295"/>
                <a:gd name="T14" fmla="*/ 546 w 546"/>
                <a:gd name="T15" fmla="*/ 295 h 2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6" h="295">
                  <a:moveTo>
                    <a:pt x="0" y="295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46" y="1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1" name="Line 635"/>
            <p:cNvSpPr>
              <a:spLocks noChangeShapeType="1"/>
            </p:cNvSpPr>
            <p:nvPr/>
          </p:nvSpPr>
          <p:spPr bwMode="auto">
            <a:xfrm flipH="1">
              <a:off x="4653" y="2526"/>
              <a:ext cx="11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2" name="Line 636"/>
            <p:cNvSpPr>
              <a:spLocks noChangeShapeType="1"/>
            </p:cNvSpPr>
            <p:nvPr/>
          </p:nvSpPr>
          <p:spPr bwMode="auto">
            <a:xfrm>
              <a:off x="4603" y="2468"/>
              <a:ext cx="19" cy="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3" name="Line 637"/>
            <p:cNvSpPr>
              <a:spLocks noChangeShapeType="1"/>
            </p:cNvSpPr>
            <p:nvPr/>
          </p:nvSpPr>
          <p:spPr bwMode="auto">
            <a:xfrm flipV="1">
              <a:off x="4630" y="2493"/>
              <a:ext cx="29" cy="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4" name="Freeform 638"/>
            <p:cNvSpPr>
              <a:spLocks/>
            </p:cNvSpPr>
            <p:nvPr/>
          </p:nvSpPr>
          <p:spPr bwMode="auto">
            <a:xfrm>
              <a:off x="4662" y="2523"/>
              <a:ext cx="2" cy="3"/>
            </a:xfrm>
            <a:custGeom>
              <a:avLst/>
              <a:gdLst>
                <a:gd name="T0" fmla="*/ 0 w 10"/>
                <a:gd name="T1" fmla="*/ 0 h 19"/>
                <a:gd name="T2" fmla="*/ 0 w 10"/>
                <a:gd name="T3" fmla="*/ 0 h 19"/>
                <a:gd name="T4" fmla="*/ 0 w 10"/>
                <a:gd name="T5" fmla="*/ 0 h 19"/>
                <a:gd name="T6" fmla="*/ 0 60000 65536"/>
                <a:gd name="T7" fmla="*/ 0 60000 65536"/>
                <a:gd name="T8" fmla="*/ 0 60000 65536"/>
                <a:gd name="T9" fmla="*/ 0 w 10"/>
                <a:gd name="T10" fmla="*/ 0 h 19"/>
                <a:gd name="T11" fmla="*/ 10 w 10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9">
                  <a:moveTo>
                    <a:pt x="10" y="19"/>
                  </a:move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5" name="Freeform 639"/>
            <p:cNvSpPr>
              <a:spLocks/>
            </p:cNvSpPr>
            <p:nvPr/>
          </p:nvSpPr>
          <p:spPr bwMode="auto">
            <a:xfrm>
              <a:off x="4650" y="2493"/>
              <a:ext cx="9" cy="29"/>
            </a:xfrm>
            <a:custGeom>
              <a:avLst/>
              <a:gdLst>
                <a:gd name="T0" fmla="*/ 0 w 62"/>
                <a:gd name="T1" fmla="*/ 0 h 202"/>
                <a:gd name="T2" fmla="*/ 0 w 62"/>
                <a:gd name="T3" fmla="*/ 0 h 202"/>
                <a:gd name="T4" fmla="*/ 0 w 62"/>
                <a:gd name="T5" fmla="*/ 0 h 202"/>
                <a:gd name="T6" fmla="*/ 0 60000 65536"/>
                <a:gd name="T7" fmla="*/ 0 60000 65536"/>
                <a:gd name="T8" fmla="*/ 0 60000 65536"/>
                <a:gd name="T9" fmla="*/ 0 w 62"/>
                <a:gd name="T10" fmla="*/ 0 h 202"/>
                <a:gd name="T11" fmla="*/ 62 w 62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202">
                  <a:moveTo>
                    <a:pt x="62" y="0"/>
                  </a:moveTo>
                  <a:lnTo>
                    <a:pt x="0" y="14"/>
                  </a:lnTo>
                  <a:lnTo>
                    <a:pt x="0" y="20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6" name="Freeform 640"/>
            <p:cNvSpPr>
              <a:spLocks/>
            </p:cNvSpPr>
            <p:nvPr/>
          </p:nvSpPr>
          <p:spPr bwMode="auto">
            <a:xfrm>
              <a:off x="4630" y="2497"/>
              <a:ext cx="7" cy="10"/>
            </a:xfrm>
            <a:custGeom>
              <a:avLst/>
              <a:gdLst>
                <a:gd name="T0" fmla="*/ 0 w 48"/>
                <a:gd name="T1" fmla="*/ 0 h 67"/>
                <a:gd name="T2" fmla="*/ 0 w 48"/>
                <a:gd name="T3" fmla="*/ 0 h 67"/>
                <a:gd name="T4" fmla="*/ 0 w 48"/>
                <a:gd name="T5" fmla="*/ 0 h 67"/>
                <a:gd name="T6" fmla="*/ 0 60000 65536"/>
                <a:gd name="T7" fmla="*/ 0 60000 65536"/>
                <a:gd name="T8" fmla="*/ 0 60000 65536"/>
                <a:gd name="T9" fmla="*/ 0 w 48"/>
                <a:gd name="T10" fmla="*/ 0 h 67"/>
                <a:gd name="T11" fmla="*/ 48 w 48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7">
                  <a:moveTo>
                    <a:pt x="48" y="67"/>
                  </a:moveTo>
                  <a:lnTo>
                    <a:pt x="48" y="0"/>
                  </a:lnTo>
                  <a:lnTo>
                    <a:pt x="0" y="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7" name="Freeform 641"/>
            <p:cNvSpPr>
              <a:spLocks/>
            </p:cNvSpPr>
            <p:nvPr/>
          </p:nvSpPr>
          <p:spPr bwMode="auto">
            <a:xfrm>
              <a:off x="4557" y="2447"/>
              <a:ext cx="72" cy="43"/>
            </a:xfrm>
            <a:custGeom>
              <a:avLst/>
              <a:gdLst>
                <a:gd name="T0" fmla="*/ 0 w 509"/>
                <a:gd name="T1" fmla="*/ 0 h 302"/>
                <a:gd name="T2" fmla="*/ 0 w 509"/>
                <a:gd name="T3" fmla="*/ 0 h 302"/>
                <a:gd name="T4" fmla="*/ 0 w 509"/>
                <a:gd name="T5" fmla="*/ 0 h 302"/>
                <a:gd name="T6" fmla="*/ 0 w 509"/>
                <a:gd name="T7" fmla="*/ 0 h 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302"/>
                <a:gd name="T14" fmla="*/ 509 w 509"/>
                <a:gd name="T15" fmla="*/ 302 h 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302">
                  <a:moveTo>
                    <a:pt x="0" y="302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09" y="11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8" name="Freeform 642"/>
            <p:cNvSpPr>
              <a:spLocks/>
            </p:cNvSpPr>
            <p:nvPr/>
          </p:nvSpPr>
          <p:spPr bwMode="auto">
            <a:xfrm>
              <a:off x="4557" y="2457"/>
              <a:ext cx="46" cy="32"/>
            </a:xfrm>
            <a:custGeom>
              <a:avLst/>
              <a:gdLst>
                <a:gd name="T0" fmla="*/ 0 w 325"/>
                <a:gd name="T1" fmla="*/ 0 h 225"/>
                <a:gd name="T2" fmla="*/ 0 w 325"/>
                <a:gd name="T3" fmla="*/ 0 h 225"/>
                <a:gd name="T4" fmla="*/ 0 w 325"/>
                <a:gd name="T5" fmla="*/ 0 h 225"/>
                <a:gd name="T6" fmla="*/ 0 60000 65536"/>
                <a:gd name="T7" fmla="*/ 0 60000 65536"/>
                <a:gd name="T8" fmla="*/ 0 60000 65536"/>
                <a:gd name="T9" fmla="*/ 0 w 325"/>
                <a:gd name="T10" fmla="*/ 0 h 225"/>
                <a:gd name="T11" fmla="*/ 325 w 325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" h="225">
                  <a:moveTo>
                    <a:pt x="0" y="0"/>
                  </a:moveTo>
                  <a:lnTo>
                    <a:pt x="153" y="225"/>
                  </a:lnTo>
                  <a:lnTo>
                    <a:pt x="325" y="19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9" name="Freeform 643"/>
            <p:cNvSpPr>
              <a:spLocks/>
            </p:cNvSpPr>
            <p:nvPr/>
          </p:nvSpPr>
          <p:spPr bwMode="auto">
            <a:xfrm>
              <a:off x="4578" y="2487"/>
              <a:ext cx="13" cy="17"/>
            </a:xfrm>
            <a:custGeom>
              <a:avLst/>
              <a:gdLst>
                <a:gd name="T0" fmla="*/ 0 w 89"/>
                <a:gd name="T1" fmla="*/ 0 h 121"/>
                <a:gd name="T2" fmla="*/ 0 w 89"/>
                <a:gd name="T3" fmla="*/ 0 h 121"/>
                <a:gd name="T4" fmla="*/ 0 w 89"/>
                <a:gd name="T5" fmla="*/ 0 h 121"/>
                <a:gd name="T6" fmla="*/ 0 w 8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1"/>
                <a:gd name="T14" fmla="*/ 89 w 89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1">
                  <a:moveTo>
                    <a:pt x="89" y="104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0" name="Freeform 644"/>
            <p:cNvSpPr>
              <a:spLocks/>
            </p:cNvSpPr>
            <p:nvPr/>
          </p:nvSpPr>
          <p:spPr bwMode="auto">
            <a:xfrm>
              <a:off x="3997" y="1665"/>
              <a:ext cx="84" cy="77"/>
            </a:xfrm>
            <a:custGeom>
              <a:avLst/>
              <a:gdLst>
                <a:gd name="T0" fmla="*/ 0 w 591"/>
                <a:gd name="T1" fmla="*/ 0 h 534"/>
                <a:gd name="T2" fmla="*/ 0 w 591"/>
                <a:gd name="T3" fmla="*/ 0 h 534"/>
                <a:gd name="T4" fmla="*/ 0 w 591"/>
                <a:gd name="T5" fmla="*/ 0 h 534"/>
                <a:gd name="T6" fmla="*/ 0 w 591"/>
                <a:gd name="T7" fmla="*/ 0 h 534"/>
                <a:gd name="T8" fmla="*/ 0 w 591"/>
                <a:gd name="T9" fmla="*/ 0 h 534"/>
                <a:gd name="T10" fmla="*/ 0 w 591"/>
                <a:gd name="T11" fmla="*/ 0 h 534"/>
                <a:gd name="T12" fmla="*/ 0 w 591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4"/>
                <a:gd name="T23" fmla="*/ 591 w 591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4">
                  <a:moveTo>
                    <a:pt x="0" y="308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1" y="212"/>
                  </a:lnTo>
                  <a:lnTo>
                    <a:pt x="591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1" name="Freeform 645"/>
            <p:cNvSpPr>
              <a:spLocks/>
            </p:cNvSpPr>
            <p:nvPr/>
          </p:nvSpPr>
          <p:spPr bwMode="auto">
            <a:xfrm>
              <a:off x="3997" y="1676"/>
              <a:ext cx="84" cy="66"/>
            </a:xfrm>
            <a:custGeom>
              <a:avLst/>
              <a:gdLst>
                <a:gd name="T0" fmla="*/ 0 w 591"/>
                <a:gd name="T1" fmla="*/ 0 h 461"/>
                <a:gd name="T2" fmla="*/ 0 w 591"/>
                <a:gd name="T3" fmla="*/ 0 h 461"/>
                <a:gd name="T4" fmla="*/ 0 w 591"/>
                <a:gd name="T5" fmla="*/ 0 h 461"/>
                <a:gd name="T6" fmla="*/ 0 w 591"/>
                <a:gd name="T7" fmla="*/ 0 h 461"/>
                <a:gd name="T8" fmla="*/ 0 w 591"/>
                <a:gd name="T9" fmla="*/ 0 h 461"/>
                <a:gd name="T10" fmla="*/ 0 w 591"/>
                <a:gd name="T11" fmla="*/ 0 h 461"/>
                <a:gd name="T12" fmla="*/ 0 w 591"/>
                <a:gd name="T13" fmla="*/ 0 h 461"/>
                <a:gd name="T14" fmla="*/ 0 w 591"/>
                <a:gd name="T15" fmla="*/ 0 h 461"/>
                <a:gd name="T16" fmla="*/ 0 w 591"/>
                <a:gd name="T17" fmla="*/ 0 h 461"/>
                <a:gd name="T18" fmla="*/ 0 w 591"/>
                <a:gd name="T19" fmla="*/ 0 h 461"/>
                <a:gd name="T20" fmla="*/ 0 w 591"/>
                <a:gd name="T21" fmla="*/ 0 h 461"/>
                <a:gd name="T22" fmla="*/ 0 w 591"/>
                <a:gd name="T23" fmla="*/ 0 h 461"/>
                <a:gd name="T24" fmla="*/ 0 w 591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61"/>
                <a:gd name="T41" fmla="*/ 591 w 591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61">
                  <a:moveTo>
                    <a:pt x="0" y="0"/>
                  </a:moveTo>
                  <a:lnTo>
                    <a:pt x="153" y="224"/>
                  </a:lnTo>
                  <a:lnTo>
                    <a:pt x="591" y="139"/>
                  </a:lnTo>
                  <a:lnTo>
                    <a:pt x="502" y="157"/>
                  </a:lnTo>
                  <a:lnTo>
                    <a:pt x="502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5"/>
                  </a:lnTo>
                  <a:lnTo>
                    <a:pt x="238" y="441"/>
                  </a:lnTo>
                  <a:lnTo>
                    <a:pt x="238" y="208"/>
                  </a:lnTo>
                  <a:lnTo>
                    <a:pt x="153" y="224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2" name="Freeform 646"/>
            <p:cNvSpPr>
              <a:spLocks/>
            </p:cNvSpPr>
            <p:nvPr/>
          </p:nvSpPr>
          <p:spPr bwMode="auto">
            <a:xfrm>
              <a:off x="4646" y="2430"/>
              <a:ext cx="84" cy="60"/>
            </a:xfrm>
            <a:custGeom>
              <a:avLst/>
              <a:gdLst>
                <a:gd name="T0" fmla="*/ 0 w 590"/>
                <a:gd name="T1" fmla="*/ 0 h 416"/>
                <a:gd name="T2" fmla="*/ 0 w 590"/>
                <a:gd name="T3" fmla="*/ 0 h 416"/>
                <a:gd name="T4" fmla="*/ 0 w 590"/>
                <a:gd name="T5" fmla="*/ 0 h 416"/>
                <a:gd name="T6" fmla="*/ 0 w 590"/>
                <a:gd name="T7" fmla="*/ 0 h 416"/>
                <a:gd name="T8" fmla="*/ 0 w 590"/>
                <a:gd name="T9" fmla="*/ 0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16"/>
                <a:gd name="T17" fmla="*/ 590 w 590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16">
                  <a:moveTo>
                    <a:pt x="0" y="207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41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3" name="Line 647"/>
            <p:cNvSpPr>
              <a:spLocks noChangeShapeType="1"/>
            </p:cNvSpPr>
            <p:nvPr/>
          </p:nvSpPr>
          <p:spPr bwMode="auto">
            <a:xfrm>
              <a:off x="4646" y="2441"/>
              <a:ext cx="12" cy="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4" name="Freeform 648"/>
            <p:cNvSpPr>
              <a:spLocks/>
            </p:cNvSpPr>
            <p:nvPr/>
          </p:nvSpPr>
          <p:spPr bwMode="auto">
            <a:xfrm>
              <a:off x="4674" y="2461"/>
              <a:ext cx="56" cy="14"/>
            </a:xfrm>
            <a:custGeom>
              <a:avLst/>
              <a:gdLst>
                <a:gd name="T0" fmla="*/ 0 w 393"/>
                <a:gd name="T1" fmla="*/ 0 h 96"/>
                <a:gd name="T2" fmla="*/ 0 w 393"/>
                <a:gd name="T3" fmla="*/ 0 h 96"/>
                <a:gd name="T4" fmla="*/ 0 w 393"/>
                <a:gd name="T5" fmla="*/ 0 h 96"/>
                <a:gd name="T6" fmla="*/ 0 w 39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"/>
                <a:gd name="T13" fmla="*/ 0 h 96"/>
                <a:gd name="T14" fmla="*/ 393 w 39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" h="96">
                  <a:moveTo>
                    <a:pt x="0" y="78"/>
                  </a:moveTo>
                  <a:lnTo>
                    <a:pt x="393" y="0"/>
                  </a:lnTo>
                  <a:lnTo>
                    <a:pt x="308" y="17"/>
                  </a:lnTo>
                  <a:lnTo>
                    <a:pt x="308" y="9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5" name="Freeform 649"/>
            <p:cNvSpPr>
              <a:spLocks/>
            </p:cNvSpPr>
            <p:nvPr/>
          </p:nvSpPr>
          <p:spPr bwMode="auto">
            <a:xfrm>
              <a:off x="4693" y="2466"/>
              <a:ext cx="13" cy="12"/>
            </a:xfrm>
            <a:custGeom>
              <a:avLst/>
              <a:gdLst>
                <a:gd name="T0" fmla="*/ 0 w 89"/>
                <a:gd name="T1" fmla="*/ 0 h 86"/>
                <a:gd name="T2" fmla="*/ 0 w 89"/>
                <a:gd name="T3" fmla="*/ 0 h 86"/>
                <a:gd name="T4" fmla="*/ 0 w 89"/>
                <a:gd name="T5" fmla="*/ 0 h 86"/>
                <a:gd name="T6" fmla="*/ 0 w 89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6"/>
                <a:gd name="T14" fmla="*/ 89 w 89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6">
                  <a:moveTo>
                    <a:pt x="89" y="70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8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6" name="Freeform 650"/>
            <p:cNvSpPr>
              <a:spLocks/>
            </p:cNvSpPr>
            <p:nvPr/>
          </p:nvSpPr>
          <p:spPr bwMode="auto">
            <a:xfrm>
              <a:off x="4674" y="2471"/>
              <a:ext cx="7" cy="9"/>
            </a:xfrm>
            <a:custGeom>
              <a:avLst/>
              <a:gdLst>
                <a:gd name="T0" fmla="*/ 0 w 45"/>
                <a:gd name="T1" fmla="*/ 0 h 62"/>
                <a:gd name="T2" fmla="*/ 0 w 45"/>
                <a:gd name="T3" fmla="*/ 0 h 62"/>
                <a:gd name="T4" fmla="*/ 0 w 45"/>
                <a:gd name="T5" fmla="*/ 0 h 62"/>
                <a:gd name="T6" fmla="*/ 0 60000 65536"/>
                <a:gd name="T7" fmla="*/ 0 60000 65536"/>
                <a:gd name="T8" fmla="*/ 0 60000 65536"/>
                <a:gd name="T9" fmla="*/ 0 w 45"/>
                <a:gd name="T10" fmla="*/ 0 h 62"/>
                <a:gd name="T11" fmla="*/ 45 w 45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2">
                  <a:moveTo>
                    <a:pt x="45" y="62"/>
                  </a:moveTo>
                  <a:lnTo>
                    <a:pt x="45" y="0"/>
                  </a:lnTo>
                  <a:lnTo>
                    <a:pt x="0" y="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7" name="Freeform 651"/>
            <p:cNvSpPr>
              <a:spLocks/>
            </p:cNvSpPr>
            <p:nvPr/>
          </p:nvSpPr>
          <p:spPr bwMode="auto">
            <a:xfrm>
              <a:off x="4509" y="2425"/>
              <a:ext cx="81" cy="44"/>
            </a:xfrm>
            <a:custGeom>
              <a:avLst/>
              <a:gdLst>
                <a:gd name="T0" fmla="*/ 0 w 565"/>
                <a:gd name="T1" fmla="*/ 0 h 309"/>
                <a:gd name="T2" fmla="*/ 0 w 565"/>
                <a:gd name="T3" fmla="*/ 0 h 309"/>
                <a:gd name="T4" fmla="*/ 0 w 565"/>
                <a:gd name="T5" fmla="*/ 0 h 309"/>
                <a:gd name="T6" fmla="*/ 0 w 565"/>
                <a:gd name="T7" fmla="*/ 0 h 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5"/>
                <a:gd name="T13" fmla="*/ 0 h 309"/>
                <a:gd name="T14" fmla="*/ 565 w 565"/>
                <a:gd name="T15" fmla="*/ 309 h 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5" h="309">
                  <a:moveTo>
                    <a:pt x="0" y="309"/>
                  </a:moveTo>
                  <a:lnTo>
                    <a:pt x="0" y="76"/>
                  </a:lnTo>
                  <a:lnTo>
                    <a:pt x="409" y="0"/>
                  </a:lnTo>
                  <a:lnTo>
                    <a:pt x="565" y="18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8" name="Line 652"/>
            <p:cNvSpPr>
              <a:spLocks noChangeShapeType="1"/>
            </p:cNvSpPr>
            <p:nvPr/>
          </p:nvSpPr>
          <p:spPr bwMode="auto">
            <a:xfrm flipH="1" flipV="1">
              <a:off x="4509" y="2469"/>
              <a:ext cx="5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9" name="Freeform 653"/>
            <p:cNvSpPr>
              <a:spLocks/>
            </p:cNvSpPr>
            <p:nvPr/>
          </p:nvSpPr>
          <p:spPr bwMode="auto">
            <a:xfrm>
              <a:off x="4509" y="2435"/>
              <a:ext cx="48" cy="33"/>
            </a:xfrm>
            <a:custGeom>
              <a:avLst/>
              <a:gdLst>
                <a:gd name="T0" fmla="*/ 0 w 332"/>
                <a:gd name="T1" fmla="*/ 0 h 225"/>
                <a:gd name="T2" fmla="*/ 0 w 332"/>
                <a:gd name="T3" fmla="*/ 0 h 225"/>
                <a:gd name="T4" fmla="*/ 0 w 332"/>
                <a:gd name="T5" fmla="*/ 0 h 225"/>
                <a:gd name="T6" fmla="*/ 0 60000 65536"/>
                <a:gd name="T7" fmla="*/ 0 60000 65536"/>
                <a:gd name="T8" fmla="*/ 0 60000 65536"/>
                <a:gd name="T9" fmla="*/ 0 w 332"/>
                <a:gd name="T10" fmla="*/ 0 h 225"/>
                <a:gd name="T11" fmla="*/ 332 w 33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225">
                  <a:moveTo>
                    <a:pt x="0" y="0"/>
                  </a:moveTo>
                  <a:lnTo>
                    <a:pt x="150" y="225"/>
                  </a:lnTo>
                  <a:lnTo>
                    <a:pt x="332" y="18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0" name="Freeform 654"/>
            <p:cNvSpPr>
              <a:spLocks/>
            </p:cNvSpPr>
            <p:nvPr/>
          </p:nvSpPr>
          <p:spPr bwMode="auto">
            <a:xfrm>
              <a:off x="4556" y="2462"/>
              <a:ext cx="1" cy="27"/>
            </a:xfrm>
            <a:custGeom>
              <a:avLst/>
              <a:gdLst>
                <a:gd name="T0" fmla="*/ 0 w 5"/>
                <a:gd name="T1" fmla="*/ 0 h 186"/>
                <a:gd name="T2" fmla="*/ 0 w 5"/>
                <a:gd name="T3" fmla="*/ 0 h 186"/>
                <a:gd name="T4" fmla="*/ 0 w 5"/>
                <a:gd name="T5" fmla="*/ 0 h 186"/>
                <a:gd name="T6" fmla="*/ 0 60000 65536"/>
                <a:gd name="T7" fmla="*/ 0 60000 65536"/>
                <a:gd name="T8" fmla="*/ 0 60000 65536"/>
                <a:gd name="T9" fmla="*/ 0 w 5"/>
                <a:gd name="T10" fmla="*/ 0 h 186"/>
                <a:gd name="T11" fmla="*/ 5 w 5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6">
                  <a:moveTo>
                    <a:pt x="5" y="0"/>
                  </a:moveTo>
                  <a:lnTo>
                    <a:pt x="0" y="3"/>
                  </a:lnTo>
                  <a:lnTo>
                    <a:pt x="0" y="18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1" name="Freeform 655"/>
            <p:cNvSpPr>
              <a:spLocks/>
            </p:cNvSpPr>
            <p:nvPr/>
          </p:nvSpPr>
          <p:spPr bwMode="auto">
            <a:xfrm>
              <a:off x="4531" y="2465"/>
              <a:ext cx="12" cy="9"/>
            </a:xfrm>
            <a:custGeom>
              <a:avLst/>
              <a:gdLst>
                <a:gd name="T0" fmla="*/ 0 w 89"/>
                <a:gd name="T1" fmla="*/ 0 h 62"/>
                <a:gd name="T2" fmla="*/ 0 w 89"/>
                <a:gd name="T3" fmla="*/ 0 h 62"/>
                <a:gd name="T4" fmla="*/ 0 w 89"/>
                <a:gd name="T5" fmla="*/ 0 h 62"/>
                <a:gd name="T6" fmla="*/ 0 w 89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2"/>
                <a:gd name="T14" fmla="*/ 89 w 89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2">
                  <a:moveTo>
                    <a:pt x="89" y="62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2" name="Freeform 656"/>
            <p:cNvSpPr>
              <a:spLocks/>
            </p:cNvSpPr>
            <p:nvPr/>
          </p:nvSpPr>
          <p:spPr bwMode="auto">
            <a:xfrm>
              <a:off x="4014" y="2423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7"/>
                  </a:lnTo>
                  <a:lnTo>
                    <a:pt x="152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3" name="Freeform 657"/>
            <p:cNvSpPr>
              <a:spLocks/>
            </p:cNvSpPr>
            <p:nvPr/>
          </p:nvSpPr>
          <p:spPr bwMode="auto">
            <a:xfrm>
              <a:off x="4014" y="2433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2" y="226"/>
                  </a:lnTo>
                  <a:lnTo>
                    <a:pt x="590" y="139"/>
                  </a:lnTo>
                  <a:lnTo>
                    <a:pt x="503" y="156"/>
                  </a:lnTo>
                  <a:lnTo>
                    <a:pt x="503" y="389"/>
                  </a:lnTo>
                  <a:lnTo>
                    <a:pt x="415" y="407"/>
                  </a:lnTo>
                  <a:lnTo>
                    <a:pt x="415" y="172"/>
                  </a:lnTo>
                  <a:lnTo>
                    <a:pt x="326" y="190"/>
                  </a:lnTo>
                  <a:lnTo>
                    <a:pt x="326" y="423"/>
                  </a:lnTo>
                  <a:lnTo>
                    <a:pt x="241" y="443"/>
                  </a:lnTo>
                  <a:lnTo>
                    <a:pt x="241" y="206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4" name="Freeform 658"/>
            <p:cNvSpPr>
              <a:spLocks/>
            </p:cNvSpPr>
            <p:nvPr/>
          </p:nvSpPr>
          <p:spPr bwMode="auto">
            <a:xfrm>
              <a:off x="4389" y="2417"/>
              <a:ext cx="84" cy="44"/>
            </a:xfrm>
            <a:custGeom>
              <a:avLst/>
              <a:gdLst>
                <a:gd name="T0" fmla="*/ 0 w 590"/>
                <a:gd name="T1" fmla="*/ 0 h 308"/>
                <a:gd name="T2" fmla="*/ 0 w 590"/>
                <a:gd name="T3" fmla="*/ 0 h 308"/>
                <a:gd name="T4" fmla="*/ 0 w 590"/>
                <a:gd name="T5" fmla="*/ 0 h 308"/>
                <a:gd name="T6" fmla="*/ 0 w 590"/>
                <a:gd name="T7" fmla="*/ 0 h 308"/>
                <a:gd name="T8" fmla="*/ 0 w 590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8"/>
                <a:gd name="T17" fmla="*/ 590 w 590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8">
                  <a:moveTo>
                    <a:pt x="0" y="308"/>
                  </a:moveTo>
                  <a:lnTo>
                    <a:pt x="0" y="74"/>
                  </a:lnTo>
                  <a:lnTo>
                    <a:pt x="414" y="0"/>
                  </a:lnTo>
                  <a:lnTo>
                    <a:pt x="590" y="214"/>
                  </a:lnTo>
                  <a:lnTo>
                    <a:pt x="590" y="23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5" name="Freeform 659"/>
            <p:cNvSpPr>
              <a:spLocks/>
            </p:cNvSpPr>
            <p:nvPr/>
          </p:nvSpPr>
          <p:spPr bwMode="auto">
            <a:xfrm>
              <a:off x="4389" y="2461"/>
              <a:ext cx="36" cy="33"/>
            </a:xfrm>
            <a:custGeom>
              <a:avLst/>
              <a:gdLst>
                <a:gd name="T0" fmla="*/ 0 w 253"/>
                <a:gd name="T1" fmla="*/ 0 h 225"/>
                <a:gd name="T2" fmla="*/ 0 w 253"/>
                <a:gd name="T3" fmla="*/ 0 h 225"/>
                <a:gd name="T4" fmla="*/ 0 w 253"/>
                <a:gd name="T5" fmla="*/ 0 h 225"/>
                <a:gd name="T6" fmla="*/ 0 60000 65536"/>
                <a:gd name="T7" fmla="*/ 0 60000 65536"/>
                <a:gd name="T8" fmla="*/ 0 60000 65536"/>
                <a:gd name="T9" fmla="*/ 0 w 253"/>
                <a:gd name="T10" fmla="*/ 0 h 225"/>
                <a:gd name="T11" fmla="*/ 253 w 253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25">
                  <a:moveTo>
                    <a:pt x="253" y="206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6" name="Freeform 660"/>
            <p:cNvSpPr>
              <a:spLocks/>
            </p:cNvSpPr>
            <p:nvPr/>
          </p:nvSpPr>
          <p:spPr bwMode="auto">
            <a:xfrm>
              <a:off x="4389" y="2428"/>
              <a:ext cx="84" cy="32"/>
            </a:xfrm>
            <a:custGeom>
              <a:avLst/>
              <a:gdLst>
                <a:gd name="T0" fmla="*/ 0 w 590"/>
                <a:gd name="T1" fmla="*/ 0 h 226"/>
                <a:gd name="T2" fmla="*/ 0 w 590"/>
                <a:gd name="T3" fmla="*/ 0 h 226"/>
                <a:gd name="T4" fmla="*/ 0 w 590"/>
                <a:gd name="T5" fmla="*/ 0 h 226"/>
                <a:gd name="T6" fmla="*/ 0 w 590"/>
                <a:gd name="T7" fmla="*/ 0 h 226"/>
                <a:gd name="T8" fmla="*/ 0 w 590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6"/>
                <a:gd name="T17" fmla="*/ 590 w 59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6">
                  <a:moveTo>
                    <a:pt x="0" y="0"/>
                  </a:moveTo>
                  <a:lnTo>
                    <a:pt x="154" y="226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1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7" name="Freeform 661"/>
            <p:cNvSpPr>
              <a:spLocks/>
            </p:cNvSpPr>
            <p:nvPr/>
          </p:nvSpPr>
          <p:spPr bwMode="auto">
            <a:xfrm>
              <a:off x="4436" y="2453"/>
              <a:ext cx="12" cy="4"/>
            </a:xfrm>
            <a:custGeom>
              <a:avLst/>
              <a:gdLst>
                <a:gd name="T0" fmla="*/ 0 w 88"/>
                <a:gd name="T1" fmla="*/ 0 h 29"/>
                <a:gd name="T2" fmla="*/ 0 w 88"/>
                <a:gd name="T3" fmla="*/ 0 h 29"/>
                <a:gd name="T4" fmla="*/ 0 w 88"/>
                <a:gd name="T5" fmla="*/ 0 h 29"/>
                <a:gd name="T6" fmla="*/ 0 w 88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9"/>
                <a:gd name="T14" fmla="*/ 88 w 88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9">
                  <a:moveTo>
                    <a:pt x="88" y="13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2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8" name="Freeform 662"/>
            <p:cNvSpPr>
              <a:spLocks/>
            </p:cNvSpPr>
            <p:nvPr/>
          </p:nvSpPr>
          <p:spPr bwMode="auto">
            <a:xfrm>
              <a:off x="4411" y="2458"/>
              <a:ext cx="14" cy="36"/>
            </a:xfrm>
            <a:custGeom>
              <a:avLst/>
              <a:gdLst>
                <a:gd name="T0" fmla="*/ 0 w 99"/>
                <a:gd name="T1" fmla="*/ 0 h 251"/>
                <a:gd name="T2" fmla="*/ 0 w 99"/>
                <a:gd name="T3" fmla="*/ 0 h 251"/>
                <a:gd name="T4" fmla="*/ 0 w 99"/>
                <a:gd name="T5" fmla="*/ 0 h 251"/>
                <a:gd name="T6" fmla="*/ 0 w 99"/>
                <a:gd name="T7" fmla="*/ 0 h 251"/>
                <a:gd name="T8" fmla="*/ 0 w 99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51"/>
                <a:gd name="T17" fmla="*/ 99 w 99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51">
                  <a:moveTo>
                    <a:pt x="99" y="232"/>
                  </a:moveTo>
                  <a:lnTo>
                    <a:pt x="88" y="235"/>
                  </a:lnTo>
                  <a:lnTo>
                    <a:pt x="88" y="0"/>
                  </a:lnTo>
                  <a:lnTo>
                    <a:pt x="0" y="18"/>
                  </a:lnTo>
                  <a:lnTo>
                    <a:pt x="0" y="2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9" name="Freeform 663"/>
            <p:cNvSpPr>
              <a:spLocks/>
            </p:cNvSpPr>
            <p:nvPr/>
          </p:nvSpPr>
          <p:spPr bwMode="auto">
            <a:xfrm>
              <a:off x="4594" y="2403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22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0" name="Line 664"/>
            <p:cNvSpPr>
              <a:spLocks noChangeShapeType="1"/>
            </p:cNvSpPr>
            <p:nvPr/>
          </p:nvSpPr>
          <p:spPr bwMode="auto">
            <a:xfrm flipH="1" flipV="1">
              <a:off x="4594" y="2447"/>
              <a:ext cx="2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1" name="Freeform 665"/>
            <p:cNvSpPr>
              <a:spLocks/>
            </p:cNvSpPr>
            <p:nvPr/>
          </p:nvSpPr>
          <p:spPr bwMode="auto">
            <a:xfrm>
              <a:off x="4594" y="2414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16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2" name="Freeform 666"/>
            <p:cNvSpPr>
              <a:spLocks/>
            </p:cNvSpPr>
            <p:nvPr/>
          </p:nvSpPr>
          <p:spPr bwMode="auto">
            <a:xfrm>
              <a:off x="4640" y="2439"/>
              <a:ext cx="13" cy="22"/>
            </a:xfrm>
            <a:custGeom>
              <a:avLst/>
              <a:gdLst>
                <a:gd name="T0" fmla="*/ 0 w 89"/>
                <a:gd name="T1" fmla="*/ 0 h 155"/>
                <a:gd name="T2" fmla="*/ 0 w 89"/>
                <a:gd name="T3" fmla="*/ 0 h 155"/>
                <a:gd name="T4" fmla="*/ 0 w 89"/>
                <a:gd name="T5" fmla="*/ 0 h 155"/>
                <a:gd name="T6" fmla="*/ 0 w 8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55"/>
                <a:gd name="T14" fmla="*/ 89 w 8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55">
                  <a:moveTo>
                    <a:pt x="89" y="7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5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3" name="Freeform 667"/>
            <p:cNvSpPr>
              <a:spLocks/>
            </p:cNvSpPr>
            <p:nvPr/>
          </p:nvSpPr>
          <p:spPr bwMode="auto">
            <a:xfrm>
              <a:off x="4616" y="2443"/>
              <a:ext cx="12" cy="18"/>
            </a:xfrm>
            <a:custGeom>
              <a:avLst/>
              <a:gdLst>
                <a:gd name="T0" fmla="*/ 0 w 89"/>
                <a:gd name="T1" fmla="*/ 0 h 126"/>
                <a:gd name="T2" fmla="*/ 0 w 89"/>
                <a:gd name="T3" fmla="*/ 0 h 126"/>
                <a:gd name="T4" fmla="*/ 0 w 89"/>
                <a:gd name="T5" fmla="*/ 0 h 126"/>
                <a:gd name="T6" fmla="*/ 0 w 89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6"/>
                <a:gd name="T14" fmla="*/ 89 w 89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6">
                  <a:moveTo>
                    <a:pt x="89" y="12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2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4" name="Freeform 668"/>
            <p:cNvSpPr>
              <a:spLocks/>
            </p:cNvSpPr>
            <p:nvPr/>
          </p:nvSpPr>
          <p:spPr bwMode="auto">
            <a:xfrm>
              <a:off x="4980" y="2414"/>
              <a:ext cx="84" cy="77"/>
            </a:xfrm>
            <a:custGeom>
              <a:avLst/>
              <a:gdLst>
                <a:gd name="T0" fmla="*/ 0 w 591"/>
                <a:gd name="T1" fmla="*/ 0 h 534"/>
                <a:gd name="T2" fmla="*/ 0 w 591"/>
                <a:gd name="T3" fmla="*/ 0 h 534"/>
                <a:gd name="T4" fmla="*/ 0 w 591"/>
                <a:gd name="T5" fmla="*/ 0 h 534"/>
                <a:gd name="T6" fmla="*/ 0 w 591"/>
                <a:gd name="T7" fmla="*/ 0 h 534"/>
                <a:gd name="T8" fmla="*/ 0 w 591"/>
                <a:gd name="T9" fmla="*/ 0 h 534"/>
                <a:gd name="T10" fmla="*/ 0 w 591"/>
                <a:gd name="T11" fmla="*/ 0 h 534"/>
                <a:gd name="T12" fmla="*/ 0 w 591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4"/>
                <a:gd name="T23" fmla="*/ 591 w 591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4">
                  <a:moveTo>
                    <a:pt x="0" y="308"/>
                  </a:moveTo>
                  <a:lnTo>
                    <a:pt x="0" y="76"/>
                  </a:lnTo>
                  <a:lnTo>
                    <a:pt x="411" y="0"/>
                  </a:lnTo>
                  <a:lnTo>
                    <a:pt x="591" y="215"/>
                  </a:lnTo>
                  <a:lnTo>
                    <a:pt x="591" y="448"/>
                  </a:lnTo>
                  <a:lnTo>
                    <a:pt x="154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5" name="Freeform 669"/>
            <p:cNvSpPr>
              <a:spLocks/>
            </p:cNvSpPr>
            <p:nvPr/>
          </p:nvSpPr>
          <p:spPr bwMode="auto">
            <a:xfrm>
              <a:off x="4980" y="2425"/>
              <a:ext cx="84" cy="66"/>
            </a:xfrm>
            <a:custGeom>
              <a:avLst/>
              <a:gdLst>
                <a:gd name="T0" fmla="*/ 0 w 591"/>
                <a:gd name="T1" fmla="*/ 0 h 458"/>
                <a:gd name="T2" fmla="*/ 0 w 591"/>
                <a:gd name="T3" fmla="*/ 0 h 458"/>
                <a:gd name="T4" fmla="*/ 0 w 591"/>
                <a:gd name="T5" fmla="*/ 0 h 458"/>
                <a:gd name="T6" fmla="*/ 0 w 591"/>
                <a:gd name="T7" fmla="*/ 0 h 458"/>
                <a:gd name="T8" fmla="*/ 0 w 591"/>
                <a:gd name="T9" fmla="*/ 0 h 458"/>
                <a:gd name="T10" fmla="*/ 0 w 591"/>
                <a:gd name="T11" fmla="*/ 0 h 458"/>
                <a:gd name="T12" fmla="*/ 0 w 591"/>
                <a:gd name="T13" fmla="*/ 0 h 458"/>
                <a:gd name="T14" fmla="*/ 0 w 591"/>
                <a:gd name="T15" fmla="*/ 0 h 458"/>
                <a:gd name="T16" fmla="*/ 0 w 591"/>
                <a:gd name="T17" fmla="*/ 0 h 458"/>
                <a:gd name="T18" fmla="*/ 0 w 591"/>
                <a:gd name="T19" fmla="*/ 0 h 458"/>
                <a:gd name="T20" fmla="*/ 0 w 591"/>
                <a:gd name="T21" fmla="*/ 0 h 458"/>
                <a:gd name="T22" fmla="*/ 0 w 591"/>
                <a:gd name="T23" fmla="*/ 0 h 458"/>
                <a:gd name="T24" fmla="*/ 0 w 591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58"/>
                <a:gd name="T41" fmla="*/ 591 w 591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58">
                  <a:moveTo>
                    <a:pt x="0" y="0"/>
                  </a:moveTo>
                  <a:lnTo>
                    <a:pt x="154" y="224"/>
                  </a:lnTo>
                  <a:lnTo>
                    <a:pt x="591" y="139"/>
                  </a:lnTo>
                  <a:lnTo>
                    <a:pt x="503" y="155"/>
                  </a:lnTo>
                  <a:lnTo>
                    <a:pt x="503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39" y="441"/>
                  </a:lnTo>
                  <a:lnTo>
                    <a:pt x="239" y="208"/>
                  </a:lnTo>
                  <a:lnTo>
                    <a:pt x="154" y="224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6" name="Freeform 670"/>
            <p:cNvSpPr>
              <a:spLocks/>
            </p:cNvSpPr>
            <p:nvPr/>
          </p:nvSpPr>
          <p:spPr bwMode="auto">
            <a:xfrm>
              <a:off x="3981" y="1621"/>
              <a:ext cx="85" cy="57"/>
            </a:xfrm>
            <a:custGeom>
              <a:avLst/>
              <a:gdLst>
                <a:gd name="T0" fmla="*/ 0 w 590"/>
                <a:gd name="T1" fmla="*/ 0 h 394"/>
                <a:gd name="T2" fmla="*/ 0 w 590"/>
                <a:gd name="T3" fmla="*/ 0 h 394"/>
                <a:gd name="T4" fmla="*/ 0 w 590"/>
                <a:gd name="T5" fmla="*/ 0 h 394"/>
                <a:gd name="T6" fmla="*/ 0 w 590"/>
                <a:gd name="T7" fmla="*/ 0 h 394"/>
                <a:gd name="T8" fmla="*/ 0 w 590"/>
                <a:gd name="T9" fmla="*/ 0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94"/>
                <a:gd name="T17" fmla="*/ 590 w 590"/>
                <a:gd name="T18" fmla="*/ 394 h 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94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39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7" name="Line 671"/>
            <p:cNvSpPr>
              <a:spLocks noChangeShapeType="1"/>
            </p:cNvSpPr>
            <p:nvPr/>
          </p:nvSpPr>
          <p:spPr bwMode="auto">
            <a:xfrm flipH="1" flipV="1">
              <a:off x="3981" y="1665"/>
              <a:ext cx="16" cy="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8" name="Freeform 672"/>
            <p:cNvSpPr>
              <a:spLocks/>
            </p:cNvSpPr>
            <p:nvPr/>
          </p:nvSpPr>
          <p:spPr bwMode="auto">
            <a:xfrm>
              <a:off x="3981" y="1632"/>
              <a:ext cx="85" cy="34"/>
            </a:xfrm>
            <a:custGeom>
              <a:avLst/>
              <a:gdLst>
                <a:gd name="T0" fmla="*/ 0 w 590"/>
                <a:gd name="T1" fmla="*/ 0 h 236"/>
                <a:gd name="T2" fmla="*/ 0 w 590"/>
                <a:gd name="T3" fmla="*/ 0 h 236"/>
                <a:gd name="T4" fmla="*/ 0 w 590"/>
                <a:gd name="T5" fmla="*/ 0 h 236"/>
                <a:gd name="T6" fmla="*/ 0 w 590"/>
                <a:gd name="T7" fmla="*/ 0 h 236"/>
                <a:gd name="T8" fmla="*/ 0 w 590"/>
                <a:gd name="T9" fmla="*/ 0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36"/>
                <a:gd name="T17" fmla="*/ 590 w 590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36">
                  <a:moveTo>
                    <a:pt x="0" y="0"/>
                  </a:moveTo>
                  <a:lnTo>
                    <a:pt x="153" y="223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236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9" name="Freeform 673"/>
            <p:cNvSpPr>
              <a:spLocks/>
            </p:cNvSpPr>
            <p:nvPr/>
          </p:nvSpPr>
          <p:spPr bwMode="auto">
            <a:xfrm>
              <a:off x="4028" y="1657"/>
              <a:ext cx="13" cy="13"/>
            </a:xfrm>
            <a:custGeom>
              <a:avLst/>
              <a:gdLst>
                <a:gd name="T0" fmla="*/ 0 w 87"/>
                <a:gd name="T1" fmla="*/ 0 h 96"/>
                <a:gd name="T2" fmla="*/ 0 w 87"/>
                <a:gd name="T3" fmla="*/ 0 h 96"/>
                <a:gd name="T4" fmla="*/ 0 w 87"/>
                <a:gd name="T5" fmla="*/ 0 h 96"/>
                <a:gd name="T6" fmla="*/ 0 w 87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96"/>
                <a:gd name="T14" fmla="*/ 87 w 8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96">
                  <a:moveTo>
                    <a:pt x="87" y="80"/>
                  </a:moveTo>
                  <a:lnTo>
                    <a:pt x="87" y="0"/>
                  </a:lnTo>
                  <a:lnTo>
                    <a:pt x="0" y="18"/>
                  </a:lnTo>
                  <a:lnTo>
                    <a:pt x="0" y="96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0" name="Freeform 674"/>
            <p:cNvSpPr>
              <a:spLocks/>
            </p:cNvSpPr>
            <p:nvPr/>
          </p:nvSpPr>
          <p:spPr bwMode="auto">
            <a:xfrm>
              <a:off x="4003" y="1661"/>
              <a:ext cx="13" cy="13"/>
            </a:xfrm>
            <a:custGeom>
              <a:avLst/>
              <a:gdLst>
                <a:gd name="T0" fmla="*/ 0 w 89"/>
                <a:gd name="T1" fmla="*/ 0 h 91"/>
                <a:gd name="T2" fmla="*/ 0 w 89"/>
                <a:gd name="T3" fmla="*/ 0 h 91"/>
                <a:gd name="T4" fmla="*/ 0 w 89"/>
                <a:gd name="T5" fmla="*/ 0 h 91"/>
                <a:gd name="T6" fmla="*/ 0 w 89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91"/>
                <a:gd name="T14" fmla="*/ 89 w 89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91">
                  <a:moveTo>
                    <a:pt x="89" y="75"/>
                  </a:moveTo>
                  <a:lnTo>
                    <a:pt x="89" y="0"/>
                  </a:lnTo>
                  <a:lnTo>
                    <a:pt x="0" y="17"/>
                  </a:lnTo>
                  <a:lnTo>
                    <a:pt x="0" y="9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1" name="Freeform 675"/>
            <p:cNvSpPr>
              <a:spLocks/>
            </p:cNvSpPr>
            <p:nvPr/>
          </p:nvSpPr>
          <p:spPr bwMode="auto">
            <a:xfrm>
              <a:off x="4739" y="2398"/>
              <a:ext cx="84" cy="76"/>
            </a:xfrm>
            <a:custGeom>
              <a:avLst/>
              <a:gdLst>
                <a:gd name="T0" fmla="*/ 0 w 590"/>
                <a:gd name="T1" fmla="*/ 0 h 530"/>
                <a:gd name="T2" fmla="*/ 0 w 590"/>
                <a:gd name="T3" fmla="*/ 0 h 530"/>
                <a:gd name="T4" fmla="*/ 0 w 590"/>
                <a:gd name="T5" fmla="*/ 0 h 530"/>
                <a:gd name="T6" fmla="*/ 0 w 590"/>
                <a:gd name="T7" fmla="*/ 0 h 530"/>
                <a:gd name="T8" fmla="*/ 0 w 590"/>
                <a:gd name="T9" fmla="*/ 0 h 530"/>
                <a:gd name="T10" fmla="*/ 0 w 590"/>
                <a:gd name="T11" fmla="*/ 0 h 530"/>
                <a:gd name="T12" fmla="*/ 0 w 590"/>
                <a:gd name="T13" fmla="*/ 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0"/>
                <a:gd name="T23" fmla="*/ 590 w 590"/>
                <a:gd name="T24" fmla="*/ 530 h 5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0">
                  <a:moveTo>
                    <a:pt x="0" y="308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590" y="211"/>
                  </a:lnTo>
                  <a:lnTo>
                    <a:pt x="590" y="445"/>
                  </a:lnTo>
                  <a:lnTo>
                    <a:pt x="154" y="530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2" name="Freeform 676"/>
            <p:cNvSpPr>
              <a:spLocks/>
            </p:cNvSpPr>
            <p:nvPr/>
          </p:nvSpPr>
          <p:spPr bwMode="auto">
            <a:xfrm>
              <a:off x="4739" y="2409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1" y="158"/>
                  </a:lnTo>
                  <a:lnTo>
                    <a:pt x="501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8" y="190"/>
                  </a:lnTo>
                  <a:lnTo>
                    <a:pt x="328" y="426"/>
                  </a:lnTo>
                  <a:lnTo>
                    <a:pt x="239" y="442"/>
                  </a:lnTo>
                  <a:lnTo>
                    <a:pt x="239" y="209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3" name="Freeform 677"/>
            <p:cNvSpPr>
              <a:spLocks/>
            </p:cNvSpPr>
            <p:nvPr/>
          </p:nvSpPr>
          <p:spPr bwMode="auto">
            <a:xfrm>
              <a:off x="4244" y="2402"/>
              <a:ext cx="85" cy="66"/>
            </a:xfrm>
            <a:custGeom>
              <a:avLst/>
              <a:gdLst>
                <a:gd name="T0" fmla="*/ 0 w 591"/>
                <a:gd name="T1" fmla="*/ 0 h 466"/>
                <a:gd name="T2" fmla="*/ 0 w 591"/>
                <a:gd name="T3" fmla="*/ 0 h 466"/>
                <a:gd name="T4" fmla="*/ 0 w 591"/>
                <a:gd name="T5" fmla="*/ 0 h 466"/>
                <a:gd name="T6" fmla="*/ 0 w 591"/>
                <a:gd name="T7" fmla="*/ 0 h 466"/>
                <a:gd name="T8" fmla="*/ 0 w 591"/>
                <a:gd name="T9" fmla="*/ 0 h 466"/>
                <a:gd name="T10" fmla="*/ 0 w 591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466"/>
                <a:gd name="T20" fmla="*/ 591 w 591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466">
                  <a:moveTo>
                    <a:pt x="0" y="308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1" y="214"/>
                  </a:lnTo>
                  <a:lnTo>
                    <a:pt x="591" y="448"/>
                  </a:lnTo>
                  <a:lnTo>
                    <a:pt x="497" y="4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4" name="Freeform 678"/>
            <p:cNvSpPr>
              <a:spLocks/>
            </p:cNvSpPr>
            <p:nvPr/>
          </p:nvSpPr>
          <p:spPr bwMode="auto">
            <a:xfrm>
              <a:off x="4244" y="2446"/>
              <a:ext cx="46" cy="32"/>
            </a:xfrm>
            <a:custGeom>
              <a:avLst/>
              <a:gdLst>
                <a:gd name="T0" fmla="*/ 0 w 317"/>
                <a:gd name="T1" fmla="*/ 0 h 225"/>
                <a:gd name="T2" fmla="*/ 0 w 317"/>
                <a:gd name="T3" fmla="*/ 0 h 225"/>
                <a:gd name="T4" fmla="*/ 0 w 317"/>
                <a:gd name="T5" fmla="*/ 0 h 225"/>
                <a:gd name="T6" fmla="*/ 0 60000 65536"/>
                <a:gd name="T7" fmla="*/ 0 60000 65536"/>
                <a:gd name="T8" fmla="*/ 0 60000 65536"/>
                <a:gd name="T9" fmla="*/ 0 w 317"/>
                <a:gd name="T10" fmla="*/ 0 h 225"/>
                <a:gd name="T11" fmla="*/ 317 w 317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225">
                  <a:moveTo>
                    <a:pt x="317" y="193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5" name="Freeform 679"/>
            <p:cNvSpPr>
              <a:spLocks/>
            </p:cNvSpPr>
            <p:nvPr/>
          </p:nvSpPr>
          <p:spPr bwMode="auto">
            <a:xfrm>
              <a:off x="4244" y="2412"/>
              <a:ext cx="85" cy="56"/>
            </a:xfrm>
            <a:custGeom>
              <a:avLst/>
              <a:gdLst>
                <a:gd name="T0" fmla="*/ 0 w 591"/>
                <a:gd name="T1" fmla="*/ 0 h 391"/>
                <a:gd name="T2" fmla="*/ 0 w 591"/>
                <a:gd name="T3" fmla="*/ 0 h 391"/>
                <a:gd name="T4" fmla="*/ 0 w 591"/>
                <a:gd name="T5" fmla="*/ 0 h 391"/>
                <a:gd name="T6" fmla="*/ 0 w 591"/>
                <a:gd name="T7" fmla="*/ 0 h 391"/>
                <a:gd name="T8" fmla="*/ 0 w 591"/>
                <a:gd name="T9" fmla="*/ 0 h 391"/>
                <a:gd name="T10" fmla="*/ 0 w 591"/>
                <a:gd name="T11" fmla="*/ 0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391"/>
                <a:gd name="T20" fmla="*/ 591 w 591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391">
                  <a:moveTo>
                    <a:pt x="0" y="0"/>
                  </a:moveTo>
                  <a:lnTo>
                    <a:pt x="154" y="225"/>
                  </a:lnTo>
                  <a:lnTo>
                    <a:pt x="591" y="139"/>
                  </a:lnTo>
                  <a:lnTo>
                    <a:pt x="505" y="156"/>
                  </a:lnTo>
                  <a:lnTo>
                    <a:pt x="505" y="391"/>
                  </a:lnTo>
                  <a:lnTo>
                    <a:pt x="497" y="39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6" name="Freeform 680"/>
            <p:cNvSpPr>
              <a:spLocks/>
            </p:cNvSpPr>
            <p:nvPr/>
          </p:nvSpPr>
          <p:spPr bwMode="auto">
            <a:xfrm>
              <a:off x="4292" y="2437"/>
              <a:ext cx="12" cy="35"/>
            </a:xfrm>
            <a:custGeom>
              <a:avLst/>
              <a:gdLst>
                <a:gd name="T0" fmla="*/ 0 w 85"/>
                <a:gd name="T1" fmla="*/ 0 h 246"/>
                <a:gd name="T2" fmla="*/ 0 w 85"/>
                <a:gd name="T3" fmla="*/ 0 h 246"/>
                <a:gd name="T4" fmla="*/ 0 w 85"/>
                <a:gd name="T5" fmla="*/ 0 h 246"/>
                <a:gd name="T6" fmla="*/ 0 w 85"/>
                <a:gd name="T7" fmla="*/ 0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246"/>
                <a:gd name="T14" fmla="*/ 85 w 85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246">
                  <a:moveTo>
                    <a:pt x="85" y="230"/>
                  </a:moveTo>
                  <a:lnTo>
                    <a:pt x="85" y="0"/>
                  </a:lnTo>
                  <a:lnTo>
                    <a:pt x="0" y="16"/>
                  </a:lnTo>
                  <a:lnTo>
                    <a:pt x="0" y="24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7" name="Freeform 681"/>
            <p:cNvSpPr>
              <a:spLocks/>
            </p:cNvSpPr>
            <p:nvPr/>
          </p:nvSpPr>
          <p:spPr bwMode="auto">
            <a:xfrm>
              <a:off x="4266" y="2442"/>
              <a:ext cx="24" cy="36"/>
            </a:xfrm>
            <a:custGeom>
              <a:avLst/>
              <a:gdLst>
                <a:gd name="T0" fmla="*/ 0 w 163"/>
                <a:gd name="T1" fmla="*/ 0 h 252"/>
                <a:gd name="T2" fmla="*/ 0 w 163"/>
                <a:gd name="T3" fmla="*/ 0 h 252"/>
                <a:gd name="T4" fmla="*/ 0 w 163"/>
                <a:gd name="T5" fmla="*/ 0 h 252"/>
                <a:gd name="T6" fmla="*/ 0 w 163"/>
                <a:gd name="T7" fmla="*/ 0 h 252"/>
                <a:gd name="T8" fmla="*/ 0 w 163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52"/>
                <a:gd name="T17" fmla="*/ 163 w 163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52">
                  <a:moveTo>
                    <a:pt x="163" y="220"/>
                  </a:moveTo>
                  <a:lnTo>
                    <a:pt x="88" y="236"/>
                  </a:lnTo>
                  <a:lnTo>
                    <a:pt x="88" y="0"/>
                  </a:lnTo>
                  <a:lnTo>
                    <a:pt x="0" y="19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8" name="Freeform 682"/>
            <p:cNvSpPr>
              <a:spLocks/>
            </p:cNvSpPr>
            <p:nvPr/>
          </p:nvSpPr>
          <p:spPr bwMode="auto">
            <a:xfrm>
              <a:off x="5121" y="1618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9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9" name="Freeform 683"/>
            <p:cNvSpPr>
              <a:spLocks/>
            </p:cNvSpPr>
            <p:nvPr/>
          </p:nvSpPr>
          <p:spPr bwMode="auto">
            <a:xfrm>
              <a:off x="5121" y="1629"/>
              <a:ext cx="84" cy="65"/>
            </a:xfrm>
            <a:custGeom>
              <a:avLst/>
              <a:gdLst>
                <a:gd name="T0" fmla="*/ 0 w 590"/>
                <a:gd name="T1" fmla="*/ 0 h 457"/>
                <a:gd name="T2" fmla="*/ 0 w 590"/>
                <a:gd name="T3" fmla="*/ 0 h 457"/>
                <a:gd name="T4" fmla="*/ 0 w 590"/>
                <a:gd name="T5" fmla="*/ 0 h 457"/>
                <a:gd name="T6" fmla="*/ 0 w 590"/>
                <a:gd name="T7" fmla="*/ 0 h 457"/>
                <a:gd name="T8" fmla="*/ 0 w 590"/>
                <a:gd name="T9" fmla="*/ 0 h 457"/>
                <a:gd name="T10" fmla="*/ 0 w 590"/>
                <a:gd name="T11" fmla="*/ 0 h 457"/>
                <a:gd name="T12" fmla="*/ 0 w 590"/>
                <a:gd name="T13" fmla="*/ 0 h 457"/>
                <a:gd name="T14" fmla="*/ 0 w 590"/>
                <a:gd name="T15" fmla="*/ 0 h 457"/>
                <a:gd name="T16" fmla="*/ 0 w 590"/>
                <a:gd name="T17" fmla="*/ 0 h 457"/>
                <a:gd name="T18" fmla="*/ 0 w 590"/>
                <a:gd name="T19" fmla="*/ 0 h 457"/>
                <a:gd name="T20" fmla="*/ 0 w 590"/>
                <a:gd name="T21" fmla="*/ 0 h 457"/>
                <a:gd name="T22" fmla="*/ 0 w 590"/>
                <a:gd name="T23" fmla="*/ 0 h 457"/>
                <a:gd name="T24" fmla="*/ 0 w 590"/>
                <a:gd name="T25" fmla="*/ 0 h 4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7"/>
                <a:gd name="T41" fmla="*/ 590 w 590"/>
                <a:gd name="T42" fmla="*/ 457 h 4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7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6" y="407"/>
                  </a:lnTo>
                  <a:lnTo>
                    <a:pt x="416" y="173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1"/>
                  </a:lnTo>
                  <a:lnTo>
                    <a:pt x="239" y="206"/>
                  </a:lnTo>
                  <a:lnTo>
                    <a:pt x="153" y="224"/>
                  </a:lnTo>
                  <a:lnTo>
                    <a:pt x="153" y="45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0" name="Freeform 684"/>
            <p:cNvSpPr>
              <a:spLocks/>
            </p:cNvSpPr>
            <p:nvPr/>
          </p:nvSpPr>
          <p:spPr bwMode="auto">
            <a:xfrm>
              <a:off x="4887" y="2390"/>
              <a:ext cx="85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49"/>
                  </a:lnTo>
                  <a:lnTo>
                    <a:pt x="154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1" name="Freeform 685"/>
            <p:cNvSpPr>
              <a:spLocks/>
            </p:cNvSpPr>
            <p:nvPr/>
          </p:nvSpPr>
          <p:spPr bwMode="auto">
            <a:xfrm>
              <a:off x="4887" y="2401"/>
              <a:ext cx="85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5" y="156"/>
                  </a:lnTo>
                  <a:lnTo>
                    <a:pt x="505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42" y="442"/>
                  </a:lnTo>
                  <a:lnTo>
                    <a:pt x="242" y="206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2" name="Freeform 686"/>
            <p:cNvSpPr>
              <a:spLocks/>
            </p:cNvSpPr>
            <p:nvPr/>
          </p:nvSpPr>
          <p:spPr bwMode="auto">
            <a:xfrm>
              <a:off x="4507" y="2375"/>
              <a:ext cx="84" cy="65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61"/>
                <a:gd name="T20" fmla="*/ 590 w 590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61">
                  <a:moveTo>
                    <a:pt x="0" y="307"/>
                  </a:moveTo>
                  <a:lnTo>
                    <a:pt x="0" y="72"/>
                  </a:lnTo>
                  <a:lnTo>
                    <a:pt x="414" y="0"/>
                  </a:lnTo>
                  <a:lnTo>
                    <a:pt x="590" y="211"/>
                  </a:lnTo>
                  <a:lnTo>
                    <a:pt x="590" y="444"/>
                  </a:lnTo>
                  <a:lnTo>
                    <a:pt x="515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3" name="Line 687"/>
            <p:cNvSpPr>
              <a:spLocks noChangeShapeType="1"/>
            </p:cNvSpPr>
            <p:nvPr/>
          </p:nvSpPr>
          <p:spPr bwMode="auto">
            <a:xfrm flipH="1" flipV="1">
              <a:off x="4507" y="2418"/>
              <a:ext cx="10" cy="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4" name="Freeform 688"/>
            <p:cNvSpPr>
              <a:spLocks/>
            </p:cNvSpPr>
            <p:nvPr/>
          </p:nvSpPr>
          <p:spPr bwMode="auto">
            <a:xfrm>
              <a:off x="4507" y="2385"/>
              <a:ext cx="84" cy="53"/>
            </a:xfrm>
            <a:custGeom>
              <a:avLst/>
              <a:gdLst>
                <a:gd name="T0" fmla="*/ 0 w 590"/>
                <a:gd name="T1" fmla="*/ 0 h 372"/>
                <a:gd name="T2" fmla="*/ 0 w 590"/>
                <a:gd name="T3" fmla="*/ 0 h 372"/>
                <a:gd name="T4" fmla="*/ 0 w 590"/>
                <a:gd name="T5" fmla="*/ 0 h 372"/>
                <a:gd name="T6" fmla="*/ 0 w 590"/>
                <a:gd name="T7" fmla="*/ 0 h 372"/>
                <a:gd name="T8" fmla="*/ 0 w 590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72"/>
                <a:gd name="T17" fmla="*/ 590 w 590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72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1" y="155"/>
                  </a:lnTo>
                  <a:lnTo>
                    <a:pt x="501" y="3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5" name="Freeform 689"/>
            <p:cNvSpPr>
              <a:spLocks/>
            </p:cNvSpPr>
            <p:nvPr/>
          </p:nvSpPr>
          <p:spPr bwMode="auto">
            <a:xfrm>
              <a:off x="4554" y="2410"/>
              <a:ext cx="13" cy="17"/>
            </a:xfrm>
            <a:custGeom>
              <a:avLst/>
              <a:gdLst>
                <a:gd name="T0" fmla="*/ 0 w 89"/>
                <a:gd name="T1" fmla="*/ 0 h 123"/>
                <a:gd name="T2" fmla="*/ 0 w 89"/>
                <a:gd name="T3" fmla="*/ 0 h 123"/>
                <a:gd name="T4" fmla="*/ 0 w 89"/>
                <a:gd name="T5" fmla="*/ 0 h 123"/>
                <a:gd name="T6" fmla="*/ 0 w 89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3"/>
                <a:gd name="T14" fmla="*/ 89 w 89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3">
                  <a:moveTo>
                    <a:pt x="89" y="108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6" name="Freeform 690"/>
            <p:cNvSpPr>
              <a:spLocks/>
            </p:cNvSpPr>
            <p:nvPr/>
          </p:nvSpPr>
          <p:spPr bwMode="auto">
            <a:xfrm>
              <a:off x="4529" y="2415"/>
              <a:ext cx="13" cy="17"/>
            </a:xfrm>
            <a:custGeom>
              <a:avLst/>
              <a:gdLst>
                <a:gd name="T0" fmla="*/ 0 w 89"/>
                <a:gd name="T1" fmla="*/ 0 h 120"/>
                <a:gd name="T2" fmla="*/ 0 w 89"/>
                <a:gd name="T3" fmla="*/ 0 h 120"/>
                <a:gd name="T4" fmla="*/ 0 w 89"/>
                <a:gd name="T5" fmla="*/ 0 h 120"/>
                <a:gd name="T6" fmla="*/ 0 w 89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0"/>
                <a:gd name="T14" fmla="*/ 89 w 89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0">
                  <a:moveTo>
                    <a:pt x="89" y="104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7" name="Freeform 691"/>
            <p:cNvSpPr>
              <a:spLocks/>
            </p:cNvSpPr>
            <p:nvPr/>
          </p:nvSpPr>
          <p:spPr bwMode="auto">
            <a:xfrm>
              <a:off x="4367" y="1620"/>
              <a:ext cx="84" cy="76"/>
            </a:xfrm>
            <a:custGeom>
              <a:avLst/>
              <a:gdLst>
                <a:gd name="T0" fmla="*/ 0 w 590"/>
                <a:gd name="T1" fmla="*/ 0 h 531"/>
                <a:gd name="T2" fmla="*/ 0 w 590"/>
                <a:gd name="T3" fmla="*/ 0 h 531"/>
                <a:gd name="T4" fmla="*/ 0 w 590"/>
                <a:gd name="T5" fmla="*/ 0 h 531"/>
                <a:gd name="T6" fmla="*/ 0 w 590"/>
                <a:gd name="T7" fmla="*/ 0 h 531"/>
                <a:gd name="T8" fmla="*/ 0 w 590"/>
                <a:gd name="T9" fmla="*/ 0 h 531"/>
                <a:gd name="T10" fmla="*/ 0 w 590"/>
                <a:gd name="T11" fmla="*/ 0 h 531"/>
                <a:gd name="T12" fmla="*/ 0 w 590"/>
                <a:gd name="T13" fmla="*/ 0 h 5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1"/>
                <a:gd name="T23" fmla="*/ 590 w 590"/>
                <a:gd name="T24" fmla="*/ 531 h 5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1">
                  <a:moveTo>
                    <a:pt x="0" y="309"/>
                  </a:moveTo>
                  <a:lnTo>
                    <a:pt x="0" y="73"/>
                  </a:lnTo>
                  <a:lnTo>
                    <a:pt x="414" y="0"/>
                  </a:lnTo>
                  <a:lnTo>
                    <a:pt x="590" y="212"/>
                  </a:lnTo>
                  <a:lnTo>
                    <a:pt x="590" y="445"/>
                  </a:lnTo>
                  <a:lnTo>
                    <a:pt x="153" y="531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8" name="Freeform 692"/>
            <p:cNvSpPr>
              <a:spLocks/>
            </p:cNvSpPr>
            <p:nvPr/>
          </p:nvSpPr>
          <p:spPr bwMode="auto">
            <a:xfrm>
              <a:off x="4367" y="1631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1"/>
                  </a:lnTo>
                  <a:lnTo>
                    <a:pt x="327" y="426"/>
                  </a:lnTo>
                  <a:lnTo>
                    <a:pt x="242" y="442"/>
                  </a:lnTo>
                  <a:lnTo>
                    <a:pt x="242" y="209"/>
                  </a:lnTo>
                  <a:lnTo>
                    <a:pt x="153" y="225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9" name="Freeform 693"/>
            <p:cNvSpPr>
              <a:spLocks/>
            </p:cNvSpPr>
            <p:nvPr/>
          </p:nvSpPr>
          <p:spPr bwMode="auto">
            <a:xfrm>
              <a:off x="4709" y="2339"/>
              <a:ext cx="85" cy="60"/>
            </a:xfrm>
            <a:custGeom>
              <a:avLst/>
              <a:gdLst>
                <a:gd name="T0" fmla="*/ 0 w 590"/>
                <a:gd name="T1" fmla="*/ 0 h 418"/>
                <a:gd name="T2" fmla="*/ 0 w 590"/>
                <a:gd name="T3" fmla="*/ 0 h 418"/>
                <a:gd name="T4" fmla="*/ 0 w 590"/>
                <a:gd name="T5" fmla="*/ 0 h 418"/>
                <a:gd name="T6" fmla="*/ 0 w 590"/>
                <a:gd name="T7" fmla="*/ 0 h 418"/>
                <a:gd name="T8" fmla="*/ 0 w 590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18"/>
                <a:gd name="T17" fmla="*/ 590 w 590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18">
                  <a:moveTo>
                    <a:pt x="0" y="308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1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0" name="Freeform 694"/>
            <p:cNvSpPr>
              <a:spLocks/>
            </p:cNvSpPr>
            <p:nvPr/>
          </p:nvSpPr>
          <p:spPr bwMode="auto">
            <a:xfrm>
              <a:off x="4709" y="2383"/>
              <a:ext cx="30" cy="32"/>
            </a:xfrm>
            <a:custGeom>
              <a:avLst/>
              <a:gdLst>
                <a:gd name="T0" fmla="*/ 0 w 206"/>
                <a:gd name="T1" fmla="*/ 0 h 226"/>
                <a:gd name="T2" fmla="*/ 0 w 206"/>
                <a:gd name="T3" fmla="*/ 0 h 226"/>
                <a:gd name="T4" fmla="*/ 0 w 206"/>
                <a:gd name="T5" fmla="*/ 0 h 226"/>
                <a:gd name="T6" fmla="*/ 0 60000 65536"/>
                <a:gd name="T7" fmla="*/ 0 60000 65536"/>
                <a:gd name="T8" fmla="*/ 0 60000 65536"/>
                <a:gd name="T9" fmla="*/ 0 w 206"/>
                <a:gd name="T10" fmla="*/ 0 h 226"/>
                <a:gd name="T11" fmla="*/ 206 w 206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" h="226">
                  <a:moveTo>
                    <a:pt x="206" y="215"/>
                  </a:moveTo>
                  <a:lnTo>
                    <a:pt x="152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1" name="Freeform 695"/>
            <p:cNvSpPr>
              <a:spLocks/>
            </p:cNvSpPr>
            <p:nvPr/>
          </p:nvSpPr>
          <p:spPr bwMode="auto">
            <a:xfrm>
              <a:off x="4709" y="2349"/>
              <a:ext cx="85" cy="52"/>
            </a:xfrm>
            <a:custGeom>
              <a:avLst/>
              <a:gdLst>
                <a:gd name="T0" fmla="*/ 0 w 590"/>
                <a:gd name="T1" fmla="*/ 0 h 362"/>
                <a:gd name="T2" fmla="*/ 0 w 590"/>
                <a:gd name="T3" fmla="*/ 0 h 362"/>
                <a:gd name="T4" fmla="*/ 0 w 590"/>
                <a:gd name="T5" fmla="*/ 0 h 362"/>
                <a:gd name="T6" fmla="*/ 0 w 590"/>
                <a:gd name="T7" fmla="*/ 0 h 362"/>
                <a:gd name="T8" fmla="*/ 0 w 590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62"/>
                <a:gd name="T17" fmla="*/ 590 w 590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62">
                  <a:moveTo>
                    <a:pt x="0" y="0"/>
                  </a:moveTo>
                  <a:lnTo>
                    <a:pt x="152" y="226"/>
                  </a:lnTo>
                  <a:lnTo>
                    <a:pt x="590" y="140"/>
                  </a:lnTo>
                  <a:lnTo>
                    <a:pt x="501" y="158"/>
                  </a:lnTo>
                  <a:lnTo>
                    <a:pt x="501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2" name="Freeform 696"/>
            <p:cNvSpPr>
              <a:spLocks/>
            </p:cNvSpPr>
            <p:nvPr/>
          </p:nvSpPr>
          <p:spPr bwMode="auto">
            <a:xfrm>
              <a:off x="4756" y="2374"/>
              <a:ext cx="13" cy="32"/>
            </a:xfrm>
            <a:custGeom>
              <a:avLst/>
              <a:gdLst>
                <a:gd name="T0" fmla="*/ 0 w 89"/>
                <a:gd name="T1" fmla="*/ 0 h 221"/>
                <a:gd name="T2" fmla="*/ 0 w 89"/>
                <a:gd name="T3" fmla="*/ 0 h 221"/>
                <a:gd name="T4" fmla="*/ 0 w 89"/>
                <a:gd name="T5" fmla="*/ 0 h 221"/>
                <a:gd name="T6" fmla="*/ 0 w 89"/>
                <a:gd name="T7" fmla="*/ 0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21"/>
                <a:gd name="T14" fmla="*/ 89 w 89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21">
                  <a:moveTo>
                    <a:pt x="89" y="204"/>
                  </a:moveTo>
                  <a:lnTo>
                    <a:pt x="89" y="0"/>
                  </a:lnTo>
                  <a:lnTo>
                    <a:pt x="0" y="20"/>
                  </a:lnTo>
                  <a:lnTo>
                    <a:pt x="0" y="2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3" name="Freeform 697"/>
            <p:cNvSpPr>
              <a:spLocks/>
            </p:cNvSpPr>
            <p:nvPr/>
          </p:nvSpPr>
          <p:spPr bwMode="auto">
            <a:xfrm>
              <a:off x="4731" y="2379"/>
              <a:ext cx="13" cy="36"/>
            </a:xfrm>
            <a:custGeom>
              <a:avLst/>
              <a:gdLst>
                <a:gd name="T0" fmla="*/ 0 w 87"/>
                <a:gd name="T1" fmla="*/ 0 h 252"/>
                <a:gd name="T2" fmla="*/ 0 w 87"/>
                <a:gd name="T3" fmla="*/ 0 h 252"/>
                <a:gd name="T4" fmla="*/ 0 w 87"/>
                <a:gd name="T5" fmla="*/ 0 h 252"/>
                <a:gd name="T6" fmla="*/ 0 w 87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252"/>
                <a:gd name="T14" fmla="*/ 87 w 87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252">
                  <a:moveTo>
                    <a:pt x="87" y="201"/>
                  </a:moveTo>
                  <a:lnTo>
                    <a:pt x="87" y="0"/>
                  </a:lnTo>
                  <a:lnTo>
                    <a:pt x="0" y="16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4" name="Freeform 698"/>
            <p:cNvSpPr>
              <a:spLocks/>
            </p:cNvSpPr>
            <p:nvPr/>
          </p:nvSpPr>
          <p:spPr bwMode="auto">
            <a:xfrm>
              <a:off x="4477" y="2336"/>
              <a:ext cx="84" cy="44"/>
            </a:xfrm>
            <a:custGeom>
              <a:avLst/>
              <a:gdLst>
                <a:gd name="T0" fmla="*/ 0 w 590"/>
                <a:gd name="T1" fmla="*/ 0 h 307"/>
                <a:gd name="T2" fmla="*/ 0 w 590"/>
                <a:gd name="T3" fmla="*/ 0 h 307"/>
                <a:gd name="T4" fmla="*/ 0 w 590"/>
                <a:gd name="T5" fmla="*/ 0 h 307"/>
                <a:gd name="T6" fmla="*/ 0 w 590"/>
                <a:gd name="T7" fmla="*/ 0 h 307"/>
                <a:gd name="T8" fmla="*/ 0 w 590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7"/>
                <a:gd name="T17" fmla="*/ 590 w 590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7">
                  <a:moveTo>
                    <a:pt x="0" y="307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1"/>
                  </a:lnTo>
                  <a:lnTo>
                    <a:pt x="590" y="27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5" name="Freeform 699"/>
            <p:cNvSpPr>
              <a:spLocks/>
            </p:cNvSpPr>
            <p:nvPr/>
          </p:nvSpPr>
          <p:spPr bwMode="auto">
            <a:xfrm>
              <a:off x="4477" y="2380"/>
              <a:ext cx="30" cy="32"/>
            </a:xfrm>
            <a:custGeom>
              <a:avLst/>
              <a:gdLst>
                <a:gd name="T0" fmla="*/ 0 w 212"/>
                <a:gd name="T1" fmla="*/ 0 h 223"/>
                <a:gd name="T2" fmla="*/ 0 w 212"/>
                <a:gd name="T3" fmla="*/ 0 h 223"/>
                <a:gd name="T4" fmla="*/ 0 w 212"/>
                <a:gd name="T5" fmla="*/ 0 h 223"/>
                <a:gd name="T6" fmla="*/ 0 60000 65536"/>
                <a:gd name="T7" fmla="*/ 0 60000 65536"/>
                <a:gd name="T8" fmla="*/ 0 60000 65536"/>
                <a:gd name="T9" fmla="*/ 0 w 212"/>
                <a:gd name="T10" fmla="*/ 0 h 223"/>
                <a:gd name="T11" fmla="*/ 212 w 212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" h="223">
                  <a:moveTo>
                    <a:pt x="212" y="212"/>
                  </a:moveTo>
                  <a:lnTo>
                    <a:pt x="154" y="22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6" name="Freeform 700"/>
            <p:cNvSpPr>
              <a:spLocks/>
            </p:cNvSpPr>
            <p:nvPr/>
          </p:nvSpPr>
          <p:spPr bwMode="auto">
            <a:xfrm>
              <a:off x="4477" y="2347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1" y="158"/>
                  </a:lnTo>
                  <a:lnTo>
                    <a:pt x="501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7" name="Freeform 701"/>
            <p:cNvSpPr>
              <a:spLocks/>
            </p:cNvSpPr>
            <p:nvPr/>
          </p:nvSpPr>
          <p:spPr bwMode="auto">
            <a:xfrm>
              <a:off x="4524" y="2371"/>
              <a:ext cx="12" cy="11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0 h 72"/>
                <a:gd name="T4" fmla="*/ 0 w 88"/>
                <a:gd name="T5" fmla="*/ 0 h 72"/>
                <a:gd name="T6" fmla="*/ 0 w 88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72"/>
                <a:gd name="T14" fmla="*/ 88 w 88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72">
                  <a:moveTo>
                    <a:pt x="88" y="59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8" name="Freeform 702"/>
            <p:cNvSpPr>
              <a:spLocks/>
            </p:cNvSpPr>
            <p:nvPr/>
          </p:nvSpPr>
          <p:spPr bwMode="auto">
            <a:xfrm>
              <a:off x="4499" y="2376"/>
              <a:ext cx="12" cy="36"/>
            </a:xfrm>
            <a:custGeom>
              <a:avLst/>
              <a:gdLst>
                <a:gd name="T0" fmla="*/ 0 w 88"/>
                <a:gd name="T1" fmla="*/ 0 h 249"/>
                <a:gd name="T2" fmla="*/ 0 w 88"/>
                <a:gd name="T3" fmla="*/ 0 h 249"/>
                <a:gd name="T4" fmla="*/ 0 w 88"/>
                <a:gd name="T5" fmla="*/ 0 h 249"/>
                <a:gd name="T6" fmla="*/ 0 w 88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49"/>
                <a:gd name="T14" fmla="*/ 88 w 88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49">
                  <a:moveTo>
                    <a:pt x="88" y="53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9" name="Freeform 703"/>
            <p:cNvSpPr>
              <a:spLocks/>
            </p:cNvSpPr>
            <p:nvPr/>
          </p:nvSpPr>
          <p:spPr bwMode="auto">
            <a:xfrm>
              <a:off x="4813" y="2339"/>
              <a:ext cx="84" cy="60"/>
            </a:xfrm>
            <a:custGeom>
              <a:avLst/>
              <a:gdLst>
                <a:gd name="T0" fmla="*/ 0 w 589"/>
                <a:gd name="T1" fmla="*/ 0 h 421"/>
                <a:gd name="T2" fmla="*/ 0 w 589"/>
                <a:gd name="T3" fmla="*/ 0 h 421"/>
                <a:gd name="T4" fmla="*/ 0 w 589"/>
                <a:gd name="T5" fmla="*/ 0 h 421"/>
                <a:gd name="T6" fmla="*/ 0 w 589"/>
                <a:gd name="T7" fmla="*/ 0 h 421"/>
                <a:gd name="T8" fmla="*/ 0 w 589"/>
                <a:gd name="T9" fmla="*/ 0 h 4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421"/>
                <a:gd name="T17" fmla="*/ 589 w 589"/>
                <a:gd name="T18" fmla="*/ 421 h 4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421">
                  <a:moveTo>
                    <a:pt x="0" y="308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89" y="212"/>
                  </a:lnTo>
                  <a:lnTo>
                    <a:pt x="589" y="4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0" name="Freeform 704"/>
            <p:cNvSpPr>
              <a:spLocks/>
            </p:cNvSpPr>
            <p:nvPr/>
          </p:nvSpPr>
          <p:spPr bwMode="auto">
            <a:xfrm>
              <a:off x="4813" y="2383"/>
              <a:ext cx="74" cy="32"/>
            </a:xfrm>
            <a:custGeom>
              <a:avLst/>
              <a:gdLst>
                <a:gd name="T0" fmla="*/ 0 w 524"/>
                <a:gd name="T1" fmla="*/ 0 h 223"/>
                <a:gd name="T2" fmla="*/ 0 w 524"/>
                <a:gd name="T3" fmla="*/ 0 h 223"/>
                <a:gd name="T4" fmla="*/ 0 w 524"/>
                <a:gd name="T5" fmla="*/ 0 h 223"/>
                <a:gd name="T6" fmla="*/ 0 60000 65536"/>
                <a:gd name="T7" fmla="*/ 0 60000 65536"/>
                <a:gd name="T8" fmla="*/ 0 60000 65536"/>
                <a:gd name="T9" fmla="*/ 0 w 524"/>
                <a:gd name="T10" fmla="*/ 0 h 223"/>
                <a:gd name="T11" fmla="*/ 524 w 524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4" h="223">
                  <a:moveTo>
                    <a:pt x="524" y="150"/>
                  </a:moveTo>
                  <a:lnTo>
                    <a:pt x="152" y="22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1" name="Freeform 705"/>
            <p:cNvSpPr>
              <a:spLocks/>
            </p:cNvSpPr>
            <p:nvPr/>
          </p:nvSpPr>
          <p:spPr bwMode="auto">
            <a:xfrm>
              <a:off x="4813" y="2349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2" y="226"/>
                  </a:lnTo>
                  <a:lnTo>
                    <a:pt x="589" y="140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4" y="408"/>
                  </a:lnTo>
                  <a:lnTo>
                    <a:pt x="414" y="174"/>
                  </a:lnTo>
                  <a:lnTo>
                    <a:pt x="326" y="191"/>
                  </a:lnTo>
                  <a:lnTo>
                    <a:pt x="326" y="427"/>
                  </a:lnTo>
                  <a:lnTo>
                    <a:pt x="240" y="443"/>
                  </a:lnTo>
                  <a:lnTo>
                    <a:pt x="240" y="210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2" name="Freeform 706"/>
            <p:cNvSpPr>
              <a:spLocks/>
            </p:cNvSpPr>
            <p:nvPr/>
          </p:nvSpPr>
          <p:spPr bwMode="auto">
            <a:xfrm>
              <a:off x="4234" y="2328"/>
              <a:ext cx="84" cy="76"/>
            </a:xfrm>
            <a:custGeom>
              <a:avLst/>
              <a:gdLst>
                <a:gd name="T0" fmla="*/ 0 w 588"/>
                <a:gd name="T1" fmla="*/ 0 h 532"/>
                <a:gd name="T2" fmla="*/ 0 w 588"/>
                <a:gd name="T3" fmla="*/ 0 h 532"/>
                <a:gd name="T4" fmla="*/ 0 w 588"/>
                <a:gd name="T5" fmla="*/ 0 h 532"/>
                <a:gd name="T6" fmla="*/ 0 w 588"/>
                <a:gd name="T7" fmla="*/ 0 h 532"/>
                <a:gd name="T8" fmla="*/ 0 w 588"/>
                <a:gd name="T9" fmla="*/ 0 h 532"/>
                <a:gd name="T10" fmla="*/ 0 w 588"/>
                <a:gd name="T11" fmla="*/ 0 h 532"/>
                <a:gd name="T12" fmla="*/ 0 w 588"/>
                <a:gd name="T13" fmla="*/ 0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32"/>
                <a:gd name="T23" fmla="*/ 588 w 588"/>
                <a:gd name="T24" fmla="*/ 532 h 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32">
                  <a:moveTo>
                    <a:pt x="0" y="307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88" y="213"/>
                  </a:lnTo>
                  <a:lnTo>
                    <a:pt x="588" y="447"/>
                  </a:lnTo>
                  <a:lnTo>
                    <a:pt x="150" y="532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3" name="Freeform 707"/>
            <p:cNvSpPr>
              <a:spLocks/>
            </p:cNvSpPr>
            <p:nvPr/>
          </p:nvSpPr>
          <p:spPr bwMode="auto">
            <a:xfrm>
              <a:off x="4234" y="2339"/>
              <a:ext cx="84" cy="65"/>
            </a:xfrm>
            <a:custGeom>
              <a:avLst/>
              <a:gdLst>
                <a:gd name="T0" fmla="*/ 0 w 588"/>
                <a:gd name="T1" fmla="*/ 0 h 458"/>
                <a:gd name="T2" fmla="*/ 0 w 588"/>
                <a:gd name="T3" fmla="*/ 0 h 458"/>
                <a:gd name="T4" fmla="*/ 0 w 588"/>
                <a:gd name="T5" fmla="*/ 0 h 458"/>
                <a:gd name="T6" fmla="*/ 0 w 588"/>
                <a:gd name="T7" fmla="*/ 0 h 458"/>
                <a:gd name="T8" fmla="*/ 0 w 588"/>
                <a:gd name="T9" fmla="*/ 0 h 458"/>
                <a:gd name="T10" fmla="*/ 0 w 588"/>
                <a:gd name="T11" fmla="*/ 0 h 458"/>
                <a:gd name="T12" fmla="*/ 0 w 588"/>
                <a:gd name="T13" fmla="*/ 0 h 458"/>
                <a:gd name="T14" fmla="*/ 0 w 588"/>
                <a:gd name="T15" fmla="*/ 0 h 458"/>
                <a:gd name="T16" fmla="*/ 0 w 588"/>
                <a:gd name="T17" fmla="*/ 0 h 458"/>
                <a:gd name="T18" fmla="*/ 0 w 588"/>
                <a:gd name="T19" fmla="*/ 0 h 458"/>
                <a:gd name="T20" fmla="*/ 0 w 588"/>
                <a:gd name="T21" fmla="*/ 0 h 458"/>
                <a:gd name="T22" fmla="*/ 0 w 588"/>
                <a:gd name="T23" fmla="*/ 0 h 458"/>
                <a:gd name="T24" fmla="*/ 0 w 588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458"/>
                <a:gd name="T41" fmla="*/ 588 w 588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458">
                  <a:moveTo>
                    <a:pt x="0" y="0"/>
                  </a:moveTo>
                  <a:lnTo>
                    <a:pt x="150" y="226"/>
                  </a:lnTo>
                  <a:lnTo>
                    <a:pt x="588" y="139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3" y="407"/>
                  </a:lnTo>
                  <a:lnTo>
                    <a:pt x="413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3"/>
                  </a:lnTo>
                  <a:lnTo>
                    <a:pt x="239" y="206"/>
                  </a:lnTo>
                  <a:lnTo>
                    <a:pt x="150" y="226"/>
                  </a:lnTo>
                  <a:lnTo>
                    <a:pt x="150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4" name="Freeform 708"/>
            <p:cNvSpPr>
              <a:spLocks/>
            </p:cNvSpPr>
            <p:nvPr/>
          </p:nvSpPr>
          <p:spPr bwMode="auto">
            <a:xfrm>
              <a:off x="4504" y="2314"/>
              <a:ext cx="84" cy="67"/>
            </a:xfrm>
            <a:custGeom>
              <a:avLst/>
              <a:gdLst>
                <a:gd name="T0" fmla="*/ 0 w 591"/>
                <a:gd name="T1" fmla="*/ 0 h 470"/>
                <a:gd name="T2" fmla="*/ 0 w 591"/>
                <a:gd name="T3" fmla="*/ 0 h 470"/>
                <a:gd name="T4" fmla="*/ 0 w 591"/>
                <a:gd name="T5" fmla="*/ 0 h 470"/>
                <a:gd name="T6" fmla="*/ 0 w 591"/>
                <a:gd name="T7" fmla="*/ 0 h 470"/>
                <a:gd name="T8" fmla="*/ 0 w 591"/>
                <a:gd name="T9" fmla="*/ 0 h 470"/>
                <a:gd name="T10" fmla="*/ 0 w 591"/>
                <a:gd name="T11" fmla="*/ 0 h 4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470"/>
                <a:gd name="T20" fmla="*/ 591 w 591"/>
                <a:gd name="T21" fmla="*/ 470 h 4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470">
                  <a:moveTo>
                    <a:pt x="0" y="194"/>
                  </a:moveTo>
                  <a:lnTo>
                    <a:pt x="0" y="73"/>
                  </a:lnTo>
                  <a:lnTo>
                    <a:pt x="411" y="0"/>
                  </a:lnTo>
                  <a:lnTo>
                    <a:pt x="591" y="212"/>
                  </a:lnTo>
                  <a:lnTo>
                    <a:pt x="591" y="449"/>
                  </a:lnTo>
                  <a:lnTo>
                    <a:pt x="476" y="47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5" name="Line 709"/>
            <p:cNvSpPr>
              <a:spLocks noChangeShapeType="1"/>
            </p:cNvSpPr>
            <p:nvPr/>
          </p:nvSpPr>
          <p:spPr bwMode="auto">
            <a:xfrm>
              <a:off x="4504" y="2325"/>
              <a:ext cx="10" cy="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6" name="Freeform 710"/>
            <p:cNvSpPr>
              <a:spLocks/>
            </p:cNvSpPr>
            <p:nvPr/>
          </p:nvSpPr>
          <p:spPr bwMode="auto">
            <a:xfrm>
              <a:off x="4549" y="2345"/>
              <a:ext cx="39" cy="36"/>
            </a:xfrm>
            <a:custGeom>
              <a:avLst/>
              <a:gdLst>
                <a:gd name="T0" fmla="*/ 0 w 274"/>
                <a:gd name="T1" fmla="*/ 0 h 258"/>
                <a:gd name="T2" fmla="*/ 0 w 274"/>
                <a:gd name="T3" fmla="*/ 0 h 258"/>
                <a:gd name="T4" fmla="*/ 0 w 274"/>
                <a:gd name="T5" fmla="*/ 0 h 258"/>
                <a:gd name="T6" fmla="*/ 0 w 274"/>
                <a:gd name="T7" fmla="*/ 0 h 258"/>
                <a:gd name="T8" fmla="*/ 0 w 274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258"/>
                <a:gd name="T17" fmla="*/ 274 w 274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258">
                  <a:moveTo>
                    <a:pt x="0" y="54"/>
                  </a:moveTo>
                  <a:lnTo>
                    <a:pt x="274" y="0"/>
                  </a:lnTo>
                  <a:lnTo>
                    <a:pt x="186" y="19"/>
                  </a:lnTo>
                  <a:lnTo>
                    <a:pt x="186" y="253"/>
                  </a:lnTo>
                  <a:lnTo>
                    <a:pt x="159" y="2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7" name="Freeform 711"/>
            <p:cNvSpPr>
              <a:spLocks/>
            </p:cNvSpPr>
            <p:nvPr/>
          </p:nvSpPr>
          <p:spPr bwMode="auto">
            <a:xfrm>
              <a:off x="4551" y="2350"/>
              <a:ext cx="12" cy="25"/>
            </a:xfrm>
            <a:custGeom>
              <a:avLst/>
              <a:gdLst>
                <a:gd name="T0" fmla="*/ 0 w 86"/>
                <a:gd name="T1" fmla="*/ 0 h 176"/>
                <a:gd name="T2" fmla="*/ 0 w 86"/>
                <a:gd name="T3" fmla="*/ 0 h 176"/>
                <a:gd name="T4" fmla="*/ 0 w 86"/>
                <a:gd name="T5" fmla="*/ 0 h 176"/>
                <a:gd name="T6" fmla="*/ 0 w 86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6"/>
                <a:gd name="T14" fmla="*/ 86 w 86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6">
                  <a:moveTo>
                    <a:pt x="86" y="176"/>
                  </a:moveTo>
                  <a:lnTo>
                    <a:pt x="86" y="0"/>
                  </a:lnTo>
                  <a:lnTo>
                    <a:pt x="0" y="18"/>
                  </a:lnTo>
                  <a:lnTo>
                    <a:pt x="0" y="3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8" name="Freeform 712"/>
            <p:cNvSpPr>
              <a:spLocks/>
            </p:cNvSpPr>
            <p:nvPr/>
          </p:nvSpPr>
          <p:spPr bwMode="auto">
            <a:xfrm>
              <a:off x="4360" y="2310"/>
              <a:ext cx="84" cy="77"/>
            </a:xfrm>
            <a:custGeom>
              <a:avLst/>
              <a:gdLst>
                <a:gd name="T0" fmla="*/ 0 w 589"/>
                <a:gd name="T1" fmla="*/ 0 h 534"/>
                <a:gd name="T2" fmla="*/ 0 w 589"/>
                <a:gd name="T3" fmla="*/ 0 h 534"/>
                <a:gd name="T4" fmla="*/ 0 w 589"/>
                <a:gd name="T5" fmla="*/ 0 h 534"/>
                <a:gd name="T6" fmla="*/ 0 w 589"/>
                <a:gd name="T7" fmla="*/ 0 h 534"/>
                <a:gd name="T8" fmla="*/ 0 w 589"/>
                <a:gd name="T9" fmla="*/ 0 h 534"/>
                <a:gd name="T10" fmla="*/ 0 w 589"/>
                <a:gd name="T11" fmla="*/ 0 h 534"/>
                <a:gd name="T12" fmla="*/ 0 w 589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4"/>
                <a:gd name="T23" fmla="*/ 589 w 589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89" y="215"/>
                  </a:lnTo>
                  <a:lnTo>
                    <a:pt x="589" y="449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9" name="Freeform 713"/>
            <p:cNvSpPr>
              <a:spLocks/>
            </p:cNvSpPr>
            <p:nvPr/>
          </p:nvSpPr>
          <p:spPr bwMode="auto">
            <a:xfrm>
              <a:off x="4360" y="2321"/>
              <a:ext cx="84" cy="66"/>
            </a:xfrm>
            <a:custGeom>
              <a:avLst/>
              <a:gdLst>
                <a:gd name="T0" fmla="*/ 0 w 589"/>
                <a:gd name="T1" fmla="*/ 0 h 458"/>
                <a:gd name="T2" fmla="*/ 0 w 589"/>
                <a:gd name="T3" fmla="*/ 0 h 458"/>
                <a:gd name="T4" fmla="*/ 0 w 589"/>
                <a:gd name="T5" fmla="*/ 0 h 458"/>
                <a:gd name="T6" fmla="*/ 0 w 589"/>
                <a:gd name="T7" fmla="*/ 0 h 458"/>
                <a:gd name="T8" fmla="*/ 0 w 589"/>
                <a:gd name="T9" fmla="*/ 0 h 458"/>
                <a:gd name="T10" fmla="*/ 0 w 589"/>
                <a:gd name="T11" fmla="*/ 0 h 458"/>
                <a:gd name="T12" fmla="*/ 0 w 589"/>
                <a:gd name="T13" fmla="*/ 0 h 458"/>
                <a:gd name="T14" fmla="*/ 0 w 589"/>
                <a:gd name="T15" fmla="*/ 0 h 458"/>
                <a:gd name="T16" fmla="*/ 0 w 589"/>
                <a:gd name="T17" fmla="*/ 0 h 458"/>
                <a:gd name="T18" fmla="*/ 0 w 589"/>
                <a:gd name="T19" fmla="*/ 0 h 458"/>
                <a:gd name="T20" fmla="*/ 0 w 589"/>
                <a:gd name="T21" fmla="*/ 0 h 458"/>
                <a:gd name="T22" fmla="*/ 0 w 589"/>
                <a:gd name="T23" fmla="*/ 0 h 458"/>
                <a:gd name="T24" fmla="*/ 0 w 589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8"/>
                <a:gd name="T41" fmla="*/ 589 w 589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8">
                  <a:moveTo>
                    <a:pt x="0" y="0"/>
                  </a:moveTo>
                  <a:lnTo>
                    <a:pt x="153" y="225"/>
                  </a:lnTo>
                  <a:lnTo>
                    <a:pt x="589" y="139"/>
                  </a:lnTo>
                  <a:lnTo>
                    <a:pt x="501" y="155"/>
                  </a:lnTo>
                  <a:lnTo>
                    <a:pt x="501" y="389"/>
                  </a:lnTo>
                  <a:lnTo>
                    <a:pt x="415" y="407"/>
                  </a:lnTo>
                  <a:lnTo>
                    <a:pt x="415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2"/>
                  </a:lnTo>
                  <a:lnTo>
                    <a:pt x="238" y="206"/>
                  </a:lnTo>
                  <a:lnTo>
                    <a:pt x="153" y="225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0" name="Freeform 714"/>
            <p:cNvSpPr>
              <a:spLocks/>
            </p:cNvSpPr>
            <p:nvPr/>
          </p:nvSpPr>
          <p:spPr bwMode="auto">
            <a:xfrm>
              <a:off x="4571" y="2317"/>
              <a:ext cx="63" cy="75"/>
            </a:xfrm>
            <a:custGeom>
              <a:avLst/>
              <a:gdLst>
                <a:gd name="T0" fmla="*/ 0 w 440"/>
                <a:gd name="T1" fmla="*/ 0 h 520"/>
                <a:gd name="T2" fmla="*/ 0 w 440"/>
                <a:gd name="T3" fmla="*/ 0 h 520"/>
                <a:gd name="T4" fmla="*/ 0 w 440"/>
                <a:gd name="T5" fmla="*/ 0 h 520"/>
                <a:gd name="T6" fmla="*/ 0 w 440"/>
                <a:gd name="T7" fmla="*/ 0 h 520"/>
                <a:gd name="T8" fmla="*/ 0 w 44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520"/>
                <a:gd name="T17" fmla="*/ 440 w 44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520">
                  <a:moveTo>
                    <a:pt x="0" y="49"/>
                  </a:moveTo>
                  <a:lnTo>
                    <a:pt x="263" y="0"/>
                  </a:lnTo>
                  <a:lnTo>
                    <a:pt x="440" y="215"/>
                  </a:lnTo>
                  <a:lnTo>
                    <a:pt x="440" y="448"/>
                  </a:lnTo>
                  <a:lnTo>
                    <a:pt x="67" y="52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1" name="Freeform 715"/>
            <p:cNvSpPr>
              <a:spLocks/>
            </p:cNvSpPr>
            <p:nvPr/>
          </p:nvSpPr>
          <p:spPr bwMode="auto">
            <a:xfrm>
              <a:off x="4584" y="2348"/>
              <a:ext cx="50" cy="43"/>
            </a:xfrm>
            <a:custGeom>
              <a:avLst/>
              <a:gdLst>
                <a:gd name="T0" fmla="*/ 0 w 351"/>
                <a:gd name="T1" fmla="*/ 0 h 300"/>
                <a:gd name="T2" fmla="*/ 0 w 351"/>
                <a:gd name="T3" fmla="*/ 0 h 300"/>
                <a:gd name="T4" fmla="*/ 0 w 351"/>
                <a:gd name="T5" fmla="*/ 0 h 300"/>
                <a:gd name="T6" fmla="*/ 0 w 351"/>
                <a:gd name="T7" fmla="*/ 0 h 300"/>
                <a:gd name="T8" fmla="*/ 0 w 351"/>
                <a:gd name="T9" fmla="*/ 0 h 300"/>
                <a:gd name="T10" fmla="*/ 0 w 351"/>
                <a:gd name="T11" fmla="*/ 0 h 300"/>
                <a:gd name="T12" fmla="*/ 0 w 351"/>
                <a:gd name="T13" fmla="*/ 0 h 300"/>
                <a:gd name="T14" fmla="*/ 0 w 351"/>
                <a:gd name="T15" fmla="*/ 0 h 300"/>
                <a:gd name="T16" fmla="*/ 0 w 351"/>
                <a:gd name="T17" fmla="*/ 0 h 300"/>
                <a:gd name="T18" fmla="*/ 0 w 351"/>
                <a:gd name="T19" fmla="*/ 0 h 3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1"/>
                <a:gd name="T31" fmla="*/ 0 h 300"/>
                <a:gd name="T32" fmla="*/ 351 w 351"/>
                <a:gd name="T33" fmla="*/ 300 h 3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1" h="300">
                  <a:moveTo>
                    <a:pt x="32" y="61"/>
                  </a:moveTo>
                  <a:lnTo>
                    <a:pt x="351" y="0"/>
                  </a:lnTo>
                  <a:lnTo>
                    <a:pt x="262" y="15"/>
                  </a:lnTo>
                  <a:lnTo>
                    <a:pt x="262" y="248"/>
                  </a:lnTo>
                  <a:lnTo>
                    <a:pt x="177" y="268"/>
                  </a:lnTo>
                  <a:lnTo>
                    <a:pt x="177" y="31"/>
                  </a:lnTo>
                  <a:lnTo>
                    <a:pt x="88" y="51"/>
                  </a:lnTo>
                  <a:lnTo>
                    <a:pt x="88" y="284"/>
                  </a:lnTo>
                  <a:lnTo>
                    <a:pt x="0" y="300"/>
                  </a:lnTo>
                  <a:lnTo>
                    <a:pt x="0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2" name="Freeform 716"/>
            <p:cNvSpPr>
              <a:spLocks/>
            </p:cNvSpPr>
            <p:nvPr/>
          </p:nvSpPr>
          <p:spPr bwMode="auto">
            <a:xfrm>
              <a:off x="4306" y="1558"/>
              <a:ext cx="84" cy="77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3" name="Freeform 717"/>
            <p:cNvSpPr>
              <a:spLocks/>
            </p:cNvSpPr>
            <p:nvPr/>
          </p:nvSpPr>
          <p:spPr bwMode="auto">
            <a:xfrm>
              <a:off x="4306" y="1569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1"/>
                  </a:lnTo>
                  <a:lnTo>
                    <a:pt x="239" y="206"/>
                  </a:lnTo>
                  <a:lnTo>
                    <a:pt x="153" y="224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4" name="Freeform 718"/>
            <p:cNvSpPr>
              <a:spLocks/>
            </p:cNvSpPr>
            <p:nvPr/>
          </p:nvSpPr>
          <p:spPr bwMode="auto">
            <a:xfrm>
              <a:off x="4842" y="1537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0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5" name="Freeform 719"/>
            <p:cNvSpPr>
              <a:spLocks/>
            </p:cNvSpPr>
            <p:nvPr/>
          </p:nvSpPr>
          <p:spPr bwMode="auto">
            <a:xfrm>
              <a:off x="4842" y="1547"/>
              <a:ext cx="84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0" y="226"/>
                  </a:lnTo>
                  <a:lnTo>
                    <a:pt x="590" y="140"/>
                  </a:lnTo>
                  <a:lnTo>
                    <a:pt x="501" y="156"/>
                  </a:lnTo>
                  <a:lnTo>
                    <a:pt x="501" y="392"/>
                  </a:lnTo>
                  <a:lnTo>
                    <a:pt x="412" y="407"/>
                  </a:lnTo>
                  <a:lnTo>
                    <a:pt x="412" y="175"/>
                  </a:lnTo>
                  <a:lnTo>
                    <a:pt x="327" y="190"/>
                  </a:lnTo>
                  <a:lnTo>
                    <a:pt x="327" y="424"/>
                  </a:lnTo>
                  <a:lnTo>
                    <a:pt x="239" y="443"/>
                  </a:lnTo>
                  <a:lnTo>
                    <a:pt x="239" y="207"/>
                  </a:lnTo>
                  <a:lnTo>
                    <a:pt x="150" y="226"/>
                  </a:lnTo>
                  <a:lnTo>
                    <a:pt x="150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6" name="Freeform 720"/>
            <p:cNvSpPr>
              <a:spLocks/>
            </p:cNvSpPr>
            <p:nvPr/>
          </p:nvSpPr>
          <p:spPr bwMode="auto">
            <a:xfrm>
              <a:off x="4613" y="2283"/>
              <a:ext cx="84" cy="76"/>
            </a:xfrm>
            <a:custGeom>
              <a:avLst/>
              <a:gdLst>
                <a:gd name="T0" fmla="*/ 0 w 589"/>
                <a:gd name="T1" fmla="*/ 0 h 534"/>
                <a:gd name="T2" fmla="*/ 0 w 589"/>
                <a:gd name="T3" fmla="*/ 0 h 534"/>
                <a:gd name="T4" fmla="*/ 0 w 589"/>
                <a:gd name="T5" fmla="*/ 0 h 534"/>
                <a:gd name="T6" fmla="*/ 0 w 589"/>
                <a:gd name="T7" fmla="*/ 0 h 534"/>
                <a:gd name="T8" fmla="*/ 0 w 589"/>
                <a:gd name="T9" fmla="*/ 0 h 534"/>
                <a:gd name="T10" fmla="*/ 0 w 589"/>
                <a:gd name="T11" fmla="*/ 0 h 534"/>
                <a:gd name="T12" fmla="*/ 0 w 589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4"/>
                <a:gd name="T23" fmla="*/ 589 w 589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4">
                  <a:moveTo>
                    <a:pt x="0" y="276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89" y="214"/>
                  </a:lnTo>
                  <a:lnTo>
                    <a:pt x="589" y="447"/>
                  </a:lnTo>
                  <a:lnTo>
                    <a:pt x="152" y="534"/>
                  </a:lnTo>
                  <a:lnTo>
                    <a:pt x="15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7" name="Freeform 721"/>
            <p:cNvSpPr>
              <a:spLocks/>
            </p:cNvSpPr>
            <p:nvPr/>
          </p:nvSpPr>
          <p:spPr bwMode="auto">
            <a:xfrm>
              <a:off x="4613" y="2294"/>
              <a:ext cx="84" cy="65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2" y="225"/>
                  </a:lnTo>
                  <a:lnTo>
                    <a:pt x="589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2"/>
                  </a:lnTo>
                  <a:lnTo>
                    <a:pt x="241" y="206"/>
                  </a:lnTo>
                  <a:lnTo>
                    <a:pt x="152" y="225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8" name="Freeform 722"/>
            <p:cNvSpPr>
              <a:spLocks/>
            </p:cNvSpPr>
            <p:nvPr/>
          </p:nvSpPr>
          <p:spPr bwMode="auto">
            <a:xfrm>
              <a:off x="4885" y="228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6"/>
                  </a:lnTo>
                  <a:lnTo>
                    <a:pt x="411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0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9" name="Freeform 723"/>
            <p:cNvSpPr>
              <a:spLocks/>
            </p:cNvSpPr>
            <p:nvPr/>
          </p:nvSpPr>
          <p:spPr bwMode="auto">
            <a:xfrm>
              <a:off x="4885" y="2296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0" y="222"/>
                  </a:lnTo>
                  <a:lnTo>
                    <a:pt x="590" y="139"/>
                  </a:lnTo>
                  <a:lnTo>
                    <a:pt x="501" y="154"/>
                  </a:lnTo>
                  <a:lnTo>
                    <a:pt x="501" y="387"/>
                  </a:lnTo>
                  <a:lnTo>
                    <a:pt x="413" y="407"/>
                  </a:lnTo>
                  <a:lnTo>
                    <a:pt x="413" y="170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39"/>
                  </a:lnTo>
                  <a:lnTo>
                    <a:pt x="239" y="206"/>
                  </a:lnTo>
                  <a:lnTo>
                    <a:pt x="150" y="222"/>
                  </a:lnTo>
                  <a:lnTo>
                    <a:pt x="150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0" name="Freeform 724"/>
            <p:cNvSpPr>
              <a:spLocks/>
            </p:cNvSpPr>
            <p:nvPr/>
          </p:nvSpPr>
          <p:spPr bwMode="auto">
            <a:xfrm>
              <a:off x="4566" y="2259"/>
              <a:ext cx="82" cy="44"/>
            </a:xfrm>
            <a:custGeom>
              <a:avLst/>
              <a:gdLst>
                <a:gd name="T0" fmla="*/ 0 w 579"/>
                <a:gd name="T1" fmla="*/ 0 h 308"/>
                <a:gd name="T2" fmla="*/ 0 w 579"/>
                <a:gd name="T3" fmla="*/ 0 h 308"/>
                <a:gd name="T4" fmla="*/ 0 w 579"/>
                <a:gd name="T5" fmla="*/ 0 h 308"/>
                <a:gd name="T6" fmla="*/ 0 w 579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9"/>
                <a:gd name="T13" fmla="*/ 0 h 308"/>
                <a:gd name="T14" fmla="*/ 579 w 579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9" h="308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79" y="19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1" name="Line 725"/>
            <p:cNvSpPr>
              <a:spLocks noChangeShapeType="1"/>
            </p:cNvSpPr>
            <p:nvPr/>
          </p:nvSpPr>
          <p:spPr bwMode="auto">
            <a:xfrm flipH="1" flipV="1">
              <a:off x="4566" y="2303"/>
              <a:ext cx="13" cy="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2" name="Freeform 726"/>
            <p:cNvSpPr>
              <a:spLocks/>
            </p:cNvSpPr>
            <p:nvPr/>
          </p:nvSpPr>
          <p:spPr bwMode="auto">
            <a:xfrm>
              <a:off x="4566" y="2270"/>
              <a:ext cx="47" cy="31"/>
            </a:xfrm>
            <a:custGeom>
              <a:avLst/>
              <a:gdLst>
                <a:gd name="T0" fmla="*/ 0 w 328"/>
                <a:gd name="T1" fmla="*/ 0 h 223"/>
                <a:gd name="T2" fmla="*/ 0 w 328"/>
                <a:gd name="T3" fmla="*/ 0 h 223"/>
                <a:gd name="T4" fmla="*/ 0 w 328"/>
                <a:gd name="T5" fmla="*/ 0 h 223"/>
                <a:gd name="T6" fmla="*/ 0 60000 65536"/>
                <a:gd name="T7" fmla="*/ 0 60000 65536"/>
                <a:gd name="T8" fmla="*/ 0 60000 65536"/>
                <a:gd name="T9" fmla="*/ 0 w 328"/>
                <a:gd name="T10" fmla="*/ 0 h 223"/>
                <a:gd name="T11" fmla="*/ 328 w 328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223">
                  <a:moveTo>
                    <a:pt x="0" y="0"/>
                  </a:moveTo>
                  <a:lnTo>
                    <a:pt x="154" y="223"/>
                  </a:lnTo>
                  <a:lnTo>
                    <a:pt x="328" y="19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3" name="Freeform 727"/>
            <p:cNvSpPr>
              <a:spLocks/>
            </p:cNvSpPr>
            <p:nvPr/>
          </p:nvSpPr>
          <p:spPr bwMode="auto">
            <a:xfrm>
              <a:off x="4588" y="2299"/>
              <a:ext cx="12" cy="22"/>
            </a:xfrm>
            <a:custGeom>
              <a:avLst/>
              <a:gdLst>
                <a:gd name="T0" fmla="*/ 0 w 87"/>
                <a:gd name="T1" fmla="*/ 0 h 156"/>
                <a:gd name="T2" fmla="*/ 0 w 87"/>
                <a:gd name="T3" fmla="*/ 0 h 156"/>
                <a:gd name="T4" fmla="*/ 0 w 87"/>
                <a:gd name="T5" fmla="*/ 0 h 156"/>
                <a:gd name="T6" fmla="*/ 0 w 87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56"/>
                <a:gd name="T14" fmla="*/ 87 w 8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56">
                  <a:moveTo>
                    <a:pt x="87" y="140"/>
                  </a:moveTo>
                  <a:lnTo>
                    <a:pt x="87" y="0"/>
                  </a:lnTo>
                  <a:lnTo>
                    <a:pt x="0" y="17"/>
                  </a:lnTo>
                  <a:lnTo>
                    <a:pt x="0" y="1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4" name="Freeform 728"/>
            <p:cNvSpPr>
              <a:spLocks/>
            </p:cNvSpPr>
            <p:nvPr/>
          </p:nvSpPr>
          <p:spPr bwMode="auto">
            <a:xfrm>
              <a:off x="4130" y="1499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3"/>
                  </a:lnTo>
                  <a:lnTo>
                    <a:pt x="414" y="0"/>
                  </a:lnTo>
                  <a:lnTo>
                    <a:pt x="590" y="212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5" name="Freeform 729"/>
            <p:cNvSpPr>
              <a:spLocks/>
            </p:cNvSpPr>
            <p:nvPr/>
          </p:nvSpPr>
          <p:spPr bwMode="auto">
            <a:xfrm>
              <a:off x="4130" y="1509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8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7" y="193"/>
                  </a:lnTo>
                  <a:lnTo>
                    <a:pt x="327" y="426"/>
                  </a:lnTo>
                  <a:lnTo>
                    <a:pt x="242" y="442"/>
                  </a:lnTo>
                  <a:lnTo>
                    <a:pt x="242" y="209"/>
                  </a:lnTo>
                  <a:lnTo>
                    <a:pt x="153" y="225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6" name="Freeform 730"/>
            <p:cNvSpPr>
              <a:spLocks/>
            </p:cNvSpPr>
            <p:nvPr/>
          </p:nvSpPr>
          <p:spPr bwMode="auto">
            <a:xfrm>
              <a:off x="4573" y="2224"/>
              <a:ext cx="84" cy="62"/>
            </a:xfrm>
            <a:custGeom>
              <a:avLst/>
              <a:gdLst>
                <a:gd name="T0" fmla="*/ 0 w 590"/>
                <a:gd name="T1" fmla="*/ 0 h 432"/>
                <a:gd name="T2" fmla="*/ 0 w 590"/>
                <a:gd name="T3" fmla="*/ 0 h 432"/>
                <a:gd name="T4" fmla="*/ 0 w 590"/>
                <a:gd name="T5" fmla="*/ 0 h 432"/>
                <a:gd name="T6" fmla="*/ 0 w 590"/>
                <a:gd name="T7" fmla="*/ 0 h 432"/>
                <a:gd name="T8" fmla="*/ 0 w 590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32"/>
                <a:gd name="T17" fmla="*/ 590 w 590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32">
                  <a:moveTo>
                    <a:pt x="0" y="308"/>
                  </a:moveTo>
                  <a:lnTo>
                    <a:pt x="0" y="75"/>
                  </a:lnTo>
                  <a:lnTo>
                    <a:pt x="411" y="0"/>
                  </a:lnTo>
                  <a:lnTo>
                    <a:pt x="590" y="214"/>
                  </a:lnTo>
                  <a:lnTo>
                    <a:pt x="590" y="43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7" name="Line 731"/>
            <p:cNvSpPr>
              <a:spLocks noChangeShapeType="1"/>
            </p:cNvSpPr>
            <p:nvPr/>
          </p:nvSpPr>
          <p:spPr bwMode="auto">
            <a:xfrm>
              <a:off x="4573" y="2268"/>
              <a:ext cx="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8" name="Line 732"/>
            <p:cNvSpPr>
              <a:spLocks noChangeShapeType="1"/>
            </p:cNvSpPr>
            <p:nvPr/>
          </p:nvSpPr>
          <p:spPr bwMode="auto">
            <a:xfrm>
              <a:off x="4573" y="2235"/>
              <a:ext cx="20" cy="3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9" name="Freeform 733"/>
            <p:cNvSpPr>
              <a:spLocks/>
            </p:cNvSpPr>
            <p:nvPr/>
          </p:nvSpPr>
          <p:spPr bwMode="auto">
            <a:xfrm>
              <a:off x="4626" y="2255"/>
              <a:ext cx="31" cy="28"/>
            </a:xfrm>
            <a:custGeom>
              <a:avLst/>
              <a:gdLst>
                <a:gd name="T0" fmla="*/ 0 w 217"/>
                <a:gd name="T1" fmla="*/ 0 h 199"/>
                <a:gd name="T2" fmla="*/ 0 w 217"/>
                <a:gd name="T3" fmla="*/ 0 h 199"/>
                <a:gd name="T4" fmla="*/ 0 w 217"/>
                <a:gd name="T5" fmla="*/ 0 h 199"/>
                <a:gd name="T6" fmla="*/ 0 w 217"/>
                <a:gd name="T7" fmla="*/ 0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"/>
                <a:gd name="T13" fmla="*/ 0 h 199"/>
                <a:gd name="T14" fmla="*/ 217 w 217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" h="199">
                  <a:moveTo>
                    <a:pt x="0" y="40"/>
                  </a:moveTo>
                  <a:lnTo>
                    <a:pt x="217" y="0"/>
                  </a:lnTo>
                  <a:lnTo>
                    <a:pt x="128" y="17"/>
                  </a:lnTo>
                  <a:lnTo>
                    <a:pt x="128" y="19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0" name="Freeform 734"/>
            <p:cNvSpPr>
              <a:spLocks/>
            </p:cNvSpPr>
            <p:nvPr/>
          </p:nvSpPr>
          <p:spPr bwMode="auto">
            <a:xfrm>
              <a:off x="4626" y="2259"/>
              <a:ext cx="6" cy="9"/>
            </a:xfrm>
            <a:custGeom>
              <a:avLst/>
              <a:gdLst>
                <a:gd name="T0" fmla="*/ 0 w 43"/>
                <a:gd name="T1" fmla="*/ 0 h 58"/>
                <a:gd name="T2" fmla="*/ 0 w 43"/>
                <a:gd name="T3" fmla="*/ 0 h 58"/>
                <a:gd name="T4" fmla="*/ 0 w 43"/>
                <a:gd name="T5" fmla="*/ 0 h 58"/>
                <a:gd name="T6" fmla="*/ 0 60000 65536"/>
                <a:gd name="T7" fmla="*/ 0 60000 65536"/>
                <a:gd name="T8" fmla="*/ 0 60000 65536"/>
                <a:gd name="T9" fmla="*/ 0 w 43"/>
                <a:gd name="T10" fmla="*/ 0 h 58"/>
                <a:gd name="T11" fmla="*/ 43 w 4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58">
                  <a:moveTo>
                    <a:pt x="43" y="58"/>
                  </a:moveTo>
                  <a:lnTo>
                    <a:pt x="43" y="0"/>
                  </a:lnTo>
                  <a:lnTo>
                    <a:pt x="0" y="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1" name="Freeform 735"/>
            <p:cNvSpPr>
              <a:spLocks/>
            </p:cNvSpPr>
            <p:nvPr/>
          </p:nvSpPr>
          <p:spPr bwMode="auto">
            <a:xfrm>
              <a:off x="4434" y="1488"/>
              <a:ext cx="84" cy="77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90" y="211"/>
                  </a:lnTo>
                  <a:lnTo>
                    <a:pt x="590" y="447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2" name="Freeform 736"/>
            <p:cNvSpPr>
              <a:spLocks/>
            </p:cNvSpPr>
            <p:nvPr/>
          </p:nvSpPr>
          <p:spPr bwMode="auto">
            <a:xfrm>
              <a:off x="4434" y="1499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7" y="193"/>
                  </a:lnTo>
                  <a:lnTo>
                    <a:pt x="327" y="427"/>
                  </a:lnTo>
                  <a:lnTo>
                    <a:pt x="241" y="442"/>
                  </a:lnTo>
                  <a:lnTo>
                    <a:pt x="241" y="210"/>
                  </a:lnTo>
                  <a:lnTo>
                    <a:pt x="152" y="225"/>
                  </a:lnTo>
                  <a:lnTo>
                    <a:pt x="152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3" name="Freeform 737"/>
            <p:cNvSpPr>
              <a:spLocks/>
            </p:cNvSpPr>
            <p:nvPr/>
          </p:nvSpPr>
          <p:spPr bwMode="auto">
            <a:xfrm>
              <a:off x="4357" y="1451"/>
              <a:ext cx="85" cy="47"/>
            </a:xfrm>
            <a:custGeom>
              <a:avLst/>
              <a:gdLst>
                <a:gd name="T0" fmla="*/ 0 w 590"/>
                <a:gd name="T1" fmla="*/ 0 h 327"/>
                <a:gd name="T2" fmla="*/ 0 w 590"/>
                <a:gd name="T3" fmla="*/ 0 h 327"/>
                <a:gd name="T4" fmla="*/ 0 w 590"/>
                <a:gd name="T5" fmla="*/ 0 h 327"/>
                <a:gd name="T6" fmla="*/ 0 w 590"/>
                <a:gd name="T7" fmla="*/ 0 h 327"/>
                <a:gd name="T8" fmla="*/ 0 w 590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27"/>
                <a:gd name="T17" fmla="*/ 590 w 590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27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32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4" name="Freeform 738"/>
            <p:cNvSpPr>
              <a:spLocks/>
            </p:cNvSpPr>
            <p:nvPr/>
          </p:nvSpPr>
          <p:spPr bwMode="auto">
            <a:xfrm>
              <a:off x="4357" y="1495"/>
              <a:ext cx="77" cy="32"/>
            </a:xfrm>
            <a:custGeom>
              <a:avLst/>
              <a:gdLst>
                <a:gd name="T0" fmla="*/ 0 w 534"/>
                <a:gd name="T1" fmla="*/ 0 h 226"/>
                <a:gd name="T2" fmla="*/ 0 w 534"/>
                <a:gd name="T3" fmla="*/ 0 h 226"/>
                <a:gd name="T4" fmla="*/ 0 w 534"/>
                <a:gd name="T5" fmla="*/ 0 h 226"/>
                <a:gd name="T6" fmla="*/ 0 60000 65536"/>
                <a:gd name="T7" fmla="*/ 0 60000 65536"/>
                <a:gd name="T8" fmla="*/ 0 60000 65536"/>
                <a:gd name="T9" fmla="*/ 0 w 534"/>
                <a:gd name="T10" fmla="*/ 0 h 226"/>
                <a:gd name="T11" fmla="*/ 534 w 534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4" h="226">
                  <a:moveTo>
                    <a:pt x="534" y="150"/>
                  </a:moveTo>
                  <a:lnTo>
                    <a:pt x="152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5" name="Freeform 739"/>
            <p:cNvSpPr>
              <a:spLocks/>
            </p:cNvSpPr>
            <p:nvPr/>
          </p:nvSpPr>
          <p:spPr bwMode="auto">
            <a:xfrm>
              <a:off x="4357" y="1462"/>
              <a:ext cx="85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2" y="226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3"/>
                  </a:lnTo>
                  <a:lnTo>
                    <a:pt x="241" y="206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6" name="Freeform 740"/>
            <p:cNvSpPr>
              <a:spLocks/>
            </p:cNvSpPr>
            <p:nvPr/>
          </p:nvSpPr>
          <p:spPr bwMode="auto">
            <a:xfrm>
              <a:off x="3715" y="1436"/>
              <a:ext cx="84" cy="76"/>
            </a:xfrm>
            <a:custGeom>
              <a:avLst/>
              <a:gdLst>
                <a:gd name="T0" fmla="*/ 0 w 591"/>
                <a:gd name="T1" fmla="*/ 0 h 533"/>
                <a:gd name="T2" fmla="*/ 0 w 591"/>
                <a:gd name="T3" fmla="*/ 0 h 533"/>
                <a:gd name="T4" fmla="*/ 0 w 591"/>
                <a:gd name="T5" fmla="*/ 0 h 533"/>
                <a:gd name="T6" fmla="*/ 0 w 591"/>
                <a:gd name="T7" fmla="*/ 0 h 533"/>
                <a:gd name="T8" fmla="*/ 0 w 591"/>
                <a:gd name="T9" fmla="*/ 0 h 533"/>
                <a:gd name="T10" fmla="*/ 0 w 591"/>
                <a:gd name="T11" fmla="*/ 0 h 533"/>
                <a:gd name="T12" fmla="*/ 0 w 591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3"/>
                <a:gd name="T23" fmla="*/ 591 w 591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3">
                  <a:moveTo>
                    <a:pt x="0" y="307"/>
                  </a:moveTo>
                  <a:lnTo>
                    <a:pt x="0" y="74"/>
                  </a:lnTo>
                  <a:lnTo>
                    <a:pt x="411" y="0"/>
                  </a:lnTo>
                  <a:lnTo>
                    <a:pt x="591" y="214"/>
                  </a:lnTo>
                  <a:lnTo>
                    <a:pt x="591" y="447"/>
                  </a:lnTo>
                  <a:lnTo>
                    <a:pt x="154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7" name="Freeform 741"/>
            <p:cNvSpPr>
              <a:spLocks/>
            </p:cNvSpPr>
            <p:nvPr/>
          </p:nvSpPr>
          <p:spPr bwMode="auto">
            <a:xfrm>
              <a:off x="3715" y="1447"/>
              <a:ext cx="84" cy="65"/>
            </a:xfrm>
            <a:custGeom>
              <a:avLst/>
              <a:gdLst>
                <a:gd name="T0" fmla="*/ 0 w 591"/>
                <a:gd name="T1" fmla="*/ 0 h 459"/>
                <a:gd name="T2" fmla="*/ 0 w 591"/>
                <a:gd name="T3" fmla="*/ 0 h 459"/>
                <a:gd name="T4" fmla="*/ 0 w 591"/>
                <a:gd name="T5" fmla="*/ 0 h 459"/>
                <a:gd name="T6" fmla="*/ 0 w 591"/>
                <a:gd name="T7" fmla="*/ 0 h 459"/>
                <a:gd name="T8" fmla="*/ 0 w 591"/>
                <a:gd name="T9" fmla="*/ 0 h 459"/>
                <a:gd name="T10" fmla="*/ 0 w 591"/>
                <a:gd name="T11" fmla="*/ 0 h 459"/>
                <a:gd name="T12" fmla="*/ 0 w 591"/>
                <a:gd name="T13" fmla="*/ 0 h 459"/>
                <a:gd name="T14" fmla="*/ 0 w 591"/>
                <a:gd name="T15" fmla="*/ 0 h 459"/>
                <a:gd name="T16" fmla="*/ 0 w 591"/>
                <a:gd name="T17" fmla="*/ 0 h 459"/>
                <a:gd name="T18" fmla="*/ 0 w 591"/>
                <a:gd name="T19" fmla="*/ 0 h 459"/>
                <a:gd name="T20" fmla="*/ 0 w 591"/>
                <a:gd name="T21" fmla="*/ 0 h 459"/>
                <a:gd name="T22" fmla="*/ 0 w 591"/>
                <a:gd name="T23" fmla="*/ 0 h 459"/>
                <a:gd name="T24" fmla="*/ 0 w 591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59"/>
                <a:gd name="T41" fmla="*/ 591 w 591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59">
                  <a:moveTo>
                    <a:pt x="0" y="0"/>
                  </a:moveTo>
                  <a:lnTo>
                    <a:pt x="154" y="226"/>
                  </a:lnTo>
                  <a:lnTo>
                    <a:pt x="591" y="140"/>
                  </a:lnTo>
                  <a:lnTo>
                    <a:pt x="503" y="156"/>
                  </a:lnTo>
                  <a:lnTo>
                    <a:pt x="503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8" y="191"/>
                  </a:lnTo>
                  <a:lnTo>
                    <a:pt x="328" y="425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4" y="226"/>
                  </a:lnTo>
                  <a:lnTo>
                    <a:pt x="154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8" name="Freeform 742"/>
            <p:cNvSpPr>
              <a:spLocks/>
            </p:cNvSpPr>
            <p:nvPr/>
          </p:nvSpPr>
          <p:spPr bwMode="auto">
            <a:xfrm>
              <a:off x="3899" y="1386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9" name="Freeform 743"/>
            <p:cNvSpPr>
              <a:spLocks/>
            </p:cNvSpPr>
            <p:nvPr/>
          </p:nvSpPr>
          <p:spPr bwMode="auto">
            <a:xfrm>
              <a:off x="3899" y="1396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40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6" y="407"/>
                  </a:lnTo>
                  <a:lnTo>
                    <a:pt x="416" y="172"/>
                  </a:lnTo>
                  <a:lnTo>
                    <a:pt x="328" y="190"/>
                  </a:lnTo>
                  <a:lnTo>
                    <a:pt x="328" y="424"/>
                  </a:lnTo>
                  <a:lnTo>
                    <a:pt x="241" y="440"/>
                  </a:lnTo>
                  <a:lnTo>
                    <a:pt x="241" y="206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0" name="Freeform 745"/>
            <p:cNvSpPr>
              <a:spLocks/>
            </p:cNvSpPr>
            <p:nvPr/>
          </p:nvSpPr>
          <p:spPr bwMode="auto">
            <a:xfrm>
              <a:off x="4091" y="1196"/>
              <a:ext cx="84" cy="76"/>
            </a:xfrm>
            <a:custGeom>
              <a:avLst/>
              <a:gdLst>
                <a:gd name="T0" fmla="*/ 0 w 589"/>
                <a:gd name="T1" fmla="*/ 0 h 532"/>
                <a:gd name="T2" fmla="*/ 0 w 589"/>
                <a:gd name="T3" fmla="*/ 0 h 532"/>
                <a:gd name="T4" fmla="*/ 0 w 589"/>
                <a:gd name="T5" fmla="*/ 0 h 532"/>
                <a:gd name="T6" fmla="*/ 0 w 589"/>
                <a:gd name="T7" fmla="*/ 0 h 532"/>
                <a:gd name="T8" fmla="*/ 0 w 589"/>
                <a:gd name="T9" fmla="*/ 0 h 532"/>
                <a:gd name="T10" fmla="*/ 0 w 589"/>
                <a:gd name="T11" fmla="*/ 0 h 532"/>
                <a:gd name="T12" fmla="*/ 0 w 589"/>
                <a:gd name="T13" fmla="*/ 0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2"/>
                <a:gd name="T23" fmla="*/ 589 w 589"/>
                <a:gd name="T24" fmla="*/ 532 h 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2">
                  <a:moveTo>
                    <a:pt x="0" y="309"/>
                  </a:moveTo>
                  <a:lnTo>
                    <a:pt x="0" y="73"/>
                  </a:lnTo>
                  <a:lnTo>
                    <a:pt x="412" y="0"/>
                  </a:lnTo>
                  <a:lnTo>
                    <a:pt x="589" y="213"/>
                  </a:lnTo>
                  <a:lnTo>
                    <a:pt x="589" y="448"/>
                  </a:lnTo>
                  <a:lnTo>
                    <a:pt x="153" y="532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1" name="Freeform 746"/>
            <p:cNvSpPr>
              <a:spLocks/>
            </p:cNvSpPr>
            <p:nvPr/>
          </p:nvSpPr>
          <p:spPr bwMode="auto">
            <a:xfrm>
              <a:off x="4091" y="1206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3" y="225"/>
                  </a:lnTo>
                  <a:lnTo>
                    <a:pt x="589" y="140"/>
                  </a:lnTo>
                  <a:lnTo>
                    <a:pt x="504" y="158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7" y="191"/>
                  </a:lnTo>
                  <a:lnTo>
                    <a:pt x="327" y="426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3" y="225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2" name="WordArt 756"/>
            <p:cNvSpPr>
              <a:spLocks noChangeArrowheads="1" noChangeShapeType="1" noTextEdit="1"/>
            </p:cNvSpPr>
            <p:nvPr/>
          </p:nvSpPr>
          <p:spPr bwMode="auto">
            <a:xfrm rot="-6802622">
              <a:off x="2994" y="2412"/>
              <a:ext cx="930" cy="294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</a:bodyPr>
            <a:lstStyle/>
            <a:p>
              <a:r>
                <a:rPr lang="en-CA" sz="2000" kern="10">
                  <a:ln w="9525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latin typeface="Arial"/>
                  <a:cs typeface="Arial"/>
                </a:rPr>
                <a:t>Time of Day</a:t>
              </a:r>
            </a:p>
          </p:txBody>
        </p:sp>
        <p:sp>
          <p:nvSpPr>
            <p:cNvPr id="55023" name="WordArt 757"/>
            <p:cNvSpPr>
              <a:spLocks noChangeArrowheads="1" noChangeShapeType="1" noTextEdit="1"/>
            </p:cNvSpPr>
            <p:nvPr/>
          </p:nvSpPr>
          <p:spPr bwMode="auto">
            <a:xfrm rot="-671328">
              <a:off x="3940" y="2792"/>
              <a:ext cx="1385" cy="184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74671"/>
                </a:avLst>
              </a:prstTxWarp>
            </a:bodyPr>
            <a:lstStyle/>
            <a:p>
              <a:r>
                <a:rPr lang="en-CA" sz="1400" kern="10">
                  <a:ln w="9525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solidFill>
                    <a:srgbClr val="000000"/>
                  </a:solidFill>
                  <a:latin typeface="Arial"/>
                  <a:cs typeface="Arial"/>
                </a:rPr>
                <a:t>Transaction Amt.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08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529" y="-333374"/>
            <a:ext cx="8165792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an eliminating low/poor quality inputs:</a:t>
            </a:r>
          </a:p>
        </p:txBody>
      </p:sp>
      <p:grpSp>
        <p:nvGrpSpPr>
          <p:cNvPr id="27651" name="Group 28"/>
          <p:cNvGrpSpPr>
            <a:grpSpLocks/>
          </p:cNvGrpSpPr>
          <p:nvPr/>
        </p:nvGrpSpPr>
        <p:grpSpPr bwMode="auto">
          <a:xfrm>
            <a:off x="4535488" y="1371600"/>
            <a:ext cx="4246562" cy="4629150"/>
            <a:chOff x="4535488" y="1371600"/>
            <a:chExt cx="4246562" cy="4629150"/>
          </a:xfrm>
        </p:grpSpPr>
        <p:sp>
          <p:nvSpPr>
            <p:cNvPr id="27660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003399"/>
                  </a:solidFill>
                </a:rPr>
                <a:t>Irrelevancy</a:t>
              </a:r>
            </a:p>
          </p:txBody>
        </p:sp>
        <p:sp>
          <p:nvSpPr>
            <p:cNvPr id="52238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00003E"/>
            </a:soli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7665" name="Picture 59" descr="regcontlight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6" name="Picture 58" descr="regcont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7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7679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80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7668" name="Group 62"/>
            <p:cNvGrpSpPr>
              <a:grpSpLocks/>
            </p:cNvGrpSpPr>
            <p:nvPr/>
          </p:nvGrpSpPr>
          <p:grpSpPr bwMode="auto">
            <a:xfrm>
              <a:off x="7580313" y="3390900"/>
              <a:ext cx="509587" cy="338138"/>
              <a:chOff x="1606" y="3242"/>
              <a:chExt cx="321" cy="213"/>
            </a:xfrm>
          </p:grpSpPr>
          <p:sp>
            <p:nvSpPr>
              <p:cNvPr id="27677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8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7669" name="Group 62"/>
            <p:cNvGrpSpPr>
              <a:grpSpLocks/>
            </p:cNvGrpSpPr>
            <p:nvPr/>
          </p:nvGrpSpPr>
          <p:grpSpPr bwMode="auto">
            <a:xfrm>
              <a:off x="7477125" y="4195763"/>
              <a:ext cx="509588" cy="338137"/>
              <a:chOff x="1606" y="3242"/>
              <a:chExt cx="321" cy="213"/>
            </a:xfrm>
          </p:grpSpPr>
          <p:sp>
            <p:nvSpPr>
              <p:cNvPr id="27675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6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7670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7673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4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27671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4</a:t>
              </a:r>
            </a:p>
          </p:txBody>
        </p:sp>
        <p:sp>
          <p:nvSpPr>
            <p:cNvPr id="27672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3</a:t>
              </a:r>
            </a:p>
          </p:txBody>
        </p:sp>
      </p:grpSp>
      <p:grpSp>
        <p:nvGrpSpPr>
          <p:cNvPr id="27652" name="Group 27"/>
          <p:cNvGrpSpPr>
            <a:grpSpLocks/>
          </p:cNvGrpSpPr>
          <p:nvPr/>
        </p:nvGrpSpPr>
        <p:grpSpPr bwMode="auto">
          <a:xfrm>
            <a:off x="114300" y="1371600"/>
            <a:ext cx="4305300" cy="4610100"/>
            <a:chOff x="114300" y="1371600"/>
            <a:chExt cx="4305300" cy="4610100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666699">
                    <a:shade val="30000"/>
                    <a:satMod val="115000"/>
                  </a:srgbClr>
                </a:gs>
                <a:gs pos="50000">
                  <a:srgbClr val="666699">
                    <a:shade val="67500"/>
                    <a:satMod val="115000"/>
                  </a:srgbClr>
                </a:gs>
                <a:gs pos="100000">
                  <a:srgbClr val="66669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7656" name="Text Box 307"/>
            <p:cNvSpPr txBox="1">
              <a:spLocks noChangeArrowheads="1"/>
            </p:cNvSpPr>
            <p:nvPr/>
          </p:nvSpPr>
          <p:spPr bwMode="auto">
            <a:xfrm>
              <a:off x="1354932" y="1371600"/>
              <a:ext cx="21859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2"/>
                  </a:solidFill>
                </a:rPr>
                <a:t>Redundancy</a:t>
              </a:r>
            </a:p>
          </p:txBody>
        </p:sp>
        <p:sp>
          <p:nvSpPr>
            <p:cNvPr id="27657" name="Text Box 32"/>
            <p:cNvSpPr txBox="1">
              <a:spLocks noChangeArrowheads="1"/>
            </p:cNvSpPr>
            <p:nvPr/>
          </p:nvSpPr>
          <p:spPr bwMode="auto">
            <a:xfrm>
              <a:off x="2133600" y="55848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1</a:t>
              </a:r>
            </a:p>
          </p:txBody>
        </p:sp>
        <p:sp>
          <p:nvSpPr>
            <p:cNvPr id="27658" name="Text Box 33"/>
            <p:cNvSpPr txBox="1">
              <a:spLocks noChangeArrowheads="1"/>
            </p:cNvSpPr>
            <p:nvPr/>
          </p:nvSpPr>
          <p:spPr bwMode="auto">
            <a:xfrm>
              <a:off x="114300" y="2133600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2</a:t>
              </a:r>
            </a:p>
          </p:txBody>
        </p:sp>
        <p:pic>
          <p:nvPicPr>
            <p:cNvPr id="52243" name="Picture 62" descr="dots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5" y="1771650"/>
              <a:ext cx="3990975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/>
          <p:cNvSpPr txBox="1"/>
          <p:nvPr/>
        </p:nvSpPr>
        <p:spPr>
          <a:xfrm>
            <a:off x="5063263" y="6050518"/>
            <a:ext cx="395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above lines are isoquants of y</a:t>
            </a:r>
          </a:p>
        </p:txBody>
      </p:sp>
    </p:spTree>
    <p:extLst>
      <p:ext uri="{BB962C8B-B14F-4D97-AF65-F5344CB8AC3E}">
        <p14:creationId xmlns:p14="http://schemas.microsoft.com/office/powerpoint/2010/main" val="19489085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8"/>
          <p:cNvGrpSpPr>
            <a:grpSpLocks/>
          </p:cNvGrpSpPr>
          <p:nvPr/>
        </p:nvGrpSpPr>
        <p:grpSpPr bwMode="auto">
          <a:xfrm>
            <a:off x="4525963" y="1066800"/>
            <a:ext cx="4246562" cy="4629150"/>
            <a:chOff x="4535488" y="1371600"/>
            <a:chExt cx="4246562" cy="4629150"/>
          </a:xfrm>
        </p:grpSpPr>
        <p:sp>
          <p:nvSpPr>
            <p:cNvPr id="28686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E6E6E6"/>
                  </a:solidFill>
                </a:rPr>
                <a:t>Irrelevancy</a:t>
              </a:r>
            </a:p>
          </p:txBody>
        </p:sp>
        <p:sp>
          <p:nvSpPr>
            <p:cNvPr id="28687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50000">
                  <a:srgbClr val="EAEAEA"/>
                </a:gs>
                <a:gs pos="100000">
                  <a:srgbClr val="F8F8F8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8691" name="Picture 59" descr="regcontlight.gif"/>
            <p:cNvPicPr>
              <a:picLocks noChangeAspect="1"/>
            </p:cNvPicPr>
            <p:nvPr/>
          </p:nvPicPr>
          <p:blipFill>
            <a:blip r:embed="rId2">
              <a:lum bright="80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58" descr="regcont.gif"/>
            <p:cNvPicPr>
              <a:picLocks noChangeAspect="1"/>
            </p:cNvPicPr>
            <p:nvPr/>
          </p:nvPicPr>
          <p:blipFill>
            <a:blip r:embed="rId3">
              <a:lum bright="76000" contrast="-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93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8705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6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8694" name="Group 62"/>
            <p:cNvGrpSpPr>
              <a:grpSpLocks/>
            </p:cNvGrpSpPr>
            <p:nvPr/>
          </p:nvGrpSpPr>
          <p:grpSpPr bwMode="auto">
            <a:xfrm>
              <a:off x="7580319" y="3390900"/>
              <a:ext cx="509588" cy="338138"/>
              <a:chOff x="1606" y="3242"/>
              <a:chExt cx="321" cy="213"/>
            </a:xfrm>
          </p:grpSpPr>
          <p:sp>
            <p:nvSpPr>
              <p:cNvPr id="28703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4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8695" name="Group 62"/>
            <p:cNvGrpSpPr>
              <a:grpSpLocks/>
            </p:cNvGrpSpPr>
            <p:nvPr/>
          </p:nvGrpSpPr>
          <p:grpSpPr bwMode="auto">
            <a:xfrm>
              <a:off x="7477125" y="4195779"/>
              <a:ext cx="509588" cy="338138"/>
              <a:chOff x="1606" y="3242"/>
              <a:chExt cx="321" cy="213"/>
            </a:xfrm>
          </p:grpSpPr>
          <p:sp>
            <p:nvSpPr>
              <p:cNvPr id="28701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2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8696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8699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0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4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3</a:t>
              </a:r>
            </a:p>
          </p:txBody>
        </p: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867" y="-744537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Input Reduction – Redundancy</a:t>
            </a:r>
          </a:p>
        </p:txBody>
      </p:sp>
      <p:grpSp>
        <p:nvGrpSpPr>
          <p:cNvPr id="28676" name="Group 27"/>
          <p:cNvGrpSpPr>
            <a:grpSpLocks/>
          </p:cNvGrpSpPr>
          <p:nvPr/>
        </p:nvGrpSpPr>
        <p:grpSpPr bwMode="auto">
          <a:xfrm>
            <a:off x="114300" y="1076325"/>
            <a:ext cx="4305300" cy="4610100"/>
            <a:chOff x="114300" y="1371600"/>
            <a:chExt cx="4305300" cy="4610100"/>
          </a:xfrm>
        </p:grpSpPr>
        <p:sp>
          <p:nvSpPr>
            <p:cNvPr id="52226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666699">
                    <a:shade val="30000"/>
                    <a:satMod val="115000"/>
                  </a:srgbClr>
                </a:gs>
                <a:gs pos="50000">
                  <a:srgbClr val="666699">
                    <a:shade val="67500"/>
                    <a:satMod val="115000"/>
                  </a:srgbClr>
                </a:gs>
                <a:gs pos="100000">
                  <a:srgbClr val="66669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8682" name="Text Box 307"/>
            <p:cNvSpPr txBox="1">
              <a:spLocks noChangeArrowheads="1"/>
            </p:cNvSpPr>
            <p:nvPr/>
          </p:nvSpPr>
          <p:spPr bwMode="auto">
            <a:xfrm>
              <a:off x="1354932" y="1371600"/>
              <a:ext cx="21859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2"/>
                  </a:solidFill>
                </a:rPr>
                <a:t>Redundancy</a:t>
              </a:r>
            </a:p>
          </p:txBody>
        </p:sp>
        <p:sp>
          <p:nvSpPr>
            <p:cNvPr id="28683" name="Text Box 32"/>
            <p:cNvSpPr txBox="1">
              <a:spLocks noChangeArrowheads="1"/>
            </p:cNvSpPr>
            <p:nvPr/>
          </p:nvSpPr>
          <p:spPr bwMode="auto">
            <a:xfrm>
              <a:off x="2133600" y="55848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1</a:t>
              </a:r>
            </a:p>
          </p:txBody>
        </p:sp>
        <p:sp>
          <p:nvSpPr>
            <p:cNvPr id="28684" name="Text Box 33"/>
            <p:cNvSpPr txBox="1">
              <a:spLocks noChangeArrowheads="1"/>
            </p:cNvSpPr>
            <p:nvPr/>
          </p:nvSpPr>
          <p:spPr bwMode="auto">
            <a:xfrm>
              <a:off x="114300" y="2133600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2</a:t>
              </a:r>
            </a:p>
          </p:txBody>
        </p:sp>
        <p:pic>
          <p:nvPicPr>
            <p:cNvPr id="52243" name="Picture 62" descr="dots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5" y="1771650"/>
              <a:ext cx="3990975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8677" name="Rectangle 49"/>
          <p:cNvSpPr>
            <a:spLocks noChangeArrowheads="1"/>
          </p:cNvSpPr>
          <p:nvPr/>
        </p:nvSpPr>
        <p:spPr bwMode="auto">
          <a:xfrm>
            <a:off x="5143500" y="2638425"/>
            <a:ext cx="35115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 has the same information as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altLang="en-US" sz="32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791200"/>
            <a:ext cx="8382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/>
                <a:cs typeface="Arial" charset="0"/>
              </a:rPr>
              <a:t>Example: x1 is household income and x2 is home value.</a:t>
            </a:r>
          </a:p>
        </p:txBody>
      </p:sp>
    </p:spTree>
    <p:extLst>
      <p:ext uri="{BB962C8B-B14F-4D97-AF65-F5344CB8AC3E}">
        <p14:creationId xmlns:p14="http://schemas.microsoft.com/office/powerpoint/2010/main" val="298536585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3184</TotalTime>
  <Words>417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Arial Narrow</vt:lpstr>
      <vt:lpstr>Calibri</vt:lpstr>
      <vt:lpstr>Corbel</vt:lpstr>
      <vt:lpstr>Times New Roman</vt:lpstr>
      <vt:lpstr>Parallax</vt:lpstr>
      <vt:lpstr>PowerPoint Presentation</vt:lpstr>
      <vt:lpstr>Predictive Modeling</vt:lpstr>
      <vt:lpstr>Summary - Key Issues in Predictive Analytics</vt:lpstr>
      <vt:lpstr>Some other issues to consider… Sampling Methods &amp; Input Relevancy/Reduction</vt:lpstr>
      <vt:lpstr>Modeling Pitfalls: Population Drift</vt:lpstr>
      <vt:lpstr>Identifying and measuring high quality inputs:</vt:lpstr>
      <vt:lpstr>The Secret to Better Predictions</vt:lpstr>
      <vt:lpstr>Identifying an eliminating low/poor quality inputs:</vt:lpstr>
      <vt:lpstr>Input Reduction – Redundancy</vt:lpstr>
      <vt:lpstr>Input Reduction – Irrelevancy</vt:lpstr>
      <vt:lpstr>No let’s look at Python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Smith</dc:creator>
  <cp:lastModifiedBy>Smith, Timothy C [SCIS]</cp:lastModifiedBy>
  <cp:revision>310</cp:revision>
  <dcterms:created xsi:type="dcterms:W3CDTF">2015-02-20T14:36:47Z</dcterms:created>
  <dcterms:modified xsi:type="dcterms:W3CDTF">2017-04-12T17:20:40Z</dcterms:modified>
</cp:coreProperties>
</file>