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2"/>
  </p:notesMasterIdLst>
  <p:sldIdLst>
    <p:sldId id="312" r:id="rId2"/>
    <p:sldId id="269" r:id="rId3"/>
    <p:sldId id="283" r:id="rId4"/>
    <p:sldId id="364" r:id="rId5"/>
    <p:sldId id="365" r:id="rId6"/>
    <p:sldId id="366" r:id="rId7"/>
    <p:sldId id="342" r:id="rId8"/>
    <p:sldId id="345" r:id="rId9"/>
    <p:sldId id="354" r:id="rId10"/>
    <p:sldId id="367" r:id="rId11"/>
    <p:sldId id="368" r:id="rId12"/>
    <p:sldId id="348" r:id="rId13"/>
    <p:sldId id="355" r:id="rId14"/>
    <p:sldId id="360" r:id="rId15"/>
    <p:sldId id="358" r:id="rId16"/>
    <p:sldId id="356" r:id="rId17"/>
    <p:sldId id="357" r:id="rId18"/>
    <p:sldId id="363" r:id="rId19"/>
    <p:sldId id="361" r:id="rId20"/>
    <p:sldId id="35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Smith" initials="TS" lastIdx="1" clrIdx="0">
    <p:extLst>
      <p:ext uri="{19B8F6BF-5375-455C-9EA6-DF929625EA0E}">
        <p15:presenceInfo xmlns:p15="http://schemas.microsoft.com/office/powerpoint/2012/main" userId="Tim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D9CC-4FB5-446D-B1FB-F578CBA5BBB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D0FF-7AA8-4316-8005-F30C91F6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12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64736-787C-4231-BA8F-D7700D75355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5499" y="2583402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Now, let’s move beyond thinking in terms of Regression Models</a:t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4" y="3758866"/>
            <a:ext cx="3022356" cy="19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Let’s illustrate by using an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1646" y="847816"/>
            <a:ext cx="7704666" cy="463111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40480" y="5669281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Etc.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01" y="1842758"/>
            <a:ext cx="2931302" cy="4483987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6628056" y="1636024"/>
            <a:ext cx="2377440" cy="413468"/>
          </a:xfrm>
          <a:prstGeom prst="wedgeRoundRectCallout">
            <a:avLst>
              <a:gd name="adj1" fmla="val -140231"/>
              <a:gd name="adj2" fmla="val 740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60 Observations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68.33% Early Death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616128" y="2149066"/>
            <a:ext cx="2377440" cy="413468"/>
          </a:xfrm>
          <a:prstGeom prst="wedgeRoundRectCallout">
            <a:avLst>
              <a:gd name="adj1" fmla="val -145582"/>
              <a:gd name="adj2" fmla="val 3365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 Binary variable Smoker to Split the Data. 29 Are Smokers, and 31 are not.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23392" y="2237856"/>
            <a:ext cx="2377440" cy="413468"/>
          </a:xfrm>
          <a:prstGeom prst="wedgeRoundRectCallout">
            <a:avLst>
              <a:gd name="adj1" fmla="val 85856"/>
              <a:gd name="adj2" fmla="val 2490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93.1% of smokers died young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616128" y="3203616"/>
            <a:ext cx="2377440" cy="413468"/>
          </a:xfrm>
          <a:prstGeom prst="wedgeRoundRectCallout">
            <a:avLst>
              <a:gd name="adj1" fmla="val -122840"/>
              <a:gd name="adj2" fmla="val 798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 Weight to Split the Data. Of 31 non-smokers, 11 are over 111kgs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16128" y="4051432"/>
            <a:ext cx="2377440" cy="413468"/>
          </a:xfrm>
          <a:prstGeom prst="wedgeRoundRectCallout">
            <a:avLst>
              <a:gd name="adj1" fmla="val -89396"/>
              <a:gd name="adj2" fmla="val 11634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90.91% of non-smokers over the weight of 111kgs died young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616128" y="5052592"/>
            <a:ext cx="2377440" cy="413468"/>
          </a:xfrm>
          <a:prstGeom prst="wedgeRoundRectCallout">
            <a:avLst>
              <a:gd name="adj1" fmla="val -145248"/>
              <a:gd name="adj2" fmla="val -240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 Binary variable Drinker to Split the set of individuals that do not smoke, and are under 111kgs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616128" y="5859887"/>
            <a:ext cx="2377440" cy="413468"/>
          </a:xfrm>
          <a:prstGeom prst="wedgeRoundRectCallout">
            <a:avLst>
              <a:gd name="adj1" fmla="val -110131"/>
              <a:gd name="adj2" fmla="val -865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 Non-Smoking, Non-Drinking individuals under 111kgs lived long (&gt;=70 </a:t>
            </a:r>
            <a:r>
              <a:rPr lang="en-US" sz="900" dirty="0" err="1">
                <a:solidFill>
                  <a:schemeClr val="tx1"/>
                </a:solidFill>
              </a:rPr>
              <a:t>yrs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36000" y="5367371"/>
            <a:ext cx="2377440" cy="413468"/>
          </a:xfrm>
          <a:prstGeom prst="wedgeRoundRectCallout">
            <a:avLst>
              <a:gd name="adj1" fmla="val 80839"/>
              <a:gd name="adj2" fmla="val 1182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 out of 5 Non-Smoking individuals under 111kgs that drank died young.  </a:t>
            </a:r>
          </a:p>
        </p:txBody>
      </p:sp>
    </p:spTree>
    <p:extLst>
      <p:ext uri="{BB962C8B-B14F-4D97-AF65-F5344CB8AC3E}">
        <p14:creationId xmlns:p14="http://schemas.microsoft.com/office/powerpoint/2010/main" val="365712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2077" y="2583402"/>
            <a:ext cx="2848089" cy="847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our Model: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Now, </a:t>
            </a:r>
            <a:r>
              <a:rPr lang="en-US" sz="2700" dirty="0" smtClean="0"/>
              <a:t>test out model on unobserved data.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9" y="221661"/>
            <a:ext cx="4035374" cy="61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Model Test #1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0" y="1628073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481" y="1695632"/>
            <a:ext cx="37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 Observation: </a:t>
            </a:r>
          </a:p>
          <a:p>
            <a:pPr algn="r"/>
            <a:r>
              <a:rPr lang="en-US" dirty="0"/>
              <a:t>Mr. Jones. He Drinks, Smokes, weighs 120kgs and died at 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125" y="3721210"/>
            <a:ext cx="291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Model Classify this new observation correctly?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Model Test #1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0" y="1628073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481" y="1695632"/>
            <a:ext cx="37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 Observation: </a:t>
            </a:r>
          </a:p>
          <a:p>
            <a:pPr algn="r"/>
            <a:r>
              <a:rPr lang="en-US" dirty="0"/>
              <a:t>Mr. Jones. He Drinks, Smokes, weighs 120kgs and died at 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125" y="3721210"/>
            <a:ext cx="291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Does our Model Classify this new observation correctly?</a:t>
            </a:r>
          </a:p>
          <a:p>
            <a:pPr algn="r"/>
            <a:r>
              <a:rPr lang="en-US" b="1" dirty="0">
                <a:solidFill>
                  <a:srgbClr val="FF0000"/>
                </a:solidFill>
              </a:rPr>
              <a:t>YES!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28021" y="1695632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8901" y="3000971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70974" y="2539306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Model Test #2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0" y="1628073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481" y="1695632"/>
            <a:ext cx="376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 Observation: </a:t>
            </a:r>
          </a:p>
          <a:p>
            <a:pPr algn="r"/>
            <a:r>
              <a:rPr lang="en-US" dirty="0"/>
              <a:t>Ms. Johnson. She’s a non-smoker, non-drinker, that weighs 60kgs and died at 85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125" y="3721210"/>
            <a:ext cx="291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Model Classify this new observation correctly?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1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Model Test #2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0" y="1628073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481" y="1695632"/>
            <a:ext cx="376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 Observation: </a:t>
            </a:r>
          </a:p>
          <a:p>
            <a:pPr algn="r"/>
            <a:r>
              <a:rPr lang="en-US" dirty="0"/>
              <a:t>Ms. Johnson. She’s a non-smoker, non-drinker, that weighs 60kgs and died at 85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125" y="3721210"/>
            <a:ext cx="2910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Does our Model Classify this new observation correctly?</a:t>
            </a:r>
          </a:p>
          <a:p>
            <a:pPr algn="r"/>
            <a:r>
              <a:rPr lang="en-US" b="1" dirty="0">
                <a:solidFill>
                  <a:srgbClr val="FF0000"/>
                </a:solidFill>
              </a:rPr>
              <a:t>YES!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13444" y="1695632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3889" y="2993020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13444" y="4299685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93889" y="5606350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65028" y="5082244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Model Test #3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0" y="1628073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481" y="1695632"/>
            <a:ext cx="37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 Observation: </a:t>
            </a:r>
          </a:p>
          <a:p>
            <a:pPr algn="r"/>
            <a:r>
              <a:rPr lang="en-US" dirty="0"/>
              <a:t>Mr. Williams He’s a non-smoker, that weighs 120kgs and died at 85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125" y="3721210"/>
            <a:ext cx="291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Model Classify this new observation correctly?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9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Model Test #3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0" y="1628073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481" y="1695632"/>
            <a:ext cx="37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 Observation: </a:t>
            </a:r>
          </a:p>
          <a:p>
            <a:pPr algn="r"/>
            <a:r>
              <a:rPr lang="en-US" dirty="0"/>
              <a:t>Mr. Williams. He’s a non-smoker, that weighs 120kgs and died at 85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125" y="3721210"/>
            <a:ext cx="29101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Model Classify this new observation correctly?</a:t>
            </a:r>
          </a:p>
          <a:p>
            <a:pPr algn="r"/>
            <a:r>
              <a:rPr lang="en-US" sz="2400" b="1" dirty="0">
                <a:solidFill>
                  <a:srgbClr val="FF0000"/>
                </a:solidFill>
              </a:rPr>
              <a:t>NO!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29346" y="1714028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3889" y="3016874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8431" y="4303817"/>
            <a:ext cx="978010" cy="44326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36533" y="3823756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sym typeface="Wingdings" panose="05000000000000000000" pitchFamily="2" charset="2"/>
              </a:rPr>
              <a:t>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1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3" y="349857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the Performance of a Classifying Model </a:t>
            </a:r>
            <a:br>
              <a:rPr lang="en-US" dirty="0"/>
            </a:br>
            <a:r>
              <a:rPr lang="en-US" dirty="0"/>
              <a:t>(such as a Decision Tree)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3" y="1809924"/>
            <a:ext cx="7704666" cy="463111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CA" b="1" dirty="0"/>
              <a:t>Confusion Matrix </a:t>
            </a:r>
            <a:r>
              <a:rPr lang="en-CA" dirty="0"/>
              <a:t>for a two category classifier predictive model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74" y="2716974"/>
            <a:ext cx="3489766" cy="3390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4436" y="2468430"/>
            <a:ext cx="4039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tp</a:t>
            </a:r>
            <a:r>
              <a:rPr lang="en-US" sz="1600" dirty="0"/>
              <a:t>  = true positives: positive instances predicted to be positive (sometimes referred to as “hits”)</a:t>
            </a:r>
          </a:p>
          <a:p>
            <a:endParaRPr lang="en-US" sz="1600" dirty="0"/>
          </a:p>
          <a:p>
            <a:r>
              <a:rPr lang="en-US" sz="1600" dirty="0" err="1"/>
              <a:t>tn</a:t>
            </a:r>
            <a:r>
              <a:rPr lang="en-US" sz="1600" dirty="0"/>
              <a:t> = true negative: negative instances predicted to be negative (sometimes referred to as “rejections”).</a:t>
            </a:r>
          </a:p>
          <a:p>
            <a:endParaRPr lang="en-US" sz="1600" dirty="0"/>
          </a:p>
          <a:p>
            <a:r>
              <a:rPr lang="en-US" sz="1600" dirty="0" err="1"/>
              <a:t>fp</a:t>
            </a:r>
            <a:r>
              <a:rPr lang="en-US" sz="1600" dirty="0"/>
              <a:t> = false positive: negative instances predicted to be positive (sometimes referred to as “false alarms”, or Type I errors)</a:t>
            </a:r>
          </a:p>
          <a:p>
            <a:endParaRPr lang="en-US" sz="1600" dirty="0"/>
          </a:p>
          <a:p>
            <a:r>
              <a:rPr lang="en-US" sz="1600" dirty="0" err="1"/>
              <a:t>fn</a:t>
            </a:r>
            <a:r>
              <a:rPr lang="en-US" sz="1600" dirty="0"/>
              <a:t> = false negative: positive instances predicted to be negative (sometimes referred to as “misses”, or Type II error)</a:t>
            </a:r>
          </a:p>
        </p:txBody>
      </p:sp>
    </p:spTree>
    <p:extLst>
      <p:ext uri="{BB962C8B-B14F-4D97-AF65-F5344CB8AC3E}">
        <p14:creationId xmlns:p14="http://schemas.microsoft.com/office/powerpoint/2010/main" val="344545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3" y="-74496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err="1" smtClean="0"/>
              <a:t>Assesment</a:t>
            </a:r>
            <a:r>
              <a:rPr lang="en-US" dirty="0" smtClean="0"/>
              <a:t> Measures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656603"/>
            <a:ext cx="2899623" cy="2817012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7209"/>
              </p:ext>
            </p:extLst>
          </p:nvPr>
        </p:nvGraphicFramePr>
        <p:xfrm>
          <a:off x="4233134" y="1201248"/>
          <a:ext cx="4646710" cy="3843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1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Formula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error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fp+fn</a:t>
                      </a:r>
                      <a:r>
                        <a:rPr lang="en-US" sz="1800" dirty="0"/>
                        <a:t>)/N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tp+tn</a:t>
                      </a:r>
                      <a:r>
                        <a:rPr lang="en-US" sz="1800" dirty="0"/>
                        <a:t>)/N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tp</a:t>
                      </a:r>
                      <a:r>
                        <a:rPr lang="en-US" sz="1800" dirty="0"/>
                        <a:t>-rate/hit-rate/</a:t>
                      </a:r>
                      <a:r>
                        <a:rPr lang="en-US" sz="1800" b="1" dirty="0"/>
                        <a:t>sensitivity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tp</a:t>
                      </a:r>
                      <a:r>
                        <a:rPr lang="en-US" sz="1800" dirty="0"/>
                        <a:t>/p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tn</a:t>
                      </a:r>
                      <a:r>
                        <a:rPr lang="en-US" sz="1800" dirty="0"/>
                        <a:t>-rate/</a:t>
                      </a:r>
                      <a:r>
                        <a:rPr lang="en-US" sz="1800" b="1" dirty="0"/>
                        <a:t>specificity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tn</a:t>
                      </a:r>
                      <a:r>
                        <a:rPr lang="en-US" sz="1800" dirty="0"/>
                        <a:t>/n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fp</a:t>
                      </a:r>
                      <a:r>
                        <a:rPr lang="en-US" sz="1800" dirty="0"/>
                        <a:t>-rate/false-alarm rate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fp</a:t>
                      </a:r>
                      <a:r>
                        <a:rPr lang="en-US" sz="1800" dirty="0"/>
                        <a:t>/p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tp</a:t>
                      </a:r>
                      <a:r>
                        <a:rPr lang="en-US" sz="1800" dirty="0"/>
                        <a:t>/p`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F-Score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 * 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82133" y="4482480"/>
            <a:ext cx="272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tp</a:t>
            </a:r>
            <a:r>
              <a:rPr lang="en-US" sz="1600" dirty="0"/>
              <a:t>  = true positive/hits</a:t>
            </a:r>
          </a:p>
          <a:p>
            <a:r>
              <a:rPr lang="en-US" sz="1600" dirty="0" err="1"/>
              <a:t>tn</a:t>
            </a:r>
            <a:r>
              <a:rPr lang="en-US" sz="1600" dirty="0"/>
              <a:t> = true negative/rejections</a:t>
            </a:r>
          </a:p>
          <a:p>
            <a:r>
              <a:rPr lang="en-US" sz="1600" dirty="0" err="1"/>
              <a:t>fp</a:t>
            </a:r>
            <a:r>
              <a:rPr lang="en-US" sz="1600" dirty="0"/>
              <a:t> = false positive/false alarms</a:t>
            </a:r>
          </a:p>
          <a:p>
            <a:r>
              <a:rPr lang="en-US" sz="1600" dirty="0" err="1"/>
              <a:t>fn</a:t>
            </a:r>
            <a:r>
              <a:rPr lang="en-US" sz="1600" dirty="0"/>
              <a:t> = false negative/misses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0916" y="5087828"/>
            <a:ext cx="378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 = total cases in our training set</a:t>
            </a:r>
          </a:p>
          <a:p>
            <a:r>
              <a:rPr lang="en-US" sz="1600" dirty="0"/>
              <a:t>p = total positives in training set</a:t>
            </a:r>
          </a:p>
          <a:p>
            <a:r>
              <a:rPr lang="en-US" sz="1600" dirty="0"/>
              <a:t>n = total negatives ‘                        ‘</a:t>
            </a:r>
          </a:p>
          <a:p>
            <a:r>
              <a:rPr lang="en-US" sz="1600" dirty="0"/>
              <a:t>p`= total positives predicted by our model</a:t>
            </a:r>
          </a:p>
          <a:p>
            <a:r>
              <a:rPr lang="en-US" sz="1600" dirty="0"/>
              <a:t>n`= total negatives predicted by our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7157" y="502959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1838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Expanding our “repertoire” of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3" y="639191"/>
            <a:ext cx="8046457" cy="6045693"/>
          </a:xfrm>
        </p:spPr>
        <p:txBody>
          <a:bodyPr>
            <a:normAutofit/>
          </a:bodyPr>
          <a:lstStyle/>
          <a:p>
            <a:r>
              <a:rPr lang="en-CA" dirty="0"/>
              <a:t>In last class we covered how we can create linear predictive models using regression. Such models are only one type of model</a:t>
            </a:r>
          </a:p>
          <a:p>
            <a:r>
              <a:rPr lang="en-CA" dirty="0"/>
              <a:t>Another common model using in machine learning/data analytics is a “Decision Tree”</a:t>
            </a:r>
          </a:p>
        </p:txBody>
      </p:sp>
    </p:spTree>
    <p:extLst>
      <p:ext uri="{BB962C8B-B14F-4D97-AF65-F5344CB8AC3E}">
        <p14:creationId xmlns:p14="http://schemas.microsoft.com/office/powerpoint/2010/main" val="190640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the performance of our new Decision Tree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06" y="1127141"/>
            <a:ext cx="2931302" cy="44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177" y="2274074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Young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8326" y="3595316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Young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8569" y="489137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Young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7201" y="4891379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Old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2773" y="2521334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#Young=27</a:t>
            </a:r>
          </a:p>
          <a:p>
            <a:pPr algn="r"/>
            <a:r>
              <a:rPr lang="en-US" sz="1100" b="1" dirty="0"/>
              <a:t>#Old=2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0935" y="5134594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#Young=4</a:t>
            </a:r>
          </a:p>
          <a:p>
            <a:pPr algn="r"/>
            <a:r>
              <a:rPr lang="en-US" sz="1100" b="1" dirty="0"/>
              <a:t>#Old=1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2624" y="5092325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#Young=0</a:t>
            </a:r>
          </a:p>
          <a:p>
            <a:r>
              <a:rPr lang="en-US" sz="1100" b="1" dirty="0"/>
              <a:t>#Old=15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9450" y="3866767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#Young=10</a:t>
            </a:r>
          </a:p>
          <a:p>
            <a:r>
              <a:rPr lang="en-US" sz="1100" b="1" dirty="0"/>
              <a:t>#Old=1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33" y="3121679"/>
            <a:ext cx="2229358" cy="2165844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7083237" y="2895491"/>
            <a:ext cx="326004" cy="28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28541"/>
              </p:ext>
            </p:extLst>
          </p:nvPr>
        </p:nvGraphicFramePr>
        <p:xfrm>
          <a:off x="5310835" y="5520083"/>
          <a:ext cx="3479800" cy="114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(fp+fn)/N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(4+0)/60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(tp+tn)/N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(41+15)/60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tp</a:t>
                      </a:r>
                      <a:r>
                        <a:rPr lang="en-US" sz="1100" u="none" strike="noStrike" dirty="0">
                          <a:effectLst/>
                        </a:rPr>
                        <a:t>-rate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tp/p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41/41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fp-rate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fp/p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0/41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tp/p`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41/45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F-Score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precision*recall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1*0.911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Down Arrow 22"/>
          <p:cNvSpPr/>
          <p:nvPr/>
        </p:nvSpPr>
        <p:spPr>
          <a:xfrm>
            <a:off x="7083237" y="5229933"/>
            <a:ext cx="326004" cy="28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05" y="1007927"/>
            <a:ext cx="1888664" cy="18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/>
          <a:lstStyle/>
          <a:p>
            <a:r>
              <a:rPr lang="en-US" dirty="0"/>
              <a:t>Introduction to 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2" y="1092415"/>
            <a:ext cx="8046457" cy="604569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Decision tree learning is a supervised learning technique aiming at the classification of cases based on input variables. </a:t>
            </a:r>
          </a:p>
          <a:p>
            <a:r>
              <a:rPr lang="en-US" dirty="0"/>
              <a:t>Decision trees can include multiple input variables</a:t>
            </a:r>
          </a:p>
          <a:p>
            <a:r>
              <a:rPr lang="en-US" dirty="0"/>
              <a:t>They can predict one categorical target variable </a:t>
            </a:r>
          </a:p>
          <a:p>
            <a:pPr lvl="1"/>
            <a:r>
              <a:rPr lang="en-US" dirty="0"/>
              <a:t>…but, keep in mind that it is often appropriate to transform a continuous variable into categorical, i.e. old/young, new/old, big/small, quartile, etc.</a:t>
            </a:r>
          </a:p>
          <a:p>
            <a:r>
              <a:rPr lang="en-US" dirty="0"/>
              <a:t>The resulting decision model is arranged in the form of a tree.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59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/>
          <a:lstStyle/>
          <a:p>
            <a:r>
              <a:rPr lang="en-US" dirty="0"/>
              <a:t>Introduction to 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2" y="1092415"/>
            <a:ext cx="8046457" cy="604569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Decision trees work by identifying splitting rules in our data. </a:t>
            </a:r>
          </a:p>
          <a:p>
            <a:pPr marL="0" indent="0">
              <a:buNone/>
            </a:pPr>
            <a:r>
              <a:rPr lang="en-US" dirty="0"/>
              <a:t>The guiding measure used is </a:t>
            </a:r>
            <a:r>
              <a:rPr lang="en-US" dirty="0" smtClean="0"/>
              <a:t>a measure </a:t>
            </a:r>
            <a:r>
              <a:rPr lang="en-US" dirty="0" smtClean="0"/>
              <a:t>of disorder. </a:t>
            </a:r>
          </a:p>
          <a:p>
            <a:pPr marL="0" indent="0">
              <a:buNone/>
            </a:pPr>
            <a:r>
              <a:rPr lang="en-US" dirty="0" smtClean="0"/>
              <a:t>Lower disorder points </a:t>
            </a:r>
            <a:r>
              <a:rPr lang="en-US" dirty="0"/>
              <a:t>toward more organized data.</a:t>
            </a:r>
          </a:p>
          <a:p>
            <a:pPr marL="0" indent="0">
              <a:buNone/>
            </a:pPr>
            <a:r>
              <a:rPr lang="en-US" dirty="0"/>
              <a:t>Therefore, rules that reduce </a:t>
            </a:r>
            <a:r>
              <a:rPr lang="en-US" dirty="0" smtClean="0"/>
              <a:t>disorder are </a:t>
            </a:r>
            <a:r>
              <a:rPr lang="en-US" dirty="0"/>
              <a:t>an indication that we’ve gained some information about the data. </a:t>
            </a:r>
          </a:p>
          <a:p>
            <a:pPr marL="0" indent="0">
              <a:buNone/>
            </a:pPr>
            <a:r>
              <a:rPr lang="en-US" dirty="0" smtClean="0"/>
              <a:t>We have a number of measures of disorder. The two most common are Entropy and GINI index.</a:t>
            </a:r>
          </a:p>
          <a:p>
            <a:pPr marL="0" indent="0">
              <a:buNone/>
            </a:pPr>
            <a:r>
              <a:rPr lang="en-US" dirty="0" smtClean="0"/>
              <a:t>We also have a number of algorithm choices such </a:t>
            </a:r>
            <a:r>
              <a:rPr lang="en-US" dirty="0" smtClean="0"/>
              <a:t>ID3</a:t>
            </a:r>
            <a:r>
              <a:rPr lang="en-US" dirty="0"/>
              <a:t>, (or other algorithms such a CART) </a:t>
            </a:r>
            <a:r>
              <a:rPr lang="en-US" dirty="0" smtClean="0"/>
              <a:t>THAT guide </a:t>
            </a:r>
            <a:r>
              <a:rPr lang="en-US" dirty="0"/>
              <a:t>the selection of rules.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0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723" y="0"/>
            <a:ext cx="8439865" cy="847816"/>
          </a:xfrm>
        </p:spPr>
        <p:txBody>
          <a:bodyPr>
            <a:normAutofit/>
          </a:bodyPr>
          <a:lstStyle/>
          <a:p>
            <a:r>
              <a:rPr lang="en-US" dirty="0" smtClean="0"/>
              <a:t>Measures of disorder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2" y="1092415"/>
            <a:ext cx="8046457" cy="604569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Entropy</a:t>
            </a:r>
          </a:p>
          <a:p>
            <a:r>
              <a:rPr lang="en-US" dirty="0" smtClean="0"/>
              <a:t>Originated in Physics</a:t>
            </a:r>
          </a:p>
          <a:p>
            <a:r>
              <a:rPr lang="en-CA" dirty="0" smtClean="0"/>
              <a:t>Commonly used in other fields, especial in information theory.</a:t>
            </a:r>
          </a:p>
          <a:p>
            <a:pPr lvl="1"/>
            <a:r>
              <a:rPr lang="en-CA" dirty="0" smtClean="0"/>
              <a:t>Information theory attempts to efficiently code complicated sets of data using simpler sets.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Gini Index</a:t>
            </a:r>
          </a:p>
          <a:p>
            <a:r>
              <a:rPr lang="en-CA" dirty="0" smtClean="0"/>
              <a:t>Originated in Economics</a:t>
            </a:r>
          </a:p>
          <a:p>
            <a:r>
              <a:rPr lang="en-CA" dirty="0" smtClean="0"/>
              <a:t>It’s a measure of dispersion, originally developed to measure income distribution.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99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723" y="0"/>
            <a:ext cx="8439865" cy="847816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2" y="1092415"/>
            <a:ext cx="8046457" cy="604569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There are a number of algorithms that can be used</a:t>
            </a:r>
          </a:p>
          <a:p>
            <a:pPr marL="0" indent="0">
              <a:buNone/>
            </a:pPr>
            <a:r>
              <a:rPr lang="en-CA" dirty="0" smtClean="0"/>
              <a:t>The most common is ID3 (another is CART)</a:t>
            </a:r>
          </a:p>
          <a:p>
            <a:pPr marL="0" indent="0">
              <a:buNone/>
            </a:pPr>
            <a:r>
              <a:rPr lang="en-CA" dirty="0" smtClean="0"/>
              <a:t>Each approach seeks to reduce disorder in the data sets (reduce the measure of entropy or decrease Gini index).</a:t>
            </a:r>
          </a:p>
          <a:p>
            <a:pPr marL="0" indent="0">
              <a:buNone/>
            </a:pPr>
            <a:r>
              <a:rPr lang="en-CA" dirty="0" smtClean="0"/>
              <a:t>Decision tree identification requires a search for splits in the data that result in a reduction in disorder of the data. </a:t>
            </a:r>
          </a:p>
          <a:p>
            <a:pPr marL="0" indent="0">
              <a:buNone/>
            </a:pPr>
            <a:r>
              <a:rPr lang="en-CA" dirty="0" smtClean="0"/>
              <a:t>Each feature (input) of the data is searched to identify a single split that results in </a:t>
            </a:r>
            <a:r>
              <a:rPr lang="en-CA" dirty="0" smtClean="0"/>
              <a:t>identifying a subset of the data with </a:t>
            </a:r>
            <a:r>
              <a:rPr lang="en-CA" dirty="0" smtClean="0"/>
              <a:t>the smallest disorder. The process is then recursively applied to the remaining set of data. </a:t>
            </a:r>
          </a:p>
          <a:p>
            <a:pPr marL="0" indent="0">
              <a:buNone/>
            </a:pPr>
            <a:r>
              <a:rPr lang="en-CA" dirty="0" smtClean="0"/>
              <a:t>The number of rules identified is typically restricted by the analyst.</a:t>
            </a:r>
          </a:p>
          <a:p>
            <a:pPr marL="0" indent="0">
              <a:buNone/>
            </a:pPr>
            <a:r>
              <a:rPr lang="en-CA" dirty="0" smtClean="0"/>
              <a:t>As with regression modeling, too much complexity typically results in overfitting. In the case of decision trees, too many rules (levels) results in overfitting.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6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Let’s illustrate by using an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1646" y="847816"/>
            <a:ext cx="7704666" cy="463111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CA" b="1" dirty="0"/>
              <a:t>Objective is to study the effects of drinking, smoking, and body weight on life effects. We are given data on </a:t>
            </a:r>
            <a:r>
              <a:rPr lang="en-CA" b="1" strike="sngStrike"/>
              <a:t>55</a:t>
            </a:r>
            <a:r>
              <a:rPr lang="en-CA" b="1"/>
              <a:t> 60 recently </a:t>
            </a:r>
            <a:r>
              <a:rPr lang="en-CA" b="1" dirty="0"/>
              <a:t>deceased persons.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407381" y="4945711"/>
            <a:ext cx="6591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we may ask:</a:t>
            </a:r>
          </a:p>
          <a:p>
            <a:endParaRPr lang="en-US" dirty="0"/>
          </a:p>
          <a:p>
            <a:pPr lvl="1"/>
            <a:r>
              <a:rPr lang="en-US" b="1" i="1" dirty="0"/>
              <a:t>What factors (between Drinking, Smoking, and Weight)  influence person's life expectancy the most?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2974" y="4357315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Etc.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1272" y="4543791"/>
            <a:ext cx="1332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(see health.csv on </a:t>
            </a:r>
            <a:r>
              <a:rPr lang="en-US" sz="800" dirty="0" err="1"/>
              <a:t>cuLearn</a:t>
            </a:r>
            <a:r>
              <a:rPr lang="en-US" sz="800" dirty="0"/>
              <a:t>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52800" y="2571750"/>
          <a:ext cx="2438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Drinker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Let’s illustrate by using an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1646" y="847816"/>
            <a:ext cx="7704666" cy="463111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CA" b="1" dirty="0"/>
              <a:t>Using decision trees, we develop a classification model the segments our data set into young or old deaths based on key influencing factors.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, we can simply classify “Early Death” as anyone that died before 70.</a:t>
            </a:r>
          </a:p>
          <a:p>
            <a:pPr lvl="1"/>
            <a:r>
              <a:rPr lang="en-CA" b="1" dirty="0"/>
              <a:t>=IF(E2&lt;70,1,0)</a:t>
            </a:r>
          </a:p>
          <a:p>
            <a:r>
              <a:rPr lang="en-CA" dirty="0"/>
              <a:t>This results in a new excel table</a:t>
            </a:r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81056"/>
              </p:ext>
            </p:extLst>
          </p:nvPr>
        </p:nvGraphicFramePr>
        <p:xfrm>
          <a:off x="2564737" y="3915520"/>
          <a:ext cx="3251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Drinker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Early Death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40480" y="5669281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69693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/>
          </a:bodyPr>
          <a:lstStyle/>
          <a:p>
            <a:r>
              <a:rPr lang="en-US" dirty="0"/>
              <a:t>Let’s illustrate by using an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0480" y="5669281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Etc.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92" y="685124"/>
            <a:ext cx="4035374" cy="6172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4478" y="2392471"/>
            <a:ext cx="1651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</a:t>
            </a:r>
            <a:r>
              <a:rPr lang="en-US" dirty="0" err="1" smtClean="0"/>
              <a:t>DecisionTree</a:t>
            </a:r>
            <a:r>
              <a:rPr lang="en-US" dirty="0" smtClean="0"/>
              <a:t> Model.</a:t>
            </a:r>
          </a:p>
          <a:p>
            <a:endParaRPr lang="en-US" dirty="0"/>
          </a:p>
          <a:p>
            <a:r>
              <a:rPr lang="en-US" dirty="0" smtClean="0"/>
              <a:t>It attempts to predict a binary outcome by applying decision rules to the input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3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3210</TotalTime>
  <Words>1230</Words>
  <Application>Microsoft Office PowerPoint</Application>
  <PresentationFormat>On-screen Show (4:3)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Parallax</vt:lpstr>
      <vt:lpstr>Decision Trees:  Now, let’s move beyond thinking in terms of Regression Models  </vt:lpstr>
      <vt:lpstr>Expanding our “repertoire” of models</vt:lpstr>
      <vt:lpstr>Introduction to Decision Trees</vt:lpstr>
      <vt:lpstr>Introduction to Decision Trees</vt:lpstr>
      <vt:lpstr>Measures of disorder</vt:lpstr>
      <vt:lpstr>Decision tree algorithms</vt:lpstr>
      <vt:lpstr>Let’s illustrate by using an example</vt:lpstr>
      <vt:lpstr>Let’s illustrate by using an example</vt:lpstr>
      <vt:lpstr>Let’s illustrate by using an example</vt:lpstr>
      <vt:lpstr>Let’s illustrate by using an example</vt:lpstr>
      <vt:lpstr>Testing our Model:  Now, test out model on unobserved data. </vt:lpstr>
      <vt:lpstr>Model Test #1</vt:lpstr>
      <vt:lpstr>Model Test #1</vt:lpstr>
      <vt:lpstr>Model Test #2</vt:lpstr>
      <vt:lpstr>Model Test #2</vt:lpstr>
      <vt:lpstr>Model Test #3</vt:lpstr>
      <vt:lpstr>Model Test #3</vt:lpstr>
      <vt:lpstr>Measuring the Performance of a Classifying Model  (such as a Decision Tree)</vt:lpstr>
      <vt:lpstr>Common Assesment Measures</vt:lpstr>
      <vt:lpstr>Measuring the performance of our new Decision Tree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Smith</dc:creator>
  <cp:lastModifiedBy>Smith, Timothy C [SCIS]</cp:lastModifiedBy>
  <cp:revision>303</cp:revision>
  <dcterms:created xsi:type="dcterms:W3CDTF">2015-02-20T14:36:47Z</dcterms:created>
  <dcterms:modified xsi:type="dcterms:W3CDTF">2016-11-14T14:37:00Z</dcterms:modified>
</cp:coreProperties>
</file>