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60" name="Shape 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H="1" rot="10800000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64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buClr>
                <a:srgbClr val="00BEF2"/>
              </a:buClr>
              <a:buSzPct val="100000"/>
              <a:defRPr sz="3000">
                <a:solidFill>
                  <a:srgbClr val="00BEF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buClr>
                <a:srgbClr val="25516C"/>
              </a:buClr>
              <a:buSzPct val="100000"/>
              <a:buNone/>
              <a:defRPr sz="1800">
                <a:solidFill>
                  <a:srgbClr val="25516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idx="1" type="body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26" name="Shape 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32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80124" y="1443000"/>
            <a:ext cx="3461400" cy="2764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39" name="Shape 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3426549" y="1458421"/>
            <a:ext cx="2298600" cy="285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5842899" y="1458421"/>
            <a:ext cx="2298600" cy="285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47" name="Shape 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mage background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co.png"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arco.png" id="55" name="Shape 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body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842625" y="648725"/>
            <a:ext cx="548700" cy="414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0BEF2"/>
              </a:buClr>
              <a:buSzPct val="1000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0BEF2"/>
              </a:buClr>
              <a:buSzPct val="100000"/>
              <a:buFont typeface="Source Sans Pro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ocalhost:808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3789550" y="970219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950875" y="1129600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4294967295" type="body"/>
          </p:nvPr>
        </p:nvSpPr>
        <p:spPr>
          <a:xfrm>
            <a:off x="983575" y="2646475"/>
            <a:ext cx="2627700" cy="101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StockSim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4" name="Shape 74"/>
          <p:cNvSpPr txBox="1"/>
          <p:nvPr/>
        </p:nvSpPr>
        <p:spPr>
          <a:xfrm>
            <a:off x="1009250" y="2860525"/>
            <a:ext cx="30000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By: Team Peerless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875" y="1238700"/>
            <a:ext cx="3532499" cy="203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Backend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010200" y="1443000"/>
            <a:ext cx="71313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SQLite 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DBTools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SQL in one file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“Master Module”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Yahoo Finance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Real Time Stock Info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Plotly for historical</a:t>
            </a: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0" name="Shape 210"/>
          <p:cNvSpPr/>
          <p:nvPr/>
        </p:nvSpPr>
        <p:spPr>
          <a:xfrm>
            <a:off x="7664810" y="972775"/>
            <a:ext cx="264891" cy="256693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Frontend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1010200" y="1443000"/>
            <a:ext cx="67563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Flask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Jquery + Javascript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HTML5 + CSS3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Twitter Bootstrap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8" name="Shape 218"/>
          <p:cNvSpPr/>
          <p:nvPr/>
        </p:nvSpPr>
        <p:spPr>
          <a:xfrm>
            <a:off x="7664810" y="972775"/>
            <a:ext cx="264891" cy="256693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3834900" y="1972525"/>
            <a:ext cx="1140000" cy="671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Website</a:t>
            </a:r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1010200" y="724925"/>
            <a:ext cx="7131300" cy="67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StockSim Demo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6" name="Shape 226"/>
          <p:cNvSpPr/>
          <p:nvPr/>
        </p:nvSpPr>
        <p:spPr>
          <a:xfrm>
            <a:off x="7714983" y="986870"/>
            <a:ext cx="248997" cy="24127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Next Steps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1010200" y="1320125"/>
            <a:ext cx="71313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Further the educational benefit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Guided tutorials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Expand Educational Resources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Functionality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More trading options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Short/Cover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Incorporate NYSE stocks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Increase apps exposure to educational institutions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Premium Functionality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1010200" y="1443000"/>
            <a:ext cx="69195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Questions?</a:t>
            </a: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1010200" y="724925"/>
            <a:ext cx="7131300" cy="67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Conclusion</a:t>
            </a: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1" name="Shape 241"/>
          <p:cNvSpPr/>
          <p:nvPr/>
        </p:nvSpPr>
        <p:spPr>
          <a:xfrm>
            <a:off x="7664810" y="972775"/>
            <a:ext cx="264891" cy="256693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010200" y="724925"/>
            <a:ext cx="7131300" cy="67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Team Peerless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433725" y="1320125"/>
            <a:ext cx="6603600" cy="278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Jesse Espinoza - Frontend Developer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Nathaniel Hinshaw - Developer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Teddy Reinert - Backend Developer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Pritam Shyam - Documentation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David Jennings - Documentation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Matt Rafalko - Documentation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3" name="Shape 83"/>
          <p:cNvSpPr/>
          <p:nvPr/>
        </p:nvSpPr>
        <p:spPr>
          <a:xfrm>
            <a:off x="1187300" y="1882788"/>
            <a:ext cx="222660" cy="215484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187300" y="2223663"/>
            <a:ext cx="222660" cy="215484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1187300" y="2574638"/>
            <a:ext cx="222660" cy="215484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/>
        </p:nvSpPr>
        <p:spPr>
          <a:xfrm>
            <a:off x="1187300" y="2920563"/>
            <a:ext cx="222660" cy="215484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187300" y="3263963"/>
            <a:ext cx="222660" cy="215484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1187300" y="3607376"/>
            <a:ext cx="222660" cy="215484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7590824" y="907498"/>
            <a:ext cx="294103" cy="306239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Agenda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Scope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Project Value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Revenue Stream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Functionality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StockCoin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Application Flowchart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StockSim Demo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Conclusion</a:t>
            </a:r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97" name="Shape 97"/>
          <p:cNvGrpSpPr/>
          <p:nvPr/>
        </p:nvGrpSpPr>
        <p:grpSpPr>
          <a:xfrm>
            <a:off x="7624252" y="936286"/>
            <a:ext cx="313534" cy="271754"/>
            <a:chOff x="5983625" y="301625"/>
            <a:chExt cx="403000" cy="395050"/>
          </a:xfrm>
        </p:grpSpPr>
        <p:sp>
          <p:nvSpPr>
            <p:cNvPr id="98" name="Shape 98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1010200" y="1443000"/>
            <a:ext cx="69195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Stock Simulation Web-based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NASDAQ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Competition</a:t>
            </a:r>
            <a:r>
              <a:rPr lang="en" sz="1800"/>
              <a:t> Between Users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Financial Analysis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Real Time Historical Graphs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Free &amp; Premium Accounts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Free is open to everyone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1010200" y="724925"/>
            <a:ext cx="7131300" cy="67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Scope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25" name="Shape 125"/>
          <p:cNvGrpSpPr/>
          <p:nvPr/>
        </p:nvGrpSpPr>
        <p:grpSpPr>
          <a:xfrm>
            <a:off x="7659246" y="894905"/>
            <a:ext cx="270461" cy="331443"/>
            <a:chOff x="584925" y="238125"/>
            <a:chExt cx="415200" cy="525100"/>
          </a:xfrm>
        </p:grpSpPr>
        <p:sp>
          <p:nvSpPr>
            <p:cNvPr id="126" name="Shape 126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1010200" y="1443000"/>
            <a:ext cx="69195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Educate Students about Stock Market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Boosting Financial Literacy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lang="en" sz="1800"/>
              <a:t>America scores 63%</a:t>
            </a:r>
            <a:br>
              <a:rPr lang="en" sz="1800"/>
            </a:b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1010200" y="724925"/>
            <a:ext cx="7131300" cy="67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Project Value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39" name="Shape 139"/>
          <p:cNvGrpSpPr/>
          <p:nvPr/>
        </p:nvGrpSpPr>
        <p:grpSpPr>
          <a:xfrm>
            <a:off x="7673011" y="907857"/>
            <a:ext cx="231079" cy="305538"/>
            <a:chOff x="6730350" y="2315900"/>
            <a:chExt cx="257700" cy="420100"/>
          </a:xfrm>
        </p:grpSpPr>
        <p:sp>
          <p:nvSpPr>
            <p:cNvPr id="140" name="Shape 140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4399" y="2584974"/>
            <a:ext cx="3770724" cy="16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1010200" y="1458423"/>
            <a:ext cx="2298600" cy="133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Subscriptions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Monthly $9.99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Semi-Annual $49.99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Annually $99.99</a:t>
            </a:r>
          </a:p>
        </p:txBody>
      </p:sp>
      <p:sp>
        <p:nvSpPr>
          <p:cNvPr id="151" name="Shape 151"/>
          <p:cNvSpPr txBox="1"/>
          <p:nvPr>
            <p:ph idx="2" type="body"/>
          </p:nvPr>
        </p:nvSpPr>
        <p:spPr>
          <a:xfrm>
            <a:off x="3426549" y="1458423"/>
            <a:ext cx="2298600" cy="133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Advertisements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Banners &amp; Popups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Sponsor Promotions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Educational Videos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52" name="Shape 152"/>
          <p:cNvSpPr txBox="1"/>
          <p:nvPr>
            <p:ph idx="3" type="body"/>
          </p:nvPr>
        </p:nvSpPr>
        <p:spPr>
          <a:xfrm>
            <a:off x="5842899" y="1458423"/>
            <a:ext cx="2298600" cy="133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Licensing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Semester or Full-Term 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Negotiable Pricing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Student Discount</a:t>
            </a:r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1010200" y="724925"/>
            <a:ext cx="7131300" cy="67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Revenue Stream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55" name="Shape 155"/>
          <p:cNvGrpSpPr/>
          <p:nvPr/>
        </p:nvGrpSpPr>
        <p:grpSpPr>
          <a:xfrm>
            <a:off x="1010209" y="3000408"/>
            <a:ext cx="1551452" cy="834935"/>
            <a:chOff x="1241275" y="3718400"/>
            <a:chExt cx="450650" cy="302875"/>
          </a:xfrm>
        </p:grpSpPr>
        <p:sp>
          <p:nvSpPr>
            <p:cNvPr id="156" name="Shape 156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Shape 160"/>
          <p:cNvGrpSpPr/>
          <p:nvPr/>
        </p:nvGrpSpPr>
        <p:grpSpPr>
          <a:xfrm>
            <a:off x="3725814" y="2864995"/>
            <a:ext cx="1183773" cy="1046548"/>
            <a:chOff x="6625350" y="1613750"/>
            <a:chExt cx="480525" cy="438400"/>
          </a:xfrm>
        </p:grpSpPr>
        <p:sp>
          <p:nvSpPr>
            <p:cNvPr id="161" name="Shape 161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>
            <a:off x="6294518" y="2916317"/>
            <a:ext cx="868704" cy="1003111"/>
            <a:chOff x="1246775" y="910975"/>
            <a:chExt cx="439650" cy="523900"/>
          </a:xfrm>
        </p:grpSpPr>
        <p:sp>
          <p:nvSpPr>
            <p:cNvPr id="167" name="Shape 167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Shape 170"/>
          <p:cNvGrpSpPr/>
          <p:nvPr/>
        </p:nvGrpSpPr>
        <p:grpSpPr>
          <a:xfrm>
            <a:off x="7611591" y="910683"/>
            <a:ext cx="307219" cy="299883"/>
            <a:chOff x="5975075" y="2327500"/>
            <a:chExt cx="420100" cy="388350"/>
          </a:xfrm>
        </p:grpSpPr>
        <p:sp>
          <p:nvSpPr>
            <p:cNvPr id="171" name="Shape 17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1010200" y="1443000"/>
            <a:ext cx="69195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Buy/Sell/Trade Stocks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Financial analysis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Leaderboard - Classroom, friends or individuals compete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1010200" y="724925"/>
            <a:ext cx="7131300" cy="67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Functionality 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80" name="Shape 180"/>
          <p:cNvGrpSpPr/>
          <p:nvPr/>
        </p:nvGrpSpPr>
        <p:grpSpPr>
          <a:xfrm>
            <a:off x="7628203" y="954979"/>
            <a:ext cx="301500" cy="281357"/>
            <a:chOff x="2583325" y="2972875"/>
            <a:chExt cx="462850" cy="445750"/>
          </a:xfrm>
        </p:grpSpPr>
        <p:sp>
          <p:nvSpPr>
            <p:cNvPr id="181" name="Shape 181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1010200" y="1443000"/>
            <a:ext cx="6919500" cy="276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Cryptocurrency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Premium Account Holders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Certain Rate of Return %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In-house Solution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Proof-of-Stake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Future Release</a:t>
            </a:r>
          </a:p>
        </p:txBody>
      </p:sp>
      <p:sp>
        <p:nvSpPr>
          <p:cNvPr id="188" name="Shape 188"/>
          <p:cNvSpPr txBox="1"/>
          <p:nvPr>
            <p:ph type="title"/>
          </p:nvPr>
        </p:nvSpPr>
        <p:spPr>
          <a:xfrm>
            <a:off x="1010200" y="724925"/>
            <a:ext cx="7131300" cy="67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StockCoin</a:t>
            </a:r>
            <a:r>
              <a:rPr lang="en" sz="3000"/>
              <a:t> 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0" name="Shape 190"/>
          <p:cNvSpPr/>
          <p:nvPr/>
        </p:nvSpPr>
        <p:spPr>
          <a:xfrm>
            <a:off x="7628214" y="1004615"/>
            <a:ext cx="301484" cy="229709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1010200" y="724925"/>
            <a:ext cx="7131300" cy="67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Application Flowchart</a:t>
            </a:r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7766425" y="648725"/>
            <a:ext cx="548700" cy="671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97" name="Shape 197"/>
          <p:cNvGrpSpPr/>
          <p:nvPr/>
        </p:nvGrpSpPr>
        <p:grpSpPr>
          <a:xfrm>
            <a:off x="7606684" y="965414"/>
            <a:ext cx="318208" cy="260543"/>
            <a:chOff x="3918650" y="293075"/>
            <a:chExt cx="488500" cy="412775"/>
          </a:xfrm>
        </p:grpSpPr>
        <p:sp>
          <p:nvSpPr>
            <p:cNvPr id="198" name="Shape 198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099" y="1320125"/>
            <a:ext cx="4223999" cy="309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200" y="3023750"/>
            <a:ext cx="1039900" cy="142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