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1" r:id="rId3"/>
    <p:sldId id="260"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6" d="100"/>
          <a:sy n="96" d="100"/>
        </p:scale>
        <p:origin x="178" y="62"/>
      </p:cViewPr>
      <p:guideLst>
        <p:guide orient="horz" pos="219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8EFC7C-168C-48DF-9791-0DE0754F06A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EFC7C-168C-48DF-9791-0DE0754F06A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EFC7C-168C-48DF-9791-0DE0754F06A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EFC7C-168C-48DF-9791-0DE0754F06A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EFC7C-168C-48DF-9791-0DE0754F06A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EFC7C-168C-48DF-9791-0DE0754F06A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EFC7C-168C-48DF-9791-0DE0754F06A1}"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EFC7C-168C-48DF-9791-0DE0754F06A1}"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EFC7C-168C-48DF-9791-0DE0754F06A1}"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EFC7C-168C-48DF-9791-0DE0754F06A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EFC7C-168C-48DF-9791-0DE0754F06A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6EE5B-E7BF-4C69-8677-296D7FD08E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EFC7C-168C-48DF-9791-0DE0754F06A1}"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6EE5B-E7BF-4C69-8677-296D7FD08E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0;p1"/>
          <p:cNvSpPr txBox="1">
            <a:spLocks noGrp="1"/>
          </p:cNvSpPr>
          <p:nvPr>
            <p:ph type="ctrTitle"/>
          </p:nvPr>
        </p:nvSpPr>
        <p:spPr>
          <a:xfrm>
            <a:off x="2947916" y="122828"/>
            <a:ext cx="9007523" cy="155584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4800" b="1" dirty="0">
                <a:solidFill>
                  <a:srgbClr val="02A06B"/>
                </a:solidFill>
                <a:latin typeface="Calibri" panose="020F0502020204030204" pitchFamily="34" charset="0"/>
                <a:ea typeface="Calibri" panose="020F0502020204030204" pitchFamily="34" charset="0"/>
                <a:cs typeface="Calibri" panose="020F0502020204030204" pitchFamily="34" charset="0"/>
              </a:rPr>
              <a:t>Basic Details of the Team &amp; </a:t>
            </a:r>
            <a:br>
              <a:rPr lang="en-US" sz="4800" b="1" dirty="0">
                <a:solidFill>
                  <a:srgbClr val="02A06B"/>
                </a:solidFill>
                <a:latin typeface="Calibri" panose="020F0502020204030204" pitchFamily="34" charset="0"/>
                <a:ea typeface="Calibri" panose="020F0502020204030204" pitchFamily="34" charset="0"/>
                <a:cs typeface="Calibri" panose="020F0502020204030204" pitchFamily="34" charset="0"/>
              </a:rPr>
            </a:br>
            <a:r>
              <a:rPr lang="en-US" sz="4800" b="1" dirty="0">
                <a:solidFill>
                  <a:srgbClr val="02A06B"/>
                </a:solidFill>
                <a:latin typeface="Calibri" panose="020F0502020204030204" pitchFamily="34" charset="0"/>
                <a:ea typeface="Calibri" panose="020F0502020204030204" pitchFamily="34" charset="0"/>
                <a:cs typeface="Calibri" panose="020F0502020204030204" pitchFamily="34" charset="0"/>
              </a:rPr>
              <a:t>Problem Statement</a:t>
            </a:r>
            <a:endParaRPr sz="8000" dirty="0">
              <a:solidFill>
                <a:srgbClr val="02A06B"/>
              </a:solidFill>
              <a:latin typeface="Calibri" panose="020F0502020204030204" pitchFamily="34" charset="0"/>
              <a:ea typeface="Calibri" panose="020F0502020204030204" pitchFamily="34" charset="0"/>
              <a:cs typeface="Calibri" panose="020F0502020204030204" pitchFamily="34" charset="0"/>
            </a:endParaRPr>
          </a:p>
        </p:txBody>
      </p:sp>
      <p:sp>
        <p:nvSpPr>
          <p:cNvPr id="5" name="Google Shape;211;p1"/>
          <p:cNvSpPr txBox="1"/>
          <p:nvPr/>
        </p:nvSpPr>
        <p:spPr>
          <a:xfrm>
            <a:off x="322555" y="1801504"/>
            <a:ext cx="11389458" cy="4656607"/>
          </a:xfrm>
          <a:prstGeom prst="rect">
            <a:avLst/>
          </a:prstGeom>
          <a:noFill/>
          <a:ln>
            <a:noFill/>
          </a:ln>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Organization Name: ITSC</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PS Code: HT-02</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Problem Statement Title: 	Virtual Hospital Platform</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Team Name: Health Catalyst</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Team Leader Name: Pritam Kumar</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Institute Name: Sagar Institute of Science Techology and Research</a:t>
            </a:r>
          </a:p>
          <a:p>
            <a:pPr algn="l">
              <a:lnSpc>
                <a:spcPct val="200000"/>
              </a:lnSpc>
              <a:spcBef>
                <a:spcPts val="300"/>
              </a:spcBef>
              <a:spcAft>
                <a:spcPts val="300"/>
              </a:spcAft>
              <a:buClr>
                <a:schemeClr val="lt2"/>
              </a:buClr>
              <a:buSzPts val="1800"/>
            </a:pPr>
            <a:r>
              <a:rPr lang="en-US" sz="2000" b="1" dirty="0">
                <a:latin typeface="Calibri" panose="020F0502020204030204" pitchFamily="34" charset="0"/>
                <a:ea typeface="Calibri" panose="020F0502020204030204" pitchFamily="34" charset="0"/>
                <a:cs typeface="Calibri" panose="020F0502020204030204" pitchFamily="34" charset="0"/>
                <a:sym typeface="Franklin Gothic"/>
              </a:rPr>
              <a:t>Theme Name: HealthTech</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9283" t="15206" r="9224" b="19421"/>
          <a:stretch>
            <a:fillRect/>
          </a:stretch>
        </p:blipFill>
        <p:spPr>
          <a:xfrm>
            <a:off x="518615" y="54588"/>
            <a:ext cx="2313764" cy="18560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2961" y="135379"/>
            <a:ext cx="5779211" cy="539649"/>
          </a:xfrm>
          <a:ln>
            <a:solidFill>
              <a:schemeClr val="tx1"/>
            </a:solidFill>
          </a:ln>
        </p:spPr>
        <p:txBody>
          <a:bodyPr>
            <a:normAutofit fontScale="90000"/>
          </a:bodyPr>
          <a:lstStyle/>
          <a:p>
            <a:r>
              <a:rPr lang="en-US" sz="3600" b="1" dirty="0">
                <a:solidFill>
                  <a:srgbClr val="02A06B"/>
                </a:solidFill>
                <a:latin typeface="Calibri" panose="020F0502020204030204" pitchFamily="34" charset="0"/>
                <a:ea typeface="Calibri" panose="020F0502020204030204" pitchFamily="34" charset="0"/>
                <a:cs typeface="Calibri" panose="020F0502020204030204" pitchFamily="34" charset="0"/>
              </a:rPr>
              <a:t>Idea/Approach Details</a:t>
            </a:r>
          </a:p>
        </p:txBody>
      </p:sp>
      <p:sp>
        <p:nvSpPr>
          <p:cNvPr id="9" name="Content Placeholder 3"/>
          <p:cNvSpPr>
            <a:spLocks noGrp="1"/>
          </p:cNvSpPr>
          <p:nvPr>
            <p:ph sz="half" idx="2"/>
          </p:nvPr>
        </p:nvSpPr>
        <p:spPr>
          <a:xfrm>
            <a:off x="192961" y="767165"/>
            <a:ext cx="5779211" cy="6008518"/>
          </a:xfrm>
          <a:ln>
            <a:solidFill>
              <a:schemeClr val="tx1"/>
            </a:solidFill>
          </a:ln>
        </p:spPr>
        <p:txBody>
          <a:bodyPr>
            <a:normAutofit fontScale="92500" lnSpcReduction="10000"/>
          </a:bodyPr>
          <a:lstStyle/>
          <a:p>
            <a:pPr marL="0" indent="0">
              <a:buNone/>
            </a:pPr>
            <a:r>
              <a:rPr lang="en-US" sz="1900" dirty="0"/>
              <a:t>The idea behind the Virtual Hospital platform is to leverage technology to overcome barriers to accessing healthcare, particularly for individuals in both rural and urban areas who may face challenges such as limited access to doctors and healthcare facilities.</a:t>
            </a:r>
          </a:p>
          <a:p>
            <a:pPr marL="0" indent="0">
              <a:buNone/>
            </a:pPr>
            <a:r>
              <a:rPr lang="en-US" sz="1900" b="1" dirty="0"/>
              <a:t>Virtual Consultations:</a:t>
            </a:r>
            <a:r>
              <a:rPr lang="en-US" sz="1900" dirty="0"/>
              <a:t>The platform enables users to schedule virtual consultations between patient and doctor via video or chat consultations.</a:t>
            </a:r>
          </a:p>
          <a:p>
            <a:pPr marL="0" indent="0">
              <a:buNone/>
            </a:pPr>
            <a:r>
              <a:rPr lang="en-US" sz="1900" b="1" dirty="0"/>
              <a:t>Local Clinical Facility:</a:t>
            </a:r>
            <a:r>
              <a:rPr lang="en-US" sz="1900" dirty="0"/>
              <a:t>Users can search for facilities based on their location such as hospitals, clinics, pharmacies, and diagnostic centers.</a:t>
            </a:r>
          </a:p>
          <a:p>
            <a:pPr marL="0" indent="0">
              <a:buNone/>
            </a:pPr>
            <a:r>
              <a:rPr lang="en-US" sz="1900" b="1" dirty="0"/>
              <a:t>Remote Diagnostics</a:t>
            </a:r>
            <a:r>
              <a:rPr lang="en-US" sz="1900" dirty="0"/>
              <a:t>: It involves. patients to input symptoms, medical history, and relevant health information.</a:t>
            </a:r>
          </a:p>
          <a:p>
            <a:pPr marL="0" indent="0">
              <a:buNone/>
            </a:pPr>
            <a:r>
              <a:rPr lang="en-US" sz="1900" b="1" dirty="0"/>
              <a:t>Prescription Services: </a:t>
            </a:r>
            <a:r>
              <a:rPr lang="en-US" sz="1900" dirty="0"/>
              <a:t>Digital prescriptions based on remote diagnostics and virtual consultations.</a:t>
            </a:r>
            <a:endParaRPr lang="en-US" sz="1900" b="1" dirty="0"/>
          </a:p>
          <a:p>
            <a:pPr marL="0" indent="0">
              <a:buNone/>
            </a:pPr>
            <a:r>
              <a:rPr lang="en-US" sz="1900" b="1" dirty="0"/>
              <a:t>User Education and Engagement:</a:t>
            </a:r>
            <a:r>
              <a:rPr lang="en-US" sz="1900" dirty="0"/>
              <a:t> Integrated educational resources to empower users with health knowledge and preventive care practices.</a:t>
            </a:r>
          </a:p>
          <a:p>
            <a:pPr marL="0" indent="0">
              <a:buNone/>
            </a:pPr>
            <a:r>
              <a:rPr lang="en-US" sz="1900" b="1" dirty="0"/>
              <a:t> Multilingual Support: </a:t>
            </a:r>
            <a:r>
              <a:rPr lang="en-US" sz="1900" dirty="0"/>
              <a:t>This approach ensures that individuals who speak languages other than the primary language of the healthcare system can access and understand healthcare information, communicate effectively with healthcare providers.</a:t>
            </a:r>
          </a:p>
        </p:txBody>
      </p:sp>
      <p:sp>
        <p:nvSpPr>
          <p:cNvPr id="14" name="Content Placeholder 5"/>
          <p:cNvSpPr txBox="1"/>
          <p:nvPr/>
        </p:nvSpPr>
        <p:spPr>
          <a:xfrm>
            <a:off x="6194424" y="4471841"/>
            <a:ext cx="5747385" cy="22117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00B050"/>
                </a:solidFill>
              </a:rPr>
              <a:t>Technology Stack</a:t>
            </a:r>
          </a:p>
        </p:txBody>
      </p:sp>
      <p:graphicFrame>
        <p:nvGraphicFramePr>
          <p:cNvPr id="4" name="Table 3"/>
          <p:cNvGraphicFramePr>
            <a:graphicFrameLocks noGrp="1"/>
          </p:cNvGraphicFramePr>
          <p:nvPr/>
        </p:nvGraphicFramePr>
        <p:xfrm>
          <a:off x="6194424" y="4926563"/>
          <a:ext cx="5747385" cy="1849120"/>
        </p:xfrm>
        <a:graphic>
          <a:graphicData uri="http://schemas.openxmlformats.org/drawingml/2006/table">
            <a:tbl>
              <a:tblPr firstRow="1" bandRow="1">
                <a:tableStyleId>{073A0DAA-6AF3-43AB-8588-CEC1D06C72B9}</a:tableStyleId>
              </a:tblPr>
              <a:tblGrid>
                <a:gridCol w="1755258">
                  <a:extLst>
                    <a:ext uri="{9D8B030D-6E8A-4147-A177-3AD203B41FA5}">
                      <a16:colId xmlns:a16="http://schemas.microsoft.com/office/drawing/2014/main" val="20000"/>
                    </a:ext>
                  </a:extLst>
                </a:gridCol>
                <a:gridCol w="2076332">
                  <a:extLst>
                    <a:ext uri="{9D8B030D-6E8A-4147-A177-3AD203B41FA5}">
                      <a16:colId xmlns:a16="http://schemas.microsoft.com/office/drawing/2014/main" val="20001"/>
                    </a:ext>
                  </a:extLst>
                </a:gridCol>
                <a:gridCol w="1915795">
                  <a:extLst>
                    <a:ext uri="{9D8B030D-6E8A-4147-A177-3AD203B41FA5}">
                      <a16:colId xmlns:a16="http://schemas.microsoft.com/office/drawing/2014/main" val="20002"/>
                    </a:ext>
                  </a:extLst>
                </a:gridCol>
              </a:tblGrid>
              <a:tr h="287930">
                <a:tc>
                  <a:txBody>
                    <a:bodyPr/>
                    <a:lstStyle/>
                    <a:p>
                      <a:r>
                        <a:rPr lang="en-IN" dirty="0"/>
                        <a:t>Front-End</a:t>
                      </a:r>
                    </a:p>
                  </a:txBody>
                  <a:tcPr/>
                </a:tc>
                <a:tc>
                  <a:txBody>
                    <a:bodyPr/>
                    <a:lstStyle/>
                    <a:p>
                      <a:r>
                        <a:rPr lang="en-IN" dirty="0"/>
                        <a:t>Back-End</a:t>
                      </a:r>
                    </a:p>
                  </a:txBody>
                  <a:tcPr/>
                </a:tc>
                <a:tc>
                  <a:txBody>
                    <a:bodyPr/>
                    <a:lstStyle/>
                    <a:p>
                      <a:r>
                        <a:rPr lang="en-IN" dirty="0" err="1"/>
                        <a:t>DataBase</a:t>
                      </a:r>
                      <a:endParaRPr lang="en-IN" dirty="0"/>
                    </a:p>
                  </a:txBody>
                  <a:tcPr/>
                </a:tc>
                <a:extLst>
                  <a:ext uri="{0D108BD9-81ED-4DB2-BD59-A6C34878D82A}">
                    <a16:rowId xmlns:a16="http://schemas.microsoft.com/office/drawing/2014/main" val="10000"/>
                  </a:ext>
                </a:extLst>
              </a:tr>
              <a:tr h="370840">
                <a:tc>
                  <a:txBody>
                    <a:bodyPr/>
                    <a:lstStyle/>
                    <a:p>
                      <a:r>
                        <a:rPr lang="en-IN" dirty="0"/>
                        <a:t>HTML</a:t>
                      </a:r>
                    </a:p>
                  </a:txBody>
                  <a:tcPr/>
                </a:tc>
                <a:tc>
                  <a:txBody>
                    <a:bodyPr/>
                    <a:lstStyle/>
                    <a:p>
                      <a:r>
                        <a:rPr lang="en-IN" dirty="0"/>
                        <a:t>NodeJS</a:t>
                      </a:r>
                    </a:p>
                  </a:txBody>
                  <a:tcPr/>
                </a:tc>
                <a:tc>
                  <a:txBody>
                    <a:bodyPr/>
                    <a:lstStyle/>
                    <a:p>
                      <a:r>
                        <a:rPr lang="en-IN" dirty="0"/>
                        <a:t>MongoDB</a:t>
                      </a:r>
                    </a:p>
                  </a:txBody>
                  <a:tcPr/>
                </a:tc>
                <a:extLst>
                  <a:ext uri="{0D108BD9-81ED-4DB2-BD59-A6C34878D82A}">
                    <a16:rowId xmlns:a16="http://schemas.microsoft.com/office/drawing/2014/main" val="10001"/>
                  </a:ext>
                </a:extLst>
              </a:tr>
              <a:tr h="370840">
                <a:tc>
                  <a:txBody>
                    <a:bodyPr/>
                    <a:lstStyle/>
                    <a:p>
                      <a:r>
                        <a:rPr lang="en-IN" dirty="0"/>
                        <a:t>CSS</a:t>
                      </a:r>
                    </a:p>
                  </a:txBody>
                  <a:tcPr/>
                </a:tc>
                <a:tc>
                  <a:txBody>
                    <a:bodyPr/>
                    <a:lstStyle/>
                    <a:p>
                      <a:r>
                        <a:rPr lang="en-IN" dirty="0" err="1"/>
                        <a:t>ExpressJS</a:t>
                      </a:r>
                      <a:endParaRPr lang="en-IN" dirty="0"/>
                    </a:p>
                  </a:txBody>
                  <a:tcPr/>
                </a:tc>
                <a:tc>
                  <a:txBody>
                    <a:bodyPr/>
                    <a:lstStyle/>
                    <a:p>
                      <a:endParaRPr lang="en-IN" dirty="0"/>
                    </a:p>
                  </a:txBody>
                  <a:tcPr/>
                </a:tc>
                <a:extLst>
                  <a:ext uri="{0D108BD9-81ED-4DB2-BD59-A6C34878D82A}">
                    <a16:rowId xmlns:a16="http://schemas.microsoft.com/office/drawing/2014/main" val="10002"/>
                  </a:ext>
                </a:extLst>
              </a:tr>
              <a:tr h="370840">
                <a:tc>
                  <a:txBody>
                    <a:bodyPr/>
                    <a:lstStyle/>
                    <a:p>
                      <a:r>
                        <a:rPr lang="en-IN" dirty="0"/>
                        <a:t>JavaScript</a:t>
                      </a:r>
                    </a:p>
                  </a:txBody>
                  <a:tcPr/>
                </a:tc>
                <a:tc>
                  <a:txBody>
                    <a:bodyPr/>
                    <a:lstStyle/>
                    <a:p>
                      <a:r>
                        <a:rPr lang="en-IN" dirty="0"/>
                        <a:t>NPM Packages</a:t>
                      </a:r>
                    </a:p>
                  </a:txBody>
                  <a:tcPr/>
                </a:tc>
                <a:tc>
                  <a:txBody>
                    <a:bodyPr/>
                    <a:lstStyle/>
                    <a:p>
                      <a:endParaRPr lang="en-IN" dirty="0"/>
                    </a:p>
                  </a:txBody>
                  <a:tcPr/>
                </a:tc>
                <a:extLst>
                  <a:ext uri="{0D108BD9-81ED-4DB2-BD59-A6C34878D82A}">
                    <a16:rowId xmlns:a16="http://schemas.microsoft.com/office/drawing/2014/main" val="10003"/>
                  </a:ext>
                </a:extLst>
              </a:tr>
              <a:tr h="370840">
                <a:tc>
                  <a:txBody>
                    <a:bodyPr/>
                    <a:lstStyle/>
                    <a:p>
                      <a:r>
                        <a:rPr lang="en-IN" dirty="0" err="1"/>
                        <a:t>BootStrap</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
        <p:nvSpPr>
          <p:cNvPr id="6" name="Text Box 5"/>
          <p:cNvSpPr txBox="1"/>
          <p:nvPr/>
        </p:nvSpPr>
        <p:spPr>
          <a:xfrm>
            <a:off x="6449060" y="220980"/>
            <a:ext cx="2757805" cy="706755"/>
          </a:xfrm>
          <a:prstGeom prst="rect">
            <a:avLst/>
          </a:prstGeom>
          <a:noFill/>
        </p:spPr>
        <p:txBody>
          <a:bodyPr wrap="square" rtlCol="0" anchor="t">
            <a:spAutoFit/>
          </a:bodyPr>
          <a:lstStyle/>
          <a:p>
            <a:r>
              <a:rPr lang="en-US" sz="2000" dirty="0">
                <a:sym typeface="+mn-ea"/>
              </a:rPr>
              <a:t>Process Flow</a:t>
            </a:r>
            <a:endParaRPr lang="en-US" sz="2000" dirty="0"/>
          </a:p>
          <a:p>
            <a:endParaRPr lang="en-US" sz="2000" b="1">
              <a:solidFill>
                <a:schemeClr val="accent6">
                  <a:lumMod val="50000"/>
                </a:schemeClr>
              </a:solidFill>
            </a:endParaRPr>
          </a:p>
        </p:txBody>
      </p:sp>
      <p:pic>
        <p:nvPicPr>
          <p:cNvPr id="5" name="Content Placeholder 4" descr="flow_chart.vpd (5)"/>
          <p:cNvPicPr>
            <a:picLocks noGrp="1" noChangeAspect="1"/>
          </p:cNvPicPr>
          <p:nvPr>
            <p:ph sz="quarter" idx="4"/>
          </p:nvPr>
        </p:nvPicPr>
        <p:blipFill>
          <a:blip r:embed="rId3"/>
          <a:stretch>
            <a:fillRect/>
          </a:stretch>
        </p:blipFill>
        <p:spPr>
          <a:xfrm>
            <a:off x="5721350" y="534035"/>
            <a:ext cx="6220460" cy="3684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24660"/>
          </a:xfrm>
        </p:spPr>
        <p:txBody>
          <a:bodyPr>
            <a:normAutofit/>
          </a:bodyPr>
          <a:lstStyle/>
          <a:p>
            <a:r>
              <a:rPr lang="en-US" sz="3600" b="1" dirty="0">
                <a:solidFill>
                  <a:srgbClr val="02A06B"/>
                </a:solidFill>
                <a:latin typeface="Calibri" panose="020F0502020204030204" pitchFamily="34" charset="0"/>
                <a:ea typeface="Calibri" panose="020F0502020204030204" pitchFamily="34" charset="0"/>
                <a:cs typeface="Calibri" panose="020F0502020204030204" pitchFamily="34" charset="0"/>
              </a:rPr>
              <a:t>Idea/Approach Details</a:t>
            </a:r>
          </a:p>
        </p:txBody>
      </p:sp>
      <p:sp>
        <p:nvSpPr>
          <p:cNvPr id="3" name="Text Placeholder 2"/>
          <p:cNvSpPr>
            <a:spLocks noGrp="1"/>
          </p:cNvSpPr>
          <p:nvPr>
            <p:ph type="body" idx="1"/>
          </p:nvPr>
        </p:nvSpPr>
        <p:spPr>
          <a:xfrm>
            <a:off x="839788" y="1567665"/>
            <a:ext cx="5157787" cy="464519"/>
          </a:xfrm>
        </p:spPr>
        <p:txBody>
          <a:bodyPr/>
          <a:lstStyle/>
          <a:p>
            <a:r>
              <a:rPr lang="en-US" dirty="0"/>
              <a:t>Describe Your Use Cases Here</a:t>
            </a:r>
          </a:p>
        </p:txBody>
      </p:sp>
      <p:sp>
        <p:nvSpPr>
          <p:cNvPr id="5" name="Text Placeholder 4"/>
          <p:cNvSpPr>
            <a:spLocks noGrp="1"/>
          </p:cNvSpPr>
          <p:nvPr>
            <p:ph type="body" sz="quarter" idx="3"/>
          </p:nvPr>
        </p:nvSpPr>
        <p:spPr>
          <a:xfrm>
            <a:off x="6096000" y="1568922"/>
            <a:ext cx="5183188" cy="464519"/>
          </a:xfrm>
        </p:spPr>
        <p:txBody>
          <a:bodyPr/>
          <a:lstStyle/>
          <a:p>
            <a:r>
              <a:rPr lang="en-US" dirty="0"/>
              <a:t>Describe Your Dependencies Here</a:t>
            </a:r>
          </a:p>
        </p:txBody>
      </p:sp>
      <p:sp>
        <p:nvSpPr>
          <p:cNvPr id="6" name="Content Placeholder 5"/>
          <p:cNvSpPr>
            <a:spLocks noGrp="1"/>
          </p:cNvSpPr>
          <p:nvPr>
            <p:ph sz="quarter" idx="4"/>
          </p:nvPr>
        </p:nvSpPr>
        <p:spPr>
          <a:xfrm>
            <a:off x="6096000" y="2165472"/>
            <a:ext cx="5183188" cy="4198290"/>
          </a:xfrm>
        </p:spPr>
        <p:txBody>
          <a:bodyPr/>
          <a:lstStyle/>
          <a:p>
            <a:r>
              <a:rPr lang="en-IN" sz="2000" b="1" i="0" dirty="0">
                <a:effectLst/>
                <a:latin typeface="Söhne"/>
              </a:rPr>
              <a:t>Text Editor :  </a:t>
            </a:r>
            <a:r>
              <a:rPr lang="en-IN" sz="1800" b="0" i="0" dirty="0">
                <a:effectLst/>
                <a:latin typeface="Söhne"/>
              </a:rPr>
              <a:t>Visual Studio Code</a:t>
            </a:r>
          </a:p>
          <a:p>
            <a:r>
              <a:rPr lang="en-IN" sz="2000" b="1" i="0" dirty="0">
                <a:effectLst/>
                <a:latin typeface="Söhne"/>
              </a:rPr>
              <a:t>Version Control :  </a:t>
            </a:r>
            <a:r>
              <a:rPr lang="en-IN" sz="1800" i="0" dirty="0">
                <a:effectLst/>
                <a:latin typeface="Söhne"/>
              </a:rPr>
              <a:t>GitHub</a:t>
            </a:r>
          </a:p>
          <a:p>
            <a:r>
              <a:rPr lang="en-IN" sz="2000" b="1" i="0" dirty="0">
                <a:effectLst/>
                <a:latin typeface="Söhne"/>
              </a:rPr>
              <a:t>Web Browser :  </a:t>
            </a:r>
            <a:r>
              <a:rPr lang="en-IN" sz="1800" i="0" dirty="0">
                <a:effectLst/>
                <a:latin typeface="Söhne"/>
              </a:rPr>
              <a:t>Chrome</a:t>
            </a:r>
            <a:r>
              <a:rPr lang="en-IN" i="0" dirty="0">
                <a:effectLst/>
                <a:latin typeface="Söhne"/>
              </a:rPr>
              <a:t> </a:t>
            </a:r>
            <a:r>
              <a:rPr lang="en-IN" sz="1800" i="0" dirty="0">
                <a:effectLst/>
                <a:latin typeface="Söhne"/>
              </a:rPr>
              <a:t>/ Firefox</a:t>
            </a:r>
          </a:p>
          <a:p>
            <a:r>
              <a:rPr lang="en-IN" sz="2000" b="1" i="0" dirty="0">
                <a:effectLst/>
                <a:latin typeface="Söhne"/>
              </a:rPr>
              <a:t>Package Managers:  </a:t>
            </a:r>
            <a:r>
              <a:rPr lang="en-IN" sz="1800" i="0" dirty="0">
                <a:effectLst/>
                <a:latin typeface="Söhne"/>
              </a:rPr>
              <a:t>Node.js , NPM</a:t>
            </a:r>
          </a:p>
          <a:p>
            <a:r>
              <a:rPr lang="en-IN" sz="2000" b="1" i="0" dirty="0">
                <a:effectLst/>
                <a:latin typeface="Söhne"/>
              </a:rPr>
              <a:t>Web Server: </a:t>
            </a:r>
            <a:r>
              <a:rPr lang="en-IN" sz="1800" i="0" dirty="0">
                <a:effectLst/>
                <a:latin typeface="Söhne"/>
              </a:rPr>
              <a:t>Node.js </a:t>
            </a:r>
          </a:p>
          <a:p>
            <a:r>
              <a:rPr lang="en-IN" sz="2000" b="1" dirty="0">
                <a:latin typeface="Söhne"/>
              </a:rPr>
              <a:t>Database :  </a:t>
            </a:r>
            <a:r>
              <a:rPr lang="en-IN" sz="1800" dirty="0">
                <a:latin typeface="Söhne"/>
              </a:rPr>
              <a:t>MongoDB</a:t>
            </a:r>
          </a:p>
          <a:p>
            <a:r>
              <a:rPr lang="en-IN" sz="2000" b="1" i="0" dirty="0">
                <a:effectLst/>
                <a:latin typeface="Söhne"/>
              </a:rPr>
              <a:t>Backend Framework : </a:t>
            </a:r>
            <a:r>
              <a:rPr lang="en-IN" sz="1800" b="0" i="0" dirty="0">
                <a:effectLst/>
                <a:latin typeface="Söhne"/>
              </a:rPr>
              <a:t>Express.js, Node.js, NPM</a:t>
            </a:r>
          </a:p>
          <a:p>
            <a:r>
              <a:rPr lang="en-IN" sz="2000" b="1" i="0" dirty="0">
                <a:effectLst/>
                <a:latin typeface="Söhne"/>
              </a:rPr>
              <a:t>Frontend Framework/Library:  </a:t>
            </a:r>
            <a:r>
              <a:rPr lang="en-IN" sz="1800" i="0" dirty="0">
                <a:effectLst/>
                <a:latin typeface="Söhne"/>
              </a:rPr>
              <a:t>HTML, CSS</a:t>
            </a:r>
            <a:r>
              <a:rPr lang="en-IN" sz="1800" i="0">
                <a:effectLst/>
                <a:latin typeface="Söhne"/>
              </a:rPr>
              <a:t>,   JavaScript</a:t>
            </a:r>
            <a:r>
              <a:rPr lang="en-IN" sz="1800" i="0" dirty="0">
                <a:effectLst/>
                <a:latin typeface="Söhne"/>
              </a:rPr>
              <a:t>, </a:t>
            </a:r>
            <a:r>
              <a:rPr lang="en-IN" sz="1800" i="0" dirty="0" err="1">
                <a:effectLst/>
                <a:latin typeface="Söhne"/>
              </a:rPr>
              <a:t>BootStrap</a:t>
            </a:r>
            <a:r>
              <a:rPr lang="en-IN" sz="1800" i="0" dirty="0">
                <a:effectLst/>
                <a:latin typeface="Söhne"/>
              </a:rPr>
              <a:t> library</a:t>
            </a:r>
          </a:p>
          <a:p>
            <a:endParaRPr lang="en-US" sz="1800" b="1" dirty="0"/>
          </a:p>
        </p:txBody>
      </p:sp>
      <p:pic>
        <p:nvPicPr>
          <p:cNvPr id="14" name="Content Placeholder 13" descr="A diagram of a diagram&#10;&#10;Description automatically generated">
            <a:extLst>
              <a:ext uri="{FF2B5EF4-FFF2-40B4-BE49-F238E27FC236}">
                <a16:creationId xmlns:a16="http://schemas.microsoft.com/office/drawing/2014/main" id="{6BC1591E-9AAC-2830-28A8-2DAECC56BC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40403" y="2505075"/>
            <a:ext cx="3663715" cy="419829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8"/>
          <p:cNvGraphicFramePr/>
          <p:nvPr/>
        </p:nvGraphicFramePr>
        <p:xfrm>
          <a:off x="609600" y="847688"/>
          <a:ext cx="10972800" cy="3559761"/>
        </p:xfrm>
        <a:graphic>
          <a:graphicData uri="http://schemas.openxmlformats.org/drawingml/2006/table">
            <a:tbl>
              <a:tblPr firstRow="1" bandRow="1"/>
              <a:tblGrid>
                <a:gridCol w="1126632">
                  <a:extLst>
                    <a:ext uri="{9D8B030D-6E8A-4147-A177-3AD203B41FA5}">
                      <a16:colId xmlns:a16="http://schemas.microsoft.com/office/drawing/2014/main" val="20000"/>
                    </a:ext>
                  </a:extLst>
                </a:gridCol>
                <a:gridCol w="2688325">
                  <a:extLst>
                    <a:ext uri="{9D8B030D-6E8A-4147-A177-3AD203B41FA5}">
                      <a16:colId xmlns:a16="http://schemas.microsoft.com/office/drawing/2014/main" val="20001"/>
                    </a:ext>
                  </a:extLst>
                </a:gridCol>
                <a:gridCol w="2589195">
                  <a:extLst>
                    <a:ext uri="{9D8B030D-6E8A-4147-A177-3AD203B41FA5}">
                      <a16:colId xmlns:a16="http://schemas.microsoft.com/office/drawing/2014/main" val="20002"/>
                    </a:ext>
                  </a:extLst>
                </a:gridCol>
                <a:gridCol w="1799925">
                  <a:extLst>
                    <a:ext uri="{9D8B030D-6E8A-4147-A177-3AD203B41FA5}">
                      <a16:colId xmlns:a16="http://schemas.microsoft.com/office/drawing/2014/main" val="20003"/>
                    </a:ext>
                  </a:extLst>
                </a:gridCol>
                <a:gridCol w="2768723">
                  <a:extLst>
                    <a:ext uri="{9D8B030D-6E8A-4147-A177-3AD203B41FA5}">
                      <a16:colId xmlns:a16="http://schemas.microsoft.com/office/drawing/2014/main" val="20004"/>
                    </a:ext>
                  </a:extLst>
                </a:gridCol>
              </a:tblGrid>
              <a:tr h="652181">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Sr. No.</a:t>
                      </a: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Name of Team Member</a:t>
                      </a:r>
                      <a:r>
                        <a:rPr lang="en-US" baseline="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Branch</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Stream</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Year</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extLst>
                  <a:ext uri="{0D108BD9-81ED-4DB2-BD59-A6C34878D82A}">
                    <a16:rowId xmlns:a16="http://schemas.microsoft.com/office/drawing/2014/main" val="10000"/>
                  </a:ext>
                </a:extLst>
              </a:tr>
              <a:tr h="581516">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dirty="0">
                          <a:latin typeface="Calibri" panose="020F0502020204030204" pitchFamily="34" charset="0"/>
                          <a:ea typeface="Calibri" panose="020F0502020204030204" pitchFamily="34" charset="0"/>
                          <a:cs typeface="Calibri" panose="020F0502020204030204" pitchFamily="34" charset="0"/>
                        </a:rPr>
                        <a:t>1.</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Pritam Kumar</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B.Tech</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CSE</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altLang="en-IN" dirty="0">
                          <a:latin typeface="Calibri" panose="020F0502020204030204" pitchFamily="34" charset="0"/>
                          <a:ea typeface="Calibri" panose="020F0502020204030204" pitchFamily="34" charset="0"/>
                          <a:cs typeface="Calibri" panose="020F0502020204030204" pitchFamily="34" charset="0"/>
                        </a:rPr>
                        <a:t>III</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581516">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dirty="0">
                          <a:latin typeface="Calibri" panose="020F0502020204030204" pitchFamily="34" charset="0"/>
                          <a:ea typeface="Calibri" panose="020F0502020204030204" pitchFamily="34" charset="0"/>
                          <a:cs typeface="Calibri" panose="020F0502020204030204" pitchFamily="34" charset="0"/>
                        </a:rPr>
                        <a:t>2.</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Komal Kumari</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a:latin typeface="Calibri" panose="020F0502020204030204" pitchFamily="34" charset="0"/>
                          <a:ea typeface="Calibri" panose="020F0502020204030204" pitchFamily="34" charset="0"/>
                          <a:cs typeface="Calibri" panose="020F0502020204030204" pitchFamily="34" charset="0"/>
                        </a:rPr>
                        <a:t>B.Tech</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sz="1800" dirty="0">
                          <a:latin typeface="Calibri" panose="020F0502020204030204" pitchFamily="34" charset="0"/>
                          <a:ea typeface="Calibri" panose="020F0502020204030204" pitchFamily="34" charset="0"/>
                          <a:cs typeface="Calibri" panose="020F0502020204030204" pitchFamily="34" charset="0"/>
                          <a:sym typeface="+mn-ea"/>
                        </a:rPr>
                        <a:t>CSE</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latin typeface="Calibri" panose="020F0502020204030204" pitchFamily="34" charset="0"/>
                          <a:ea typeface="Calibri" panose="020F0502020204030204" pitchFamily="34" charset="0"/>
                          <a:cs typeface="Calibri" panose="020F0502020204030204" pitchFamily="34" charset="0"/>
                        </a:rPr>
                        <a:t>III</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581516">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dirty="0">
                          <a:latin typeface="Calibri" panose="020F0502020204030204" pitchFamily="34" charset="0"/>
                          <a:ea typeface="Calibri" panose="020F0502020204030204" pitchFamily="34" charset="0"/>
                          <a:cs typeface="Calibri" panose="020F0502020204030204" pitchFamily="34" charset="0"/>
                        </a:rPr>
                        <a:t>3.</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latin typeface="Calibri" panose="020F0502020204030204" pitchFamily="34" charset="0"/>
                          <a:ea typeface="Calibri" panose="020F0502020204030204" pitchFamily="34" charset="0"/>
                          <a:cs typeface="Calibri" panose="020F0502020204030204" pitchFamily="34" charset="0"/>
                        </a:rPr>
                        <a:t>Veerendra</a:t>
                      </a:r>
                      <a:r>
                        <a:rPr lang="en-US" dirty="0">
                          <a:latin typeface="Calibri" panose="020F0502020204030204" pitchFamily="34" charset="0"/>
                          <a:ea typeface="Calibri" panose="020F0502020204030204" pitchFamily="34" charset="0"/>
                          <a:cs typeface="Calibri" panose="020F0502020204030204" pitchFamily="34" charset="0"/>
                        </a:rPr>
                        <a:t> Sahu</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a:latin typeface="Calibri" panose="020F0502020204030204" pitchFamily="34" charset="0"/>
                          <a:ea typeface="Calibri" panose="020F0502020204030204" pitchFamily="34" charset="0"/>
                          <a:cs typeface="Calibri" panose="020F0502020204030204" pitchFamily="34" charset="0"/>
                        </a:rPr>
                        <a:t>B.Tech</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sz="1800" dirty="0">
                          <a:latin typeface="Calibri" panose="020F0502020204030204" pitchFamily="34" charset="0"/>
                          <a:ea typeface="Calibri" panose="020F0502020204030204" pitchFamily="34" charset="0"/>
                          <a:cs typeface="Calibri" panose="020F0502020204030204" pitchFamily="34" charset="0"/>
                          <a:sym typeface="+mn-ea"/>
                        </a:rPr>
                        <a:t>CSE</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Calibri" panose="020F0502020204030204" pitchFamily="34" charset="0"/>
                          <a:ea typeface="Calibri" panose="020F0502020204030204" pitchFamily="34" charset="0"/>
                          <a:cs typeface="Calibri" panose="020F0502020204030204" pitchFamily="34" charset="0"/>
                          <a:sym typeface="+mn-ea"/>
                        </a:rPr>
                        <a:t>III</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581516">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dirty="0">
                          <a:latin typeface="Calibri" panose="020F0502020204030204" pitchFamily="34" charset="0"/>
                          <a:ea typeface="Calibri" panose="020F0502020204030204" pitchFamily="34" charset="0"/>
                          <a:cs typeface="Calibri" panose="020F0502020204030204" pitchFamily="34" charset="0"/>
                        </a:rPr>
                        <a:t>4.</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Calibri" panose="020F0502020204030204" pitchFamily="34" charset="0"/>
                          <a:ea typeface="Calibri" panose="020F0502020204030204" pitchFamily="34" charset="0"/>
                          <a:cs typeface="Calibri" panose="020F0502020204030204" pitchFamily="34" charset="0"/>
                        </a:rPr>
                        <a:t>Amit Athiya</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a:latin typeface="Calibri" panose="020F0502020204030204" pitchFamily="34" charset="0"/>
                          <a:ea typeface="Calibri" panose="020F0502020204030204" pitchFamily="34" charset="0"/>
                          <a:cs typeface="Calibri" panose="020F0502020204030204" pitchFamily="34" charset="0"/>
                        </a:rPr>
                        <a:t>B.Tech</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sz="1800" dirty="0">
                          <a:latin typeface="Calibri" panose="020F0502020204030204" pitchFamily="34" charset="0"/>
                          <a:ea typeface="Calibri" panose="020F0502020204030204" pitchFamily="34" charset="0"/>
                          <a:cs typeface="Calibri" panose="020F0502020204030204" pitchFamily="34" charset="0"/>
                          <a:sym typeface="+mn-ea"/>
                        </a:rPr>
                        <a:t>EC</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Calibri" panose="020F0502020204030204" pitchFamily="34" charset="0"/>
                          <a:ea typeface="Calibri" panose="020F0502020204030204" pitchFamily="34" charset="0"/>
                          <a:cs typeface="Calibri" panose="020F0502020204030204" pitchFamily="34" charset="0"/>
                          <a:sym typeface="+mn-ea"/>
                        </a:rPr>
                        <a:t>III</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581516">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dirty="0">
                          <a:latin typeface="Calibri" panose="020F0502020204030204" pitchFamily="34" charset="0"/>
                          <a:ea typeface="Calibri" panose="020F0502020204030204" pitchFamily="34" charset="0"/>
                          <a:cs typeface="Calibri" panose="020F0502020204030204" pitchFamily="34" charset="0"/>
                        </a:rPr>
                        <a:t>5.</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latin typeface="Calibri" panose="020F0502020204030204" pitchFamily="34" charset="0"/>
                          <a:ea typeface="Calibri" panose="020F0502020204030204" pitchFamily="34" charset="0"/>
                          <a:cs typeface="Calibri" panose="020F0502020204030204" pitchFamily="34" charset="0"/>
                        </a:rPr>
                        <a:t>Ojasv</a:t>
                      </a:r>
                      <a:r>
                        <a:rPr lang="en-US" dirty="0">
                          <a:latin typeface="Calibri" panose="020F0502020204030204" pitchFamily="34" charset="0"/>
                          <a:ea typeface="Calibri" panose="020F0502020204030204" pitchFamily="34" charset="0"/>
                          <a:cs typeface="Calibri" panose="020F0502020204030204" pitchFamily="34" charset="0"/>
                        </a:rPr>
                        <a:t> Dixit</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dirty="0">
                          <a:latin typeface="Calibri" panose="020F0502020204030204" pitchFamily="34" charset="0"/>
                          <a:ea typeface="Calibri" panose="020F0502020204030204" pitchFamily="34" charset="0"/>
                          <a:cs typeface="Calibri" panose="020F0502020204030204" pitchFamily="34" charset="0"/>
                        </a:rPr>
                        <a:t>B.Tech</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sz="1800" dirty="0">
                          <a:latin typeface="Calibri" panose="020F0502020204030204" pitchFamily="34" charset="0"/>
                          <a:ea typeface="Calibri" panose="020F0502020204030204" pitchFamily="34" charset="0"/>
                          <a:cs typeface="Calibri" panose="020F0502020204030204" pitchFamily="34" charset="0"/>
                          <a:sym typeface="+mn-ea"/>
                        </a:rPr>
                        <a:t>CSE</a:t>
                      </a:r>
                      <a:endParaRPr lang="en-US"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Calibri" panose="020F0502020204030204" pitchFamily="34" charset="0"/>
                          <a:ea typeface="Calibri" panose="020F0502020204030204" pitchFamily="34" charset="0"/>
                          <a:cs typeface="Calibri" panose="020F0502020204030204" pitchFamily="34" charset="0"/>
                          <a:sym typeface="+mn-ea"/>
                        </a:rPr>
                        <a:t>III</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
        <p:nvSpPr>
          <p:cNvPr id="17" name="Title 5"/>
          <p:cNvSpPr txBox="1"/>
          <p:nvPr/>
        </p:nvSpPr>
        <p:spPr>
          <a:xfrm>
            <a:off x="609600" y="273455"/>
            <a:ext cx="10972800" cy="539273"/>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3600" b="1" i="0" u="none" strike="noStrike" kern="1200" cap="none" spc="0" normalizeH="0" baseline="0" noProof="0" dirty="0">
                <a:ln>
                  <a:noFill/>
                </a:ln>
                <a:solidFill>
                  <a:srgbClr val="02A06B"/>
                </a:solidFill>
                <a:effectLst/>
                <a:uLnTx/>
                <a:uFillTx/>
                <a:latin typeface="Calibri" panose="020F0502020204030204" pitchFamily="34" charset="0"/>
                <a:ea typeface="Calibri" panose="020F0502020204030204" pitchFamily="34" charset="0"/>
                <a:cs typeface="Calibri" panose="020F0502020204030204" pitchFamily="34" charset="0"/>
              </a:rPr>
              <a:t>Team Member’s Details </a:t>
            </a:r>
          </a:p>
        </p:txBody>
      </p:sp>
      <p:sp>
        <p:nvSpPr>
          <p:cNvPr id="18" name="Title 5"/>
          <p:cNvSpPr txBox="1"/>
          <p:nvPr/>
        </p:nvSpPr>
        <p:spPr>
          <a:xfrm>
            <a:off x="609600" y="4622633"/>
            <a:ext cx="10972800" cy="539273"/>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r>
              <a:rPr lang="en-IN" sz="3600" b="1" cap="none" dirty="0">
                <a:solidFill>
                  <a:srgbClr val="02A06B"/>
                </a:solidFill>
                <a:latin typeface="Calibri" panose="020F0502020204030204" pitchFamily="34" charset="0"/>
                <a:ea typeface="Calibri" panose="020F0502020204030204" pitchFamily="34" charset="0"/>
                <a:cs typeface="Calibri" panose="020F0502020204030204" pitchFamily="34" charset="0"/>
              </a:rPr>
              <a:t>Team Mentor’s Details </a:t>
            </a:r>
          </a:p>
        </p:txBody>
      </p:sp>
      <p:graphicFrame>
        <p:nvGraphicFramePr>
          <p:cNvPr id="19" name="Table 11"/>
          <p:cNvGraphicFramePr>
            <a:graphicFrameLocks noGrp="1"/>
          </p:cNvGraphicFramePr>
          <p:nvPr/>
        </p:nvGraphicFramePr>
        <p:xfrm>
          <a:off x="609600" y="5161906"/>
          <a:ext cx="10972800" cy="927466"/>
        </p:xfrm>
        <a:graphic>
          <a:graphicData uri="http://schemas.openxmlformats.org/drawingml/2006/table">
            <a:tbl>
              <a:tblPr firstRow="1" bandRow="1"/>
              <a:tblGrid>
                <a:gridCol w="1187260">
                  <a:extLst>
                    <a:ext uri="{9D8B030D-6E8A-4147-A177-3AD203B41FA5}">
                      <a16:colId xmlns:a16="http://schemas.microsoft.com/office/drawing/2014/main" val="20000"/>
                    </a:ext>
                  </a:extLst>
                </a:gridCol>
                <a:gridCol w="2608446">
                  <a:extLst>
                    <a:ext uri="{9D8B030D-6E8A-4147-A177-3AD203B41FA5}">
                      <a16:colId xmlns:a16="http://schemas.microsoft.com/office/drawing/2014/main" val="20001"/>
                    </a:ext>
                  </a:extLst>
                </a:gridCol>
                <a:gridCol w="2560320">
                  <a:extLst>
                    <a:ext uri="{9D8B030D-6E8A-4147-A177-3AD203B41FA5}">
                      <a16:colId xmlns:a16="http://schemas.microsoft.com/office/drawing/2014/main" val="20002"/>
                    </a:ext>
                  </a:extLst>
                </a:gridCol>
                <a:gridCol w="1925053">
                  <a:extLst>
                    <a:ext uri="{9D8B030D-6E8A-4147-A177-3AD203B41FA5}">
                      <a16:colId xmlns:a16="http://schemas.microsoft.com/office/drawing/2014/main" val="20003"/>
                    </a:ext>
                  </a:extLst>
                </a:gridCol>
                <a:gridCol w="2691721">
                  <a:extLst>
                    <a:ext uri="{9D8B030D-6E8A-4147-A177-3AD203B41FA5}">
                      <a16:colId xmlns:a16="http://schemas.microsoft.com/office/drawing/2014/main" val="20004"/>
                    </a:ext>
                  </a:extLst>
                </a:gridCol>
              </a:tblGrid>
              <a:tr h="483332">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Sr. No.</a:t>
                      </a: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Name of Mentor </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Category</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algn="l"/>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Expertise</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tc>
                  <a:txBody>
                    <a:bodyPr/>
                    <a:lstStyle>
                      <a:lvl1pPr marL="0" algn="l" defTabSz="914400" rtl="0" eaLnBrk="1" latinLnBrk="0" hangingPunct="1">
                        <a:defRPr sz="1800" b="1" kern="1200">
                          <a:solidFill>
                            <a:schemeClr val="lt1"/>
                          </a:solidFill>
                          <a:latin typeface="Source Sans Pro"/>
                        </a:defRPr>
                      </a:lvl1pPr>
                      <a:lvl2pPr marL="457200" algn="l" defTabSz="914400" rtl="0" eaLnBrk="1" latinLnBrk="0" hangingPunct="1">
                        <a:defRPr sz="1800" b="1" kern="1200">
                          <a:solidFill>
                            <a:schemeClr val="lt1"/>
                          </a:solidFill>
                          <a:latin typeface="Source Sans Pro"/>
                        </a:defRPr>
                      </a:lvl2pPr>
                      <a:lvl3pPr marL="914400" algn="l" defTabSz="914400" rtl="0" eaLnBrk="1" latinLnBrk="0" hangingPunct="1">
                        <a:defRPr sz="1800" b="1" kern="1200">
                          <a:solidFill>
                            <a:schemeClr val="lt1"/>
                          </a:solidFill>
                          <a:latin typeface="Source Sans Pro"/>
                        </a:defRPr>
                      </a:lvl3pPr>
                      <a:lvl4pPr marL="1371600" algn="l" defTabSz="914400" rtl="0" eaLnBrk="1" latinLnBrk="0" hangingPunct="1">
                        <a:defRPr sz="1800" b="1" kern="1200">
                          <a:solidFill>
                            <a:schemeClr val="lt1"/>
                          </a:solidFill>
                          <a:latin typeface="Source Sans Pro"/>
                        </a:defRPr>
                      </a:lvl4pPr>
                      <a:lvl5pPr marL="1828800" algn="l" defTabSz="914400" rtl="0" eaLnBrk="1" latinLnBrk="0" hangingPunct="1">
                        <a:defRPr sz="1800" b="1" kern="1200">
                          <a:solidFill>
                            <a:schemeClr val="lt1"/>
                          </a:solidFill>
                          <a:latin typeface="Source Sans Pro"/>
                        </a:defRPr>
                      </a:lvl5pPr>
                      <a:lvl6pPr marL="2286000" algn="l" defTabSz="914400" rtl="0" eaLnBrk="1" latinLnBrk="0" hangingPunct="1">
                        <a:defRPr sz="1800" b="1" kern="1200">
                          <a:solidFill>
                            <a:schemeClr val="lt1"/>
                          </a:solidFill>
                          <a:latin typeface="Source Sans Pro"/>
                        </a:defRPr>
                      </a:lvl6pPr>
                      <a:lvl7pPr marL="2743200" algn="l" defTabSz="914400" rtl="0" eaLnBrk="1" latinLnBrk="0" hangingPunct="1">
                        <a:defRPr sz="1800" b="1" kern="1200">
                          <a:solidFill>
                            <a:schemeClr val="lt1"/>
                          </a:solidFill>
                          <a:latin typeface="Source Sans Pro"/>
                        </a:defRPr>
                      </a:lvl7pPr>
                      <a:lvl8pPr marL="3200400" algn="l" defTabSz="914400" rtl="0" eaLnBrk="1" latinLnBrk="0" hangingPunct="1">
                        <a:defRPr sz="1800" b="1" kern="1200">
                          <a:solidFill>
                            <a:schemeClr val="lt1"/>
                          </a:solidFill>
                          <a:latin typeface="Source Sans Pro"/>
                        </a:defRPr>
                      </a:lvl8pPr>
                      <a:lvl9pPr marL="3657600" algn="l" defTabSz="914400" rtl="0" eaLnBrk="1" latinLnBrk="0" hangingPunct="1">
                        <a:defRPr sz="1800" b="1" kern="1200">
                          <a:solidFill>
                            <a:schemeClr val="lt1"/>
                          </a:solidFill>
                          <a:latin typeface="Source Sans Pro"/>
                        </a:defRPr>
                      </a:lvl9pPr>
                    </a:lstStyle>
                    <a:p>
                      <a:pPr algn="l"/>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Domain Experience </a:t>
                      </a:r>
                    </a:p>
                  </a:txBody>
                  <a:tcPr>
                    <a:lnL>
                      <a:noFill/>
                    </a:lnL>
                    <a:lnR w="12700" cmpd="sng">
                      <a:solidFill>
                        <a:srgbClr val="1E1E1E"/>
                      </a:solidFill>
                    </a:lnR>
                    <a:lnT w="12700" cmpd="sng">
                      <a:solidFill>
                        <a:srgbClr val="1E1E1E"/>
                      </a:solidFill>
                    </a:lnT>
                    <a:lnB w="12700" cmpd="sng">
                      <a:solidFill>
                        <a:srgbClr val="1E1E1E"/>
                      </a:solidFill>
                    </a:lnB>
                    <a:lnTlToBr w="12700" cmpd="sng">
                      <a:noFill/>
                      <a:prstDash val="solid"/>
                    </a:lnTlToBr>
                    <a:lnBlToTr w="12700" cmpd="sng">
                      <a:noFill/>
                      <a:prstDash val="solid"/>
                    </a:lnBlToTr>
                    <a:solidFill>
                      <a:srgbClr val="02A06B"/>
                    </a:solidFill>
                  </a:tcPr>
                </a:tc>
                <a:extLst>
                  <a:ext uri="{0D108BD9-81ED-4DB2-BD59-A6C34878D82A}">
                    <a16:rowId xmlns:a16="http://schemas.microsoft.com/office/drawing/2014/main" val="10000"/>
                  </a:ext>
                </a:extLst>
              </a:tr>
              <a:tr h="444134">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sz="1800" dirty="0">
                          <a:latin typeface="Calibri" panose="020F0502020204030204" pitchFamily="34" charset="0"/>
                          <a:ea typeface="Calibri" panose="020F0502020204030204" pitchFamily="34" charset="0"/>
                          <a:cs typeface="Calibri" panose="020F0502020204030204" pitchFamily="34" charset="0"/>
                        </a:rPr>
                        <a:t>1.</a:t>
                      </a: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rgbClr val="1E1E1E"/>
                      </a:solid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US" sz="1800" dirty="0">
                          <a:latin typeface="Calibri" panose="020F0502020204030204" pitchFamily="34" charset="0"/>
                          <a:ea typeface="Calibri" panose="020F0502020204030204" pitchFamily="34" charset="0"/>
                          <a:cs typeface="Calibri" panose="020F0502020204030204" pitchFamily="34" charset="0"/>
                        </a:rPr>
                        <a:t>Dharmendra .N. Jha</a:t>
                      </a: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sz="1800" dirty="0">
                          <a:latin typeface="Calibri" panose="020F0502020204030204" pitchFamily="34" charset="0"/>
                          <a:ea typeface="Calibri" panose="020F0502020204030204" pitchFamily="34" charset="0"/>
                          <a:cs typeface="Calibri" panose="020F0502020204030204" pitchFamily="34" charset="0"/>
                        </a:rPr>
                        <a:t>Academic/Industry</a:t>
                      </a: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sz="1800" dirty="0">
                          <a:latin typeface="Calibri" panose="020F0502020204030204" pitchFamily="34" charset="0"/>
                          <a:ea typeface="Calibri" panose="020F0502020204030204" pitchFamily="34" charset="0"/>
                          <a:cs typeface="Calibri" panose="020F0502020204030204" pitchFamily="34" charset="0"/>
                        </a:rPr>
                        <a:t>ML/Blockchain etc</a:t>
                      </a: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lnL>
                      <a:noFill/>
                    </a:lnL>
                    <a:lnR>
                      <a:no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Source Sans Pro"/>
                        </a:defRPr>
                      </a:lvl1pPr>
                      <a:lvl2pPr marL="457200" algn="l" defTabSz="914400" rtl="0" eaLnBrk="1" latinLnBrk="0" hangingPunct="1">
                        <a:defRPr sz="1800" kern="1200">
                          <a:solidFill>
                            <a:schemeClr val="dk1"/>
                          </a:solidFill>
                          <a:latin typeface="Source Sans Pro"/>
                        </a:defRPr>
                      </a:lvl2pPr>
                      <a:lvl3pPr marL="914400" algn="l" defTabSz="914400" rtl="0" eaLnBrk="1" latinLnBrk="0" hangingPunct="1">
                        <a:defRPr sz="1800" kern="1200">
                          <a:solidFill>
                            <a:schemeClr val="dk1"/>
                          </a:solidFill>
                          <a:latin typeface="Source Sans Pro"/>
                        </a:defRPr>
                      </a:lvl3pPr>
                      <a:lvl4pPr marL="1371600" algn="l" defTabSz="914400" rtl="0" eaLnBrk="1" latinLnBrk="0" hangingPunct="1">
                        <a:defRPr sz="1800" kern="1200">
                          <a:solidFill>
                            <a:schemeClr val="dk1"/>
                          </a:solidFill>
                          <a:latin typeface="Source Sans Pro"/>
                        </a:defRPr>
                      </a:lvl4pPr>
                      <a:lvl5pPr marL="1828800" algn="l" defTabSz="914400" rtl="0" eaLnBrk="1" latinLnBrk="0" hangingPunct="1">
                        <a:defRPr sz="1800" kern="1200">
                          <a:solidFill>
                            <a:schemeClr val="dk1"/>
                          </a:solidFill>
                          <a:latin typeface="Source Sans Pro"/>
                        </a:defRPr>
                      </a:lvl5pPr>
                      <a:lvl6pPr marL="2286000" algn="l" defTabSz="914400" rtl="0" eaLnBrk="1" latinLnBrk="0" hangingPunct="1">
                        <a:defRPr sz="1800" kern="1200">
                          <a:solidFill>
                            <a:schemeClr val="dk1"/>
                          </a:solidFill>
                          <a:latin typeface="Source Sans Pro"/>
                        </a:defRPr>
                      </a:lvl6pPr>
                      <a:lvl7pPr marL="2743200" algn="l" defTabSz="914400" rtl="0" eaLnBrk="1" latinLnBrk="0" hangingPunct="1">
                        <a:defRPr sz="1800" kern="1200">
                          <a:solidFill>
                            <a:schemeClr val="dk1"/>
                          </a:solidFill>
                          <a:latin typeface="Source Sans Pro"/>
                        </a:defRPr>
                      </a:lvl7pPr>
                      <a:lvl8pPr marL="3200400" algn="l" defTabSz="914400" rtl="0" eaLnBrk="1" latinLnBrk="0" hangingPunct="1">
                        <a:defRPr sz="1800" kern="1200">
                          <a:solidFill>
                            <a:schemeClr val="dk1"/>
                          </a:solidFill>
                          <a:latin typeface="Source Sans Pro"/>
                        </a:defRPr>
                      </a:lvl8pPr>
                      <a:lvl9pPr marL="3657600" algn="l" defTabSz="914400" rtl="0" eaLnBrk="1" latinLnBrk="0" hangingPunct="1">
                        <a:defRPr sz="1800" kern="1200">
                          <a:solidFill>
                            <a:schemeClr val="dk1"/>
                          </a:solidFill>
                          <a:latin typeface="Source Sans Pro"/>
                        </a:defRPr>
                      </a:lvl9pPr>
                    </a:lstStyle>
                    <a:p>
                      <a:pPr algn="l"/>
                      <a:r>
                        <a:rPr lang="en-IN" sz="1800" dirty="0">
                          <a:latin typeface="Calibri" panose="020F0502020204030204" pitchFamily="34" charset="0"/>
                          <a:ea typeface="Calibri" panose="020F0502020204030204" pitchFamily="34" charset="0"/>
                          <a:cs typeface="Calibri" panose="020F0502020204030204" pitchFamily="34" charset="0"/>
                        </a:rPr>
                        <a:t>Domain </a:t>
                      </a:r>
                      <a:r>
                        <a:rPr lang="en-US" sz="1800" dirty="0">
                          <a:latin typeface="Calibri" panose="020F0502020204030204" pitchFamily="34" charset="0"/>
                          <a:ea typeface="Calibri" panose="020F0502020204030204" pitchFamily="34" charset="0"/>
                          <a:cs typeface="Calibri" panose="020F0502020204030204" pitchFamily="34" charset="0"/>
                        </a:rPr>
                        <a:t>Experience in Year</a:t>
                      </a:r>
                    </a:p>
                  </a:txBody>
                  <a:tcPr>
                    <a:lnL>
                      <a:noFill/>
                    </a:lnL>
                    <a:lnR w="12700" cmpd="sng">
                      <a:solidFill>
                        <a:srgbClr val="1E1E1E"/>
                      </a:solidFill>
                    </a:lnR>
                    <a:lnT w="12700" cmpd="sng">
                      <a:solidFill>
                        <a:srgbClr val="1E1E1E"/>
                      </a:solidFill>
                    </a:lnT>
                    <a:lnB w="12700" cmpd="sng">
                      <a:solidFill>
                        <a:srgbClr val="1E1E1E"/>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3"/>
            <a:ext cx="10515600" cy="1325563"/>
          </a:xfrm>
        </p:spPr>
        <p:txBody>
          <a:bodyPr>
            <a:normAutofit/>
          </a:bodyPr>
          <a:lstStyle/>
          <a:p>
            <a:r>
              <a:rPr lang="en-US" sz="4800" b="1" dirty="0">
                <a:solidFill>
                  <a:srgbClr val="02A06B"/>
                </a:solidFill>
              </a:rPr>
              <a:t>Important Points</a:t>
            </a:r>
          </a:p>
        </p:txBody>
      </p:sp>
      <p:sp>
        <p:nvSpPr>
          <p:cNvPr id="3" name="Content Placeholder 2"/>
          <p:cNvSpPr>
            <a:spLocks noGrp="1"/>
          </p:cNvSpPr>
          <p:nvPr>
            <p:ph idx="1"/>
          </p:nvPr>
        </p:nvSpPr>
        <p:spPr>
          <a:xfrm>
            <a:off x="838200" y="1282890"/>
            <a:ext cx="10515600" cy="5377217"/>
          </a:xfrm>
        </p:spPr>
        <p:txBody>
          <a:bodyPr>
            <a:normAutofit/>
          </a:bodyPr>
          <a:lstStyle/>
          <a:p>
            <a:pPr marL="285750" lvl="0" indent="-285750" algn="l" rtl="0">
              <a:lnSpc>
                <a:spcPct val="90000"/>
              </a:lnSpc>
              <a:spcBef>
                <a:spcPts val="1200"/>
              </a:spcBef>
              <a:spcAft>
                <a:spcPts val="1200"/>
              </a:spcAft>
              <a:buClr>
                <a:schemeClr val="dk1"/>
              </a:buClr>
              <a:buSzPts val="1600"/>
              <a:buFont typeface="Noto Sans Symbols"/>
              <a:buChar char="⮚"/>
            </a:pPr>
            <a:r>
              <a:rPr lang="en-US" sz="2000" dirty="0"/>
              <a:t>Kindly keep the maximum slides limit to 4 pages</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All the topics should be utilized for description of your idea</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Try to avoid paragraphs and post your idea in points</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Keep your explanation precisely and easy to understand</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Idea should be unique and novel. If it has a business potential more weightage will be given. </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Apart from this PPT abstract of your idea will be asked separately while submitting</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You need to save the file in PDF and upload the same on portal. No PPT, Word Doc or any other format will be supported</a:t>
            </a:r>
          </a:p>
          <a:p>
            <a:pPr marL="285750" lvl="0" indent="-285750" algn="l" rtl="0">
              <a:lnSpc>
                <a:spcPct val="90000"/>
              </a:lnSpc>
              <a:spcBef>
                <a:spcPts val="1200"/>
              </a:spcBef>
              <a:spcAft>
                <a:spcPts val="1200"/>
              </a:spcAft>
              <a:buClr>
                <a:schemeClr val="dk1"/>
              </a:buClr>
              <a:buSzPts val="1600"/>
              <a:buFont typeface="Noto Sans Symbols"/>
              <a:buChar char="⮚"/>
            </a:pPr>
            <a:r>
              <a:rPr lang="en-US" sz="2000" dirty="0"/>
              <a:t>You can delete this slide (Important Points) when you upload the details of your idea on SISTec Innovation Hackathon Portal.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527</Words>
  <Application>Microsoft Office PowerPoint</Application>
  <PresentationFormat>Widescreen</PresentationFormat>
  <Paragraphs>91</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Franklin Gothic</vt:lpstr>
      <vt:lpstr>Noto Sans Symbols</vt:lpstr>
      <vt:lpstr>Söhne</vt:lpstr>
      <vt:lpstr>Office Theme</vt:lpstr>
      <vt:lpstr>Basic Details of the Team &amp;  Problem Statement</vt:lpstr>
      <vt:lpstr>Idea/Approach Details</vt:lpstr>
      <vt:lpstr>Idea/Approach Details</vt:lpstr>
      <vt:lpstr>PowerPoint Presentation</vt:lpstr>
      <vt:lpstr>Important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Hariom Mewada</dc:creator>
  <cp:lastModifiedBy>Amit Athiya</cp:lastModifiedBy>
  <cp:revision>16</cp:revision>
  <dcterms:created xsi:type="dcterms:W3CDTF">2024-01-18T19:26:00Z</dcterms:created>
  <dcterms:modified xsi:type="dcterms:W3CDTF">2024-03-05T17:11:57Z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2D6CF7F9147240ABAF42A14398E6C27A</vt:lpwstr>
  </property>
  <property fmtid="{D5CDD505-2E9C-101B-9397-08002B2CF9AE}" pid="3" name="KSOProductBuildVer">
    <vt:lpwstr>1033-11.2.0.11225</vt:lpwstr>
  </property>
  <property fmtid="{D5CDD505-2E9C-101B-9397-08002B2CF9AE}" pid="4" name="MSIP_Label_defa4170-0d19-0005-0004-bc88714345d2_Enabled">
    <vt:lpwstr>true</vt:lpwstr>
  </property>
  <property fmtid="{D5CDD505-2E9C-101B-9397-08002B2CF9AE}" pid="5" name="MSIP_Label_defa4170-0d19-0005-0004-bc88714345d2_SetDate">
    <vt:lpwstr>2024-03-04T17:46:13Z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5959a0e3-2e18-4044-8dad-d2a0afba865b</vt:lpwstr>
  </property>
  <property fmtid="{D5CDD505-2E9C-101B-9397-08002B2CF9AE}" pid="9" name="MSIP_Label_defa4170-0d19-0005-0004-bc88714345d2_ActionId">
    <vt:lpwstr>aec546bc-5d25-417c-a021-bc3079da1ee6</vt:lpwstr>
  </property>
  <property fmtid="{D5CDD505-2E9C-101B-9397-08002B2CF9AE}" pid="10" name="MSIP_Label_defa4170-0d19-0005-0004-bc88714345d2_ContentBits">
    <vt:lpwstr>0</vt:lpwstr>
  </property>
</Properties>
</file>