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7"/>
  </p:notesMasterIdLst>
  <p:sldIdLst>
    <p:sldId id="256" r:id="rId2"/>
    <p:sldId id="714" r:id="rId3"/>
    <p:sldId id="674" r:id="rId4"/>
    <p:sldId id="713" r:id="rId5"/>
    <p:sldId id="712" r:id="rId6"/>
    <p:sldId id="715" r:id="rId7"/>
    <p:sldId id="716" r:id="rId8"/>
    <p:sldId id="717" r:id="rId9"/>
    <p:sldId id="718" r:id="rId10"/>
    <p:sldId id="720" r:id="rId11"/>
    <p:sldId id="719" r:id="rId12"/>
    <p:sldId id="721" r:id="rId13"/>
    <p:sldId id="711" r:id="rId14"/>
    <p:sldId id="722" r:id="rId15"/>
    <p:sldId id="3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93447" autoAdjust="0"/>
  </p:normalViewPr>
  <p:slideViewPr>
    <p:cSldViewPr snapToGrid="0">
      <p:cViewPr>
        <p:scale>
          <a:sx n="70" d="100"/>
          <a:sy n="70" d="100"/>
        </p:scale>
        <p:origin x="-984" y="-240"/>
      </p:cViewPr>
      <p:guideLst>
        <p:guide orient="horz" pos="2160"/>
        <p:guide pos="3840"/>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31-08-2025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47FFB008-8E38-46F5-BCB9-8CFEF233CF3A}" type="slidenum">
              <a:rPr lang="en-IN" smtClean="0"/>
              <a:t>4</a:t>
            </a:fld>
            <a:endParaRPr lang="en-IN" dirty="0"/>
          </a:p>
        </p:txBody>
      </p:sp>
    </p:spTree>
    <p:extLst>
      <p:ext uri="{BB962C8B-B14F-4D97-AF65-F5344CB8AC3E}">
        <p14:creationId xmlns:p14="http://schemas.microsoft.com/office/powerpoint/2010/main" val="451271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mployee-retaintion-wu7ngshzq4dp88ntc8i878.streamlit.app/" TargetMode="External"/><Relationship Id="rId2" Type="http://schemas.openxmlformats.org/officeDocument/2006/relationships/hyperlink" Target="https://github.com/pritam2005das/Employee-Retention" TargetMode="Externa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ocs.google.com/forms/d/e/1FAIpQLSfKdxSQCOvS8muByKkBQ2fvVEZlxuLqw94PCJrSf1z2GNrxtw/viewform?usp=header"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shubham8983/hr-employee-retention-datase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smtClean="0">
                <a:latin typeface="Times New Roman" pitchFamily="18" charset="0"/>
                <a:cs typeface="Times New Roman" pitchFamily="18" charset="0"/>
              </a:rPr>
              <a:t>Employee Retention Predictor</a:t>
            </a:r>
            <a:endParaRPr lang="en-US" sz="4400" b="1" dirty="0">
              <a:latin typeface="Times New Roman" pitchFamily="18" charset="0"/>
              <a:cs typeface="Times New Roman" pitchFamily="18" charset="0"/>
            </a:endParaRPr>
          </a:p>
        </p:txBody>
      </p:sp>
      <p:sp>
        <p:nvSpPr>
          <p:cNvPr id="3" name="TextBox 2"/>
          <p:cNvSpPr txBox="1"/>
          <p:nvPr/>
        </p:nvSpPr>
        <p:spPr>
          <a:xfrm>
            <a:off x="8839199" y="5534409"/>
            <a:ext cx="2601685" cy="461665"/>
          </a:xfrm>
          <a:prstGeom prst="rect">
            <a:avLst/>
          </a:prstGeom>
          <a:noFill/>
        </p:spPr>
        <p:txBody>
          <a:bodyPr wrap="square" rtlCol="0">
            <a:spAutoFit/>
          </a:bodyPr>
          <a:lstStyle/>
          <a:p>
            <a:r>
              <a:rPr lang="en-US" sz="2400" b="1" dirty="0" smtClean="0">
                <a:solidFill>
                  <a:schemeClr val="bg1"/>
                </a:solidFill>
                <a:latin typeface="Times New Roman" pitchFamily="18" charset="0"/>
                <a:cs typeface="Times New Roman" pitchFamily="18" charset="0"/>
              </a:rPr>
              <a:t>- By Pritam Das</a:t>
            </a:r>
            <a:endParaRPr lang="en-US" sz="2400" b="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024334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Streamlit Web </a:t>
            </a:r>
            <a:r>
              <a:rPr lang="en-US" dirty="0">
                <a:latin typeface="Times New Roman" pitchFamily="18" charset="0"/>
                <a:cs typeface="Times New Roman" pitchFamily="18" charset="0"/>
              </a:rPr>
              <a:t>A</a:t>
            </a:r>
            <a:r>
              <a:rPr lang="en-US" dirty="0" smtClean="0">
                <a:latin typeface="Times New Roman" pitchFamily="18" charset="0"/>
                <a:cs typeface="Times New Roman" pitchFamily="18" charset="0"/>
              </a:rPr>
              <a:t>pp</a:t>
            </a:r>
            <a:endParaRPr lang="en-US" dirty="0">
              <a:latin typeface="Times New Roman" pitchFamily="18" charset="0"/>
              <a:cs typeface="Times New Roman" pitchFamily="18" charset="0"/>
            </a:endParaRPr>
          </a:p>
        </p:txBody>
      </p:sp>
      <p:sp>
        <p:nvSpPr>
          <p:cNvPr id="3" name="Content Placeholder 2"/>
          <p:cNvSpPr>
            <a:spLocks noGrp="1"/>
          </p:cNvSpPr>
          <p:nvPr>
            <p:ph sz="half" idx="1"/>
          </p:nvPr>
        </p:nvSpPr>
        <p:spPr/>
        <p:txBody>
          <a:bodyPr>
            <a:normAutofit/>
          </a:bodyPr>
          <a:lstStyle/>
          <a:p>
            <a:pPr marL="0" indent="0">
              <a:lnSpc>
                <a:spcPct val="100000"/>
              </a:lnSpc>
              <a:buNone/>
            </a:pPr>
            <a:r>
              <a:rPr lang="en-US" sz="2400" b="1" dirty="0">
                <a:latin typeface="Times New Roman" pitchFamily="18" charset="0"/>
                <a:cs typeface="Times New Roman" pitchFamily="18" charset="0"/>
              </a:rPr>
              <a:t>Project Link:</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hlinkClick r:id="rId2"/>
              </a:rPr>
              <a:t>pritam2005das/Employee-Retention</a:t>
            </a:r>
            <a:endParaRPr lang="en-US" sz="2400" dirty="0" smtClean="0">
              <a:latin typeface="Times New Roman" pitchFamily="18" charset="0"/>
              <a:cs typeface="Times New Roman" pitchFamily="18" charset="0"/>
            </a:endParaRPr>
          </a:p>
          <a:p>
            <a:pPr marL="0" indent="0">
              <a:lnSpc>
                <a:spcPct val="100000"/>
              </a:lnSpc>
              <a:buNone/>
            </a:pPr>
            <a:endParaRPr lang="en-US" sz="2400" dirty="0">
              <a:latin typeface="Times New Roman" pitchFamily="18" charset="0"/>
              <a:cs typeface="Times New Roman" pitchFamily="18" charset="0"/>
            </a:endParaRPr>
          </a:p>
          <a:p>
            <a:pPr marL="0" indent="0">
              <a:lnSpc>
                <a:spcPct val="100000"/>
              </a:lnSpc>
              <a:buNone/>
            </a:pPr>
            <a:endParaRPr lang="en-US" sz="2400" dirty="0" smtClean="0">
              <a:latin typeface="Times New Roman" pitchFamily="18" charset="0"/>
              <a:cs typeface="Times New Roman" pitchFamily="18" charset="0"/>
            </a:endParaRPr>
          </a:p>
          <a:p>
            <a:pPr marL="0" indent="0">
              <a:lnSpc>
                <a:spcPct val="100000"/>
              </a:lnSpc>
              <a:buNone/>
            </a:pPr>
            <a:endParaRPr lang="en-US" sz="2400" dirty="0">
              <a:latin typeface="Times New Roman" pitchFamily="18" charset="0"/>
              <a:cs typeface="Times New Roman" pitchFamily="18" charset="0"/>
            </a:endParaRPr>
          </a:p>
          <a:p>
            <a:pPr marL="0" indent="0">
              <a:lnSpc>
                <a:spcPct val="100000"/>
              </a:lnSpc>
              <a:buNone/>
            </a:pPr>
            <a:r>
              <a:rPr lang="en-US" sz="2400" b="1" dirty="0">
                <a:latin typeface="Times New Roman" pitchFamily="18" charset="0"/>
                <a:cs typeface="Times New Roman" pitchFamily="18" charset="0"/>
              </a:rPr>
              <a:t>Try it live: </a:t>
            </a:r>
            <a:r>
              <a:rPr lang="en-US" sz="2400" dirty="0" smtClean="0">
                <a:latin typeface="Times New Roman" pitchFamily="18" charset="0"/>
                <a:cs typeface="Times New Roman" pitchFamily="18" charset="0"/>
                <a:hlinkClick r:id="rId3"/>
              </a:rPr>
              <a:t>Employee-Retention</a:t>
            </a:r>
            <a:endParaRPr lang="en-US" sz="2400" dirty="0">
              <a:latin typeface="Times New Roman" pitchFamily="18" charset="0"/>
              <a:cs typeface="Times New Roman" pitchFamily="18" charset="0"/>
            </a:endParaRPr>
          </a:p>
        </p:txBody>
      </p:sp>
      <p:pic>
        <p:nvPicPr>
          <p:cNvPr id="4098" name="Picture 2" descr="C:\Users\Pritam Das\Pictures\Screenshots\Screenshot 2025-08-26 00424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7281" y="741680"/>
            <a:ext cx="4206318" cy="519207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Pritam Das\Pictures\Screenshots\Screenshot 2025-08-26 01132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4234" y="4572799"/>
            <a:ext cx="1574165" cy="152875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Pritam Das\Pictures\Screenshots\Screenshot 2025-08-26 01224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69793" y="2488853"/>
            <a:ext cx="1503045" cy="1499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2469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a:latin typeface="Times New Roman" pitchFamily="18" charset="0"/>
                <a:cs typeface="Times New Roman" pitchFamily="18" charset="0"/>
              </a:rPr>
              <a:t>Successfully developed an </a:t>
            </a:r>
            <a:r>
              <a:rPr lang="en-US" b="1" dirty="0">
                <a:latin typeface="Times New Roman" pitchFamily="18" charset="0"/>
                <a:cs typeface="Times New Roman" pitchFamily="18" charset="0"/>
              </a:rPr>
              <a:t>Employee Retention Prediction System</a:t>
            </a:r>
            <a:r>
              <a:rPr lang="en-US" dirty="0">
                <a:latin typeface="Times New Roman" pitchFamily="18" charset="0"/>
                <a:cs typeface="Times New Roman" pitchFamily="18" charset="0"/>
              </a:rPr>
              <a:t> using Machine Learning.</a:t>
            </a:r>
          </a:p>
          <a:p>
            <a:r>
              <a:rPr lang="en-US" dirty="0">
                <a:latin typeface="Times New Roman" pitchFamily="18" charset="0"/>
                <a:cs typeface="Times New Roman" pitchFamily="18" charset="0"/>
              </a:rPr>
              <a:t>Conducted </a:t>
            </a:r>
            <a:r>
              <a:rPr lang="en-US" b="1" dirty="0">
                <a:latin typeface="Times New Roman" pitchFamily="18" charset="0"/>
                <a:cs typeface="Times New Roman" pitchFamily="18" charset="0"/>
              </a:rPr>
              <a:t>EDA &amp; model training</a:t>
            </a:r>
            <a:r>
              <a:rPr lang="en-US" dirty="0">
                <a:latin typeface="Times New Roman" pitchFamily="18" charset="0"/>
                <a:cs typeface="Times New Roman" pitchFamily="18" charset="0"/>
              </a:rPr>
              <a:t> to identify key factors influencing employee attrition.</a:t>
            </a:r>
          </a:p>
          <a:p>
            <a:r>
              <a:rPr lang="en-US" dirty="0">
                <a:latin typeface="Times New Roman" pitchFamily="18" charset="0"/>
                <a:cs typeface="Times New Roman" pitchFamily="18" charset="0"/>
              </a:rPr>
              <a:t>Built and deployed an </a:t>
            </a:r>
            <a:r>
              <a:rPr lang="en-US" b="1" dirty="0">
                <a:latin typeface="Times New Roman" pitchFamily="18" charset="0"/>
                <a:cs typeface="Times New Roman" pitchFamily="18" charset="0"/>
              </a:rPr>
              <a:t>interactive Streamlit app</a:t>
            </a:r>
            <a:r>
              <a:rPr lang="en-US" dirty="0">
                <a:latin typeface="Times New Roman" pitchFamily="18" charset="0"/>
                <a:cs typeface="Times New Roman" pitchFamily="18" charset="0"/>
              </a:rPr>
              <a:t> for real-time prediction.</a:t>
            </a:r>
          </a:p>
          <a:p>
            <a:r>
              <a:rPr lang="en-US" dirty="0">
                <a:latin typeface="Times New Roman" pitchFamily="18" charset="0"/>
                <a:cs typeface="Times New Roman" pitchFamily="18" charset="0"/>
              </a:rPr>
              <a:t>Helps HR teams in </a:t>
            </a:r>
            <a:r>
              <a:rPr lang="en-US" b="1" dirty="0">
                <a:latin typeface="Times New Roman" pitchFamily="18" charset="0"/>
                <a:cs typeface="Times New Roman" pitchFamily="18" charset="0"/>
              </a:rPr>
              <a:t>early identification of potential attrition</a:t>
            </a:r>
            <a:r>
              <a:rPr lang="en-US" dirty="0">
                <a:latin typeface="Times New Roman" pitchFamily="18" charset="0"/>
                <a:cs typeface="Times New Roman" pitchFamily="18" charset="0"/>
              </a:rPr>
              <a:t> and better decision-making</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29575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Future Scope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Enhance model with </a:t>
            </a:r>
            <a:r>
              <a:rPr lang="en-US" b="1" dirty="0">
                <a:latin typeface="Times New Roman" pitchFamily="18" charset="0"/>
                <a:cs typeface="Times New Roman" pitchFamily="18" charset="0"/>
              </a:rPr>
              <a:t>deep learning</a:t>
            </a:r>
            <a:r>
              <a:rPr lang="en-US" dirty="0">
                <a:latin typeface="Times New Roman" pitchFamily="18" charset="0"/>
                <a:cs typeface="Times New Roman" pitchFamily="18" charset="0"/>
              </a:rPr>
              <a:t> for higher accuracy.</a:t>
            </a:r>
          </a:p>
          <a:p>
            <a:r>
              <a:rPr lang="en-US" dirty="0">
                <a:latin typeface="Times New Roman" pitchFamily="18" charset="0"/>
                <a:cs typeface="Times New Roman" pitchFamily="18" charset="0"/>
              </a:rPr>
              <a:t>Add </a:t>
            </a:r>
            <a:r>
              <a:rPr lang="en-US" b="1" dirty="0">
                <a:latin typeface="Times New Roman" pitchFamily="18" charset="0"/>
                <a:cs typeface="Times New Roman" pitchFamily="18" charset="0"/>
              </a:rPr>
              <a:t>explainable AI (XAI)</a:t>
            </a:r>
            <a:r>
              <a:rPr lang="en-US" dirty="0">
                <a:latin typeface="Times New Roman" pitchFamily="18" charset="0"/>
                <a:cs typeface="Times New Roman" pitchFamily="18" charset="0"/>
              </a:rPr>
              <a:t> to show </a:t>
            </a:r>
            <a:r>
              <a:rPr lang="en-US" i="1" dirty="0">
                <a:latin typeface="Times New Roman" pitchFamily="18" charset="0"/>
                <a:cs typeface="Times New Roman" pitchFamily="18" charset="0"/>
              </a:rPr>
              <a:t>why</a:t>
            </a:r>
            <a:r>
              <a:rPr lang="en-US" dirty="0">
                <a:latin typeface="Times New Roman" pitchFamily="18" charset="0"/>
                <a:cs typeface="Times New Roman" pitchFamily="18" charset="0"/>
              </a:rPr>
              <a:t> an employee may leave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72792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F80C857-4384-387E-D3B0-A675AA2C932C}"/>
              </a:ext>
            </a:extLst>
          </p:cNvPr>
          <p:cNvSpPr>
            <a:spLocks noGrp="1"/>
          </p:cNvSpPr>
          <p:nvPr>
            <p:ph type="title"/>
          </p:nvPr>
        </p:nvSpPr>
        <p:spPr/>
        <p:txBody>
          <a:bodyPr>
            <a:normAutofit/>
          </a:bodyPr>
          <a:lstStyle/>
          <a:p>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Questions ?</a:t>
            </a:r>
          </a:p>
        </p:txBody>
      </p:sp>
    </p:spTree>
    <p:extLst>
      <p:ext uri="{BB962C8B-B14F-4D97-AF65-F5344CB8AC3E}">
        <p14:creationId xmlns:p14="http://schemas.microsoft.com/office/powerpoint/2010/main" val="1173862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Feedback</a:t>
            </a:r>
            <a:endParaRPr lang="en-US" dirty="0"/>
          </a:p>
        </p:txBody>
      </p:sp>
      <p:sp>
        <p:nvSpPr>
          <p:cNvPr id="5" name="Content Placeholder 4"/>
          <p:cNvSpPr>
            <a:spLocks noGrp="1"/>
          </p:cNvSpPr>
          <p:nvPr>
            <p:ph idx="1"/>
          </p:nvPr>
        </p:nvSpPr>
        <p:spPr/>
        <p:txBody>
          <a:bodyPr/>
          <a:lstStyle/>
          <a:p>
            <a:pPr marL="0" indent="0">
              <a:buNone/>
            </a:pPr>
            <a:r>
              <a:rPr lang="en-US" dirty="0">
                <a:latin typeface="Times New Roman" pitchFamily="18" charset="0"/>
                <a:cs typeface="Times New Roman" pitchFamily="18" charset="0"/>
              </a:rPr>
              <a:t>Please</a:t>
            </a:r>
            <a:r>
              <a:rPr lang="en-US" dirty="0" smtClean="0">
                <a:latin typeface="Times New Roman" pitchFamily="18" charset="0"/>
                <a:cs typeface="Times New Roman" pitchFamily="18" charset="0"/>
              </a:rPr>
              <a:t> give me feedback of my project.</a:t>
            </a:r>
          </a:p>
          <a:p>
            <a:pPr marL="0" indent="0">
              <a:buNone/>
            </a:pPr>
            <a:r>
              <a:rPr lang="en-US" dirty="0" smtClean="0">
                <a:latin typeface="Times New Roman" pitchFamily="18" charset="0"/>
                <a:cs typeface="Times New Roman" pitchFamily="18" charset="0"/>
              </a:rPr>
              <a:t>Your feedback will encourage and </a:t>
            </a:r>
            <a:r>
              <a:rPr lang="en-US" smtClean="0">
                <a:latin typeface="Times New Roman" pitchFamily="18" charset="0"/>
                <a:cs typeface="Times New Roman" pitchFamily="18" charset="0"/>
              </a:rPr>
              <a:t>motivate me.</a:t>
            </a:r>
            <a:endParaRPr lang="en-US" dirty="0" smtClean="0">
              <a:latin typeface="Times New Roman" pitchFamily="18" charset="0"/>
              <a:cs typeface="Times New Roman" pitchFamily="18" charset="0"/>
            </a:endParaRPr>
          </a:p>
          <a:p>
            <a:pPr marL="0" indent="0">
              <a:buNone/>
            </a:pPr>
            <a:r>
              <a:rPr lang="en-US" sz="1000" dirty="0" smtClean="0">
                <a:solidFill>
                  <a:schemeClr val="bg1"/>
                </a:solidFill>
                <a:latin typeface="Times New Roman" pitchFamily="18" charset="0"/>
                <a:cs typeface="Times New Roman" pitchFamily="18" charset="0"/>
              </a:rPr>
              <a:t>hhh</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hlinkClick r:id="rId2"/>
              </a:rPr>
              <a:t>Click here for feedback form</a:t>
            </a:r>
            <a:endParaRPr lang="en-US" dirty="0"/>
          </a:p>
        </p:txBody>
      </p:sp>
      <p:pic>
        <p:nvPicPr>
          <p:cNvPr id="2050" name="Picture 2" descr="C:\Users\Pritam Das\Pictures\Screenshots\Screenshot 2025-08-31 1734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801" y="3427285"/>
            <a:ext cx="2837769" cy="2761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1348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Times New Roman" pitchFamily="18" charset="0"/>
                <a:cs typeface="Times New Roman" pitchFamily="18" charset="0"/>
              </a:rPr>
              <a:t>Thank You!</a:t>
            </a:r>
            <a:endParaRPr lang="en-IN" sz="6600" b="1" dirty="0">
              <a:latin typeface="Times New Roman" pitchFamily="18" charset="0"/>
              <a:cs typeface="Times New Roman" pitchFamily="18" charset="0"/>
            </a:endParaRPr>
          </a:p>
        </p:txBody>
      </p:sp>
    </p:spTree>
    <p:extLst>
      <p:ext uri="{BB962C8B-B14F-4D97-AF65-F5344CB8AC3E}">
        <p14:creationId xmlns:p14="http://schemas.microsoft.com/office/powerpoint/2010/main" val="2438371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38B360-A630-EE21-210D-844E85048949}"/>
              </a:ext>
            </a:extLst>
          </p:cNvPr>
          <p:cNvSpPr>
            <a:spLocks noGrp="1"/>
          </p:cNvSpPr>
          <p:nvPr>
            <p:ph type="title"/>
          </p:nvPr>
        </p:nvSpPr>
        <p:spPr/>
        <p:txBody>
          <a:bodyPr/>
          <a:lstStyle/>
          <a:p>
            <a:r>
              <a:rPr lang="en-US" dirty="0">
                <a:latin typeface="Times New Roman" pitchFamily="18" charset="0"/>
                <a:cs typeface="Times New Roman" pitchFamily="18" charset="0"/>
              </a:rPr>
              <a:t>Agenda</a:t>
            </a:r>
            <a:endParaRPr lang="en-IN" dirty="0">
              <a:latin typeface="Times New Roman" pitchFamily="18" charset="0"/>
              <a:cs typeface="Times New Roman" pitchFamily="18" charset="0"/>
            </a:endParaRPr>
          </a:p>
        </p:txBody>
      </p:sp>
      <p:sp>
        <p:nvSpPr>
          <p:cNvPr id="4" name="Text Placeholder 3"/>
          <p:cNvSpPr>
            <a:spLocks noGrp="1"/>
          </p:cNvSpPr>
          <p:nvPr>
            <p:ph type="body" idx="1"/>
          </p:nvPr>
        </p:nvSpPr>
        <p:spPr/>
        <p:txBody>
          <a:bodyPr/>
          <a:lstStyle/>
          <a:p>
            <a:r>
              <a:rPr lang="en-US" dirty="0" smtClean="0">
                <a:latin typeface="Times New Roman" pitchFamily="18" charset="0"/>
                <a:cs typeface="Times New Roman" pitchFamily="18" charset="0"/>
              </a:rPr>
              <a:t>Title</a:t>
            </a:r>
            <a:endParaRPr lang="en-US"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67B003C9-103A-47E6-D7EB-87D0A8CB5431}"/>
              </a:ext>
            </a:extLst>
          </p:cNvPr>
          <p:cNvSpPr>
            <a:spLocks noGrp="1"/>
          </p:cNvSpPr>
          <p:nvPr>
            <p:ph sz="half" idx="2"/>
          </p:nvPr>
        </p:nvSpPr>
        <p:spPr/>
        <p:txBody>
          <a:bodyPr>
            <a:normAutofit fontScale="70000" lnSpcReduction="20000"/>
          </a:bodyPr>
          <a:lstStyle/>
          <a:p>
            <a:pPr marL="0" indent="0">
              <a:buNone/>
            </a:pPr>
            <a:r>
              <a:rPr lang="en-US" dirty="0" smtClean="0">
                <a:latin typeface="Times New Roman" pitchFamily="18" charset="0"/>
                <a:cs typeface="Times New Roman" pitchFamily="18" charset="0"/>
              </a:rPr>
              <a:t>Objective</a:t>
            </a:r>
          </a:p>
          <a:p>
            <a:pPr marL="0" indent="0">
              <a:buNone/>
            </a:pPr>
            <a:r>
              <a:rPr lang="en-US" dirty="0" smtClean="0">
                <a:latin typeface="Times New Roman" pitchFamily="18" charset="0"/>
                <a:cs typeface="Times New Roman" pitchFamily="18" charset="0"/>
              </a:rPr>
              <a:t>Data Source</a:t>
            </a:r>
          </a:p>
          <a:p>
            <a:pPr marL="0" indent="0">
              <a:buNone/>
            </a:pPr>
            <a:r>
              <a:rPr lang="en-US" dirty="0" smtClean="0">
                <a:latin typeface="Times New Roman" pitchFamily="18" charset="0"/>
                <a:cs typeface="Times New Roman" pitchFamily="18" charset="0"/>
              </a:rPr>
              <a:t>Technologies used</a:t>
            </a:r>
          </a:p>
          <a:p>
            <a:pPr marL="0" indent="0">
              <a:buNone/>
            </a:pPr>
            <a:r>
              <a:rPr lang="en-US" dirty="0" smtClean="0">
                <a:latin typeface="Times New Roman" pitchFamily="18" charset="0"/>
                <a:cs typeface="Times New Roman" pitchFamily="18" charset="0"/>
              </a:rPr>
              <a:t>Methodology</a:t>
            </a:r>
          </a:p>
          <a:p>
            <a:pPr marL="0" indent="0">
              <a:buNone/>
            </a:pPr>
            <a:r>
              <a:rPr lang="en-US" dirty="0" smtClean="0">
                <a:latin typeface="Times New Roman" pitchFamily="18" charset="0"/>
                <a:cs typeface="Times New Roman" pitchFamily="18" charset="0"/>
              </a:rPr>
              <a:t>Model Evaluation</a:t>
            </a:r>
          </a:p>
          <a:p>
            <a:pPr marL="0" indent="0">
              <a:buNone/>
            </a:pPr>
            <a:r>
              <a:rPr lang="en-US" dirty="0" smtClean="0">
                <a:latin typeface="Times New Roman" pitchFamily="18" charset="0"/>
                <a:cs typeface="Times New Roman" pitchFamily="18" charset="0"/>
              </a:rPr>
              <a:t>Model performance Comparison</a:t>
            </a:r>
          </a:p>
          <a:p>
            <a:pPr marL="0" indent="0">
              <a:buNone/>
            </a:pPr>
            <a:r>
              <a:rPr lang="en-US" dirty="0" smtClean="0">
                <a:latin typeface="Times New Roman" pitchFamily="18" charset="0"/>
                <a:cs typeface="Times New Roman" pitchFamily="18" charset="0"/>
              </a:rPr>
              <a:t>Final model performance</a:t>
            </a:r>
          </a:p>
          <a:p>
            <a:pPr marL="0" indent="0">
              <a:buNone/>
            </a:pPr>
            <a:r>
              <a:rPr lang="en-US" dirty="0" smtClean="0">
                <a:latin typeface="Times New Roman" pitchFamily="18" charset="0"/>
                <a:cs typeface="Times New Roman" pitchFamily="18" charset="0"/>
              </a:rPr>
              <a:t>Streamlit web app</a:t>
            </a:r>
          </a:p>
          <a:p>
            <a:pPr marL="0" indent="0">
              <a:buNone/>
            </a:pPr>
            <a:r>
              <a:rPr lang="en-US" dirty="0" smtClean="0">
                <a:latin typeface="Times New Roman" pitchFamily="18" charset="0"/>
                <a:cs typeface="Times New Roman" pitchFamily="18" charset="0"/>
              </a:rPr>
              <a:t>Conclusion</a:t>
            </a:r>
          </a:p>
          <a:p>
            <a:pPr marL="0" indent="0">
              <a:buNone/>
            </a:pPr>
            <a:r>
              <a:rPr lang="en-US" dirty="0" smtClean="0">
                <a:latin typeface="Times New Roman" pitchFamily="18" charset="0"/>
                <a:cs typeface="Times New Roman" pitchFamily="18" charset="0"/>
              </a:rPr>
              <a:t>Future scope</a:t>
            </a:r>
          </a:p>
          <a:p>
            <a:pPr marL="0" indent="0">
              <a:buNone/>
            </a:pPr>
            <a:endParaRPr lang="en-US" dirty="0">
              <a:latin typeface="Times New Roman" pitchFamily="18" charset="0"/>
              <a:cs typeface="Times New Roman" pitchFamily="18" charset="0"/>
            </a:endParaRPr>
          </a:p>
        </p:txBody>
      </p:sp>
      <p:sp>
        <p:nvSpPr>
          <p:cNvPr id="5" name="Text Placeholder 4"/>
          <p:cNvSpPr>
            <a:spLocks noGrp="1"/>
          </p:cNvSpPr>
          <p:nvPr>
            <p:ph type="body" sz="quarter" idx="3"/>
          </p:nvPr>
        </p:nvSpPr>
        <p:spPr>
          <a:xfrm>
            <a:off x="9591040" y="1659834"/>
            <a:ext cx="1371600" cy="655349"/>
          </a:xfrm>
        </p:spPr>
        <p:txBody>
          <a:bodyPr>
            <a:normAutofit/>
          </a:bodyPr>
          <a:lstStyle/>
          <a:p>
            <a:r>
              <a:rPr lang="en-US" dirty="0" smtClean="0">
                <a:latin typeface="Times New Roman" pitchFamily="18" charset="0"/>
                <a:cs typeface="Times New Roman" pitchFamily="18" charset="0"/>
              </a:rPr>
              <a:t>Slide No</a:t>
            </a:r>
            <a:endParaRPr lang="en-US" dirty="0">
              <a:latin typeface="Times New Roman" pitchFamily="18" charset="0"/>
              <a:cs typeface="Times New Roman" pitchFamily="18" charset="0"/>
            </a:endParaRPr>
          </a:p>
        </p:txBody>
      </p:sp>
      <p:sp>
        <p:nvSpPr>
          <p:cNvPr id="6" name="Content Placeholder 5"/>
          <p:cNvSpPr>
            <a:spLocks noGrp="1"/>
          </p:cNvSpPr>
          <p:nvPr>
            <p:ph sz="quarter" idx="4"/>
          </p:nvPr>
        </p:nvSpPr>
        <p:spPr>
          <a:xfrm>
            <a:off x="9591040" y="2505075"/>
            <a:ext cx="1371600" cy="3552826"/>
          </a:xfrm>
        </p:spPr>
        <p:txBody>
          <a:bodyPr>
            <a:normAutofit fontScale="70000" lnSpcReduction="20000"/>
          </a:bodyPr>
          <a:lstStyle/>
          <a:p>
            <a:pPr marL="0" indent="0">
              <a:buNone/>
            </a:pPr>
            <a:r>
              <a:rPr lang="en-US" dirty="0" smtClean="0">
                <a:latin typeface="Times New Roman" pitchFamily="18" charset="0"/>
                <a:cs typeface="Times New Roman" pitchFamily="18" charset="0"/>
              </a:rPr>
              <a:t>3</a:t>
            </a:r>
          </a:p>
          <a:p>
            <a:pPr marL="0" indent="0">
              <a:buNone/>
            </a:pPr>
            <a:r>
              <a:rPr lang="en-US" dirty="0" smtClean="0">
                <a:latin typeface="Times New Roman" pitchFamily="18" charset="0"/>
                <a:cs typeface="Times New Roman" pitchFamily="18" charset="0"/>
              </a:rPr>
              <a:t>4</a:t>
            </a:r>
          </a:p>
          <a:p>
            <a:pPr marL="0" indent="0">
              <a:buNone/>
            </a:pPr>
            <a:r>
              <a:rPr lang="en-US" dirty="0" smtClean="0">
                <a:latin typeface="Times New Roman" pitchFamily="18" charset="0"/>
                <a:cs typeface="Times New Roman" pitchFamily="18" charset="0"/>
              </a:rPr>
              <a:t>5</a:t>
            </a:r>
          </a:p>
          <a:p>
            <a:pPr marL="0" indent="0">
              <a:buNone/>
            </a:pPr>
            <a:r>
              <a:rPr lang="en-US" dirty="0" smtClean="0">
                <a:latin typeface="Times New Roman" pitchFamily="18" charset="0"/>
                <a:cs typeface="Times New Roman" pitchFamily="18" charset="0"/>
              </a:rPr>
              <a:t>6</a:t>
            </a:r>
          </a:p>
          <a:p>
            <a:pPr marL="0" indent="0">
              <a:buNone/>
            </a:pPr>
            <a:r>
              <a:rPr lang="en-US" dirty="0" smtClean="0">
                <a:latin typeface="Times New Roman" pitchFamily="18" charset="0"/>
                <a:cs typeface="Times New Roman" pitchFamily="18" charset="0"/>
              </a:rPr>
              <a:t>7</a:t>
            </a:r>
          </a:p>
          <a:p>
            <a:pPr marL="0" indent="0">
              <a:buNone/>
            </a:pPr>
            <a:r>
              <a:rPr lang="en-US" dirty="0" smtClean="0">
                <a:latin typeface="Times New Roman" pitchFamily="18" charset="0"/>
                <a:cs typeface="Times New Roman" pitchFamily="18" charset="0"/>
              </a:rPr>
              <a:t>8</a:t>
            </a:r>
          </a:p>
          <a:p>
            <a:pPr marL="0" indent="0">
              <a:buNone/>
            </a:pPr>
            <a:r>
              <a:rPr lang="en-US" dirty="0" smtClean="0">
                <a:latin typeface="Times New Roman" pitchFamily="18" charset="0"/>
                <a:cs typeface="Times New Roman" pitchFamily="18" charset="0"/>
              </a:rPr>
              <a:t>9</a:t>
            </a:r>
          </a:p>
          <a:p>
            <a:pPr marL="0" indent="0">
              <a:buNone/>
            </a:pPr>
            <a:r>
              <a:rPr lang="en-US" dirty="0" smtClean="0">
                <a:latin typeface="Times New Roman" pitchFamily="18" charset="0"/>
                <a:cs typeface="Times New Roman" pitchFamily="18" charset="0"/>
              </a:rPr>
              <a:t>10</a:t>
            </a:r>
          </a:p>
          <a:p>
            <a:pPr marL="0" indent="0">
              <a:buNone/>
            </a:pPr>
            <a:r>
              <a:rPr lang="en-US" dirty="0" smtClean="0">
                <a:latin typeface="Times New Roman" pitchFamily="18" charset="0"/>
                <a:cs typeface="Times New Roman" pitchFamily="18" charset="0"/>
              </a:rPr>
              <a:t>11</a:t>
            </a:r>
          </a:p>
          <a:p>
            <a:pPr marL="0" indent="0">
              <a:buNone/>
            </a:pPr>
            <a:r>
              <a:rPr lang="en-US" dirty="0" smtClean="0">
                <a:latin typeface="Times New Roman" pitchFamily="18" charset="0"/>
                <a:cs typeface="Times New Roman" pitchFamily="18" charset="0"/>
              </a:rPr>
              <a:t>12</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53804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E853F5-3FF5-F820-B593-B4F4AF27A2B6}"/>
              </a:ext>
            </a:extLst>
          </p:cNvPr>
          <p:cNvSpPr>
            <a:spLocks noGrp="1"/>
          </p:cNvSpPr>
          <p:nvPr>
            <p:ph type="title"/>
          </p:nvPr>
        </p:nvSpPr>
        <p:spPr/>
        <p:txBody>
          <a:bodyPr/>
          <a:lstStyle/>
          <a:p>
            <a:r>
              <a:rPr lang="en-US" dirty="0" smtClean="0">
                <a:latin typeface="Times New Roman" pitchFamily="18" charset="0"/>
                <a:cs typeface="Times New Roman" pitchFamily="18" charset="0"/>
              </a:rPr>
              <a:t>Objective</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r>
              <a:rPr lang="en-US" dirty="0">
                <a:latin typeface="Times New Roman" pitchFamily="18" charset="0"/>
                <a:cs typeface="Times New Roman" pitchFamily="18" charset="0"/>
              </a:rPr>
              <a:t>Analyze factors leading to employee attrition.</a:t>
            </a:r>
          </a:p>
          <a:p>
            <a:r>
              <a:rPr lang="en-US" dirty="0">
                <a:latin typeface="Times New Roman" pitchFamily="18" charset="0"/>
                <a:cs typeface="Times New Roman" pitchFamily="18" charset="0"/>
              </a:rPr>
              <a:t>Predict which employees are at risk of leaving.</a:t>
            </a:r>
          </a:p>
          <a:p>
            <a:r>
              <a:rPr lang="en-US" dirty="0">
                <a:latin typeface="Times New Roman" pitchFamily="18" charset="0"/>
                <a:cs typeface="Times New Roman" pitchFamily="18" charset="0"/>
              </a:rPr>
              <a:t>Provide insights to improve employee retention strategies.</a:t>
            </a:r>
          </a:p>
        </p:txBody>
      </p:sp>
    </p:spTree>
    <p:extLst>
      <p:ext uri="{BB962C8B-B14F-4D97-AF65-F5344CB8AC3E}">
        <p14:creationId xmlns:p14="http://schemas.microsoft.com/office/powerpoint/2010/main" val="2272459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Data Source</a:t>
            </a:r>
            <a:endParaRPr lang="en-US" dirty="0">
              <a:latin typeface="Times New Roman" pitchFamily="18" charset="0"/>
              <a:cs typeface="Times New Roman" pitchFamily="18" charset="0"/>
            </a:endParaRPr>
          </a:p>
        </p:txBody>
      </p:sp>
      <p:sp>
        <p:nvSpPr>
          <p:cNvPr id="9" name="Content Placeholder 8"/>
          <p:cNvSpPr>
            <a:spLocks noGrp="1"/>
          </p:cNvSpPr>
          <p:nvPr>
            <p:ph idx="1"/>
          </p:nvPr>
        </p:nvSpPr>
        <p:spPr/>
        <p:txBody>
          <a:bodyPr>
            <a:normAutofit/>
          </a:bodyPr>
          <a:lstStyle/>
          <a:p>
            <a:r>
              <a:rPr lang="en-US" b="1" dirty="0">
                <a:latin typeface="Times New Roman" pitchFamily="18" charset="0"/>
                <a:cs typeface="Times New Roman" pitchFamily="18" charset="0"/>
              </a:rPr>
              <a:t>Dataset: </a:t>
            </a:r>
            <a:endParaRPr lang="en-US" b="1" dirty="0" smtClean="0">
              <a:latin typeface="Times New Roman" pitchFamily="18" charset="0"/>
              <a:cs typeface="Times New Roman" pitchFamily="18" charset="0"/>
            </a:endParaRPr>
          </a:p>
          <a:p>
            <a:pPr marL="457200" lvl="1" indent="0">
              <a:buNone/>
            </a:pPr>
            <a:r>
              <a:rPr lang="en-US" dirty="0" smtClean="0">
                <a:latin typeface="Times New Roman" pitchFamily="18" charset="0"/>
                <a:cs typeface="Times New Roman" pitchFamily="18" charset="0"/>
              </a:rPr>
              <a:t>hr_employee_churn_data.csv</a:t>
            </a:r>
          </a:p>
          <a:p>
            <a:r>
              <a:rPr lang="en-US" b="1" dirty="0">
                <a:latin typeface="Times New Roman" pitchFamily="18" charset="0"/>
                <a:cs typeface="Times New Roman" pitchFamily="18" charset="0"/>
              </a:rPr>
              <a:t>Contains employee information like:</a:t>
            </a:r>
          </a:p>
          <a:p>
            <a:pPr lvl="1"/>
            <a:r>
              <a:rPr lang="en-US" dirty="0" smtClean="0">
                <a:latin typeface="Times New Roman" pitchFamily="18" charset="0"/>
                <a:cs typeface="Times New Roman" pitchFamily="18" charset="0"/>
              </a:rPr>
              <a:t>Employee Satisfaction (Satisfaction Level, Last Evaluation)</a:t>
            </a:r>
            <a:endParaRPr lang="en-US" dirty="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Working and Salary Status (Average Monthly hours, No of Project, Salary)</a:t>
            </a:r>
          </a:p>
          <a:p>
            <a:pPr lvl="1"/>
            <a:r>
              <a:rPr lang="en-US" dirty="0" smtClean="0">
                <a:latin typeface="Times New Roman" pitchFamily="18" charset="0"/>
                <a:cs typeface="Times New Roman" pitchFamily="18" charset="0"/>
              </a:rPr>
              <a:t>Attrition status (Left)</a:t>
            </a:r>
          </a:p>
          <a:p>
            <a:pPr marL="0" indent="0">
              <a:buNone/>
            </a:pPr>
            <a:r>
              <a:rPr lang="en-US" dirty="0" smtClean="0">
                <a:latin typeface="Times New Roman" pitchFamily="18" charset="0"/>
                <a:cs typeface="Times New Roman" pitchFamily="18" charset="0"/>
                <a:hlinkClick r:id="rId3"/>
              </a:rPr>
              <a:t>Click to download dataset</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344420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96A923FD-EE06-48F2-482E-88F38D200251}"/>
              </a:ext>
            </a:extLst>
          </p:cNvPr>
          <p:cNvSpPr>
            <a:spLocks noGrp="1"/>
          </p:cNvSpPr>
          <p:nvPr>
            <p:ph type="title"/>
          </p:nvPr>
        </p:nvSpPr>
        <p:spPr/>
        <p:txBody>
          <a:bodyPr/>
          <a:lstStyle/>
          <a:p>
            <a:r>
              <a:rPr lang="en-IN" dirty="0" smtClean="0">
                <a:latin typeface="Times New Roman" pitchFamily="18" charset="0"/>
                <a:cs typeface="Times New Roman" pitchFamily="18" charset="0"/>
              </a:rPr>
              <a:t>Technologies Used</a:t>
            </a:r>
            <a:endParaRPr lang="en-IN" dirty="0">
              <a:latin typeface="Times New Roman" pitchFamily="18" charset="0"/>
              <a:cs typeface="Times New Roman" pitchFamily="18" charset="0"/>
            </a:endParaRPr>
          </a:p>
        </p:txBody>
      </p:sp>
      <p:sp>
        <p:nvSpPr>
          <p:cNvPr id="5" name="Content Placeholder 4">
            <a:extLst>
              <a:ext uri="{FF2B5EF4-FFF2-40B4-BE49-F238E27FC236}">
                <a16:creationId xmlns="" xmlns:a16="http://schemas.microsoft.com/office/drawing/2014/main" id="{8C74B58E-E923-F7F3-8627-D12DF58EC0C5}"/>
              </a:ext>
            </a:extLst>
          </p:cNvPr>
          <p:cNvSpPr>
            <a:spLocks noGrp="1"/>
          </p:cNvSpPr>
          <p:nvPr>
            <p:ph idx="1"/>
          </p:nvPr>
        </p:nvSpPr>
        <p:spPr/>
        <p:txBody>
          <a:bodyPr>
            <a:normAutofit fontScale="92500" lnSpcReduction="10000"/>
          </a:bodyPr>
          <a:lstStyle/>
          <a:p>
            <a:r>
              <a:rPr lang="en-US" b="1" dirty="0">
                <a:latin typeface="Times New Roman" pitchFamily="18" charset="0"/>
                <a:cs typeface="Times New Roman" pitchFamily="18" charset="0"/>
              </a:rPr>
              <a:t>Python</a:t>
            </a:r>
            <a:r>
              <a:rPr lang="en-US" dirty="0">
                <a:latin typeface="Times New Roman" pitchFamily="18" charset="0"/>
                <a:cs typeface="Times New Roman" pitchFamily="18" charset="0"/>
              </a:rPr>
              <a:t>: For </a:t>
            </a:r>
            <a:r>
              <a:rPr lang="en-US" dirty="0" smtClean="0">
                <a:latin typeface="Times New Roman" pitchFamily="18" charset="0"/>
                <a:cs typeface="Times New Roman" pitchFamily="18" charset="0"/>
              </a:rPr>
              <a:t>app interface</a:t>
            </a:r>
            <a:endParaRPr lang="en-US" dirty="0">
              <a:latin typeface="Times New Roman" pitchFamily="18" charset="0"/>
              <a:cs typeface="Times New Roman" pitchFamily="18" charset="0"/>
            </a:endParaRPr>
          </a:p>
          <a:p>
            <a:r>
              <a:rPr lang="en-US" b="1" dirty="0" err="1">
                <a:latin typeface="Times New Roman" pitchFamily="18" charset="0"/>
                <a:cs typeface="Times New Roman" pitchFamily="18" charset="0"/>
              </a:rPr>
              <a:t>Jupyter</a:t>
            </a:r>
            <a:r>
              <a:rPr lang="en-US" b="1" dirty="0">
                <a:latin typeface="Times New Roman" pitchFamily="18" charset="0"/>
                <a:cs typeface="Times New Roman" pitchFamily="18" charset="0"/>
              </a:rPr>
              <a:t> Notebook</a:t>
            </a:r>
            <a:r>
              <a:rPr lang="en-US" dirty="0">
                <a:latin typeface="Times New Roman" pitchFamily="18" charset="0"/>
                <a:cs typeface="Times New Roman" pitchFamily="18" charset="0"/>
              </a:rPr>
              <a:t>: For </a:t>
            </a:r>
            <a:r>
              <a:rPr lang="en-US" dirty="0" smtClean="0">
                <a:latin typeface="Times New Roman" pitchFamily="18" charset="0"/>
                <a:cs typeface="Times New Roman" pitchFamily="18" charset="0"/>
              </a:rPr>
              <a:t>model development</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Machine Learning</a:t>
            </a:r>
            <a:r>
              <a:rPr lang="en-US" dirty="0">
                <a:latin typeface="Times New Roman" pitchFamily="18" charset="0"/>
                <a:cs typeface="Times New Roman" pitchFamily="18" charset="0"/>
              </a:rPr>
              <a:t>: Logistic Regression</a:t>
            </a:r>
            <a:r>
              <a:rPr lang="en-US" dirty="0" smtClean="0">
                <a:latin typeface="Times New Roman" pitchFamily="18" charset="0"/>
                <a:cs typeface="Times New Roman" pitchFamily="18" charset="0"/>
              </a:rPr>
              <a:t>, Ridge Classification, </a:t>
            </a:r>
            <a:r>
              <a:rPr lang="en-US" dirty="0">
                <a:latin typeface="Times New Roman" pitchFamily="18" charset="0"/>
                <a:cs typeface="Times New Roman" pitchFamily="18" charset="0"/>
              </a:rPr>
              <a:t>Decision Trees, Random </a:t>
            </a:r>
            <a:r>
              <a:rPr lang="en-US" dirty="0" smtClean="0">
                <a:latin typeface="Times New Roman" pitchFamily="18" charset="0"/>
                <a:cs typeface="Times New Roman" pitchFamily="18" charset="0"/>
              </a:rPr>
              <a:t>Forest, Gradient Boosting, Ada Boosting, </a:t>
            </a:r>
            <a:r>
              <a:rPr lang="en-US" dirty="0" err="1" smtClean="0">
                <a:latin typeface="Times New Roman" pitchFamily="18" charset="0"/>
                <a:cs typeface="Times New Roman" pitchFamily="18" charset="0"/>
              </a:rPr>
              <a:t>XgBoost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Catboost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LightGBM</a:t>
            </a:r>
            <a:r>
              <a:rPr lang="en-US" dirty="0" smtClean="0">
                <a:latin typeface="Times New Roman" pitchFamily="18" charset="0"/>
                <a:cs typeface="Times New Roman" pitchFamily="18" charset="0"/>
              </a:rPr>
              <a:t>, Support Vector Machine</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Power BI</a:t>
            </a:r>
            <a:r>
              <a:rPr lang="en-US" dirty="0">
                <a:latin typeface="Times New Roman" pitchFamily="18" charset="0"/>
                <a:cs typeface="Times New Roman" pitchFamily="18" charset="0"/>
              </a:rPr>
              <a:t>: Data visualization and interactive dashboard</a:t>
            </a:r>
          </a:p>
          <a:p>
            <a:r>
              <a:rPr lang="en-US" b="1" dirty="0" smtClean="0">
                <a:latin typeface="Times New Roman" pitchFamily="18" charset="0"/>
                <a:cs typeface="Times New Roman" pitchFamily="18" charset="0"/>
              </a:rPr>
              <a:t>Libraries </a:t>
            </a:r>
            <a:r>
              <a:rPr lang="en-US" b="1" dirty="0">
                <a:latin typeface="Times New Roman" pitchFamily="18" charset="0"/>
                <a:cs typeface="Times New Roman" pitchFamily="18" charset="0"/>
              </a:rPr>
              <a:t>Used</a:t>
            </a:r>
            <a:r>
              <a:rPr lang="en-US" dirty="0">
                <a:latin typeface="Times New Roman" pitchFamily="18" charset="0"/>
                <a:cs typeface="Times New Roman" pitchFamily="18" charset="0"/>
              </a:rPr>
              <a:t>: pandas, </a:t>
            </a: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scikit</a:t>
            </a:r>
            <a:r>
              <a:rPr lang="en-US" dirty="0">
                <a:latin typeface="Times New Roman" pitchFamily="18" charset="0"/>
                <a:cs typeface="Times New Roman" pitchFamily="18" charset="0"/>
              </a:rPr>
              <a:t>-learn, </a:t>
            </a:r>
            <a:r>
              <a:rPr lang="en-US" dirty="0" err="1">
                <a:latin typeface="Times New Roman" pitchFamily="18" charset="0"/>
                <a:cs typeface="Times New Roman" pitchFamily="18" charset="0"/>
              </a:rPr>
              <a:t>matplotlib</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seaborn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xgboost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catboost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lightgbm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cloudpickle</a:t>
            </a:r>
            <a:r>
              <a:rPr lang="en-US" dirty="0" smtClean="0">
                <a:latin typeface="Times New Roman" pitchFamily="18" charset="0"/>
                <a:cs typeface="Times New Roman" pitchFamily="18" charset="0"/>
              </a:rPr>
              <a:t>, dill</a:t>
            </a:r>
            <a:endParaRPr lang="en-US"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594365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Methodology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78884" y="1381760"/>
            <a:ext cx="10834234" cy="4691381"/>
          </a:xfrm>
        </p:spPr>
        <p:txBody>
          <a:bodyPr>
            <a:noAutofit/>
          </a:bodyPr>
          <a:lstStyle/>
          <a:p>
            <a:pPr marL="342900" indent="-342900">
              <a:lnSpc>
                <a:spcPct val="60000"/>
              </a:lnSpc>
              <a:buFont typeface="+mj-lt"/>
              <a:buAutoNum type="arabicPeriod"/>
            </a:pPr>
            <a:r>
              <a:rPr lang="en-US" sz="1800" b="1" dirty="0">
                <a:latin typeface="Times New Roman" pitchFamily="18" charset="0"/>
                <a:cs typeface="Times New Roman" pitchFamily="18" charset="0"/>
              </a:rPr>
              <a:t>Data Preparation:</a:t>
            </a:r>
            <a:endParaRPr lang="en-US" sz="1800" dirty="0">
              <a:latin typeface="Times New Roman" pitchFamily="18" charset="0"/>
              <a:cs typeface="Times New Roman" pitchFamily="18" charset="0"/>
            </a:endParaRPr>
          </a:p>
          <a:p>
            <a:pPr lvl="1">
              <a:lnSpc>
                <a:spcPct val="60000"/>
              </a:lnSpc>
            </a:pPr>
            <a:r>
              <a:rPr lang="en-US" sz="1600" dirty="0">
                <a:latin typeface="Times New Roman" pitchFamily="18" charset="0"/>
                <a:cs typeface="Times New Roman" pitchFamily="18" charset="0"/>
              </a:rPr>
              <a:t>Loaded hr_employee_churn_data.csv (employee metrics like satisfaction, evaluation, projects, monthly hours, tenure, promotions, salary).</a:t>
            </a:r>
          </a:p>
          <a:p>
            <a:pPr lvl="1">
              <a:lnSpc>
                <a:spcPct val="60000"/>
              </a:lnSpc>
            </a:pPr>
            <a:r>
              <a:rPr lang="en-US" sz="1600" dirty="0">
                <a:latin typeface="Times New Roman" pitchFamily="18" charset="0"/>
                <a:cs typeface="Times New Roman" pitchFamily="18" charset="0"/>
              </a:rPr>
              <a:t>Removed duplicates, nulls, and irrelevant columns (</a:t>
            </a:r>
            <a:r>
              <a:rPr lang="en-US" sz="1600" dirty="0" err="1">
                <a:latin typeface="Times New Roman" pitchFamily="18" charset="0"/>
                <a:cs typeface="Times New Roman" pitchFamily="18" charset="0"/>
              </a:rPr>
              <a:t>empid</a:t>
            </a:r>
            <a:r>
              <a:rPr lang="en-US" sz="1600" dirty="0">
                <a:latin typeface="Times New Roman" pitchFamily="18" charset="0"/>
                <a:cs typeface="Times New Roman" pitchFamily="18" charset="0"/>
              </a:rPr>
              <a:t>).</a:t>
            </a:r>
          </a:p>
          <a:p>
            <a:pPr lvl="1">
              <a:lnSpc>
                <a:spcPct val="60000"/>
              </a:lnSpc>
            </a:pPr>
            <a:r>
              <a:rPr lang="en-US" sz="1600" dirty="0">
                <a:latin typeface="Times New Roman" pitchFamily="18" charset="0"/>
                <a:cs typeface="Times New Roman" pitchFamily="18" charset="0"/>
              </a:rPr>
              <a:t>Encoded categorical variables (salary, work accident, promotions).</a:t>
            </a:r>
          </a:p>
          <a:p>
            <a:pPr marL="342900" indent="-342900">
              <a:lnSpc>
                <a:spcPct val="60000"/>
              </a:lnSpc>
              <a:buFont typeface="+mj-lt"/>
              <a:buAutoNum type="arabicPeriod"/>
            </a:pPr>
            <a:r>
              <a:rPr lang="en-US" sz="1800" b="1" dirty="0">
                <a:latin typeface="Times New Roman" pitchFamily="18" charset="0"/>
                <a:cs typeface="Times New Roman" pitchFamily="18" charset="0"/>
              </a:rPr>
              <a:t>Exploratory Data Analysis (EDA):</a:t>
            </a:r>
          </a:p>
          <a:p>
            <a:pPr lvl="1">
              <a:lnSpc>
                <a:spcPct val="60000"/>
              </a:lnSpc>
            </a:pPr>
            <a:r>
              <a:rPr lang="en-US" sz="1600" dirty="0">
                <a:latin typeface="Times New Roman" pitchFamily="18" charset="0"/>
                <a:cs typeface="Times New Roman" pitchFamily="18" charset="0"/>
              </a:rPr>
              <a:t>Visualized correlations and feature distributions.</a:t>
            </a:r>
          </a:p>
          <a:p>
            <a:pPr lvl="1">
              <a:lnSpc>
                <a:spcPct val="60000"/>
              </a:lnSpc>
            </a:pPr>
            <a:r>
              <a:rPr lang="en-US" sz="1600" dirty="0">
                <a:latin typeface="Times New Roman" pitchFamily="18" charset="0"/>
                <a:cs typeface="Times New Roman" pitchFamily="18" charset="0"/>
              </a:rPr>
              <a:t>Identified key factors influencing employee churn.</a:t>
            </a:r>
          </a:p>
          <a:p>
            <a:pPr marL="342900" indent="-342900">
              <a:lnSpc>
                <a:spcPct val="60000"/>
              </a:lnSpc>
              <a:buFont typeface="+mj-lt"/>
              <a:buAutoNum type="arabicPeriod"/>
            </a:pPr>
            <a:r>
              <a:rPr lang="en-US" sz="1800" b="1" dirty="0">
                <a:latin typeface="Times New Roman" pitchFamily="18" charset="0"/>
                <a:cs typeface="Times New Roman" pitchFamily="18" charset="0"/>
              </a:rPr>
              <a:t>Feature Scaling &amp; Preprocessing:</a:t>
            </a:r>
          </a:p>
          <a:p>
            <a:pPr lvl="1">
              <a:lnSpc>
                <a:spcPct val="60000"/>
              </a:lnSpc>
            </a:pPr>
            <a:r>
              <a:rPr lang="en-US" sz="1600" dirty="0">
                <a:latin typeface="Times New Roman" pitchFamily="18" charset="0"/>
                <a:cs typeface="Times New Roman" pitchFamily="18" charset="0"/>
              </a:rPr>
              <a:t>Scaled numeric features using </a:t>
            </a:r>
            <a:r>
              <a:rPr lang="en-US" sz="1600" dirty="0" err="1">
                <a:latin typeface="Times New Roman" pitchFamily="18" charset="0"/>
                <a:cs typeface="Times New Roman" pitchFamily="18" charset="0"/>
              </a:rPr>
              <a:t>StandardScaler</a:t>
            </a:r>
            <a:r>
              <a:rPr lang="en-US" sz="1600" dirty="0">
                <a:latin typeface="Times New Roman" pitchFamily="18" charset="0"/>
                <a:cs typeface="Times New Roman" pitchFamily="18" charset="0"/>
              </a:rPr>
              <a:t>.</a:t>
            </a:r>
          </a:p>
          <a:p>
            <a:pPr lvl="1">
              <a:lnSpc>
                <a:spcPct val="60000"/>
              </a:lnSpc>
            </a:pPr>
            <a:r>
              <a:rPr lang="en-US" sz="1600" dirty="0">
                <a:latin typeface="Times New Roman" pitchFamily="18" charset="0"/>
                <a:cs typeface="Times New Roman" pitchFamily="18" charset="0"/>
              </a:rPr>
              <a:t>Used </a:t>
            </a:r>
            <a:r>
              <a:rPr lang="en-US" sz="1600" dirty="0" err="1">
                <a:latin typeface="Times New Roman" pitchFamily="18" charset="0"/>
                <a:cs typeface="Times New Roman" pitchFamily="18" charset="0"/>
              </a:rPr>
              <a:t>OneHotEncoder</a:t>
            </a:r>
            <a:r>
              <a:rPr lang="en-US" sz="1600" dirty="0">
                <a:latin typeface="Times New Roman" pitchFamily="18" charset="0"/>
                <a:cs typeface="Times New Roman" pitchFamily="18" charset="0"/>
              </a:rPr>
              <a:t> for categorical features.</a:t>
            </a:r>
          </a:p>
          <a:p>
            <a:pPr lvl="1">
              <a:lnSpc>
                <a:spcPct val="60000"/>
              </a:lnSpc>
            </a:pPr>
            <a:r>
              <a:rPr lang="en-US" sz="1600" dirty="0">
                <a:latin typeface="Times New Roman" pitchFamily="18" charset="0"/>
                <a:cs typeface="Times New Roman" pitchFamily="18" charset="0"/>
              </a:rPr>
              <a:t>Applied </a:t>
            </a:r>
            <a:r>
              <a:rPr lang="en-US" sz="1600" dirty="0" err="1">
                <a:latin typeface="Times New Roman" pitchFamily="18" charset="0"/>
                <a:cs typeface="Times New Roman" pitchFamily="18" charset="0"/>
              </a:rPr>
              <a:t>ColumnTransformer</a:t>
            </a:r>
            <a:r>
              <a:rPr lang="en-US" sz="1600" dirty="0">
                <a:latin typeface="Times New Roman" pitchFamily="18" charset="0"/>
                <a:cs typeface="Times New Roman" pitchFamily="18" charset="0"/>
              </a:rPr>
              <a:t> for combined preprocessing.</a:t>
            </a:r>
          </a:p>
          <a:p>
            <a:pPr marL="342900" indent="-342900">
              <a:lnSpc>
                <a:spcPct val="60000"/>
              </a:lnSpc>
              <a:buFont typeface="+mj-lt"/>
              <a:buAutoNum type="arabicPeriod"/>
            </a:pPr>
            <a:r>
              <a:rPr lang="en-US" sz="1800" b="1" dirty="0">
                <a:latin typeface="Times New Roman" pitchFamily="18" charset="0"/>
                <a:cs typeface="Times New Roman" pitchFamily="18" charset="0"/>
              </a:rPr>
              <a:t>Model Building &amp; Selection:</a:t>
            </a:r>
          </a:p>
          <a:p>
            <a:pPr lvl="1">
              <a:lnSpc>
                <a:spcPct val="60000"/>
              </a:lnSpc>
            </a:pPr>
            <a:r>
              <a:rPr lang="en-US" sz="1600" dirty="0">
                <a:latin typeface="Times New Roman" pitchFamily="18" charset="0"/>
                <a:cs typeface="Times New Roman" pitchFamily="18" charset="0"/>
              </a:rPr>
              <a:t>Trained multiple models (Gradient Boosting, Random Forest, </a:t>
            </a:r>
            <a:r>
              <a:rPr lang="en-US" sz="1600" dirty="0" err="1">
                <a:latin typeface="Times New Roman" pitchFamily="18" charset="0"/>
                <a:cs typeface="Times New Roman" pitchFamily="18" charset="0"/>
              </a:rPr>
              <a:t>LightGBM</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XGBoost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CatBoost</a:t>
            </a:r>
            <a:r>
              <a:rPr lang="en-US" sz="1600" dirty="0">
                <a:latin typeface="Times New Roman" pitchFamily="18" charset="0"/>
                <a:cs typeface="Times New Roman" pitchFamily="18" charset="0"/>
              </a:rPr>
              <a:t>, Logistic Regression, etc.).</a:t>
            </a:r>
          </a:p>
          <a:p>
            <a:pPr lvl="1">
              <a:lnSpc>
                <a:spcPct val="60000"/>
              </a:lnSpc>
            </a:pPr>
            <a:r>
              <a:rPr lang="en-US" sz="1600" dirty="0" err="1">
                <a:latin typeface="Times New Roman" pitchFamily="18" charset="0"/>
                <a:cs typeface="Times New Roman" pitchFamily="18" charset="0"/>
              </a:rPr>
              <a:t>Hyperparameter</a:t>
            </a:r>
            <a:r>
              <a:rPr lang="en-US" sz="1600" dirty="0">
                <a:latin typeface="Times New Roman" pitchFamily="18" charset="0"/>
                <a:cs typeface="Times New Roman" pitchFamily="18" charset="0"/>
              </a:rPr>
              <a:t> tuning via </a:t>
            </a:r>
            <a:r>
              <a:rPr lang="en-US" sz="1600" dirty="0" err="1">
                <a:latin typeface="Times New Roman" pitchFamily="18" charset="0"/>
                <a:cs typeface="Times New Roman" pitchFamily="18" charset="0"/>
              </a:rPr>
              <a:t>GridSearchCV</a:t>
            </a:r>
            <a:r>
              <a:rPr lang="en-US" sz="1600" dirty="0">
                <a:latin typeface="Times New Roman" pitchFamily="18" charset="0"/>
                <a:cs typeface="Times New Roman" pitchFamily="18" charset="0"/>
              </a:rPr>
              <a:t> with cross-validation.</a:t>
            </a:r>
          </a:p>
          <a:p>
            <a:pPr lvl="1">
              <a:lnSpc>
                <a:spcPct val="60000"/>
              </a:lnSpc>
            </a:pPr>
            <a:r>
              <a:rPr lang="en-US" sz="1600" dirty="0">
                <a:latin typeface="Times New Roman" pitchFamily="18" charset="0"/>
                <a:cs typeface="Times New Roman" pitchFamily="18" charset="0"/>
              </a:rPr>
              <a:t>Selected best model based on accuracy and confusion matrix average → </a:t>
            </a:r>
            <a:r>
              <a:rPr lang="en-US" sz="1600" b="1" dirty="0">
                <a:latin typeface="Times New Roman" pitchFamily="18" charset="0"/>
                <a:cs typeface="Times New Roman" pitchFamily="18" charset="0"/>
              </a:rPr>
              <a:t>Gradient Boosting</a:t>
            </a:r>
            <a:r>
              <a:rPr lang="en-US" sz="1600" dirty="0">
                <a:latin typeface="Times New Roman" pitchFamily="18" charset="0"/>
                <a:cs typeface="Times New Roman" pitchFamily="18" charset="0"/>
              </a:rPr>
              <a:t>.</a:t>
            </a:r>
          </a:p>
          <a:p>
            <a:pPr marL="342900" indent="-342900">
              <a:lnSpc>
                <a:spcPct val="60000"/>
              </a:lnSpc>
              <a:buFont typeface="+mj-lt"/>
              <a:buAutoNum type="arabicPeriod"/>
            </a:pPr>
            <a:r>
              <a:rPr lang="en-US" sz="1800" b="1" dirty="0">
                <a:latin typeface="Times New Roman" pitchFamily="18" charset="0"/>
                <a:cs typeface="Times New Roman" pitchFamily="18" charset="0"/>
              </a:rPr>
              <a:t>Deployment:</a:t>
            </a:r>
          </a:p>
          <a:p>
            <a:pPr lvl="1">
              <a:lnSpc>
                <a:spcPct val="60000"/>
              </a:lnSpc>
            </a:pPr>
            <a:r>
              <a:rPr lang="en-US" sz="1600" dirty="0">
                <a:latin typeface="Times New Roman" pitchFamily="18" charset="0"/>
                <a:cs typeface="Times New Roman" pitchFamily="18" charset="0"/>
              </a:rPr>
              <a:t>Combined preprocessing and model into a </a:t>
            </a:r>
            <a:r>
              <a:rPr lang="en-US" sz="1600" b="1" dirty="0">
                <a:latin typeface="Times New Roman" pitchFamily="18" charset="0"/>
                <a:cs typeface="Times New Roman" pitchFamily="18" charset="0"/>
              </a:rPr>
              <a:t>pipeline</a:t>
            </a:r>
            <a:r>
              <a:rPr lang="en-US" sz="1600" dirty="0">
                <a:latin typeface="Times New Roman" pitchFamily="18" charset="0"/>
                <a:cs typeface="Times New Roman" pitchFamily="18" charset="0"/>
              </a:rPr>
              <a:t>.</a:t>
            </a:r>
          </a:p>
          <a:p>
            <a:pPr lvl="1">
              <a:lnSpc>
                <a:spcPct val="60000"/>
              </a:lnSpc>
            </a:pPr>
            <a:r>
              <a:rPr lang="en-US" sz="1600" dirty="0">
                <a:latin typeface="Times New Roman" pitchFamily="18" charset="0"/>
                <a:cs typeface="Times New Roman" pitchFamily="18" charset="0"/>
              </a:rPr>
              <a:t>Integrated with </a:t>
            </a:r>
            <a:r>
              <a:rPr lang="en-US" sz="1600" b="1" dirty="0">
                <a:latin typeface="Times New Roman" pitchFamily="18" charset="0"/>
                <a:cs typeface="Times New Roman" pitchFamily="18" charset="0"/>
              </a:rPr>
              <a:t>Streamlit</a:t>
            </a:r>
            <a:r>
              <a:rPr lang="en-US" sz="1600" dirty="0">
                <a:latin typeface="Times New Roman" pitchFamily="18" charset="0"/>
                <a:cs typeface="Times New Roman" pitchFamily="18" charset="0"/>
              </a:rPr>
              <a:t> app for real-time predictions.</a:t>
            </a:r>
          </a:p>
          <a:p>
            <a:pPr lvl="1">
              <a:lnSpc>
                <a:spcPct val="60000"/>
              </a:lnSpc>
            </a:pPr>
            <a:r>
              <a:rPr lang="en-US" sz="1600" dirty="0">
                <a:latin typeface="Times New Roman" pitchFamily="18" charset="0"/>
                <a:cs typeface="Times New Roman" pitchFamily="18" charset="0"/>
              </a:rPr>
              <a:t>Users can input employee data and get </a:t>
            </a:r>
            <a:r>
              <a:rPr lang="en-US" sz="1600" b="1" dirty="0">
                <a:latin typeface="Times New Roman" pitchFamily="18" charset="0"/>
                <a:cs typeface="Times New Roman" pitchFamily="18" charset="0"/>
              </a:rPr>
              <a:t>retain/leave prediction with probability</a:t>
            </a:r>
            <a:r>
              <a:rPr lang="en-US" sz="1600" dirty="0">
                <a:latin typeface="Times New Roman" pitchFamily="18" charset="0"/>
                <a:cs typeface="Times New Roman" pitchFamily="18" charset="0"/>
              </a:rPr>
              <a:t>.</a:t>
            </a:r>
          </a:p>
          <a:p>
            <a:pPr>
              <a:lnSpc>
                <a:spcPct val="70000"/>
              </a:lnSpc>
            </a:pP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971264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Model Evaluation</a:t>
            </a:r>
            <a:endParaRPr lang="en-US" dirty="0">
              <a:latin typeface="Times New Roman" pitchFamily="18" charset="0"/>
              <a:cs typeface="Times New Roman" pitchFamily="18" charset="0"/>
            </a:endParaRPr>
          </a:p>
        </p:txBody>
      </p:sp>
      <p:pic>
        <p:nvPicPr>
          <p:cNvPr id="1025" name="Picture 1" descr="C:\Users\Pritam Das\Pictures\Screenshots\Screenshot 2025-08-25 22254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751" y="1338076"/>
            <a:ext cx="10249649" cy="4433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57795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Model Performance Comparison</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9" y="1345614"/>
            <a:ext cx="7187344" cy="4787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3866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Final Model Performance</a:t>
            </a:r>
            <a:endParaRPr lang="en-US" dirty="0">
              <a:latin typeface="Times New Roman" pitchFamily="18" charset="0"/>
              <a:cs typeface="Times New Roman" pitchFamily="18" charset="0"/>
            </a:endParaRPr>
          </a:p>
        </p:txBody>
      </p:sp>
      <p:pic>
        <p:nvPicPr>
          <p:cNvPr id="3076" name="Picture 4" descr="C:\Users\Pritam Das\Pictures\Screenshots\Screenshot 2025-08-25 2343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848" y="1493837"/>
            <a:ext cx="5448300" cy="38195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4177" y="1493837"/>
            <a:ext cx="4653438"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6916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7254</TotalTime>
  <Words>464</Words>
  <Application>Microsoft Office PowerPoint</Application>
  <PresentationFormat>Custom</PresentationFormat>
  <Paragraphs>87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BIA Template</vt:lpstr>
      <vt:lpstr>PowerPoint Presentation</vt:lpstr>
      <vt:lpstr>Agenda</vt:lpstr>
      <vt:lpstr>Objective</vt:lpstr>
      <vt:lpstr>Data Source</vt:lpstr>
      <vt:lpstr>Technologies Used</vt:lpstr>
      <vt:lpstr>Methodology</vt:lpstr>
      <vt:lpstr>Model Evaluation</vt:lpstr>
      <vt:lpstr>Model Performance Comparison</vt:lpstr>
      <vt:lpstr>Final Model Performance</vt:lpstr>
      <vt:lpstr>Streamlit Web App</vt:lpstr>
      <vt:lpstr>Conclusion</vt:lpstr>
      <vt:lpstr>Future Scope</vt:lpstr>
      <vt:lpstr> Questions ?</vt:lpstr>
      <vt:lpstr>Feedback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Pritam Das</cp:lastModifiedBy>
  <cp:revision>2276</cp:revision>
  <dcterms:created xsi:type="dcterms:W3CDTF">2020-12-23T13:36:00Z</dcterms:created>
  <dcterms:modified xsi:type="dcterms:W3CDTF">2025-08-31T12:07:35Z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