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52"/>
  </p:handoutMasterIdLst>
  <p:sldIdLst>
    <p:sldId id="256" r:id="rId5"/>
    <p:sldId id="280" r:id="rId6"/>
    <p:sldId id="309" r:id="rId7"/>
    <p:sldId id="308" r:id="rId8"/>
    <p:sldId id="307" r:id="rId9"/>
    <p:sldId id="306" r:id="rId10"/>
    <p:sldId id="305" r:id="rId11"/>
    <p:sldId id="303" r:id="rId12"/>
    <p:sldId id="302" r:id="rId13"/>
    <p:sldId id="304" r:id="rId14"/>
    <p:sldId id="301" r:id="rId15"/>
    <p:sldId id="300" r:id="rId16"/>
    <p:sldId id="299" r:id="rId17"/>
    <p:sldId id="298" r:id="rId18"/>
    <p:sldId id="297" r:id="rId19"/>
    <p:sldId id="296" r:id="rId20"/>
    <p:sldId id="295" r:id="rId21"/>
    <p:sldId id="294" r:id="rId22"/>
    <p:sldId id="293" r:id="rId23"/>
    <p:sldId id="292" r:id="rId24"/>
    <p:sldId id="291" r:id="rId25"/>
    <p:sldId id="290" r:id="rId26"/>
    <p:sldId id="289" r:id="rId27"/>
    <p:sldId id="288" r:id="rId28"/>
    <p:sldId id="287" r:id="rId29"/>
    <p:sldId id="286" r:id="rId30"/>
    <p:sldId id="285" r:id="rId31"/>
    <p:sldId id="284" r:id="rId32"/>
    <p:sldId id="283" r:id="rId33"/>
    <p:sldId id="282" r:id="rId34"/>
    <p:sldId id="322" r:id="rId35"/>
    <p:sldId id="321" r:id="rId36"/>
    <p:sldId id="320" r:id="rId37"/>
    <p:sldId id="319" r:id="rId38"/>
    <p:sldId id="318" r:id="rId39"/>
    <p:sldId id="317" r:id="rId40"/>
    <p:sldId id="316" r:id="rId41"/>
    <p:sldId id="315" r:id="rId42"/>
    <p:sldId id="314" r:id="rId43"/>
    <p:sldId id="313" r:id="rId44"/>
    <p:sldId id="312" r:id="rId45"/>
    <p:sldId id="311" r:id="rId46"/>
    <p:sldId id="310" r:id="rId47"/>
    <p:sldId id="281" r:id="rId48"/>
    <p:sldId id="323" r:id="rId49"/>
    <p:sldId id="324" r:id="rId50"/>
    <p:sldId id="26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80"/>
    <a:srgbClr val="FFDF7D"/>
    <a:srgbClr val="66B3E4"/>
    <a:srgbClr val="ECECEC"/>
    <a:srgbClr val="7FA3BF"/>
    <a:srgbClr val="595959"/>
    <a:srgbClr val="F9F0E0"/>
    <a:srgbClr val="F2F7FA"/>
    <a:srgbClr val="E7E2CA"/>
    <a:srgbClr val="E1E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F712EA-4678-421C-892D-4444E90B7591}" v="1" dt="2023-06-14T12:14:05.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ram1 Nagendrarao" userId="ad35177e-cfd5-4201-898a-90862dd59216" providerId="ADAL" clId="{FBF712EA-4678-421C-892D-4444E90B7591}"/>
    <pc:docChg chg="undo redo custSel addSld modSld sldOrd">
      <pc:chgData name="Rajaram1 Nagendrarao" userId="ad35177e-cfd5-4201-898a-90862dd59216" providerId="ADAL" clId="{FBF712EA-4678-421C-892D-4444E90B7591}" dt="2023-06-14T12:17:34.259" v="348" actId="6549"/>
      <pc:docMkLst>
        <pc:docMk/>
      </pc:docMkLst>
      <pc:sldChg chg="modSp mod">
        <pc:chgData name="Rajaram1 Nagendrarao" userId="ad35177e-cfd5-4201-898a-90862dd59216" providerId="ADAL" clId="{FBF712EA-4678-421C-892D-4444E90B7591}" dt="2023-06-14T12:17:08.118" v="305" actId="14100"/>
        <pc:sldMkLst>
          <pc:docMk/>
          <pc:sldMk cId="245837743" sldId="256"/>
        </pc:sldMkLst>
        <pc:spChg chg="mod">
          <ac:chgData name="Rajaram1 Nagendrarao" userId="ad35177e-cfd5-4201-898a-90862dd59216" providerId="ADAL" clId="{FBF712EA-4678-421C-892D-4444E90B7591}" dt="2023-06-14T12:12:22.954" v="149" actId="20577"/>
          <ac:spMkLst>
            <pc:docMk/>
            <pc:sldMk cId="245837743" sldId="256"/>
            <ac:spMk id="2" creationId="{F61A53E2-00D9-3FF9-2C5A-75E0B565756A}"/>
          </ac:spMkLst>
        </pc:spChg>
        <pc:spChg chg="mod">
          <ac:chgData name="Rajaram1 Nagendrarao" userId="ad35177e-cfd5-4201-898a-90862dd59216" providerId="ADAL" clId="{FBF712EA-4678-421C-892D-4444E90B7591}" dt="2023-06-14T12:12:33.207" v="164" actId="6549"/>
          <ac:spMkLst>
            <pc:docMk/>
            <pc:sldMk cId="245837743" sldId="256"/>
            <ac:spMk id="3" creationId="{8F63960D-D0B6-B8EB-53FC-95A17FCFFEAD}"/>
          </ac:spMkLst>
        </pc:spChg>
        <pc:spChg chg="mod">
          <ac:chgData name="Rajaram1 Nagendrarao" userId="ad35177e-cfd5-4201-898a-90862dd59216" providerId="ADAL" clId="{FBF712EA-4678-421C-892D-4444E90B7591}" dt="2023-06-14T12:17:08.118" v="305" actId="14100"/>
          <ac:spMkLst>
            <pc:docMk/>
            <pc:sldMk cId="245837743" sldId="256"/>
            <ac:spMk id="15" creationId="{9E82882D-F3C1-4C31-B151-94048313653A}"/>
          </ac:spMkLst>
        </pc:spChg>
      </pc:sldChg>
      <pc:sldChg chg="addSp modSp mod">
        <pc:chgData name="Rajaram1 Nagendrarao" userId="ad35177e-cfd5-4201-898a-90862dd59216" providerId="ADAL" clId="{FBF712EA-4678-421C-892D-4444E90B7591}" dt="2023-06-14T12:17:34.259" v="348" actId="6549"/>
        <pc:sldMkLst>
          <pc:docMk/>
          <pc:sldMk cId="2316297319" sldId="261"/>
        </pc:sldMkLst>
        <pc:spChg chg="add mod">
          <ac:chgData name="Rajaram1 Nagendrarao" userId="ad35177e-cfd5-4201-898a-90862dd59216" providerId="ADAL" clId="{FBF712EA-4678-421C-892D-4444E90B7591}" dt="2023-06-14T12:17:34.259" v="348" actId="6549"/>
          <ac:spMkLst>
            <pc:docMk/>
            <pc:sldMk cId="2316297319" sldId="261"/>
            <ac:spMk id="2" creationId="{C1F8C396-6A6C-CF70-C422-BFB7036C3C1C}"/>
          </ac:spMkLst>
        </pc:spChg>
      </pc:sldChg>
      <pc:sldChg chg="new ord">
        <pc:chgData name="Rajaram1 Nagendrarao" userId="ad35177e-cfd5-4201-898a-90862dd59216" providerId="ADAL" clId="{FBF712EA-4678-421C-892D-4444E90B7591}" dt="2023-06-14T12:15:34.755" v="300"/>
        <pc:sldMkLst>
          <pc:docMk/>
          <pc:sldMk cId="1196584665" sldId="2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7/27/2023</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0EA10B1E-4FA2-D72F-F444-DB648FFEBB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82" t="1147" b="4270"/>
          <a:stretch/>
        </p:blipFill>
        <p:spPr>
          <a:xfrm>
            <a:off x="-28124" y="0"/>
            <a:ext cx="12220123" cy="6858000"/>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45 Light" pitchFamily="2" charset="0"/>
                <a:ea typeface="Frutiger 45 Light" pitchFamily="2" charset="0"/>
                <a:cs typeface="Calibri" panose="020F0502020204030204" pitchFamily="34" charset="0"/>
              </a:defRPr>
            </a:lvl1pPr>
          </a:lstStyle>
          <a:p>
            <a:pPr marL="0" lvl="0"/>
            <a:r>
              <a:rPr lang="en-US" dirty="0"/>
              <a:t>Click to edit </a:t>
            </a:r>
            <a:br>
              <a:rPr lang="en-US" dirty="0"/>
            </a:br>
            <a:r>
              <a:rPr lang="en-US" dirty="0"/>
              <a:t>Master title style</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64934" y="323988"/>
            <a:ext cx="2323604" cy="660012"/>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1646042" y="961005"/>
            <a:ext cx="8911647" cy="434975"/>
          </a:xfrm>
        </p:spPr>
        <p:txBody>
          <a:bodyPr vert="horz" lIns="91440" tIns="45720" rIns="91440" bIns="45720" rtlCol="0">
            <a:noAutofit/>
          </a:bodyPr>
          <a:lstStyle>
            <a:lvl1pPr>
              <a:defRPr lang="en-US" sz="3200" b="1" dirty="0">
                <a:solidFill>
                  <a:srgbClr val="595959"/>
                </a:solidFill>
                <a:latin typeface="+mj-lt"/>
              </a:defRPr>
            </a:lvl1pPr>
          </a:lstStyle>
          <a:p>
            <a:pPr marL="0" lvl="0" indent="0">
              <a:buFontTx/>
              <a:buNone/>
            </a:pPr>
            <a:r>
              <a:rPr lang="en-US" dirty="0"/>
              <a:t>Title Here</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rgbClr val="595959"/>
                </a:solidFill>
                <a:latin typeface="Frutiger 45 Light" pitchFamily="2" charset="0"/>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rgbClr val="595959"/>
                </a:solidFill>
                <a:latin typeface="Frutiger 45 Light" pitchFamily="2" charset="0"/>
              </a:defRPr>
            </a:lvl3pPr>
            <a:lvl4pPr marL="1600200" indent="-285750">
              <a:buFont typeface="Wingdings" pitchFamily="2" charset="2"/>
              <a:buChar char="§"/>
              <a:defRPr sz="1400">
                <a:solidFill>
                  <a:srgbClr val="595959"/>
                </a:solidFill>
                <a:latin typeface="Frutiger 45 Light" pitchFamily="2" charset="0"/>
              </a:defRPr>
            </a:lvl4pPr>
            <a:lvl5pPr>
              <a:buFont typeface="Wingdings" pitchFamily="2" charset="2"/>
              <a:buChar char="§"/>
              <a:defRPr sz="1400">
                <a:solidFill>
                  <a:srgbClr val="595959"/>
                </a:solidFill>
                <a:latin typeface="Frutiger 45 Light" pitchFamily="2" charset="0"/>
              </a:defRPr>
            </a:lvl5pPr>
          </a:lstStyle>
          <a:p>
            <a:pPr marL="228600" lvl="0" indent="-228600" algn="l" defTabSz="914400" rtl="0" eaLnBrk="1" latinLnBrk="0" hangingPunct="1">
              <a:lnSpc>
                <a:spcPct val="90000"/>
              </a:lnSpc>
              <a:spcBef>
                <a:spcPts val="1000"/>
              </a:spcBef>
            </a:pPr>
            <a:r>
              <a:rPr lang="en-US"/>
              <a:t>Click to edit Master text styles</a:t>
            </a:r>
          </a:p>
          <a:p>
            <a:pPr marL="228600" lvl="1" indent="-228600" algn="l" defTabSz="914400" rtl="0" eaLnBrk="1" latinLnBrk="0" hangingPunct="1">
              <a:lnSpc>
                <a:spcPct val="90000"/>
              </a:lnSpc>
              <a:spcBef>
                <a:spcPts val="1000"/>
              </a:spcBef>
            </a:pPr>
            <a:r>
              <a:rPr lang="en-US"/>
              <a:t>Second level</a:t>
            </a:r>
          </a:p>
          <a:p>
            <a:pPr marL="228600" lvl="2" indent="-228600" algn="l" defTabSz="914400" rtl="0" eaLnBrk="1" latinLnBrk="0" hangingPunct="1">
              <a:lnSpc>
                <a:spcPct val="90000"/>
              </a:lnSpc>
              <a:spcBef>
                <a:spcPts val="1000"/>
              </a:spcBef>
            </a:pPr>
            <a:r>
              <a:rPr lang="en-US"/>
              <a:t>Third level</a:t>
            </a:r>
          </a:p>
          <a:p>
            <a:pPr marL="228600" lvl="3" indent="-228600" algn="l" defTabSz="914400" rtl="0" eaLnBrk="1" latinLnBrk="0" hangingPunct="1">
              <a:lnSpc>
                <a:spcPct val="90000"/>
              </a:lnSpc>
              <a:spcBef>
                <a:spcPts val="1000"/>
              </a:spcBef>
            </a:pPr>
            <a:r>
              <a:rPr lang="en-US"/>
              <a:t>Fourth level</a:t>
            </a:r>
          </a:p>
          <a:p>
            <a:pPr marL="228600" lvl="4" indent="-228600" algn="l" defTabSz="914400" rtl="0" eaLnBrk="1" latinLnBrk="0" hangingPunct="1">
              <a:lnSpc>
                <a:spcPct val="90000"/>
              </a:lnSpc>
              <a:spcBef>
                <a:spcPts val="1000"/>
              </a:spcBef>
            </a:pPr>
            <a:r>
              <a:rPr lang="en-US"/>
              <a:t>Fifth level</a:t>
            </a:r>
            <a:endParaRPr lang="en-US" dirty="0"/>
          </a:p>
        </p:txBody>
      </p:sp>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45 Light" pitchFamily="2" charset="0"/>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Headline goes here</a:t>
            </a:r>
            <a:br>
              <a:rPr lang="en-US" dirty="0"/>
            </a:br>
            <a:r>
              <a:rPr lang="en-US" dirty="0"/>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Tree>
    <p:extLst>
      <p:ext uri="{BB962C8B-B14F-4D97-AF65-F5344CB8AC3E}">
        <p14:creationId xmlns:p14="http://schemas.microsoft.com/office/powerpoint/2010/main" val="405079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45 Light"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32885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19972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45 bold"/>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1999" cy="68580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3048000" y="6423303"/>
            <a:ext cx="6096000" cy="246221"/>
          </a:xfrm>
          <a:prstGeom prst="rect">
            <a:avLst/>
          </a:prstGeom>
          <a:noFill/>
        </p:spPr>
        <p:txBody>
          <a:bodyPr wrap="square">
            <a:spAutoFit/>
          </a:bodyPr>
          <a:lstStyle/>
          <a:p>
            <a:pPr algn="ctr"/>
            <a:r>
              <a:rPr lang="en-US" sz="1000" b="0" i="0" spc="50" baseline="0" dirty="0" err="1">
                <a:solidFill>
                  <a:srgbClr val="595959"/>
                </a:solidFill>
                <a:effectLst/>
                <a:latin typeface="Frutiger 45 Light" pitchFamily="2" charset="0"/>
              </a:rPr>
              <a:t>LTIMindtree</a:t>
            </a:r>
            <a:r>
              <a:rPr lang="en-US" sz="1000" b="0" i="0" spc="50" baseline="0" dirty="0">
                <a:solidFill>
                  <a:srgbClr val="595959"/>
                </a:solidFill>
                <a:effectLst/>
                <a:latin typeface="Frutiger 45 Light" pitchFamily="2" charset="0"/>
              </a:rPr>
              <a:t> Limited is a subsidiary of Larsen &amp; Toubro Limited</a:t>
            </a:r>
            <a:endParaRPr lang="en-US" sz="1000" b="0" kern="1200" spc="50"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186036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45 Light" pitchFamily="2" charset="0"/>
              </a:defRPr>
            </a:lvl1pPr>
            <a:lvl2pPr>
              <a:defRPr sz="1200">
                <a:solidFill>
                  <a:srgbClr val="595959"/>
                </a:solidFill>
                <a:latin typeface="Frutiger 45 Light" pitchFamily="2" charset="0"/>
              </a:defRPr>
            </a:lvl2pPr>
            <a:lvl3pPr>
              <a:defRPr sz="1200">
                <a:solidFill>
                  <a:srgbClr val="595959"/>
                </a:solidFill>
                <a:latin typeface="Frutiger 45 Light" pitchFamily="2" charset="0"/>
              </a:defRPr>
            </a:lvl3pPr>
            <a:lvl4pPr>
              <a:defRPr sz="1200">
                <a:solidFill>
                  <a:srgbClr val="595959"/>
                </a:solidFill>
                <a:latin typeface="Frutiger 45 Light" pitchFamily="2" charset="0"/>
              </a:defRPr>
            </a:lvl4pPr>
            <a:lvl5pPr>
              <a:defRPr sz="12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mn-lt"/>
                <a:ea typeface="+mn-ea"/>
                <a:cs typeface="+mn-cs"/>
              </a:defRPr>
            </a:lvl1pPr>
            <a:lvl2pPr>
              <a:lnSpc>
                <a:spcPts val="1700"/>
              </a:lnSpc>
              <a:defRPr lang="en-US" sz="2000" kern="1200" dirty="0" smtClean="0">
                <a:solidFill>
                  <a:schemeClr val="tx1"/>
                </a:solidFill>
                <a:latin typeface="+mn-lt"/>
                <a:ea typeface="+mn-ea"/>
                <a:cs typeface="+mn-cs"/>
              </a:defRPr>
            </a:lvl2pPr>
            <a:lvl3pPr marL="342900" indent="-342900">
              <a:lnSpc>
                <a:spcPts val="1700"/>
              </a:lnSpc>
              <a:defRPr lang="en-US" sz="18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title style</a:t>
            </a:r>
            <a:endParaRPr lang="en-US" dirty="0"/>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07888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69" b="6311"/>
          <a:stretch/>
        </p:blipFill>
        <p:spPr>
          <a:xfrm>
            <a:off x="5414" y="0"/>
            <a:ext cx="12186586" cy="68580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593242" y="1508588"/>
            <a:ext cx="5864980" cy="2852737"/>
          </a:xfrm>
        </p:spPr>
        <p:txBody>
          <a:bodyPr anchor="b">
            <a:normAutofit/>
          </a:bodyPr>
          <a:lstStyle>
            <a:lvl1pPr>
              <a:defRPr lang="en-US" sz="4400" b="1" kern="1200" dirty="0">
                <a:solidFill>
                  <a:schemeClr val="bg1"/>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593242" y="4388313"/>
            <a:ext cx="5864980"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a:t>
            </a:r>
            <a:r>
              <a:rPr lang="en-US" sz="1000" dirty="0" err="1">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a:t>
            </a: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 | Privileged and Confidential 2022</a:t>
            </a:r>
            <a:endParaRPr lang="en-IN"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
        <p:nvSpPr>
          <p:cNvPr id="3" name="Marcador de número de diapositiva 5">
            <a:extLst>
              <a:ext uri="{FF2B5EF4-FFF2-40B4-BE49-F238E27FC236}">
                <a16:creationId xmlns:a16="http://schemas.microsoft.com/office/drawing/2014/main" id="{F1323E72-ADA9-EF8B-2BBE-7D1CDF7DA46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612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61927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2719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E7EB991-64EF-372A-332E-BD9CAB8A438C}"/>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a:t>
            </a:r>
            <a:r>
              <a:rPr lang="en-US" sz="1000" dirty="0" err="1">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a:t>
            </a: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
        <p:nvSpPr>
          <p:cNvPr id="6" name="Marcador de número de diapositiva 5">
            <a:extLst>
              <a:ext uri="{FF2B5EF4-FFF2-40B4-BE49-F238E27FC236}">
                <a16:creationId xmlns:a16="http://schemas.microsoft.com/office/drawing/2014/main" id="{0A5764A8-BF69-A288-DEF2-611813A96876}"/>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86723292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66" r:id="rId4"/>
    <p:sldLayoutId id="2147483665" r:id="rId5"/>
    <p:sldLayoutId id="2147483651" r:id="rId6"/>
    <p:sldLayoutId id="2147483660" r:id="rId7"/>
    <p:sldLayoutId id="2147483652" r:id="rId8"/>
    <p:sldLayoutId id="2147483653" r:id="rId9"/>
    <p:sldLayoutId id="2147483654" r:id="rId10"/>
    <p:sldLayoutId id="2147483658" r:id="rId11"/>
    <p:sldLayoutId id="2147483656" r:id="rId12"/>
    <p:sldLayoutId id="2147483657" r:id="rId13"/>
    <p:sldLayoutId id="2147483664" r:id="rId14"/>
    <p:sldLayoutId id="2147483663"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E82882D-F3C1-4C31-B151-94048313653A}"/>
              </a:ext>
            </a:extLst>
          </p:cNvPr>
          <p:cNvSpPr>
            <a:spLocks noGrp="1"/>
          </p:cNvSpPr>
          <p:nvPr>
            <p:ph type="ctrTitle"/>
          </p:nvPr>
        </p:nvSpPr>
        <p:spPr>
          <a:xfrm>
            <a:off x="1089891" y="3338921"/>
            <a:ext cx="10361211" cy="757130"/>
          </a:xfrm>
        </p:spPr>
        <p:txBody>
          <a:bodyPr/>
          <a:lstStyle/>
          <a:p>
            <a:r>
              <a:rPr lang="en-US" dirty="0"/>
              <a:t>IRIS API Creation</a:t>
            </a:r>
            <a:endParaRPr lang="en-US" dirty="0">
              <a:latin typeface="Frutiger LT Pro 55 Roman" panose="020B0602020204020204"/>
            </a:endParaRPr>
          </a:p>
        </p:txBody>
      </p:sp>
      <p:sp>
        <p:nvSpPr>
          <p:cNvPr id="2" name="Title 1">
            <a:extLst>
              <a:ext uri="{FF2B5EF4-FFF2-40B4-BE49-F238E27FC236}">
                <a16:creationId xmlns:a16="http://schemas.microsoft.com/office/drawing/2014/main" id="{F61A53E2-00D9-3FF9-2C5A-75E0B565756A}"/>
              </a:ext>
            </a:extLst>
          </p:cNvPr>
          <p:cNvSpPr txBox="1">
            <a:spLocks/>
          </p:cNvSpPr>
          <p:nvPr/>
        </p:nvSpPr>
        <p:spPr>
          <a:xfrm>
            <a:off x="1089890" y="4670404"/>
            <a:ext cx="8937171" cy="43858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2500" dirty="0"/>
              <a:t>Praveen Felix S</a:t>
            </a:r>
          </a:p>
        </p:txBody>
      </p:sp>
      <p:sp>
        <p:nvSpPr>
          <p:cNvPr id="3" name="Title 1">
            <a:extLst>
              <a:ext uri="{FF2B5EF4-FFF2-40B4-BE49-F238E27FC236}">
                <a16:creationId xmlns:a16="http://schemas.microsoft.com/office/drawing/2014/main" id="{8F63960D-D0B6-B8EB-53FC-95A17FCFFEAD}"/>
              </a:ext>
            </a:extLst>
          </p:cNvPr>
          <p:cNvSpPr txBox="1">
            <a:spLocks/>
          </p:cNvSpPr>
          <p:nvPr/>
        </p:nvSpPr>
        <p:spPr>
          <a:xfrm>
            <a:off x="1089890" y="5390740"/>
            <a:ext cx="8937171" cy="33207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2000"/>
              </a:lnSpc>
            </a:pPr>
            <a:r>
              <a:rPr lang="en-US" sz="1400" b="0" dirty="0"/>
              <a:t>July, 2023</a:t>
            </a:r>
          </a:p>
        </p:txBody>
      </p:sp>
    </p:spTree>
    <p:extLst>
      <p:ext uri="{BB962C8B-B14F-4D97-AF65-F5344CB8AC3E}">
        <p14:creationId xmlns:p14="http://schemas.microsoft.com/office/powerpoint/2010/main" val="24583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IN" sz="2400" dirty="0">
                <a:solidFill>
                  <a:schemeClr val="accent1">
                    <a:lumMod val="50000"/>
                  </a:schemeClr>
                </a:solidFill>
                <a:latin typeface="Arial" panose="020B0604020202020204" pitchFamily="34" charset="0"/>
                <a:cs typeface="Arial" panose="020B0604020202020204" pitchFamily="34" charset="0"/>
              </a:rPr>
              <a:t>Creation of T24 artefacts</a:t>
            </a: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1205948"/>
            <a:ext cx="11125200" cy="4967840"/>
          </a:xfrm>
        </p:spPr>
        <p:txBody>
          <a:bodyPr/>
          <a:lstStyle/>
          <a:p>
            <a:pPr marL="0" indent="0" algn="just">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Create a T24 Account enquiry to expose it as IRIS API. The naming convention AC.API.ACCOUNT.1.0.0</a:t>
            </a:r>
          </a:p>
          <a:p>
            <a:pPr marL="0" indent="0">
              <a:buNone/>
            </a:pPr>
            <a:endParaRPr lang="en-IN" dirty="0"/>
          </a:p>
        </p:txBody>
      </p:sp>
      <p:pic>
        <p:nvPicPr>
          <p:cNvPr id="4" name="Picture 3">
            <a:extLst>
              <a:ext uri="{FF2B5EF4-FFF2-40B4-BE49-F238E27FC236}">
                <a16:creationId xmlns:a16="http://schemas.microsoft.com/office/drawing/2014/main" id="{4BDDE131-786D-491E-3F81-45D0EE0E4ACB}"/>
              </a:ext>
            </a:extLst>
          </p:cNvPr>
          <p:cNvPicPr/>
          <p:nvPr/>
        </p:nvPicPr>
        <p:blipFill>
          <a:blip r:embed="rId2"/>
          <a:stretch>
            <a:fillRect/>
          </a:stretch>
        </p:blipFill>
        <p:spPr>
          <a:xfrm>
            <a:off x="1688123" y="1833216"/>
            <a:ext cx="5866228" cy="4007729"/>
          </a:xfrm>
          <a:prstGeom prst="rect">
            <a:avLst/>
          </a:prstGeom>
        </p:spPr>
      </p:pic>
    </p:spTree>
    <p:extLst>
      <p:ext uri="{BB962C8B-B14F-4D97-AF65-F5344CB8AC3E}">
        <p14:creationId xmlns:p14="http://schemas.microsoft.com/office/powerpoint/2010/main" val="426917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1A5828B8-1EED-05D6-BE86-81E8A2408257}"/>
              </a:ext>
            </a:extLst>
          </p:cNvPr>
          <p:cNvSpPr>
            <a:spLocks noGrp="1"/>
          </p:cNvSpPr>
          <p:nvPr>
            <p:ph idx="15"/>
          </p:nvPr>
        </p:nvSpPr>
        <p:spPr>
          <a:xfrm>
            <a:off x="533400" y="304800"/>
            <a:ext cx="11125200" cy="5868988"/>
          </a:xfrm>
        </p:spPr>
        <p:txBody>
          <a:bodyPr/>
          <a:lstStyle/>
          <a:p>
            <a:pPr algn="just"/>
            <a:r>
              <a:rPr lang="en-US" sz="2000" b="0" dirty="0">
                <a:effectLst/>
                <a:latin typeface="Arial" panose="020B0604020202020204" pitchFamily="34" charset="0"/>
                <a:ea typeface="Calibri" panose="020F0502020204030204" pitchFamily="34" charset="0"/>
                <a:cs typeface="Times New Roman" panose="02020603050405020304" pitchFamily="18" charset="0"/>
              </a:rPr>
              <a:t>Once the </a:t>
            </a:r>
            <a:r>
              <a:rPr lang="en-US" sz="2000" b="0" dirty="0" err="1">
                <a:effectLst/>
                <a:latin typeface="Arial" panose="020B0604020202020204" pitchFamily="34" charset="0"/>
                <a:ea typeface="Calibri" panose="020F0502020204030204" pitchFamily="34" charset="0"/>
                <a:cs typeface="Times New Roman" panose="02020603050405020304" pitchFamily="18" charset="0"/>
              </a:rPr>
              <a:t>irf</a:t>
            </a:r>
            <a:r>
              <a:rPr lang="en-US" sz="2000" b="0" dirty="0">
                <a:effectLst/>
                <a:latin typeface="Arial" panose="020B0604020202020204" pitchFamily="34" charset="0"/>
                <a:ea typeface="Calibri" panose="020F0502020204030204" pitchFamily="34" charset="0"/>
                <a:cs typeface="Times New Roman" panose="02020603050405020304" pitchFamily="18" charset="0"/>
              </a:rPr>
              <a:t> maven repository is copied then restart the Design Studio. You need to add the </a:t>
            </a:r>
            <a:r>
              <a:rPr lang="en-US" sz="2000" b="0" dirty="0" err="1">
                <a:effectLst/>
                <a:latin typeface="Arial" panose="020B0604020202020204" pitchFamily="34" charset="0"/>
                <a:ea typeface="Calibri" panose="020F0502020204030204" pitchFamily="34" charset="0"/>
                <a:cs typeface="Times New Roman" panose="02020603050405020304" pitchFamily="18" charset="0"/>
              </a:rPr>
              <a:t>irf</a:t>
            </a:r>
            <a:r>
              <a:rPr lang="en-US" sz="2000" b="0" dirty="0">
                <a:effectLst/>
                <a:latin typeface="Arial" panose="020B0604020202020204" pitchFamily="34" charset="0"/>
                <a:ea typeface="Calibri" panose="020F0502020204030204" pitchFamily="34" charset="0"/>
                <a:cs typeface="Times New Roman" panose="02020603050405020304" pitchFamily="18" charset="0"/>
              </a:rPr>
              <a:t> related archetypes into maven archetype catalogs. For which if you notice there is a “archetype-catalog.xml” file inside irf-m2repo.zip. which will be used so you can extract anywhere you want.</a:t>
            </a:r>
          </a:p>
          <a:p>
            <a:pPr algn="just"/>
            <a:r>
              <a:rPr lang="en-US" sz="2000" b="0" dirty="0">
                <a:effectLst/>
                <a:latin typeface="Arial" panose="020B0604020202020204" pitchFamily="34" charset="0"/>
                <a:ea typeface="Calibri" panose="020F0502020204030204" pitchFamily="34" charset="0"/>
                <a:cs typeface="Times New Roman" panose="02020603050405020304" pitchFamily="18" charset="0"/>
              </a:rPr>
              <a:t>In Design Studio click Window -&gt;Preferences</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84EAE39D-4A9F-E52C-0FD7-7D4317AB3F8E}"/>
              </a:ext>
            </a:extLst>
          </p:cNvPr>
          <p:cNvPicPr/>
          <p:nvPr/>
        </p:nvPicPr>
        <p:blipFill>
          <a:blip r:embed="rId2"/>
          <a:stretch>
            <a:fillRect/>
          </a:stretch>
        </p:blipFill>
        <p:spPr>
          <a:xfrm>
            <a:off x="798178" y="2226151"/>
            <a:ext cx="4199890" cy="2026285"/>
          </a:xfrm>
          <a:prstGeom prst="rect">
            <a:avLst/>
          </a:prstGeom>
        </p:spPr>
      </p:pic>
    </p:spTree>
    <p:extLst>
      <p:ext uri="{BB962C8B-B14F-4D97-AF65-F5344CB8AC3E}">
        <p14:creationId xmlns:p14="http://schemas.microsoft.com/office/powerpoint/2010/main" val="21213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397565"/>
            <a:ext cx="11125200" cy="5776223"/>
          </a:xfrm>
        </p:spPr>
        <p:txBody>
          <a:bodyPr/>
          <a:lstStyle/>
          <a:p>
            <a:pPr marL="0" indent="0" algn="just">
              <a:buNone/>
            </a:pPr>
            <a:r>
              <a:rPr lang="en-US" sz="2000" b="0" dirty="0">
                <a:latin typeface="Arial" panose="020B0604020202020204" pitchFamily="34" charset="0"/>
                <a:ea typeface="Calibri" panose="020F0502020204030204" pitchFamily="34" charset="0"/>
                <a:cs typeface="Times New Roman" panose="02020603050405020304" pitchFamily="18" charset="0"/>
              </a:rPr>
              <a:t>T</a:t>
            </a:r>
            <a:r>
              <a:rPr lang="en-US" sz="2000" b="0" dirty="0">
                <a:effectLst/>
                <a:latin typeface="Arial" panose="020B0604020202020204" pitchFamily="34" charset="0"/>
                <a:ea typeface="Calibri" panose="020F0502020204030204" pitchFamily="34" charset="0"/>
                <a:cs typeface="Times New Roman" panose="02020603050405020304" pitchFamily="18" charset="0"/>
              </a:rPr>
              <a:t>hen under Maven -&gt;Archetypes, you can click on Add Local Catalog button</a:t>
            </a:r>
          </a:p>
          <a:p>
            <a:pPr marL="0" indent="0">
              <a:buNone/>
            </a:pPr>
            <a:endParaRPr lang="en-IN" dirty="0"/>
          </a:p>
        </p:txBody>
      </p:sp>
      <p:pic>
        <p:nvPicPr>
          <p:cNvPr id="4" name="Picture 3">
            <a:extLst>
              <a:ext uri="{FF2B5EF4-FFF2-40B4-BE49-F238E27FC236}">
                <a16:creationId xmlns:a16="http://schemas.microsoft.com/office/drawing/2014/main" id="{79B79B7D-4B68-BC1C-974B-F6A83FE967E0}"/>
              </a:ext>
            </a:extLst>
          </p:cNvPr>
          <p:cNvPicPr/>
          <p:nvPr/>
        </p:nvPicPr>
        <p:blipFill>
          <a:blip r:embed="rId2"/>
          <a:stretch>
            <a:fillRect/>
          </a:stretch>
        </p:blipFill>
        <p:spPr>
          <a:xfrm>
            <a:off x="2227551" y="1294217"/>
            <a:ext cx="3451225" cy="3016885"/>
          </a:xfrm>
          <a:prstGeom prst="rect">
            <a:avLst/>
          </a:prstGeom>
        </p:spPr>
      </p:pic>
    </p:spTree>
    <p:extLst>
      <p:ext uri="{BB962C8B-B14F-4D97-AF65-F5344CB8AC3E}">
        <p14:creationId xmlns:p14="http://schemas.microsoft.com/office/powerpoint/2010/main" val="82395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516835"/>
            <a:ext cx="11125200" cy="5656953"/>
          </a:xfrm>
        </p:spPr>
        <p:txBody>
          <a:bodyPr/>
          <a:lstStyle/>
          <a:p>
            <a:pPr marL="0" indent="0" algn="just">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You can browse and choose the archetype-catalog.xml extracted as previously mentioned.</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83C1BB-5039-7507-14FA-F1445A4859C5}"/>
              </a:ext>
            </a:extLst>
          </p:cNvPr>
          <p:cNvPicPr/>
          <p:nvPr/>
        </p:nvPicPr>
        <p:blipFill>
          <a:blip r:embed="rId2"/>
          <a:stretch>
            <a:fillRect/>
          </a:stretch>
        </p:blipFill>
        <p:spPr>
          <a:xfrm>
            <a:off x="2262909" y="1275438"/>
            <a:ext cx="4710546" cy="2644140"/>
          </a:xfrm>
          <a:prstGeom prst="rect">
            <a:avLst/>
          </a:prstGeom>
        </p:spPr>
      </p:pic>
      <p:sp>
        <p:nvSpPr>
          <p:cNvPr id="5" name="TextBox 4">
            <a:extLst>
              <a:ext uri="{FF2B5EF4-FFF2-40B4-BE49-F238E27FC236}">
                <a16:creationId xmlns:a16="http://schemas.microsoft.com/office/drawing/2014/main" id="{32616769-F94D-9265-2DFE-6801F1B093D0}"/>
              </a:ext>
            </a:extLst>
          </p:cNvPr>
          <p:cNvSpPr txBox="1"/>
          <p:nvPr/>
        </p:nvSpPr>
        <p:spPr>
          <a:xfrm>
            <a:off x="755374" y="4598504"/>
            <a:ext cx="6864626" cy="646331"/>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Click ‘Ok’</a:t>
            </a: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23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IN" sz="2400" dirty="0">
                <a:solidFill>
                  <a:schemeClr val="accent1">
                    <a:lumMod val="50000"/>
                  </a:schemeClr>
                </a:solidFill>
                <a:latin typeface="Arial" panose="020B0604020202020204" pitchFamily="34" charset="0"/>
                <a:cs typeface="Arial" panose="020B0604020202020204" pitchFamily="34" charset="0"/>
              </a:rPr>
              <a:t>Creation of Service Container</a:t>
            </a: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p:txBody>
          <a:bodyPr/>
          <a:lstStyle/>
          <a:p>
            <a:pPr marL="0" indent="0">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Create a new Maven project as below</a:t>
            </a:r>
          </a:p>
          <a:p>
            <a:pPr marL="0" indent="0">
              <a:buNone/>
            </a:pPr>
            <a:endParaRPr lang="en-IN" dirty="0"/>
          </a:p>
        </p:txBody>
      </p:sp>
      <p:pic>
        <p:nvPicPr>
          <p:cNvPr id="4" name="Picture 3">
            <a:extLst>
              <a:ext uri="{FF2B5EF4-FFF2-40B4-BE49-F238E27FC236}">
                <a16:creationId xmlns:a16="http://schemas.microsoft.com/office/drawing/2014/main" id="{7BFF6D83-CC77-ABE8-B6DD-D36F468E0A5B}"/>
              </a:ext>
            </a:extLst>
          </p:cNvPr>
          <p:cNvPicPr/>
          <p:nvPr/>
        </p:nvPicPr>
        <p:blipFill>
          <a:blip r:embed="rId2"/>
          <a:stretch>
            <a:fillRect/>
          </a:stretch>
        </p:blipFill>
        <p:spPr>
          <a:xfrm>
            <a:off x="2362229" y="2208628"/>
            <a:ext cx="4474669" cy="2827606"/>
          </a:xfrm>
          <a:prstGeom prst="rect">
            <a:avLst/>
          </a:prstGeom>
        </p:spPr>
      </p:pic>
    </p:spTree>
    <p:extLst>
      <p:ext uri="{BB962C8B-B14F-4D97-AF65-F5344CB8AC3E}">
        <p14:creationId xmlns:p14="http://schemas.microsoft.com/office/powerpoint/2010/main" val="11877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37D9BD68-3C53-4ACB-F33F-1DA9DEB81401}"/>
              </a:ext>
            </a:extLst>
          </p:cNvPr>
          <p:cNvPicPr>
            <a:picLocks noGrp="1"/>
          </p:cNvPicPr>
          <p:nvPr>
            <p:ph idx="15"/>
          </p:nvPr>
        </p:nvPicPr>
        <p:blipFill>
          <a:blip r:embed="rId2"/>
          <a:stretch>
            <a:fillRect/>
          </a:stretch>
        </p:blipFill>
        <p:spPr>
          <a:xfrm>
            <a:off x="1245704" y="917869"/>
            <a:ext cx="4134679" cy="4695238"/>
          </a:xfrm>
          <a:prstGeom prst="rect">
            <a:avLst/>
          </a:prstGeom>
        </p:spPr>
      </p:pic>
      <p:pic>
        <p:nvPicPr>
          <p:cNvPr id="5" name="Picture 4">
            <a:extLst>
              <a:ext uri="{FF2B5EF4-FFF2-40B4-BE49-F238E27FC236}">
                <a16:creationId xmlns:a16="http://schemas.microsoft.com/office/drawing/2014/main" id="{F057AF64-7A5D-FF17-F53A-E8C0B7F470BA}"/>
              </a:ext>
            </a:extLst>
          </p:cNvPr>
          <p:cNvPicPr/>
          <p:nvPr/>
        </p:nvPicPr>
        <p:blipFill>
          <a:blip r:embed="rId3"/>
          <a:stretch>
            <a:fillRect/>
          </a:stretch>
        </p:blipFill>
        <p:spPr>
          <a:xfrm>
            <a:off x="5963478" y="917869"/>
            <a:ext cx="3565234" cy="4595035"/>
          </a:xfrm>
          <a:prstGeom prst="rect">
            <a:avLst/>
          </a:prstGeom>
        </p:spPr>
      </p:pic>
    </p:spTree>
    <p:extLst>
      <p:ext uri="{BB962C8B-B14F-4D97-AF65-F5344CB8AC3E}">
        <p14:creationId xmlns:p14="http://schemas.microsoft.com/office/powerpoint/2010/main" val="390031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A500EE6B-0326-4469-B034-17C61297E131}"/>
              </a:ext>
            </a:extLst>
          </p:cNvPr>
          <p:cNvPicPr>
            <a:picLocks noGrp="1"/>
          </p:cNvPicPr>
          <p:nvPr>
            <p:ph idx="15"/>
          </p:nvPr>
        </p:nvPicPr>
        <p:blipFill>
          <a:blip r:embed="rId2"/>
          <a:stretch>
            <a:fillRect/>
          </a:stretch>
        </p:blipFill>
        <p:spPr>
          <a:xfrm>
            <a:off x="3706397" y="940904"/>
            <a:ext cx="4779206" cy="3962400"/>
          </a:xfrm>
          <a:prstGeom prst="rect">
            <a:avLst/>
          </a:prstGeom>
        </p:spPr>
      </p:pic>
      <p:sp>
        <p:nvSpPr>
          <p:cNvPr id="5" name="TextBox 4">
            <a:extLst>
              <a:ext uri="{FF2B5EF4-FFF2-40B4-BE49-F238E27FC236}">
                <a16:creationId xmlns:a16="http://schemas.microsoft.com/office/drawing/2014/main" id="{9DC044EE-BDE7-3C11-F980-8119ADFD8123}"/>
              </a:ext>
            </a:extLst>
          </p:cNvPr>
          <p:cNvSpPr txBox="1"/>
          <p:nvPr/>
        </p:nvSpPr>
        <p:spPr>
          <a:xfrm>
            <a:off x="3502493" y="5185983"/>
            <a:ext cx="6582412" cy="367216"/>
          </a:xfrm>
          <a:prstGeom prst="rect">
            <a:avLst/>
          </a:prstGeom>
          <a:noFill/>
        </p:spPr>
        <p:txBody>
          <a:bodyPr wrap="square">
            <a:spAutoFit/>
          </a:bodyPr>
          <a:lstStyle/>
          <a:p>
            <a:pPr>
              <a:lnSpc>
                <a:spcPct val="107000"/>
              </a:lnSpc>
              <a:spcAft>
                <a:spcPts val="800"/>
              </a:spcAft>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Choose “</a:t>
            </a:r>
            <a:r>
              <a:rPr lang="en-US" sz="1800" dirty="0" err="1">
                <a:solidFill>
                  <a:schemeClr val="tx2"/>
                </a:solidFill>
                <a:effectLst/>
                <a:latin typeface="Arial" panose="020B0604020202020204" pitchFamily="34" charset="0"/>
                <a:ea typeface="Calibri" panose="020F0502020204030204" pitchFamily="34" charset="0"/>
                <a:cs typeface="Times New Roman" panose="02020603050405020304" pitchFamily="18" charset="0"/>
              </a:rPr>
              <a:t>irf</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-service-container-archetype” and Next</a:t>
            </a:r>
            <a:endParaRPr lang="en-IN"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012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F06C5522-939E-DF05-BAE8-14A765563A9B}"/>
              </a:ext>
            </a:extLst>
          </p:cNvPr>
          <p:cNvPicPr>
            <a:picLocks noGrp="1"/>
          </p:cNvPicPr>
          <p:nvPr>
            <p:ph idx="15"/>
          </p:nvPr>
        </p:nvPicPr>
        <p:blipFill>
          <a:blip r:embed="rId2"/>
          <a:stretch>
            <a:fillRect/>
          </a:stretch>
        </p:blipFill>
        <p:spPr>
          <a:xfrm>
            <a:off x="3706397" y="675861"/>
            <a:ext cx="4779206" cy="3909391"/>
          </a:xfrm>
          <a:prstGeom prst="rect">
            <a:avLst/>
          </a:prstGeom>
        </p:spPr>
      </p:pic>
      <p:sp>
        <p:nvSpPr>
          <p:cNvPr id="5" name="TextBox 4">
            <a:extLst>
              <a:ext uri="{FF2B5EF4-FFF2-40B4-BE49-F238E27FC236}">
                <a16:creationId xmlns:a16="http://schemas.microsoft.com/office/drawing/2014/main" id="{F0564AAC-A965-FDAF-19BC-6975BCBE96AF}"/>
              </a:ext>
            </a:extLst>
          </p:cNvPr>
          <p:cNvSpPr txBox="1"/>
          <p:nvPr/>
        </p:nvSpPr>
        <p:spPr>
          <a:xfrm>
            <a:off x="2260699" y="5235980"/>
            <a:ext cx="6839527" cy="367216"/>
          </a:xfrm>
          <a:prstGeom prst="rect">
            <a:avLst/>
          </a:prstGeom>
          <a:noFill/>
        </p:spPr>
        <p:txBody>
          <a:bodyPr wrap="square">
            <a:spAutoFit/>
          </a:bodyPr>
          <a:lstStyle/>
          <a:p>
            <a:pPr>
              <a:lnSpc>
                <a:spcPct val="107000"/>
              </a:lnSpc>
              <a:spcAft>
                <a:spcPts val="800"/>
              </a:spcAft>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Specify Group Id, Artifact Id, Package as shown and click Finish</a:t>
            </a:r>
            <a:endParaRPr lang="en-IN"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80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543339"/>
            <a:ext cx="11125200" cy="5630449"/>
          </a:xfrm>
        </p:spPr>
        <p:txBody>
          <a:bodyPr/>
          <a:lstStyle/>
          <a:p>
            <a:pPr marL="0" indent="0">
              <a:buNone/>
            </a:pPr>
            <a:r>
              <a:rPr lang="en-US" sz="2000" b="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Once the project is created, we can see the folder structure as </a:t>
            </a:r>
            <a:r>
              <a:rPr lang="en-US" sz="2000" b="0" dirty="0">
                <a:solidFill>
                  <a:schemeClr val="tx2"/>
                </a:solidFill>
                <a:latin typeface="Arial" panose="020B0604020202020204" pitchFamily="34" charset="0"/>
                <a:ea typeface="Calibri" panose="020F0502020204030204" pitchFamily="34" charset="0"/>
                <a:cs typeface="Times New Roman" panose="02020603050405020304" pitchFamily="18" charset="0"/>
              </a:rPr>
              <a:t>below</a:t>
            </a:r>
            <a:r>
              <a:rPr lang="en-US" sz="2000" b="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a:t>
            </a:r>
            <a:endParaRPr lang="en-IN" sz="2000" b="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pic>
        <p:nvPicPr>
          <p:cNvPr id="4" name="Content Placeholder 5">
            <a:extLst>
              <a:ext uri="{FF2B5EF4-FFF2-40B4-BE49-F238E27FC236}">
                <a16:creationId xmlns:a16="http://schemas.microsoft.com/office/drawing/2014/main" id="{FD5B13C3-2E12-A042-0AD0-7FD5B1375BA1}"/>
              </a:ext>
            </a:extLst>
          </p:cNvPr>
          <p:cNvPicPr>
            <a:picLocks/>
          </p:cNvPicPr>
          <p:nvPr/>
        </p:nvPicPr>
        <p:blipFill>
          <a:blip r:embed="rId2"/>
          <a:stretch>
            <a:fillRect/>
          </a:stretch>
        </p:blipFill>
        <p:spPr>
          <a:xfrm>
            <a:off x="1671782" y="1198776"/>
            <a:ext cx="3864608" cy="3408507"/>
          </a:xfrm>
          <a:prstGeom prst="rect">
            <a:avLst/>
          </a:prstGeom>
        </p:spPr>
      </p:pic>
    </p:spTree>
    <p:extLst>
      <p:ext uri="{BB962C8B-B14F-4D97-AF65-F5344CB8AC3E}">
        <p14:creationId xmlns:p14="http://schemas.microsoft.com/office/powerpoint/2010/main" val="322715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IN" sz="2400" dirty="0">
                <a:solidFill>
                  <a:schemeClr val="accent1">
                    <a:lumMod val="50000"/>
                  </a:schemeClr>
                </a:solidFill>
                <a:latin typeface="Arial" panose="020B0604020202020204" pitchFamily="34" charset="0"/>
                <a:cs typeface="Arial" panose="020B0604020202020204" pitchFamily="34" charset="0"/>
              </a:rPr>
              <a:t>Creation of Service Project</a:t>
            </a: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p:txBody>
          <a:bodyPr/>
          <a:lstStyle/>
          <a:p>
            <a:pPr marL="0" indent="0">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Create a new Maven project as below</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69D0465C-9D0E-3264-9FBD-F4ABD725EDA1}"/>
              </a:ext>
            </a:extLst>
          </p:cNvPr>
          <p:cNvPicPr/>
          <p:nvPr/>
        </p:nvPicPr>
        <p:blipFill>
          <a:blip r:embed="rId2"/>
          <a:stretch>
            <a:fillRect/>
          </a:stretch>
        </p:blipFill>
        <p:spPr>
          <a:xfrm>
            <a:off x="2326350" y="2279373"/>
            <a:ext cx="3769649" cy="3710609"/>
          </a:xfrm>
          <a:prstGeom prst="rect">
            <a:avLst/>
          </a:prstGeom>
        </p:spPr>
      </p:pic>
    </p:spTree>
    <p:extLst>
      <p:ext uri="{BB962C8B-B14F-4D97-AF65-F5344CB8AC3E}">
        <p14:creationId xmlns:p14="http://schemas.microsoft.com/office/powerpoint/2010/main" val="241199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Agenda</a:t>
            </a:r>
            <a:endParaRPr lang="en-IN" sz="24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1179443"/>
            <a:ext cx="11125200" cy="4994345"/>
          </a:xfrm>
        </p:spPr>
        <p:txBody>
          <a:bodyPr/>
          <a:lstStyle/>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What is IRIS</a:t>
            </a:r>
          </a:p>
          <a:p>
            <a:pPr marL="342900" indent="-342900">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Pre-Requisites</a:t>
            </a:r>
          </a:p>
          <a:p>
            <a:endParaRPr lang="en-US"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Workbench Package Installation</a:t>
            </a:r>
          </a:p>
          <a:p>
            <a:pPr marL="342900" indent="-342900">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IRIS log path</a:t>
            </a:r>
          </a:p>
          <a:p>
            <a:pPr marL="342900" indent="-342900">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Creation of IRIS API</a:t>
            </a:r>
          </a:p>
          <a:p>
            <a:pPr marL="342900" indent="-342900">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Postman Execution</a:t>
            </a:r>
          </a:p>
          <a:p>
            <a:endParaRPr lang="en-IN" dirty="0"/>
          </a:p>
        </p:txBody>
      </p:sp>
    </p:spTree>
    <p:extLst>
      <p:ext uri="{BB962C8B-B14F-4D97-AF65-F5344CB8AC3E}">
        <p14:creationId xmlns:p14="http://schemas.microsoft.com/office/powerpoint/2010/main" val="1196584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D91F8AC0-190A-DB3C-36E1-B737B84B0389}"/>
              </a:ext>
            </a:extLst>
          </p:cNvPr>
          <p:cNvPicPr>
            <a:picLocks noGrp="1"/>
          </p:cNvPicPr>
          <p:nvPr>
            <p:ph idx="15"/>
          </p:nvPr>
        </p:nvPicPr>
        <p:blipFill>
          <a:blip r:embed="rId2"/>
          <a:stretch>
            <a:fillRect/>
          </a:stretch>
        </p:blipFill>
        <p:spPr>
          <a:xfrm>
            <a:off x="879710" y="546946"/>
            <a:ext cx="4866667" cy="4695238"/>
          </a:xfrm>
          <a:prstGeom prst="rect">
            <a:avLst/>
          </a:prstGeom>
        </p:spPr>
      </p:pic>
      <p:pic>
        <p:nvPicPr>
          <p:cNvPr id="6" name="Picture 5">
            <a:extLst>
              <a:ext uri="{FF2B5EF4-FFF2-40B4-BE49-F238E27FC236}">
                <a16:creationId xmlns:a16="http://schemas.microsoft.com/office/drawing/2014/main" id="{D5BD0A46-4736-D5AD-C96F-C3BCD344DCD6}"/>
              </a:ext>
            </a:extLst>
          </p:cNvPr>
          <p:cNvPicPr/>
          <p:nvPr/>
        </p:nvPicPr>
        <p:blipFill>
          <a:blip r:embed="rId3"/>
          <a:stretch>
            <a:fillRect/>
          </a:stretch>
        </p:blipFill>
        <p:spPr>
          <a:xfrm>
            <a:off x="7402478" y="546946"/>
            <a:ext cx="3275561" cy="4695238"/>
          </a:xfrm>
          <a:prstGeom prst="rect">
            <a:avLst/>
          </a:prstGeom>
        </p:spPr>
      </p:pic>
      <p:sp>
        <p:nvSpPr>
          <p:cNvPr id="7" name="TextBox 6">
            <a:extLst>
              <a:ext uri="{FF2B5EF4-FFF2-40B4-BE49-F238E27FC236}">
                <a16:creationId xmlns:a16="http://schemas.microsoft.com/office/drawing/2014/main" id="{5A81349E-7E51-AF84-2DA1-12F5EC1C9452}"/>
              </a:ext>
            </a:extLst>
          </p:cNvPr>
          <p:cNvSpPr txBox="1"/>
          <p:nvPr/>
        </p:nvSpPr>
        <p:spPr>
          <a:xfrm>
            <a:off x="5811372" y="4810539"/>
            <a:ext cx="1411063" cy="369332"/>
          </a:xfrm>
          <a:prstGeom prst="rect">
            <a:avLst/>
          </a:prstGeom>
          <a:noFill/>
        </p:spPr>
        <p:txBody>
          <a:bodyPr wrap="square" rtlCol="0">
            <a:spAutoFit/>
          </a:bodyPr>
          <a:lstStyle/>
          <a:p>
            <a:r>
              <a:rPr lang="en-US" dirty="0"/>
              <a:t>Next</a:t>
            </a:r>
            <a:endParaRPr lang="en-IN" dirty="0"/>
          </a:p>
        </p:txBody>
      </p:sp>
    </p:spTree>
    <p:extLst>
      <p:ext uri="{BB962C8B-B14F-4D97-AF65-F5344CB8AC3E}">
        <p14:creationId xmlns:p14="http://schemas.microsoft.com/office/powerpoint/2010/main" val="4161717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CF9D0CFF-7F99-5810-D25D-A5FC04E90422}"/>
              </a:ext>
            </a:extLst>
          </p:cNvPr>
          <p:cNvPicPr>
            <a:picLocks noGrp="1"/>
          </p:cNvPicPr>
          <p:nvPr>
            <p:ph idx="15"/>
          </p:nvPr>
        </p:nvPicPr>
        <p:blipFill>
          <a:blip r:embed="rId2"/>
          <a:stretch>
            <a:fillRect/>
          </a:stretch>
        </p:blipFill>
        <p:spPr>
          <a:xfrm>
            <a:off x="3706397" y="583096"/>
            <a:ext cx="4779206" cy="3922643"/>
          </a:xfrm>
          <a:prstGeom prst="rect">
            <a:avLst/>
          </a:prstGeom>
        </p:spPr>
      </p:pic>
      <p:sp>
        <p:nvSpPr>
          <p:cNvPr id="5" name="TextBox 4">
            <a:extLst>
              <a:ext uri="{FF2B5EF4-FFF2-40B4-BE49-F238E27FC236}">
                <a16:creationId xmlns:a16="http://schemas.microsoft.com/office/drawing/2014/main" id="{59A46B2A-AC22-E220-C132-C213D9B8D9BB}"/>
              </a:ext>
            </a:extLst>
          </p:cNvPr>
          <p:cNvSpPr txBox="1"/>
          <p:nvPr/>
        </p:nvSpPr>
        <p:spPr>
          <a:xfrm>
            <a:off x="3558309" y="5140144"/>
            <a:ext cx="5075381" cy="369332"/>
          </a:xfrm>
          <a:prstGeom prst="rect">
            <a:avLst/>
          </a:prstGeom>
          <a:noFill/>
        </p:spPr>
        <p:txBody>
          <a:bodyPr wrap="square">
            <a:spAutoFit/>
          </a:bodyPr>
          <a:lstStyle/>
          <a:p>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Choose “</a:t>
            </a:r>
            <a:r>
              <a:rPr lang="en-US" sz="1800" dirty="0" err="1">
                <a:solidFill>
                  <a:schemeClr val="tx2"/>
                </a:solidFill>
                <a:effectLst/>
                <a:latin typeface="Arial" panose="020B0604020202020204" pitchFamily="34" charset="0"/>
                <a:ea typeface="Calibri" panose="020F0502020204030204" pitchFamily="34" charset="0"/>
                <a:cs typeface="Times New Roman" panose="02020603050405020304" pitchFamily="18" charset="0"/>
              </a:rPr>
              <a:t>irf</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-service-archetype” and Next</a:t>
            </a:r>
            <a:endParaRPr lang="en-IN" dirty="0">
              <a:solidFill>
                <a:schemeClr val="tx2"/>
              </a:solidFill>
            </a:endParaRPr>
          </a:p>
        </p:txBody>
      </p:sp>
    </p:spTree>
    <p:extLst>
      <p:ext uri="{BB962C8B-B14F-4D97-AF65-F5344CB8AC3E}">
        <p14:creationId xmlns:p14="http://schemas.microsoft.com/office/powerpoint/2010/main" val="1193072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ADBD4028-16FE-F90F-7114-B2F4E40EE6EE}"/>
              </a:ext>
            </a:extLst>
          </p:cNvPr>
          <p:cNvPicPr>
            <a:picLocks noGrp="1"/>
          </p:cNvPicPr>
          <p:nvPr>
            <p:ph idx="15"/>
          </p:nvPr>
        </p:nvPicPr>
        <p:blipFill>
          <a:blip r:embed="rId2"/>
          <a:stretch>
            <a:fillRect/>
          </a:stretch>
        </p:blipFill>
        <p:spPr>
          <a:xfrm>
            <a:off x="3706397" y="669511"/>
            <a:ext cx="4779206" cy="4351338"/>
          </a:xfrm>
          <a:prstGeom prst="rect">
            <a:avLst/>
          </a:prstGeom>
        </p:spPr>
      </p:pic>
      <p:sp>
        <p:nvSpPr>
          <p:cNvPr id="5" name="TextBox 4">
            <a:extLst>
              <a:ext uri="{FF2B5EF4-FFF2-40B4-BE49-F238E27FC236}">
                <a16:creationId xmlns:a16="http://schemas.microsoft.com/office/drawing/2014/main" id="{016DE300-165F-AC16-8788-C9486998A325}"/>
              </a:ext>
            </a:extLst>
          </p:cNvPr>
          <p:cNvSpPr txBox="1"/>
          <p:nvPr/>
        </p:nvSpPr>
        <p:spPr>
          <a:xfrm>
            <a:off x="2323748" y="5333514"/>
            <a:ext cx="6470073" cy="663580"/>
          </a:xfrm>
          <a:prstGeom prst="rect">
            <a:avLst/>
          </a:prstGeom>
          <a:noFill/>
        </p:spPr>
        <p:txBody>
          <a:bodyPr wrap="square">
            <a:spAutoFit/>
          </a:bodyPr>
          <a:lstStyle/>
          <a:p>
            <a:pPr>
              <a:lnSpc>
                <a:spcPct val="107000"/>
              </a:lnSpc>
              <a:spcAft>
                <a:spcPts val="800"/>
              </a:spcAft>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Specify Group Id, Artifact Id, Package as shown and click Finish</a:t>
            </a:r>
            <a:endParaRPr lang="en-IN"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071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437322"/>
            <a:ext cx="11125200" cy="5736466"/>
          </a:xfrm>
        </p:spPr>
        <p:txBody>
          <a:bodyPr/>
          <a:lstStyle/>
          <a:p>
            <a:pPr marL="0" indent="0">
              <a:buNone/>
            </a:pPr>
            <a:r>
              <a:rPr lang="en-US" sz="2000" b="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Once the project is created, we can see the folder structure as </a:t>
            </a:r>
            <a:r>
              <a:rPr lang="en-US" sz="2000" b="0" dirty="0">
                <a:solidFill>
                  <a:schemeClr val="tx2"/>
                </a:solidFill>
                <a:latin typeface="Arial" panose="020B0604020202020204" pitchFamily="34" charset="0"/>
                <a:ea typeface="Calibri" panose="020F0502020204030204" pitchFamily="34" charset="0"/>
                <a:cs typeface="Times New Roman" panose="02020603050405020304" pitchFamily="18" charset="0"/>
              </a:rPr>
              <a:t>below</a:t>
            </a:r>
          </a:p>
          <a:p>
            <a:pPr marL="0" indent="0">
              <a:buNone/>
            </a:pPr>
            <a:endParaRPr lang="en-IN" dirty="0">
              <a:solidFill>
                <a:schemeClr val="tx2"/>
              </a:solidFill>
            </a:endParaRPr>
          </a:p>
          <a:p>
            <a:endParaRPr lang="en-IN" dirty="0"/>
          </a:p>
        </p:txBody>
      </p:sp>
      <p:pic>
        <p:nvPicPr>
          <p:cNvPr id="4" name="Content Placeholder 6">
            <a:extLst>
              <a:ext uri="{FF2B5EF4-FFF2-40B4-BE49-F238E27FC236}">
                <a16:creationId xmlns:a16="http://schemas.microsoft.com/office/drawing/2014/main" id="{04B6D441-F7B6-5557-1F7C-3E9D904A45DE}"/>
              </a:ext>
            </a:extLst>
          </p:cNvPr>
          <p:cNvPicPr>
            <a:picLocks/>
          </p:cNvPicPr>
          <p:nvPr/>
        </p:nvPicPr>
        <p:blipFill>
          <a:blip r:embed="rId2"/>
          <a:stretch>
            <a:fillRect/>
          </a:stretch>
        </p:blipFill>
        <p:spPr>
          <a:xfrm>
            <a:off x="1086344" y="961355"/>
            <a:ext cx="3304762" cy="3682584"/>
          </a:xfrm>
          <a:prstGeom prst="rect">
            <a:avLst/>
          </a:prstGeom>
        </p:spPr>
      </p:pic>
    </p:spTree>
    <p:extLst>
      <p:ext uri="{BB962C8B-B14F-4D97-AF65-F5344CB8AC3E}">
        <p14:creationId xmlns:p14="http://schemas.microsoft.com/office/powerpoint/2010/main" val="4132057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384313"/>
            <a:ext cx="11125200" cy="5789475"/>
          </a:xfrm>
        </p:spPr>
        <p:txBody>
          <a:bodyPr/>
          <a:lstStyle/>
          <a:p>
            <a:pPr marL="0" indent="0" algn="just">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Delete all the default swagger files inside </a:t>
            </a:r>
            <a:r>
              <a:rPr lang="en-US" sz="2000" b="0" dirty="0" err="1">
                <a:effectLst/>
                <a:latin typeface="Arial" panose="020B0604020202020204" pitchFamily="34" charset="0"/>
                <a:ea typeface="Calibri" panose="020F0502020204030204" pitchFamily="34" charset="0"/>
                <a:cs typeface="Times New Roman" panose="02020603050405020304" pitchFamily="18" charset="0"/>
              </a:rPr>
              <a:t>src</a:t>
            </a:r>
            <a:r>
              <a:rPr lang="en-US" sz="2000" b="0" dirty="0">
                <a:effectLst/>
                <a:latin typeface="Arial" panose="020B0604020202020204" pitchFamily="34" charset="0"/>
                <a:ea typeface="Calibri" panose="020F0502020204030204" pitchFamily="34" charset="0"/>
                <a:cs typeface="Times New Roman" panose="02020603050405020304" pitchFamily="18" charset="0"/>
              </a:rPr>
              <a:t>/main/resources/</a:t>
            </a:r>
            <a:r>
              <a:rPr lang="en-US" sz="2000" b="0" dirty="0" err="1">
                <a:effectLst/>
                <a:latin typeface="Arial" panose="020B0604020202020204" pitchFamily="34" charset="0"/>
                <a:ea typeface="Calibri" panose="020F0502020204030204" pitchFamily="34" charset="0"/>
                <a:cs typeface="Times New Roman" panose="02020603050405020304" pitchFamily="18" charset="0"/>
              </a:rPr>
              <a:t>api</a:t>
            </a:r>
            <a:r>
              <a:rPr lang="en-US" sz="2000" b="0" dirty="0">
                <a:effectLst/>
                <a:latin typeface="Arial" panose="020B0604020202020204" pitchFamily="34" charset="0"/>
                <a:ea typeface="Calibri" panose="020F0502020204030204" pitchFamily="34" charset="0"/>
                <a:cs typeface="Times New Roman" panose="02020603050405020304" pitchFamily="18" charset="0"/>
              </a:rPr>
              <a:t>-docs</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FBBC79-F218-EE9A-B838-F11A5A078758}"/>
              </a:ext>
            </a:extLst>
          </p:cNvPr>
          <p:cNvPicPr/>
          <p:nvPr/>
        </p:nvPicPr>
        <p:blipFill>
          <a:blip r:embed="rId2"/>
          <a:stretch>
            <a:fillRect/>
          </a:stretch>
        </p:blipFill>
        <p:spPr>
          <a:xfrm>
            <a:off x="895488" y="787262"/>
            <a:ext cx="3244850" cy="4023995"/>
          </a:xfrm>
          <a:prstGeom prst="rect">
            <a:avLst/>
          </a:prstGeom>
        </p:spPr>
      </p:pic>
    </p:spTree>
    <p:extLst>
      <p:ext uri="{BB962C8B-B14F-4D97-AF65-F5344CB8AC3E}">
        <p14:creationId xmlns:p14="http://schemas.microsoft.com/office/powerpoint/2010/main" val="3864083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Creation of provider API artefacts</a:t>
            </a:r>
            <a:endParaRPr lang="en-IN" sz="24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1020417"/>
            <a:ext cx="11125200" cy="5153371"/>
          </a:xfrm>
        </p:spPr>
        <p:txBody>
          <a:bodyPr/>
          <a:lstStyle/>
          <a:p>
            <a:pPr marL="0" indent="0">
              <a:buNone/>
            </a:pPr>
            <a:r>
              <a:rPr lang="en-US" sz="2000" b="0" dirty="0">
                <a:latin typeface="Arial" panose="020B0604020202020204" pitchFamily="34" charset="0"/>
                <a:ea typeface="Calibri" panose="020F0502020204030204" pitchFamily="34" charset="0"/>
                <a:cs typeface="Arial" panose="020B0604020202020204" pitchFamily="34" charset="0"/>
              </a:rPr>
              <a:t>Y</a:t>
            </a:r>
            <a:r>
              <a:rPr lang="en-US" sz="2000" b="0" dirty="0">
                <a:effectLst/>
                <a:latin typeface="Arial" panose="020B0604020202020204" pitchFamily="34" charset="0"/>
                <a:ea typeface="Calibri" panose="020F0502020204030204" pitchFamily="34" charset="0"/>
                <a:cs typeface="Arial" panose="020B0604020202020204" pitchFamily="34" charset="0"/>
              </a:rPr>
              <a:t>ou can access the IRIS workbench with http link. For ex:</a:t>
            </a:r>
            <a:endParaRPr lang="en-IN" sz="2000" b="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800" u="sng" dirty="0">
                <a:solidFill>
                  <a:srgbClr val="0563C1"/>
                </a:solidFill>
                <a:ea typeface="Calibri" panose="020F0502020204030204" pitchFamily="34" charset="0"/>
                <a:cs typeface="Times New Roman" panose="02020603050405020304" pitchFamily="18" charset="0"/>
              </a:rPr>
              <a:t>http://&lt;IP&gt;:&lt;port&gt;/irf-web-client</a:t>
            </a:r>
            <a:endParaRPr lang="en-US"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D4433DB-C93A-5F23-228D-6B0360FF0342}"/>
              </a:ext>
            </a:extLst>
          </p:cNvPr>
          <p:cNvPicPr>
            <a:picLocks noChangeAspect="1"/>
          </p:cNvPicPr>
          <p:nvPr/>
        </p:nvPicPr>
        <p:blipFill>
          <a:blip r:embed="rId2"/>
          <a:stretch>
            <a:fillRect/>
          </a:stretch>
        </p:blipFill>
        <p:spPr>
          <a:xfrm>
            <a:off x="533399" y="1951990"/>
            <a:ext cx="8745475" cy="2954020"/>
          </a:xfrm>
          <a:prstGeom prst="rect">
            <a:avLst/>
          </a:prstGeom>
        </p:spPr>
      </p:pic>
    </p:spTree>
    <p:extLst>
      <p:ext uri="{BB962C8B-B14F-4D97-AF65-F5344CB8AC3E}">
        <p14:creationId xmlns:p14="http://schemas.microsoft.com/office/powerpoint/2010/main" val="3409112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238539"/>
            <a:ext cx="11125200" cy="5935249"/>
          </a:xfrm>
        </p:spPr>
        <p:txBody>
          <a:bodyPr/>
          <a:lstStyle/>
          <a:p>
            <a:pPr marL="0" indent="0">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Click on Settings</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TextBox 5">
            <a:extLst>
              <a:ext uri="{FF2B5EF4-FFF2-40B4-BE49-F238E27FC236}">
                <a16:creationId xmlns:a16="http://schemas.microsoft.com/office/drawing/2014/main" id="{C457F8F7-5626-8BF8-BA84-7D883EE81C0C}"/>
              </a:ext>
            </a:extLst>
          </p:cNvPr>
          <p:cNvSpPr txBox="1"/>
          <p:nvPr/>
        </p:nvSpPr>
        <p:spPr>
          <a:xfrm>
            <a:off x="825611" y="4425981"/>
            <a:ext cx="7375236" cy="1256306"/>
          </a:xfrm>
          <a:prstGeom prst="rect">
            <a:avLst/>
          </a:prstGeom>
          <a:noFill/>
        </p:spPr>
        <p:txBody>
          <a:bodyPr wrap="square">
            <a:spAutoFit/>
          </a:bodyPr>
          <a:lstStyle/>
          <a:p>
            <a:pPr algn="just">
              <a:lnSpc>
                <a:spcPct val="107000"/>
              </a:lnSpc>
              <a:spcAft>
                <a:spcPts val="800"/>
              </a:spcAft>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You can find a page loaded as </a:t>
            </a:r>
            <a:r>
              <a:rPr lang="en-US" dirty="0">
                <a:solidFill>
                  <a:schemeClr val="tx2"/>
                </a:solidFill>
                <a:latin typeface="Arial" panose="020B0604020202020204" pitchFamily="34" charset="0"/>
                <a:ea typeface="Calibri" panose="020F0502020204030204" pitchFamily="34" charset="0"/>
                <a:cs typeface="Times New Roman" panose="02020603050405020304" pitchFamily="18" charset="0"/>
              </a:rPr>
              <a:t>above, now you need </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to specify where the runtime-time packages(</a:t>
            </a:r>
            <a:r>
              <a:rPr lang="en-US" sz="1800" dirty="0" err="1">
                <a:solidFill>
                  <a:schemeClr val="tx2"/>
                </a:solidFill>
                <a:effectLst/>
                <a:latin typeface="Arial" panose="020B0604020202020204" pitchFamily="34" charset="0"/>
                <a:ea typeface="Calibri" panose="020F0502020204030204" pitchFamily="34" charset="0"/>
                <a:cs typeface="Times New Roman" panose="02020603050405020304" pitchFamily="18" charset="0"/>
              </a:rPr>
              <a:t>irf</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-provider-container) are deployed by specifying the </a:t>
            </a:r>
            <a:r>
              <a:rPr lang="en-US" sz="1800" dirty="0" err="1">
                <a:solidFill>
                  <a:schemeClr val="tx2"/>
                </a:solidFill>
                <a:effectLst/>
                <a:latin typeface="Arial" panose="020B0604020202020204" pitchFamily="34" charset="0"/>
                <a:ea typeface="Calibri" panose="020F0502020204030204" pitchFamily="34" charset="0"/>
                <a:cs typeface="Times New Roman" panose="02020603050405020304" pitchFamily="18" charset="0"/>
              </a:rPr>
              <a:t>url</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For that you can either add a server or amend the existing server.</a:t>
            </a:r>
            <a:endParaRPr lang="en-IN"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5388FD1-5F9D-B7E6-DFF1-C54EE569F305}"/>
              </a:ext>
            </a:extLst>
          </p:cNvPr>
          <p:cNvPicPr>
            <a:picLocks noChangeAspect="1"/>
          </p:cNvPicPr>
          <p:nvPr/>
        </p:nvPicPr>
        <p:blipFill>
          <a:blip r:embed="rId2"/>
          <a:stretch>
            <a:fillRect/>
          </a:stretch>
        </p:blipFill>
        <p:spPr>
          <a:xfrm>
            <a:off x="276047" y="977186"/>
            <a:ext cx="7924800" cy="2518703"/>
          </a:xfrm>
          <a:prstGeom prst="rect">
            <a:avLst/>
          </a:prstGeom>
        </p:spPr>
      </p:pic>
    </p:spTree>
    <p:extLst>
      <p:ext uri="{BB962C8B-B14F-4D97-AF65-F5344CB8AC3E}">
        <p14:creationId xmlns:p14="http://schemas.microsoft.com/office/powerpoint/2010/main" val="610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2AE94C-54A6-ADB3-E80E-8D216C4ADFA1}"/>
              </a:ext>
            </a:extLst>
          </p:cNvPr>
          <p:cNvPicPr>
            <a:picLocks noGrp="1" noChangeAspect="1"/>
          </p:cNvPicPr>
          <p:nvPr>
            <p:ph idx="15"/>
          </p:nvPr>
        </p:nvPicPr>
        <p:blipFill>
          <a:blip r:embed="rId2"/>
          <a:stretch>
            <a:fillRect/>
          </a:stretch>
        </p:blipFill>
        <p:spPr>
          <a:xfrm>
            <a:off x="2053152" y="1272210"/>
            <a:ext cx="8085695" cy="4121426"/>
          </a:xfrm>
          <a:prstGeom prst="rect">
            <a:avLst/>
          </a:prstGeom>
        </p:spPr>
      </p:pic>
    </p:spTree>
    <p:extLst>
      <p:ext uri="{BB962C8B-B14F-4D97-AF65-F5344CB8AC3E}">
        <p14:creationId xmlns:p14="http://schemas.microsoft.com/office/powerpoint/2010/main" val="1430833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437322"/>
            <a:ext cx="11125200" cy="5736466"/>
          </a:xfrm>
        </p:spPr>
        <p:txBody>
          <a:bodyPr/>
          <a:lstStyle/>
          <a:p>
            <a:pPr marL="0" indent="0">
              <a:buNone/>
            </a:pPr>
            <a:r>
              <a:rPr lang="en-US" sz="2000" b="0" dirty="0">
                <a:solidFill>
                  <a:schemeClr val="tx2"/>
                </a:solidFill>
                <a:latin typeface="Arial" panose="020B0604020202020204" pitchFamily="34" charset="0"/>
                <a:ea typeface="Calibri" panose="020F0502020204030204" pitchFamily="34" charset="0"/>
                <a:cs typeface="Arial" panose="020B0604020202020204" pitchFamily="34" charset="0"/>
              </a:rPr>
              <a:t>Click on Add </a:t>
            </a:r>
            <a:r>
              <a:rPr lang="en-US" sz="2000" b="0" dirty="0">
                <a:solidFill>
                  <a:schemeClr val="tx2"/>
                </a:solidFill>
                <a:effectLst/>
                <a:latin typeface="Arial" panose="020B0604020202020204" pitchFamily="34" charset="0"/>
                <a:ea typeface="Calibri" panose="020F0502020204030204" pitchFamily="34" charset="0"/>
                <a:cs typeface="Arial" panose="020B0604020202020204" pitchFamily="34" charset="0"/>
              </a:rPr>
              <a:t>Server and provided the design time </a:t>
            </a:r>
            <a:r>
              <a:rPr lang="en-US" sz="2000" b="0" dirty="0" err="1">
                <a:solidFill>
                  <a:schemeClr val="tx2"/>
                </a:solidFill>
                <a:effectLst/>
                <a:latin typeface="Arial" panose="020B0604020202020204" pitchFamily="34" charset="0"/>
                <a:ea typeface="Calibri" panose="020F0502020204030204" pitchFamily="34" charset="0"/>
                <a:cs typeface="Arial" panose="020B0604020202020204" pitchFamily="34" charset="0"/>
              </a:rPr>
              <a:t>url</a:t>
            </a:r>
            <a:endParaRPr lang="en-IN" sz="2000" b="0"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18DEED14-7240-52F1-343A-B886070D4C04}"/>
              </a:ext>
            </a:extLst>
          </p:cNvPr>
          <p:cNvSpPr txBox="1"/>
          <p:nvPr/>
        </p:nvSpPr>
        <p:spPr>
          <a:xfrm>
            <a:off x="241852" y="4310801"/>
            <a:ext cx="7497249" cy="367216"/>
          </a:xfrm>
          <a:prstGeom prst="rect">
            <a:avLst/>
          </a:prstGeom>
          <a:noFill/>
        </p:spPr>
        <p:txBody>
          <a:bodyPr wrap="square">
            <a:spAutoFit/>
          </a:bodyPr>
          <a:lstStyle/>
          <a:p>
            <a:pPr>
              <a:lnSpc>
                <a:spcPct val="107000"/>
              </a:lnSpc>
              <a:spcAft>
                <a:spcPts val="800"/>
              </a:spcAft>
            </a:pPr>
            <a:r>
              <a:rPr lang="en-IN"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Then click Add</a:t>
            </a:r>
          </a:p>
        </p:txBody>
      </p:sp>
      <p:pic>
        <p:nvPicPr>
          <p:cNvPr id="8" name="Picture 7">
            <a:extLst>
              <a:ext uri="{FF2B5EF4-FFF2-40B4-BE49-F238E27FC236}">
                <a16:creationId xmlns:a16="http://schemas.microsoft.com/office/drawing/2014/main" id="{1857D1D6-90BA-C26F-DD25-785BCF767577}"/>
              </a:ext>
            </a:extLst>
          </p:cNvPr>
          <p:cNvPicPr>
            <a:picLocks noChangeAspect="1"/>
          </p:cNvPicPr>
          <p:nvPr/>
        </p:nvPicPr>
        <p:blipFill>
          <a:blip r:embed="rId2"/>
          <a:stretch>
            <a:fillRect/>
          </a:stretch>
        </p:blipFill>
        <p:spPr>
          <a:xfrm>
            <a:off x="533400" y="1009650"/>
            <a:ext cx="6905625" cy="3132608"/>
          </a:xfrm>
          <a:prstGeom prst="rect">
            <a:avLst/>
          </a:prstGeom>
        </p:spPr>
      </p:pic>
    </p:spTree>
    <p:extLst>
      <p:ext uri="{BB962C8B-B14F-4D97-AF65-F5344CB8AC3E}">
        <p14:creationId xmlns:p14="http://schemas.microsoft.com/office/powerpoint/2010/main" val="3169051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503583"/>
            <a:ext cx="11125200" cy="5670205"/>
          </a:xfrm>
        </p:spPr>
        <p:txBody>
          <a:bodyPr/>
          <a:lstStyle/>
          <a:p>
            <a:pPr marL="0" indent="0">
              <a:buNone/>
            </a:pPr>
            <a:r>
              <a:rPr lang="en-US" sz="2000" b="0" dirty="0">
                <a:latin typeface="Arial" panose="020B0604020202020204" pitchFamily="34" charset="0"/>
                <a:cs typeface="Arial" panose="020B0604020202020204" pitchFamily="34" charset="0"/>
              </a:rPr>
              <a:t>Choose the server to connect</a:t>
            </a:r>
            <a:endParaRPr lang="en-IN" sz="2000" b="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C3D6F00C-EB34-BDB4-36F2-EC80D7189C03}"/>
              </a:ext>
            </a:extLst>
          </p:cNvPr>
          <p:cNvPicPr>
            <a:picLocks noChangeAspect="1"/>
          </p:cNvPicPr>
          <p:nvPr/>
        </p:nvPicPr>
        <p:blipFill>
          <a:blip r:embed="rId2"/>
          <a:stretch>
            <a:fillRect/>
          </a:stretch>
        </p:blipFill>
        <p:spPr>
          <a:xfrm>
            <a:off x="533400" y="1266825"/>
            <a:ext cx="5294888" cy="4324350"/>
          </a:xfrm>
          <a:prstGeom prst="rect">
            <a:avLst/>
          </a:prstGeom>
        </p:spPr>
      </p:pic>
    </p:spTree>
    <p:extLst>
      <p:ext uri="{BB962C8B-B14F-4D97-AF65-F5344CB8AC3E}">
        <p14:creationId xmlns:p14="http://schemas.microsoft.com/office/powerpoint/2010/main" val="346651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dirty="0">
                <a:solidFill>
                  <a:schemeClr val="accent1">
                    <a:lumMod val="50000"/>
                  </a:schemeClr>
                </a:solidFill>
              </a:rPr>
              <a:t>Introduction</a:t>
            </a:r>
            <a:endParaRPr lang="en-IN" sz="2400" dirty="0">
              <a:solidFill>
                <a:schemeClr val="accent1">
                  <a:lumMod val="50000"/>
                </a:schemeClr>
              </a:solidFill>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p:txBody>
          <a:bodyPr/>
          <a:lstStyle/>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endParaRPr lang="en-US" sz="1200" dirty="0"/>
          </a:p>
          <a:p>
            <a:pPr marL="0" indent="0" algn="just">
              <a:buNone/>
            </a:pPr>
            <a:r>
              <a:rPr lang="en-US" sz="2000" b="0" dirty="0">
                <a:latin typeface="Arial" panose="020B0604020202020204" pitchFamily="34" charset="0"/>
                <a:cs typeface="Arial" panose="020B0604020202020204" pitchFamily="34" charset="0"/>
              </a:rPr>
              <a:t>This document is intended for users who are striving to configure and understand the IRIS architecture. This document is specific to configuration related to TAFJ platform as well if you understand the JMS architecture with T24.</a:t>
            </a:r>
          </a:p>
          <a:p>
            <a:endParaRPr lang="en-US" sz="800" dirty="0"/>
          </a:p>
          <a:p>
            <a:pPr marL="0" indent="0">
              <a:buNone/>
            </a:pPr>
            <a:endParaRPr lang="en-IN" dirty="0"/>
          </a:p>
        </p:txBody>
      </p:sp>
    </p:spTree>
    <p:extLst>
      <p:ext uri="{BB962C8B-B14F-4D97-AF65-F5344CB8AC3E}">
        <p14:creationId xmlns:p14="http://schemas.microsoft.com/office/powerpoint/2010/main" val="3430512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AF12349D-3B62-1B42-883D-DF79FAFB522C}"/>
              </a:ext>
            </a:extLst>
          </p:cNvPr>
          <p:cNvPicPr>
            <a:picLocks noGrp="1"/>
          </p:cNvPicPr>
          <p:nvPr>
            <p:ph idx="15"/>
          </p:nvPr>
        </p:nvPicPr>
        <p:blipFill>
          <a:blip r:embed="rId2"/>
          <a:stretch>
            <a:fillRect/>
          </a:stretch>
        </p:blipFill>
        <p:spPr>
          <a:xfrm>
            <a:off x="1728546" y="1311965"/>
            <a:ext cx="8734907" cy="4861823"/>
          </a:xfrm>
          <a:prstGeom prst="rect">
            <a:avLst/>
          </a:prstGeom>
        </p:spPr>
      </p:pic>
      <p:sp>
        <p:nvSpPr>
          <p:cNvPr id="3" name="TextBox 2">
            <a:extLst>
              <a:ext uri="{FF2B5EF4-FFF2-40B4-BE49-F238E27FC236}">
                <a16:creationId xmlns:a16="http://schemas.microsoft.com/office/drawing/2014/main" id="{E400DD96-E8BB-F11B-7E3B-70E6304EF2EC}"/>
              </a:ext>
            </a:extLst>
          </p:cNvPr>
          <p:cNvSpPr txBox="1"/>
          <p:nvPr/>
        </p:nvSpPr>
        <p:spPr>
          <a:xfrm>
            <a:off x="2204795" y="575746"/>
            <a:ext cx="8548930" cy="400110"/>
          </a:xfrm>
          <a:prstGeom prst="rect">
            <a:avLst/>
          </a:prstGeom>
          <a:noFill/>
        </p:spPr>
        <p:txBody>
          <a:bodyPr wrap="square" rtlCol="0">
            <a:spAutoFit/>
          </a:bodyPr>
          <a:lstStyle/>
          <a:p>
            <a:r>
              <a:rPr lang="en-US" sz="2000" dirty="0"/>
              <a:t>Click on “Create Provider API” and choose the Artefacts to expose it to an API</a:t>
            </a:r>
          </a:p>
        </p:txBody>
      </p:sp>
    </p:spTree>
    <p:extLst>
      <p:ext uri="{BB962C8B-B14F-4D97-AF65-F5344CB8AC3E}">
        <p14:creationId xmlns:p14="http://schemas.microsoft.com/office/powerpoint/2010/main" val="337940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000" b="0" kern="1200" dirty="0">
                <a:effectLst/>
                <a:latin typeface="Arial" panose="020B0604020202020204" pitchFamily="34" charset="0"/>
                <a:ea typeface="+mj-ea"/>
                <a:cs typeface="Arial" panose="020B0604020202020204" pitchFamily="34" charset="0"/>
              </a:rPr>
              <a:t>Fill the necessary fields and click Next</a:t>
            </a:r>
          </a:p>
          <a:p>
            <a:endParaRPr lang="en-IN" dirty="0"/>
          </a:p>
        </p:txBody>
      </p:sp>
      <p:pic>
        <p:nvPicPr>
          <p:cNvPr id="4" name="Content Placeholder 22">
            <a:extLst>
              <a:ext uri="{FF2B5EF4-FFF2-40B4-BE49-F238E27FC236}">
                <a16:creationId xmlns:a16="http://schemas.microsoft.com/office/drawing/2014/main" id="{7295195E-66D5-C2B6-A96B-E9AC15669DDC}"/>
              </a:ext>
            </a:extLst>
          </p:cNvPr>
          <p:cNvPicPr>
            <a:picLocks noGrp="1" noChangeAspect="1"/>
          </p:cNvPicPr>
          <p:nvPr>
            <p:ph idx="15"/>
          </p:nvPr>
        </p:nvPicPr>
        <p:blipFill>
          <a:blip r:embed="rId2"/>
          <a:stretch>
            <a:fillRect/>
          </a:stretch>
        </p:blipFill>
        <p:spPr>
          <a:xfrm>
            <a:off x="1651805" y="1298575"/>
            <a:ext cx="8888389" cy="4875213"/>
          </a:xfrm>
          <a:noFill/>
        </p:spPr>
      </p:pic>
    </p:spTree>
    <p:extLst>
      <p:ext uri="{BB962C8B-B14F-4D97-AF65-F5344CB8AC3E}">
        <p14:creationId xmlns:p14="http://schemas.microsoft.com/office/powerpoint/2010/main" val="1241646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b="0" dirty="0">
                <a:effectLst/>
                <a:latin typeface="Arial" panose="020B0604020202020204" pitchFamily="34" charset="0"/>
                <a:ea typeface="Calibri" panose="020F0502020204030204" pitchFamily="34" charset="0"/>
                <a:cs typeface="Times New Roman" panose="02020603050405020304" pitchFamily="18" charset="0"/>
              </a:rPr>
              <a:t>Verify all the fields and click Finish</a:t>
            </a:r>
            <a:endParaRPr lang="en-IN" sz="2400" b="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pic>
        <p:nvPicPr>
          <p:cNvPr id="4" name="Content Placeholder 3">
            <a:extLst>
              <a:ext uri="{FF2B5EF4-FFF2-40B4-BE49-F238E27FC236}">
                <a16:creationId xmlns:a16="http://schemas.microsoft.com/office/drawing/2014/main" id="{F1094B42-1B33-810E-FC0A-7E51F2A32470}"/>
              </a:ext>
            </a:extLst>
          </p:cNvPr>
          <p:cNvPicPr>
            <a:picLocks noGrp="1" noChangeAspect="1"/>
          </p:cNvPicPr>
          <p:nvPr>
            <p:ph idx="15"/>
          </p:nvPr>
        </p:nvPicPr>
        <p:blipFill>
          <a:blip r:embed="rId2"/>
          <a:stretch>
            <a:fillRect/>
          </a:stretch>
        </p:blipFill>
        <p:spPr>
          <a:xfrm>
            <a:off x="533400" y="2253790"/>
            <a:ext cx="11125200" cy="3488657"/>
          </a:xfrm>
          <a:prstGeom prst="rect">
            <a:avLst/>
          </a:prstGeom>
        </p:spPr>
      </p:pic>
    </p:spTree>
    <p:extLst>
      <p:ext uri="{BB962C8B-B14F-4D97-AF65-F5344CB8AC3E}">
        <p14:creationId xmlns:p14="http://schemas.microsoft.com/office/powerpoint/2010/main" val="162489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318052"/>
            <a:ext cx="11125200" cy="5855736"/>
          </a:xfrm>
        </p:spPr>
        <p:txBody>
          <a:bodyPr/>
          <a:lstStyle/>
          <a:p>
            <a:pPr marL="0" indent="0">
              <a:buNone/>
            </a:pPr>
            <a:r>
              <a:rPr lang="en-US" sz="2400" b="0" dirty="0">
                <a:effectLst/>
                <a:latin typeface="Arial" panose="020B0604020202020204" pitchFamily="34" charset="0"/>
                <a:ea typeface="Calibri" panose="020F0502020204030204" pitchFamily="34" charset="0"/>
                <a:cs typeface="Times New Roman" panose="02020603050405020304" pitchFamily="18" charset="0"/>
              </a:rPr>
              <a:t>Then click Download</a:t>
            </a:r>
            <a:endParaRPr lang="en-IN" sz="2400" b="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053D284-1D47-E129-53B4-B0C6C00E29F3}"/>
              </a:ext>
            </a:extLst>
          </p:cNvPr>
          <p:cNvPicPr>
            <a:picLocks noChangeAspect="1"/>
          </p:cNvPicPr>
          <p:nvPr/>
        </p:nvPicPr>
        <p:blipFill>
          <a:blip r:embed="rId2"/>
          <a:stretch>
            <a:fillRect/>
          </a:stretch>
        </p:blipFill>
        <p:spPr>
          <a:xfrm>
            <a:off x="831849" y="967765"/>
            <a:ext cx="7132707" cy="2742844"/>
          </a:xfrm>
          <a:prstGeom prst="rect">
            <a:avLst/>
          </a:prstGeom>
        </p:spPr>
      </p:pic>
    </p:spTree>
    <p:extLst>
      <p:ext uri="{BB962C8B-B14F-4D97-AF65-F5344CB8AC3E}">
        <p14:creationId xmlns:p14="http://schemas.microsoft.com/office/powerpoint/2010/main" val="2540497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F4508CE4-542C-C2E2-8430-2AE78D6FB075}"/>
              </a:ext>
            </a:extLst>
          </p:cNvPr>
          <p:cNvPicPr>
            <a:picLocks noGrp="1"/>
          </p:cNvPicPr>
          <p:nvPr>
            <p:ph idx="15"/>
          </p:nvPr>
        </p:nvPicPr>
        <p:blipFill>
          <a:blip r:embed="rId2"/>
          <a:stretch>
            <a:fillRect/>
          </a:stretch>
        </p:blipFill>
        <p:spPr>
          <a:xfrm>
            <a:off x="2129333" y="1974309"/>
            <a:ext cx="7933333" cy="4047619"/>
          </a:xfrm>
          <a:prstGeom prst="rect">
            <a:avLst/>
          </a:prstGeom>
        </p:spPr>
      </p:pic>
    </p:spTree>
    <p:extLst>
      <p:ext uri="{BB962C8B-B14F-4D97-AF65-F5344CB8AC3E}">
        <p14:creationId xmlns:p14="http://schemas.microsoft.com/office/powerpoint/2010/main" val="370304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Maven install - Building Service project with provider API artefacts</a:t>
            </a:r>
            <a:endParaRPr lang="en-IN" sz="24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1351722"/>
            <a:ext cx="11125200" cy="4822066"/>
          </a:xfrm>
        </p:spPr>
        <p:txBody>
          <a:bodyPr/>
          <a:lstStyle/>
          <a:p>
            <a:pPr algn="just">
              <a:lnSpc>
                <a:spcPct val="107000"/>
              </a:lnSpc>
              <a:spcAft>
                <a:spcPts val="800"/>
              </a:spcAft>
            </a:pPr>
            <a:r>
              <a:rPr lang="en-US" sz="1800" b="0" dirty="0">
                <a:effectLst/>
                <a:latin typeface="Arial" panose="020B0604020202020204" pitchFamily="34" charset="0"/>
                <a:ea typeface="Calibri" panose="020F0502020204030204" pitchFamily="34" charset="0"/>
                <a:cs typeface="Times New Roman" panose="02020603050405020304" pitchFamily="18" charset="0"/>
              </a:rPr>
              <a:t>Extract the contents of the zip downloaded from previous steps in to “my-</a:t>
            </a:r>
            <a:r>
              <a:rPr lang="en-US" sz="1800" b="0" dirty="0" err="1">
                <a:effectLst/>
                <a:latin typeface="Arial" panose="020B0604020202020204" pitchFamily="34" charset="0"/>
                <a:ea typeface="Calibri" panose="020F0502020204030204" pitchFamily="34" charset="0"/>
                <a:cs typeface="Times New Roman" panose="02020603050405020304" pitchFamily="18" charset="0"/>
              </a:rPr>
              <a:t>api</a:t>
            </a:r>
            <a:r>
              <a:rPr lang="en-US" sz="1800" b="0" dirty="0">
                <a:effectLst/>
                <a:latin typeface="Arial" panose="020B0604020202020204" pitchFamily="34" charset="0"/>
                <a:ea typeface="Calibri" panose="020F0502020204030204" pitchFamily="34" charset="0"/>
                <a:cs typeface="Times New Roman" panose="02020603050405020304" pitchFamily="18" charset="0"/>
              </a:rPr>
              <a:t>” service project under </a:t>
            </a:r>
            <a:r>
              <a:rPr lang="en-US" sz="1800" b="0" dirty="0" err="1">
                <a:effectLst/>
                <a:latin typeface="Arial" panose="020B0604020202020204" pitchFamily="34" charset="0"/>
                <a:ea typeface="Calibri" panose="020F0502020204030204" pitchFamily="34" charset="0"/>
                <a:cs typeface="Times New Roman" panose="02020603050405020304" pitchFamily="18" charset="0"/>
              </a:rPr>
              <a:t>src</a:t>
            </a:r>
            <a:r>
              <a:rPr lang="en-US" sz="1800" b="0" dirty="0">
                <a:effectLst/>
                <a:latin typeface="Arial" panose="020B0604020202020204" pitchFamily="34" charset="0"/>
                <a:ea typeface="Calibri" panose="020F0502020204030204" pitchFamily="34" charset="0"/>
                <a:cs typeface="Times New Roman" panose="02020603050405020304" pitchFamily="18" charset="0"/>
              </a:rPr>
              <a:t>/main/resources folder.</a:t>
            </a:r>
            <a:endParaRPr lang="en-IN" sz="1800" b="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0" dirty="0">
                <a:effectLst/>
                <a:latin typeface="Arial" panose="020B0604020202020204" pitchFamily="34" charset="0"/>
                <a:ea typeface="Calibri" panose="020F0502020204030204" pitchFamily="34" charset="0"/>
                <a:cs typeface="Times New Roman" panose="02020603050405020304" pitchFamily="18" charset="0"/>
              </a:rPr>
              <a:t>Once the contents are extracted in the service project the folder structure should look as below</a:t>
            </a:r>
          </a:p>
          <a:p>
            <a:pPr marL="0" indent="0">
              <a:buNone/>
            </a:pPr>
            <a:endParaRPr lang="en-IN" dirty="0"/>
          </a:p>
        </p:txBody>
      </p:sp>
      <p:pic>
        <p:nvPicPr>
          <p:cNvPr id="4" name="Picture 3">
            <a:extLst>
              <a:ext uri="{FF2B5EF4-FFF2-40B4-BE49-F238E27FC236}">
                <a16:creationId xmlns:a16="http://schemas.microsoft.com/office/drawing/2014/main" id="{4DCD20B6-114F-8AFE-65FE-67F6CFA0A186}"/>
              </a:ext>
            </a:extLst>
          </p:cNvPr>
          <p:cNvPicPr/>
          <p:nvPr/>
        </p:nvPicPr>
        <p:blipFill>
          <a:blip r:embed="rId2"/>
          <a:stretch>
            <a:fillRect/>
          </a:stretch>
        </p:blipFill>
        <p:spPr>
          <a:xfrm>
            <a:off x="2928730" y="2670313"/>
            <a:ext cx="3352800" cy="2835965"/>
          </a:xfrm>
          <a:prstGeom prst="rect">
            <a:avLst/>
          </a:prstGeom>
        </p:spPr>
      </p:pic>
    </p:spTree>
    <p:extLst>
      <p:ext uri="{BB962C8B-B14F-4D97-AF65-F5344CB8AC3E}">
        <p14:creationId xmlns:p14="http://schemas.microsoft.com/office/powerpoint/2010/main" val="3769227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3FDC9ED3-EC09-DE70-D9E5-D004AFCD3F95}"/>
              </a:ext>
            </a:extLst>
          </p:cNvPr>
          <p:cNvPicPr>
            <a:picLocks noGrp="1"/>
          </p:cNvPicPr>
          <p:nvPr>
            <p:ph idx="15"/>
          </p:nvPr>
        </p:nvPicPr>
        <p:blipFill>
          <a:blip r:embed="rId2"/>
          <a:stretch>
            <a:fillRect/>
          </a:stretch>
        </p:blipFill>
        <p:spPr>
          <a:xfrm>
            <a:off x="4371507" y="1822450"/>
            <a:ext cx="3448986" cy="4351338"/>
          </a:xfrm>
          <a:prstGeom prst="rect">
            <a:avLst/>
          </a:prstGeom>
        </p:spPr>
      </p:pic>
      <p:sp>
        <p:nvSpPr>
          <p:cNvPr id="5" name="TextBox 4">
            <a:extLst>
              <a:ext uri="{FF2B5EF4-FFF2-40B4-BE49-F238E27FC236}">
                <a16:creationId xmlns:a16="http://schemas.microsoft.com/office/drawing/2014/main" id="{0C5A795D-5B9F-C6EF-51C0-4B9D98152A8B}"/>
              </a:ext>
            </a:extLst>
          </p:cNvPr>
          <p:cNvSpPr txBox="1"/>
          <p:nvPr/>
        </p:nvSpPr>
        <p:spPr>
          <a:xfrm>
            <a:off x="526836" y="268424"/>
            <a:ext cx="4572000" cy="369332"/>
          </a:xfrm>
          <a:prstGeom prst="rect">
            <a:avLst/>
          </a:prstGeom>
          <a:noFill/>
        </p:spPr>
        <p:txBody>
          <a:bodyPr wrap="square">
            <a:spAutoFit/>
          </a:bodyPr>
          <a:lstStyle/>
          <a:p>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Execute maven install</a:t>
            </a:r>
            <a:endParaRPr lang="en-IN" dirty="0">
              <a:solidFill>
                <a:schemeClr val="tx2"/>
              </a:solidFill>
            </a:endParaRPr>
          </a:p>
        </p:txBody>
      </p:sp>
    </p:spTree>
    <p:extLst>
      <p:ext uri="{BB962C8B-B14F-4D97-AF65-F5344CB8AC3E}">
        <p14:creationId xmlns:p14="http://schemas.microsoft.com/office/powerpoint/2010/main" val="2865323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Once you do a maven install, it should have a “BUILD SUCCESS” message in the Console</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4" name="Content Placeholder 3">
            <a:extLst>
              <a:ext uri="{FF2B5EF4-FFF2-40B4-BE49-F238E27FC236}">
                <a16:creationId xmlns:a16="http://schemas.microsoft.com/office/drawing/2014/main" id="{DE62B3D4-4674-616C-D1D9-05E21A35413E}"/>
              </a:ext>
            </a:extLst>
          </p:cNvPr>
          <p:cNvPicPr>
            <a:picLocks noGrp="1"/>
          </p:cNvPicPr>
          <p:nvPr>
            <p:ph idx="15"/>
          </p:nvPr>
        </p:nvPicPr>
        <p:blipFill>
          <a:blip r:embed="rId2"/>
          <a:stretch>
            <a:fillRect/>
          </a:stretch>
        </p:blipFill>
        <p:spPr>
          <a:xfrm>
            <a:off x="2316269" y="1822450"/>
            <a:ext cx="7559461" cy="4351338"/>
          </a:xfrm>
          <a:prstGeom prst="rect">
            <a:avLst/>
          </a:prstGeom>
        </p:spPr>
      </p:pic>
    </p:spTree>
    <p:extLst>
      <p:ext uri="{BB962C8B-B14F-4D97-AF65-F5344CB8AC3E}">
        <p14:creationId xmlns:p14="http://schemas.microsoft.com/office/powerpoint/2010/main" val="450505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a:xfrm>
            <a:off x="533399" y="469835"/>
            <a:ext cx="11125200" cy="1014408"/>
          </a:xfrm>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Maven build - Running Service Container with dependency as Service Project</a:t>
            </a:r>
            <a:endParaRPr lang="en-IN" sz="24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1152938"/>
            <a:ext cx="11125200" cy="5020849"/>
          </a:xfrm>
        </p:spPr>
        <p:txBody>
          <a:bodyPr/>
          <a:lstStyle/>
          <a:p>
            <a:pPr marL="0" indent="0" algn="just">
              <a:lnSpc>
                <a:spcPct val="107000"/>
              </a:lnSpc>
              <a:spcAft>
                <a:spcPts val="800"/>
              </a:spcAft>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To run the Service Container project with dependency as my Service Project created.</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You need to edit the pom.xml of my-container project and add the dependency as shown below</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73C550B4-DCB5-0777-7AC6-3FAB41E86CD5}"/>
              </a:ext>
            </a:extLst>
          </p:cNvPr>
          <p:cNvPicPr/>
          <p:nvPr/>
        </p:nvPicPr>
        <p:blipFill>
          <a:blip r:embed="rId2"/>
          <a:stretch>
            <a:fillRect/>
          </a:stretch>
        </p:blipFill>
        <p:spPr>
          <a:xfrm>
            <a:off x="2098040" y="2188210"/>
            <a:ext cx="5760720" cy="2612390"/>
          </a:xfrm>
          <a:prstGeom prst="rect">
            <a:avLst/>
          </a:prstGeom>
        </p:spPr>
      </p:pic>
    </p:spTree>
    <p:extLst>
      <p:ext uri="{BB962C8B-B14F-4D97-AF65-F5344CB8AC3E}">
        <p14:creationId xmlns:p14="http://schemas.microsoft.com/office/powerpoint/2010/main" val="1870042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530087"/>
            <a:ext cx="11125200" cy="5643701"/>
          </a:xfrm>
        </p:spPr>
        <p:txBody>
          <a:bodyPr/>
          <a:lstStyle/>
          <a:p>
            <a:pPr marL="0" indent="0">
              <a:buNone/>
            </a:pPr>
            <a:r>
              <a:rPr lang="en-IN" sz="2000" b="0" dirty="0">
                <a:latin typeface="Arial" panose="020B0604020202020204" pitchFamily="34" charset="0"/>
                <a:cs typeface="Arial" panose="020B0604020202020204" pitchFamily="34" charset="0"/>
              </a:rPr>
              <a:t>Set “</a:t>
            </a:r>
            <a:r>
              <a:rPr lang="en-IN" sz="2000" b="0" dirty="0" err="1">
                <a:latin typeface="Arial" panose="020B0604020202020204" pitchFamily="34" charset="0"/>
                <a:cs typeface="Arial" panose="020B0604020202020204" pitchFamily="34" charset="0"/>
              </a:rPr>
              <a:t>buildForJms</a:t>
            </a:r>
            <a:r>
              <a:rPr lang="en-IN" sz="2000" b="0" dirty="0">
                <a:latin typeface="Arial" panose="020B0604020202020204" pitchFamily="34" charset="0"/>
                <a:cs typeface="Arial" panose="020B0604020202020204" pitchFamily="34" charset="0"/>
              </a:rPr>
              <a:t>” as “true” and also provide the Iris war file name in which it needs to be generated.</a:t>
            </a:r>
          </a:p>
          <a:p>
            <a:endParaRPr lang="en-IN" dirty="0"/>
          </a:p>
        </p:txBody>
      </p:sp>
      <p:pic>
        <p:nvPicPr>
          <p:cNvPr id="4" name="Picture 3">
            <a:extLst>
              <a:ext uri="{FF2B5EF4-FFF2-40B4-BE49-F238E27FC236}">
                <a16:creationId xmlns:a16="http://schemas.microsoft.com/office/drawing/2014/main" id="{58453931-1549-6D7E-5C4B-87887B8999D7}"/>
              </a:ext>
            </a:extLst>
          </p:cNvPr>
          <p:cNvPicPr>
            <a:picLocks noChangeAspect="1"/>
          </p:cNvPicPr>
          <p:nvPr/>
        </p:nvPicPr>
        <p:blipFill>
          <a:blip r:embed="rId2"/>
          <a:stretch>
            <a:fillRect/>
          </a:stretch>
        </p:blipFill>
        <p:spPr>
          <a:xfrm>
            <a:off x="757237" y="1170703"/>
            <a:ext cx="7629525" cy="2905125"/>
          </a:xfrm>
          <a:prstGeom prst="rect">
            <a:avLst/>
          </a:prstGeom>
        </p:spPr>
      </p:pic>
    </p:spTree>
    <p:extLst>
      <p:ext uri="{BB962C8B-B14F-4D97-AF65-F5344CB8AC3E}">
        <p14:creationId xmlns:p14="http://schemas.microsoft.com/office/powerpoint/2010/main" val="97806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What is IRIS</a:t>
            </a:r>
            <a:endParaRPr lang="en-IN" sz="24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1822450"/>
            <a:ext cx="11125200" cy="2285724"/>
          </a:xfrm>
        </p:spPr>
        <p:txBody>
          <a:bodyPr/>
          <a:lstStyle/>
          <a:p>
            <a:pPr marL="0" indent="0" algn="just">
              <a:buNone/>
            </a:pPr>
            <a:r>
              <a:rPr lang="en-US" sz="2000" b="0" dirty="0">
                <a:latin typeface="Arial" panose="020B0604020202020204" pitchFamily="34" charset="0"/>
                <a:cs typeface="Arial" panose="020B0604020202020204" pitchFamily="34" charset="0"/>
              </a:rPr>
              <a:t>The Interaction Reporting and Information Services (IRIS) framework is designed to facilitate communication between frontends and back-office banking systems. It is designed to provide information in a consistent format regardless of the back-office that originally stored the information. </a:t>
            </a:r>
            <a:endParaRPr lang="en-IN" sz="2000" b="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622473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556591"/>
            <a:ext cx="11125200" cy="5617197"/>
          </a:xfrm>
        </p:spPr>
        <p:txBody>
          <a:bodyPr/>
          <a:lstStyle/>
          <a:p>
            <a:pPr marL="0" indent="0">
              <a:buNone/>
            </a:pPr>
            <a:r>
              <a:rPr lang="en-IN" sz="2000" b="0" dirty="0">
                <a:latin typeface="Arial" panose="020B0604020202020204" pitchFamily="34" charset="0"/>
                <a:cs typeface="Arial" panose="020B0604020202020204" pitchFamily="34" charset="0"/>
              </a:rPr>
              <a:t>Set “</a:t>
            </a:r>
            <a:r>
              <a:rPr lang="en-IN" sz="2000" b="0" dirty="0" err="1">
                <a:latin typeface="Arial" panose="020B0604020202020204" pitchFamily="34" charset="0"/>
                <a:cs typeface="Arial" panose="020B0604020202020204" pitchFamily="34" charset="0"/>
              </a:rPr>
              <a:t>buildForStandalone</a:t>
            </a:r>
            <a:r>
              <a:rPr lang="en-IN" sz="2000" b="0" dirty="0">
                <a:latin typeface="Arial" panose="020B0604020202020204" pitchFamily="34" charset="0"/>
                <a:cs typeface="Arial" panose="020B0604020202020204" pitchFamily="34" charset="0"/>
              </a:rPr>
              <a:t>” as “false”</a:t>
            </a:r>
          </a:p>
          <a:p>
            <a:endParaRPr lang="en-IN" dirty="0"/>
          </a:p>
        </p:txBody>
      </p:sp>
      <p:pic>
        <p:nvPicPr>
          <p:cNvPr id="4" name="Picture 3">
            <a:extLst>
              <a:ext uri="{FF2B5EF4-FFF2-40B4-BE49-F238E27FC236}">
                <a16:creationId xmlns:a16="http://schemas.microsoft.com/office/drawing/2014/main" id="{E52492A5-41FD-D36F-4F11-970970C3DF43}"/>
              </a:ext>
            </a:extLst>
          </p:cNvPr>
          <p:cNvPicPr>
            <a:picLocks noChangeAspect="1"/>
          </p:cNvPicPr>
          <p:nvPr/>
        </p:nvPicPr>
        <p:blipFill>
          <a:blip r:embed="rId2"/>
          <a:stretch>
            <a:fillRect/>
          </a:stretch>
        </p:blipFill>
        <p:spPr>
          <a:xfrm>
            <a:off x="1504950" y="2038350"/>
            <a:ext cx="6134100" cy="1066800"/>
          </a:xfrm>
          <a:prstGeom prst="rect">
            <a:avLst/>
          </a:prstGeom>
        </p:spPr>
      </p:pic>
    </p:spTree>
    <p:extLst>
      <p:ext uri="{BB962C8B-B14F-4D97-AF65-F5344CB8AC3E}">
        <p14:creationId xmlns:p14="http://schemas.microsoft.com/office/powerpoint/2010/main" val="4249114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IN" sz="2400" dirty="0">
                <a:solidFill>
                  <a:schemeClr val="accent1">
                    <a:lumMod val="50000"/>
                  </a:schemeClr>
                </a:solidFill>
                <a:latin typeface="Arial" panose="020B0604020202020204" pitchFamily="34" charset="0"/>
                <a:cs typeface="Arial" panose="020B0604020202020204" pitchFamily="34" charset="0"/>
              </a:rPr>
              <a:t>Providing IRIS log Path</a:t>
            </a:r>
          </a:p>
        </p:txBody>
      </p:sp>
      <p:pic>
        <p:nvPicPr>
          <p:cNvPr id="4" name="Content Placeholder 6">
            <a:extLst>
              <a:ext uri="{FF2B5EF4-FFF2-40B4-BE49-F238E27FC236}">
                <a16:creationId xmlns:a16="http://schemas.microsoft.com/office/drawing/2014/main" id="{C020F6BE-DE1E-D2F2-AD30-033DB57FC624}"/>
              </a:ext>
            </a:extLst>
          </p:cNvPr>
          <p:cNvPicPr>
            <a:picLocks noGrp="1" noChangeAspect="1"/>
          </p:cNvPicPr>
          <p:nvPr>
            <p:ph idx="15"/>
          </p:nvPr>
        </p:nvPicPr>
        <p:blipFill>
          <a:blip r:embed="rId2"/>
          <a:stretch>
            <a:fillRect/>
          </a:stretch>
        </p:blipFill>
        <p:spPr>
          <a:xfrm>
            <a:off x="533400" y="1662741"/>
            <a:ext cx="11125200" cy="3881768"/>
          </a:xfrm>
        </p:spPr>
      </p:pic>
    </p:spTree>
    <p:extLst>
      <p:ext uri="{BB962C8B-B14F-4D97-AF65-F5344CB8AC3E}">
        <p14:creationId xmlns:p14="http://schemas.microsoft.com/office/powerpoint/2010/main" val="2166987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5A0786-1671-D0FB-C16E-767BFE3DF736}"/>
              </a:ext>
            </a:extLst>
          </p:cNvPr>
          <p:cNvPicPr>
            <a:picLocks noGrp="1"/>
          </p:cNvPicPr>
          <p:nvPr>
            <p:ph idx="15"/>
          </p:nvPr>
        </p:nvPicPr>
        <p:blipFill>
          <a:blip r:embed="rId2"/>
          <a:stretch>
            <a:fillRect/>
          </a:stretch>
        </p:blipFill>
        <p:spPr>
          <a:xfrm>
            <a:off x="4289972" y="1822450"/>
            <a:ext cx="3612056" cy="4351338"/>
          </a:xfrm>
          <a:prstGeom prst="rect">
            <a:avLst/>
          </a:prstGeom>
        </p:spPr>
      </p:pic>
      <p:sp>
        <p:nvSpPr>
          <p:cNvPr id="6" name="TextBox 5">
            <a:extLst>
              <a:ext uri="{FF2B5EF4-FFF2-40B4-BE49-F238E27FC236}">
                <a16:creationId xmlns:a16="http://schemas.microsoft.com/office/drawing/2014/main" id="{0CFA389B-6B91-127D-E939-83A55CB0D9C6}"/>
              </a:ext>
            </a:extLst>
          </p:cNvPr>
          <p:cNvSpPr txBox="1"/>
          <p:nvPr/>
        </p:nvSpPr>
        <p:spPr>
          <a:xfrm>
            <a:off x="1122702" y="499546"/>
            <a:ext cx="63345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Execute maven build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605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318052"/>
            <a:ext cx="11125200" cy="5855736"/>
          </a:xfrm>
        </p:spPr>
        <p:txBody>
          <a:bodyPr/>
          <a:lstStyle/>
          <a:p>
            <a:pPr marL="0" indent="0">
              <a:buNone/>
            </a:pPr>
            <a:r>
              <a:rPr lang="en-IN" sz="2000" b="0" dirty="0">
                <a:solidFill>
                  <a:schemeClr val="tx2"/>
                </a:solidFill>
                <a:latin typeface="Arial" panose="020B0604020202020204" pitchFamily="34" charset="0"/>
                <a:cs typeface="Arial" panose="020B0604020202020204" pitchFamily="34" charset="0"/>
              </a:rPr>
              <a:t>After Maven build is completed for container project the war file will be generated under container/target folder</a:t>
            </a:r>
          </a:p>
          <a:p>
            <a:endParaRPr lang="en-IN" dirty="0"/>
          </a:p>
        </p:txBody>
      </p:sp>
      <p:pic>
        <p:nvPicPr>
          <p:cNvPr id="4" name="Picture 3">
            <a:extLst>
              <a:ext uri="{FF2B5EF4-FFF2-40B4-BE49-F238E27FC236}">
                <a16:creationId xmlns:a16="http://schemas.microsoft.com/office/drawing/2014/main" id="{A4C67E2A-422F-3D14-D2DD-75756EE67570}"/>
              </a:ext>
            </a:extLst>
          </p:cNvPr>
          <p:cNvPicPr>
            <a:picLocks noChangeAspect="1"/>
          </p:cNvPicPr>
          <p:nvPr/>
        </p:nvPicPr>
        <p:blipFill>
          <a:blip r:embed="rId2"/>
          <a:stretch>
            <a:fillRect/>
          </a:stretch>
        </p:blipFill>
        <p:spPr>
          <a:xfrm>
            <a:off x="805584" y="1004490"/>
            <a:ext cx="2584161" cy="2745184"/>
          </a:xfrm>
          <a:prstGeom prst="rect">
            <a:avLst/>
          </a:prstGeom>
        </p:spPr>
      </p:pic>
      <p:sp>
        <p:nvSpPr>
          <p:cNvPr id="5" name="TextBox 4">
            <a:extLst>
              <a:ext uri="{FF2B5EF4-FFF2-40B4-BE49-F238E27FC236}">
                <a16:creationId xmlns:a16="http://schemas.microsoft.com/office/drawing/2014/main" id="{C10E604C-7EF7-AEA5-5583-BCC6D355A816}"/>
              </a:ext>
            </a:extLst>
          </p:cNvPr>
          <p:cNvSpPr txBox="1"/>
          <p:nvPr/>
        </p:nvSpPr>
        <p:spPr>
          <a:xfrm>
            <a:off x="910551" y="3968054"/>
            <a:ext cx="6568277" cy="707886"/>
          </a:xfrm>
          <a:prstGeom prst="rect">
            <a:avLst/>
          </a:prstGeom>
          <a:noFill/>
        </p:spPr>
        <p:txBody>
          <a:bodyPr wrap="square">
            <a:spAutoFit/>
          </a:bodyPr>
          <a:lstStyle/>
          <a:p>
            <a:r>
              <a:rPr lang="en-US" sz="2000" dirty="0">
                <a:solidFill>
                  <a:schemeClr val="tx2"/>
                </a:solidFill>
                <a:latin typeface="Arial" panose="020B0604020202020204" pitchFamily="34" charset="0"/>
                <a:cs typeface="Arial" panose="020B0604020202020204" pitchFamily="34" charset="0"/>
              </a:rPr>
              <a:t>Then Deploy the war into the </a:t>
            </a:r>
            <a:r>
              <a:rPr lang="en-US" sz="2000" dirty="0" err="1">
                <a:solidFill>
                  <a:schemeClr val="tx2"/>
                </a:solidFill>
                <a:latin typeface="Arial" panose="020B0604020202020204" pitchFamily="34" charset="0"/>
                <a:cs typeface="Arial" panose="020B0604020202020204" pitchFamily="34" charset="0"/>
              </a:rPr>
              <a:t>jboss</a:t>
            </a:r>
            <a:r>
              <a:rPr lang="en-US" sz="2000" dirty="0">
                <a:solidFill>
                  <a:schemeClr val="tx2"/>
                </a:solidFill>
                <a:latin typeface="Arial" panose="020B0604020202020204" pitchFamily="34" charset="0"/>
                <a:cs typeface="Arial" panose="020B0604020202020204" pitchFamily="34" charset="0"/>
              </a:rPr>
              <a:t>/deployment folder and check war file is deployed successfully</a:t>
            </a:r>
            <a:endParaRPr lang="en-IN" sz="20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328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Postman Execution</a:t>
            </a:r>
            <a:endParaRPr lang="en-IN" sz="24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904810"/>
            <a:ext cx="11125200" cy="5268978"/>
          </a:xfrm>
        </p:spPr>
        <p:txBody>
          <a:bodyPr/>
          <a:lstStyle/>
          <a:p>
            <a:pPr marL="0" indent="0">
              <a:lnSpc>
                <a:spcPct val="107000"/>
              </a:lnSpc>
              <a:spcAft>
                <a:spcPts val="800"/>
              </a:spcAft>
              <a:buNone/>
            </a:pPr>
            <a:r>
              <a:rPr lang="en-US" sz="2000" b="0" dirty="0">
                <a:solidFill>
                  <a:schemeClr val="tx2"/>
                </a:solidFill>
                <a:effectLst/>
                <a:latin typeface="Arial" panose="020B0604020202020204" pitchFamily="34" charset="0"/>
                <a:ea typeface="Calibri" panose="020F0502020204030204" pitchFamily="34" charset="0"/>
                <a:cs typeface="Arial" panose="020B0604020202020204" pitchFamily="34" charset="0"/>
              </a:rPr>
              <a:t>Normally you will use the hostname and port number where generated war is deployed. </a:t>
            </a:r>
          </a:p>
          <a:p>
            <a:pPr marL="0" indent="0">
              <a:lnSpc>
                <a:spcPct val="107000"/>
              </a:lnSpc>
              <a:spcAft>
                <a:spcPts val="800"/>
              </a:spcAft>
              <a:buNone/>
            </a:pPr>
            <a:r>
              <a:rPr lang="en-US" sz="2000" b="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http://</a:t>
            </a:r>
            <a:r>
              <a:rPr lang="en-US" sz="2000" b="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&lt;IP&gt;</a:t>
            </a:r>
            <a:r>
              <a:rPr lang="en-US" sz="2000" b="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:&lt;PORT&gt;/TRAINING/api/v1.0.0/meta/apis</a:t>
            </a:r>
            <a:endParaRPr lang="en-IN" sz="2000" b="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0EC30377-B48B-D413-8B04-A26CF3F5A16B}"/>
              </a:ext>
            </a:extLst>
          </p:cNvPr>
          <p:cNvPicPr>
            <a:picLocks noChangeAspect="1"/>
          </p:cNvPicPr>
          <p:nvPr/>
        </p:nvPicPr>
        <p:blipFill>
          <a:blip r:embed="rId2"/>
          <a:stretch>
            <a:fillRect/>
          </a:stretch>
        </p:blipFill>
        <p:spPr>
          <a:xfrm>
            <a:off x="812800" y="1865715"/>
            <a:ext cx="7061200" cy="2825157"/>
          </a:xfrm>
          <a:prstGeom prst="rect">
            <a:avLst/>
          </a:prstGeom>
        </p:spPr>
      </p:pic>
    </p:spTree>
    <p:extLst>
      <p:ext uri="{BB962C8B-B14F-4D97-AF65-F5344CB8AC3E}">
        <p14:creationId xmlns:p14="http://schemas.microsoft.com/office/powerpoint/2010/main" val="154277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904810"/>
            <a:ext cx="11125200" cy="5268978"/>
          </a:xfrm>
        </p:spPr>
        <p:txBody>
          <a:bodyPr/>
          <a:lstStyle/>
          <a:p>
            <a:pPr marL="0" indent="0">
              <a:buNone/>
            </a:pPr>
            <a:r>
              <a:rPr lang="en-IN" sz="2000" b="0" i="0" dirty="0">
                <a:solidFill>
                  <a:srgbClr val="505050"/>
                </a:solidFill>
                <a:effectLst/>
                <a:latin typeface="OpenSans"/>
              </a:rPr>
              <a:t>http://</a:t>
            </a:r>
            <a:r>
              <a:rPr lang="en-IN" sz="2000" b="0" dirty="0">
                <a:solidFill>
                  <a:srgbClr val="505050"/>
                </a:solidFill>
                <a:latin typeface="OpenSans"/>
              </a:rPr>
              <a:t>&lt;IP&gt;</a:t>
            </a:r>
            <a:r>
              <a:rPr lang="en-IN" sz="2000" b="0" i="0" dirty="0">
                <a:solidFill>
                  <a:srgbClr val="505050"/>
                </a:solidFill>
                <a:effectLst/>
                <a:latin typeface="OpenSans"/>
              </a:rPr>
              <a:t>:&lt;PORT&gt;/</a:t>
            </a:r>
            <a:r>
              <a:rPr lang="en-IN" sz="2000" b="0" dirty="0">
                <a:solidFill>
                  <a:srgbClr val="505050"/>
                </a:solidFill>
                <a:latin typeface="OpenSans"/>
              </a:rPr>
              <a:t>TRAINING</a:t>
            </a:r>
            <a:r>
              <a:rPr lang="en-IN" sz="2000" b="0" i="0" dirty="0">
                <a:solidFill>
                  <a:srgbClr val="505050"/>
                </a:solidFill>
                <a:effectLst/>
                <a:latin typeface="OpenSans"/>
              </a:rPr>
              <a:t>/api/v1.0.0/party/accountrec/</a:t>
            </a:r>
            <a:r>
              <a:rPr lang="en-IN" sz="2000" b="0" dirty="0">
                <a:solidFill>
                  <a:srgbClr val="505050"/>
                </a:solidFill>
                <a:latin typeface="OpenSans"/>
              </a:rPr>
              <a:t>{accountId}</a:t>
            </a:r>
            <a:r>
              <a:rPr lang="en-IN" sz="2000" b="0" i="0" dirty="0">
                <a:solidFill>
                  <a:srgbClr val="505050"/>
                </a:solidFill>
                <a:effectLst/>
                <a:latin typeface="OpenSans"/>
              </a:rPr>
              <a:t>/list</a:t>
            </a:r>
            <a:endParaRPr lang="en-IN" sz="2000" b="0" dirty="0"/>
          </a:p>
          <a:p>
            <a:pPr marL="0" indent="0">
              <a:buNone/>
            </a:pPr>
            <a:endParaRPr lang="en-IN" dirty="0"/>
          </a:p>
        </p:txBody>
      </p:sp>
      <p:pic>
        <p:nvPicPr>
          <p:cNvPr id="5" name="Picture 4">
            <a:extLst>
              <a:ext uri="{FF2B5EF4-FFF2-40B4-BE49-F238E27FC236}">
                <a16:creationId xmlns:a16="http://schemas.microsoft.com/office/drawing/2014/main" id="{B13F5765-E228-DA24-B3FA-98696009978B}"/>
              </a:ext>
            </a:extLst>
          </p:cNvPr>
          <p:cNvPicPr>
            <a:picLocks noChangeAspect="1"/>
          </p:cNvPicPr>
          <p:nvPr/>
        </p:nvPicPr>
        <p:blipFill>
          <a:blip r:embed="rId2"/>
          <a:stretch>
            <a:fillRect/>
          </a:stretch>
        </p:blipFill>
        <p:spPr>
          <a:xfrm>
            <a:off x="853208" y="1802295"/>
            <a:ext cx="6144357" cy="3180522"/>
          </a:xfrm>
          <a:prstGeom prst="rect">
            <a:avLst/>
          </a:prstGeom>
        </p:spPr>
      </p:pic>
    </p:spTree>
    <p:extLst>
      <p:ext uri="{BB962C8B-B14F-4D97-AF65-F5344CB8AC3E}">
        <p14:creationId xmlns:p14="http://schemas.microsoft.com/office/powerpoint/2010/main" val="1021774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C6A367-97C5-8A8B-F445-F4EC2ACBE2D0}"/>
              </a:ext>
            </a:extLst>
          </p:cNvPr>
          <p:cNvSpPr txBox="1"/>
          <p:nvPr/>
        </p:nvSpPr>
        <p:spPr>
          <a:xfrm>
            <a:off x="409575" y="3115360"/>
            <a:ext cx="10706100" cy="646331"/>
          </a:xfrm>
          <a:prstGeom prst="rect">
            <a:avLst/>
          </a:prstGeom>
          <a:noFill/>
        </p:spPr>
        <p:txBody>
          <a:bodyPr wrap="square">
            <a:spAutoFit/>
          </a:bodyPr>
          <a:lstStyle/>
          <a:p>
            <a:r>
              <a:rPr lang="en-US" dirty="0"/>
              <a:t>https://docs.temenos.com/docs/Solutions/Technology/Interaction_Framework/IRISR18/IRIS/IRISR18/iris-main.htm</a:t>
            </a:r>
          </a:p>
        </p:txBody>
      </p:sp>
      <p:sp>
        <p:nvSpPr>
          <p:cNvPr id="7" name="TextBox 6">
            <a:extLst>
              <a:ext uri="{FF2B5EF4-FFF2-40B4-BE49-F238E27FC236}">
                <a16:creationId xmlns:a16="http://schemas.microsoft.com/office/drawing/2014/main" id="{10905126-0529-0A25-64C4-38BF9221260F}"/>
              </a:ext>
            </a:extLst>
          </p:cNvPr>
          <p:cNvSpPr txBox="1"/>
          <p:nvPr/>
        </p:nvSpPr>
        <p:spPr>
          <a:xfrm>
            <a:off x="1000125" y="990600"/>
            <a:ext cx="7505700" cy="369332"/>
          </a:xfrm>
          <a:prstGeom prst="rect">
            <a:avLst/>
          </a:prstGeom>
          <a:noFill/>
        </p:spPr>
        <p:txBody>
          <a:bodyPr wrap="square" rtlCol="0">
            <a:spAutoFit/>
          </a:bodyPr>
          <a:lstStyle/>
          <a:p>
            <a:r>
              <a:rPr lang="en-US" dirty="0"/>
              <a:t>Temenos Docs link for IRIS Framework</a:t>
            </a:r>
          </a:p>
        </p:txBody>
      </p:sp>
    </p:spTree>
    <p:extLst>
      <p:ext uri="{BB962C8B-B14F-4D97-AF65-F5344CB8AC3E}">
        <p14:creationId xmlns:p14="http://schemas.microsoft.com/office/powerpoint/2010/main" val="1526706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DB2B9B-DFAC-0E48-FC1D-B5B0DA45A3F1}"/>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28550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Pre-Requisites</a:t>
            </a:r>
            <a:endParaRPr lang="en-IN" sz="24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p:txBody>
          <a:bodyPr/>
          <a:lstStyle/>
          <a:p>
            <a:pPr marL="342900" indent="-342900">
              <a:buFont typeface="Wingdings" panose="05000000000000000000" pitchFamily="2" charset="2"/>
              <a:buChar char="Ø"/>
            </a:pPr>
            <a:endParaRPr lang="en-US" sz="1200" dirty="0"/>
          </a:p>
          <a:p>
            <a:pPr marL="342900" indent="-342900" algn="just">
              <a:buFont typeface="Wingdings" panose="05000000000000000000" pitchFamily="2" charset="2"/>
              <a:buChar char="Ø"/>
            </a:pPr>
            <a:r>
              <a:rPr lang="en-US" sz="2000" b="0" dirty="0" err="1">
                <a:latin typeface="Arial" panose="020B0604020202020204" pitchFamily="34" charset="0"/>
                <a:cs typeface="Arial" panose="020B0604020202020204" pitchFamily="34" charset="0"/>
              </a:rPr>
              <a:t>Jboss</a:t>
            </a:r>
            <a:r>
              <a:rPr lang="en-US" sz="2000" b="0" dirty="0">
                <a:latin typeface="Arial" panose="020B0604020202020204" pitchFamily="34" charset="0"/>
                <a:cs typeface="Arial" panose="020B0604020202020204" pitchFamily="34" charset="0"/>
              </a:rPr>
              <a:t> 7.0 GA</a:t>
            </a:r>
          </a:p>
          <a:p>
            <a:pPr marL="342900" indent="-342900" algn="just">
              <a:buFont typeface="Wingdings" panose="05000000000000000000" pitchFamily="2" charset="2"/>
              <a:buChar char="Ø"/>
            </a:pPr>
            <a:r>
              <a:rPr lang="en-US" sz="2000" b="0" dirty="0">
                <a:latin typeface="Arial" panose="020B0604020202020204" pitchFamily="34" charset="0"/>
                <a:cs typeface="Arial" panose="020B0604020202020204" pitchFamily="34" charset="0"/>
              </a:rPr>
              <a:t>Design Studio R18 and above</a:t>
            </a:r>
          </a:p>
          <a:p>
            <a:pPr marL="342900" indent="-342900" algn="just">
              <a:buFont typeface="Wingdings" panose="05000000000000000000" pitchFamily="2" charset="2"/>
              <a:buChar char="Ø"/>
            </a:pPr>
            <a:r>
              <a:rPr lang="en-US" sz="2000" b="0" dirty="0">
                <a:latin typeface="Arial" panose="020B0604020202020204" pitchFamily="34" charset="0"/>
                <a:cs typeface="Arial" panose="020B0604020202020204" pitchFamily="34" charset="0"/>
              </a:rPr>
              <a:t>Basic understanding of </a:t>
            </a:r>
            <a:r>
              <a:rPr lang="en-US" sz="2000" b="0" dirty="0" err="1">
                <a:latin typeface="Arial" panose="020B0604020202020204" pitchFamily="34" charset="0"/>
                <a:cs typeface="Arial" panose="020B0604020202020204" pitchFamily="34" charset="0"/>
              </a:rPr>
              <a:t>Jboss</a:t>
            </a:r>
            <a:r>
              <a:rPr lang="en-US" sz="2000" b="0" dirty="0">
                <a:latin typeface="Arial" panose="020B0604020202020204" pitchFamily="34" charset="0"/>
                <a:cs typeface="Arial" panose="020B0604020202020204" pitchFamily="34" charset="0"/>
              </a:rPr>
              <a:t> subsystem.</a:t>
            </a:r>
          </a:p>
          <a:p>
            <a:pPr marL="342900" indent="-342900" algn="just">
              <a:buFont typeface="Wingdings" panose="05000000000000000000" pitchFamily="2" charset="2"/>
              <a:buChar char="Ø"/>
            </a:pPr>
            <a:r>
              <a:rPr lang="en-US" sz="2000" b="0" dirty="0">
                <a:latin typeface="Arial" panose="020B0604020202020204" pitchFamily="34" charset="0"/>
                <a:cs typeface="Arial" panose="020B0604020202020204" pitchFamily="34" charset="0"/>
              </a:rPr>
              <a:t>Basic working knowledge on Design Studio.</a:t>
            </a:r>
          </a:p>
          <a:p>
            <a:pPr marL="342900" indent="-342900" algn="just">
              <a:buFont typeface="Wingdings" panose="05000000000000000000" pitchFamily="2" charset="2"/>
              <a:buChar char="Ø"/>
            </a:pPr>
            <a:r>
              <a:rPr lang="en-US" sz="2000" b="0" dirty="0">
                <a:latin typeface="Arial" panose="020B0604020202020204" pitchFamily="34" charset="0"/>
                <a:cs typeface="Arial" panose="020B0604020202020204" pitchFamily="34" charset="0"/>
              </a:rPr>
              <a:t>IRIS Work bench design time and runtime packages</a:t>
            </a:r>
          </a:p>
          <a:p>
            <a:pPr marL="342900" indent="-342900">
              <a:buFont typeface="Wingdings" panose="05000000000000000000" pitchFamily="2" charset="2"/>
              <a:buChar char="Ø"/>
            </a:pPr>
            <a:endParaRPr lang="en-US" sz="1200" b="1" dirty="0">
              <a:solidFill>
                <a:schemeClr val="accent6">
                  <a:lumMod val="75000"/>
                </a:schemeClr>
              </a:solidFill>
            </a:endParaRPr>
          </a:p>
          <a:p>
            <a:endParaRPr lang="en-US" sz="1200" dirty="0"/>
          </a:p>
          <a:p>
            <a:endParaRPr lang="en-US" sz="1200" dirty="0"/>
          </a:p>
          <a:p>
            <a:pPr marL="342900" indent="-342900">
              <a:buFont typeface="Wingdings" panose="05000000000000000000" pitchFamily="2" charset="2"/>
              <a:buChar char="Ø"/>
            </a:pPr>
            <a:endParaRPr lang="en-US" sz="1200" dirty="0"/>
          </a:p>
          <a:p>
            <a:pPr marL="342900" indent="-342900">
              <a:buFont typeface="Wingdings" panose="05000000000000000000" pitchFamily="2" charset="2"/>
              <a:buChar char="Ø"/>
            </a:pPr>
            <a:endParaRPr lang="en-US" sz="1200" dirty="0"/>
          </a:p>
          <a:p>
            <a:endParaRPr lang="en-US" sz="800" dirty="0"/>
          </a:p>
          <a:p>
            <a:pPr marL="0" indent="0">
              <a:buNone/>
            </a:pPr>
            <a:endParaRPr lang="en-IN" dirty="0"/>
          </a:p>
        </p:txBody>
      </p:sp>
    </p:spTree>
    <p:extLst>
      <p:ext uri="{BB962C8B-B14F-4D97-AF65-F5344CB8AC3E}">
        <p14:creationId xmlns:p14="http://schemas.microsoft.com/office/powerpoint/2010/main" val="192316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Workbench Package Installation</a:t>
            </a:r>
            <a:endParaRPr lang="en-IN" sz="20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p:txBody>
          <a:bodyPr/>
          <a:lstStyle/>
          <a:p>
            <a:pPr marL="342900" indent="-342900">
              <a:buFont typeface="Wingdings" panose="05000000000000000000" pitchFamily="2" charset="2"/>
              <a:buChar char="Ø"/>
            </a:pPr>
            <a:endParaRPr lang="en-US" sz="2000" b="0" dirty="0">
              <a:latin typeface="Arial" panose="020B0604020202020204" pitchFamily="34" charset="0"/>
              <a:cs typeface="Arial" panose="020B0604020202020204" pitchFamily="34" charset="0"/>
            </a:endParaRPr>
          </a:p>
          <a:p>
            <a:pPr marL="0" indent="0" algn="just">
              <a:buNone/>
            </a:pPr>
            <a:r>
              <a:rPr lang="en-US" sz="2000" b="0" dirty="0">
                <a:latin typeface="Arial" panose="020B0604020202020204" pitchFamily="34" charset="0"/>
                <a:cs typeface="Arial" panose="020B0604020202020204" pitchFamily="34" charset="0"/>
              </a:rPr>
              <a:t>Deploying the IRIS runtime package “</a:t>
            </a:r>
            <a:r>
              <a:rPr lang="en-US" sz="2000" b="0" dirty="0" err="1">
                <a:latin typeface="Arial" panose="020B0604020202020204" pitchFamily="34" charset="0"/>
                <a:cs typeface="Arial" panose="020B0604020202020204" pitchFamily="34" charset="0"/>
              </a:rPr>
              <a:t>irf</a:t>
            </a:r>
            <a:r>
              <a:rPr lang="en-US" sz="2000" b="0" dirty="0">
                <a:latin typeface="Arial" panose="020B0604020202020204" pitchFamily="34" charset="0"/>
                <a:cs typeface="Arial" panose="020B0604020202020204" pitchFamily="34" charset="0"/>
              </a:rPr>
              <a:t>-provider-container” and IRIS Design time package “</a:t>
            </a:r>
            <a:r>
              <a:rPr lang="en-US" sz="2000" b="0" dirty="0" err="1">
                <a:latin typeface="Arial" panose="020B0604020202020204" pitchFamily="34" charset="0"/>
                <a:cs typeface="Arial" panose="020B0604020202020204" pitchFamily="34" charset="0"/>
              </a:rPr>
              <a:t>irf</a:t>
            </a:r>
            <a:r>
              <a:rPr lang="en-US" sz="2000" b="0" dirty="0">
                <a:latin typeface="Arial" panose="020B0604020202020204" pitchFamily="34" charset="0"/>
                <a:cs typeface="Arial" panose="020B0604020202020204" pitchFamily="34" charset="0"/>
              </a:rPr>
              <a:t>-web-</a:t>
            </a:r>
            <a:r>
              <a:rPr lang="en-US" sz="2000" b="0" dirty="0" err="1">
                <a:latin typeface="Arial" panose="020B0604020202020204" pitchFamily="34" charset="0"/>
                <a:cs typeface="Arial" panose="020B0604020202020204" pitchFamily="34" charset="0"/>
              </a:rPr>
              <a:t>client.war</a:t>
            </a:r>
            <a:r>
              <a:rPr lang="en-US" sz="2000" b="0" dirty="0">
                <a:latin typeface="Arial" panose="020B0604020202020204" pitchFamily="34" charset="0"/>
                <a:cs typeface="Arial" panose="020B0604020202020204" pitchFamily="34" charset="0"/>
              </a:rPr>
              <a:t>” in the </a:t>
            </a:r>
            <a:r>
              <a:rPr lang="en-US" sz="2000" b="0" dirty="0" err="1">
                <a:latin typeface="Arial" panose="020B0604020202020204" pitchFamily="34" charset="0"/>
                <a:cs typeface="Arial" panose="020B0604020202020204" pitchFamily="34" charset="0"/>
              </a:rPr>
              <a:t>jboss</a:t>
            </a:r>
            <a:r>
              <a:rPr lang="en-US" sz="2000" b="0" dirty="0">
                <a:latin typeface="Arial" panose="020B0604020202020204" pitchFamily="34" charset="0"/>
                <a:cs typeface="Arial" panose="020B0604020202020204" pitchFamily="34" charset="0"/>
              </a:rPr>
              <a:t> deployment folder</a:t>
            </a:r>
          </a:p>
          <a:p>
            <a:endParaRPr lang="en-US" sz="800" dirty="0"/>
          </a:p>
          <a:p>
            <a:pPr marL="0" indent="0">
              <a:buNone/>
            </a:pPr>
            <a:endParaRPr lang="en-IN" dirty="0"/>
          </a:p>
        </p:txBody>
      </p:sp>
    </p:spTree>
    <p:extLst>
      <p:ext uri="{BB962C8B-B14F-4D97-AF65-F5344CB8AC3E}">
        <p14:creationId xmlns:p14="http://schemas.microsoft.com/office/powerpoint/2010/main" val="348904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IN" sz="2400" dirty="0">
                <a:solidFill>
                  <a:schemeClr val="accent1">
                    <a:lumMod val="50000"/>
                  </a:schemeClr>
                </a:solidFill>
                <a:latin typeface="Arial" panose="020B0604020202020204" pitchFamily="34" charset="0"/>
                <a:cs typeface="Arial" panose="020B0604020202020204" pitchFamily="34" charset="0"/>
              </a:rPr>
              <a:t>Creation of IRIS API</a:t>
            </a: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p:txBody>
          <a:bodyPr>
            <a:normAutofit fontScale="92500" lnSpcReduction="10000"/>
          </a:bodyPr>
          <a:lstStyle/>
          <a:p>
            <a:pPr marL="0" indent="0" algn="just">
              <a:buNone/>
            </a:pPr>
            <a:r>
              <a:rPr lang="en-US" sz="1800" b="0" dirty="0">
                <a:latin typeface="Arial" panose="020B0604020202020204" pitchFamily="34" charset="0"/>
                <a:cs typeface="Arial" panose="020B0604020202020204" pitchFamily="34" charset="0"/>
              </a:rPr>
              <a:t>The creation of IRIS API requires multiple steps as below:</a:t>
            </a:r>
          </a:p>
          <a:p>
            <a:pPr algn="just"/>
            <a:endParaRPr lang="en-US" sz="1800" b="0" dirty="0">
              <a:latin typeface="Arial" panose="020B0604020202020204" pitchFamily="34" charset="0"/>
              <a:cs typeface="Arial" panose="020B0604020202020204" pitchFamily="34" charset="0"/>
            </a:endParaRPr>
          </a:p>
          <a:p>
            <a:pPr marL="0" indent="0" algn="just">
              <a:buNone/>
            </a:pPr>
            <a:r>
              <a:rPr lang="en-US" sz="1800" b="0" dirty="0">
                <a:latin typeface="Arial" panose="020B0604020202020204" pitchFamily="34" charset="0"/>
                <a:cs typeface="Arial" panose="020B0604020202020204" pitchFamily="34" charset="0"/>
              </a:rPr>
              <a:t>1. Installing irf-m2repo.zip maven repository in Design Studio(One time setup)</a:t>
            </a:r>
          </a:p>
          <a:p>
            <a:pPr marL="0" indent="0" algn="just">
              <a:buNone/>
            </a:pPr>
            <a:r>
              <a:rPr lang="en-US" sz="1800" b="0" dirty="0">
                <a:latin typeface="Arial" panose="020B0604020202020204" pitchFamily="34" charset="0"/>
                <a:cs typeface="Arial" panose="020B0604020202020204" pitchFamily="34" charset="0"/>
              </a:rPr>
              <a:t>2. Creation of T24 artefacts(Version/Enquiry) </a:t>
            </a:r>
          </a:p>
          <a:p>
            <a:pPr marL="0" indent="0" algn="just">
              <a:buNone/>
            </a:pPr>
            <a:r>
              <a:rPr lang="en-US" sz="1800" b="0" dirty="0">
                <a:latin typeface="Arial" panose="020B0604020202020204" pitchFamily="34" charset="0"/>
                <a:cs typeface="Arial" panose="020B0604020202020204" pitchFamily="34" charset="0"/>
              </a:rPr>
              <a:t>3. Creation of Container Project</a:t>
            </a:r>
          </a:p>
          <a:p>
            <a:pPr marL="0" indent="0" algn="just">
              <a:buNone/>
            </a:pPr>
            <a:r>
              <a:rPr lang="en-US" sz="1800" b="0" dirty="0">
                <a:latin typeface="Arial" panose="020B0604020202020204" pitchFamily="34" charset="0"/>
                <a:cs typeface="Arial" panose="020B0604020202020204" pitchFamily="34" charset="0"/>
              </a:rPr>
              <a:t>4. Creation of Service Project</a:t>
            </a:r>
          </a:p>
          <a:p>
            <a:pPr marL="0" indent="0" algn="just">
              <a:buNone/>
            </a:pPr>
            <a:r>
              <a:rPr lang="en-US" sz="1800" b="0" dirty="0">
                <a:latin typeface="Arial" panose="020B0604020202020204" pitchFamily="34" charset="0"/>
                <a:cs typeface="Arial" panose="020B0604020202020204" pitchFamily="34" charset="0"/>
              </a:rPr>
              <a:t>5. Create Provider API in Workbench(Design time)</a:t>
            </a:r>
          </a:p>
          <a:p>
            <a:pPr marL="0" indent="0" algn="just">
              <a:buNone/>
            </a:pPr>
            <a:r>
              <a:rPr lang="en-US" sz="1800" b="0" dirty="0">
                <a:latin typeface="Arial" panose="020B0604020202020204" pitchFamily="34" charset="0"/>
                <a:cs typeface="Arial" panose="020B0604020202020204" pitchFamily="34" charset="0"/>
              </a:rPr>
              <a:t>6. Maven install - Building Service project with provider API artefacts</a:t>
            </a:r>
          </a:p>
          <a:p>
            <a:pPr marL="0" indent="0" algn="just">
              <a:buNone/>
            </a:pPr>
            <a:r>
              <a:rPr lang="en-US" sz="1800" b="0" dirty="0">
                <a:latin typeface="Arial" panose="020B0604020202020204" pitchFamily="34" charset="0"/>
                <a:cs typeface="Arial" panose="020B0604020202020204" pitchFamily="34" charset="0"/>
              </a:rPr>
              <a:t>7. Maven build - Running Container Project with dependency as Service Project</a:t>
            </a:r>
          </a:p>
          <a:p>
            <a:pPr marL="0" indent="0" algn="just">
              <a:buNone/>
            </a:pPr>
            <a:r>
              <a:rPr lang="en-US" sz="1800" b="0" dirty="0">
                <a:latin typeface="Arial" panose="020B0604020202020204" pitchFamily="34" charset="0"/>
                <a:cs typeface="Arial" panose="020B0604020202020204" pitchFamily="34" charset="0"/>
              </a:rPr>
              <a:t>8. Deploy the war in </a:t>
            </a:r>
            <a:r>
              <a:rPr lang="en-US" sz="1800" b="0" dirty="0" err="1">
                <a:latin typeface="Arial" panose="020B0604020202020204" pitchFamily="34" charset="0"/>
                <a:cs typeface="Arial" panose="020B0604020202020204" pitchFamily="34" charset="0"/>
              </a:rPr>
              <a:t>Jboss</a:t>
            </a:r>
            <a:r>
              <a:rPr lang="en-US" sz="1800" b="0" dirty="0">
                <a:latin typeface="Arial" panose="020B0604020202020204" pitchFamily="34" charset="0"/>
                <a:cs typeface="Arial" panose="020B0604020202020204" pitchFamily="34" charset="0"/>
              </a:rPr>
              <a:t>/deployment folder</a:t>
            </a:r>
          </a:p>
          <a:p>
            <a:pPr marL="0" indent="0" algn="just">
              <a:buNone/>
            </a:pPr>
            <a:r>
              <a:rPr lang="en-US" sz="1800" b="0" dirty="0">
                <a:latin typeface="Arial" panose="020B0604020202020204" pitchFamily="34" charset="0"/>
                <a:cs typeface="Arial" panose="020B0604020202020204" pitchFamily="34" charset="0"/>
              </a:rPr>
              <a:t>9. Access </a:t>
            </a:r>
            <a:r>
              <a:rPr lang="en-US" sz="1800" b="0" dirty="0" err="1">
                <a:latin typeface="Arial" panose="020B0604020202020204" pitchFamily="34" charset="0"/>
                <a:cs typeface="Arial" panose="020B0604020202020204" pitchFamily="34" charset="0"/>
              </a:rPr>
              <a:t>api</a:t>
            </a:r>
            <a:r>
              <a:rPr lang="en-US" sz="1800" b="0" dirty="0">
                <a:latin typeface="Arial" panose="020B0604020202020204" pitchFamily="34" charset="0"/>
                <a:cs typeface="Arial" panose="020B0604020202020204" pitchFamily="34" charset="0"/>
              </a:rPr>
              <a:t> through Postman client </a:t>
            </a:r>
          </a:p>
          <a:p>
            <a:pPr marL="0" indent="0" algn="just">
              <a:buNone/>
            </a:pPr>
            <a:endParaRPr lang="en-US" sz="1800" b="0" dirty="0">
              <a:latin typeface="Arial" panose="020B0604020202020204" pitchFamily="34" charset="0"/>
              <a:cs typeface="Arial" panose="020B0604020202020204" pitchFamily="34" charset="0"/>
            </a:endParaRPr>
          </a:p>
          <a:p>
            <a:pPr marL="0" indent="0" algn="just">
              <a:buNone/>
            </a:pPr>
            <a:r>
              <a:rPr lang="en-US" sz="1800" b="0" dirty="0">
                <a:latin typeface="Arial" panose="020B0604020202020204" pitchFamily="34" charset="0"/>
                <a:cs typeface="Arial" panose="020B0604020202020204" pitchFamily="34" charset="0"/>
              </a:rPr>
              <a:t>We have screenshots of the steps under each of the subdivision</a:t>
            </a:r>
          </a:p>
          <a:p>
            <a:endParaRPr lang="en-IN" dirty="0"/>
          </a:p>
          <a:p>
            <a:endParaRPr lang="en-IN" dirty="0"/>
          </a:p>
        </p:txBody>
      </p:sp>
    </p:spTree>
    <p:extLst>
      <p:ext uri="{BB962C8B-B14F-4D97-AF65-F5344CB8AC3E}">
        <p14:creationId xmlns:p14="http://schemas.microsoft.com/office/powerpoint/2010/main" val="18056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728C4-0E3D-D3F8-9372-AE2AD831DB32}"/>
              </a:ext>
            </a:extLst>
          </p:cNvPr>
          <p:cNvSpPr>
            <a:spLocks noGrp="1"/>
          </p:cNvSpPr>
          <p:nvPr>
            <p:ph type="body" sz="quarter" idx="13"/>
          </p:nvPr>
        </p:nvSpPr>
        <p:spPr/>
        <p:txBody>
          <a:bodyPr/>
          <a:lstStyle/>
          <a:p>
            <a:pPr marL="0" indent="0">
              <a:buNone/>
            </a:pPr>
            <a:r>
              <a:rPr lang="en-IN" sz="2400" dirty="0">
                <a:solidFill>
                  <a:schemeClr val="accent1">
                    <a:lumMod val="50000"/>
                  </a:schemeClr>
                </a:solidFill>
                <a:latin typeface="Arial" panose="020B0604020202020204" pitchFamily="34" charset="0"/>
                <a:cs typeface="Arial" panose="020B0604020202020204" pitchFamily="34" charset="0"/>
              </a:rPr>
              <a:t>Installing </a:t>
            </a:r>
            <a:r>
              <a:rPr lang="en-IN" sz="2400" dirty="0" err="1">
                <a:solidFill>
                  <a:schemeClr val="accent1">
                    <a:lumMod val="50000"/>
                  </a:schemeClr>
                </a:solidFill>
                <a:latin typeface="Arial" panose="020B0604020202020204" pitchFamily="34" charset="0"/>
                <a:cs typeface="Arial" panose="020B0604020202020204" pitchFamily="34" charset="0"/>
              </a:rPr>
              <a:t>irf</a:t>
            </a:r>
            <a:r>
              <a:rPr lang="en-IN" sz="2400" dirty="0">
                <a:solidFill>
                  <a:schemeClr val="accent1">
                    <a:lumMod val="50000"/>
                  </a:schemeClr>
                </a:solidFill>
                <a:latin typeface="Arial" panose="020B0604020202020204" pitchFamily="34" charset="0"/>
                <a:cs typeface="Arial" panose="020B0604020202020204" pitchFamily="34" charset="0"/>
              </a:rPr>
              <a:t> maven repository</a:t>
            </a:r>
          </a:p>
        </p:txBody>
      </p:sp>
      <p:sp>
        <p:nvSpPr>
          <p:cNvPr id="3" name="Content Placeholder 2">
            <a:extLst>
              <a:ext uri="{FF2B5EF4-FFF2-40B4-BE49-F238E27FC236}">
                <a16:creationId xmlns:a16="http://schemas.microsoft.com/office/drawing/2014/main" id="{39E4521A-D181-1717-C614-4A164034DBFB}"/>
              </a:ext>
            </a:extLst>
          </p:cNvPr>
          <p:cNvSpPr>
            <a:spLocks noGrp="1"/>
          </p:cNvSpPr>
          <p:nvPr>
            <p:ph idx="15"/>
          </p:nvPr>
        </p:nvSpPr>
        <p:spPr>
          <a:xfrm>
            <a:off x="533400" y="1139687"/>
            <a:ext cx="11125200" cy="5034101"/>
          </a:xfrm>
        </p:spPr>
        <p:txBody>
          <a:bodyPr/>
          <a:lstStyle/>
          <a:p>
            <a:pPr marL="0" indent="0" algn="just">
              <a:buNone/>
            </a:pPr>
            <a:r>
              <a:rPr lang="en-US" sz="2000" b="0" dirty="0">
                <a:effectLst/>
                <a:latin typeface="Arial" panose="020B0604020202020204" pitchFamily="34" charset="0"/>
                <a:ea typeface="Calibri" panose="020F0502020204030204" pitchFamily="34" charset="0"/>
                <a:cs typeface="Times New Roman" panose="02020603050405020304" pitchFamily="18" charset="0"/>
              </a:rPr>
              <a:t>Normally Temenos provides the offline maven repository for T24 plugins in the name – For Ex : “t24-binaries-R18.7_&lt;</a:t>
            </a:r>
            <a:r>
              <a:rPr lang="en-US" sz="2000" b="0" dirty="0" err="1">
                <a:effectLst/>
                <a:latin typeface="Arial" panose="020B0604020202020204" pitchFamily="34" charset="0"/>
                <a:ea typeface="Calibri" panose="020F0502020204030204" pitchFamily="34" charset="0"/>
                <a:cs typeface="Times New Roman" panose="02020603050405020304" pitchFamily="18" charset="0"/>
              </a:rPr>
              <a:t>xxxx</a:t>
            </a:r>
            <a:r>
              <a:rPr lang="en-US" sz="2000" b="0" dirty="0">
                <a:effectLst/>
                <a:latin typeface="Arial" panose="020B0604020202020204" pitchFamily="34" charset="0"/>
                <a:ea typeface="Calibri" panose="020F0502020204030204" pitchFamily="34" charset="0"/>
                <a:cs typeface="Times New Roman" panose="02020603050405020304" pitchFamily="18" charset="0"/>
              </a:rPr>
              <a:t>…..&gt;.zip”. Similarly, we will receive an offline maven repository for IRIS workbench package “irf-m2repo.zip”. This need to be extracted in to “t24-binaries” which will be inside Design Studio installation folder which is the default offline maven repository.</a:t>
            </a:r>
            <a:endParaRPr lang="en-IN" sz="2000" b="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08537D7-FF70-5C59-B1DC-FFE349E8408A}"/>
              </a:ext>
            </a:extLst>
          </p:cNvPr>
          <p:cNvPicPr/>
          <p:nvPr/>
        </p:nvPicPr>
        <p:blipFill>
          <a:blip r:embed="rId2"/>
          <a:stretch>
            <a:fillRect/>
          </a:stretch>
        </p:blipFill>
        <p:spPr>
          <a:xfrm>
            <a:off x="869749" y="2642152"/>
            <a:ext cx="5133485" cy="2844248"/>
          </a:xfrm>
          <a:prstGeom prst="rect">
            <a:avLst/>
          </a:prstGeom>
        </p:spPr>
      </p:pic>
    </p:spTree>
    <p:extLst>
      <p:ext uri="{BB962C8B-B14F-4D97-AF65-F5344CB8AC3E}">
        <p14:creationId xmlns:p14="http://schemas.microsoft.com/office/powerpoint/2010/main" val="303163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3E774FEB-3DA9-C721-95BF-102E9CF38A2B}"/>
              </a:ext>
            </a:extLst>
          </p:cNvPr>
          <p:cNvPicPr>
            <a:picLocks noGrp="1"/>
          </p:cNvPicPr>
          <p:nvPr>
            <p:ph idx="15"/>
          </p:nvPr>
        </p:nvPicPr>
        <p:blipFill>
          <a:blip r:embed="rId2"/>
          <a:stretch>
            <a:fillRect/>
          </a:stretch>
        </p:blipFill>
        <p:spPr>
          <a:xfrm>
            <a:off x="1895062" y="1245704"/>
            <a:ext cx="8017564" cy="4928084"/>
          </a:xfrm>
          <a:prstGeom prst="rect">
            <a:avLst/>
          </a:prstGeom>
        </p:spPr>
      </p:pic>
      <p:sp>
        <p:nvSpPr>
          <p:cNvPr id="2" name="TextBox 1">
            <a:extLst>
              <a:ext uri="{FF2B5EF4-FFF2-40B4-BE49-F238E27FC236}">
                <a16:creationId xmlns:a16="http://schemas.microsoft.com/office/drawing/2014/main" id="{F6F8C452-9FF6-F03F-2F02-DBD01BC636F5}"/>
              </a:ext>
            </a:extLst>
          </p:cNvPr>
          <p:cNvSpPr txBox="1"/>
          <p:nvPr/>
        </p:nvSpPr>
        <p:spPr>
          <a:xfrm>
            <a:off x="2076450" y="609630"/>
            <a:ext cx="2524125" cy="400110"/>
          </a:xfrm>
          <a:prstGeom prst="rect">
            <a:avLst/>
          </a:prstGeom>
          <a:noFill/>
        </p:spPr>
        <p:txBody>
          <a:bodyPr wrap="square" rtlCol="0">
            <a:spAutoFit/>
          </a:bodyPr>
          <a:lstStyle/>
          <a:p>
            <a:r>
              <a:rPr lang="en-US" dirty="0"/>
              <a:t>Irf-m2repo </a:t>
            </a:r>
            <a:r>
              <a:rPr lang="en-US" sz="2000" dirty="0"/>
              <a:t>package</a:t>
            </a:r>
          </a:p>
        </p:txBody>
      </p:sp>
    </p:spTree>
    <p:extLst>
      <p:ext uri="{BB962C8B-B14F-4D97-AF65-F5344CB8AC3E}">
        <p14:creationId xmlns:p14="http://schemas.microsoft.com/office/powerpoint/2010/main" val="455844755"/>
      </p:ext>
    </p:extLst>
  </p:cSld>
  <p:clrMapOvr>
    <a:masterClrMapping/>
  </p:clrMapOvr>
</p:sld>
</file>

<file path=ppt/theme/theme1.xml><?xml version="1.0" encoding="utf-8"?>
<a:theme xmlns:a="http://schemas.openxmlformats.org/drawingml/2006/main" name="Office Theme">
  <a:themeElements>
    <a:clrScheme name="LM">
      <a:dk1>
        <a:srgbClr val="595959"/>
      </a:dk1>
      <a:lt1>
        <a:srgbClr val="FFFFFF"/>
      </a:lt1>
      <a:dk2>
        <a:srgbClr val="000000"/>
      </a:dk2>
      <a:lt2>
        <a:srgbClr val="FFFFFF"/>
      </a:lt2>
      <a:accent1>
        <a:srgbClr val="BCD9F3"/>
      </a:accent1>
      <a:accent2>
        <a:srgbClr val="97C4EC"/>
      </a:accent2>
      <a:accent3>
        <a:srgbClr val="60A5E2"/>
      </a:accent3>
      <a:accent4>
        <a:srgbClr val="EF7C00"/>
      </a:accent4>
      <a:accent5>
        <a:srgbClr val="C8CA05"/>
      </a:accent5>
      <a:accent6>
        <a:srgbClr val="33682B"/>
      </a:accent6>
      <a:hlink>
        <a:srgbClr val="64B3E3"/>
      </a:hlink>
      <a:folHlink>
        <a:srgbClr val="004683"/>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IMindtree Template" id="{3FE02E84-7D58-44EF-A8E7-701B1FB49B30}" vid="{DDB59AB3-897A-4DB3-896F-3FC5EB9106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9D07652BFABB46933730154C13A6EB" ma:contentTypeVersion="7" ma:contentTypeDescription="Create a new document." ma:contentTypeScope="" ma:versionID="14924a6f27398eb331eba54301157d9f">
  <xsd:schema xmlns:xsd="http://www.w3.org/2001/XMLSchema" xmlns:xs="http://www.w3.org/2001/XMLSchema" xmlns:p="http://schemas.microsoft.com/office/2006/metadata/properties" xmlns:ns2="1aede011-57d4-4450-93a4-36c531760a45" xmlns:ns3="d149943f-ceff-4c08-bc58-feaa8ea48d85" targetNamespace="http://schemas.microsoft.com/office/2006/metadata/properties" ma:root="true" ma:fieldsID="9a554855918c15ded6072840bdd7d448" ns2:_="" ns3:_="">
    <xsd:import namespace="1aede011-57d4-4450-93a4-36c531760a45"/>
    <xsd:import namespace="d149943f-ceff-4c08-bc58-feaa8ea48d8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ede011-57d4-4450-93a4-36c531760a4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149943f-ceff-4c08-bc58-feaa8ea48d8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0038B9-730A-48EA-9591-79832AA6CA68}">
  <ds:schemaRefs>
    <ds:schemaRef ds:uri="http://purl.org/dc/dcmitype/"/>
    <ds:schemaRef ds:uri="http://schemas.openxmlformats.org/package/2006/metadata/core-properties"/>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7BC2E725-07DD-49D1-BDA8-4EF108C81736}">
  <ds:schemaRefs>
    <ds:schemaRef ds:uri="http://schemas.microsoft.com/sharepoint/v3/contenttype/forms"/>
  </ds:schemaRefs>
</ds:datastoreItem>
</file>

<file path=customXml/itemProps3.xml><?xml version="1.0" encoding="utf-8"?>
<ds:datastoreItem xmlns:ds="http://schemas.openxmlformats.org/officeDocument/2006/customXml" ds:itemID="{58E2193A-4B04-4616-93E7-9B55C2B6A49F}"/>
</file>

<file path=docProps/app.xml><?xml version="1.0" encoding="utf-8"?>
<Properties xmlns="http://schemas.openxmlformats.org/officeDocument/2006/extended-properties" xmlns:vt="http://schemas.openxmlformats.org/officeDocument/2006/docPropsVTypes">
  <Template>LTIMindtree Template</Template>
  <TotalTime>141</TotalTime>
  <Words>982</Words>
  <Application>Microsoft Office PowerPoint</Application>
  <PresentationFormat>Widescreen</PresentationFormat>
  <Paragraphs>106</Paragraphs>
  <Slides>47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Frutiger 45 bold</vt:lpstr>
      <vt:lpstr>Frutiger 45 Light</vt:lpstr>
      <vt:lpstr>Frutiger LT Pro 45 Light</vt:lpstr>
      <vt:lpstr>Frutiger LT Pro 55 Roman</vt:lpstr>
      <vt:lpstr>OpenSans</vt:lpstr>
      <vt:lpstr>Symbol</vt:lpstr>
      <vt:lpstr>Wingdings</vt:lpstr>
      <vt:lpstr>Office Theme</vt:lpstr>
      <vt:lpstr>IRIS API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Rajaram1 Nagendrarao</dc:creator>
  <cp:lastModifiedBy>PraveenFelix</cp:lastModifiedBy>
  <cp:revision>161</cp:revision>
  <dcterms:created xsi:type="dcterms:W3CDTF">2023-06-14T12:10:12Z</dcterms:created>
  <dcterms:modified xsi:type="dcterms:W3CDTF">2023-07-27T07:14:42Z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0x010100359D07652BFABB46933730154C13A6EB</vt:lpwstr>
  </property>
</Properties>
</file>