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7" r:id="rId4"/>
    <p:sldId id="273" r:id="rId5"/>
    <p:sldId id="259" r:id="rId6"/>
    <p:sldId id="270" r:id="rId7"/>
    <p:sldId id="286" r:id="rId8"/>
    <p:sldId id="260" r:id="rId9"/>
    <p:sldId id="287" r:id="rId10"/>
    <p:sldId id="261" r:id="rId11"/>
    <p:sldId id="288" r:id="rId12"/>
    <p:sldId id="290" r:id="rId13"/>
    <p:sldId id="289" r:id="rId14"/>
    <p:sldId id="291" r:id="rId15"/>
    <p:sldId id="266" r:id="rId16"/>
    <p:sldId id="274" r:id="rId17"/>
    <p:sldId id="281" r:id="rId18"/>
    <p:sldId id="280" r:id="rId19"/>
  </p:sldIdLst>
  <p:sldSz cx="9144000" cy="5143500" type="screen16x9"/>
  <p:notesSz cx="6858000" cy="9144000"/>
  <p:embeddedFontLst>
    <p:embeddedFont>
      <p:font typeface="Aparajita" panose="02020603050405020304" pitchFamily="18" charset="0"/>
      <p:regular r:id="rId21"/>
      <p:bold r:id="rId22"/>
      <p:italic r:id="rId23"/>
      <p:boldItalic r:id="rId24"/>
    </p:embeddedFont>
    <p:embeddedFont>
      <p:font typeface="Oswald" panose="020B0604020202020204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3EF685D-D626-4645-9608-A31ECE8D9F6D}">
          <p14:sldIdLst>
            <p14:sldId id="256"/>
            <p14:sldId id="258"/>
            <p14:sldId id="257"/>
            <p14:sldId id="273"/>
            <p14:sldId id="259"/>
            <p14:sldId id="270"/>
            <p14:sldId id="286"/>
            <p14:sldId id="260"/>
            <p14:sldId id="287"/>
            <p14:sldId id="261"/>
            <p14:sldId id="288"/>
            <p14:sldId id="290"/>
            <p14:sldId id="289"/>
            <p14:sldId id="291"/>
            <p14:sldId id="266"/>
            <p14:sldId id="274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EF6"/>
    <a:srgbClr val="FC3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851591-DEDA-4638-A078-ABD36B2A4B89}">
  <a:tblStyle styleId="{FF851591-DEDA-4638-A078-ABD36B2A4B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0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830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09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792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71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39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ANALYSIS ON </a:t>
            </a:r>
            <a:r>
              <a:rPr lang="en-IN" dirty="0">
                <a:solidFill>
                  <a:schemeClr val="bg1"/>
                </a:solidFill>
              </a:rPr>
              <a:t>GOOGLE</a:t>
            </a:r>
            <a:r>
              <a:rPr lang="en-IN" dirty="0"/>
              <a:t> PLAY STORE APPS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CF5ACC-0F88-4228-99B1-9F89FF56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t="21714" r="3033" b="23096"/>
          <a:stretch/>
        </p:blipFill>
        <p:spPr bwMode="auto">
          <a:xfrm>
            <a:off x="6858000" y="124389"/>
            <a:ext cx="2194560" cy="7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31AB61E-4704-4CAA-9C02-0CC2E3350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48" y="124390"/>
            <a:ext cx="744610" cy="7409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3038475" y="481058"/>
            <a:ext cx="3067050" cy="515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3C78D8"/>
                </a:solidFill>
              </a:rPr>
              <a:t>FORMULA &amp; V</a:t>
            </a:r>
            <a:r>
              <a:rPr lang="en" dirty="0">
                <a:solidFill>
                  <a:srgbClr val="3C78D8"/>
                </a:solidFill>
              </a:rPr>
              <a:t>I</a:t>
            </a:r>
            <a:r>
              <a:rPr lang="en-IN" dirty="0">
                <a:solidFill>
                  <a:srgbClr val="3C78D8"/>
                </a:solidFill>
              </a:rPr>
              <a:t>SUALIZATION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1880" y="1161664"/>
            <a:ext cx="4510126" cy="907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IN" dirty="0"/>
              <a:t>Radio Button can be used to select FREE or PAID app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773EA-58DF-4457-8DE7-29C5E2228C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2623" y="2289424"/>
            <a:ext cx="3680460" cy="337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91F251-8A42-4E14-B250-EE3A3933C8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72623" y="2854076"/>
            <a:ext cx="3680460" cy="1127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63EBD-DFC9-44A5-8025-54BBCDAAF0F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16" y="2289425"/>
            <a:ext cx="1819184" cy="169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828800" y="3031150"/>
            <a:ext cx="56951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Percentage of Apps Last Update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605313" y="4059250"/>
            <a:ext cx="4918727" cy="592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Year is dived into 4-quarter and Bar chart is build</a:t>
            </a:r>
            <a:endParaRPr sz="1800" dirty="0"/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478;p15">
            <a:extLst>
              <a:ext uri="{FF2B5EF4-FFF2-40B4-BE49-F238E27FC236}">
                <a16:creationId xmlns:a16="http://schemas.microsoft.com/office/drawing/2014/main" id="{C166A381-2448-4438-8A29-BE6681B4AE56}"/>
              </a:ext>
            </a:extLst>
          </p:cNvPr>
          <p:cNvSpPr txBox="1">
            <a:spLocks/>
          </p:cNvSpPr>
          <p:nvPr/>
        </p:nvSpPr>
        <p:spPr>
          <a:xfrm>
            <a:off x="2846202" y="952550"/>
            <a:ext cx="3451595" cy="87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5400" baseline="30000" dirty="0">
                <a:solidFill>
                  <a:srgbClr val="0070C0"/>
                </a:solidFill>
              </a:rPr>
              <a:t>4th</a:t>
            </a:r>
            <a:r>
              <a:rPr lang="en-IN" sz="5400" dirty="0"/>
              <a:t> </a:t>
            </a:r>
          </a:p>
          <a:p>
            <a:r>
              <a:rPr lang="en-IN" sz="44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19773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3038475" y="481058"/>
            <a:ext cx="3067050" cy="515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3C78D8"/>
                </a:solidFill>
              </a:rPr>
              <a:t>FORMULA &amp; V</a:t>
            </a:r>
            <a:r>
              <a:rPr lang="en" dirty="0">
                <a:solidFill>
                  <a:srgbClr val="3C78D8"/>
                </a:solidFill>
              </a:rPr>
              <a:t>I</a:t>
            </a:r>
            <a:r>
              <a:rPr lang="en-IN" dirty="0">
                <a:solidFill>
                  <a:srgbClr val="3C78D8"/>
                </a:solidFill>
              </a:rPr>
              <a:t>SUALIZATION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5A047-41AE-4113-A816-100A6CF3B3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1242" y="1372280"/>
            <a:ext cx="4986655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FA683-29D7-4C2D-A351-5FFC23F60971}"/>
              </a:ext>
            </a:extLst>
          </p:cNvPr>
          <p:cNvPicPr/>
          <p:nvPr/>
        </p:nvPicPr>
        <p:blipFill rotWithShape="1">
          <a:blip r:embed="rId4"/>
          <a:srcRect t="778" r="404"/>
          <a:stretch/>
        </p:blipFill>
        <p:spPr bwMode="auto">
          <a:xfrm>
            <a:off x="1903591" y="1926271"/>
            <a:ext cx="5481955" cy="2158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101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828800" y="3031150"/>
            <a:ext cx="56951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Distribution of User Ratings by Years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605313" y="4059250"/>
            <a:ext cx="4918727" cy="592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600" dirty="0"/>
              <a:t>The dataset is of 2010 to 2018 that means 8 years.</a:t>
            </a:r>
            <a:endParaRPr sz="1400" dirty="0"/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478;p15">
            <a:extLst>
              <a:ext uri="{FF2B5EF4-FFF2-40B4-BE49-F238E27FC236}">
                <a16:creationId xmlns:a16="http://schemas.microsoft.com/office/drawing/2014/main" id="{C166A381-2448-4438-8A29-BE6681B4AE56}"/>
              </a:ext>
            </a:extLst>
          </p:cNvPr>
          <p:cNvSpPr txBox="1">
            <a:spLocks/>
          </p:cNvSpPr>
          <p:nvPr/>
        </p:nvSpPr>
        <p:spPr>
          <a:xfrm>
            <a:off x="2846202" y="952550"/>
            <a:ext cx="3451595" cy="87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5400" baseline="30000" dirty="0">
                <a:solidFill>
                  <a:srgbClr val="0070C0"/>
                </a:solidFill>
              </a:rPr>
              <a:t>5th</a:t>
            </a:r>
            <a:r>
              <a:rPr lang="en-IN" sz="5400" dirty="0"/>
              <a:t> </a:t>
            </a:r>
          </a:p>
          <a:p>
            <a:r>
              <a:rPr lang="en-IN" sz="44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12857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3038475" y="481058"/>
            <a:ext cx="3067050" cy="515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3C78D8"/>
                </a:solidFill>
              </a:rPr>
              <a:t>FORMULA &amp; V</a:t>
            </a:r>
            <a:r>
              <a:rPr lang="en" dirty="0">
                <a:solidFill>
                  <a:srgbClr val="3C78D8"/>
                </a:solidFill>
              </a:rPr>
              <a:t>I</a:t>
            </a:r>
            <a:r>
              <a:rPr lang="en-IN" dirty="0">
                <a:solidFill>
                  <a:srgbClr val="3C78D8"/>
                </a:solidFill>
              </a:rPr>
              <a:t>SUALIZATION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DDD2D-68E5-45E4-8279-1204750308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73922" y="1196295"/>
            <a:ext cx="4796155" cy="1132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73EE5-4390-4580-B704-1DA3DCB42A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73922" y="2571750"/>
            <a:ext cx="4796155" cy="1430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82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083964-B0EE-4FB6-A049-5D0F0616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21"/>
            <a:ext cx="9144000" cy="2972708"/>
          </a:xfrm>
          <a:prstGeom prst="rect">
            <a:avLst/>
          </a:prstGeom>
        </p:spPr>
      </p:pic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59656"/>
            <a:ext cx="9144000" cy="765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B0F0"/>
                </a:solidFill>
              </a:rPr>
              <a:t>DASHBOARD</a:t>
            </a: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0E9D4-1959-471B-9A45-5CB7AEF8745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0648"/>
            <a:ext cx="9144000" cy="413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>
                <a:solidFill>
                  <a:srgbClr val="3C78D8"/>
                </a:solidFill>
              </a:rPr>
              <a:t>REVIEW</a:t>
            </a:r>
            <a:r>
              <a:rPr lang="en" dirty="0"/>
              <a:t> SOME </a:t>
            </a:r>
            <a:r>
              <a:rPr lang="en-IN" dirty="0"/>
              <a:t>RESULT</a:t>
            </a:r>
            <a:endParaRPr dirty="0"/>
          </a:p>
        </p:txBody>
      </p:sp>
      <p:sp>
        <p:nvSpPr>
          <p:cNvPr id="695" name="Google Shape;695;p31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>
              <a:buNone/>
            </a:pPr>
            <a:r>
              <a:rPr lang="en-IN" sz="1200" dirty="0"/>
              <a:t>Maximum Number of </a:t>
            </a:r>
            <a:r>
              <a:rPr lang="en-IN" sz="1200" b="1" dirty="0"/>
              <a:t>Apps</a:t>
            </a:r>
            <a:r>
              <a:rPr lang="en-IN" sz="1200" dirty="0"/>
              <a:t> in the Store are from the "Family' and 'Game' Category.</a:t>
            </a:r>
            <a:endParaRPr sz="1200" dirty="0"/>
          </a:p>
        </p:txBody>
      </p:sp>
      <p:sp>
        <p:nvSpPr>
          <p:cNvPr id="696" name="Google Shape;696;p31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endParaRPr lang="en-IN" sz="1200" dirty="0"/>
          </a:p>
          <a:p>
            <a:pPr marL="127000" lvl="0" indent="0">
              <a:buNone/>
            </a:pPr>
            <a:r>
              <a:rPr lang="en-IN" sz="1200" dirty="0"/>
              <a:t>The costliest App is 'I am Rich- Trump Edition', which is of $400!</a:t>
            </a:r>
          </a:p>
        </p:txBody>
      </p:sp>
      <p:sp>
        <p:nvSpPr>
          <p:cNvPr id="697" name="Google Shape;697;p31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endParaRPr lang="en-IN" sz="1200" dirty="0"/>
          </a:p>
          <a:p>
            <a:pPr marL="127000" lvl="0" indent="0">
              <a:buNone/>
            </a:pPr>
            <a:r>
              <a:rPr lang="en-IN" sz="1200" dirty="0"/>
              <a:t>Almost 93% of the Apps are free in the Play Store.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98" name="Google Shape;698;p31"/>
          <p:cNvSpPr txBox="1">
            <a:spLocks noGrp="1"/>
          </p:cNvSpPr>
          <p:nvPr>
            <p:ph type="body" idx="1"/>
          </p:nvPr>
        </p:nvSpPr>
        <p:spPr>
          <a:xfrm>
            <a:off x="3703803" y="25717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/>
          </a:p>
          <a:p>
            <a:pPr marL="127000" lvl="0" indent="0">
              <a:buNone/>
            </a:pPr>
            <a:r>
              <a:rPr lang="en-IN" sz="1200" dirty="0"/>
              <a:t>Most of the Apps hold a rating of above 4.0 easily.</a:t>
            </a:r>
          </a:p>
        </p:txBody>
      </p:sp>
      <p:grpSp>
        <p:nvGrpSpPr>
          <p:cNvPr id="701" name="Google Shape;701;p31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702" name="Google Shape;702;p3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1"/>
          <p:cNvSpPr/>
          <p:nvPr/>
        </p:nvSpPr>
        <p:spPr>
          <a:xfrm>
            <a:off x="3257076" y="277211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709" name="Google Shape;709;p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1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717" name="Google Shape;717;p3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>
            <a:spLocks noGrp="1"/>
          </p:cNvSpPr>
          <p:nvPr>
            <p:ph type="title"/>
          </p:nvPr>
        </p:nvSpPr>
        <p:spPr>
          <a:xfrm>
            <a:off x="1047750" y="83006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THANKS!</a:t>
            </a:r>
            <a:endParaRPr sz="4000" dirty="0"/>
          </a:p>
        </p:txBody>
      </p:sp>
      <p:sp>
        <p:nvSpPr>
          <p:cNvPr id="774" name="Google Shape;774;p38"/>
          <p:cNvSpPr txBox="1">
            <a:spLocks noGrp="1"/>
          </p:cNvSpPr>
          <p:nvPr>
            <p:ph type="body" idx="1"/>
          </p:nvPr>
        </p:nvSpPr>
        <p:spPr>
          <a:xfrm>
            <a:off x="1608353" y="1806643"/>
            <a:ext cx="5927293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8324A"/>
                </a:solidFill>
              </a:rPr>
              <a:t>Special thanks to all the people who </a:t>
            </a:r>
            <a:r>
              <a:rPr lang="en-IN" sz="2400" dirty="0">
                <a:solidFill>
                  <a:srgbClr val="28324A"/>
                </a:solidFill>
              </a:rPr>
              <a:t>helped throughout my project.</a:t>
            </a:r>
          </a:p>
        </p:txBody>
      </p:sp>
      <p:sp>
        <p:nvSpPr>
          <p:cNvPr id="775" name="Google Shape;775;p3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1731300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lang="en-IN"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-IN" sz="3600" b="1" dirty="0"/>
              <a:t>Pritam Dhoke</a:t>
            </a:r>
            <a:endParaRPr lang="en-US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</a:t>
            </a:r>
            <a:r>
              <a:rPr lang="en-IN" dirty="0"/>
              <a:t>TRODUCTION</a:t>
            </a:r>
            <a:endParaRPr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500;p18">
            <a:extLst>
              <a:ext uri="{FF2B5EF4-FFF2-40B4-BE49-F238E27FC236}">
                <a16:creationId xmlns:a16="http://schemas.microsoft.com/office/drawing/2014/main" id="{8D901955-A325-413A-B312-13E60435BF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8591" y="816525"/>
            <a:ext cx="6714918" cy="917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Dataset for this project is taken from Kaggle.com</a:t>
            </a:r>
          </a:p>
          <a:p>
            <a:pPr lvl="0"/>
            <a:r>
              <a:rPr lang="en-IN" dirty="0"/>
              <a:t>It consists of in total of 10841 rows and 13 columns.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Dataset includes the following Columns: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9C2F2-7C0B-417C-8FFF-29B4A08D07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9209" y="2218793"/>
            <a:ext cx="5965581" cy="1910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/>
              <a:t>T</a:t>
            </a:r>
            <a:r>
              <a:rPr lang="en-IN" sz="2400" dirty="0"/>
              <a:t>HREE</a:t>
            </a:r>
            <a:r>
              <a:rPr lang="en" sz="2400" dirty="0"/>
              <a:t> </a:t>
            </a:r>
            <a:r>
              <a:rPr lang="en" sz="2400" dirty="0">
                <a:solidFill>
                  <a:srgbClr val="3C78D8"/>
                </a:solidFill>
              </a:rPr>
              <a:t>PROCESS</a:t>
            </a:r>
            <a:r>
              <a:rPr lang="en" sz="2400" dirty="0"/>
              <a:t> </a:t>
            </a:r>
            <a:r>
              <a:rPr lang="en-IN" sz="2400" dirty="0"/>
              <a:t>CARRIED OUT ON DATASET</a:t>
            </a:r>
            <a:br>
              <a:rPr lang="en-IN" sz="2400" dirty="0"/>
            </a:br>
            <a:r>
              <a:rPr lang="en-IN" sz="2400" dirty="0"/>
              <a:t>USING “</a:t>
            </a:r>
            <a:r>
              <a:rPr lang="en" sz="2400" dirty="0">
                <a:solidFill>
                  <a:srgbClr val="3C78D8"/>
                </a:solidFill>
              </a:rPr>
              <a:t>TABL</a:t>
            </a:r>
            <a:r>
              <a:rPr lang="en-IN" sz="2400" dirty="0">
                <a:solidFill>
                  <a:srgbClr val="3C78D8"/>
                </a:solidFill>
              </a:rPr>
              <a:t>EAU PREP BUILDER”</a:t>
            </a:r>
            <a:endParaRPr sz="2400" dirty="0"/>
          </a:p>
        </p:txBody>
      </p:sp>
      <p:sp>
        <p:nvSpPr>
          <p:cNvPr id="686" name="Google Shape;686;p30"/>
          <p:cNvSpPr/>
          <p:nvPr/>
        </p:nvSpPr>
        <p:spPr>
          <a:xfrm>
            <a:off x="561075" y="2061638"/>
            <a:ext cx="2442377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EXTRACTION</a:t>
            </a:r>
            <a:endParaRPr sz="2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2722097" y="2061638"/>
            <a:ext cx="3938955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-IN" sz="2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TRANSFORMATION</a:t>
            </a:r>
            <a:endParaRPr sz="2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6379697" y="2061638"/>
            <a:ext cx="2442377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LOADING</a:t>
            </a:r>
            <a:endParaRPr sz="2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Apps &gt;4.5 Rating &amp; Varies By Size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257865" y="4059250"/>
            <a:ext cx="526617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There are Slicers in the dashboard to select Size</a:t>
            </a:r>
            <a:endParaRPr sz="18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160117" y="345685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rgbClr val="3C78D8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478;p15">
            <a:extLst>
              <a:ext uri="{FF2B5EF4-FFF2-40B4-BE49-F238E27FC236}">
                <a16:creationId xmlns:a16="http://schemas.microsoft.com/office/drawing/2014/main" id="{C166A381-2448-4438-8A29-BE6681B4AE56}"/>
              </a:ext>
            </a:extLst>
          </p:cNvPr>
          <p:cNvSpPr txBox="1">
            <a:spLocks/>
          </p:cNvSpPr>
          <p:nvPr/>
        </p:nvSpPr>
        <p:spPr>
          <a:xfrm>
            <a:off x="2846202" y="952550"/>
            <a:ext cx="3451595" cy="87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5400" dirty="0">
                <a:solidFill>
                  <a:srgbClr val="0070C0"/>
                </a:solidFill>
              </a:rPr>
              <a:t>1</a:t>
            </a:r>
            <a:r>
              <a:rPr lang="en-IN" sz="5400" baseline="30000" dirty="0">
                <a:solidFill>
                  <a:srgbClr val="0070C0"/>
                </a:solidFill>
              </a:rPr>
              <a:t>st</a:t>
            </a:r>
            <a:r>
              <a:rPr lang="en-IN" sz="5400" dirty="0"/>
              <a:t> </a:t>
            </a:r>
          </a:p>
          <a:p>
            <a:r>
              <a:rPr lang="en-IN" sz="4400" dirty="0"/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7"/>
          <p:cNvSpPr txBox="1">
            <a:spLocks noGrp="1"/>
          </p:cNvSpPr>
          <p:nvPr>
            <p:ph type="title"/>
          </p:nvPr>
        </p:nvSpPr>
        <p:spPr>
          <a:xfrm>
            <a:off x="2085879" y="131577"/>
            <a:ext cx="4775981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FORMULA &amp; VISUALIZATION</a:t>
            </a:r>
            <a:endParaRPr sz="2800" dirty="0"/>
          </a:p>
        </p:txBody>
      </p:sp>
      <p:sp>
        <p:nvSpPr>
          <p:cNvPr id="662" name="Google Shape;662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493;p17">
            <a:extLst>
              <a:ext uri="{FF2B5EF4-FFF2-40B4-BE49-F238E27FC236}">
                <a16:creationId xmlns:a16="http://schemas.microsoft.com/office/drawing/2014/main" id="{AED7C1C5-A490-4ECF-9B3F-DB1E73C533E6}"/>
              </a:ext>
            </a:extLst>
          </p:cNvPr>
          <p:cNvSpPr txBox="1">
            <a:spLocks/>
          </p:cNvSpPr>
          <p:nvPr/>
        </p:nvSpPr>
        <p:spPr>
          <a:xfrm>
            <a:off x="1360902" y="1185931"/>
            <a:ext cx="6488870" cy="3755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= SUMIF(Calculation!A4:A42,"&gt;=4.5",Calculation!B4:B42)</a:t>
            </a:r>
            <a:endParaRPr lang="en-IN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IN" sz="1600" dirty="0">
              <a:highlight>
                <a:srgbClr val="00CEF6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58F8-D0FC-42B6-8307-ED696C9EE8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7330" y="2076871"/>
            <a:ext cx="2796540" cy="1940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B184FB-E037-4C7E-A925-7B7868C9A1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80" y="2076871"/>
            <a:ext cx="745929" cy="1940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DF4DA-AEDA-4732-AB71-D560EEE30A06}"/>
              </a:ext>
            </a:extLst>
          </p:cNvPr>
          <p:cNvSpPr txBox="1"/>
          <p:nvPr/>
        </p:nvSpPr>
        <p:spPr>
          <a:xfrm>
            <a:off x="2204964" y="1561514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CHART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F811DD-9E4E-494E-8316-7579DB0FB0D9}"/>
              </a:ext>
            </a:extLst>
          </p:cNvPr>
          <p:cNvSpPr txBox="1"/>
          <p:nvPr/>
        </p:nvSpPr>
        <p:spPr>
          <a:xfrm>
            <a:off x="5238202" y="1631048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SLICER FOR 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No. of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teens</a:t>
            </a:r>
            <a:r>
              <a:rPr lang="en-IN" dirty="0"/>
              <a:t> uses Paid or Free app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257865" y="4059250"/>
            <a:ext cx="526617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List is inserted to change the category</a:t>
            </a:r>
            <a:endParaRPr sz="1800" dirty="0"/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478;p15">
            <a:extLst>
              <a:ext uri="{FF2B5EF4-FFF2-40B4-BE49-F238E27FC236}">
                <a16:creationId xmlns:a16="http://schemas.microsoft.com/office/drawing/2014/main" id="{C166A381-2448-4438-8A29-BE6681B4AE56}"/>
              </a:ext>
            </a:extLst>
          </p:cNvPr>
          <p:cNvSpPr txBox="1">
            <a:spLocks/>
          </p:cNvSpPr>
          <p:nvPr/>
        </p:nvSpPr>
        <p:spPr>
          <a:xfrm>
            <a:off x="2846202" y="952550"/>
            <a:ext cx="3451595" cy="87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5400" baseline="30000" dirty="0">
                <a:solidFill>
                  <a:srgbClr val="0070C0"/>
                </a:solidFill>
              </a:rPr>
              <a:t>2nd</a:t>
            </a:r>
            <a:r>
              <a:rPr lang="en-IN" sz="5400" dirty="0"/>
              <a:t> </a:t>
            </a:r>
          </a:p>
          <a:p>
            <a:r>
              <a:rPr lang="en-IN" sz="4400" dirty="0"/>
              <a:t>OBJECTIVE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4212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82D1D-E958-42FE-989F-FADF46B879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5817" y="1848703"/>
            <a:ext cx="2004060" cy="214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E1AFD-737E-41ED-B29E-DC3D3E82EE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95817" y="882087"/>
            <a:ext cx="4594228" cy="63817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1A4F8-2C48-48E0-9173-F89645DAAAD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25" y="1848702"/>
            <a:ext cx="2004058" cy="214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oogle Shape;499;p18">
            <a:extLst>
              <a:ext uri="{FF2B5EF4-FFF2-40B4-BE49-F238E27FC236}">
                <a16:creationId xmlns:a16="http://schemas.microsoft.com/office/drawing/2014/main" id="{281C7104-EE3E-4393-A9CE-C4965D3CFD7D}"/>
              </a:ext>
            </a:extLst>
          </p:cNvPr>
          <p:cNvSpPr txBox="1">
            <a:spLocks/>
          </p:cNvSpPr>
          <p:nvPr/>
        </p:nvSpPr>
        <p:spPr>
          <a:xfrm>
            <a:off x="3038475" y="366733"/>
            <a:ext cx="3067050" cy="515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3C78D8"/>
                </a:solidFill>
                <a:latin typeface="Oswald" panose="020B0604020202020204" charset="0"/>
              </a:rPr>
              <a:t>FORMULA &amp;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828800" y="3031150"/>
            <a:ext cx="56951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Percentage of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</a:t>
            </a:r>
            <a:r>
              <a:rPr lang="en-IN" dirty="0"/>
              <a:t> and </a:t>
            </a:r>
            <a:r>
              <a:rPr lang="en-IN" dirty="0">
                <a:solidFill>
                  <a:srgbClr val="FFC000"/>
                </a:solidFill>
              </a:rPr>
              <a:t>Paid</a:t>
            </a:r>
            <a:r>
              <a:rPr lang="en-IN" dirty="0"/>
              <a:t> Apps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257865" y="4059250"/>
            <a:ext cx="526617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There are Slicers in the dashboard to select Size</a:t>
            </a:r>
            <a:endParaRPr sz="18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160117" y="345685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rgbClr val="3C78D8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478;p15">
            <a:extLst>
              <a:ext uri="{FF2B5EF4-FFF2-40B4-BE49-F238E27FC236}">
                <a16:creationId xmlns:a16="http://schemas.microsoft.com/office/drawing/2014/main" id="{C166A381-2448-4438-8A29-BE6681B4AE56}"/>
              </a:ext>
            </a:extLst>
          </p:cNvPr>
          <p:cNvSpPr txBox="1">
            <a:spLocks/>
          </p:cNvSpPr>
          <p:nvPr/>
        </p:nvSpPr>
        <p:spPr>
          <a:xfrm>
            <a:off x="2846202" y="952550"/>
            <a:ext cx="3451595" cy="87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5400" baseline="30000" dirty="0">
                <a:solidFill>
                  <a:srgbClr val="0070C0"/>
                </a:solidFill>
              </a:rPr>
              <a:t>3rd</a:t>
            </a:r>
            <a:r>
              <a:rPr lang="en-IN" sz="5400" dirty="0"/>
              <a:t> </a:t>
            </a:r>
          </a:p>
          <a:p>
            <a:r>
              <a:rPr lang="en-IN" sz="44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832028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303</Words>
  <Application>Microsoft Office PowerPoint</Application>
  <PresentationFormat>On-screen Show (16:9)</PresentationFormat>
  <Paragraphs>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Aparajita</vt:lpstr>
      <vt:lpstr>Oswald</vt:lpstr>
      <vt:lpstr>Source Sans Pro</vt:lpstr>
      <vt:lpstr>Quince template</vt:lpstr>
      <vt:lpstr>ANALYSIS ON GOOGLE PLAY STORE APPS</vt:lpstr>
      <vt:lpstr>HELLO!</vt:lpstr>
      <vt:lpstr>INTRODUCTION</vt:lpstr>
      <vt:lpstr>THREE PROCESS CARRIED OUT ON DATASET USING “TABLEAU PREP BUILDER”</vt:lpstr>
      <vt:lpstr>Apps &gt;4.5 Rating &amp; Varies By Size</vt:lpstr>
      <vt:lpstr>FORMULA &amp; VISUALIZATION</vt:lpstr>
      <vt:lpstr>No. of teens uses Paid or Free app</vt:lpstr>
      <vt:lpstr>PowerPoint Presentation</vt:lpstr>
      <vt:lpstr>Percentage of Free and Paid Apps</vt:lpstr>
      <vt:lpstr>FORMULA &amp; VISUALIZATION</vt:lpstr>
      <vt:lpstr>Percentage of Apps Last Update</vt:lpstr>
      <vt:lpstr>FORMULA &amp; VISUALIZATION</vt:lpstr>
      <vt:lpstr>Distribution of User Ratings by Years</vt:lpstr>
      <vt:lpstr>FORMULA &amp; VISUALIZATION</vt:lpstr>
      <vt:lpstr>DASHBOARD</vt:lpstr>
      <vt:lpstr>LET’S REVIEW SOME RESULT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GOOGLE PLAY STORE APPS</dc:title>
  <cp:lastModifiedBy>Pritam Dhoke</cp:lastModifiedBy>
  <cp:revision>19</cp:revision>
  <dcterms:modified xsi:type="dcterms:W3CDTF">2019-11-19T21:24:06Z</dcterms:modified>
</cp:coreProperties>
</file>