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37769E-0D83-429D-A178-5E8283BFA26D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8"/>
            <p14:sldId id="279"/>
            <p14:sldId id="277"/>
          </p14:sldIdLst>
        </p14:section>
        <p14:section name="2nd" id="{BDC69B3E-9FE6-4BCF-B8CD-CC2B3E372E6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1FA00B-C1A9-C59E-35FA-0FBB70F0714B}" v="497" dt="2025-09-13T22:24:52.828"/>
    <p1510:client id="{D3DC0D21-F9AB-256A-3704-F9D37BFEC7EB}" v="484" dt="2025-09-13T20:06:30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2" Type="http://schemas.openxmlformats.org/officeDocument/2006/relationships/image" Target="../media/image71.svg"/><Relationship Id="rId1" Type="http://schemas.openxmlformats.org/officeDocument/2006/relationships/image" Target="../media/image70.png"/><Relationship Id="rId6" Type="http://schemas.openxmlformats.org/officeDocument/2006/relationships/image" Target="../media/image74.svg"/><Relationship Id="rId5" Type="http://schemas.openxmlformats.org/officeDocument/2006/relationships/image" Target="../media/image48.png"/><Relationship Id="rId4" Type="http://schemas.openxmlformats.org/officeDocument/2006/relationships/image" Target="../media/image7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svg"/><Relationship Id="rId1" Type="http://schemas.openxmlformats.org/officeDocument/2006/relationships/image" Target="../media/image77.png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8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2" Type="http://schemas.openxmlformats.org/officeDocument/2006/relationships/image" Target="../media/image71.svg"/><Relationship Id="rId1" Type="http://schemas.openxmlformats.org/officeDocument/2006/relationships/image" Target="../media/image70.png"/><Relationship Id="rId6" Type="http://schemas.openxmlformats.org/officeDocument/2006/relationships/image" Target="../media/image74.svg"/><Relationship Id="rId5" Type="http://schemas.openxmlformats.org/officeDocument/2006/relationships/image" Target="../media/image48.png"/><Relationship Id="rId4" Type="http://schemas.openxmlformats.org/officeDocument/2006/relationships/image" Target="../media/image7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svg"/><Relationship Id="rId1" Type="http://schemas.openxmlformats.org/officeDocument/2006/relationships/image" Target="../media/image77.png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8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547A6-F6D4-4DF6-B1C9-C8D10F9D3DA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456D89-2F8F-49A0-9287-4DEE5011042C}">
      <dgm:prSet/>
      <dgm:spPr/>
      <dgm:t>
        <a:bodyPr/>
        <a:lstStyle/>
        <a:p>
          <a:r>
            <a:rPr lang="en-US"/>
            <a:t>Peak Stock Price (2014): $93.85</a:t>
          </a:r>
        </a:p>
      </dgm:t>
    </dgm:pt>
    <dgm:pt modelId="{02F86E6B-138D-4553-95B9-8550E0B19023}" type="parTrans" cxnId="{45406182-D9E3-4B97-B6F4-92384AC8B084}">
      <dgm:prSet/>
      <dgm:spPr/>
      <dgm:t>
        <a:bodyPr/>
        <a:lstStyle/>
        <a:p>
          <a:endParaRPr lang="en-US"/>
        </a:p>
      </dgm:t>
    </dgm:pt>
    <dgm:pt modelId="{887F4787-858F-478A-9C08-D0FD4318C74C}" type="sibTrans" cxnId="{45406182-D9E3-4B97-B6F4-92384AC8B084}">
      <dgm:prSet/>
      <dgm:spPr/>
      <dgm:t>
        <a:bodyPr/>
        <a:lstStyle/>
        <a:p>
          <a:endParaRPr lang="en-US"/>
        </a:p>
      </dgm:t>
    </dgm:pt>
    <dgm:pt modelId="{6B878FBF-C2E3-481F-9197-F5873B5059DD}">
      <dgm:prSet/>
      <dgm:spPr/>
      <dgm:t>
        <a:bodyPr/>
        <a:lstStyle/>
        <a:p>
          <a:r>
            <a:rPr lang="en-US"/>
            <a:t>Current Stock Price (Sep 2025): ~$2.00</a:t>
          </a:r>
        </a:p>
      </dgm:t>
    </dgm:pt>
    <dgm:pt modelId="{2A1755CA-D392-45B4-8DBB-1AA77014CAB3}" type="parTrans" cxnId="{0C9DED90-E67B-4460-BC96-EFBD813574CE}">
      <dgm:prSet/>
      <dgm:spPr/>
      <dgm:t>
        <a:bodyPr/>
        <a:lstStyle/>
        <a:p>
          <a:endParaRPr lang="en-US"/>
        </a:p>
      </dgm:t>
    </dgm:pt>
    <dgm:pt modelId="{E651BA3C-C8F0-4E87-BB4C-8326B86E7A16}" type="sibTrans" cxnId="{0C9DED90-E67B-4460-BC96-EFBD813574CE}">
      <dgm:prSet/>
      <dgm:spPr/>
      <dgm:t>
        <a:bodyPr/>
        <a:lstStyle/>
        <a:p>
          <a:endParaRPr lang="en-US"/>
        </a:p>
      </dgm:t>
    </dgm:pt>
    <dgm:pt modelId="{B5748DD8-ACC9-485A-AA40-90DF3392A0DB}">
      <dgm:prSet/>
      <dgm:spPr/>
      <dgm:t>
        <a:bodyPr/>
        <a:lstStyle/>
        <a:p>
          <a:r>
            <a:rPr lang="en-US"/>
            <a:t>Stock Decline: 97.9% from peak</a:t>
          </a:r>
        </a:p>
      </dgm:t>
    </dgm:pt>
    <dgm:pt modelId="{0D5EBCD1-91A8-42D6-80C1-1010095729FD}" type="parTrans" cxnId="{2CF7109B-4C1C-448A-BBA7-B7CB904A19AD}">
      <dgm:prSet/>
      <dgm:spPr/>
      <dgm:t>
        <a:bodyPr/>
        <a:lstStyle/>
        <a:p>
          <a:endParaRPr lang="en-US"/>
        </a:p>
      </dgm:t>
    </dgm:pt>
    <dgm:pt modelId="{B13E9C17-91C8-46A1-BA66-3F092495079D}" type="sibTrans" cxnId="{2CF7109B-4C1C-448A-BBA7-B7CB904A19AD}">
      <dgm:prSet/>
      <dgm:spPr/>
      <dgm:t>
        <a:bodyPr/>
        <a:lstStyle/>
        <a:p>
          <a:endParaRPr lang="en-US"/>
        </a:p>
      </dgm:t>
    </dgm:pt>
    <dgm:pt modelId="{AC232DD8-AF88-4742-BF6B-797B996A73F2}">
      <dgm:prSet/>
      <dgm:spPr/>
      <dgm:t>
        <a:bodyPr/>
        <a:lstStyle/>
        <a:p>
          <a:r>
            <a:rPr lang="en-US"/>
            <a:t>Current Market Cap: $246.77 million</a:t>
          </a:r>
        </a:p>
      </dgm:t>
    </dgm:pt>
    <dgm:pt modelId="{9F06B193-F7E8-4B02-AD93-AEDAA7A00708}" type="parTrans" cxnId="{6FB1EA4C-A985-400C-9BA5-2D139E10BE2C}">
      <dgm:prSet/>
      <dgm:spPr/>
      <dgm:t>
        <a:bodyPr/>
        <a:lstStyle/>
        <a:p>
          <a:endParaRPr lang="en-US"/>
        </a:p>
      </dgm:t>
    </dgm:pt>
    <dgm:pt modelId="{A34709EB-5DDC-4FDA-9F72-67AB1C8F0522}" type="sibTrans" cxnId="{6FB1EA4C-A985-400C-9BA5-2D139E10BE2C}">
      <dgm:prSet/>
      <dgm:spPr/>
      <dgm:t>
        <a:bodyPr/>
        <a:lstStyle/>
        <a:p>
          <a:endParaRPr lang="en-US"/>
        </a:p>
      </dgm:t>
    </dgm:pt>
    <dgm:pt modelId="{40A193D4-17EC-41AC-AD6A-E51073985C77}">
      <dgm:prSet/>
      <dgm:spPr/>
      <dgm:t>
        <a:bodyPr/>
        <a:lstStyle/>
        <a:p>
          <a:r>
            <a:rPr lang="en-US"/>
            <a:t>Peak Market Cap (2014): $3.86 billion</a:t>
          </a:r>
        </a:p>
      </dgm:t>
    </dgm:pt>
    <dgm:pt modelId="{766A8CDE-76C7-4DB8-B4EC-774E02A35B9B}" type="parTrans" cxnId="{B095481A-1844-498F-B101-0B8BE376B60D}">
      <dgm:prSet/>
      <dgm:spPr/>
      <dgm:t>
        <a:bodyPr/>
        <a:lstStyle/>
        <a:p>
          <a:endParaRPr lang="en-US"/>
        </a:p>
      </dgm:t>
    </dgm:pt>
    <dgm:pt modelId="{D2B244CF-FE64-4791-B7A1-828FB9834848}" type="sibTrans" cxnId="{B095481A-1844-498F-B101-0B8BE376B60D}">
      <dgm:prSet/>
      <dgm:spPr/>
      <dgm:t>
        <a:bodyPr/>
        <a:lstStyle/>
        <a:p>
          <a:endParaRPr lang="en-US"/>
        </a:p>
      </dgm:t>
    </dgm:pt>
    <dgm:pt modelId="{FD29188E-DCC4-45A8-A7C7-61F074805CFF}">
      <dgm:prSet/>
      <dgm:spPr/>
      <dgm:t>
        <a:bodyPr/>
        <a:lstStyle/>
        <a:p>
          <a:r>
            <a:rPr lang="en-US"/>
            <a:t>Market Cap Decline: 93.61%</a:t>
          </a:r>
        </a:p>
      </dgm:t>
    </dgm:pt>
    <dgm:pt modelId="{4DF2F5C7-C8A3-43CE-95BA-97BAACD57E79}" type="parTrans" cxnId="{6C7F97D5-8DCA-4B48-B22A-B9419AB33F35}">
      <dgm:prSet/>
      <dgm:spPr/>
      <dgm:t>
        <a:bodyPr/>
        <a:lstStyle/>
        <a:p>
          <a:endParaRPr lang="en-US"/>
        </a:p>
      </dgm:t>
    </dgm:pt>
    <dgm:pt modelId="{830636EA-0155-49C1-B5E4-02D8A9E8CCFB}" type="sibTrans" cxnId="{6C7F97D5-8DCA-4B48-B22A-B9419AB33F35}">
      <dgm:prSet/>
      <dgm:spPr/>
      <dgm:t>
        <a:bodyPr/>
        <a:lstStyle/>
        <a:p>
          <a:endParaRPr lang="en-US"/>
        </a:p>
      </dgm:t>
    </dgm:pt>
    <dgm:pt modelId="{2DA71BEF-EB32-44B1-BD6C-2715AC5856F6}" type="pres">
      <dgm:prSet presAssocID="{B9C547A6-F6D4-4DF6-B1C9-C8D10F9D3DA6}" presName="root" presStyleCnt="0">
        <dgm:presLayoutVars>
          <dgm:dir/>
          <dgm:resizeHandles val="exact"/>
        </dgm:presLayoutVars>
      </dgm:prSet>
      <dgm:spPr/>
    </dgm:pt>
    <dgm:pt modelId="{DD30BBEE-1264-4B26-BE67-FF1D05C136B6}" type="pres">
      <dgm:prSet presAssocID="{B9C547A6-F6D4-4DF6-B1C9-C8D10F9D3DA6}" presName="container" presStyleCnt="0">
        <dgm:presLayoutVars>
          <dgm:dir/>
          <dgm:resizeHandles val="exact"/>
        </dgm:presLayoutVars>
      </dgm:prSet>
      <dgm:spPr/>
    </dgm:pt>
    <dgm:pt modelId="{31BF7003-EAA1-44CE-9EE5-61A664B986DE}" type="pres">
      <dgm:prSet presAssocID="{9A456D89-2F8F-49A0-9287-4DEE5011042C}" presName="compNode" presStyleCnt="0"/>
      <dgm:spPr/>
    </dgm:pt>
    <dgm:pt modelId="{E18A84E2-F9C2-4CE6-8A91-80280D3FC84B}" type="pres">
      <dgm:prSet presAssocID="{9A456D89-2F8F-49A0-9287-4DEE5011042C}" presName="iconBgRect" presStyleLbl="bgShp" presStyleIdx="0" presStyleCnt="6"/>
      <dgm:spPr/>
    </dgm:pt>
    <dgm:pt modelId="{6829108D-7F31-42B1-B705-E83DEE2A1406}" type="pres">
      <dgm:prSet presAssocID="{9A456D89-2F8F-49A0-9287-4DEE5011042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C8288B57-210A-401A-966E-5FAC10AF8629}" type="pres">
      <dgm:prSet presAssocID="{9A456D89-2F8F-49A0-9287-4DEE5011042C}" presName="spaceRect" presStyleCnt="0"/>
      <dgm:spPr/>
    </dgm:pt>
    <dgm:pt modelId="{5D095863-688D-4687-99FC-0D5D924ED447}" type="pres">
      <dgm:prSet presAssocID="{9A456D89-2F8F-49A0-9287-4DEE5011042C}" presName="textRect" presStyleLbl="revTx" presStyleIdx="0" presStyleCnt="6">
        <dgm:presLayoutVars>
          <dgm:chMax val="1"/>
          <dgm:chPref val="1"/>
        </dgm:presLayoutVars>
      </dgm:prSet>
      <dgm:spPr/>
    </dgm:pt>
    <dgm:pt modelId="{14C4BFD1-45A6-4AFD-B10A-D117BEDCA8F5}" type="pres">
      <dgm:prSet presAssocID="{887F4787-858F-478A-9C08-D0FD4318C74C}" presName="sibTrans" presStyleLbl="sibTrans2D1" presStyleIdx="0" presStyleCnt="0"/>
      <dgm:spPr/>
    </dgm:pt>
    <dgm:pt modelId="{610695C4-9CDA-4E05-990F-4CB4C99BD55C}" type="pres">
      <dgm:prSet presAssocID="{6B878FBF-C2E3-481F-9197-F5873B5059DD}" presName="compNode" presStyleCnt="0"/>
      <dgm:spPr/>
    </dgm:pt>
    <dgm:pt modelId="{E0897DC4-5231-406B-BBF5-28CF3E56B55E}" type="pres">
      <dgm:prSet presAssocID="{6B878FBF-C2E3-481F-9197-F5873B5059DD}" presName="iconBgRect" presStyleLbl="bgShp" presStyleIdx="1" presStyleCnt="6"/>
      <dgm:spPr/>
    </dgm:pt>
    <dgm:pt modelId="{32FD372C-E04C-4EE5-9AF0-0E7FB98E2727}" type="pres">
      <dgm:prSet presAssocID="{6B878FBF-C2E3-481F-9197-F5873B5059D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97925C53-262A-45CF-8EFD-B5BDD5B37F5E}" type="pres">
      <dgm:prSet presAssocID="{6B878FBF-C2E3-481F-9197-F5873B5059DD}" presName="spaceRect" presStyleCnt="0"/>
      <dgm:spPr/>
    </dgm:pt>
    <dgm:pt modelId="{D4795BA5-88EB-4B33-9F9F-D8839D1C5690}" type="pres">
      <dgm:prSet presAssocID="{6B878FBF-C2E3-481F-9197-F5873B5059DD}" presName="textRect" presStyleLbl="revTx" presStyleIdx="1" presStyleCnt="6">
        <dgm:presLayoutVars>
          <dgm:chMax val="1"/>
          <dgm:chPref val="1"/>
        </dgm:presLayoutVars>
      </dgm:prSet>
      <dgm:spPr/>
    </dgm:pt>
    <dgm:pt modelId="{694ACF6E-ED2D-452B-8DAF-5B9C598B4E76}" type="pres">
      <dgm:prSet presAssocID="{E651BA3C-C8F0-4E87-BB4C-8326B86E7A16}" presName="sibTrans" presStyleLbl="sibTrans2D1" presStyleIdx="0" presStyleCnt="0"/>
      <dgm:spPr/>
    </dgm:pt>
    <dgm:pt modelId="{122049B0-A871-4C78-90B5-324C76B10C72}" type="pres">
      <dgm:prSet presAssocID="{B5748DD8-ACC9-485A-AA40-90DF3392A0DB}" presName="compNode" presStyleCnt="0"/>
      <dgm:spPr/>
    </dgm:pt>
    <dgm:pt modelId="{21EE1127-2650-4439-A4A0-038C588EE185}" type="pres">
      <dgm:prSet presAssocID="{B5748DD8-ACC9-485A-AA40-90DF3392A0DB}" presName="iconBgRect" presStyleLbl="bgShp" presStyleIdx="2" presStyleCnt="6"/>
      <dgm:spPr/>
    </dgm:pt>
    <dgm:pt modelId="{C34D383B-E10C-42BE-96EB-F19790437A1D}" type="pres">
      <dgm:prSet presAssocID="{B5748DD8-ACC9-485A-AA40-90DF3392A0D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DE0E46D7-9518-4BB4-81EA-633D037DAB29}" type="pres">
      <dgm:prSet presAssocID="{B5748DD8-ACC9-485A-AA40-90DF3392A0DB}" presName="spaceRect" presStyleCnt="0"/>
      <dgm:spPr/>
    </dgm:pt>
    <dgm:pt modelId="{B509DDAA-19E1-48A4-8056-7407EFF9C514}" type="pres">
      <dgm:prSet presAssocID="{B5748DD8-ACC9-485A-AA40-90DF3392A0DB}" presName="textRect" presStyleLbl="revTx" presStyleIdx="2" presStyleCnt="6">
        <dgm:presLayoutVars>
          <dgm:chMax val="1"/>
          <dgm:chPref val="1"/>
        </dgm:presLayoutVars>
      </dgm:prSet>
      <dgm:spPr/>
    </dgm:pt>
    <dgm:pt modelId="{9B75DACB-876E-488E-A27B-2322328181F5}" type="pres">
      <dgm:prSet presAssocID="{B13E9C17-91C8-46A1-BA66-3F092495079D}" presName="sibTrans" presStyleLbl="sibTrans2D1" presStyleIdx="0" presStyleCnt="0"/>
      <dgm:spPr/>
    </dgm:pt>
    <dgm:pt modelId="{F4A1D896-754C-4FA8-B1F6-EA81DEFC5D8C}" type="pres">
      <dgm:prSet presAssocID="{AC232DD8-AF88-4742-BF6B-797B996A73F2}" presName="compNode" presStyleCnt="0"/>
      <dgm:spPr/>
    </dgm:pt>
    <dgm:pt modelId="{E6DEA1EB-B325-4B13-AF21-F5627A309D01}" type="pres">
      <dgm:prSet presAssocID="{AC232DD8-AF88-4742-BF6B-797B996A73F2}" presName="iconBgRect" presStyleLbl="bgShp" presStyleIdx="3" presStyleCnt="6"/>
      <dgm:spPr/>
    </dgm:pt>
    <dgm:pt modelId="{28E5A422-7FFB-45E8-B18F-41501FA548BC}" type="pres">
      <dgm:prSet presAssocID="{AC232DD8-AF88-4742-BF6B-797B996A73F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70A310C8-8AC7-4817-BEBB-64FEE9B3C801}" type="pres">
      <dgm:prSet presAssocID="{AC232DD8-AF88-4742-BF6B-797B996A73F2}" presName="spaceRect" presStyleCnt="0"/>
      <dgm:spPr/>
    </dgm:pt>
    <dgm:pt modelId="{4128A426-FC7D-46E2-AC4C-5B5DB9F20A4D}" type="pres">
      <dgm:prSet presAssocID="{AC232DD8-AF88-4742-BF6B-797B996A73F2}" presName="textRect" presStyleLbl="revTx" presStyleIdx="3" presStyleCnt="6">
        <dgm:presLayoutVars>
          <dgm:chMax val="1"/>
          <dgm:chPref val="1"/>
        </dgm:presLayoutVars>
      </dgm:prSet>
      <dgm:spPr/>
    </dgm:pt>
    <dgm:pt modelId="{9CFED7A0-FD58-43F4-80B6-F14AE23BFCAB}" type="pres">
      <dgm:prSet presAssocID="{A34709EB-5DDC-4FDA-9F72-67AB1C8F0522}" presName="sibTrans" presStyleLbl="sibTrans2D1" presStyleIdx="0" presStyleCnt="0"/>
      <dgm:spPr/>
    </dgm:pt>
    <dgm:pt modelId="{F1FDD642-B546-450B-9D18-50517C9D91B9}" type="pres">
      <dgm:prSet presAssocID="{40A193D4-17EC-41AC-AD6A-E51073985C77}" presName="compNode" presStyleCnt="0"/>
      <dgm:spPr/>
    </dgm:pt>
    <dgm:pt modelId="{3CF8B343-ED3A-4F5C-BE28-C730FAEE38BC}" type="pres">
      <dgm:prSet presAssocID="{40A193D4-17EC-41AC-AD6A-E51073985C77}" presName="iconBgRect" presStyleLbl="bgShp" presStyleIdx="4" presStyleCnt="6"/>
      <dgm:spPr/>
    </dgm:pt>
    <dgm:pt modelId="{CFCF20BB-F9D7-4672-BD39-E3561F6A9C5D}" type="pres">
      <dgm:prSet presAssocID="{40A193D4-17EC-41AC-AD6A-E51073985C7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AB2C784-9837-4E0A-89E2-F2FDA745249B}" type="pres">
      <dgm:prSet presAssocID="{40A193D4-17EC-41AC-AD6A-E51073985C77}" presName="spaceRect" presStyleCnt="0"/>
      <dgm:spPr/>
    </dgm:pt>
    <dgm:pt modelId="{41772A75-BD38-469A-9FCE-A0A8EC52E179}" type="pres">
      <dgm:prSet presAssocID="{40A193D4-17EC-41AC-AD6A-E51073985C77}" presName="textRect" presStyleLbl="revTx" presStyleIdx="4" presStyleCnt="6">
        <dgm:presLayoutVars>
          <dgm:chMax val="1"/>
          <dgm:chPref val="1"/>
        </dgm:presLayoutVars>
      </dgm:prSet>
      <dgm:spPr/>
    </dgm:pt>
    <dgm:pt modelId="{3C57694D-E9CA-4703-815A-48D0466875E1}" type="pres">
      <dgm:prSet presAssocID="{D2B244CF-FE64-4791-B7A1-828FB9834848}" presName="sibTrans" presStyleLbl="sibTrans2D1" presStyleIdx="0" presStyleCnt="0"/>
      <dgm:spPr/>
    </dgm:pt>
    <dgm:pt modelId="{781EF630-DD0B-4939-A924-FD435504CEE3}" type="pres">
      <dgm:prSet presAssocID="{FD29188E-DCC4-45A8-A7C7-61F074805CFF}" presName="compNode" presStyleCnt="0"/>
      <dgm:spPr/>
    </dgm:pt>
    <dgm:pt modelId="{1751E725-2964-44FA-92A2-564A7488FD57}" type="pres">
      <dgm:prSet presAssocID="{FD29188E-DCC4-45A8-A7C7-61F074805CFF}" presName="iconBgRect" presStyleLbl="bgShp" presStyleIdx="5" presStyleCnt="6"/>
      <dgm:spPr/>
    </dgm:pt>
    <dgm:pt modelId="{8897B35B-C958-44BD-8267-8A86C6CB89AA}" type="pres">
      <dgm:prSet presAssocID="{FD29188E-DCC4-45A8-A7C7-61F074805CF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56D31D90-486E-4FB9-A4C4-CEC507FDCC7C}" type="pres">
      <dgm:prSet presAssocID="{FD29188E-DCC4-45A8-A7C7-61F074805CFF}" presName="spaceRect" presStyleCnt="0"/>
      <dgm:spPr/>
    </dgm:pt>
    <dgm:pt modelId="{401D13C2-05EA-43DB-9AA1-23D1AC2212AC}" type="pres">
      <dgm:prSet presAssocID="{FD29188E-DCC4-45A8-A7C7-61F074805CF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6607701-5D13-44C5-92EC-80A778A7217C}" type="presOf" srcId="{AC232DD8-AF88-4742-BF6B-797B996A73F2}" destId="{4128A426-FC7D-46E2-AC4C-5B5DB9F20A4D}" srcOrd="0" destOrd="0" presId="urn:microsoft.com/office/officeart/2018/2/layout/IconCircleList"/>
    <dgm:cxn modelId="{90AF5B08-2516-47D8-947A-C61AC9DE058C}" type="presOf" srcId="{40A193D4-17EC-41AC-AD6A-E51073985C77}" destId="{41772A75-BD38-469A-9FCE-A0A8EC52E179}" srcOrd="0" destOrd="0" presId="urn:microsoft.com/office/officeart/2018/2/layout/IconCircleList"/>
    <dgm:cxn modelId="{BDEB4213-CDC6-4193-B95E-1D05FC992907}" type="presOf" srcId="{887F4787-858F-478A-9C08-D0FD4318C74C}" destId="{14C4BFD1-45A6-4AFD-B10A-D117BEDCA8F5}" srcOrd="0" destOrd="0" presId="urn:microsoft.com/office/officeart/2018/2/layout/IconCircleList"/>
    <dgm:cxn modelId="{2E34DC18-8BE7-4A5B-B08A-5EDB78107DB0}" type="presOf" srcId="{A34709EB-5DDC-4FDA-9F72-67AB1C8F0522}" destId="{9CFED7A0-FD58-43F4-80B6-F14AE23BFCAB}" srcOrd="0" destOrd="0" presId="urn:microsoft.com/office/officeart/2018/2/layout/IconCircleList"/>
    <dgm:cxn modelId="{B095481A-1844-498F-B101-0B8BE376B60D}" srcId="{B9C547A6-F6D4-4DF6-B1C9-C8D10F9D3DA6}" destId="{40A193D4-17EC-41AC-AD6A-E51073985C77}" srcOrd="4" destOrd="0" parTransId="{766A8CDE-76C7-4DB8-B4EC-774E02A35B9B}" sibTransId="{D2B244CF-FE64-4791-B7A1-828FB9834848}"/>
    <dgm:cxn modelId="{FBB2E966-C162-4835-9737-4C1EF67A3288}" type="presOf" srcId="{E651BA3C-C8F0-4E87-BB4C-8326B86E7A16}" destId="{694ACF6E-ED2D-452B-8DAF-5B9C598B4E76}" srcOrd="0" destOrd="0" presId="urn:microsoft.com/office/officeart/2018/2/layout/IconCircleList"/>
    <dgm:cxn modelId="{2BFE2E6A-AA2E-445E-A79D-4249F199157F}" type="presOf" srcId="{9A456D89-2F8F-49A0-9287-4DEE5011042C}" destId="{5D095863-688D-4687-99FC-0D5D924ED447}" srcOrd="0" destOrd="0" presId="urn:microsoft.com/office/officeart/2018/2/layout/IconCircleList"/>
    <dgm:cxn modelId="{6FB1EA4C-A985-400C-9BA5-2D139E10BE2C}" srcId="{B9C547A6-F6D4-4DF6-B1C9-C8D10F9D3DA6}" destId="{AC232DD8-AF88-4742-BF6B-797B996A73F2}" srcOrd="3" destOrd="0" parTransId="{9F06B193-F7E8-4B02-AD93-AEDAA7A00708}" sibTransId="{A34709EB-5DDC-4FDA-9F72-67AB1C8F0522}"/>
    <dgm:cxn modelId="{06A68E6F-3039-45D6-B084-4559BED4A3AB}" type="presOf" srcId="{6B878FBF-C2E3-481F-9197-F5873B5059DD}" destId="{D4795BA5-88EB-4B33-9F9F-D8839D1C5690}" srcOrd="0" destOrd="0" presId="urn:microsoft.com/office/officeart/2018/2/layout/IconCircleList"/>
    <dgm:cxn modelId="{45406182-D9E3-4B97-B6F4-92384AC8B084}" srcId="{B9C547A6-F6D4-4DF6-B1C9-C8D10F9D3DA6}" destId="{9A456D89-2F8F-49A0-9287-4DEE5011042C}" srcOrd="0" destOrd="0" parTransId="{02F86E6B-138D-4553-95B9-8550E0B19023}" sibTransId="{887F4787-858F-478A-9C08-D0FD4318C74C}"/>
    <dgm:cxn modelId="{0C9DED90-E67B-4460-BC96-EFBD813574CE}" srcId="{B9C547A6-F6D4-4DF6-B1C9-C8D10F9D3DA6}" destId="{6B878FBF-C2E3-481F-9197-F5873B5059DD}" srcOrd="1" destOrd="0" parTransId="{2A1755CA-D392-45B4-8DBB-1AA77014CAB3}" sibTransId="{E651BA3C-C8F0-4E87-BB4C-8326B86E7A16}"/>
    <dgm:cxn modelId="{2CF7109B-4C1C-448A-BBA7-B7CB904A19AD}" srcId="{B9C547A6-F6D4-4DF6-B1C9-C8D10F9D3DA6}" destId="{B5748DD8-ACC9-485A-AA40-90DF3392A0DB}" srcOrd="2" destOrd="0" parTransId="{0D5EBCD1-91A8-42D6-80C1-1010095729FD}" sibTransId="{B13E9C17-91C8-46A1-BA66-3F092495079D}"/>
    <dgm:cxn modelId="{6EC045B4-D89E-479E-ACD0-8E70085F86E5}" type="presOf" srcId="{FD29188E-DCC4-45A8-A7C7-61F074805CFF}" destId="{401D13C2-05EA-43DB-9AA1-23D1AC2212AC}" srcOrd="0" destOrd="0" presId="urn:microsoft.com/office/officeart/2018/2/layout/IconCircleList"/>
    <dgm:cxn modelId="{EEA814CC-8040-4A00-84A5-FF6254A28975}" type="presOf" srcId="{B9C547A6-F6D4-4DF6-B1C9-C8D10F9D3DA6}" destId="{2DA71BEF-EB32-44B1-BD6C-2715AC5856F6}" srcOrd="0" destOrd="0" presId="urn:microsoft.com/office/officeart/2018/2/layout/IconCircleList"/>
    <dgm:cxn modelId="{C60401D3-0901-40AE-8065-E40A5B3188E3}" type="presOf" srcId="{D2B244CF-FE64-4791-B7A1-828FB9834848}" destId="{3C57694D-E9CA-4703-815A-48D0466875E1}" srcOrd="0" destOrd="0" presId="urn:microsoft.com/office/officeart/2018/2/layout/IconCircleList"/>
    <dgm:cxn modelId="{0D745FD5-F271-4FCC-AFB5-433F6F931ACE}" type="presOf" srcId="{B5748DD8-ACC9-485A-AA40-90DF3392A0DB}" destId="{B509DDAA-19E1-48A4-8056-7407EFF9C514}" srcOrd="0" destOrd="0" presId="urn:microsoft.com/office/officeart/2018/2/layout/IconCircleList"/>
    <dgm:cxn modelId="{6C7F97D5-8DCA-4B48-B22A-B9419AB33F35}" srcId="{B9C547A6-F6D4-4DF6-B1C9-C8D10F9D3DA6}" destId="{FD29188E-DCC4-45A8-A7C7-61F074805CFF}" srcOrd="5" destOrd="0" parTransId="{4DF2F5C7-C8A3-43CE-95BA-97BAACD57E79}" sibTransId="{830636EA-0155-49C1-B5E4-02D8A9E8CCFB}"/>
    <dgm:cxn modelId="{A886F5D8-23B0-4143-BFE6-C2C2E926B7EE}" type="presOf" srcId="{B13E9C17-91C8-46A1-BA66-3F092495079D}" destId="{9B75DACB-876E-488E-A27B-2322328181F5}" srcOrd="0" destOrd="0" presId="urn:microsoft.com/office/officeart/2018/2/layout/IconCircleList"/>
    <dgm:cxn modelId="{EEA13D6D-704B-49E5-B764-AEA7EB34A43A}" type="presParOf" srcId="{2DA71BEF-EB32-44B1-BD6C-2715AC5856F6}" destId="{DD30BBEE-1264-4B26-BE67-FF1D05C136B6}" srcOrd="0" destOrd="0" presId="urn:microsoft.com/office/officeart/2018/2/layout/IconCircleList"/>
    <dgm:cxn modelId="{7EEF679E-60E7-4650-872A-351718BC5D3F}" type="presParOf" srcId="{DD30BBEE-1264-4B26-BE67-FF1D05C136B6}" destId="{31BF7003-EAA1-44CE-9EE5-61A664B986DE}" srcOrd="0" destOrd="0" presId="urn:microsoft.com/office/officeart/2018/2/layout/IconCircleList"/>
    <dgm:cxn modelId="{F3412A94-31E5-4A4E-A2DF-C0E9A99F67CF}" type="presParOf" srcId="{31BF7003-EAA1-44CE-9EE5-61A664B986DE}" destId="{E18A84E2-F9C2-4CE6-8A91-80280D3FC84B}" srcOrd="0" destOrd="0" presId="urn:microsoft.com/office/officeart/2018/2/layout/IconCircleList"/>
    <dgm:cxn modelId="{D2BAFD6E-6EFF-4D1E-ABCB-C291818A008A}" type="presParOf" srcId="{31BF7003-EAA1-44CE-9EE5-61A664B986DE}" destId="{6829108D-7F31-42B1-B705-E83DEE2A1406}" srcOrd="1" destOrd="0" presId="urn:microsoft.com/office/officeart/2018/2/layout/IconCircleList"/>
    <dgm:cxn modelId="{7071333A-BAD2-4832-8C13-9AC42EBEB38F}" type="presParOf" srcId="{31BF7003-EAA1-44CE-9EE5-61A664B986DE}" destId="{C8288B57-210A-401A-966E-5FAC10AF8629}" srcOrd="2" destOrd="0" presId="urn:microsoft.com/office/officeart/2018/2/layout/IconCircleList"/>
    <dgm:cxn modelId="{8A3E41D2-317B-4E0F-820A-92E41FBC7A13}" type="presParOf" srcId="{31BF7003-EAA1-44CE-9EE5-61A664B986DE}" destId="{5D095863-688D-4687-99FC-0D5D924ED447}" srcOrd="3" destOrd="0" presId="urn:microsoft.com/office/officeart/2018/2/layout/IconCircleList"/>
    <dgm:cxn modelId="{E08EDEAD-6329-4A8B-89C2-97CD41B20E52}" type="presParOf" srcId="{DD30BBEE-1264-4B26-BE67-FF1D05C136B6}" destId="{14C4BFD1-45A6-4AFD-B10A-D117BEDCA8F5}" srcOrd="1" destOrd="0" presId="urn:microsoft.com/office/officeart/2018/2/layout/IconCircleList"/>
    <dgm:cxn modelId="{98977E02-711A-4C83-9560-99C4226417DC}" type="presParOf" srcId="{DD30BBEE-1264-4B26-BE67-FF1D05C136B6}" destId="{610695C4-9CDA-4E05-990F-4CB4C99BD55C}" srcOrd="2" destOrd="0" presId="urn:microsoft.com/office/officeart/2018/2/layout/IconCircleList"/>
    <dgm:cxn modelId="{B658A6E9-C9CC-48A5-8276-5D58AB423D6B}" type="presParOf" srcId="{610695C4-9CDA-4E05-990F-4CB4C99BD55C}" destId="{E0897DC4-5231-406B-BBF5-28CF3E56B55E}" srcOrd="0" destOrd="0" presId="urn:microsoft.com/office/officeart/2018/2/layout/IconCircleList"/>
    <dgm:cxn modelId="{9657BD21-0CFA-48FE-9972-109FC6E58D17}" type="presParOf" srcId="{610695C4-9CDA-4E05-990F-4CB4C99BD55C}" destId="{32FD372C-E04C-4EE5-9AF0-0E7FB98E2727}" srcOrd="1" destOrd="0" presId="urn:microsoft.com/office/officeart/2018/2/layout/IconCircleList"/>
    <dgm:cxn modelId="{A23C4E99-759A-4DF0-8E20-230D4091E5FB}" type="presParOf" srcId="{610695C4-9CDA-4E05-990F-4CB4C99BD55C}" destId="{97925C53-262A-45CF-8EFD-B5BDD5B37F5E}" srcOrd="2" destOrd="0" presId="urn:microsoft.com/office/officeart/2018/2/layout/IconCircleList"/>
    <dgm:cxn modelId="{F35DEAAE-C95B-4F41-8C9C-F72292CD7F45}" type="presParOf" srcId="{610695C4-9CDA-4E05-990F-4CB4C99BD55C}" destId="{D4795BA5-88EB-4B33-9F9F-D8839D1C5690}" srcOrd="3" destOrd="0" presId="urn:microsoft.com/office/officeart/2018/2/layout/IconCircleList"/>
    <dgm:cxn modelId="{9CB60129-F059-4DE3-AA65-6E44D9538C1B}" type="presParOf" srcId="{DD30BBEE-1264-4B26-BE67-FF1D05C136B6}" destId="{694ACF6E-ED2D-452B-8DAF-5B9C598B4E76}" srcOrd="3" destOrd="0" presId="urn:microsoft.com/office/officeart/2018/2/layout/IconCircleList"/>
    <dgm:cxn modelId="{E144604E-25A2-4D48-A315-D5B3B272A642}" type="presParOf" srcId="{DD30BBEE-1264-4B26-BE67-FF1D05C136B6}" destId="{122049B0-A871-4C78-90B5-324C76B10C72}" srcOrd="4" destOrd="0" presId="urn:microsoft.com/office/officeart/2018/2/layout/IconCircleList"/>
    <dgm:cxn modelId="{7F52CEF3-4B4A-4B6C-8402-4E22E6532F2D}" type="presParOf" srcId="{122049B0-A871-4C78-90B5-324C76B10C72}" destId="{21EE1127-2650-4439-A4A0-038C588EE185}" srcOrd="0" destOrd="0" presId="urn:microsoft.com/office/officeart/2018/2/layout/IconCircleList"/>
    <dgm:cxn modelId="{5490E260-67E5-453A-AD07-E374976447DB}" type="presParOf" srcId="{122049B0-A871-4C78-90B5-324C76B10C72}" destId="{C34D383B-E10C-42BE-96EB-F19790437A1D}" srcOrd="1" destOrd="0" presId="urn:microsoft.com/office/officeart/2018/2/layout/IconCircleList"/>
    <dgm:cxn modelId="{B51DAD78-BBC0-49AE-A057-A74D3F5D5778}" type="presParOf" srcId="{122049B0-A871-4C78-90B5-324C76B10C72}" destId="{DE0E46D7-9518-4BB4-81EA-633D037DAB29}" srcOrd="2" destOrd="0" presId="urn:microsoft.com/office/officeart/2018/2/layout/IconCircleList"/>
    <dgm:cxn modelId="{5BA63540-742A-4C6E-8949-C973E310D2C5}" type="presParOf" srcId="{122049B0-A871-4C78-90B5-324C76B10C72}" destId="{B509DDAA-19E1-48A4-8056-7407EFF9C514}" srcOrd="3" destOrd="0" presId="urn:microsoft.com/office/officeart/2018/2/layout/IconCircleList"/>
    <dgm:cxn modelId="{4D9CD04C-3A99-4358-816E-BAE7A4760582}" type="presParOf" srcId="{DD30BBEE-1264-4B26-BE67-FF1D05C136B6}" destId="{9B75DACB-876E-488E-A27B-2322328181F5}" srcOrd="5" destOrd="0" presId="urn:microsoft.com/office/officeart/2018/2/layout/IconCircleList"/>
    <dgm:cxn modelId="{05120BB9-C106-4716-AD98-EA9FFE57BF84}" type="presParOf" srcId="{DD30BBEE-1264-4B26-BE67-FF1D05C136B6}" destId="{F4A1D896-754C-4FA8-B1F6-EA81DEFC5D8C}" srcOrd="6" destOrd="0" presId="urn:microsoft.com/office/officeart/2018/2/layout/IconCircleList"/>
    <dgm:cxn modelId="{C5C3E5D7-CA18-41B0-9393-45A2444A310B}" type="presParOf" srcId="{F4A1D896-754C-4FA8-B1F6-EA81DEFC5D8C}" destId="{E6DEA1EB-B325-4B13-AF21-F5627A309D01}" srcOrd="0" destOrd="0" presId="urn:microsoft.com/office/officeart/2018/2/layout/IconCircleList"/>
    <dgm:cxn modelId="{5E4C8D13-CEB6-4EFB-994B-B6074E442DBD}" type="presParOf" srcId="{F4A1D896-754C-4FA8-B1F6-EA81DEFC5D8C}" destId="{28E5A422-7FFB-45E8-B18F-41501FA548BC}" srcOrd="1" destOrd="0" presId="urn:microsoft.com/office/officeart/2018/2/layout/IconCircleList"/>
    <dgm:cxn modelId="{5A8B61A1-6658-457E-8576-706BA17DE81E}" type="presParOf" srcId="{F4A1D896-754C-4FA8-B1F6-EA81DEFC5D8C}" destId="{70A310C8-8AC7-4817-BEBB-64FEE9B3C801}" srcOrd="2" destOrd="0" presId="urn:microsoft.com/office/officeart/2018/2/layout/IconCircleList"/>
    <dgm:cxn modelId="{63E42D50-008E-4C49-A4EF-0EC4DEFD49EE}" type="presParOf" srcId="{F4A1D896-754C-4FA8-B1F6-EA81DEFC5D8C}" destId="{4128A426-FC7D-46E2-AC4C-5B5DB9F20A4D}" srcOrd="3" destOrd="0" presId="urn:microsoft.com/office/officeart/2018/2/layout/IconCircleList"/>
    <dgm:cxn modelId="{48F0F8D9-43CE-41B1-8C74-D04BEFC9520A}" type="presParOf" srcId="{DD30BBEE-1264-4B26-BE67-FF1D05C136B6}" destId="{9CFED7A0-FD58-43F4-80B6-F14AE23BFCAB}" srcOrd="7" destOrd="0" presId="urn:microsoft.com/office/officeart/2018/2/layout/IconCircleList"/>
    <dgm:cxn modelId="{F7421185-A0C5-4248-B806-159E94B9F2C3}" type="presParOf" srcId="{DD30BBEE-1264-4B26-BE67-FF1D05C136B6}" destId="{F1FDD642-B546-450B-9D18-50517C9D91B9}" srcOrd="8" destOrd="0" presId="urn:microsoft.com/office/officeart/2018/2/layout/IconCircleList"/>
    <dgm:cxn modelId="{9967B01C-3127-4BDC-A09E-CB94FDF03C56}" type="presParOf" srcId="{F1FDD642-B546-450B-9D18-50517C9D91B9}" destId="{3CF8B343-ED3A-4F5C-BE28-C730FAEE38BC}" srcOrd="0" destOrd="0" presId="urn:microsoft.com/office/officeart/2018/2/layout/IconCircleList"/>
    <dgm:cxn modelId="{B73E43F0-6A19-43B3-8643-8E223F30CC63}" type="presParOf" srcId="{F1FDD642-B546-450B-9D18-50517C9D91B9}" destId="{CFCF20BB-F9D7-4672-BD39-E3561F6A9C5D}" srcOrd="1" destOrd="0" presId="urn:microsoft.com/office/officeart/2018/2/layout/IconCircleList"/>
    <dgm:cxn modelId="{0F80920D-6065-4B8F-8F66-B46BF2B1639D}" type="presParOf" srcId="{F1FDD642-B546-450B-9D18-50517C9D91B9}" destId="{FAB2C784-9837-4E0A-89E2-F2FDA745249B}" srcOrd="2" destOrd="0" presId="urn:microsoft.com/office/officeart/2018/2/layout/IconCircleList"/>
    <dgm:cxn modelId="{A4D89D71-0D37-4A59-9354-44E408811A59}" type="presParOf" srcId="{F1FDD642-B546-450B-9D18-50517C9D91B9}" destId="{41772A75-BD38-469A-9FCE-A0A8EC52E179}" srcOrd="3" destOrd="0" presId="urn:microsoft.com/office/officeart/2018/2/layout/IconCircleList"/>
    <dgm:cxn modelId="{8E7EA0EF-BC34-47D2-B5AD-C9C78DB5BACB}" type="presParOf" srcId="{DD30BBEE-1264-4B26-BE67-FF1D05C136B6}" destId="{3C57694D-E9CA-4703-815A-48D0466875E1}" srcOrd="9" destOrd="0" presId="urn:microsoft.com/office/officeart/2018/2/layout/IconCircleList"/>
    <dgm:cxn modelId="{B7D8D3D2-214E-4FB1-B300-06F831620851}" type="presParOf" srcId="{DD30BBEE-1264-4B26-BE67-FF1D05C136B6}" destId="{781EF630-DD0B-4939-A924-FD435504CEE3}" srcOrd="10" destOrd="0" presId="urn:microsoft.com/office/officeart/2018/2/layout/IconCircleList"/>
    <dgm:cxn modelId="{E2D47F1A-2BBA-4108-ADD5-FF51131EAE99}" type="presParOf" srcId="{781EF630-DD0B-4939-A924-FD435504CEE3}" destId="{1751E725-2964-44FA-92A2-564A7488FD57}" srcOrd="0" destOrd="0" presId="urn:microsoft.com/office/officeart/2018/2/layout/IconCircleList"/>
    <dgm:cxn modelId="{7B9F2E4F-6049-4275-AF56-44C9A221B903}" type="presParOf" srcId="{781EF630-DD0B-4939-A924-FD435504CEE3}" destId="{8897B35B-C958-44BD-8267-8A86C6CB89AA}" srcOrd="1" destOrd="0" presId="urn:microsoft.com/office/officeart/2018/2/layout/IconCircleList"/>
    <dgm:cxn modelId="{BC01F067-E3D7-48C4-AF89-DB8265401F3C}" type="presParOf" srcId="{781EF630-DD0B-4939-A924-FD435504CEE3}" destId="{56D31D90-486E-4FB9-A4C4-CEC507FDCC7C}" srcOrd="2" destOrd="0" presId="urn:microsoft.com/office/officeart/2018/2/layout/IconCircleList"/>
    <dgm:cxn modelId="{4AEFCD1F-FF07-445F-8838-18A8123CB07D}" type="presParOf" srcId="{781EF630-DD0B-4939-A924-FD435504CEE3}" destId="{401D13C2-05EA-43DB-9AA1-23D1AC2212A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E5F8D7-D38E-4DFC-A335-0B0DE4B3A4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3F02AF-017B-42E9-B5C2-0B91A2DAC0ED}">
      <dgm:prSet/>
      <dgm:spPr/>
      <dgm:t>
        <a:bodyPr/>
        <a:lstStyle/>
        <a:p>
          <a:r>
            <a:rPr lang="en-US" b="1"/>
            <a:t>Bootstrapped Growth:</a:t>
          </a:r>
          <a:r>
            <a:rPr lang="en-US"/>
            <a:t> No venture capital initially - organic expansion</a:t>
          </a:r>
        </a:p>
      </dgm:t>
    </dgm:pt>
    <dgm:pt modelId="{86AB1798-EFFB-4ADA-ADBE-5CCB8CFAC783}" type="parTrans" cxnId="{05952C81-3269-43C6-B9FF-022DC0660108}">
      <dgm:prSet/>
      <dgm:spPr/>
      <dgm:t>
        <a:bodyPr/>
        <a:lstStyle/>
        <a:p>
          <a:endParaRPr lang="en-US"/>
        </a:p>
      </dgm:t>
    </dgm:pt>
    <dgm:pt modelId="{43B9527C-27D3-415A-B2A9-6C04A4799994}" type="sibTrans" cxnId="{05952C81-3269-43C6-B9FF-022DC0660108}">
      <dgm:prSet/>
      <dgm:spPr/>
      <dgm:t>
        <a:bodyPr/>
        <a:lstStyle/>
        <a:p>
          <a:endParaRPr lang="en-US"/>
        </a:p>
      </dgm:t>
    </dgm:pt>
    <dgm:pt modelId="{D7D412BD-72A5-476D-944B-ED33295CEA05}">
      <dgm:prSet/>
      <dgm:spPr/>
      <dgm:t>
        <a:bodyPr/>
        <a:lstStyle/>
        <a:p>
          <a:r>
            <a:rPr lang="en-US" b="1"/>
            <a:t>Word-of-Mouth Marketing:</a:t>
          </a:r>
          <a:r>
            <a:rPr lang="en-US"/>
            <a:t> Let product quality drive recommendations</a:t>
          </a:r>
        </a:p>
      </dgm:t>
    </dgm:pt>
    <dgm:pt modelId="{FF84FB54-DCFC-4293-A231-C9B3263E4F26}" type="parTrans" cxnId="{20F7C418-DB9F-475A-B481-597CD2523810}">
      <dgm:prSet/>
      <dgm:spPr/>
      <dgm:t>
        <a:bodyPr/>
        <a:lstStyle/>
        <a:p>
          <a:endParaRPr lang="en-US"/>
        </a:p>
      </dgm:t>
    </dgm:pt>
    <dgm:pt modelId="{0E58626F-B07C-40DF-9610-D39DA5165078}" type="sibTrans" cxnId="{20F7C418-DB9F-475A-B481-597CD2523810}">
      <dgm:prSet/>
      <dgm:spPr/>
      <dgm:t>
        <a:bodyPr/>
        <a:lstStyle/>
        <a:p>
          <a:endParaRPr lang="en-US"/>
        </a:p>
      </dgm:t>
    </dgm:pt>
    <dgm:pt modelId="{6E38EEEB-F931-4615-A1B3-4B1AF62BFB88}">
      <dgm:prSet/>
      <dgm:spPr/>
      <dgm:t>
        <a:bodyPr/>
        <a:lstStyle/>
        <a:p>
          <a:r>
            <a:rPr lang="en-US" b="1"/>
            <a:t>Niche-First Approach:</a:t>
          </a:r>
          <a:r>
            <a:rPr lang="en-US"/>
            <a:t> Target extreme sports enthusiasts before mass market</a:t>
          </a:r>
        </a:p>
      </dgm:t>
    </dgm:pt>
    <dgm:pt modelId="{B74C3A7D-F825-4E4C-AC72-828C868641C5}" type="parTrans" cxnId="{4E7BDFEA-B1C0-44C3-A062-6BCCC506E1EB}">
      <dgm:prSet/>
      <dgm:spPr/>
      <dgm:t>
        <a:bodyPr/>
        <a:lstStyle/>
        <a:p>
          <a:endParaRPr lang="en-US"/>
        </a:p>
      </dgm:t>
    </dgm:pt>
    <dgm:pt modelId="{E5137264-4768-4EBC-82C9-23872D189AC7}" type="sibTrans" cxnId="{4E7BDFEA-B1C0-44C3-A062-6BCCC506E1EB}">
      <dgm:prSet/>
      <dgm:spPr/>
      <dgm:t>
        <a:bodyPr/>
        <a:lstStyle/>
        <a:p>
          <a:endParaRPr lang="en-US"/>
        </a:p>
      </dgm:t>
    </dgm:pt>
    <dgm:pt modelId="{567C8817-3953-4003-A2E4-3601719DD301}">
      <dgm:prSet/>
      <dgm:spPr/>
      <dgm:t>
        <a:bodyPr/>
        <a:lstStyle/>
        <a:p>
          <a:r>
            <a:rPr lang="en-US" b="1"/>
            <a:t>User-Generated Content:</a:t>
          </a:r>
          <a:r>
            <a:rPr lang="en-US"/>
            <a:t> Athletes became natural brand ambassadors</a:t>
          </a:r>
        </a:p>
      </dgm:t>
    </dgm:pt>
    <dgm:pt modelId="{30606F9C-154A-4852-A9D4-BB6A71BCAAFC}" type="parTrans" cxnId="{F4D718CF-6CE0-4956-B2F4-0C636CF768E3}">
      <dgm:prSet/>
      <dgm:spPr/>
      <dgm:t>
        <a:bodyPr/>
        <a:lstStyle/>
        <a:p>
          <a:endParaRPr lang="en-US"/>
        </a:p>
      </dgm:t>
    </dgm:pt>
    <dgm:pt modelId="{4F7F6EA3-9599-4234-9E16-94EA5D3C9800}" type="sibTrans" cxnId="{F4D718CF-6CE0-4956-B2F4-0C636CF768E3}">
      <dgm:prSet/>
      <dgm:spPr/>
      <dgm:t>
        <a:bodyPr/>
        <a:lstStyle/>
        <a:p>
          <a:endParaRPr lang="en-US"/>
        </a:p>
      </dgm:t>
    </dgm:pt>
    <dgm:pt modelId="{0631C642-84BE-4F8F-AA26-BB36256010A9}">
      <dgm:prSet/>
      <dgm:spPr/>
      <dgm:t>
        <a:bodyPr/>
        <a:lstStyle/>
        <a:p>
          <a:r>
            <a:rPr lang="en-US" b="1"/>
            <a:t>Quality Over Quantity:</a:t>
          </a:r>
          <a:r>
            <a:rPr lang="en-US"/>
            <a:t> Durable, waterproof, simple to use</a:t>
          </a:r>
        </a:p>
      </dgm:t>
    </dgm:pt>
    <dgm:pt modelId="{4A6E20A2-B055-4B4C-902D-52BED69F65E8}" type="parTrans" cxnId="{3117D639-1501-4DC0-A0BC-ED30B67F4B86}">
      <dgm:prSet/>
      <dgm:spPr/>
      <dgm:t>
        <a:bodyPr/>
        <a:lstStyle/>
        <a:p>
          <a:endParaRPr lang="en-US"/>
        </a:p>
      </dgm:t>
    </dgm:pt>
    <dgm:pt modelId="{6F25DB16-2159-476C-8BA3-1848B38E3F55}" type="sibTrans" cxnId="{3117D639-1501-4DC0-A0BC-ED30B67F4B86}">
      <dgm:prSet/>
      <dgm:spPr/>
      <dgm:t>
        <a:bodyPr/>
        <a:lstStyle/>
        <a:p>
          <a:endParaRPr lang="en-US"/>
        </a:p>
      </dgm:t>
    </dgm:pt>
    <dgm:pt modelId="{60FA843F-16E0-4D20-819F-6F9945D26280}" type="pres">
      <dgm:prSet presAssocID="{BCE5F8D7-D38E-4DFC-A335-0B0DE4B3A401}" presName="root" presStyleCnt="0">
        <dgm:presLayoutVars>
          <dgm:dir/>
          <dgm:resizeHandles val="exact"/>
        </dgm:presLayoutVars>
      </dgm:prSet>
      <dgm:spPr/>
    </dgm:pt>
    <dgm:pt modelId="{4E1E5170-8EE6-4864-961D-F9B4422D86E7}" type="pres">
      <dgm:prSet presAssocID="{F53F02AF-017B-42E9-B5C2-0B91A2DAC0ED}" presName="compNode" presStyleCnt="0"/>
      <dgm:spPr/>
    </dgm:pt>
    <dgm:pt modelId="{15A17635-0905-41F6-ABC9-A1E01D836F6D}" type="pres">
      <dgm:prSet presAssocID="{F53F02AF-017B-42E9-B5C2-0B91A2DAC0ED}" presName="bgRect" presStyleLbl="bgShp" presStyleIdx="0" presStyleCnt="5"/>
      <dgm:spPr/>
    </dgm:pt>
    <dgm:pt modelId="{7C0B4CE1-20C1-4D96-9FE3-D6F31EBF0911}" type="pres">
      <dgm:prSet presAssocID="{F53F02AF-017B-42E9-B5C2-0B91A2DAC0E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B5928C67-3E19-4AFC-9E85-26A998A7EF2E}" type="pres">
      <dgm:prSet presAssocID="{F53F02AF-017B-42E9-B5C2-0B91A2DAC0ED}" presName="spaceRect" presStyleCnt="0"/>
      <dgm:spPr/>
    </dgm:pt>
    <dgm:pt modelId="{4DF75788-0E61-4C83-AA32-4CEB4AA35D38}" type="pres">
      <dgm:prSet presAssocID="{F53F02AF-017B-42E9-B5C2-0B91A2DAC0ED}" presName="parTx" presStyleLbl="revTx" presStyleIdx="0" presStyleCnt="5">
        <dgm:presLayoutVars>
          <dgm:chMax val="0"/>
          <dgm:chPref val="0"/>
        </dgm:presLayoutVars>
      </dgm:prSet>
      <dgm:spPr/>
    </dgm:pt>
    <dgm:pt modelId="{A2D2B83A-3BE8-43E4-9053-557D53E0F9E9}" type="pres">
      <dgm:prSet presAssocID="{43B9527C-27D3-415A-B2A9-6C04A4799994}" presName="sibTrans" presStyleCnt="0"/>
      <dgm:spPr/>
    </dgm:pt>
    <dgm:pt modelId="{918CE60E-AF07-4F67-9E2C-25B34BB39A86}" type="pres">
      <dgm:prSet presAssocID="{D7D412BD-72A5-476D-944B-ED33295CEA05}" presName="compNode" presStyleCnt="0"/>
      <dgm:spPr/>
    </dgm:pt>
    <dgm:pt modelId="{6F8FE0C2-FA3B-4EF4-ACE1-C4604E4D8BC3}" type="pres">
      <dgm:prSet presAssocID="{D7D412BD-72A5-476D-944B-ED33295CEA05}" presName="bgRect" presStyleLbl="bgShp" presStyleIdx="1" presStyleCnt="5"/>
      <dgm:spPr/>
    </dgm:pt>
    <dgm:pt modelId="{67630B5C-4376-4050-A96A-A4F25CB2E55A}" type="pres">
      <dgm:prSet presAssocID="{D7D412BD-72A5-476D-944B-ED33295CEA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94D3A6BF-880E-44FC-9526-204E72DDB1DB}" type="pres">
      <dgm:prSet presAssocID="{D7D412BD-72A5-476D-944B-ED33295CEA05}" presName="spaceRect" presStyleCnt="0"/>
      <dgm:spPr/>
    </dgm:pt>
    <dgm:pt modelId="{D06AB95E-4CB3-4FFB-93F5-001B6DC1D3E5}" type="pres">
      <dgm:prSet presAssocID="{D7D412BD-72A5-476D-944B-ED33295CEA05}" presName="parTx" presStyleLbl="revTx" presStyleIdx="1" presStyleCnt="5">
        <dgm:presLayoutVars>
          <dgm:chMax val="0"/>
          <dgm:chPref val="0"/>
        </dgm:presLayoutVars>
      </dgm:prSet>
      <dgm:spPr/>
    </dgm:pt>
    <dgm:pt modelId="{8E4F1480-C35E-4944-B460-BB07E8CAB0D9}" type="pres">
      <dgm:prSet presAssocID="{0E58626F-B07C-40DF-9610-D39DA5165078}" presName="sibTrans" presStyleCnt="0"/>
      <dgm:spPr/>
    </dgm:pt>
    <dgm:pt modelId="{68D87BB4-D63C-46FC-A942-16BAA50DE61E}" type="pres">
      <dgm:prSet presAssocID="{6E38EEEB-F931-4615-A1B3-4B1AF62BFB88}" presName="compNode" presStyleCnt="0"/>
      <dgm:spPr/>
    </dgm:pt>
    <dgm:pt modelId="{D71874F5-02D5-4B2F-A2E6-00446A31CBC4}" type="pres">
      <dgm:prSet presAssocID="{6E38EEEB-F931-4615-A1B3-4B1AF62BFB88}" presName="bgRect" presStyleLbl="bgShp" presStyleIdx="2" presStyleCnt="5"/>
      <dgm:spPr/>
    </dgm:pt>
    <dgm:pt modelId="{3768C62A-E777-4048-8FF2-CED188524665}" type="pres">
      <dgm:prSet presAssocID="{6E38EEEB-F931-4615-A1B3-4B1AF62BFB8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 Polo player"/>
        </a:ext>
      </dgm:extLst>
    </dgm:pt>
    <dgm:pt modelId="{FA2D5B76-FFFB-4B9B-B401-76CBCB14E407}" type="pres">
      <dgm:prSet presAssocID="{6E38EEEB-F931-4615-A1B3-4B1AF62BFB88}" presName="spaceRect" presStyleCnt="0"/>
      <dgm:spPr/>
    </dgm:pt>
    <dgm:pt modelId="{9603FCB0-72BF-488C-8729-C3E20BF4940F}" type="pres">
      <dgm:prSet presAssocID="{6E38EEEB-F931-4615-A1B3-4B1AF62BFB88}" presName="parTx" presStyleLbl="revTx" presStyleIdx="2" presStyleCnt="5">
        <dgm:presLayoutVars>
          <dgm:chMax val="0"/>
          <dgm:chPref val="0"/>
        </dgm:presLayoutVars>
      </dgm:prSet>
      <dgm:spPr/>
    </dgm:pt>
    <dgm:pt modelId="{A057AC3D-724D-4F86-BF14-4C3F7D3CA599}" type="pres">
      <dgm:prSet presAssocID="{E5137264-4768-4EBC-82C9-23872D189AC7}" presName="sibTrans" presStyleCnt="0"/>
      <dgm:spPr/>
    </dgm:pt>
    <dgm:pt modelId="{7A566E60-A76D-49EA-A5C5-6309C97F5F54}" type="pres">
      <dgm:prSet presAssocID="{567C8817-3953-4003-A2E4-3601719DD301}" presName="compNode" presStyleCnt="0"/>
      <dgm:spPr/>
    </dgm:pt>
    <dgm:pt modelId="{D17DA17C-1239-4545-8714-23A446D27D00}" type="pres">
      <dgm:prSet presAssocID="{567C8817-3953-4003-A2E4-3601719DD301}" presName="bgRect" presStyleLbl="bgShp" presStyleIdx="3" presStyleCnt="5"/>
      <dgm:spPr/>
    </dgm:pt>
    <dgm:pt modelId="{3835E2FC-874B-4CDE-B653-869D2D78653F}" type="pres">
      <dgm:prSet presAssocID="{567C8817-3953-4003-A2E4-3601719DD30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7761F883-E2E7-4873-A99D-39AE5F833442}" type="pres">
      <dgm:prSet presAssocID="{567C8817-3953-4003-A2E4-3601719DD301}" presName="spaceRect" presStyleCnt="0"/>
      <dgm:spPr/>
    </dgm:pt>
    <dgm:pt modelId="{2BC71ADB-5009-4C15-9EF6-896CED30B6D3}" type="pres">
      <dgm:prSet presAssocID="{567C8817-3953-4003-A2E4-3601719DD301}" presName="parTx" presStyleLbl="revTx" presStyleIdx="3" presStyleCnt="5">
        <dgm:presLayoutVars>
          <dgm:chMax val="0"/>
          <dgm:chPref val="0"/>
        </dgm:presLayoutVars>
      </dgm:prSet>
      <dgm:spPr/>
    </dgm:pt>
    <dgm:pt modelId="{5F59E932-92B3-483A-9D4B-49ACF30BD087}" type="pres">
      <dgm:prSet presAssocID="{4F7F6EA3-9599-4234-9E16-94EA5D3C9800}" presName="sibTrans" presStyleCnt="0"/>
      <dgm:spPr/>
    </dgm:pt>
    <dgm:pt modelId="{54142DBC-CC55-4582-B13F-4C3DF5417522}" type="pres">
      <dgm:prSet presAssocID="{0631C642-84BE-4F8F-AA26-BB36256010A9}" presName="compNode" presStyleCnt="0"/>
      <dgm:spPr/>
    </dgm:pt>
    <dgm:pt modelId="{81E7C6F5-7E33-4EE5-A5C1-10392E08187C}" type="pres">
      <dgm:prSet presAssocID="{0631C642-84BE-4F8F-AA26-BB36256010A9}" presName="bgRect" presStyleLbl="bgShp" presStyleIdx="4" presStyleCnt="5"/>
      <dgm:spPr/>
    </dgm:pt>
    <dgm:pt modelId="{8502F0B3-1E0B-47D4-9428-BC61998563DF}" type="pres">
      <dgm:prSet presAssocID="{0631C642-84BE-4F8F-AA26-BB36256010A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ttens"/>
        </a:ext>
      </dgm:extLst>
    </dgm:pt>
    <dgm:pt modelId="{B18413F5-2300-4822-A0F6-A2660FC9DAC6}" type="pres">
      <dgm:prSet presAssocID="{0631C642-84BE-4F8F-AA26-BB36256010A9}" presName="spaceRect" presStyleCnt="0"/>
      <dgm:spPr/>
    </dgm:pt>
    <dgm:pt modelId="{EFC44004-259A-43FE-B48F-7D137154DBA8}" type="pres">
      <dgm:prSet presAssocID="{0631C642-84BE-4F8F-AA26-BB36256010A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1F4760C-8867-4915-AC60-A0950D1EC782}" type="presOf" srcId="{6E38EEEB-F931-4615-A1B3-4B1AF62BFB88}" destId="{9603FCB0-72BF-488C-8729-C3E20BF4940F}" srcOrd="0" destOrd="0" presId="urn:microsoft.com/office/officeart/2018/2/layout/IconVerticalSolidList"/>
    <dgm:cxn modelId="{20F7C418-DB9F-475A-B481-597CD2523810}" srcId="{BCE5F8D7-D38E-4DFC-A335-0B0DE4B3A401}" destId="{D7D412BD-72A5-476D-944B-ED33295CEA05}" srcOrd="1" destOrd="0" parTransId="{FF84FB54-DCFC-4293-A231-C9B3263E4F26}" sibTransId="{0E58626F-B07C-40DF-9610-D39DA5165078}"/>
    <dgm:cxn modelId="{3117D639-1501-4DC0-A0BC-ED30B67F4B86}" srcId="{BCE5F8D7-D38E-4DFC-A335-0B0DE4B3A401}" destId="{0631C642-84BE-4F8F-AA26-BB36256010A9}" srcOrd="4" destOrd="0" parTransId="{4A6E20A2-B055-4B4C-902D-52BED69F65E8}" sibTransId="{6F25DB16-2159-476C-8BA3-1848B38E3F55}"/>
    <dgm:cxn modelId="{F99AF641-ACCA-49EE-AD00-D28340A16FDB}" type="presOf" srcId="{F53F02AF-017B-42E9-B5C2-0B91A2DAC0ED}" destId="{4DF75788-0E61-4C83-AA32-4CEB4AA35D38}" srcOrd="0" destOrd="0" presId="urn:microsoft.com/office/officeart/2018/2/layout/IconVerticalSolidList"/>
    <dgm:cxn modelId="{05952C81-3269-43C6-B9FF-022DC0660108}" srcId="{BCE5F8D7-D38E-4DFC-A335-0B0DE4B3A401}" destId="{F53F02AF-017B-42E9-B5C2-0B91A2DAC0ED}" srcOrd="0" destOrd="0" parTransId="{86AB1798-EFFB-4ADA-ADBE-5CCB8CFAC783}" sibTransId="{43B9527C-27D3-415A-B2A9-6C04A4799994}"/>
    <dgm:cxn modelId="{468DB781-1359-490B-A3EC-411AE4DDABE4}" type="presOf" srcId="{0631C642-84BE-4F8F-AA26-BB36256010A9}" destId="{EFC44004-259A-43FE-B48F-7D137154DBA8}" srcOrd="0" destOrd="0" presId="urn:microsoft.com/office/officeart/2018/2/layout/IconVerticalSolidList"/>
    <dgm:cxn modelId="{7592E3B0-B2C6-4C24-9077-A33647EF7A0D}" type="presOf" srcId="{BCE5F8D7-D38E-4DFC-A335-0B0DE4B3A401}" destId="{60FA843F-16E0-4D20-819F-6F9945D26280}" srcOrd="0" destOrd="0" presId="urn:microsoft.com/office/officeart/2018/2/layout/IconVerticalSolidList"/>
    <dgm:cxn modelId="{F4D718CF-6CE0-4956-B2F4-0C636CF768E3}" srcId="{BCE5F8D7-D38E-4DFC-A335-0B0DE4B3A401}" destId="{567C8817-3953-4003-A2E4-3601719DD301}" srcOrd="3" destOrd="0" parTransId="{30606F9C-154A-4852-A9D4-BB6A71BCAAFC}" sibTransId="{4F7F6EA3-9599-4234-9E16-94EA5D3C9800}"/>
    <dgm:cxn modelId="{4E7BDFEA-B1C0-44C3-A062-6BCCC506E1EB}" srcId="{BCE5F8D7-D38E-4DFC-A335-0B0DE4B3A401}" destId="{6E38EEEB-F931-4615-A1B3-4B1AF62BFB88}" srcOrd="2" destOrd="0" parTransId="{B74C3A7D-F825-4E4C-AC72-828C868641C5}" sibTransId="{E5137264-4768-4EBC-82C9-23872D189AC7}"/>
    <dgm:cxn modelId="{36D62DF0-8C1C-440D-BA81-8ECA66DDEBFE}" type="presOf" srcId="{567C8817-3953-4003-A2E4-3601719DD301}" destId="{2BC71ADB-5009-4C15-9EF6-896CED30B6D3}" srcOrd="0" destOrd="0" presId="urn:microsoft.com/office/officeart/2018/2/layout/IconVerticalSolidList"/>
    <dgm:cxn modelId="{BA09EEF8-9981-4E2F-A0C0-F16DBE874F80}" type="presOf" srcId="{D7D412BD-72A5-476D-944B-ED33295CEA05}" destId="{D06AB95E-4CB3-4FFB-93F5-001B6DC1D3E5}" srcOrd="0" destOrd="0" presId="urn:microsoft.com/office/officeart/2018/2/layout/IconVerticalSolidList"/>
    <dgm:cxn modelId="{52186C91-35A5-43FA-A937-E17DF1E1414B}" type="presParOf" srcId="{60FA843F-16E0-4D20-819F-6F9945D26280}" destId="{4E1E5170-8EE6-4864-961D-F9B4422D86E7}" srcOrd="0" destOrd="0" presId="urn:microsoft.com/office/officeart/2018/2/layout/IconVerticalSolidList"/>
    <dgm:cxn modelId="{69A9992A-6860-487D-99A9-31F0F2B9EEE9}" type="presParOf" srcId="{4E1E5170-8EE6-4864-961D-F9B4422D86E7}" destId="{15A17635-0905-41F6-ABC9-A1E01D836F6D}" srcOrd="0" destOrd="0" presId="urn:microsoft.com/office/officeart/2018/2/layout/IconVerticalSolidList"/>
    <dgm:cxn modelId="{EB832FBD-CC3C-485F-944A-7CB5111009BD}" type="presParOf" srcId="{4E1E5170-8EE6-4864-961D-F9B4422D86E7}" destId="{7C0B4CE1-20C1-4D96-9FE3-D6F31EBF0911}" srcOrd="1" destOrd="0" presId="urn:microsoft.com/office/officeart/2018/2/layout/IconVerticalSolidList"/>
    <dgm:cxn modelId="{92F3747F-9F77-447F-9F21-7282F067B669}" type="presParOf" srcId="{4E1E5170-8EE6-4864-961D-F9B4422D86E7}" destId="{B5928C67-3E19-4AFC-9E85-26A998A7EF2E}" srcOrd="2" destOrd="0" presId="urn:microsoft.com/office/officeart/2018/2/layout/IconVerticalSolidList"/>
    <dgm:cxn modelId="{0021EF9B-E025-4A66-B3A0-F7D918146A91}" type="presParOf" srcId="{4E1E5170-8EE6-4864-961D-F9B4422D86E7}" destId="{4DF75788-0E61-4C83-AA32-4CEB4AA35D38}" srcOrd="3" destOrd="0" presId="urn:microsoft.com/office/officeart/2018/2/layout/IconVerticalSolidList"/>
    <dgm:cxn modelId="{8D1E011C-C621-416C-864E-8E60EFCBE407}" type="presParOf" srcId="{60FA843F-16E0-4D20-819F-6F9945D26280}" destId="{A2D2B83A-3BE8-43E4-9053-557D53E0F9E9}" srcOrd="1" destOrd="0" presId="urn:microsoft.com/office/officeart/2018/2/layout/IconVerticalSolidList"/>
    <dgm:cxn modelId="{634F7054-5EFD-422C-B0F4-198662B7304F}" type="presParOf" srcId="{60FA843F-16E0-4D20-819F-6F9945D26280}" destId="{918CE60E-AF07-4F67-9E2C-25B34BB39A86}" srcOrd="2" destOrd="0" presId="urn:microsoft.com/office/officeart/2018/2/layout/IconVerticalSolidList"/>
    <dgm:cxn modelId="{4682F4FF-45F0-4E22-A02F-229D67D235D8}" type="presParOf" srcId="{918CE60E-AF07-4F67-9E2C-25B34BB39A86}" destId="{6F8FE0C2-FA3B-4EF4-ACE1-C4604E4D8BC3}" srcOrd="0" destOrd="0" presId="urn:microsoft.com/office/officeart/2018/2/layout/IconVerticalSolidList"/>
    <dgm:cxn modelId="{4FBAB3CF-DF53-4B74-ABD1-1FC15BE96581}" type="presParOf" srcId="{918CE60E-AF07-4F67-9E2C-25B34BB39A86}" destId="{67630B5C-4376-4050-A96A-A4F25CB2E55A}" srcOrd="1" destOrd="0" presId="urn:microsoft.com/office/officeart/2018/2/layout/IconVerticalSolidList"/>
    <dgm:cxn modelId="{4F15FE24-F744-46F2-9B45-231ED05B48AF}" type="presParOf" srcId="{918CE60E-AF07-4F67-9E2C-25B34BB39A86}" destId="{94D3A6BF-880E-44FC-9526-204E72DDB1DB}" srcOrd="2" destOrd="0" presId="urn:microsoft.com/office/officeart/2018/2/layout/IconVerticalSolidList"/>
    <dgm:cxn modelId="{DD0A50FC-AA02-4F7A-B64C-43BD4EEF0A18}" type="presParOf" srcId="{918CE60E-AF07-4F67-9E2C-25B34BB39A86}" destId="{D06AB95E-4CB3-4FFB-93F5-001B6DC1D3E5}" srcOrd="3" destOrd="0" presId="urn:microsoft.com/office/officeart/2018/2/layout/IconVerticalSolidList"/>
    <dgm:cxn modelId="{50052156-B575-41CB-AADC-D41D9703AF64}" type="presParOf" srcId="{60FA843F-16E0-4D20-819F-6F9945D26280}" destId="{8E4F1480-C35E-4944-B460-BB07E8CAB0D9}" srcOrd="3" destOrd="0" presId="urn:microsoft.com/office/officeart/2018/2/layout/IconVerticalSolidList"/>
    <dgm:cxn modelId="{B056E8C7-0760-4065-8C04-E06167940775}" type="presParOf" srcId="{60FA843F-16E0-4D20-819F-6F9945D26280}" destId="{68D87BB4-D63C-46FC-A942-16BAA50DE61E}" srcOrd="4" destOrd="0" presId="urn:microsoft.com/office/officeart/2018/2/layout/IconVerticalSolidList"/>
    <dgm:cxn modelId="{C8B9EDD9-B5BF-438A-9A78-1671D85BE8C7}" type="presParOf" srcId="{68D87BB4-D63C-46FC-A942-16BAA50DE61E}" destId="{D71874F5-02D5-4B2F-A2E6-00446A31CBC4}" srcOrd="0" destOrd="0" presId="urn:microsoft.com/office/officeart/2018/2/layout/IconVerticalSolidList"/>
    <dgm:cxn modelId="{B35C4BFB-1113-4CEC-B100-46E29269E376}" type="presParOf" srcId="{68D87BB4-D63C-46FC-A942-16BAA50DE61E}" destId="{3768C62A-E777-4048-8FF2-CED188524665}" srcOrd="1" destOrd="0" presId="urn:microsoft.com/office/officeart/2018/2/layout/IconVerticalSolidList"/>
    <dgm:cxn modelId="{B3FF3997-38CA-4C4F-84DC-5F30ADBA52FA}" type="presParOf" srcId="{68D87BB4-D63C-46FC-A942-16BAA50DE61E}" destId="{FA2D5B76-FFFB-4B9B-B401-76CBCB14E407}" srcOrd="2" destOrd="0" presId="urn:microsoft.com/office/officeart/2018/2/layout/IconVerticalSolidList"/>
    <dgm:cxn modelId="{E0306FC1-22CD-41CE-8898-11B38D1B50F6}" type="presParOf" srcId="{68D87BB4-D63C-46FC-A942-16BAA50DE61E}" destId="{9603FCB0-72BF-488C-8729-C3E20BF4940F}" srcOrd="3" destOrd="0" presId="urn:microsoft.com/office/officeart/2018/2/layout/IconVerticalSolidList"/>
    <dgm:cxn modelId="{2638A5D1-9DE8-4CAE-8C8A-A12772CF4422}" type="presParOf" srcId="{60FA843F-16E0-4D20-819F-6F9945D26280}" destId="{A057AC3D-724D-4F86-BF14-4C3F7D3CA599}" srcOrd="5" destOrd="0" presId="urn:microsoft.com/office/officeart/2018/2/layout/IconVerticalSolidList"/>
    <dgm:cxn modelId="{8F7596B8-639F-4C2B-9B5D-E0EAD3E26DAA}" type="presParOf" srcId="{60FA843F-16E0-4D20-819F-6F9945D26280}" destId="{7A566E60-A76D-49EA-A5C5-6309C97F5F54}" srcOrd="6" destOrd="0" presId="urn:microsoft.com/office/officeart/2018/2/layout/IconVerticalSolidList"/>
    <dgm:cxn modelId="{11268BFE-B60A-4AE6-895E-B5BFA1924E96}" type="presParOf" srcId="{7A566E60-A76D-49EA-A5C5-6309C97F5F54}" destId="{D17DA17C-1239-4545-8714-23A446D27D00}" srcOrd="0" destOrd="0" presId="urn:microsoft.com/office/officeart/2018/2/layout/IconVerticalSolidList"/>
    <dgm:cxn modelId="{933FD830-847C-46F3-A4DB-BAED3CCEFCF2}" type="presParOf" srcId="{7A566E60-A76D-49EA-A5C5-6309C97F5F54}" destId="{3835E2FC-874B-4CDE-B653-869D2D78653F}" srcOrd="1" destOrd="0" presId="urn:microsoft.com/office/officeart/2018/2/layout/IconVerticalSolidList"/>
    <dgm:cxn modelId="{2965B043-833F-4ACD-927A-CB1F63DFE36A}" type="presParOf" srcId="{7A566E60-A76D-49EA-A5C5-6309C97F5F54}" destId="{7761F883-E2E7-4873-A99D-39AE5F833442}" srcOrd="2" destOrd="0" presId="urn:microsoft.com/office/officeart/2018/2/layout/IconVerticalSolidList"/>
    <dgm:cxn modelId="{BF803722-C07E-4B7F-8119-D5A7B3E721E8}" type="presParOf" srcId="{7A566E60-A76D-49EA-A5C5-6309C97F5F54}" destId="{2BC71ADB-5009-4C15-9EF6-896CED30B6D3}" srcOrd="3" destOrd="0" presId="urn:microsoft.com/office/officeart/2018/2/layout/IconVerticalSolidList"/>
    <dgm:cxn modelId="{CC7924DB-92FD-4E5F-B481-42624B68AAAE}" type="presParOf" srcId="{60FA843F-16E0-4D20-819F-6F9945D26280}" destId="{5F59E932-92B3-483A-9D4B-49ACF30BD087}" srcOrd="7" destOrd="0" presId="urn:microsoft.com/office/officeart/2018/2/layout/IconVerticalSolidList"/>
    <dgm:cxn modelId="{487150AF-5C1D-4F23-AC23-A79C4E0A8381}" type="presParOf" srcId="{60FA843F-16E0-4D20-819F-6F9945D26280}" destId="{54142DBC-CC55-4582-B13F-4C3DF5417522}" srcOrd="8" destOrd="0" presId="urn:microsoft.com/office/officeart/2018/2/layout/IconVerticalSolidList"/>
    <dgm:cxn modelId="{DF5281C2-4E9D-4C57-9351-66B919DAA7E6}" type="presParOf" srcId="{54142DBC-CC55-4582-B13F-4C3DF5417522}" destId="{81E7C6F5-7E33-4EE5-A5C1-10392E08187C}" srcOrd="0" destOrd="0" presId="urn:microsoft.com/office/officeart/2018/2/layout/IconVerticalSolidList"/>
    <dgm:cxn modelId="{171A78FA-7DB8-450E-AF8C-01C8D3741B70}" type="presParOf" srcId="{54142DBC-CC55-4582-B13F-4C3DF5417522}" destId="{8502F0B3-1E0B-47D4-9428-BC61998563DF}" srcOrd="1" destOrd="0" presId="urn:microsoft.com/office/officeart/2018/2/layout/IconVerticalSolidList"/>
    <dgm:cxn modelId="{36ABB1F7-01D8-496D-AD85-79AC49BE6E2E}" type="presParOf" srcId="{54142DBC-CC55-4582-B13F-4C3DF5417522}" destId="{B18413F5-2300-4822-A0F6-A2660FC9DAC6}" srcOrd="2" destOrd="0" presId="urn:microsoft.com/office/officeart/2018/2/layout/IconVerticalSolidList"/>
    <dgm:cxn modelId="{41EC58E1-D3A1-4D55-B661-4C2B7A605EA8}" type="presParOf" srcId="{54142DBC-CC55-4582-B13F-4C3DF5417522}" destId="{EFC44004-259A-43FE-B48F-7D137154DB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84275-F04E-437D-ADA3-11810883BA4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14DF0FC-E4E9-412E-8691-04F9052437AD}">
      <dgm:prSet/>
      <dgm:spPr/>
      <dgm:t>
        <a:bodyPr/>
        <a:lstStyle/>
        <a:p>
          <a:pPr>
            <a:defRPr cap="all"/>
          </a:pPr>
          <a:r>
            <a:rPr lang="en-US"/>
            <a:t>2006: First digital model launched</a:t>
          </a:r>
        </a:p>
      </dgm:t>
    </dgm:pt>
    <dgm:pt modelId="{60DCF0E1-E8EE-4BB1-9E3A-7671C5C94DF9}" type="parTrans" cxnId="{60138601-4574-4C43-B71C-05E241AE3B27}">
      <dgm:prSet/>
      <dgm:spPr/>
      <dgm:t>
        <a:bodyPr/>
        <a:lstStyle/>
        <a:p>
          <a:endParaRPr lang="en-US"/>
        </a:p>
      </dgm:t>
    </dgm:pt>
    <dgm:pt modelId="{573F87FF-63C4-4278-9164-F24B40C7F328}" type="sibTrans" cxnId="{60138601-4574-4C43-B71C-05E241AE3B27}">
      <dgm:prSet/>
      <dgm:spPr/>
      <dgm:t>
        <a:bodyPr/>
        <a:lstStyle/>
        <a:p>
          <a:endParaRPr lang="en-US"/>
        </a:p>
      </dgm:t>
    </dgm:pt>
    <dgm:pt modelId="{7E871104-EA83-4F40-B115-B621CCAE865F}">
      <dgm:prSet/>
      <dgm:spPr/>
      <dgm:t>
        <a:bodyPr/>
        <a:lstStyle/>
        <a:p>
          <a:pPr>
            <a:defRPr cap="all"/>
          </a:pPr>
          <a:r>
            <a:rPr lang="en-US"/>
            <a:t>2009: HD video capability introduced</a:t>
          </a:r>
        </a:p>
      </dgm:t>
    </dgm:pt>
    <dgm:pt modelId="{FBBE36A0-1E56-4354-B3F7-CEF2DD22A8BF}" type="parTrans" cxnId="{3A97C40E-337E-4853-9929-5600320D6D75}">
      <dgm:prSet/>
      <dgm:spPr/>
      <dgm:t>
        <a:bodyPr/>
        <a:lstStyle/>
        <a:p>
          <a:endParaRPr lang="en-US"/>
        </a:p>
      </dgm:t>
    </dgm:pt>
    <dgm:pt modelId="{3757579A-67F0-4DBD-A9D4-0E7DD5D8793F}" type="sibTrans" cxnId="{3A97C40E-337E-4853-9929-5600320D6D75}">
      <dgm:prSet/>
      <dgm:spPr/>
      <dgm:t>
        <a:bodyPr/>
        <a:lstStyle/>
        <a:p>
          <a:endParaRPr lang="en-US"/>
        </a:p>
      </dgm:t>
    </dgm:pt>
    <dgm:pt modelId="{D18BBF20-E4C3-4C70-88E3-1EB0BD273F9F}">
      <dgm:prSet/>
      <dgm:spPr/>
      <dgm:t>
        <a:bodyPr/>
        <a:lstStyle/>
        <a:p>
          <a:pPr>
            <a:defRPr cap="all"/>
          </a:pPr>
          <a:r>
            <a:rPr lang="en-US"/>
            <a:t>2010: Revenue reached $64 million</a:t>
          </a:r>
        </a:p>
      </dgm:t>
    </dgm:pt>
    <dgm:pt modelId="{69F18B48-21BC-4B69-A2B8-45D546DA8D01}" type="parTrans" cxnId="{329AA846-82AE-4454-9394-1D8003DBE75A}">
      <dgm:prSet/>
      <dgm:spPr/>
      <dgm:t>
        <a:bodyPr/>
        <a:lstStyle/>
        <a:p>
          <a:endParaRPr lang="en-US"/>
        </a:p>
      </dgm:t>
    </dgm:pt>
    <dgm:pt modelId="{16451D56-B8CB-4DD6-ABD8-BBC7F33BBF29}" type="sibTrans" cxnId="{329AA846-82AE-4454-9394-1D8003DBE75A}">
      <dgm:prSet/>
      <dgm:spPr/>
      <dgm:t>
        <a:bodyPr/>
        <a:lstStyle/>
        <a:p>
          <a:endParaRPr lang="en-US"/>
        </a:p>
      </dgm:t>
    </dgm:pt>
    <dgm:pt modelId="{CE6FE33B-572E-43D8-ACBB-8B05B3FC6CFA}">
      <dgm:prSet/>
      <dgm:spPr/>
      <dgm:t>
        <a:bodyPr/>
        <a:lstStyle/>
        <a:p>
          <a:pPr>
            <a:defRPr cap="all"/>
          </a:pPr>
          <a:r>
            <a:rPr lang="en-US"/>
            <a:t>Focus on functionality over flashy marketing</a:t>
          </a:r>
        </a:p>
      </dgm:t>
    </dgm:pt>
    <dgm:pt modelId="{7072EBE1-6254-4D4E-A8AE-7DDC64F2A28E}" type="parTrans" cxnId="{2F677421-0C93-409A-BF6E-D57CAFC4E098}">
      <dgm:prSet/>
      <dgm:spPr/>
      <dgm:t>
        <a:bodyPr/>
        <a:lstStyle/>
        <a:p>
          <a:endParaRPr lang="en-US"/>
        </a:p>
      </dgm:t>
    </dgm:pt>
    <dgm:pt modelId="{1722A90E-B5E2-4E26-B13B-76489FFC49A8}" type="sibTrans" cxnId="{2F677421-0C93-409A-BF6E-D57CAFC4E098}">
      <dgm:prSet/>
      <dgm:spPr/>
      <dgm:t>
        <a:bodyPr/>
        <a:lstStyle/>
        <a:p>
          <a:endParaRPr lang="en-US"/>
        </a:p>
      </dgm:t>
    </dgm:pt>
    <dgm:pt modelId="{4C300CAE-4C3B-4DB2-B51F-ADEF135008F0}" type="pres">
      <dgm:prSet presAssocID="{B6884275-F04E-437D-ADA3-11810883BA42}" presName="root" presStyleCnt="0">
        <dgm:presLayoutVars>
          <dgm:dir/>
          <dgm:resizeHandles val="exact"/>
        </dgm:presLayoutVars>
      </dgm:prSet>
      <dgm:spPr/>
    </dgm:pt>
    <dgm:pt modelId="{5DA726E2-C2EC-4905-9099-82C4E2C9652B}" type="pres">
      <dgm:prSet presAssocID="{214DF0FC-E4E9-412E-8691-04F9052437AD}" presName="compNode" presStyleCnt="0"/>
      <dgm:spPr/>
    </dgm:pt>
    <dgm:pt modelId="{F8AF0C04-F946-4510-A052-78BC6DBCECD3}" type="pres">
      <dgm:prSet presAssocID="{214DF0FC-E4E9-412E-8691-04F9052437AD}" presName="iconBgRect" presStyleLbl="bgShp" presStyleIdx="0" presStyleCnt="4"/>
      <dgm:spPr/>
    </dgm:pt>
    <dgm:pt modelId="{F551EE8A-7F67-47B6-BD02-E0CBF436DAFE}" type="pres">
      <dgm:prSet presAssocID="{214DF0FC-E4E9-412E-8691-04F9052437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85047A85-853A-4DF8-858A-A37B5CE5CCC9}" type="pres">
      <dgm:prSet presAssocID="{214DF0FC-E4E9-412E-8691-04F9052437AD}" presName="spaceRect" presStyleCnt="0"/>
      <dgm:spPr/>
    </dgm:pt>
    <dgm:pt modelId="{7D335DCB-176A-4843-8F9C-C356DF453190}" type="pres">
      <dgm:prSet presAssocID="{214DF0FC-E4E9-412E-8691-04F9052437AD}" presName="textRect" presStyleLbl="revTx" presStyleIdx="0" presStyleCnt="4">
        <dgm:presLayoutVars>
          <dgm:chMax val="1"/>
          <dgm:chPref val="1"/>
        </dgm:presLayoutVars>
      </dgm:prSet>
      <dgm:spPr/>
    </dgm:pt>
    <dgm:pt modelId="{7811D750-F42C-4F02-8EE1-B567E12C71A3}" type="pres">
      <dgm:prSet presAssocID="{573F87FF-63C4-4278-9164-F24B40C7F328}" presName="sibTrans" presStyleCnt="0"/>
      <dgm:spPr/>
    </dgm:pt>
    <dgm:pt modelId="{EE20DCE7-A878-482B-B6B9-A7D81FF231E2}" type="pres">
      <dgm:prSet presAssocID="{7E871104-EA83-4F40-B115-B621CCAE865F}" presName="compNode" presStyleCnt="0"/>
      <dgm:spPr/>
    </dgm:pt>
    <dgm:pt modelId="{69C259B7-AEE1-4BEB-856B-A84938F01B0F}" type="pres">
      <dgm:prSet presAssocID="{7E871104-EA83-4F40-B115-B621CCAE865F}" presName="iconBgRect" presStyleLbl="bgShp" presStyleIdx="1" presStyleCnt="4"/>
      <dgm:spPr/>
    </dgm:pt>
    <dgm:pt modelId="{143B592A-7C0A-44E0-9138-99C9F914E8AD}" type="pres">
      <dgm:prSet presAssocID="{7E871104-EA83-4F40-B115-B621CCAE865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7F40060B-5EE9-4EC2-B0E8-4EF1AA13B098}" type="pres">
      <dgm:prSet presAssocID="{7E871104-EA83-4F40-B115-B621CCAE865F}" presName="spaceRect" presStyleCnt="0"/>
      <dgm:spPr/>
    </dgm:pt>
    <dgm:pt modelId="{5966706B-EE7F-462D-925B-CBB903B67F56}" type="pres">
      <dgm:prSet presAssocID="{7E871104-EA83-4F40-B115-B621CCAE865F}" presName="textRect" presStyleLbl="revTx" presStyleIdx="1" presStyleCnt="4">
        <dgm:presLayoutVars>
          <dgm:chMax val="1"/>
          <dgm:chPref val="1"/>
        </dgm:presLayoutVars>
      </dgm:prSet>
      <dgm:spPr/>
    </dgm:pt>
    <dgm:pt modelId="{2FA06252-2E6A-4E36-9627-96D47C01AC92}" type="pres">
      <dgm:prSet presAssocID="{3757579A-67F0-4DBD-A9D4-0E7DD5D8793F}" presName="sibTrans" presStyleCnt="0"/>
      <dgm:spPr/>
    </dgm:pt>
    <dgm:pt modelId="{8DDA12F3-DC6C-4806-A688-21B873107A1D}" type="pres">
      <dgm:prSet presAssocID="{D18BBF20-E4C3-4C70-88E3-1EB0BD273F9F}" presName="compNode" presStyleCnt="0"/>
      <dgm:spPr/>
    </dgm:pt>
    <dgm:pt modelId="{CCE9C87B-0D37-48A7-90F7-BE18B1D9A224}" type="pres">
      <dgm:prSet presAssocID="{D18BBF20-E4C3-4C70-88E3-1EB0BD273F9F}" presName="iconBgRect" presStyleLbl="bgShp" presStyleIdx="2" presStyleCnt="4"/>
      <dgm:spPr/>
    </dgm:pt>
    <dgm:pt modelId="{2680649C-B47B-46B0-B3FD-4768AAB97537}" type="pres">
      <dgm:prSet presAssocID="{D18BBF20-E4C3-4C70-88E3-1EB0BD273F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5B99329-E5D7-4787-B641-E85284113329}" type="pres">
      <dgm:prSet presAssocID="{D18BBF20-E4C3-4C70-88E3-1EB0BD273F9F}" presName="spaceRect" presStyleCnt="0"/>
      <dgm:spPr/>
    </dgm:pt>
    <dgm:pt modelId="{A91FAC35-A7B4-4261-B326-4A2AD27C2F13}" type="pres">
      <dgm:prSet presAssocID="{D18BBF20-E4C3-4C70-88E3-1EB0BD273F9F}" presName="textRect" presStyleLbl="revTx" presStyleIdx="2" presStyleCnt="4">
        <dgm:presLayoutVars>
          <dgm:chMax val="1"/>
          <dgm:chPref val="1"/>
        </dgm:presLayoutVars>
      </dgm:prSet>
      <dgm:spPr/>
    </dgm:pt>
    <dgm:pt modelId="{179CE4AE-B9C4-48AF-AC05-CD8C09CF77BA}" type="pres">
      <dgm:prSet presAssocID="{16451D56-B8CB-4DD6-ABD8-BBC7F33BBF29}" presName="sibTrans" presStyleCnt="0"/>
      <dgm:spPr/>
    </dgm:pt>
    <dgm:pt modelId="{0E6C820D-3E2B-4D59-B9E9-2C977E95E753}" type="pres">
      <dgm:prSet presAssocID="{CE6FE33B-572E-43D8-ACBB-8B05B3FC6CFA}" presName="compNode" presStyleCnt="0"/>
      <dgm:spPr/>
    </dgm:pt>
    <dgm:pt modelId="{D006F5AC-1968-4A69-8539-0DB9019D093A}" type="pres">
      <dgm:prSet presAssocID="{CE6FE33B-572E-43D8-ACBB-8B05B3FC6CFA}" presName="iconBgRect" presStyleLbl="bgShp" presStyleIdx="3" presStyleCnt="4"/>
      <dgm:spPr/>
    </dgm:pt>
    <dgm:pt modelId="{FA089995-5C90-4B33-916F-D70E47A2C5A2}" type="pres">
      <dgm:prSet presAssocID="{CE6FE33B-572E-43D8-ACBB-8B05B3FC6C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A3F839E-35AE-4D6A-8C6D-6BAEA05D74F0}" type="pres">
      <dgm:prSet presAssocID="{CE6FE33B-572E-43D8-ACBB-8B05B3FC6CFA}" presName="spaceRect" presStyleCnt="0"/>
      <dgm:spPr/>
    </dgm:pt>
    <dgm:pt modelId="{8C92F828-9A55-4AC3-93CE-2210B3136A0B}" type="pres">
      <dgm:prSet presAssocID="{CE6FE33B-572E-43D8-ACBB-8B05B3FC6CF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0138601-4574-4C43-B71C-05E241AE3B27}" srcId="{B6884275-F04E-437D-ADA3-11810883BA42}" destId="{214DF0FC-E4E9-412E-8691-04F9052437AD}" srcOrd="0" destOrd="0" parTransId="{60DCF0E1-E8EE-4BB1-9E3A-7671C5C94DF9}" sibTransId="{573F87FF-63C4-4278-9164-F24B40C7F328}"/>
    <dgm:cxn modelId="{3A97C40E-337E-4853-9929-5600320D6D75}" srcId="{B6884275-F04E-437D-ADA3-11810883BA42}" destId="{7E871104-EA83-4F40-B115-B621CCAE865F}" srcOrd="1" destOrd="0" parTransId="{FBBE36A0-1E56-4354-B3F7-CEF2DD22A8BF}" sibTransId="{3757579A-67F0-4DBD-A9D4-0E7DD5D8793F}"/>
    <dgm:cxn modelId="{2F677421-0C93-409A-BF6E-D57CAFC4E098}" srcId="{B6884275-F04E-437D-ADA3-11810883BA42}" destId="{CE6FE33B-572E-43D8-ACBB-8B05B3FC6CFA}" srcOrd="3" destOrd="0" parTransId="{7072EBE1-6254-4D4E-A8AE-7DDC64F2A28E}" sibTransId="{1722A90E-B5E2-4E26-B13B-76489FFC49A8}"/>
    <dgm:cxn modelId="{294A4224-2921-4468-8B32-215F0704A63A}" type="presOf" srcId="{214DF0FC-E4E9-412E-8691-04F9052437AD}" destId="{7D335DCB-176A-4843-8F9C-C356DF453190}" srcOrd="0" destOrd="0" presId="urn:microsoft.com/office/officeart/2018/5/layout/IconCircleLabelList"/>
    <dgm:cxn modelId="{329AA846-82AE-4454-9394-1D8003DBE75A}" srcId="{B6884275-F04E-437D-ADA3-11810883BA42}" destId="{D18BBF20-E4C3-4C70-88E3-1EB0BD273F9F}" srcOrd="2" destOrd="0" parTransId="{69F18B48-21BC-4B69-A2B8-45D546DA8D01}" sibTransId="{16451D56-B8CB-4DD6-ABD8-BBC7F33BBF29}"/>
    <dgm:cxn modelId="{18CA384F-8A93-4FAF-94AF-EAC8488C2052}" type="presOf" srcId="{7E871104-EA83-4F40-B115-B621CCAE865F}" destId="{5966706B-EE7F-462D-925B-CBB903B67F56}" srcOrd="0" destOrd="0" presId="urn:microsoft.com/office/officeart/2018/5/layout/IconCircleLabelList"/>
    <dgm:cxn modelId="{E2E0AED0-26E8-40D3-9D9E-456D47BA5777}" type="presOf" srcId="{B6884275-F04E-437D-ADA3-11810883BA42}" destId="{4C300CAE-4C3B-4DB2-B51F-ADEF135008F0}" srcOrd="0" destOrd="0" presId="urn:microsoft.com/office/officeart/2018/5/layout/IconCircleLabelList"/>
    <dgm:cxn modelId="{7B775DDA-358E-4816-B090-911F39FBBC25}" type="presOf" srcId="{CE6FE33B-572E-43D8-ACBB-8B05B3FC6CFA}" destId="{8C92F828-9A55-4AC3-93CE-2210B3136A0B}" srcOrd="0" destOrd="0" presId="urn:microsoft.com/office/officeart/2018/5/layout/IconCircleLabelList"/>
    <dgm:cxn modelId="{6FEC4BFD-C219-4ACD-B446-2A75892AFD3A}" type="presOf" srcId="{D18BBF20-E4C3-4C70-88E3-1EB0BD273F9F}" destId="{A91FAC35-A7B4-4261-B326-4A2AD27C2F13}" srcOrd="0" destOrd="0" presId="urn:microsoft.com/office/officeart/2018/5/layout/IconCircleLabelList"/>
    <dgm:cxn modelId="{9BA4F88C-5C27-406B-A063-FA2A252415B4}" type="presParOf" srcId="{4C300CAE-4C3B-4DB2-B51F-ADEF135008F0}" destId="{5DA726E2-C2EC-4905-9099-82C4E2C9652B}" srcOrd="0" destOrd="0" presId="urn:microsoft.com/office/officeart/2018/5/layout/IconCircleLabelList"/>
    <dgm:cxn modelId="{3DEF6899-1BA1-415D-B755-9A8FDB4C9CBD}" type="presParOf" srcId="{5DA726E2-C2EC-4905-9099-82C4E2C9652B}" destId="{F8AF0C04-F946-4510-A052-78BC6DBCECD3}" srcOrd="0" destOrd="0" presId="urn:microsoft.com/office/officeart/2018/5/layout/IconCircleLabelList"/>
    <dgm:cxn modelId="{47BD5183-AB51-4049-84DC-AC68C9DF843E}" type="presParOf" srcId="{5DA726E2-C2EC-4905-9099-82C4E2C9652B}" destId="{F551EE8A-7F67-47B6-BD02-E0CBF436DAFE}" srcOrd="1" destOrd="0" presId="urn:microsoft.com/office/officeart/2018/5/layout/IconCircleLabelList"/>
    <dgm:cxn modelId="{FDA3DBAC-4FEB-4D2A-956F-5E50F8BB24BA}" type="presParOf" srcId="{5DA726E2-C2EC-4905-9099-82C4E2C9652B}" destId="{85047A85-853A-4DF8-858A-A37B5CE5CCC9}" srcOrd="2" destOrd="0" presId="urn:microsoft.com/office/officeart/2018/5/layout/IconCircleLabelList"/>
    <dgm:cxn modelId="{010E1A21-3799-45CF-837F-4264329AA9F2}" type="presParOf" srcId="{5DA726E2-C2EC-4905-9099-82C4E2C9652B}" destId="{7D335DCB-176A-4843-8F9C-C356DF453190}" srcOrd="3" destOrd="0" presId="urn:microsoft.com/office/officeart/2018/5/layout/IconCircleLabelList"/>
    <dgm:cxn modelId="{698203FB-779D-4C74-B3CF-1CA89601C5BE}" type="presParOf" srcId="{4C300CAE-4C3B-4DB2-B51F-ADEF135008F0}" destId="{7811D750-F42C-4F02-8EE1-B567E12C71A3}" srcOrd="1" destOrd="0" presId="urn:microsoft.com/office/officeart/2018/5/layout/IconCircleLabelList"/>
    <dgm:cxn modelId="{DFF20427-AA54-4BA0-AC78-5C7D448D4C6E}" type="presParOf" srcId="{4C300CAE-4C3B-4DB2-B51F-ADEF135008F0}" destId="{EE20DCE7-A878-482B-B6B9-A7D81FF231E2}" srcOrd="2" destOrd="0" presId="urn:microsoft.com/office/officeart/2018/5/layout/IconCircleLabelList"/>
    <dgm:cxn modelId="{D4710E65-E535-412B-855E-22361D5AA4F9}" type="presParOf" srcId="{EE20DCE7-A878-482B-B6B9-A7D81FF231E2}" destId="{69C259B7-AEE1-4BEB-856B-A84938F01B0F}" srcOrd="0" destOrd="0" presId="urn:microsoft.com/office/officeart/2018/5/layout/IconCircleLabelList"/>
    <dgm:cxn modelId="{1011C2D3-2427-4FAC-947F-3DC542FAFD18}" type="presParOf" srcId="{EE20DCE7-A878-482B-B6B9-A7D81FF231E2}" destId="{143B592A-7C0A-44E0-9138-99C9F914E8AD}" srcOrd="1" destOrd="0" presId="urn:microsoft.com/office/officeart/2018/5/layout/IconCircleLabelList"/>
    <dgm:cxn modelId="{E90608B2-DE40-487C-9A1D-5DBE25C04B7E}" type="presParOf" srcId="{EE20DCE7-A878-482B-B6B9-A7D81FF231E2}" destId="{7F40060B-5EE9-4EC2-B0E8-4EF1AA13B098}" srcOrd="2" destOrd="0" presId="urn:microsoft.com/office/officeart/2018/5/layout/IconCircleLabelList"/>
    <dgm:cxn modelId="{FA23993B-BDEB-4A26-B548-411A3402037A}" type="presParOf" srcId="{EE20DCE7-A878-482B-B6B9-A7D81FF231E2}" destId="{5966706B-EE7F-462D-925B-CBB903B67F56}" srcOrd="3" destOrd="0" presId="urn:microsoft.com/office/officeart/2018/5/layout/IconCircleLabelList"/>
    <dgm:cxn modelId="{A6F87B25-1FB8-4FBA-BE6C-F2CD6BFD31BD}" type="presParOf" srcId="{4C300CAE-4C3B-4DB2-B51F-ADEF135008F0}" destId="{2FA06252-2E6A-4E36-9627-96D47C01AC92}" srcOrd="3" destOrd="0" presId="urn:microsoft.com/office/officeart/2018/5/layout/IconCircleLabelList"/>
    <dgm:cxn modelId="{390FB93E-AE47-4A15-9297-AF85477FAF8C}" type="presParOf" srcId="{4C300CAE-4C3B-4DB2-B51F-ADEF135008F0}" destId="{8DDA12F3-DC6C-4806-A688-21B873107A1D}" srcOrd="4" destOrd="0" presId="urn:microsoft.com/office/officeart/2018/5/layout/IconCircleLabelList"/>
    <dgm:cxn modelId="{EB3B93A8-AB01-4B60-981C-03FC88F1C83B}" type="presParOf" srcId="{8DDA12F3-DC6C-4806-A688-21B873107A1D}" destId="{CCE9C87B-0D37-48A7-90F7-BE18B1D9A224}" srcOrd="0" destOrd="0" presId="urn:microsoft.com/office/officeart/2018/5/layout/IconCircleLabelList"/>
    <dgm:cxn modelId="{A1DC2526-7086-49BB-B583-8E7302FBD25F}" type="presParOf" srcId="{8DDA12F3-DC6C-4806-A688-21B873107A1D}" destId="{2680649C-B47B-46B0-B3FD-4768AAB97537}" srcOrd="1" destOrd="0" presId="urn:microsoft.com/office/officeart/2018/5/layout/IconCircleLabelList"/>
    <dgm:cxn modelId="{D2A882E7-660A-47E1-A128-041C327BE56D}" type="presParOf" srcId="{8DDA12F3-DC6C-4806-A688-21B873107A1D}" destId="{35B99329-E5D7-4787-B641-E85284113329}" srcOrd="2" destOrd="0" presId="urn:microsoft.com/office/officeart/2018/5/layout/IconCircleLabelList"/>
    <dgm:cxn modelId="{D703C567-9280-43AD-A7AC-1B2E8257B977}" type="presParOf" srcId="{8DDA12F3-DC6C-4806-A688-21B873107A1D}" destId="{A91FAC35-A7B4-4261-B326-4A2AD27C2F13}" srcOrd="3" destOrd="0" presId="urn:microsoft.com/office/officeart/2018/5/layout/IconCircleLabelList"/>
    <dgm:cxn modelId="{9A8EB44C-F825-4308-AF61-C9F6D37D0F2A}" type="presParOf" srcId="{4C300CAE-4C3B-4DB2-B51F-ADEF135008F0}" destId="{179CE4AE-B9C4-48AF-AC05-CD8C09CF77BA}" srcOrd="5" destOrd="0" presId="urn:microsoft.com/office/officeart/2018/5/layout/IconCircleLabelList"/>
    <dgm:cxn modelId="{96527451-3E4A-4A3C-817E-90EDCDD7465B}" type="presParOf" srcId="{4C300CAE-4C3B-4DB2-B51F-ADEF135008F0}" destId="{0E6C820D-3E2B-4D59-B9E9-2C977E95E753}" srcOrd="6" destOrd="0" presId="urn:microsoft.com/office/officeart/2018/5/layout/IconCircleLabelList"/>
    <dgm:cxn modelId="{C66C3715-B9A0-448B-B07F-602F58BD2FED}" type="presParOf" srcId="{0E6C820D-3E2B-4D59-B9E9-2C977E95E753}" destId="{D006F5AC-1968-4A69-8539-0DB9019D093A}" srcOrd="0" destOrd="0" presId="urn:microsoft.com/office/officeart/2018/5/layout/IconCircleLabelList"/>
    <dgm:cxn modelId="{191DF50E-B2A2-463F-AD3C-EDC10543CF61}" type="presParOf" srcId="{0E6C820D-3E2B-4D59-B9E9-2C977E95E753}" destId="{FA089995-5C90-4B33-916F-D70E47A2C5A2}" srcOrd="1" destOrd="0" presId="urn:microsoft.com/office/officeart/2018/5/layout/IconCircleLabelList"/>
    <dgm:cxn modelId="{1914F84B-0E39-4138-B791-6F8729D2F3ED}" type="presParOf" srcId="{0E6C820D-3E2B-4D59-B9E9-2C977E95E753}" destId="{8A3F839E-35AE-4D6A-8C6D-6BAEA05D74F0}" srcOrd="2" destOrd="0" presId="urn:microsoft.com/office/officeart/2018/5/layout/IconCircleLabelList"/>
    <dgm:cxn modelId="{5ADCDA92-E92B-4E05-97AD-018A020E5395}" type="presParOf" srcId="{0E6C820D-3E2B-4D59-B9E9-2C977E95E753}" destId="{8C92F828-9A55-4AC3-93CE-2210B3136A0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01767D-516F-45C7-8158-D1A92A932403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9A705E-4729-43DB-83CA-D95F40800C0F}">
      <dgm:prSet/>
      <dgm:spPr/>
      <dgm:t>
        <a:bodyPr/>
        <a:lstStyle/>
        <a:p>
          <a:r>
            <a:rPr lang="en-US" b="1" dirty="0"/>
            <a:t>Viral Content Engine:</a:t>
          </a:r>
          <a:r>
            <a:rPr lang="en-US" dirty="0"/>
            <a:t> Every user became a content creator</a:t>
          </a:r>
        </a:p>
      </dgm:t>
    </dgm:pt>
    <dgm:pt modelId="{04A07B31-FE95-40AB-BBF1-A1737A419C94}" type="parTrans" cxnId="{9E47A587-6D1C-4220-A97B-6E6A9E60EFFD}">
      <dgm:prSet/>
      <dgm:spPr/>
      <dgm:t>
        <a:bodyPr/>
        <a:lstStyle/>
        <a:p>
          <a:endParaRPr lang="en-US"/>
        </a:p>
      </dgm:t>
    </dgm:pt>
    <dgm:pt modelId="{712554EF-479D-4C65-8F26-D03331F4D4E5}" type="sibTrans" cxnId="{9E47A587-6D1C-4220-A97B-6E6A9E60EFFD}">
      <dgm:prSet/>
      <dgm:spPr/>
      <dgm:t>
        <a:bodyPr/>
        <a:lstStyle/>
        <a:p>
          <a:endParaRPr lang="en-US"/>
        </a:p>
      </dgm:t>
    </dgm:pt>
    <dgm:pt modelId="{272205C5-7946-4ECA-8D36-21C7B4FFCEFF}">
      <dgm:prSet/>
      <dgm:spPr/>
      <dgm:t>
        <a:bodyPr/>
        <a:lstStyle/>
        <a:p>
          <a:r>
            <a:rPr lang="en-US" b="1" dirty="0"/>
            <a:t>Emotional Marketing:</a:t>
          </a:r>
          <a:r>
            <a:rPr lang="en-US" dirty="0"/>
            <a:t> "Be a Hero" campaign launched</a:t>
          </a:r>
        </a:p>
      </dgm:t>
    </dgm:pt>
    <dgm:pt modelId="{2BFEC860-C5FD-4F2C-AB44-FE0DE04E4D77}" type="parTrans" cxnId="{CC734D16-CEFD-4BAF-8223-89C82BB14096}">
      <dgm:prSet/>
      <dgm:spPr/>
      <dgm:t>
        <a:bodyPr/>
        <a:lstStyle/>
        <a:p>
          <a:endParaRPr lang="en-US"/>
        </a:p>
      </dgm:t>
    </dgm:pt>
    <dgm:pt modelId="{3E1B645B-E028-4B21-9B5A-CB1BBD81426B}" type="sibTrans" cxnId="{CC734D16-CEFD-4BAF-8223-89C82BB14096}">
      <dgm:prSet/>
      <dgm:spPr/>
      <dgm:t>
        <a:bodyPr/>
        <a:lstStyle/>
        <a:p>
          <a:endParaRPr lang="en-US"/>
        </a:p>
      </dgm:t>
    </dgm:pt>
    <dgm:pt modelId="{4E334856-FC04-4886-8A1E-BA3BCD10BC25}">
      <dgm:prSet/>
      <dgm:spPr/>
      <dgm:t>
        <a:bodyPr/>
        <a:lstStyle/>
        <a:p>
          <a:r>
            <a:rPr lang="en-US" b="1" dirty="0"/>
            <a:t>Aspirational Lifestyle:</a:t>
          </a:r>
          <a:r>
            <a:rPr lang="en-US" dirty="0"/>
            <a:t> Selling adventure and memories, not cameras</a:t>
          </a:r>
        </a:p>
      </dgm:t>
    </dgm:pt>
    <dgm:pt modelId="{EB5D02EC-5361-4D06-8273-03C1F820ACE6}" type="parTrans" cxnId="{8D79C0B2-0A8F-46A1-965F-81F23A0B0D15}">
      <dgm:prSet/>
      <dgm:spPr/>
      <dgm:t>
        <a:bodyPr/>
        <a:lstStyle/>
        <a:p>
          <a:endParaRPr lang="en-US"/>
        </a:p>
      </dgm:t>
    </dgm:pt>
    <dgm:pt modelId="{4F5B64A7-DE9C-44A9-9D7F-F3081D6B23B9}" type="sibTrans" cxnId="{8D79C0B2-0A8F-46A1-965F-81F23A0B0D15}">
      <dgm:prSet/>
      <dgm:spPr/>
      <dgm:t>
        <a:bodyPr/>
        <a:lstStyle/>
        <a:p>
          <a:endParaRPr lang="en-US"/>
        </a:p>
      </dgm:t>
    </dgm:pt>
    <dgm:pt modelId="{B4715034-FBAA-4246-9AC3-472C650B3C5D}">
      <dgm:prSet/>
      <dgm:spPr/>
      <dgm:t>
        <a:bodyPr/>
        <a:lstStyle/>
        <a:p>
          <a:r>
            <a:rPr lang="en-US" b="1" dirty="0"/>
            <a:t>Community Building:</a:t>
          </a:r>
          <a:r>
            <a:rPr lang="en-US" dirty="0"/>
            <a:t> GoPro Awards program for user content</a:t>
          </a:r>
        </a:p>
      </dgm:t>
    </dgm:pt>
    <dgm:pt modelId="{257E29EF-9977-4CAB-B46E-E728E230CB40}" type="parTrans" cxnId="{3AD03C03-18BE-4C79-83BF-5815E78DBC0E}">
      <dgm:prSet/>
      <dgm:spPr/>
      <dgm:t>
        <a:bodyPr/>
        <a:lstStyle/>
        <a:p>
          <a:endParaRPr lang="en-US"/>
        </a:p>
      </dgm:t>
    </dgm:pt>
    <dgm:pt modelId="{03355959-CABA-43AD-BCB6-7BD2AF9DB8B3}" type="sibTrans" cxnId="{3AD03C03-18BE-4C79-83BF-5815E78DBC0E}">
      <dgm:prSet/>
      <dgm:spPr/>
      <dgm:t>
        <a:bodyPr/>
        <a:lstStyle/>
        <a:p>
          <a:endParaRPr lang="en-US"/>
        </a:p>
      </dgm:t>
    </dgm:pt>
    <dgm:pt modelId="{286CB1E4-9C9A-40F0-94A8-6B9D44E2EC12}">
      <dgm:prSet/>
      <dgm:spPr/>
      <dgm:t>
        <a:bodyPr/>
        <a:lstStyle/>
        <a:p>
          <a:r>
            <a:rPr lang="en-US" b="1" dirty="0"/>
            <a:t>Perfect Product-Market Fit:</a:t>
          </a:r>
          <a:r>
            <a:rPr lang="en-US" dirty="0"/>
            <a:t> Small, durable cameras ideal for social sharing</a:t>
          </a:r>
        </a:p>
      </dgm:t>
    </dgm:pt>
    <dgm:pt modelId="{584335C1-A658-4B60-A678-4C7D48FA6761}" type="parTrans" cxnId="{547D3B50-028D-42D7-B086-7AADE52B445E}">
      <dgm:prSet/>
      <dgm:spPr/>
      <dgm:t>
        <a:bodyPr/>
        <a:lstStyle/>
        <a:p>
          <a:endParaRPr lang="en-US"/>
        </a:p>
      </dgm:t>
    </dgm:pt>
    <dgm:pt modelId="{CB0B1C6A-3A30-46E6-BBB5-90C264B7A19D}" type="sibTrans" cxnId="{547D3B50-028D-42D7-B086-7AADE52B445E}">
      <dgm:prSet/>
      <dgm:spPr/>
      <dgm:t>
        <a:bodyPr/>
        <a:lstStyle/>
        <a:p>
          <a:endParaRPr lang="en-US"/>
        </a:p>
      </dgm:t>
    </dgm:pt>
    <dgm:pt modelId="{B2BEA94E-F104-4BB9-AC93-0CD35BE46F2C}" type="pres">
      <dgm:prSet presAssocID="{ED01767D-516F-45C7-8158-D1A92A932403}" presName="diagram" presStyleCnt="0">
        <dgm:presLayoutVars>
          <dgm:dir/>
          <dgm:resizeHandles val="exact"/>
        </dgm:presLayoutVars>
      </dgm:prSet>
      <dgm:spPr/>
    </dgm:pt>
    <dgm:pt modelId="{CA92BED1-1977-4611-817B-289A7E59191D}" type="pres">
      <dgm:prSet presAssocID="{429A705E-4729-43DB-83CA-D95F40800C0F}" presName="node" presStyleLbl="node1" presStyleIdx="0" presStyleCnt="5">
        <dgm:presLayoutVars>
          <dgm:bulletEnabled val="1"/>
        </dgm:presLayoutVars>
      </dgm:prSet>
      <dgm:spPr/>
    </dgm:pt>
    <dgm:pt modelId="{13379530-8708-41E1-8F30-514C790CF84B}" type="pres">
      <dgm:prSet presAssocID="{712554EF-479D-4C65-8F26-D03331F4D4E5}" presName="sibTrans" presStyleLbl="sibTrans2D1" presStyleIdx="0" presStyleCnt="4"/>
      <dgm:spPr/>
    </dgm:pt>
    <dgm:pt modelId="{0B73DCF5-A4BF-4A23-BE09-3F9C8CC5EAB1}" type="pres">
      <dgm:prSet presAssocID="{712554EF-479D-4C65-8F26-D03331F4D4E5}" presName="connectorText" presStyleLbl="sibTrans2D1" presStyleIdx="0" presStyleCnt="4"/>
      <dgm:spPr/>
    </dgm:pt>
    <dgm:pt modelId="{BDCDBEC1-E1E3-4A1A-9D9F-74F8724FD2FD}" type="pres">
      <dgm:prSet presAssocID="{272205C5-7946-4ECA-8D36-21C7B4FFCEFF}" presName="node" presStyleLbl="node1" presStyleIdx="1" presStyleCnt="5">
        <dgm:presLayoutVars>
          <dgm:bulletEnabled val="1"/>
        </dgm:presLayoutVars>
      </dgm:prSet>
      <dgm:spPr/>
    </dgm:pt>
    <dgm:pt modelId="{EA5325CE-1352-4118-9CB1-E2367612D203}" type="pres">
      <dgm:prSet presAssocID="{3E1B645B-E028-4B21-9B5A-CB1BBD81426B}" presName="sibTrans" presStyleLbl="sibTrans2D1" presStyleIdx="1" presStyleCnt="4"/>
      <dgm:spPr/>
    </dgm:pt>
    <dgm:pt modelId="{BC6F07A6-042C-4CD7-981D-F726F6019364}" type="pres">
      <dgm:prSet presAssocID="{3E1B645B-E028-4B21-9B5A-CB1BBD81426B}" presName="connectorText" presStyleLbl="sibTrans2D1" presStyleIdx="1" presStyleCnt="4"/>
      <dgm:spPr/>
    </dgm:pt>
    <dgm:pt modelId="{73715E01-CEB5-40CE-BB2B-27B79EE40B6F}" type="pres">
      <dgm:prSet presAssocID="{4E334856-FC04-4886-8A1E-BA3BCD10BC25}" presName="node" presStyleLbl="node1" presStyleIdx="2" presStyleCnt="5">
        <dgm:presLayoutVars>
          <dgm:bulletEnabled val="1"/>
        </dgm:presLayoutVars>
      </dgm:prSet>
      <dgm:spPr/>
    </dgm:pt>
    <dgm:pt modelId="{98F63442-96DF-42B5-9A16-F01111672D9B}" type="pres">
      <dgm:prSet presAssocID="{4F5B64A7-DE9C-44A9-9D7F-F3081D6B23B9}" presName="sibTrans" presStyleLbl="sibTrans2D1" presStyleIdx="2" presStyleCnt="4"/>
      <dgm:spPr/>
    </dgm:pt>
    <dgm:pt modelId="{F15F33DA-0954-4CBE-BEEA-80DDF2F284CE}" type="pres">
      <dgm:prSet presAssocID="{4F5B64A7-DE9C-44A9-9D7F-F3081D6B23B9}" presName="connectorText" presStyleLbl="sibTrans2D1" presStyleIdx="2" presStyleCnt="4"/>
      <dgm:spPr/>
    </dgm:pt>
    <dgm:pt modelId="{EE4AB5EA-63DC-401F-B5DA-0F2A66D6251D}" type="pres">
      <dgm:prSet presAssocID="{B4715034-FBAA-4246-9AC3-472C650B3C5D}" presName="node" presStyleLbl="node1" presStyleIdx="3" presStyleCnt="5">
        <dgm:presLayoutVars>
          <dgm:bulletEnabled val="1"/>
        </dgm:presLayoutVars>
      </dgm:prSet>
      <dgm:spPr/>
    </dgm:pt>
    <dgm:pt modelId="{FE00BB06-7BF1-4FF2-8983-C3B13377E557}" type="pres">
      <dgm:prSet presAssocID="{03355959-CABA-43AD-BCB6-7BD2AF9DB8B3}" presName="sibTrans" presStyleLbl="sibTrans2D1" presStyleIdx="3" presStyleCnt="4"/>
      <dgm:spPr/>
    </dgm:pt>
    <dgm:pt modelId="{F8F5583E-17D4-4C81-B4D1-06B1FFEAEA1B}" type="pres">
      <dgm:prSet presAssocID="{03355959-CABA-43AD-BCB6-7BD2AF9DB8B3}" presName="connectorText" presStyleLbl="sibTrans2D1" presStyleIdx="3" presStyleCnt="4"/>
      <dgm:spPr/>
    </dgm:pt>
    <dgm:pt modelId="{1480C1AD-D4C5-457B-BF25-2A7AA18F534E}" type="pres">
      <dgm:prSet presAssocID="{286CB1E4-9C9A-40F0-94A8-6B9D44E2EC12}" presName="node" presStyleLbl="node1" presStyleIdx="4" presStyleCnt="5">
        <dgm:presLayoutVars>
          <dgm:bulletEnabled val="1"/>
        </dgm:presLayoutVars>
      </dgm:prSet>
      <dgm:spPr/>
    </dgm:pt>
  </dgm:ptLst>
  <dgm:cxnLst>
    <dgm:cxn modelId="{3AD03C03-18BE-4C79-83BF-5815E78DBC0E}" srcId="{ED01767D-516F-45C7-8158-D1A92A932403}" destId="{B4715034-FBAA-4246-9AC3-472C650B3C5D}" srcOrd="3" destOrd="0" parTransId="{257E29EF-9977-4CAB-B46E-E728E230CB40}" sibTransId="{03355959-CABA-43AD-BCB6-7BD2AF9DB8B3}"/>
    <dgm:cxn modelId="{CC734D16-CEFD-4BAF-8223-89C82BB14096}" srcId="{ED01767D-516F-45C7-8158-D1A92A932403}" destId="{272205C5-7946-4ECA-8D36-21C7B4FFCEFF}" srcOrd="1" destOrd="0" parTransId="{2BFEC860-C5FD-4F2C-AB44-FE0DE04E4D77}" sibTransId="{3E1B645B-E028-4B21-9B5A-CB1BBD81426B}"/>
    <dgm:cxn modelId="{03B26B1A-CBDB-4537-B10D-3B19AA1568A3}" type="presOf" srcId="{712554EF-479D-4C65-8F26-D03331F4D4E5}" destId="{13379530-8708-41E1-8F30-514C790CF84B}" srcOrd="0" destOrd="0" presId="urn:microsoft.com/office/officeart/2005/8/layout/process5"/>
    <dgm:cxn modelId="{919A865F-F5A2-4419-97A1-292C15B7B311}" type="presOf" srcId="{ED01767D-516F-45C7-8158-D1A92A932403}" destId="{B2BEA94E-F104-4BB9-AC93-0CD35BE46F2C}" srcOrd="0" destOrd="0" presId="urn:microsoft.com/office/officeart/2005/8/layout/process5"/>
    <dgm:cxn modelId="{299C2344-F67E-4164-9A1F-19B7E6BEC3D8}" type="presOf" srcId="{4F5B64A7-DE9C-44A9-9D7F-F3081D6B23B9}" destId="{F15F33DA-0954-4CBE-BEEA-80DDF2F284CE}" srcOrd="1" destOrd="0" presId="urn:microsoft.com/office/officeart/2005/8/layout/process5"/>
    <dgm:cxn modelId="{DE6FB544-DBFF-4A9E-8652-F6F148D1849B}" type="presOf" srcId="{286CB1E4-9C9A-40F0-94A8-6B9D44E2EC12}" destId="{1480C1AD-D4C5-457B-BF25-2A7AA18F534E}" srcOrd="0" destOrd="0" presId="urn:microsoft.com/office/officeart/2005/8/layout/process5"/>
    <dgm:cxn modelId="{4B64FB4B-A902-4787-940E-3D6E8F2F8617}" type="presOf" srcId="{4E334856-FC04-4886-8A1E-BA3BCD10BC25}" destId="{73715E01-CEB5-40CE-BB2B-27B79EE40B6F}" srcOrd="0" destOrd="0" presId="urn:microsoft.com/office/officeart/2005/8/layout/process5"/>
    <dgm:cxn modelId="{1FE03D4F-7F54-431C-AA3B-FBF5679B6738}" type="presOf" srcId="{4F5B64A7-DE9C-44A9-9D7F-F3081D6B23B9}" destId="{98F63442-96DF-42B5-9A16-F01111672D9B}" srcOrd="0" destOrd="0" presId="urn:microsoft.com/office/officeart/2005/8/layout/process5"/>
    <dgm:cxn modelId="{547D3B50-028D-42D7-B086-7AADE52B445E}" srcId="{ED01767D-516F-45C7-8158-D1A92A932403}" destId="{286CB1E4-9C9A-40F0-94A8-6B9D44E2EC12}" srcOrd="4" destOrd="0" parTransId="{584335C1-A658-4B60-A678-4C7D48FA6761}" sibTransId="{CB0B1C6A-3A30-46E6-BBB5-90C264B7A19D}"/>
    <dgm:cxn modelId="{2E1B1D56-65B5-45F8-B1F0-D96451EFE3D2}" type="presOf" srcId="{B4715034-FBAA-4246-9AC3-472C650B3C5D}" destId="{EE4AB5EA-63DC-401F-B5DA-0F2A66D6251D}" srcOrd="0" destOrd="0" presId="urn:microsoft.com/office/officeart/2005/8/layout/process5"/>
    <dgm:cxn modelId="{570A2279-68B2-420B-ACD7-BA57C92DEEFC}" type="presOf" srcId="{03355959-CABA-43AD-BCB6-7BD2AF9DB8B3}" destId="{F8F5583E-17D4-4C81-B4D1-06B1FFEAEA1B}" srcOrd="1" destOrd="0" presId="urn:microsoft.com/office/officeart/2005/8/layout/process5"/>
    <dgm:cxn modelId="{E2475A7B-B11E-41D0-BFE0-C8DF975727EC}" type="presOf" srcId="{03355959-CABA-43AD-BCB6-7BD2AF9DB8B3}" destId="{FE00BB06-7BF1-4FF2-8983-C3B13377E557}" srcOrd="0" destOrd="0" presId="urn:microsoft.com/office/officeart/2005/8/layout/process5"/>
    <dgm:cxn modelId="{9E47A587-6D1C-4220-A97B-6E6A9E60EFFD}" srcId="{ED01767D-516F-45C7-8158-D1A92A932403}" destId="{429A705E-4729-43DB-83CA-D95F40800C0F}" srcOrd="0" destOrd="0" parTransId="{04A07B31-FE95-40AB-BBF1-A1737A419C94}" sibTransId="{712554EF-479D-4C65-8F26-D03331F4D4E5}"/>
    <dgm:cxn modelId="{3B0ACD97-3DC4-4E43-84A0-19B3F4F86881}" type="presOf" srcId="{712554EF-479D-4C65-8F26-D03331F4D4E5}" destId="{0B73DCF5-A4BF-4A23-BE09-3F9C8CC5EAB1}" srcOrd="1" destOrd="0" presId="urn:microsoft.com/office/officeart/2005/8/layout/process5"/>
    <dgm:cxn modelId="{2576A59A-6355-43E3-B524-A793CE81A8CA}" type="presOf" srcId="{429A705E-4729-43DB-83CA-D95F40800C0F}" destId="{CA92BED1-1977-4611-817B-289A7E59191D}" srcOrd="0" destOrd="0" presId="urn:microsoft.com/office/officeart/2005/8/layout/process5"/>
    <dgm:cxn modelId="{E4C0EB9C-DBA1-44FE-8F59-D0DE0389BC64}" type="presOf" srcId="{3E1B645B-E028-4B21-9B5A-CB1BBD81426B}" destId="{BC6F07A6-042C-4CD7-981D-F726F6019364}" srcOrd="1" destOrd="0" presId="urn:microsoft.com/office/officeart/2005/8/layout/process5"/>
    <dgm:cxn modelId="{8D79C0B2-0A8F-46A1-965F-81F23A0B0D15}" srcId="{ED01767D-516F-45C7-8158-D1A92A932403}" destId="{4E334856-FC04-4886-8A1E-BA3BCD10BC25}" srcOrd="2" destOrd="0" parTransId="{EB5D02EC-5361-4D06-8273-03C1F820ACE6}" sibTransId="{4F5B64A7-DE9C-44A9-9D7F-F3081D6B23B9}"/>
    <dgm:cxn modelId="{77791BC2-5235-4C58-B15D-94373283FD71}" type="presOf" srcId="{3E1B645B-E028-4B21-9B5A-CB1BBD81426B}" destId="{EA5325CE-1352-4118-9CB1-E2367612D203}" srcOrd="0" destOrd="0" presId="urn:microsoft.com/office/officeart/2005/8/layout/process5"/>
    <dgm:cxn modelId="{41782DE1-D5D3-4BCC-8096-7A7D0DBE26B3}" type="presOf" srcId="{272205C5-7946-4ECA-8D36-21C7B4FFCEFF}" destId="{BDCDBEC1-E1E3-4A1A-9D9F-74F8724FD2FD}" srcOrd="0" destOrd="0" presId="urn:microsoft.com/office/officeart/2005/8/layout/process5"/>
    <dgm:cxn modelId="{73DA3994-F600-4366-A2DE-67878D6918F7}" type="presParOf" srcId="{B2BEA94E-F104-4BB9-AC93-0CD35BE46F2C}" destId="{CA92BED1-1977-4611-817B-289A7E59191D}" srcOrd="0" destOrd="0" presId="urn:microsoft.com/office/officeart/2005/8/layout/process5"/>
    <dgm:cxn modelId="{1BCF829E-D0FA-484D-AC26-7556D6F4B699}" type="presParOf" srcId="{B2BEA94E-F104-4BB9-AC93-0CD35BE46F2C}" destId="{13379530-8708-41E1-8F30-514C790CF84B}" srcOrd="1" destOrd="0" presId="urn:microsoft.com/office/officeart/2005/8/layout/process5"/>
    <dgm:cxn modelId="{8327F214-1B74-40CF-820A-2BF43672D57E}" type="presParOf" srcId="{13379530-8708-41E1-8F30-514C790CF84B}" destId="{0B73DCF5-A4BF-4A23-BE09-3F9C8CC5EAB1}" srcOrd="0" destOrd="0" presId="urn:microsoft.com/office/officeart/2005/8/layout/process5"/>
    <dgm:cxn modelId="{0140FE49-3162-4C47-9713-057DAFF1ED2B}" type="presParOf" srcId="{B2BEA94E-F104-4BB9-AC93-0CD35BE46F2C}" destId="{BDCDBEC1-E1E3-4A1A-9D9F-74F8724FD2FD}" srcOrd="2" destOrd="0" presId="urn:microsoft.com/office/officeart/2005/8/layout/process5"/>
    <dgm:cxn modelId="{A9280B92-BF2E-4C5A-AD23-424CA6BAABF2}" type="presParOf" srcId="{B2BEA94E-F104-4BB9-AC93-0CD35BE46F2C}" destId="{EA5325CE-1352-4118-9CB1-E2367612D203}" srcOrd="3" destOrd="0" presId="urn:microsoft.com/office/officeart/2005/8/layout/process5"/>
    <dgm:cxn modelId="{4E9F1121-4F39-40E6-BEB0-E9EFF205421D}" type="presParOf" srcId="{EA5325CE-1352-4118-9CB1-E2367612D203}" destId="{BC6F07A6-042C-4CD7-981D-F726F6019364}" srcOrd="0" destOrd="0" presId="urn:microsoft.com/office/officeart/2005/8/layout/process5"/>
    <dgm:cxn modelId="{A18DA6D0-3205-4899-8C79-78E22DDBFACB}" type="presParOf" srcId="{B2BEA94E-F104-4BB9-AC93-0CD35BE46F2C}" destId="{73715E01-CEB5-40CE-BB2B-27B79EE40B6F}" srcOrd="4" destOrd="0" presId="urn:microsoft.com/office/officeart/2005/8/layout/process5"/>
    <dgm:cxn modelId="{2092ACC7-A8D6-4EA7-B02E-950BFB1BA6B3}" type="presParOf" srcId="{B2BEA94E-F104-4BB9-AC93-0CD35BE46F2C}" destId="{98F63442-96DF-42B5-9A16-F01111672D9B}" srcOrd="5" destOrd="0" presId="urn:microsoft.com/office/officeart/2005/8/layout/process5"/>
    <dgm:cxn modelId="{7ECA8C26-E3B8-43FC-844A-6F834A0AD02D}" type="presParOf" srcId="{98F63442-96DF-42B5-9A16-F01111672D9B}" destId="{F15F33DA-0954-4CBE-BEEA-80DDF2F284CE}" srcOrd="0" destOrd="0" presId="urn:microsoft.com/office/officeart/2005/8/layout/process5"/>
    <dgm:cxn modelId="{D3CCCC12-D5F7-4B86-9D2B-910674114629}" type="presParOf" srcId="{B2BEA94E-F104-4BB9-AC93-0CD35BE46F2C}" destId="{EE4AB5EA-63DC-401F-B5DA-0F2A66D6251D}" srcOrd="6" destOrd="0" presId="urn:microsoft.com/office/officeart/2005/8/layout/process5"/>
    <dgm:cxn modelId="{EBC6706D-74D4-4382-9AA7-8A6EB72CB901}" type="presParOf" srcId="{B2BEA94E-F104-4BB9-AC93-0CD35BE46F2C}" destId="{FE00BB06-7BF1-4FF2-8983-C3B13377E557}" srcOrd="7" destOrd="0" presId="urn:microsoft.com/office/officeart/2005/8/layout/process5"/>
    <dgm:cxn modelId="{25868E40-15D4-49B3-BFD7-87725D4419E1}" type="presParOf" srcId="{FE00BB06-7BF1-4FF2-8983-C3B13377E557}" destId="{F8F5583E-17D4-4C81-B4D1-06B1FFEAEA1B}" srcOrd="0" destOrd="0" presId="urn:microsoft.com/office/officeart/2005/8/layout/process5"/>
    <dgm:cxn modelId="{F13B2B3C-AF1E-4755-BF93-E8F2022EBDEA}" type="presParOf" srcId="{B2BEA94E-F104-4BB9-AC93-0CD35BE46F2C}" destId="{1480C1AD-D4C5-457B-BF25-2A7AA18F534E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C4F94F-9355-4BB9-B000-A25699812ECF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DF3FF1-4899-4A06-ABCC-E6F2A548BFA4}">
      <dgm:prSet/>
      <dgm:spPr/>
      <dgm:t>
        <a:bodyPr/>
        <a:lstStyle/>
        <a:p>
          <a:pPr rtl="0"/>
          <a:r>
            <a:rPr lang="en-US" b="1" i="1" dirty="0"/>
            <a:t>Stick to Core Competency: </a:t>
          </a:r>
          <a:r>
            <a:rPr lang="en-US" b="1" i="1" dirty="0">
              <a:latin typeface="Sitka Subheading"/>
            </a:rPr>
            <a:t>              </a:t>
          </a:r>
          <a:r>
            <a:rPr lang="en-US" b="0" i="1" dirty="0"/>
            <a:t>Diversification kills more companies than competition</a:t>
          </a:r>
          <a:endParaRPr lang="en-US" b="0" i="0" dirty="0">
            <a:latin typeface="Sitka Subheading"/>
          </a:endParaRPr>
        </a:p>
      </dgm:t>
    </dgm:pt>
    <dgm:pt modelId="{FDDE64BD-1899-4C5E-86BC-A30E4EA5FCE5}" type="parTrans" cxnId="{80EBD7D8-D0A9-43B1-B380-DE52F0E8A738}">
      <dgm:prSet/>
      <dgm:spPr/>
      <dgm:t>
        <a:bodyPr/>
        <a:lstStyle/>
        <a:p>
          <a:endParaRPr lang="en-US"/>
        </a:p>
      </dgm:t>
    </dgm:pt>
    <dgm:pt modelId="{8CA19ECD-8860-4BD9-8FFE-41086813B51A}" type="sibTrans" cxnId="{80EBD7D8-D0A9-43B1-B380-DE52F0E8A73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B2F1194-AF04-40B6-A271-D1ACD5027D64}">
      <dgm:prSet/>
      <dgm:spPr/>
      <dgm:t>
        <a:bodyPr/>
        <a:lstStyle/>
        <a:p>
          <a:r>
            <a:rPr lang="en-US" b="1" i="1" dirty="0"/>
            <a:t>Research Before Expansion: </a:t>
          </a:r>
          <a:r>
            <a:rPr lang="en-US" b="0" i="1" dirty="0"/>
            <a:t>Woodman launched Karma without understanding DJI's moat</a:t>
          </a:r>
        </a:p>
      </dgm:t>
    </dgm:pt>
    <dgm:pt modelId="{3B8EC55E-C9CB-4756-AB31-6000027D5337}" type="parTrans" cxnId="{6ACF3E45-1661-414C-8486-8D4524BF0CA6}">
      <dgm:prSet/>
      <dgm:spPr/>
      <dgm:t>
        <a:bodyPr/>
        <a:lstStyle/>
        <a:p>
          <a:endParaRPr lang="en-US"/>
        </a:p>
      </dgm:t>
    </dgm:pt>
    <dgm:pt modelId="{82E4B12C-E387-49EA-B83A-F93FEFD7B8F0}" type="sibTrans" cxnId="{6ACF3E45-1661-414C-8486-8D4524BF0CA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E4CEEDC-4658-41BE-BE15-F4ACB85DAE58}">
      <dgm:prSet/>
      <dgm:spPr/>
      <dgm:t>
        <a:bodyPr/>
        <a:lstStyle/>
        <a:p>
          <a:r>
            <a:rPr lang="en-US" b="1" i="1" dirty="0"/>
            <a:t>Manage Cash Flow:</a:t>
          </a:r>
          <a:r>
            <a:rPr lang="en-US" b="0" i="1" dirty="0"/>
            <a:t> One-time sales models require extreme cost discipline</a:t>
          </a:r>
        </a:p>
      </dgm:t>
    </dgm:pt>
    <dgm:pt modelId="{DA140700-702A-4B63-8B71-3B997C563928}" type="parTrans" cxnId="{244B9895-C219-440A-960D-663B3735DBDB}">
      <dgm:prSet/>
      <dgm:spPr/>
      <dgm:t>
        <a:bodyPr/>
        <a:lstStyle/>
        <a:p>
          <a:endParaRPr lang="en-US"/>
        </a:p>
      </dgm:t>
    </dgm:pt>
    <dgm:pt modelId="{938D9822-D31C-4D76-B1AA-B4C5B2115437}" type="sibTrans" cxnId="{244B9895-C219-440A-960D-663B3735DBD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28B28B8-2BC6-4CFC-ABEE-1FDFFADE27D0}">
      <dgm:prSet/>
      <dgm:spPr/>
      <dgm:t>
        <a:bodyPr/>
        <a:lstStyle/>
        <a:p>
          <a:r>
            <a:rPr lang="en-US" b="1" i="1" dirty="0"/>
            <a:t>Listen to Customers: </a:t>
          </a:r>
          <a:r>
            <a:rPr lang="en-US" b="0" i="1" dirty="0"/>
            <a:t>GoPro users wanted better cameras, not drones or media</a:t>
          </a:r>
        </a:p>
      </dgm:t>
    </dgm:pt>
    <dgm:pt modelId="{45C19E7C-5D47-4432-82B6-CB23FCD42D17}" type="parTrans" cxnId="{30166900-7012-4767-AE46-2AA028560D9B}">
      <dgm:prSet/>
      <dgm:spPr/>
      <dgm:t>
        <a:bodyPr/>
        <a:lstStyle/>
        <a:p>
          <a:endParaRPr lang="en-US"/>
        </a:p>
      </dgm:t>
    </dgm:pt>
    <dgm:pt modelId="{5D04D6AE-A9E8-4628-B1C2-38EE587D58FB}" type="sibTrans" cxnId="{30166900-7012-4767-AE46-2AA028560D9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94B3C04-FD54-43E2-827E-DC87CDA1AF10}" type="pres">
      <dgm:prSet presAssocID="{B8C4F94F-9355-4BB9-B000-A25699812ECF}" presName="linearFlow" presStyleCnt="0">
        <dgm:presLayoutVars>
          <dgm:dir/>
          <dgm:animLvl val="lvl"/>
          <dgm:resizeHandles val="exact"/>
        </dgm:presLayoutVars>
      </dgm:prSet>
      <dgm:spPr/>
    </dgm:pt>
    <dgm:pt modelId="{6A3AF60C-CB12-4BD0-A5DF-DDAB99CE72F0}" type="pres">
      <dgm:prSet presAssocID="{12DF3FF1-4899-4A06-ABCC-E6F2A548BFA4}" presName="compositeNode" presStyleCnt="0"/>
      <dgm:spPr/>
    </dgm:pt>
    <dgm:pt modelId="{5637059A-59AB-47D0-9C8F-B6B27C959415}" type="pres">
      <dgm:prSet presAssocID="{12DF3FF1-4899-4A06-ABCC-E6F2A548BFA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36D364A-7915-4006-B922-CAA277CB0757}" type="pres">
      <dgm:prSet presAssocID="{12DF3FF1-4899-4A06-ABCC-E6F2A548BFA4}" presName="parSh" presStyleCnt="0"/>
      <dgm:spPr/>
    </dgm:pt>
    <dgm:pt modelId="{BF9DDDBF-9328-457A-B8DD-D8FD2B55CF3C}" type="pres">
      <dgm:prSet presAssocID="{12DF3FF1-4899-4A06-ABCC-E6F2A548BFA4}" presName="lineNode" presStyleLbl="alignAccFollowNode1" presStyleIdx="0" presStyleCnt="12"/>
      <dgm:spPr/>
    </dgm:pt>
    <dgm:pt modelId="{6D76B03A-7812-49A5-AD9E-653CB15C5308}" type="pres">
      <dgm:prSet presAssocID="{12DF3FF1-4899-4A06-ABCC-E6F2A548BFA4}" presName="lineArrowNode" presStyleLbl="alignAccFollowNode1" presStyleIdx="1" presStyleCnt="12"/>
      <dgm:spPr/>
    </dgm:pt>
    <dgm:pt modelId="{29F24255-8776-4136-983B-9E64168C1AB8}" type="pres">
      <dgm:prSet presAssocID="{8CA19ECD-8860-4BD9-8FFE-41086813B51A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DC733858-6253-4C21-A8E8-2863FFEC8702}" type="pres">
      <dgm:prSet presAssocID="{8CA19ECD-8860-4BD9-8FFE-41086813B51A}" presName="spacerBetweenCircleAndCallout" presStyleCnt="0">
        <dgm:presLayoutVars/>
      </dgm:prSet>
      <dgm:spPr/>
    </dgm:pt>
    <dgm:pt modelId="{EADEBCBE-BE7F-4E4F-89CF-82C088DBC7B3}" type="pres">
      <dgm:prSet presAssocID="{12DF3FF1-4899-4A06-ABCC-E6F2A548BFA4}" presName="nodeText" presStyleLbl="alignAccFollowNode1" presStyleIdx="2" presStyleCnt="12">
        <dgm:presLayoutVars>
          <dgm:bulletEnabled val="1"/>
        </dgm:presLayoutVars>
      </dgm:prSet>
      <dgm:spPr/>
    </dgm:pt>
    <dgm:pt modelId="{1ED29AF6-10CB-4A08-B5EA-6C3BAE04F8B0}" type="pres">
      <dgm:prSet presAssocID="{8CA19ECD-8860-4BD9-8FFE-41086813B51A}" presName="sibTransComposite" presStyleCnt="0"/>
      <dgm:spPr/>
    </dgm:pt>
    <dgm:pt modelId="{5B3F6EAD-7CDC-4C6C-9B96-127357D7F389}" type="pres">
      <dgm:prSet presAssocID="{2B2F1194-AF04-40B6-A271-D1ACD5027D64}" presName="compositeNode" presStyleCnt="0"/>
      <dgm:spPr/>
    </dgm:pt>
    <dgm:pt modelId="{523DF1D1-CA02-4276-828E-D8B2074DE76D}" type="pres">
      <dgm:prSet presAssocID="{2B2F1194-AF04-40B6-A271-D1ACD5027D6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742C1D0-B92B-4029-B917-0D42AB19C374}" type="pres">
      <dgm:prSet presAssocID="{2B2F1194-AF04-40B6-A271-D1ACD5027D64}" presName="parSh" presStyleCnt="0"/>
      <dgm:spPr/>
    </dgm:pt>
    <dgm:pt modelId="{112709DB-2A97-4D8B-8D74-5CE7210C219E}" type="pres">
      <dgm:prSet presAssocID="{2B2F1194-AF04-40B6-A271-D1ACD5027D64}" presName="lineNode" presStyleLbl="alignAccFollowNode1" presStyleIdx="3" presStyleCnt="12"/>
      <dgm:spPr/>
    </dgm:pt>
    <dgm:pt modelId="{F602E53B-00A9-4F97-8CA4-BDC5271E01A6}" type="pres">
      <dgm:prSet presAssocID="{2B2F1194-AF04-40B6-A271-D1ACD5027D64}" presName="lineArrowNode" presStyleLbl="alignAccFollowNode1" presStyleIdx="4" presStyleCnt="12"/>
      <dgm:spPr/>
    </dgm:pt>
    <dgm:pt modelId="{FC43E7FD-7970-4949-BC05-A4BAEC8B0CEF}" type="pres">
      <dgm:prSet presAssocID="{82E4B12C-E387-49EA-B83A-F93FEFD7B8F0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60508B66-4402-4873-9393-08ABB0068E2A}" type="pres">
      <dgm:prSet presAssocID="{82E4B12C-E387-49EA-B83A-F93FEFD7B8F0}" presName="spacerBetweenCircleAndCallout" presStyleCnt="0">
        <dgm:presLayoutVars/>
      </dgm:prSet>
      <dgm:spPr/>
    </dgm:pt>
    <dgm:pt modelId="{A1AB26B6-E920-4E27-B18B-EFA93DE7F94A}" type="pres">
      <dgm:prSet presAssocID="{2B2F1194-AF04-40B6-A271-D1ACD5027D64}" presName="nodeText" presStyleLbl="alignAccFollowNode1" presStyleIdx="5" presStyleCnt="12">
        <dgm:presLayoutVars>
          <dgm:bulletEnabled val="1"/>
        </dgm:presLayoutVars>
      </dgm:prSet>
      <dgm:spPr/>
    </dgm:pt>
    <dgm:pt modelId="{DF382BA9-0072-4896-AA11-DF88E980F0F6}" type="pres">
      <dgm:prSet presAssocID="{82E4B12C-E387-49EA-B83A-F93FEFD7B8F0}" presName="sibTransComposite" presStyleCnt="0"/>
      <dgm:spPr/>
    </dgm:pt>
    <dgm:pt modelId="{D2045A93-883F-4F3D-8934-0CCE72600E41}" type="pres">
      <dgm:prSet presAssocID="{EE4CEEDC-4658-41BE-BE15-F4ACB85DAE58}" presName="compositeNode" presStyleCnt="0"/>
      <dgm:spPr/>
    </dgm:pt>
    <dgm:pt modelId="{10A88EBE-2C53-4813-86B7-2757026CAF9B}" type="pres">
      <dgm:prSet presAssocID="{EE4CEEDC-4658-41BE-BE15-F4ACB85DAE5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F00E1ED-83D4-44ED-A05D-16AD76EB6B5E}" type="pres">
      <dgm:prSet presAssocID="{EE4CEEDC-4658-41BE-BE15-F4ACB85DAE58}" presName="parSh" presStyleCnt="0"/>
      <dgm:spPr/>
    </dgm:pt>
    <dgm:pt modelId="{5A18226A-33A4-48D8-AC9A-1EB50BFA4E58}" type="pres">
      <dgm:prSet presAssocID="{EE4CEEDC-4658-41BE-BE15-F4ACB85DAE58}" presName="lineNode" presStyleLbl="alignAccFollowNode1" presStyleIdx="6" presStyleCnt="12"/>
      <dgm:spPr/>
    </dgm:pt>
    <dgm:pt modelId="{E3D85865-FF58-4A85-9352-5E6D8EACF5F3}" type="pres">
      <dgm:prSet presAssocID="{EE4CEEDC-4658-41BE-BE15-F4ACB85DAE58}" presName="lineArrowNode" presStyleLbl="alignAccFollowNode1" presStyleIdx="7" presStyleCnt="12"/>
      <dgm:spPr/>
    </dgm:pt>
    <dgm:pt modelId="{CD39D31D-3250-4174-9407-B9A65F5544FF}" type="pres">
      <dgm:prSet presAssocID="{938D9822-D31C-4D76-B1AA-B4C5B2115437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D29065FA-412F-4124-95B0-F91D7F70E325}" type="pres">
      <dgm:prSet presAssocID="{938D9822-D31C-4D76-B1AA-B4C5B2115437}" presName="spacerBetweenCircleAndCallout" presStyleCnt="0">
        <dgm:presLayoutVars/>
      </dgm:prSet>
      <dgm:spPr/>
    </dgm:pt>
    <dgm:pt modelId="{CEB4BEF6-7649-4145-8AA6-75E70C98DC03}" type="pres">
      <dgm:prSet presAssocID="{EE4CEEDC-4658-41BE-BE15-F4ACB85DAE58}" presName="nodeText" presStyleLbl="alignAccFollowNode1" presStyleIdx="8" presStyleCnt="12">
        <dgm:presLayoutVars>
          <dgm:bulletEnabled val="1"/>
        </dgm:presLayoutVars>
      </dgm:prSet>
      <dgm:spPr/>
    </dgm:pt>
    <dgm:pt modelId="{11F8E7F1-4001-4453-942E-72BBC318A42B}" type="pres">
      <dgm:prSet presAssocID="{938D9822-D31C-4D76-B1AA-B4C5B2115437}" presName="sibTransComposite" presStyleCnt="0"/>
      <dgm:spPr/>
    </dgm:pt>
    <dgm:pt modelId="{5601FD48-D5F2-4643-92BC-4DCD60F161A0}" type="pres">
      <dgm:prSet presAssocID="{F28B28B8-2BC6-4CFC-ABEE-1FDFFADE27D0}" presName="compositeNode" presStyleCnt="0"/>
      <dgm:spPr/>
    </dgm:pt>
    <dgm:pt modelId="{046C039B-4B95-48E8-9825-AD325D40F758}" type="pres">
      <dgm:prSet presAssocID="{F28B28B8-2BC6-4CFC-ABEE-1FDFFADE27D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A0D58E6-BA59-44F9-8C92-F48E19549BA5}" type="pres">
      <dgm:prSet presAssocID="{F28B28B8-2BC6-4CFC-ABEE-1FDFFADE27D0}" presName="parSh" presStyleCnt="0"/>
      <dgm:spPr/>
    </dgm:pt>
    <dgm:pt modelId="{F80A6001-3D2A-4BB3-840B-0656265EC9AD}" type="pres">
      <dgm:prSet presAssocID="{F28B28B8-2BC6-4CFC-ABEE-1FDFFADE27D0}" presName="lineNode" presStyleLbl="alignAccFollowNode1" presStyleIdx="9" presStyleCnt="12"/>
      <dgm:spPr/>
    </dgm:pt>
    <dgm:pt modelId="{8103FD57-1218-4856-A97B-895E9B76B3A4}" type="pres">
      <dgm:prSet presAssocID="{F28B28B8-2BC6-4CFC-ABEE-1FDFFADE27D0}" presName="lineArrowNode" presStyleLbl="alignAccFollowNode1" presStyleIdx="10" presStyleCnt="12"/>
      <dgm:spPr/>
    </dgm:pt>
    <dgm:pt modelId="{94576040-8A22-4544-8DAB-CA6BC0770783}" type="pres">
      <dgm:prSet presAssocID="{5D04D6AE-A9E8-4628-B1C2-38EE587D58FB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67D0BA1C-CC10-4BD9-9C00-0FD629EB1AC8}" type="pres">
      <dgm:prSet presAssocID="{5D04D6AE-A9E8-4628-B1C2-38EE587D58FB}" presName="spacerBetweenCircleAndCallout" presStyleCnt="0">
        <dgm:presLayoutVars/>
      </dgm:prSet>
      <dgm:spPr/>
    </dgm:pt>
    <dgm:pt modelId="{E3220942-B651-4656-810B-9A65DBDCAD7C}" type="pres">
      <dgm:prSet presAssocID="{F28B28B8-2BC6-4CFC-ABEE-1FDFFADE27D0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30166900-7012-4767-AE46-2AA028560D9B}" srcId="{B8C4F94F-9355-4BB9-B000-A25699812ECF}" destId="{F28B28B8-2BC6-4CFC-ABEE-1FDFFADE27D0}" srcOrd="3" destOrd="0" parTransId="{45C19E7C-5D47-4432-82B6-CB23FCD42D17}" sibTransId="{5D04D6AE-A9E8-4628-B1C2-38EE587D58FB}"/>
    <dgm:cxn modelId="{60A84C05-6045-489B-854A-9E5250E9EEA4}" type="presOf" srcId="{5D04D6AE-A9E8-4628-B1C2-38EE587D58FB}" destId="{94576040-8A22-4544-8DAB-CA6BC0770783}" srcOrd="0" destOrd="0" presId="urn:microsoft.com/office/officeart/2016/7/layout/LinearArrowProcessNumbered"/>
    <dgm:cxn modelId="{6ACF3E45-1661-414C-8486-8D4524BF0CA6}" srcId="{B8C4F94F-9355-4BB9-B000-A25699812ECF}" destId="{2B2F1194-AF04-40B6-A271-D1ACD5027D64}" srcOrd="1" destOrd="0" parTransId="{3B8EC55E-C9CB-4756-AB31-6000027D5337}" sibTransId="{82E4B12C-E387-49EA-B83A-F93FEFD7B8F0}"/>
    <dgm:cxn modelId="{2ACCD859-9061-42D6-BDCA-6D93D1BB214B}" type="presOf" srcId="{B8C4F94F-9355-4BB9-B000-A25699812ECF}" destId="{C94B3C04-FD54-43E2-827E-DC87CDA1AF10}" srcOrd="0" destOrd="0" presId="urn:microsoft.com/office/officeart/2016/7/layout/LinearArrowProcessNumbered"/>
    <dgm:cxn modelId="{7D530688-0E68-4653-86CD-B125287B3602}" type="presOf" srcId="{EE4CEEDC-4658-41BE-BE15-F4ACB85DAE58}" destId="{CEB4BEF6-7649-4145-8AA6-75E70C98DC03}" srcOrd="0" destOrd="0" presId="urn:microsoft.com/office/officeart/2016/7/layout/LinearArrowProcessNumbered"/>
    <dgm:cxn modelId="{244B9895-C219-440A-960D-663B3735DBDB}" srcId="{B8C4F94F-9355-4BB9-B000-A25699812ECF}" destId="{EE4CEEDC-4658-41BE-BE15-F4ACB85DAE58}" srcOrd="2" destOrd="0" parTransId="{DA140700-702A-4B63-8B71-3B997C563928}" sibTransId="{938D9822-D31C-4D76-B1AA-B4C5B2115437}"/>
    <dgm:cxn modelId="{205F35AA-5047-4F00-B9FD-AF12F99F2BD9}" type="presOf" srcId="{938D9822-D31C-4D76-B1AA-B4C5B2115437}" destId="{CD39D31D-3250-4174-9407-B9A65F5544FF}" srcOrd="0" destOrd="0" presId="urn:microsoft.com/office/officeart/2016/7/layout/LinearArrowProcessNumbered"/>
    <dgm:cxn modelId="{5F1887AB-2101-416A-94E1-FD7CEA08C1E7}" type="presOf" srcId="{82E4B12C-E387-49EA-B83A-F93FEFD7B8F0}" destId="{FC43E7FD-7970-4949-BC05-A4BAEC8B0CEF}" srcOrd="0" destOrd="0" presId="urn:microsoft.com/office/officeart/2016/7/layout/LinearArrowProcessNumbered"/>
    <dgm:cxn modelId="{9126AFAC-3C42-4E4E-8A18-A8EB4629E767}" type="presOf" srcId="{12DF3FF1-4899-4A06-ABCC-E6F2A548BFA4}" destId="{EADEBCBE-BE7F-4E4F-89CF-82C088DBC7B3}" srcOrd="0" destOrd="0" presId="urn:microsoft.com/office/officeart/2016/7/layout/LinearArrowProcessNumbered"/>
    <dgm:cxn modelId="{2642B4AE-9043-4844-914C-38F5389B1011}" type="presOf" srcId="{2B2F1194-AF04-40B6-A271-D1ACD5027D64}" destId="{A1AB26B6-E920-4E27-B18B-EFA93DE7F94A}" srcOrd="0" destOrd="0" presId="urn:microsoft.com/office/officeart/2016/7/layout/LinearArrowProcessNumbered"/>
    <dgm:cxn modelId="{80EBD7D8-D0A9-43B1-B380-DE52F0E8A738}" srcId="{B8C4F94F-9355-4BB9-B000-A25699812ECF}" destId="{12DF3FF1-4899-4A06-ABCC-E6F2A548BFA4}" srcOrd="0" destOrd="0" parTransId="{FDDE64BD-1899-4C5E-86BC-A30E4EA5FCE5}" sibTransId="{8CA19ECD-8860-4BD9-8FFE-41086813B51A}"/>
    <dgm:cxn modelId="{18D10BE1-23CD-4CCD-BDA2-5B6F52A9BC83}" type="presOf" srcId="{8CA19ECD-8860-4BD9-8FFE-41086813B51A}" destId="{29F24255-8776-4136-983B-9E64168C1AB8}" srcOrd="0" destOrd="0" presId="urn:microsoft.com/office/officeart/2016/7/layout/LinearArrowProcessNumbered"/>
    <dgm:cxn modelId="{040522F1-1E01-4FD2-8BF0-BFBC93F88624}" type="presOf" srcId="{F28B28B8-2BC6-4CFC-ABEE-1FDFFADE27D0}" destId="{E3220942-B651-4656-810B-9A65DBDCAD7C}" srcOrd="0" destOrd="0" presId="urn:microsoft.com/office/officeart/2016/7/layout/LinearArrowProcessNumbered"/>
    <dgm:cxn modelId="{CB94B89F-4A01-4106-B248-5D9359AD7178}" type="presParOf" srcId="{C94B3C04-FD54-43E2-827E-DC87CDA1AF10}" destId="{6A3AF60C-CB12-4BD0-A5DF-DDAB99CE72F0}" srcOrd="0" destOrd="0" presId="urn:microsoft.com/office/officeart/2016/7/layout/LinearArrowProcessNumbered"/>
    <dgm:cxn modelId="{306C808D-708C-4AAD-8968-7C38178A1F7F}" type="presParOf" srcId="{6A3AF60C-CB12-4BD0-A5DF-DDAB99CE72F0}" destId="{5637059A-59AB-47D0-9C8F-B6B27C959415}" srcOrd="0" destOrd="0" presId="urn:microsoft.com/office/officeart/2016/7/layout/LinearArrowProcessNumbered"/>
    <dgm:cxn modelId="{593FE039-323B-4234-B2C3-FA8C2C8ECDDC}" type="presParOf" srcId="{6A3AF60C-CB12-4BD0-A5DF-DDAB99CE72F0}" destId="{236D364A-7915-4006-B922-CAA277CB0757}" srcOrd="1" destOrd="0" presId="urn:microsoft.com/office/officeart/2016/7/layout/LinearArrowProcessNumbered"/>
    <dgm:cxn modelId="{2F552A98-6892-4175-A871-7C49EBEDAF0A}" type="presParOf" srcId="{236D364A-7915-4006-B922-CAA277CB0757}" destId="{BF9DDDBF-9328-457A-B8DD-D8FD2B55CF3C}" srcOrd="0" destOrd="0" presId="urn:microsoft.com/office/officeart/2016/7/layout/LinearArrowProcessNumbered"/>
    <dgm:cxn modelId="{EBA97D29-EDB4-4D08-9178-873E6C941A0B}" type="presParOf" srcId="{236D364A-7915-4006-B922-CAA277CB0757}" destId="{6D76B03A-7812-49A5-AD9E-653CB15C5308}" srcOrd="1" destOrd="0" presId="urn:microsoft.com/office/officeart/2016/7/layout/LinearArrowProcessNumbered"/>
    <dgm:cxn modelId="{6F2B01EB-4512-4F3F-8C63-C5795CC9B1D8}" type="presParOf" srcId="{236D364A-7915-4006-B922-CAA277CB0757}" destId="{29F24255-8776-4136-983B-9E64168C1AB8}" srcOrd="2" destOrd="0" presId="urn:microsoft.com/office/officeart/2016/7/layout/LinearArrowProcessNumbered"/>
    <dgm:cxn modelId="{7443F433-875C-4590-96BF-E6A82E0C3FAD}" type="presParOf" srcId="{236D364A-7915-4006-B922-CAA277CB0757}" destId="{DC733858-6253-4C21-A8E8-2863FFEC8702}" srcOrd="3" destOrd="0" presId="urn:microsoft.com/office/officeart/2016/7/layout/LinearArrowProcessNumbered"/>
    <dgm:cxn modelId="{D57CC2C3-5BF0-44E8-936E-4E766B44D6E2}" type="presParOf" srcId="{6A3AF60C-CB12-4BD0-A5DF-DDAB99CE72F0}" destId="{EADEBCBE-BE7F-4E4F-89CF-82C088DBC7B3}" srcOrd="2" destOrd="0" presId="urn:microsoft.com/office/officeart/2016/7/layout/LinearArrowProcessNumbered"/>
    <dgm:cxn modelId="{64B51491-9FE1-490D-AE55-FF210D1BEC3D}" type="presParOf" srcId="{C94B3C04-FD54-43E2-827E-DC87CDA1AF10}" destId="{1ED29AF6-10CB-4A08-B5EA-6C3BAE04F8B0}" srcOrd="1" destOrd="0" presId="urn:microsoft.com/office/officeart/2016/7/layout/LinearArrowProcessNumbered"/>
    <dgm:cxn modelId="{F3BF5E32-AD1C-4B0D-A542-922904723359}" type="presParOf" srcId="{C94B3C04-FD54-43E2-827E-DC87CDA1AF10}" destId="{5B3F6EAD-7CDC-4C6C-9B96-127357D7F389}" srcOrd="2" destOrd="0" presId="urn:microsoft.com/office/officeart/2016/7/layout/LinearArrowProcessNumbered"/>
    <dgm:cxn modelId="{A3EEF8D8-240E-4175-9DD0-DBCD4EEB2577}" type="presParOf" srcId="{5B3F6EAD-7CDC-4C6C-9B96-127357D7F389}" destId="{523DF1D1-CA02-4276-828E-D8B2074DE76D}" srcOrd="0" destOrd="0" presId="urn:microsoft.com/office/officeart/2016/7/layout/LinearArrowProcessNumbered"/>
    <dgm:cxn modelId="{06BDA9CA-F021-49CA-B0CE-6CF9EDED573B}" type="presParOf" srcId="{5B3F6EAD-7CDC-4C6C-9B96-127357D7F389}" destId="{4742C1D0-B92B-4029-B917-0D42AB19C374}" srcOrd="1" destOrd="0" presId="urn:microsoft.com/office/officeart/2016/7/layout/LinearArrowProcessNumbered"/>
    <dgm:cxn modelId="{81B3DDB5-5873-4335-B1C2-9E0048438093}" type="presParOf" srcId="{4742C1D0-B92B-4029-B917-0D42AB19C374}" destId="{112709DB-2A97-4D8B-8D74-5CE7210C219E}" srcOrd="0" destOrd="0" presId="urn:microsoft.com/office/officeart/2016/7/layout/LinearArrowProcessNumbered"/>
    <dgm:cxn modelId="{0C06771C-0726-4330-99BC-0099E3BF2542}" type="presParOf" srcId="{4742C1D0-B92B-4029-B917-0D42AB19C374}" destId="{F602E53B-00A9-4F97-8CA4-BDC5271E01A6}" srcOrd="1" destOrd="0" presId="urn:microsoft.com/office/officeart/2016/7/layout/LinearArrowProcessNumbered"/>
    <dgm:cxn modelId="{72F1293C-1FA3-401F-9281-905E2ABC2C58}" type="presParOf" srcId="{4742C1D0-B92B-4029-B917-0D42AB19C374}" destId="{FC43E7FD-7970-4949-BC05-A4BAEC8B0CEF}" srcOrd="2" destOrd="0" presId="urn:microsoft.com/office/officeart/2016/7/layout/LinearArrowProcessNumbered"/>
    <dgm:cxn modelId="{DEC7C6DB-A013-4EF8-A5DC-BA1E983CF7E0}" type="presParOf" srcId="{4742C1D0-B92B-4029-B917-0D42AB19C374}" destId="{60508B66-4402-4873-9393-08ABB0068E2A}" srcOrd="3" destOrd="0" presId="urn:microsoft.com/office/officeart/2016/7/layout/LinearArrowProcessNumbered"/>
    <dgm:cxn modelId="{D76062F9-E228-47EF-BDB4-77BE4778FBA8}" type="presParOf" srcId="{5B3F6EAD-7CDC-4C6C-9B96-127357D7F389}" destId="{A1AB26B6-E920-4E27-B18B-EFA93DE7F94A}" srcOrd="2" destOrd="0" presId="urn:microsoft.com/office/officeart/2016/7/layout/LinearArrowProcessNumbered"/>
    <dgm:cxn modelId="{FA5C6229-3542-4BD9-909C-2A4DEB052407}" type="presParOf" srcId="{C94B3C04-FD54-43E2-827E-DC87CDA1AF10}" destId="{DF382BA9-0072-4896-AA11-DF88E980F0F6}" srcOrd="3" destOrd="0" presId="urn:microsoft.com/office/officeart/2016/7/layout/LinearArrowProcessNumbered"/>
    <dgm:cxn modelId="{3F76CD22-DCE8-4EF3-8033-AB89B968AA44}" type="presParOf" srcId="{C94B3C04-FD54-43E2-827E-DC87CDA1AF10}" destId="{D2045A93-883F-4F3D-8934-0CCE72600E41}" srcOrd="4" destOrd="0" presId="urn:microsoft.com/office/officeart/2016/7/layout/LinearArrowProcessNumbered"/>
    <dgm:cxn modelId="{FF9C2156-C233-499A-8D99-6ADE55D2C870}" type="presParOf" srcId="{D2045A93-883F-4F3D-8934-0CCE72600E41}" destId="{10A88EBE-2C53-4813-86B7-2757026CAF9B}" srcOrd="0" destOrd="0" presId="urn:microsoft.com/office/officeart/2016/7/layout/LinearArrowProcessNumbered"/>
    <dgm:cxn modelId="{75A6BA80-8062-4469-9186-A896657A137E}" type="presParOf" srcId="{D2045A93-883F-4F3D-8934-0CCE72600E41}" destId="{3F00E1ED-83D4-44ED-A05D-16AD76EB6B5E}" srcOrd="1" destOrd="0" presId="urn:microsoft.com/office/officeart/2016/7/layout/LinearArrowProcessNumbered"/>
    <dgm:cxn modelId="{20EFFD0D-586C-4BE8-83FF-6F90F6B18AA7}" type="presParOf" srcId="{3F00E1ED-83D4-44ED-A05D-16AD76EB6B5E}" destId="{5A18226A-33A4-48D8-AC9A-1EB50BFA4E58}" srcOrd="0" destOrd="0" presId="urn:microsoft.com/office/officeart/2016/7/layout/LinearArrowProcessNumbered"/>
    <dgm:cxn modelId="{F7E37A6B-9260-413C-958B-CB4CED1184F2}" type="presParOf" srcId="{3F00E1ED-83D4-44ED-A05D-16AD76EB6B5E}" destId="{E3D85865-FF58-4A85-9352-5E6D8EACF5F3}" srcOrd="1" destOrd="0" presId="urn:microsoft.com/office/officeart/2016/7/layout/LinearArrowProcessNumbered"/>
    <dgm:cxn modelId="{C030740F-1511-4F9A-B7D2-1B1F027073E2}" type="presParOf" srcId="{3F00E1ED-83D4-44ED-A05D-16AD76EB6B5E}" destId="{CD39D31D-3250-4174-9407-B9A65F5544FF}" srcOrd="2" destOrd="0" presId="urn:microsoft.com/office/officeart/2016/7/layout/LinearArrowProcessNumbered"/>
    <dgm:cxn modelId="{8D13C4B0-8070-403C-9427-C9F182071800}" type="presParOf" srcId="{3F00E1ED-83D4-44ED-A05D-16AD76EB6B5E}" destId="{D29065FA-412F-4124-95B0-F91D7F70E325}" srcOrd="3" destOrd="0" presId="urn:microsoft.com/office/officeart/2016/7/layout/LinearArrowProcessNumbered"/>
    <dgm:cxn modelId="{9BE190B1-A0E4-43A7-8F65-7B6DBD45636A}" type="presParOf" srcId="{D2045A93-883F-4F3D-8934-0CCE72600E41}" destId="{CEB4BEF6-7649-4145-8AA6-75E70C98DC03}" srcOrd="2" destOrd="0" presId="urn:microsoft.com/office/officeart/2016/7/layout/LinearArrowProcessNumbered"/>
    <dgm:cxn modelId="{DC84E6E8-EFAA-43C6-BCFB-E4B1F50B107E}" type="presParOf" srcId="{C94B3C04-FD54-43E2-827E-DC87CDA1AF10}" destId="{11F8E7F1-4001-4453-942E-72BBC318A42B}" srcOrd="5" destOrd="0" presId="urn:microsoft.com/office/officeart/2016/7/layout/LinearArrowProcessNumbered"/>
    <dgm:cxn modelId="{676881B7-74C9-44DA-A5D0-0285AE0A089E}" type="presParOf" srcId="{C94B3C04-FD54-43E2-827E-DC87CDA1AF10}" destId="{5601FD48-D5F2-4643-92BC-4DCD60F161A0}" srcOrd="6" destOrd="0" presId="urn:microsoft.com/office/officeart/2016/7/layout/LinearArrowProcessNumbered"/>
    <dgm:cxn modelId="{F70EC120-BA7C-44FE-A027-634342B197F3}" type="presParOf" srcId="{5601FD48-D5F2-4643-92BC-4DCD60F161A0}" destId="{046C039B-4B95-48E8-9825-AD325D40F758}" srcOrd="0" destOrd="0" presId="urn:microsoft.com/office/officeart/2016/7/layout/LinearArrowProcessNumbered"/>
    <dgm:cxn modelId="{5FDF1A4F-AB82-446B-BAE7-4C9085DD1228}" type="presParOf" srcId="{5601FD48-D5F2-4643-92BC-4DCD60F161A0}" destId="{7A0D58E6-BA59-44F9-8C92-F48E19549BA5}" srcOrd="1" destOrd="0" presId="urn:microsoft.com/office/officeart/2016/7/layout/LinearArrowProcessNumbered"/>
    <dgm:cxn modelId="{A487B84C-A7B0-4C04-AD18-F20F7FC48DD6}" type="presParOf" srcId="{7A0D58E6-BA59-44F9-8C92-F48E19549BA5}" destId="{F80A6001-3D2A-4BB3-840B-0656265EC9AD}" srcOrd="0" destOrd="0" presId="urn:microsoft.com/office/officeart/2016/7/layout/LinearArrowProcessNumbered"/>
    <dgm:cxn modelId="{DA30794C-F211-4786-B643-95E9FE13BD81}" type="presParOf" srcId="{7A0D58E6-BA59-44F9-8C92-F48E19549BA5}" destId="{8103FD57-1218-4856-A97B-895E9B76B3A4}" srcOrd="1" destOrd="0" presId="urn:microsoft.com/office/officeart/2016/7/layout/LinearArrowProcessNumbered"/>
    <dgm:cxn modelId="{2D8CC75D-E2E2-403B-811C-09CBA1EAA298}" type="presParOf" srcId="{7A0D58E6-BA59-44F9-8C92-F48E19549BA5}" destId="{94576040-8A22-4544-8DAB-CA6BC0770783}" srcOrd="2" destOrd="0" presId="urn:microsoft.com/office/officeart/2016/7/layout/LinearArrowProcessNumbered"/>
    <dgm:cxn modelId="{6F02AC9C-15DA-4103-8751-6CEE8F97E525}" type="presParOf" srcId="{7A0D58E6-BA59-44F9-8C92-F48E19549BA5}" destId="{67D0BA1C-CC10-4BD9-9C00-0FD629EB1AC8}" srcOrd="3" destOrd="0" presId="urn:microsoft.com/office/officeart/2016/7/layout/LinearArrowProcessNumbered"/>
    <dgm:cxn modelId="{45D21969-88FE-47C4-9885-4E3E293B2C7A}" type="presParOf" srcId="{5601FD48-D5F2-4643-92BC-4DCD60F161A0}" destId="{E3220942-B651-4656-810B-9A65DBDCAD7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E1B101-3B87-463C-91CE-C2F93AAA40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0686336-E095-417C-9F62-EDAD70A1D853}">
      <dgm:prSet/>
      <dgm:spPr/>
      <dgm:t>
        <a:bodyPr/>
        <a:lstStyle/>
        <a:p>
          <a:r>
            <a:rPr lang="en-US" b="1"/>
            <a:t>Timing Can't Be Replicated:</a:t>
          </a:r>
          <a:r>
            <a:rPr lang="en-US"/>
            <a:t> Social media wave was once-in-a-lifetime opportunity</a:t>
          </a:r>
        </a:p>
      </dgm:t>
    </dgm:pt>
    <dgm:pt modelId="{6E3E2E38-2D2D-4D78-A90B-5199AD73F6FC}" type="parTrans" cxnId="{D93E2F9D-476A-481D-BB97-7FB7EAED16E3}">
      <dgm:prSet/>
      <dgm:spPr/>
      <dgm:t>
        <a:bodyPr/>
        <a:lstStyle/>
        <a:p>
          <a:endParaRPr lang="en-US"/>
        </a:p>
      </dgm:t>
    </dgm:pt>
    <dgm:pt modelId="{B82D480E-AF43-4DCA-9001-6C032A739B5F}" type="sibTrans" cxnId="{D93E2F9D-476A-481D-BB97-7FB7EAED16E3}">
      <dgm:prSet/>
      <dgm:spPr/>
      <dgm:t>
        <a:bodyPr/>
        <a:lstStyle/>
        <a:p>
          <a:endParaRPr lang="en-US"/>
        </a:p>
      </dgm:t>
    </dgm:pt>
    <dgm:pt modelId="{6858EEF6-2E8C-478D-8CB1-1284D40AD831}">
      <dgm:prSet/>
      <dgm:spPr/>
      <dgm:t>
        <a:bodyPr/>
        <a:lstStyle/>
        <a:p>
          <a:r>
            <a:rPr lang="en-US" b="1"/>
            <a:t>Hardware Needs Software:</a:t>
          </a:r>
          <a:r>
            <a:rPr lang="en-US"/>
            <a:t> Pure hardware plays are vulnerable to disruption</a:t>
          </a:r>
        </a:p>
      </dgm:t>
    </dgm:pt>
    <dgm:pt modelId="{C871C8E9-3584-4CB6-A7D2-EECDA7C961D5}" type="parTrans" cxnId="{CCC699CE-DBAA-4379-9EA6-403B668DA975}">
      <dgm:prSet/>
      <dgm:spPr/>
      <dgm:t>
        <a:bodyPr/>
        <a:lstStyle/>
        <a:p>
          <a:endParaRPr lang="en-US"/>
        </a:p>
      </dgm:t>
    </dgm:pt>
    <dgm:pt modelId="{71BE89CA-DABF-45B4-A21A-1A554099E395}" type="sibTrans" cxnId="{CCC699CE-DBAA-4379-9EA6-403B668DA975}">
      <dgm:prSet/>
      <dgm:spPr/>
      <dgm:t>
        <a:bodyPr/>
        <a:lstStyle/>
        <a:p>
          <a:endParaRPr lang="en-US"/>
        </a:p>
      </dgm:t>
    </dgm:pt>
    <dgm:pt modelId="{0F20964A-9D78-4020-9970-FFE46C24DAAE}">
      <dgm:prSet/>
      <dgm:spPr/>
      <dgm:t>
        <a:bodyPr/>
        <a:lstStyle/>
        <a:p>
          <a:r>
            <a:rPr lang="en-US" b="1"/>
            <a:t>Price Elasticity Matters:</a:t>
          </a:r>
          <a:r>
            <a:rPr lang="en-US"/>
            <a:t> $400 cameras vs $50 smartphones - convenience wins</a:t>
          </a:r>
        </a:p>
      </dgm:t>
    </dgm:pt>
    <dgm:pt modelId="{5F231998-18E9-4F0A-9355-AA59895DFBEA}" type="parTrans" cxnId="{0CA5654B-A09A-4736-B80F-E0BE678B8109}">
      <dgm:prSet/>
      <dgm:spPr/>
      <dgm:t>
        <a:bodyPr/>
        <a:lstStyle/>
        <a:p>
          <a:endParaRPr lang="en-US"/>
        </a:p>
      </dgm:t>
    </dgm:pt>
    <dgm:pt modelId="{81866623-8FA5-495D-98FB-EF4C3E07F0D6}" type="sibTrans" cxnId="{0CA5654B-A09A-4736-B80F-E0BE678B8109}">
      <dgm:prSet/>
      <dgm:spPr/>
      <dgm:t>
        <a:bodyPr/>
        <a:lstStyle/>
        <a:p>
          <a:endParaRPr lang="en-US"/>
        </a:p>
      </dgm:t>
    </dgm:pt>
    <dgm:pt modelId="{5962041D-7C77-42B3-80FB-0B8CF2476CE3}">
      <dgm:prSet/>
      <dgm:spPr/>
      <dgm:t>
        <a:bodyPr/>
        <a:lstStyle/>
        <a:p>
          <a:r>
            <a:rPr lang="en-US" b="1"/>
            <a:t>Brand Loyalty Has Limits:</a:t>
          </a:r>
          <a:r>
            <a:rPr lang="en-US"/>
            <a:t> Even passionate customers abandon expensive, inconvenient products</a:t>
          </a:r>
        </a:p>
      </dgm:t>
    </dgm:pt>
    <dgm:pt modelId="{5451BFA0-AD63-4F62-AAF8-6D1691670067}" type="parTrans" cxnId="{6A17B72D-8444-48F8-AD99-D0EE39D9AB1E}">
      <dgm:prSet/>
      <dgm:spPr/>
      <dgm:t>
        <a:bodyPr/>
        <a:lstStyle/>
        <a:p>
          <a:endParaRPr lang="en-US"/>
        </a:p>
      </dgm:t>
    </dgm:pt>
    <dgm:pt modelId="{5C39F75E-7AE4-49DD-9321-86A19CD56830}" type="sibTrans" cxnId="{6A17B72D-8444-48F8-AD99-D0EE39D9AB1E}">
      <dgm:prSet/>
      <dgm:spPr/>
      <dgm:t>
        <a:bodyPr/>
        <a:lstStyle/>
        <a:p>
          <a:endParaRPr lang="en-US"/>
        </a:p>
      </dgm:t>
    </dgm:pt>
    <dgm:pt modelId="{97B5CDA0-D6E7-4BBF-B216-ADC510CF4C8C}" type="pres">
      <dgm:prSet presAssocID="{C9E1B101-3B87-463C-91CE-C2F93AAA4069}" presName="root" presStyleCnt="0">
        <dgm:presLayoutVars>
          <dgm:dir/>
          <dgm:resizeHandles val="exact"/>
        </dgm:presLayoutVars>
      </dgm:prSet>
      <dgm:spPr/>
    </dgm:pt>
    <dgm:pt modelId="{08652256-CAD0-4D4F-842E-55110A1C2EAD}" type="pres">
      <dgm:prSet presAssocID="{E0686336-E095-417C-9F62-EDAD70A1D853}" presName="compNode" presStyleCnt="0"/>
      <dgm:spPr/>
    </dgm:pt>
    <dgm:pt modelId="{43CB4832-D850-4077-870F-1230F34A31AD}" type="pres">
      <dgm:prSet presAssocID="{E0686336-E095-417C-9F62-EDAD70A1D853}" presName="bgRect" presStyleLbl="bgShp" presStyleIdx="0" presStyleCnt="4"/>
      <dgm:spPr/>
    </dgm:pt>
    <dgm:pt modelId="{F329AEC1-6A11-43B0-A60D-40FC3957EE11}" type="pres">
      <dgm:prSet presAssocID="{E0686336-E095-417C-9F62-EDAD70A1D8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ve"/>
        </a:ext>
      </dgm:extLst>
    </dgm:pt>
    <dgm:pt modelId="{F876CF18-8BCF-43FF-A33A-1BB13A23AE92}" type="pres">
      <dgm:prSet presAssocID="{E0686336-E095-417C-9F62-EDAD70A1D853}" presName="spaceRect" presStyleCnt="0"/>
      <dgm:spPr/>
    </dgm:pt>
    <dgm:pt modelId="{6265283C-D631-4805-893B-CF3AABDE8E62}" type="pres">
      <dgm:prSet presAssocID="{E0686336-E095-417C-9F62-EDAD70A1D853}" presName="parTx" presStyleLbl="revTx" presStyleIdx="0" presStyleCnt="4">
        <dgm:presLayoutVars>
          <dgm:chMax val="0"/>
          <dgm:chPref val="0"/>
        </dgm:presLayoutVars>
      </dgm:prSet>
      <dgm:spPr/>
    </dgm:pt>
    <dgm:pt modelId="{3C5C7722-0C8C-402C-9E4E-703EE2F5FF26}" type="pres">
      <dgm:prSet presAssocID="{B82D480E-AF43-4DCA-9001-6C032A739B5F}" presName="sibTrans" presStyleCnt="0"/>
      <dgm:spPr/>
    </dgm:pt>
    <dgm:pt modelId="{0A5E35E4-8936-4082-B5CA-92D34C68CACD}" type="pres">
      <dgm:prSet presAssocID="{6858EEF6-2E8C-478D-8CB1-1284D40AD831}" presName="compNode" presStyleCnt="0"/>
      <dgm:spPr/>
    </dgm:pt>
    <dgm:pt modelId="{7561C5DF-17EA-4167-9F4F-331F9B1164EE}" type="pres">
      <dgm:prSet presAssocID="{6858EEF6-2E8C-478D-8CB1-1284D40AD831}" presName="bgRect" presStyleLbl="bgShp" presStyleIdx="1" presStyleCnt="4"/>
      <dgm:spPr/>
    </dgm:pt>
    <dgm:pt modelId="{0478FC38-87B7-483D-9A67-270B7A2C895D}" type="pres">
      <dgm:prSet presAssocID="{6858EEF6-2E8C-478D-8CB1-1284D40AD8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7FC4818-0878-4CE6-A0F8-C1E23008B3EC}" type="pres">
      <dgm:prSet presAssocID="{6858EEF6-2E8C-478D-8CB1-1284D40AD831}" presName="spaceRect" presStyleCnt="0"/>
      <dgm:spPr/>
    </dgm:pt>
    <dgm:pt modelId="{05F5E1C0-D558-4113-B818-4759ABA5F132}" type="pres">
      <dgm:prSet presAssocID="{6858EEF6-2E8C-478D-8CB1-1284D40AD831}" presName="parTx" presStyleLbl="revTx" presStyleIdx="1" presStyleCnt="4">
        <dgm:presLayoutVars>
          <dgm:chMax val="0"/>
          <dgm:chPref val="0"/>
        </dgm:presLayoutVars>
      </dgm:prSet>
      <dgm:spPr/>
    </dgm:pt>
    <dgm:pt modelId="{2027969D-4054-4897-ABA2-5F0FB977503F}" type="pres">
      <dgm:prSet presAssocID="{71BE89CA-DABF-45B4-A21A-1A554099E395}" presName="sibTrans" presStyleCnt="0"/>
      <dgm:spPr/>
    </dgm:pt>
    <dgm:pt modelId="{F1F4DC7B-0D48-4E82-B515-863A16015634}" type="pres">
      <dgm:prSet presAssocID="{0F20964A-9D78-4020-9970-FFE46C24DAAE}" presName="compNode" presStyleCnt="0"/>
      <dgm:spPr/>
    </dgm:pt>
    <dgm:pt modelId="{78F8A660-6F99-49A0-BAF1-F87EE9096AEE}" type="pres">
      <dgm:prSet presAssocID="{0F20964A-9D78-4020-9970-FFE46C24DAAE}" presName="bgRect" presStyleLbl="bgShp" presStyleIdx="2" presStyleCnt="4"/>
      <dgm:spPr/>
    </dgm:pt>
    <dgm:pt modelId="{7804D996-C536-4B0E-B2FF-9B9BAF357ABC}" type="pres">
      <dgm:prSet presAssocID="{0F20964A-9D78-4020-9970-FFE46C24DA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7901938-022D-48DD-B5B1-2619C5C31DD0}" type="pres">
      <dgm:prSet presAssocID="{0F20964A-9D78-4020-9970-FFE46C24DAAE}" presName="spaceRect" presStyleCnt="0"/>
      <dgm:spPr/>
    </dgm:pt>
    <dgm:pt modelId="{20C64B58-9C42-4077-BC45-CE5BBC6FCCF5}" type="pres">
      <dgm:prSet presAssocID="{0F20964A-9D78-4020-9970-FFE46C24DAAE}" presName="parTx" presStyleLbl="revTx" presStyleIdx="2" presStyleCnt="4">
        <dgm:presLayoutVars>
          <dgm:chMax val="0"/>
          <dgm:chPref val="0"/>
        </dgm:presLayoutVars>
      </dgm:prSet>
      <dgm:spPr/>
    </dgm:pt>
    <dgm:pt modelId="{7B2DFE97-B74D-4B12-B92F-E4C98B61DABD}" type="pres">
      <dgm:prSet presAssocID="{81866623-8FA5-495D-98FB-EF4C3E07F0D6}" presName="sibTrans" presStyleCnt="0"/>
      <dgm:spPr/>
    </dgm:pt>
    <dgm:pt modelId="{6A576DA7-A1D0-49B9-8AFB-99FA1742E4EE}" type="pres">
      <dgm:prSet presAssocID="{5962041D-7C77-42B3-80FB-0B8CF2476CE3}" presName="compNode" presStyleCnt="0"/>
      <dgm:spPr/>
    </dgm:pt>
    <dgm:pt modelId="{112A6BD9-1FE4-42C7-B851-0F7D4ED88373}" type="pres">
      <dgm:prSet presAssocID="{5962041D-7C77-42B3-80FB-0B8CF2476CE3}" presName="bgRect" presStyleLbl="bgShp" presStyleIdx="3" presStyleCnt="4"/>
      <dgm:spPr/>
    </dgm:pt>
    <dgm:pt modelId="{61C5E0C7-BD4E-485E-B0B4-786A566AA3E4}" type="pres">
      <dgm:prSet presAssocID="{5962041D-7C77-42B3-80FB-0B8CF2476C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C124FC8-1102-46BC-8C58-8917DBBE246C}" type="pres">
      <dgm:prSet presAssocID="{5962041D-7C77-42B3-80FB-0B8CF2476CE3}" presName="spaceRect" presStyleCnt="0"/>
      <dgm:spPr/>
    </dgm:pt>
    <dgm:pt modelId="{669CD4BB-2943-47C0-B6D6-A7D9D473FB06}" type="pres">
      <dgm:prSet presAssocID="{5962041D-7C77-42B3-80FB-0B8CF2476CE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A17B72D-8444-48F8-AD99-D0EE39D9AB1E}" srcId="{C9E1B101-3B87-463C-91CE-C2F93AAA4069}" destId="{5962041D-7C77-42B3-80FB-0B8CF2476CE3}" srcOrd="3" destOrd="0" parTransId="{5451BFA0-AD63-4F62-AAF8-6D1691670067}" sibTransId="{5C39F75E-7AE4-49DD-9321-86A19CD56830}"/>
    <dgm:cxn modelId="{0CA5654B-A09A-4736-B80F-E0BE678B8109}" srcId="{C9E1B101-3B87-463C-91CE-C2F93AAA4069}" destId="{0F20964A-9D78-4020-9970-FFE46C24DAAE}" srcOrd="2" destOrd="0" parTransId="{5F231998-18E9-4F0A-9355-AA59895DFBEA}" sibTransId="{81866623-8FA5-495D-98FB-EF4C3E07F0D6}"/>
    <dgm:cxn modelId="{B311E182-794A-4B42-BB39-73236AC0412A}" type="presOf" srcId="{0F20964A-9D78-4020-9970-FFE46C24DAAE}" destId="{20C64B58-9C42-4077-BC45-CE5BBC6FCCF5}" srcOrd="0" destOrd="0" presId="urn:microsoft.com/office/officeart/2018/2/layout/IconVerticalSolidList"/>
    <dgm:cxn modelId="{D93E2F9D-476A-481D-BB97-7FB7EAED16E3}" srcId="{C9E1B101-3B87-463C-91CE-C2F93AAA4069}" destId="{E0686336-E095-417C-9F62-EDAD70A1D853}" srcOrd="0" destOrd="0" parTransId="{6E3E2E38-2D2D-4D78-A90B-5199AD73F6FC}" sibTransId="{B82D480E-AF43-4DCA-9001-6C032A739B5F}"/>
    <dgm:cxn modelId="{E6916FA8-256A-472A-B7AE-A69577B60D03}" type="presOf" srcId="{6858EEF6-2E8C-478D-8CB1-1284D40AD831}" destId="{05F5E1C0-D558-4113-B818-4759ABA5F132}" srcOrd="0" destOrd="0" presId="urn:microsoft.com/office/officeart/2018/2/layout/IconVerticalSolidList"/>
    <dgm:cxn modelId="{E3B8BFC4-79E0-4EC9-AE3A-CD182C066A25}" type="presOf" srcId="{E0686336-E095-417C-9F62-EDAD70A1D853}" destId="{6265283C-D631-4805-893B-CF3AABDE8E62}" srcOrd="0" destOrd="0" presId="urn:microsoft.com/office/officeart/2018/2/layout/IconVerticalSolidList"/>
    <dgm:cxn modelId="{803007CE-A916-4B2D-9A5D-83A20DC9234D}" type="presOf" srcId="{5962041D-7C77-42B3-80FB-0B8CF2476CE3}" destId="{669CD4BB-2943-47C0-B6D6-A7D9D473FB06}" srcOrd="0" destOrd="0" presId="urn:microsoft.com/office/officeart/2018/2/layout/IconVerticalSolidList"/>
    <dgm:cxn modelId="{CCC699CE-DBAA-4379-9EA6-403B668DA975}" srcId="{C9E1B101-3B87-463C-91CE-C2F93AAA4069}" destId="{6858EEF6-2E8C-478D-8CB1-1284D40AD831}" srcOrd="1" destOrd="0" parTransId="{C871C8E9-3584-4CB6-A7D2-EECDA7C961D5}" sibTransId="{71BE89CA-DABF-45B4-A21A-1A554099E395}"/>
    <dgm:cxn modelId="{D4F980ED-8D12-4345-9875-1CCC17D12731}" type="presOf" srcId="{C9E1B101-3B87-463C-91CE-C2F93AAA4069}" destId="{97B5CDA0-D6E7-4BBF-B216-ADC510CF4C8C}" srcOrd="0" destOrd="0" presId="urn:microsoft.com/office/officeart/2018/2/layout/IconVerticalSolidList"/>
    <dgm:cxn modelId="{F373D35B-D0B2-471B-85E6-E8F48520A960}" type="presParOf" srcId="{97B5CDA0-D6E7-4BBF-B216-ADC510CF4C8C}" destId="{08652256-CAD0-4D4F-842E-55110A1C2EAD}" srcOrd="0" destOrd="0" presId="urn:microsoft.com/office/officeart/2018/2/layout/IconVerticalSolidList"/>
    <dgm:cxn modelId="{BDF80C76-34F0-4A00-A53C-0CD1A7569121}" type="presParOf" srcId="{08652256-CAD0-4D4F-842E-55110A1C2EAD}" destId="{43CB4832-D850-4077-870F-1230F34A31AD}" srcOrd="0" destOrd="0" presId="urn:microsoft.com/office/officeart/2018/2/layout/IconVerticalSolidList"/>
    <dgm:cxn modelId="{04C682D5-F51E-4D36-80E6-D843E48B2CF7}" type="presParOf" srcId="{08652256-CAD0-4D4F-842E-55110A1C2EAD}" destId="{F329AEC1-6A11-43B0-A60D-40FC3957EE11}" srcOrd="1" destOrd="0" presId="urn:microsoft.com/office/officeart/2018/2/layout/IconVerticalSolidList"/>
    <dgm:cxn modelId="{6CA308B1-6F6E-4290-94A0-B725B861C2B5}" type="presParOf" srcId="{08652256-CAD0-4D4F-842E-55110A1C2EAD}" destId="{F876CF18-8BCF-43FF-A33A-1BB13A23AE92}" srcOrd="2" destOrd="0" presId="urn:microsoft.com/office/officeart/2018/2/layout/IconVerticalSolidList"/>
    <dgm:cxn modelId="{817E6324-0FBF-4C80-B925-772623A226F8}" type="presParOf" srcId="{08652256-CAD0-4D4F-842E-55110A1C2EAD}" destId="{6265283C-D631-4805-893B-CF3AABDE8E62}" srcOrd="3" destOrd="0" presId="urn:microsoft.com/office/officeart/2018/2/layout/IconVerticalSolidList"/>
    <dgm:cxn modelId="{1D01AFB1-9841-4B1A-AC5C-EA1FEDA415EE}" type="presParOf" srcId="{97B5CDA0-D6E7-4BBF-B216-ADC510CF4C8C}" destId="{3C5C7722-0C8C-402C-9E4E-703EE2F5FF26}" srcOrd="1" destOrd="0" presId="urn:microsoft.com/office/officeart/2018/2/layout/IconVerticalSolidList"/>
    <dgm:cxn modelId="{F2C30851-A116-482C-8173-033E4EB46287}" type="presParOf" srcId="{97B5CDA0-D6E7-4BBF-B216-ADC510CF4C8C}" destId="{0A5E35E4-8936-4082-B5CA-92D34C68CACD}" srcOrd="2" destOrd="0" presId="urn:microsoft.com/office/officeart/2018/2/layout/IconVerticalSolidList"/>
    <dgm:cxn modelId="{12ED2528-CC6B-4991-9C60-9C8DC8EA6364}" type="presParOf" srcId="{0A5E35E4-8936-4082-B5CA-92D34C68CACD}" destId="{7561C5DF-17EA-4167-9F4F-331F9B1164EE}" srcOrd="0" destOrd="0" presId="urn:microsoft.com/office/officeart/2018/2/layout/IconVerticalSolidList"/>
    <dgm:cxn modelId="{AE193039-CE36-433C-AFE5-2318DFFAA44F}" type="presParOf" srcId="{0A5E35E4-8936-4082-B5CA-92D34C68CACD}" destId="{0478FC38-87B7-483D-9A67-270B7A2C895D}" srcOrd="1" destOrd="0" presId="urn:microsoft.com/office/officeart/2018/2/layout/IconVerticalSolidList"/>
    <dgm:cxn modelId="{F15E9EE4-03BB-426A-B268-69D196974829}" type="presParOf" srcId="{0A5E35E4-8936-4082-B5CA-92D34C68CACD}" destId="{97FC4818-0878-4CE6-A0F8-C1E23008B3EC}" srcOrd="2" destOrd="0" presId="urn:microsoft.com/office/officeart/2018/2/layout/IconVerticalSolidList"/>
    <dgm:cxn modelId="{1881C120-2FC5-4D9F-99D9-3A1EAFFA550F}" type="presParOf" srcId="{0A5E35E4-8936-4082-B5CA-92D34C68CACD}" destId="{05F5E1C0-D558-4113-B818-4759ABA5F132}" srcOrd="3" destOrd="0" presId="urn:microsoft.com/office/officeart/2018/2/layout/IconVerticalSolidList"/>
    <dgm:cxn modelId="{50C68BED-EDC1-4F3C-B160-8F83B78A7860}" type="presParOf" srcId="{97B5CDA0-D6E7-4BBF-B216-ADC510CF4C8C}" destId="{2027969D-4054-4897-ABA2-5F0FB977503F}" srcOrd="3" destOrd="0" presId="urn:microsoft.com/office/officeart/2018/2/layout/IconVerticalSolidList"/>
    <dgm:cxn modelId="{39DC70A9-D15D-45FC-B1C8-22EA99D3A9F7}" type="presParOf" srcId="{97B5CDA0-D6E7-4BBF-B216-ADC510CF4C8C}" destId="{F1F4DC7B-0D48-4E82-B515-863A16015634}" srcOrd="4" destOrd="0" presId="urn:microsoft.com/office/officeart/2018/2/layout/IconVerticalSolidList"/>
    <dgm:cxn modelId="{34336942-6453-4D7C-9636-496BFD4ED77C}" type="presParOf" srcId="{F1F4DC7B-0D48-4E82-B515-863A16015634}" destId="{78F8A660-6F99-49A0-BAF1-F87EE9096AEE}" srcOrd="0" destOrd="0" presId="urn:microsoft.com/office/officeart/2018/2/layout/IconVerticalSolidList"/>
    <dgm:cxn modelId="{31616341-1D90-4042-A5C8-F2927ACAC6D9}" type="presParOf" srcId="{F1F4DC7B-0D48-4E82-B515-863A16015634}" destId="{7804D996-C536-4B0E-B2FF-9B9BAF357ABC}" srcOrd="1" destOrd="0" presId="urn:microsoft.com/office/officeart/2018/2/layout/IconVerticalSolidList"/>
    <dgm:cxn modelId="{625E3AC1-E1D4-4070-A54C-1F025CEAEDC9}" type="presParOf" srcId="{F1F4DC7B-0D48-4E82-B515-863A16015634}" destId="{A7901938-022D-48DD-B5B1-2619C5C31DD0}" srcOrd="2" destOrd="0" presId="urn:microsoft.com/office/officeart/2018/2/layout/IconVerticalSolidList"/>
    <dgm:cxn modelId="{C4CD3918-B516-41F8-80C9-63166272CD91}" type="presParOf" srcId="{F1F4DC7B-0D48-4E82-B515-863A16015634}" destId="{20C64B58-9C42-4077-BC45-CE5BBC6FCCF5}" srcOrd="3" destOrd="0" presId="urn:microsoft.com/office/officeart/2018/2/layout/IconVerticalSolidList"/>
    <dgm:cxn modelId="{6DE0FC86-2E59-445E-B739-F5101F4C983C}" type="presParOf" srcId="{97B5CDA0-D6E7-4BBF-B216-ADC510CF4C8C}" destId="{7B2DFE97-B74D-4B12-B92F-E4C98B61DABD}" srcOrd="5" destOrd="0" presId="urn:microsoft.com/office/officeart/2018/2/layout/IconVerticalSolidList"/>
    <dgm:cxn modelId="{7F049B53-FAA8-44AA-A5B2-568A6639FF87}" type="presParOf" srcId="{97B5CDA0-D6E7-4BBF-B216-ADC510CF4C8C}" destId="{6A576DA7-A1D0-49B9-8AFB-99FA1742E4EE}" srcOrd="6" destOrd="0" presId="urn:microsoft.com/office/officeart/2018/2/layout/IconVerticalSolidList"/>
    <dgm:cxn modelId="{DBD83BD5-5F6D-43F7-BD11-D72300173AC4}" type="presParOf" srcId="{6A576DA7-A1D0-49B9-8AFB-99FA1742E4EE}" destId="{112A6BD9-1FE4-42C7-B851-0F7D4ED88373}" srcOrd="0" destOrd="0" presId="urn:microsoft.com/office/officeart/2018/2/layout/IconVerticalSolidList"/>
    <dgm:cxn modelId="{A75AFEB2-0F4B-42A1-A159-C4F1A4786899}" type="presParOf" srcId="{6A576DA7-A1D0-49B9-8AFB-99FA1742E4EE}" destId="{61C5E0C7-BD4E-485E-B0B4-786A566AA3E4}" srcOrd="1" destOrd="0" presId="urn:microsoft.com/office/officeart/2018/2/layout/IconVerticalSolidList"/>
    <dgm:cxn modelId="{7771E472-BA5C-4CF6-AA16-201BC0BAFEE8}" type="presParOf" srcId="{6A576DA7-A1D0-49B9-8AFB-99FA1742E4EE}" destId="{DC124FC8-1102-46BC-8C58-8917DBBE246C}" srcOrd="2" destOrd="0" presId="urn:microsoft.com/office/officeart/2018/2/layout/IconVerticalSolidList"/>
    <dgm:cxn modelId="{441500E0-0BFE-46B7-B3EB-2669478E6F35}" type="presParOf" srcId="{6A576DA7-A1D0-49B9-8AFB-99FA1742E4EE}" destId="{669CD4BB-2943-47C0-B6D6-A7D9D473FB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A33E22-66F2-4BF6-B449-E25B53A449F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424C07C-3A8E-482C-980B-B7170790CCAC}">
      <dgm:prSet/>
      <dgm:spPr/>
      <dgm:t>
        <a:bodyPr/>
        <a:lstStyle/>
        <a:p>
          <a:pPr>
            <a:defRPr cap="all"/>
          </a:pPr>
          <a:r>
            <a:rPr lang="en-US" b="1" i="1" dirty="0"/>
            <a:t>Beware One-Product Companies: </a:t>
          </a:r>
          <a:r>
            <a:rPr lang="en-US" b="0" i="1" dirty="0"/>
            <a:t>No recurring revenue = high risk</a:t>
          </a:r>
        </a:p>
      </dgm:t>
    </dgm:pt>
    <dgm:pt modelId="{7813EFBF-1A34-4CAF-B761-21629F04C01A}" type="parTrans" cxnId="{4B869FC2-5BAD-440E-9925-944D925235E3}">
      <dgm:prSet/>
      <dgm:spPr/>
      <dgm:t>
        <a:bodyPr/>
        <a:lstStyle/>
        <a:p>
          <a:endParaRPr lang="en-US"/>
        </a:p>
      </dgm:t>
    </dgm:pt>
    <dgm:pt modelId="{2F2903A3-6536-4060-8EAB-8CF69121E7AF}" type="sibTrans" cxnId="{4B869FC2-5BAD-440E-9925-944D925235E3}">
      <dgm:prSet/>
      <dgm:spPr/>
      <dgm:t>
        <a:bodyPr/>
        <a:lstStyle/>
        <a:p>
          <a:endParaRPr lang="en-US"/>
        </a:p>
      </dgm:t>
    </dgm:pt>
    <dgm:pt modelId="{00A8A6FF-EA23-495C-819A-7B766629EC8E}">
      <dgm:prSet/>
      <dgm:spPr/>
      <dgm:t>
        <a:bodyPr/>
        <a:lstStyle/>
        <a:p>
          <a:pPr>
            <a:defRPr cap="all"/>
          </a:pPr>
          <a:r>
            <a:rPr lang="en-US" b="1" i="1" dirty="0"/>
            <a:t>Market Size Constraints: </a:t>
          </a:r>
          <a:r>
            <a:rPr lang="en-US" b="0" i="1" dirty="0"/>
            <a:t>Extreme sports = limited addressable market</a:t>
          </a:r>
        </a:p>
      </dgm:t>
    </dgm:pt>
    <dgm:pt modelId="{F36EB47F-C874-41CD-B1B4-F3F849275E50}" type="parTrans" cxnId="{BABCE9A1-ED18-4B2C-ABD5-8009BD17D209}">
      <dgm:prSet/>
      <dgm:spPr/>
      <dgm:t>
        <a:bodyPr/>
        <a:lstStyle/>
        <a:p>
          <a:endParaRPr lang="en-US"/>
        </a:p>
      </dgm:t>
    </dgm:pt>
    <dgm:pt modelId="{0BFFEED8-2E7C-438E-8644-5E225B4F1EFC}" type="sibTrans" cxnId="{BABCE9A1-ED18-4B2C-ABD5-8009BD17D209}">
      <dgm:prSet/>
      <dgm:spPr/>
      <dgm:t>
        <a:bodyPr/>
        <a:lstStyle/>
        <a:p>
          <a:endParaRPr lang="en-US"/>
        </a:p>
      </dgm:t>
    </dgm:pt>
    <dgm:pt modelId="{816E4B73-8044-459A-B5F6-AF5D434F4D8C}">
      <dgm:prSet/>
      <dgm:spPr/>
      <dgm:t>
        <a:bodyPr/>
        <a:lstStyle/>
        <a:p>
          <a:pPr>
            <a:defRPr cap="all"/>
          </a:pPr>
          <a:r>
            <a:rPr lang="en-US" b="1" i="1" dirty="0"/>
            <a:t>Leadership Quality: </a:t>
          </a:r>
          <a:r>
            <a:rPr lang="en-US" b="0" i="1" dirty="0"/>
            <a:t>Woodman's decisions destroyed 97% of shareholder value</a:t>
          </a:r>
        </a:p>
      </dgm:t>
    </dgm:pt>
    <dgm:pt modelId="{AFA2E7FA-190F-491E-83AE-33C589FD53B8}" type="parTrans" cxnId="{934A1240-7766-48CF-BD2B-3932438BF500}">
      <dgm:prSet/>
      <dgm:spPr/>
      <dgm:t>
        <a:bodyPr/>
        <a:lstStyle/>
        <a:p>
          <a:endParaRPr lang="en-US"/>
        </a:p>
      </dgm:t>
    </dgm:pt>
    <dgm:pt modelId="{D9C91253-F642-4DD6-8B64-96D56F75D884}" type="sibTrans" cxnId="{934A1240-7766-48CF-BD2B-3932438BF500}">
      <dgm:prSet/>
      <dgm:spPr/>
      <dgm:t>
        <a:bodyPr/>
        <a:lstStyle/>
        <a:p>
          <a:endParaRPr lang="en-US"/>
        </a:p>
      </dgm:t>
    </dgm:pt>
    <dgm:pt modelId="{072183F0-3165-4775-B058-CEDC8ACF0A7C}" type="pres">
      <dgm:prSet presAssocID="{95A33E22-66F2-4BF6-B449-E25B53A449FC}" presName="root" presStyleCnt="0">
        <dgm:presLayoutVars>
          <dgm:dir/>
          <dgm:resizeHandles val="exact"/>
        </dgm:presLayoutVars>
      </dgm:prSet>
      <dgm:spPr/>
    </dgm:pt>
    <dgm:pt modelId="{A3B45CA7-CEB1-4AFC-B971-350A6F3A5906}" type="pres">
      <dgm:prSet presAssocID="{D424C07C-3A8E-482C-980B-B7170790CCAC}" presName="compNode" presStyleCnt="0"/>
      <dgm:spPr/>
    </dgm:pt>
    <dgm:pt modelId="{B79B3087-B8A7-449A-94AD-B9734A601B03}" type="pres">
      <dgm:prSet presAssocID="{D424C07C-3A8E-482C-980B-B7170790CCAC}" presName="iconBgRect" presStyleLbl="bgShp" presStyleIdx="0" presStyleCnt="3"/>
      <dgm:spPr/>
    </dgm:pt>
    <dgm:pt modelId="{0BF36B5D-19AD-47DE-8C0E-858594AFFB42}" type="pres">
      <dgm:prSet presAssocID="{D424C07C-3A8E-482C-980B-B7170790CC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8D7D1DB-35AE-4E42-B509-84EA9477170B}" type="pres">
      <dgm:prSet presAssocID="{D424C07C-3A8E-482C-980B-B7170790CCAC}" presName="spaceRect" presStyleCnt="0"/>
      <dgm:spPr/>
    </dgm:pt>
    <dgm:pt modelId="{4585693D-E728-4367-9ADE-FFF01C769555}" type="pres">
      <dgm:prSet presAssocID="{D424C07C-3A8E-482C-980B-B7170790CCAC}" presName="textRect" presStyleLbl="revTx" presStyleIdx="0" presStyleCnt="3">
        <dgm:presLayoutVars>
          <dgm:chMax val="1"/>
          <dgm:chPref val="1"/>
        </dgm:presLayoutVars>
      </dgm:prSet>
      <dgm:spPr/>
    </dgm:pt>
    <dgm:pt modelId="{18ADCF4F-6496-4EB7-ABDE-21526A7A2F91}" type="pres">
      <dgm:prSet presAssocID="{2F2903A3-6536-4060-8EAB-8CF69121E7AF}" presName="sibTrans" presStyleCnt="0"/>
      <dgm:spPr/>
    </dgm:pt>
    <dgm:pt modelId="{62BAC049-0BCE-4A35-BCA2-A68E8695A35D}" type="pres">
      <dgm:prSet presAssocID="{00A8A6FF-EA23-495C-819A-7B766629EC8E}" presName="compNode" presStyleCnt="0"/>
      <dgm:spPr/>
    </dgm:pt>
    <dgm:pt modelId="{03483C32-E4CE-4D1D-93FE-15C025B192ED}" type="pres">
      <dgm:prSet presAssocID="{00A8A6FF-EA23-495C-819A-7B766629EC8E}" presName="iconBgRect" presStyleLbl="bgShp" presStyleIdx="1" presStyleCnt="3"/>
      <dgm:spPr/>
    </dgm:pt>
    <dgm:pt modelId="{FAE30638-984A-40D1-83D2-8870A8B5BFF2}" type="pres">
      <dgm:prSet presAssocID="{00A8A6FF-EA23-495C-819A-7B766629EC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"/>
        </a:ext>
      </dgm:extLst>
    </dgm:pt>
    <dgm:pt modelId="{C6B85469-2E1B-427D-B498-D6BE6E735AC4}" type="pres">
      <dgm:prSet presAssocID="{00A8A6FF-EA23-495C-819A-7B766629EC8E}" presName="spaceRect" presStyleCnt="0"/>
      <dgm:spPr/>
    </dgm:pt>
    <dgm:pt modelId="{43E13322-2704-4FAE-94DF-A325D9B8549B}" type="pres">
      <dgm:prSet presAssocID="{00A8A6FF-EA23-495C-819A-7B766629EC8E}" presName="textRect" presStyleLbl="revTx" presStyleIdx="1" presStyleCnt="3">
        <dgm:presLayoutVars>
          <dgm:chMax val="1"/>
          <dgm:chPref val="1"/>
        </dgm:presLayoutVars>
      </dgm:prSet>
      <dgm:spPr/>
    </dgm:pt>
    <dgm:pt modelId="{40A51345-A19B-44DE-ACA8-7E672067D22B}" type="pres">
      <dgm:prSet presAssocID="{0BFFEED8-2E7C-438E-8644-5E225B4F1EFC}" presName="sibTrans" presStyleCnt="0"/>
      <dgm:spPr/>
    </dgm:pt>
    <dgm:pt modelId="{8031CD23-20C5-4356-B7F0-97D57C8A63A3}" type="pres">
      <dgm:prSet presAssocID="{816E4B73-8044-459A-B5F6-AF5D434F4D8C}" presName="compNode" presStyleCnt="0"/>
      <dgm:spPr/>
    </dgm:pt>
    <dgm:pt modelId="{6DA38636-8A95-4720-8A01-65D761EFA15D}" type="pres">
      <dgm:prSet presAssocID="{816E4B73-8044-459A-B5F6-AF5D434F4D8C}" presName="iconBgRect" presStyleLbl="bgShp" presStyleIdx="2" presStyleCnt="3"/>
      <dgm:spPr/>
    </dgm:pt>
    <dgm:pt modelId="{D5AEB749-9569-4A45-BB1F-A8EEC20CFD28}" type="pres">
      <dgm:prSet presAssocID="{816E4B73-8044-459A-B5F6-AF5D434F4D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207123DB-429C-4A41-8B26-B8A832EBA6FD}" type="pres">
      <dgm:prSet presAssocID="{816E4B73-8044-459A-B5F6-AF5D434F4D8C}" presName="spaceRect" presStyleCnt="0"/>
      <dgm:spPr/>
    </dgm:pt>
    <dgm:pt modelId="{E2F7E5AC-D212-4197-8E72-06B0EB6F1F3D}" type="pres">
      <dgm:prSet presAssocID="{816E4B73-8044-459A-B5F6-AF5D434F4D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34A1240-7766-48CF-BD2B-3932438BF500}" srcId="{95A33E22-66F2-4BF6-B449-E25B53A449FC}" destId="{816E4B73-8044-459A-B5F6-AF5D434F4D8C}" srcOrd="2" destOrd="0" parTransId="{AFA2E7FA-190F-491E-83AE-33C589FD53B8}" sibTransId="{D9C91253-F642-4DD6-8B64-96D56F75D884}"/>
    <dgm:cxn modelId="{5E524396-797D-4C64-AC2E-E82CB65ACC73}" type="presOf" srcId="{00A8A6FF-EA23-495C-819A-7B766629EC8E}" destId="{43E13322-2704-4FAE-94DF-A325D9B8549B}" srcOrd="0" destOrd="0" presId="urn:microsoft.com/office/officeart/2018/5/layout/IconCircleLabelList"/>
    <dgm:cxn modelId="{BABCE9A1-ED18-4B2C-ABD5-8009BD17D209}" srcId="{95A33E22-66F2-4BF6-B449-E25B53A449FC}" destId="{00A8A6FF-EA23-495C-819A-7B766629EC8E}" srcOrd="1" destOrd="0" parTransId="{F36EB47F-C874-41CD-B1B4-F3F849275E50}" sibTransId="{0BFFEED8-2E7C-438E-8644-5E225B4F1EFC}"/>
    <dgm:cxn modelId="{24DE0AB6-FB7B-4A2B-AC86-0512308B4AD4}" type="presOf" srcId="{D424C07C-3A8E-482C-980B-B7170790CCAC}" destId="{4585693D-E728-4367-9ADE-FFF01C769555}" srcOrd="0" destOrd="0" presId="urn:microsoft.com/office/officeart/2018/5/layout/IconCircleLabelList"/>
    <dgm:cxn modelId="{4B869FC2-5BAD-440E-9925-944D925235E3}" srcId="{95A33E22-66F2-4BF6-B449-E25B53A449FC}" destId="{D424C07C-3A8E-482C-980B-B7170790CCAC}" srcOrd="0" destOrd="0" parTransId="{7813EFBF-1A34-4CAF-B761-21629F04C01A}" sibTransId="{2F2903A3-6536-4060-8EAB-8CF69121E7AF}"/>
    <dgm:cxn modelId="{23DD61EE-2A75-42B5-A413-EE660167ECDE}" type="presOf" srcId="{816E4B73-8044-459A-B5F6-AF5D434F4D8C}" destId="{E2F7E5AC-D212-4197-8E72-06B0EB6F1F3D}" srcOrd="0" destOrd="0" presId="urn:microsoft.com/office/officeart/2018/5/layout/IconCircleLabelList"/>
    <dgm:cxn modelId="{EFA767FD-AC98-44DD-A155-61DE14A974EE}" type="presOf" srcId="{95A33E22-66F2-4BF6-B449-E25B53A449FC}" destId="{072183F0-3165-4775-B058-CEDC8ACF0A7C}" srcOrd="0" destOrd="0" presId="urn:microsoft.com/office/officeart/2018/5/layout/IconCircleLabelList"/>
    <dgm:cxn modelId="{A7A475F6-1B0C-4A4F-8BA1-49E348ACDAE7}" type="presParOf" srcId="{072183F0-3165-4775-B058-CEDC8ACF0A7C}" destId="{A3B45CA7-CEB1-4AFC-B971-350A6F3A5906}" srcOrd="0" destOrd="0" presId="urn:microsoft.com/office/officeart/2018/5/layout/IconCircleLabelList"/>
    <dgm:cxn modelId="{6CC14EAB-02E7-492C-8844-2B61A0E529C0}" type="presParOf" srcId="{A3B45CA7-CEB1-4AFC-B971-350A6F3A5906}" destId="{B79B3087-B8A7-449A-94AD-B9734A601B03}" srcOrd="0" destOrd="0" presId="urn:microsoft.com/office/officeart/2018/5/layout/IconCircleLabelList"/>
    <dgm:cxn modelId="{FF7C43C8-0F20-4425-B2ED-D8CD076F84CC}" type="presParOf" srcId="{A3B45CA7-CEB1-4AFC-B971-350A6F3A5906}" destId="{0BF36B5D-19AD-47DE-8C0E-858594AFFB42}" srcOrd="1" destOrd="0" presId="urn:microsoft.com/office/officeart/2018/5/layout/IconCircleLabelList"/>
    <dgm:cxn modelId="{F347FCAE-E75F-439F-B658-711808AD694A}" type="presParOf" srcId="{A3B45CA7-CEB1-4AFC-B971-350A6F3A5906}" destId="{28D7D1DB-35AE-4E42-B509-84EA9477170B}" srcOrd="2" destOrd="0" presId="urn:microsoft.com/office/officeart/2018/5/layout/IconCircleLabelList"/>
    <dgm:cxn modelId="{0FCACD25-045F-43BB-A3DF-0A29A1B8A2E2}" type="presParOf" srcId="{A3B45CA7-CEB1-4AFC-B971-350A6F3A5906}" destId="{4585693D-E728-4367-9ADE-FFF01C769555}" srcOrd="3" destOrd="0" presId="urn:microsoft.com/office/officeart/2018/5/layout/IconCircleLabelList"/>
    <dgm:cxn modelId="{BB9A929B-8F09-481C-80EC-F1ACDD48BE4F}" type="presParOf" srcId="{072183F0-3165-4775-B058-CEDC8ACF0A7C}" destId="{18ADCF4F-6496-4EB7-ABDE-21526A7A2F91}" srcOrd="1" destOrd="0" presId="urn:microsoft.com/office/officeart/2018/5/layout/IconCircleLabelList"/>
    <dgm:cxn modelId="{25ED9431-3A81-4565-91FB-9607305F5DAB}" type="presParOf" srcId="{072183F0-3165-4775-B058-CEDC8ACF0A7C}" destId="{62BAC049-0BCE-4A35-BCA2-A68E8695A35D}" srcOrd="2" destOrd="0" presId="urn:microsoft.com/office/officeart/2018/5/layout/IconCircleLabelList"/>
    <dgm:cxn modelId="{D23E1D68-E4E8-4443-B74F-4132D0F5EFD7}" type="presParOf" srcId="{62BAC049-0BCE-4A35-BCA2-A68E8695A35D}" destId="{03483C32-E4CE-4D1D-93FE-15C025B192ED}" srcOrd="0" destOrd="0" presId="urn:microsoft.com/office/officeart/2018/5/layout/IconCircleLabelList"/>
    <dgm:cxn modelId="{D14047DF-06E4-41B1-8681-490A227899C3}" type="presParOf" srcId="{62BAC049-0BCE-4A35-BCA2-A68E8695A35D}" destId="{FAE30638-984A-40D1-83D2-8870A8B5BFF2}" srcOrd="1" destOrd="0" presId="urn:microsoft.com/office/officeart/2018/5/layout/IconCircleLabelList"/>
    <dgm:cxn modelId="{3E4D6EF5-D046-472A-BE89-6933F032C120}" type="presParOf" srcId="{62BAC049-0BCE-4A35-BCA2-A68E8695A35D}" destId="{C6B85469-2E1B-427D-B498-D6BE6E735AC4}" srcOrd="2" destOrd="0" presId="urn:microsoft.com/office/officeart/2018/5/layout/IconCircleLabelList"/>
    <dgm:cxn modelId="{9496498D-7683-4A7A-B118-487FEBC61DF6}" type="presParOf" srcId="{62BAC049-0BCE-4A35-BCA2-A68E8695A35D}" destId="{43E13322-2704-4FAE-94DF-A325D9B8549B}" srcOrd="3" destOrd="0" presId="urn:microsoft.com/office/officeart/2018/5/layout/IconCircleLabelList"/>
    <dgm:cxn modelId="{AA3C3E00-3DC7-4CC8-81EB-BE6DF787E979}" type="presParOf" srcId="{072183F0-3165-4775-B058-CEDC8ACF0A7C}" destId="{40A51345-A19B-44DE-ACA8-7E672067D22B}" srcOrd="3" destOrd="0" presId="urn:microsoft.com/office/officeart/2018/5/layout/IconCircleLabelList"/>
    <dgm:cxn modelId="{9E948898-7975-4494-8AC6-D3652E676EDF}" type="presParOf" srcId="{072183F0-3165-4775-B058-CEDC8ACF0A7C}" destId="{8031CD23-20C5-4356-B7F0-97D57C8A63A3}" srcOrd="4" destOrd="0" presId="urn:microsoft.com/office/officeart/2018/5/layout/IconCircleLabelList"/>
    <dgm:cxn modelId="{155E87B2-B12E-4CD5-B7BF-16EF54B0BC3C}" type="presParOf" srcId="{8031CD23-20C5-4356-B7F0-97D57C8A63A3}" destId="{6DA38636-8A95-4720-8A01-65D761EFA15D}" srcOrd="0" destOrd="0" presId="urn:microsoft.com/office/officeart/2018/5/layout/IconCircleLabelList"/>
    <dgm:cxn modelId="{CB88B394-9D1D-4068-B248-2E6176B0AC98}" type="presParOf" srcId="{8031CD23-20C5-4356-B7F0-97D57C8A63A3}" destId="{D5AEB749-9569-4A45-BB1F-A8EEC20CFD28}" srcOrd="1" destOrd="0" presId="urn:microsoft.com/office/officeart/2018/5/layout/IconCircleLabelList"/>
    <dgm:cxn modelId="{769625B8-4B61-49EC-976C-05D52C5D78C6}" type="presParOf" srcId="{8031CD23-20C5-4356-B7F0-97D57C8A63A3}" destId="{207123DB-429C-4A41-8B26-B8A832EBA6FD}" srcOrd="2" destOrd="0" presId="urn:microsoft.com/office/officeart/2018/5/layout/IconCircleLabelList"/>
    <dgm:cxn modelId="{417900FA-2007-4420-B16E-E037C6CE04D2}" type="presParOf" srcId="{8031CD23-20C5-4356-B7F0-97D57C8A63A3}" destId="{E2F7E5AC-D212-4197-8E72-06B0EB6F1F3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A84E2-F9C2-4CE6-8A91-80280D3FC84B}">
      <dsp:nvSpPr>
        <dsp:cNvPr id="0" name=""/>
        <dsp:cNvSpPr/>
      </dsp:nvSpPr>
      <dsp:spPr>
        <a:xfrm>
          <a:off x="113437" y="594719"/>
          <a:ext cx="777000" cy="77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9108D-7F31-42B1-B705-E83DEE2A1406}">
      <dsp:nvSpPr>
        <dsp:cNvPr id="0" name=""/>
        <dsp:cNvSpPr/>
      </dsp:nvSpPr>
      <dsp:spPr>
        <a:xfrm>
          <a:off x="276607" y="757889"/>
          <a:ext cx="450660" cy="450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95863-688D-4687-99FC-0D5D924ED447}">
      <dsp:nvSpPr>
        <dsp:cNvPr id="0" name=""/>
        <dsp:cNvSpPr/>
      </dsp:nvSpPr>
      <dsp:spPr>
        <a:xfrm>
          <a:off x="1056937" y="594719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Peak Stock Price (2014): $93.85</a:t>
          </a:r>
        </a:p>
      </dsp:txBody>
      <dsp:txXfrm>
        <a:off x="1056937" y="594719"/>
        <a:ext cx="1831499" cy="777000"/>
      </dsp:txXfrm>
    </dsp:sp>
    <dsp:sp modelId="{E0897DC4-5231-406B-BBF5-28CF3E56B55E}">
      <dsp:nvSpPr>
        <dsp:cNvPr id="0" name=""/>
        <dsp:cNvSpPr/>
      </dsp:nvSpPr>
      <dsp:spPr>
        <a:xfrm>
          <a:off x="3207562" y="594719"/>
          <a:ext cx="777000" cy="77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D372C-E04C-4EE5-9AF0-0E7FB98E2727}">
      <dsp:nvSpPr>
        <dsp:cNvPr id="0" name=""/>
        <dsp:cNvSpPr/>
      </dsp:nvSpPr>
      <dsp:spPr>
        <a:xfrm>
          <a:off x="3370732" y="757889"/>
          <a:ext cx="450660" cy="450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95BA5-88EB-4B33-9F9F-D8839D1C5690}">
      <dsp:nvSpPr>
        <dsp:cNvPr id="0" name=""/>
        <dsp:cNvSpPr/>
      </dsp:nvSpPr>
      <dsp:spPr>
        <a:xfrm>
          <a:off x="4151062" y="594719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Current Stock Price (Sep 2025): ~$2.00</a:t>
          </a:r>
        </a:p>
      </dsp:txBody>
      <dsp:txXfrm>
        <a:off x="4151062" y="594719"/>
        <a:ext cx="1831499" cy="777000"/>
      </dsp:txXfrm>
    </dsp:sp>
    <dsp:sp modelId="{21EE1127-2650-4439-A4A0-038C588EE185}">
      <dsp:nvSpPr>
        <dsp:cNvPr id="0" name=""/>
        <dsp:cNvSpPr/>
      </dsp:nvSpPr>
      <dsp:spPr>
        <a:xfrm>
          <a:off x="113437" y="2278499"/>
          <a:ext cx="777000" cy="77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D383B-E10C-42BE-96EB-F19790437A1D}">
      <dsp:nvSpPr>
        <dsp:cNvPr id="0" name=""/>
        <dsp:cNvSpPr/>
      </dsp:nvSpPr>
      <dsp:spPr>
        <a:xfrm>
          <a:off x="276607" y="2441669"/>
          <a:ext cx="450660" cy="450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9DDAA-19E1-48A4-8056-7407EFF9C514}">
      <dsp:nvSpPr>
        <dsp:cNvPr id="0" name=""/>
        <dsp:cNvSpPr/>
      </dsp:nvSpPr>
      <dsp:spPr>
        <a:xfrm>
          <a:off x="1056937" y="2278499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Stock Decline: 97.9% from peak</a:t>
          </a:r>
        </a:p>
      </dsp:txBody>
      <dsp:txXfrm>
        <a:off x="1056937" y="2278499"/>
        <a:ext cx="1831499" cy="777000"/>
      </dsp:txXfrm>
    </dsp:sp>
    <dsp:sp modelId="{E6DEA1EB-B325-4B13-AF21-F5627A309D01}">
      <dsp:nvSpPr>
        <dsp:cNvPr id="0" name=""/>
        <dsp:cNvSpPr/>
      </dsp:nvSpPr>
      <dsp:spPr>
        <a:xfrm>
          <a:off x="3207562" y="2278499"/>
          <a:ext cx="777000" cy="77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E5A422-7FFB-45E8-B18F-41501FA548BC}">
      <dsp:nvSpPr>
        <dsp:cNvPr id="0" name=""/>
        <dsp:cNvSpPr/>
      </dsp:nvSpPr>
      <dsp:spPr>
        <a:xfrm>
          <a:off x="3370732" y="2441669"/>
          <a:ext cx="450660" cy="450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8A426-FC7D-46E2-AC4C-5B5DB9F20A4D}">
      <dsp:nvSpPr>
        <dsp:cNvPr id="0" name=""/>
        <dsp:cNvSpPr/>
      </dsp:nvSpPr>
      <dsp:spPr>
        <a:xfrm>
          <a:off x="4151062" y="2278499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Current Market Cap: $246.77 million</a:t>
          </a:r>
        </a:p>
      </dsp:txBody>
      <dsp:txXfrm>
        <a:off x="4151062" y="2278499"/>
        <a:ext cx="1831499" cy="777000"/>
      </dsp:txXfrm>
    </dsp:sp>
    <dsp:sp modelId="{3CF8B343-ED3A-4F5C-BE28-C730FAEE38BC}">
      <dsp:nvSpPr>
        <dsp:cNvPr id="0" name=""/>
        <dsp:cNvSpPr/>
      </dsp:nvSpPr>
      <dsp:spPr>
        <a:xfrm>
          <a:off x="113437" y="3962280"/>
          <a:ext cx="777000" cy="77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F20BB-F9D7-4672-BD39-E3561F6A9C5D}">
      <dsp:nvSpPr>
        <dsp:cNvPr id="0" name=""/>
        <dsp:cNvSpPr/>
      </dsp:nvSpPr>
      <dsp:spPr>
        <a:xfrm>
          <a:off x="276607" y="4125450"/>
          <a:ext cx="450660" cy="4506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72A75-BD38-469A-9FCE-A0A8EC52E179}">
      <dsp:nvSpPr>
        <dsp:cNvPr id="0" name=""/>
        <dsp:cNvSpPr/>
      </dsp:nvSpPr>
      <dsp:spPr>
        <a:xfrm>
          <a:off x="1056937" y="3962280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Peak Market Cap (2014): $3.86 billion</a:t>
          </a:r>
        </a:p>
      </dsp:txBody>
      <dsp:txXfrm>
        <a:off x="1056937" y="3962280"/>
        <a:ext cx="1831499" cy="777000"/>
      </dsp:txXfrm>
    </dsp:sp>
    <dsp:sp modelId="{1751E725-2964-44FA-92A2-564A7488FD57}">
      <dsp:nvSpPr>
        <dsp:cNvPr id="0" name=""/>
        <dsp:cNvSpPr/>
      </dsp:nvSpPr>
      <dsp:spPr>
        <a:xfrm>
          <a:off x="3207562" y="3962280"/>
          <a:ext cx="777000" cy="77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7B35B-C958-44BD-8267-8A86C6CB89AA}">
      <dsp:nvSpPr>
        <dsp:cNvPr id="0" name=""/>
        <dsp:cNvSpPr/>
      </dsp:nvSpPr>
      <dsp:spPr>
        <a:xfrm>
          <a:off x="3370732" y="4125450"/>
          <a:ext cx="450660" cy="45066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D13C2-05EA-43DB-9AA1-23D1AC2212AC}">
      <dsp:nvSpPr>
        <dsp:cNvPr id="0" name=""/>
        <dsp:cNvSpPr/>
      </dsp:nvSpPr>
      <dsp:spPr>
        <a:xfrm>
          <a:off x="4151062" y="3962280"/>
          <a:ext cx="1831499" cy="7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Market Cap Decline: 93.61%</a:t>
          </a:r>
        </a:p>
      </dsp:txBody>
      <dsp:txXfrm>
        <a:off x="4151062" y="3962280"/>
        <a:ext cx="1831499" cy="777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17635-0905-41F6-ABC9-A1E01D836F6D}">
      <dsp:nvSpPr>
        <dsp:cNvPr id="0" name=""/>
        <dsp:cNvSpPr/>
      </dsp:nvSpPr>
      <dsp:spPr>
        <a:xfrm>
          <a:off x="0" y="3564"/>
          <a:ext cx="6858000" cy="7591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B4CE1-20C1-4D96-9FE3-D6F31EBF0911}">
      <dsp:nvSpPr>
        <dsp:cNvPr id="0" name=""/>
        <dsp:cNvSpPr/>
      </dsp:nvSpPr>
      <dsp:spPr>
        <a:xfrm>
          <a:off x="229655" y="174382"/>
          <a:ext cx="417554" cy="417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75788-0E61-4C83-AA32-4CEB4AA35D38}">
      <dsp:nvSpPr>
        <dsp:cNvPr id="0" name=""/>
        <dsp:cNvSpPr/>
      </dsp:nvSpPr>
      <dsp:spPr>
        <a:xfrm>
          <a:off x="876865" y="3564"/>
          <a:ext cx="5981134" cy="75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48" tIns="80348" rIns="80348" bIns="803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Bootstrapped Growth:</a:t>
          </a:r>
          <a:r>
            <a:rPr lang="en-US" sz="1900" kern="1200"/>
            <a:t> No venture capital initially - organic expansion</a:t>
          </a:r>
        </a:p>
      </dsp:txBody>
      <dsp:txXfrm>
        <a:off x="876865" y="3564"/>
        <a:ext cx="5981134" cy="759190"/>
      </dsp:txXfrm>
    </dsp:sp>
    <dsp:sp modelId="{6F8FE0C2-FA3B-4EF4-ACE1-C4604E4D8BC3}">
      <dsp:nvSpPr>
        <dsp:cNvPr id="0" name=""/>
        <dsp:cNvSpPr/>
      </dsp:nvSpPr>
      <dsp:spPr>
        <a:xfrm>
          <a:off x="0" y="952552"/>
          <a:ext cx="6858000" cy="7591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30B5C-4376-4050-A96A-A4F25CB2E55A}">
      <dsp:nvSpPr>
        <dsp:cNvPr id="0" name=""/>
        <dsp:cNvSpPr/>
      </dsp:nvSpPr>
      <dsp:spPr>
        <a:xfrm>
          <a:off x="229655" y="1123370"/>
          <a:ext cx="417554" cy="417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AB95E-4CB3-4FFB-93F5-001B6DC1D3E5}">
      <dsp:nvSpPr>
        <dsp:cNvPr id="0" name=""/>
        <dsp:cNvSpPr/>
      </dsp:nvSpPr>
      <dsp:spPr>
        <a:xfrm>
          <a:off x="876865" y="952552"/>
          <a:ext cx="5981134" cy="75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48" tIns="80348" rIns="80348" bIns="803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Word-of-Mouth Marketing:</a:t>
          </a:r>
          <a:r>
            <a:rPr lang="en-US" sz="1900" kern="1200"/>
            <a:t> Let product quality drive recommendations</a:t>
          </a:r>
        </a:p>
      </dsp:txBody>
      <dsp:txXfrm>
        <a:off x="876865" y="952552"/>
        <a:ext cx="5981134" cy="759190"/>
      </dsp:txXfrm>
    </dsp:sp>
    <dsp:sp modelId="{D71874F5-02D5-4B2F-A2E6-00446A31CBC4}">
      <dsp:nvSpPr>
        <dsp:cNvPr id="0" name=""/>
        <dsp:cNvSpPr/>
      </dsp:nvSpPr>
      <dsp:spPr>
        <a:xfrm>
          <a:off x="0" y="1901541"/>
          <a:ext cx="6858000" cy="7591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8C62A-E777-4048-8FF2-CED188524665}">
      <dsp:nvSpPr>
        <dsp:cNvPr id="0" name=""/>
        <dsp:cNvSpPr/>
      </dsp:nvSpPr>
      <dsp:spPr>
        <a:xfrm>
          <a:off x="229655" y="2072359"/>
          <a:ext cx="417554" cy="417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3FCB0-72BF-488C-8729-C3E20BF4940F}">
      <dsp:nvSpPr>
        <dsp:cNvPr id="0" name=""/>
        <dsp:cNvSpPr/>
      </dsp:nvSpPr>
      <dsp:spPr>
        <a:xfrm>
          <a:off x="876865" y="1901541"/>
          <a:ext cx="5981134" cy="75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48" tIns="80348" rIns="80348" bIns="803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Niche-First Approach:</a:t>
          </a:r>
          <a:r>
            <a:rPr lang="en-US" sz="1900" kern="1200"/>
            <a:t> Target extreme sports enthusiasts before mass market</a:t>
          </a:r>
        </a:p>
      </dsp:txBody>
      <dsp:txXfrm>
        <a:off x="876865" y="1901541"/>
        <a:ext cx="5981134" cy="759190"/>
      </dsp:txXfrm>
    </dsp:sp>
    <dsp:sp modelId="{D17DA17C-1239-4545-8714-23A446D27D00}">
      <dsp:nvSpPr>
        <dsp:cNvPr id="0" name=""/>
        <dsp:cNvSpPr/>
      </dsp:nvSpPr>
      <dsp:spPr>
        <a:xfrm>
          <a:off x="0" y="2850530"/>
          <a:ext cx="6858000" cy="7591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5E2FC-874B-4CDE-B653-869D2D78653F}">
      <dsp:nvSpPr>
        <dsp:cNvPr id="0" name=""/>
        <dsp:cNvSpPr/>
      </dsp:nvSpPr>
      <dsp:spPr>
        <a:xfrm>
          <a:off x="229655" y="3021348"/>
          <a:ext cx="417554" cy="4175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71ADB-5009-4C15-9EF6-896CED30B6D3}">
      <dsp:nvSpPr>
        <dsp:cNvPr id="0" name=""/>
        <dsp:cNvSpPr/>
      </dsp:nvSpPr>
      <dsp:spPr>
        <a:xfrm>
          <a:off x="876865" y="2850530"/>
          <a:ext cx="5981134" cy="75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48" tIns="80348" rIns="80348" bIns="803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User-Generated Content:</a:t>
          </a:r>
          <a:r>
            <a:rPr lang="en-US" sz="1900" kern="1200"/>
            <a:t> Athletes became natural brand ambassadors</a:t>
          </a:r>
        </a:p>
      </dsp:txBody>
      <dsp:txXfrm>
        <a:off x="876865" y="2850530"/>
        <a:ext cx="5981134" cy="759190"/>
      </dsp:txXfrm>
    </dsp:sp>
    <dsp:sp modelId="{81E7C6F5-7E33-4EE5-A5C1-10392E08187C}">
      <dsp:nvSpPr>
        <dsp:cNvPr id="0" name=""/>
        <dsp:cNvSpPr/>
      </dsp:nvSpPr>
      <dsp:spPr>
        <a:xfrm>
          <a:off x="0" y="3799518"/>
          <a:ext cx="6858000" cy="7591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2F0B3-1E0B-47D4-9428-BC61998563DF}">
      <dsp:nvSpPr>
        <dsp:cNvPr id="0" name=""/>
        <dsp:cNvSpPr/>
      </dsp:nvSpPr>
      <dsp:spPr>
        <a:xfrm>
          <a:off x="229655" y="3970336"/>
          <a:ext cx="417554" cy="4175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44004-259A-43FE-B48F-7D137154DBA8}">
      <dsp:nvSpPr>
        <dsp:cNvPr id="0" name=""/>
        <dsp:cNvSpPr/>
      </dsp:nvSpPr>
      <dsp:spPr>
        <a:xfrm>
          <a:off x="876865" y="3799518"/>
          <a:ext cx="5981134" cy="75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48" tIns="80348" rIns="80348" bIns="8034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Quality Over Quantity:</a:t>
          </a:r>
          <a:r>
            <a:rPr lang="en-US" sz="1900" kern="1200"/>
            <a:t> Durable, waterproof, simple to use</a:t>
          </a:r>
        </a:p>
      </dsp:txBody>
      <dsp:txXfrm>
        <a:off x="876865" y="3799518"/>
        <a:ext cx="5981134" cy="7591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F0C04-F946-4510-A052-78BC6DBCECD3}">
      <dsp:nvSpPr>
        <dsp:cNvPr id="0" name=""/>
        <dsp:cNvSpPr/>
      </dsp:nvSpPr>
      <dsp:spPr>
        <a:xfrm>
          <a:off x="1201863" y="33637"/>
          <a:ext cx="1261785" cy="12617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1EE8A-7F67-47B6-BD02-E0CBF436DAFE}">
      <dsp:nvSpPr>
        <dsp:cNvPr id="0" name=""/>
        <dsp:cNvSpPr/>
      </dsp:nvSpPr>
      <dsp:spPr>
        <a:xfrm>
          <a:off x="1470768" y="302542"/>
          <a:ext cx="723975" cy="7239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35DCB-176A-4843-8F9C-C356DF453190}">
      <dsp:nvSpPr>
        <dsp:cNvPr id="0" name=""/>
        <dsp:cNvSpPr/>
      </dsp:nvSpPr>
      <dsp:spPr>
        <a:xfrm>
          <a:off x="798506" y="1688437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2006: First digital model launched</a:t>
          </a:r>
        </a:p>
      </dsp:txBody>
      <dsp:txXfrm>
        <a:off x="798506" y="1688437"/>
        <a:ext cx="2068500" cy="720000"/>
      </dsp:txXfrm>
    </dsp:sp>
    <dsp:sp modelId="{69C259B7-AEE1-4BEB-856B-A84938F01B0F}">
      <dsp:nvSpPr>
        <dsp:cNvPr id="0" name=""/>
        <dsp:cNvSpPr/>
      </dsp:nvSpPr>
      <dsp:spPr>
        <a:xfrm>
          <a:off x="3632351" y="33637"/>
          <a:ext cx="1261785" cy="12617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3B592A-7C0A-44E0-9138-99C9F914E8AD}">
      <dsp:nvSpPr>
        <dsp:cNvPr id="0" name=""/>
        <dsp:cNvSpPr/>
      </dsp:nvSpPr>
      <dsp:spPr>
        <a:xfrm>
          <a:off x="3901256" y="302542"/>
          <a:ext cx="723975" cy="7239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6706B-EE7F-462D-925B-CBB903B67F56}">
      <dsp:nvSpPr>
        <dsp:cNvPr id="0" name=""/>
        <dsp:cNvSpPr/>
      </dsp:nvSpPr>
      <dsp:spPr>
        <a:xfrm>
          <a:off x="3228993" y="1688437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2009: HD video capability introduced</a:t>
          </a:r>
        </a:p>
      </dsp:txBody>
      <dsp:txXfrm>
        <a:off x="3228993" y="1688437"/>
        <a:ext cx="2068500" cy="720000"/>
      </dsp:txXfrm>
    </dsp:sp>
    <dsp:sp modelId="{CCE9C87B-0D37-48A7-90F7-BE18B1D9A224}">
      <dsp:nvSpPr>
        <dsp:cNvPr id="0" name=""/>
        <dsp:cNvSpPr/>
      </dsp:nvSpPr>
      <dsp:spPr>
        <a:xfrm>
          <a:off x="1201863" y="2925562"/>
          <a:ext cx="1261785" cy="12617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0649C-B47B-46B0-B3FD-4768AAB97537}">
      <dsp:nvSpPr>
        <dsp:cNvPr id="0" name=""/>
        <dsp:cNvSpPr/>
      </dsp:nvSpPr>
      <dsp:spPr>
        <a:xfrm>
          <a:off x="1470768" y="3194467"/>
          <a:ext cx="723975" cy="7239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FAC35-A7B4-4261-B326-4A2AD27C2F13}">
      <dsp:nvSpPr>
        <dsp:cNvPr id="0" name=""/>
        <dsp:cNvSpPr/>
      </dsp:nvSpPr>
      <dsp:spPr>
        <a:xfrm>
          <a:off x="798506" y="4580362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2010: Revenue reached $64 million</a:t>
          </a:r>
        </a:p>
      </dsp:txBody>
      <dsp:txXfrm>
        <a:off x="798506" y="4580362"/>
        <a:ext cx="2068500" cy="720000"/>
      </dsp:txXfrm>
    </dsp:sp>
    <dsp:sp modelId="{D006F5AC-1968-4A69-8539-0DB9019D093A}">
      <dsp:nvSpPr>
        <dsp:cNvPr id="0" name=""/>
        <dsp:cNvSpPr/>
      </dsp:nvSpPr>
      <dsp:spPr>
        <a:xfrm>
          <a:off x="3632351" y="2925562"/>
          <a:ext cx="1261785" cy="12617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89995-5C90-4B33-916F-D70E47A2C5A2}">
      <dsp:nvSpPr>
        <dsp:cNvPr id="0" name=""/>
        <dsp:cNvSpPr/>
      </dsp:nvSpPr>
      <dsp:spPr>
        <a:xfrm>
          <a:off x="3901256" y="3194467"/>
          <a:ext cx="723975" cy="7239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2F828-9A55-4AC3-93CE-2210B3136A0B}">
      <dsp:nvSpPr>
        <dsp:cNvPr id="0" name=""/>
        <dsp:cNvSpPr/>
      </dsp:nvSpPr>
      <dsp:spPr>
        <a:xfrm>
          <a:off x="3228993" y="4580362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Focus on functionality over flashy marketing</a:t>
          </a:r>
        </a:p>
      </dsp:txBody>
      <dsp:txXfrm>
        <a:off x="3228993" y="4580362"/>
        <a:ext cx="2068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92BED1-1977-4611-817B-289A7E59191D}">
      <dsp:nvSpPr>
        <dsp:cNvPr id="0" name=""/>
        <dsp:cNvSpPr/>
      </dsp:nvSpPr>
      <dsp:spPr>
        <a:xfrm>
          <a:off x="5711" y="158242"/>
          <a:ext cx="1707196" cy="1024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Viral Content Engine:</a:t>
          </a:r>
          <a:r>
            <a:rPr lang="en-US" sz="1200" kern="1200" dirty="0"/>
            <a:t> Every user became a content creator</a:t>
          </a:r>
        </a:p>
      </dsp:txBody>
      <dsp:txXfrm>
        <a:off x="35712" y="188243"/>
        <a:ext cx="1647194" cy="964316"/>
      </dsp:txXfrm>
    </dsp:sp>
    <dsp:sp modelId="{13379530-8708-41E1-8F30-514C790CF84B}">
      <dsp:nvSpPr>
        <dsp:cNvPr id="0" name=""/>
        <dsp:cNvSpPr/>
      </dsp:nvSpPr>
      <dsp:spPr>
        <a:xfrm>
          <a:off x="1863142" y="458709"/>
          <a:ext cx="361925" cy="4233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63142" y="543386"/>
        <a:ext cx="253348" cy="254030"/>
      </dsp:txXfrm>
    </dsp:sp>
    <dsp:sp modelId="{BDCDBEC1-E1E3-4A1A-9D9F-74F8724FD2FD}">
      <dsp:nvSpPr>
        <dsp:cNvPr id="0" name=""/>
        <dsp:cNvSpPr/>
      </dsp:nvSpPr>
      <dsp:spPr>
        <a:xfrm>
          <a:off x="2395787" y="158242"/>
          <a:ext cx="1707196" cy="1024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Emotional Marketing:</a:t>
          </a:r>
          <a:r>
            <a:rPr lang="en-US" sz="1200" kern="1200" dirty="0"/>
            <a:t> "Be a Hero" campaign launched</a:t>
          </a:r>
        </a:p>
      </dsp:txBody>
      <dsp:txXfrm>
        <a:off x="2425788" y="188243"/>
        <a:ext cx="1647194" cy="964316"/>
      </dsp:txXfrm>
    </dsp:sp>
    <dsp:sp modelId="{EA5325CE-1352-4118-9CB1-E2367612D203}">
      <dsp:nvSpPr>
        <dsp:cNvPr id="0" name=""/>
        <dsp:cNvSpPr/>
      </dsp:nvSpPr>
      <dsp:spPr>
        <a:xfrm>
          <a:off x="4253217" y="458709"/>
          <a:ext cx="361925" cy="4233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53217" y="543386"/>
        <a:ext cx="253348" cy="254030"/>
      </dsp:txXfrm>
    </dsp:sp>
    <dsp:sp modelId="{73715E01-CEB5-40CE-BB2B-27B79EE40B6F}">
      <dsp:nvSpPr>
        <dsp:cNvPr id="0" name=""/>
        <dsp:cNvSpPr/>
      </dsp:nvSpPr>
      <dsp:spPr>
        <a:xfrm>
          <a:off x="4785863" y="158242"/>
          <a:ext cx="1707196" cy="1024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Aspirational Lifestyle:</a:t>
          </a:r>
          <a:r>
            <a:rPr lang="en-US" sz="1200" kern="1200" dirty="0"/>
            <a:t> Selling adventure and memories, not cameras</a:t>
          </a:r>
        </a:p>
      </dsp:txBody>
      <dsp:txXfrm>
        <a:off x="4815864" y="188243"/>
        <a:ext cx="1647194" cy="964316"/>
      </dsp:txXfrm>
    </dsp:sp>
    <dsp:sp modelId="{98F63442-96DF-42B5-9A16-F01111672D9B}">
      <dsp:nvSpPr>
        <dsp:cNvPr id="0" name=""/>
        <dsp:cNvSpPr/>
      </dsp:nvSpPr>
      <dsp:spPr>
        <a:xfrm rot="5400000">
          <a:off x="5458498" y="1302064"/>
          <a:ext cx="361925" cy="4233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5512446" y="1332794"/>
        <a:ext cx="254030" cy="253348"/>
      </dsp:txXfrm>
    </dsp:sp>
    <dsp:sp modelId="{EE4AB5EA-63DC-401F-B5DA-0F2A66D6251D}">
      <dsp:nvSpPr>
        <dsp:cNvPr id="0" name=""/>
        <dsp:cNvSpPr/>
      </dsp:nvSpPr>
      <dsp:spPr>
        <a:xfrm>
          <a:off x="4785863" y="1865439"/>
          <a:ext cx="1707196" cy="1024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Community Building:</a:t>
          </a:r>
          <a:r>
            <a:rPr lang="en-US" sz="1200" kern="1200" dirty="0"/>
            <a:t> GoPro Awards program for user content</a:t>
          </a:r>
        </a:p>
      </dsp:txBody>
      <dsp:txXfrm>
        <a:off x="4815864" y="1895440"/>
        <a:ext cx="1647194" cy="964316"/>
      </dsp:txXfrm>
    </dsp:sp>
    <dsp:sp modelId="{FE00BB06-7BF1-4FF2-8983-C3B13377E557}">
      <dsp:nvSpPr>
        <dsp:cNvPr id="0" name=""/>
        <dsp:cNvSpPr/>
      </dsp:nvSpPr>
      <dsp:spPr>
        <a:xfrm rot="10800000">
          <a:off x="4273704" y="2165906"/>
          <a:ext cx="361925" cy="4233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82281" y="2250583"/>
        <a:ext cx="253348" cy="254030"/>
      </dsp:txXfrm>
    </dsp:sp>
    <dsp:sp modelId="{1480C1AD-D4C5-457B-BF25-2A7AA18F534E}">
      <dsp:nvSpPr>
        <dsp:cNvPr id="0" name=""/>
        <dsp:cNvSpPr/>
      </dsp:nvSpPr>
      <dsp:spPr>
        <a:xfrm>
          <a:off x="2395787" y="1865439"/>
          <a:ext cx="1707196" cy="1024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Perfect Product-Market Fit:</a:t>
          </a:r>
          <a:r>
            <a:rPr lang="en-US" sz="1200" kern="1200" dirty="0"/>
            <a:t> Small, durable cameras ideal for social sharing</a:t>
          </a:r>
        </a:p>
      </dsp:txBody>
      <dsp:txXfrm>
        <a:off x="2425788" y="1895440"/>
        <a:ext cx="1647194" cy="9643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DDDBF-9328-457A-B8DD-D8FD2B55CF3C}">
      <dsp:nvSpPr>
        <dsp:cNvPr id="0" name=""/>
        <dsp:cNvSpPr/>
      </dsp:nvSpPr>
      <dsp:spPr>
        <a:xfrm>
          <a:off x="769654" y="1595988"/>
          <a:ext cx="613325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6B03A-7812-49A5-AD9E-653CB15C5308}">
      <dsp:nvSpPr>
        <dsp:cNvPr id="0" name=""/>
        <dsp:cNvSpPr/>
      </dsp:nvSpPr>
      <dsp:spPr>
        <a:xfrm>
          <a:off x="1419779" y="1544454"/>
          <a:ext cx="70532" cy="132370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696525"/>
            <a:satOff val="-4942"/>
            <a:lumOff val="-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96525"/>
              <a:satOff val="-4942"/>
              <a:lumOff val="-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24255-8776-4136-983B-9E64168C1AB8}">
      <dsp:nvSpPr>
        <dsp:cNvPr id="0" name=""/>
        <dsp:cNvSpPr/>
      </dsp:nvSpPr>
      <dsp:spPr>
        <a:xfrm>
          <a:off x="407285" y="1310321"/>
          <a:ext cx="571406" cy="5714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4" tIns="22174" rIns="22174" bIns="22174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</a:p>
      </dsp:txBody>
      <dsp:txXfrm>
        <a:off x="490965" y="1394001"/>
        <a:ext cx="404046" cy="404046"/>
      </dsp:txXfrm>
    </dsp:sp>
    <dsp:sp modelId="{EADEBCBE-BE7F-4E4F-89CF-82C088DBC7B3}">
      <dsp:nvSpPr>
        <dsp:cNvPr id="0" name=""/>
        <dsp:cNvSpPr/>
      </dsp:nvSpPr>
      <dsp:spPr>
        <a:xfrm>
          <a:off x="2997" y="2047031"/>
          <a:ext cx="137998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393049"/>
            <a:satOff val="-9884"/>
            <a:lumOff val="-7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93049"/>
              <a:satOff val="-9884"/>
              <a:lumOff val="-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55" tIns="165100" rIns="108855" bIns="165100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1" kern="1200" dirty="0"/>
            <a:t>Stick to Core Competency: </a:t>
          </a:r>
          <a:r>
            <a:rPr lang="en-US" sz="1100" b="1" i="1" kern="1200" dirty="0">
              <a:latin typeface="Sitka Subheading"/>
            </a:rPr>
            <a:t>              </a:t>
          </a:r>
          <a:r>
            <a:rPr lang="en-US" sz="1100" b="0" i="1" kern="1200" dirty="0"/>
            <a:t>Diversification kills more companies than competition</a:t>
          </a:r>
          <a:endParaRPr lang="en-US" sz="1100" b="0" i="0" kern="1200" dirty="0">
            <a:latin typeface="Sitka Subheading"/>
          </a:endParaRPr>
        </a:p>
      </dsp:txBody>
      <dsp:txXfrm>
        <a:off x="2997" y="2323027"/>
        <a:ext cx="1379982" cy="1689604"/>
      </dsp:txXfrm>
    </dsp:sp>
    <dsp:sp modelId="{112709DB-2A97-4D8B-8D74-5CE7210C219E}">
      <dsp:nvSpPr>
        <dsp:cNvPr id="0" name=""/>
        <dsp:cNvSpPr/>
      </dsp:nvSpPr>
      <dsp:spPr>
        <a:xfrm>
          <a:off x="1536311" y="1596500"/>
          <a:ext cx="1379982" cy="72"/>
        </a:xfrm>
        <a:prstGeom prst="rect">
          <a:avLst/>
        </a:prstGeom>
        <a:solidFill>
          <a:schemeClr val="accent2">
            <a:tint val="40000"/>
            <a:alpha val="90000"/>
            <a:hueOff val="2089574"/>
            <a:satOff val="-14827"/>
            <a:lumOff val="-1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089574"/>
              <a:satOff val="-14827"/>
              <a:lumOff val="-1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2E53B-00A9-4F97-8CA4-BDC5271E01A6}">
      <dsp:nvSpPr>
        <dsp:cNvPr id="0" name=""/>
        <dsp:cNvSpPr/>
      </dsp:nvSpPr>
      <dsp:spPr>
        <a:xfrm>
          <a:off x="2953094" y="1544874"/>
          <a:ext cx="70532" cy="13284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2786099"/>
            <a:satOff val="-19769"/>
            <a:lumOff val="-15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786099"/>
              <a:satOff val="-19769"/>
              <a:lumOff val="-1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3E7FD-7970-4949-BC05-A4BAEC8B0CEF}">
      <dsp:nvSpPr>
        <dsp:cNvPr id="0" name=""/>
        <dsp:cNvSpPr/>
      </dsp:nvSpPr>
      <dsp:spPr>
        <a:xfrm>
          <a:off x="1940599" y="1310833"/>
          <a:ext cx="571406" cy="571406"/>
        </a:xfrm>
        <a:prstGeom prst="ellipse">
          <a:avLst/>
        </a:prstGeom>
        <a:solidFill>
          <a:schemeClr val="accent2">
            <a:hueOff val="2440357"/>
            <a:satOff val="-19314"/>
            <a:lumOff val="1634"/>
            <a:alphaOff val="0"/>
          </a:schemeClr>
        </a:solidFill>
        <a:ln w="12700" cap="flat" cmpd="sng" algn="ctr">
          <a:solidFill>
            <a:schemeClr val="accent2">
              <a:hueOff val="2440357"/>
              <a:satOff val="-19314"/>
              <a:lumOff val="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4" tIns="22174" rIns="22174" bIns="22174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</a:t>
          </a:r>
        </a:p>
      </dsp:txBody>
      <dsp:txXfrm>
        <a:off x="2024279" y="1394513"/>
        <a:ext cx="404046" cy="404046"/>
      </dsp:txXfrm>
    </dsp:sp>
    <dsp:sp modelId="{A1AB26B6-E920-4E27-B18B-EFA93DE7F94A}">
      <dsp:nvSpPr>
        <dsp:cNvPr id="0" name=""/>
        <dsp:cNvSpPr/>
      </dsp:nvSpPr>
      <dsp:spPr>
        <a:xfrm>
          <a:off x="1536311" y="2048352"/>
          <a:ext cx="137998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482624"/>
            <a:satOff val="-24711"/>
            <a:lumOff val="-19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482624"/>
              <a:satOff val="-24711"/>
              <a:lumOff val="-1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55" tIns="165100" rIns="10885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1" kern="1200" dirty="0"/>
            <a:t>Research Before Expansion: </a:t>
          </a:r>
          <a:r>
            <a:rPr lang="en-US" sz="1100" b="0" i="1" kern="1200" dirty="0"/>
            <a:t>Woodman launched Karma without understanding DJI's moat</a:t>
          </a:r>
        </a:p>
      </dsp:txBody>
      <dsp:txXfrm>
        <a:off x="1536311" y="2324348"/>
        <a:ext cx="1379982" cy="1689604"/>
      </dsp:txXfrm>
    </dsp:sp>
    <dsp:sp modelId="{5A18226A-33A4-48D8-AC9A-1EB50BFA4E58}">
      <dsp:nvSpPr>
        <dsp:cNvPr id="0" name=""/>
        <dsp:cNvSpPr/>
      </dsp:nvSpPr>
      <dsp:spPr>
        <a:xfrm>
          <a:off x="3069626" y="1596500"/>
          <a:ext cx="1379982" cy="72"/>
        </a:xfrm>
        <a:prstGeom prst="rect">
          <a:avLst/>
        </a:prstGeom>
        <a:solidFill>
          <a:schemeClr val="accent2">
            <a:tint val="40000"/>
            <a:alpha val="90000"/>
            <a:hueOff val="4179148"/>
            <a:satOff val="-29653"/>
            <a:lumOff val="-23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179148"/>
              <a:satOff val="-29653"/>
              <a:lumOff val="-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85865-FF58-4A85-9352-5E6D8EACF5F3}">
      <dsp:nvSpPr>
        <dsp:cNvPr id="0" name=""/>
        <dsp:cNvSpPr/>
      </dsp:nvSpPr>
      <dsp:spPr>
        <a:xfrm>
          <a:off x="4486408" y="1544874"/>
          <a:ext cx="70532" cy="13284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4875673"/>
            <a:satOff val="-34595"/>
            <a:lumOff val="-27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875673"/>
              <a:satOff val="-34595"/>
              <a:lumOff val="-2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9D31D-3250-4174-9407-B9A65F5544FF}">
      <dsp:nvSpPr>
        <dsp:cNvPr id="0" name=""/>
        <dsp:cNvSpPr/>
      </dsp:nvSpPr>
      <dsp:spPr>
        <a:xfrm>
          <a:off x="3473913" y="1310833"/>
          <a:ext cx="571406" cy="571406"/>
        </a:xfrm>
        <a:prstGeom prst="ellipse">
          <a:avLst/>
        </a:prstGeom>
        <a:solidFill>
          <a:schemeClr val="accent2">
            <a:hueOff val="4880715"/>
            <a:satOff val="-38628"/>
            <a:lumOff val="3268"/>
            <a:alphaOff val="0"/>
          </a:schemeClr>
        </a:solidFill>
        <a:ln w="12700" cap="flat" cmpd="sng" algn="ctr">
          <a:solidFill>
            <a:schemeClr val="accent2">
              <a:hueOff val="4880715"/>
              <a:satOff val="-38628"/>
              <a:lumOff val="3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4" tIns="22174" rIns="22174" bIns="22174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</a:t>
          </a:r>
        </a:p>
      </dsp:txBody>
      <dsp:txXfrm>
        <a:off x="3557593" y="1394513"/>
        <a:ext cx="404046" cy="404046"/>
      </dsp:txXfrm>
    </dsp:sp>
    <dsp:sp modelId="{CEB4BEF6-7649-4145-8AA6-75E70C98DC03}">
      <dsp:nvSpPr>
        <dsp:cNvPr id="0" name=""/>
        <dsp:cNvSpPr/>
      </dsp:nvSpPr>
      <dsp:spPr>
        <a:xfrm>
          <a:off x="3069626" y="2048352"/>
          <a:ext cx="137998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5572198"/>
            <a:satOff val="-39537"/>
            <a:lumOff val="-31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572198"/>
              <a:satOff val="-39537"/>
              <a:lumOff val="-3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55" tIns="165100" rIns="10885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1" kern="1200" dirty="0"/>
            <a:t>Manage Cash Flow:</a:t>
          </a:r>
          <a:r>
            <a:rPr lang="en-US" sz="1100" b="0" i="1" kern="1200" dirty="0"/>
            <a:t> One-time sales models require extreme cost discipline</a:t>
          </a:r>
        </a:p>
      </dsp:txBody>
      <dsp:txXfrm>
        <a:off x="3069626" y="2324348"/>
        <a:ext cx="1379982" cy="1689604"/>
      </dsp:txXfrm>
    </dsp:sp>
    <dsp:sp modelId="{F80A6001-3D2A-4BB3-840B-0656265EC9AD}">
      <dsp:nvSpPr>
        <dsp:cNvPr id="0" name=""/>
        <dsp:cNvSpPr/>
      </dsp:nvSpPr>
      <dsp:spPr>
        <a:xfrm>
          <a:off x="4602940" y="1596500"/>
          <a:ext cx="689991" cy="72"/>
        </a:xfrm>
        <a:prstGeom prst="rect">
          <a:avLst/>
        </a:prstGeom>
        <a:solidFill>
          <a:schemeClr val="accent2">
            <a:tint val="40000"/>
            <a:alpha val="90000"/>
            <a:hueOff val="6268722"/>
            <a:satOff val="-44480"/>
            <a:lumOff val="-34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268722"/>
              <a:satOff val="-44480"/>
              <a:lumOff val="-3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76040-8A22-4544-8DAB-CA6BC0770783}">
      <dsp:nvSpPr>
        <dsp:cNvPr id="0" name=""/>
        <dsp:cNvSpPr/>
      </dsp:nvSpPr>
      <dsp:spPr>
        <a:xfrm>
          <a:off x="5007228" y="1310833"/>
          <a:ext cx="571406" cy="571406"/>
        </a:xfrm>
        <a:prstGeom prst="ellipse">
          <a:avLst/>
        </a:prstGeom>
        <a:solidFill>
          <a:schemeClr val="accent2">
            <a:hueOff val="7321072"/>
            <a:satOff val="-57942"/>
            <a:lumOff val="4902"/>
            <a:alphaOff val="0"/>
          </a:schemeClr>
        </a:solidFill>
        <a:ln w="12700" cap="flat" cmpd="sng" algn="ctr">
          <a:solidFill>
            <a:schemeClr val="accent2">
              <a:hueOff val="7321072"/>
              <a:satOff val="-57942"/>
              <a:lumOff val="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4" tIns="22174" rIns="22174" bIns="22174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4</a:t>
          </a:r>
        </a:p>
      </dsp:txBody>
      <dsp:txXfrm>
        <a:off x="5090908" y="1394513"/>
        <a:ext cx="404046" cy="404046"/>
      </dsp:txXfrm>
    </dsp:sp>
    <dsp:sp modelId="{E3220942-B651-4656-810B-9A65DBDCAD7C}">
      <dsp:nvSpPr>
        <dsp:cNvPr id="0" name=""/>
        <dsp:cNvSpPr/>
      </dsp:nvSpPr>
      <dsp:spPr>
        <a:xfrm>
          <a:off x="4602940" y="2048352"/>
          <a:ext cx="137998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7661772"/>
            <a:satOff val="-54364"/>
            <a:lumOff val="-42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661772"/>
              <a:satOff val="-54364"/>
              <a:lumOff val="-4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55" tIns="165100" rIns="10885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1" kern="1200" dirty="0"/>
            <a:t>Listen to Customers: </a:t>
          </a:r>
          <a:r>
            <a:rPr lang="en-US" sz="1100" b="0" i="1" kern="1200" dirty="0"/>
            <a:t>GoPro users wanted better cameras, not drones or media</a:t>
          </a:r>
        </a:p>
      </dsp:txBody>
      <dsp:txXfrm>
        <a:off x="4602940" y="2324348"/>
        <a:ext cx="1379982" cy="16896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B4832-D850-4077-870F-1230F34A31AD}">
      <dsp:nvSpPr>
        <dsp:cNvPr id="0" name=""/>
        <dsp:cNvSpPr/>
      </dsp:nvSpPr>
      <dsp:spPr>
        <a:xfrm>
          <a:off x="0" y="2213"/>
          <a:ext cx="6096000" cy="11220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9AEC1-6A11-43B0-A60D-40FC3957EE11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5283C-D631-4805-893B-CF3AABDE8E62}">
      <dsp:nvSpPr>
        <dsp:cNvPr id="0" name=""/>
        <dsp:cNvSpPr/>
      </dsp:nvSpPr>
      <dsp:spPr>
        <a:xfrm>
          <a:off x="1295927" y="2213"/>
          <a:ext cx="4800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Timing Can't Be Replicated:</a:t>
          </a:r>
          <a:r>
            <a:rPr lang="en-US" sz="2100" kern="1200"/>
            <a:t> Social media wave was once-in-a-lifetime opportunity</a:t>
          </a:r>
        </a:p>
      </dsp:txBody>
      <dsp:txXfrm>
        <a:off x="1295927" y="2213"/>
        <a:ext cx="4800072" cy="1122015"/>
      </dsp:txXfrm>
    </dsp:sp>
    <dsp:sp modelId="{7561C5DF-17EA-4167-9F4F-331F9B1164EE}">
      <dsp:nvSpPr>
        <dsp:cNvPr id="0" name=""/>
        <dsp:cNvSpPr/>
      </dsp:nvSpPr>
      <dsp:spPr>
        <a:xfrm>
          <a:off x="0" y="1404732"/>
          <a:ext cx="6096000" cy="11220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8FC38-87B7-483D-9A67-270B7A2C895D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5E1C0-D558-4113-B818-4759ABA5F132}">
      <dsp:nvSpPr>
        <dsp:cNvPr id="0" name=""/>
        <dsp:cNvSpPr/>
      </dsp:nvSpPr>
      <dsp:spPr>
        <a:xfrm>
          <a:off x="1295927" y="1404732"/>
          <a:ext cx="4800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Hardware Needs Software:</a:t>
          </a:r>
          <a:r>
            <a:rPr lang="en-US" sz="2100" kern="1200"/>
            <a:t> Pure hardware plays are vulnerable to disruption</a:t>
          </a:r>
        </a:p>
      </dsp:txBody>
      <dsp:txXfrm>
        <a:off x="1295927" y="1404732"/>
        <a:ext cx="4800072" cy="1122015"/>
      </dsp:txXfrm>
    </dsp:sp>
    <dsp:sp modelId="{78F8A660-6F99-49A0-BAF1-F87EE9096AEE}">
      <dsp:nvSpPr>
        <dsp:cNvPr id="0" name=""/>
        <dsp:cNvSpPr/>
      </dsp:nvSpPr>
      <dsp:spPr>
        <a:xfrm>
          <a:off x="0" y="2807251"/>
          <a:ext cx="6096000" cy="1122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4D996-C536-4B0E-B2FF-9B9BAF357ABC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64B58-9C42-4077-BC45-CE5BBC6FCCF5}">
      <dsp:nvSpPr>
        <dsp:cNvPr id="0" name=""/>
        <dsp:cNvSpPr/>
      </dsp:nvSpPr>
      <dsp:spPr>
        <a:xfrm>
          <a:off x="1295927" y="2807251"/>
          <a:ext cx="4800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Price Elasticity Matters:</a:t>
          </a:r>
          <a:r>
            <a:rPr lang="en-US" sz="2100" kern="1200"/>
            <a:t> $400 cameras vs $50 smartphones - convenience wins</a:t>
          </a:r>
        </a:p>
      </dsp:txBody>
      <dsp:txXfrm>
        <a:off x="1295927" y="2807251"/>
        <a:ext cx="4800072" cy="1122015"/>
      </dsp:txXfrm>
    </dsp:sp>
    <dsp:sp modelId="{112A6BD9-1FE4-42C7-B851-0F7D4ED88373}">
      <dsp:nvSpPr>
        <dsp:cNvPr id="0" name=""/>
        <dsp:cNvSpPr/>
      </dsp:nvSpPr>
      <dsp:spPr>
        <a:xfrm>
          <a:off x="0" y="4209770"/>
          <a:ext cx="6096000" cy="11220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5E0C7-BD4E-485E-B0B4-786A566AA3E4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CD4BB-2943-47C0-B6D6-A7D9D473FB06}">
      <dsp:nvSpPr>
        <dsp:cNvPr id="0" name=""/>
        <dsp:cNvSpPr/>
      </dsp:nvSpPr>
      <dsp:spPr>
        <a:xfrm>
          <a:off x="1295927" y="4209770"/>
          <a:ext cx="4800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Brand Loyalty Has Limits:</a:t>
          </a:r>
          <a:r>
            <a:rPr lang="en-US" sz="2100" kern="1200"/>
            <a:t> Even passionate customers abandon expensive, inconvenient products</a:t>
          </a:r>
        </a:p>
      </dsp:txBody>
      <dsp:txXfrm>
        <a:off x="1295927" y="4209770"/>
        <a:ext cx="4800072" cy="11220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B3087-B8A7-449A-94AD-B9734A601B03}">
      <dsp:nvSpPr>
        <dsp:cNvPr id="0" name=""/>
        <dsp:cNvSpPr/>
      </dsp:nvSpPr>
      <dsp:spPr>
        <a:xfrm>
          <a:off x="431999" y="1116000"/>
          <a:ext cx="1235250" cy="1235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36B5D-19AD-47DE-8C0E-858594AFFB42}">
      <dsp:nvSpPr>
        <dsp:cNvPr id="0" name=""/>
        <dsp:cNvSpPr/>
      </dsp:nvSpPr>
      <dsp:spPr>
        <a:xfrm>
          <a:off x="695250" y="1379250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5693D-E728-4367-9ADE-FFF01C769555}">
      <dsp:nvSpPr>
        <dsp:cNvPr id="0" name=""/>
        <dsp:cNvSpPr/>
      </dsp:nvSpPr>
      <dsp:spPr>
        <a:xfrm>
          <a:off x="37125" y="2736000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1" kern="1200" dirty="0"/>
            <a:t>Beware One-Product Companies: </a:t>
          </a:r>
          <a:r>
            <a:rPr lang="en-US" sz="1200" b="0" i="1" kern="1200" dirty="0"/>
            <a:t>No recurring revenue = high risk</a:t>
          </a:r>
        </a:p>
      </dsp:txBody>
      <dsp:txXfrm>
        <a:off x="37125" y="2736000"/>
        <a:ext cx="2025000" cy="720000"/>
      </dsp:txXfrm>
    </dsp:sp>
    <dsp:sp modelId="{03483C32-E4CE-4D1D-93FE-15C025B192ED}">
      <dsp:nvSpPr>
        <dsp:cNvPr id="0" name=""/>
        <dsp:cNvSpPr/>
      </dsp:nvSpPr>
      <dsp:spPr>
        <a:xfrm>
          <a:off x="2811375" y="1116000"/>
          <a:ext cx="1235250" cy="1235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30638-984A-40D1-83D2-8870A8B5BFF2}">
      <dsp:nvSpPr>
        <dsp:cNvPr id="0" name=""/>
        <dsp:cNvSpPr/>
      </dsp:nvSpPr>
      <dsp:spPr>
        <a:xfrm>
          <a:off x="3074625" y="1379250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13322-2704-4FAE-94DF-A325D9B8549B}">
      <dsp:nvSpPr>
        <dsp:cNvPr id="0" name=""/>
        <dsp:cNvSpPr/>
      </dsp:nvSpPr>
      <dsp:spPr>
        <a:xfrm>
          <a:off x="2416500" y="2736000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1" kern="1200" dirty="0"/>
            <a:t>Market Size Constraints: </a:t>
          </a:r>
          <a:r>
            <a:rPr lang="en-US" sz="1200" b="0" i="1" kern="1200" dirty="0"/>
            <a:t>Extreme sports = limited addressable market</a:t>
          </a:r>
        </a:p>
      </dsp:txBody>
      <dsp:txXfrm>
        <a:off x="2416500" y="2736000"/>
        <a:ext cx="2025000" cy="720000"/>
      </dsp:txXfrm>
    </dsp:sp>
    <dsp:sp modelId="{6DA38636-8A95-4720-8A01-65D761EFA15D}">
      <dsp:nvSpPr>
        <dsp:cNvPr id="0" name=""/>
        <dsp:cNvSpPr/>
      </dsp:nvSpPr>
      <dsp:spPr>
        <a:xfrm>
          <a:off x="5190750" y="1116000"/>
          <a:ext cx="1235250" cy="1235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EB749-9569-4A45-BB1F-A8EEC20CFD28}">
      <dsp:nvSpPr>
        <dsp:cNvPr id="0" name=""/>
        <dsp:cNvSpPr/>
      </dsp:nvSpPr>
      <dsp:spPr>
        <a:xfrm>
          <a:off x="5454000" y="1379250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F7E5AC-D212-4197-8E72-06B0EB6F1F3D}">
      <dsp:nvSpPr>
        <dsp:cNvPr id="0" name=""/>
        <dsp:cNvSpPr/>
      </dsp:nvSpPr>
      <dsp:spPr>
        <a:xfrm>
          <a:off x="4795875" y="2736000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1" kern="1200" dirty="0"/>
            <a:t>Leadership Quality: </a:t>
          </a:r>
          <a:r>
            <a:rPr lang="en-US" sz="1200" b="0" i="1" kern="1200" dirty="0"/>
            <a:t>Woodman's decisions destroyed 97% of shareholder value</a:t>
          </a:r>
        </a:p>
      </dsp:txBody>
      <dsp:txXfrm>
        <a:off x="4795875" y="2736000"/>
        <a:ext cx="20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7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8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0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2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6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2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7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9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4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1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55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44" r:id="rId6"/>
    <p:sldLayoutId id="2147483840" r:id="rId7"/>
    <p:sldLayoutId id="2147483841" r:id="rId8"/>
    <p:sldLayoutId id="2147483842" r:id="rId9"/>
    <p:sldLayoutId id="2147483843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svg"/><Relationship Id="rId7" Type="http://schemas.openxmlformats.org/officeDocument/2006/relationships/image" Target="../media/image53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5" Type="http://schemas.openxmlformats.org/officeDocument/2006/relationships/image" Target="../media/image51.sv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7" Type="http://schemas.openxmlformats.org/officeDocument/2006/relationships/image" Target="../media/image68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svg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quote/GPRO/" TargetMode="External"/><Relationship Id="rId7" Type="http://schemas.openxmlformats.org/officeDocument/2006/relationships/hyperlink" Target="https://www.counterpointresearch.com/insights/smartphone-camera-evolution/" TargetMode="External"/><Relationship Id="rId2" Type="http://schemas.openxmlformats.org/officeDocument/2006/relationships/hyperlink" Target="https://www.sec.gov/edgar/browse/?CIK=000150043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ista.com/outlook/cmo/consumer-electronics/cameras/action-cameras/worldwide" TargetMode="External"/><Relationship Id="rId5" Type="http://schemas.openxmlformats.org/officeDocument/2006/relationships/hyperlink" Target="https://www.grandviewresearch.com/industry-analysis/action-camera-market" TargetMode="External"/><Relationship Id="rId4" Type="http://schemas.openxmlformats.org/officeDocument/2006/relationships/hyperlink" Target="https://www.marketwatch.com/investing/stock/gpro/financials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nbc.com/2025/02/15/gopro-ceo-interview-turnaround-strategy.html" TargetMode="External"/><Relationship Id="rId3" Type="http://schemas.openxmlformats.org/officeDocument/2006/relationships/hyperlink" Target="https://www.forbes.com/sites/ryanmac/2014/10/21/the-mad-billionaire-behind-gopro-the-worlds-hottest-camera-company/" TargetMode="External"/><Relationship Id="rId7" Type="http://schemas.openxmlformats.org/officeDocument/2006/relationships/hyperlink" Target="https://www.reuters.com/business/gopro-q1-earnings-2025/" TargetMode="External"/><Relationship Id="rId2" Type="http://schemas.openxmlformats.org/officeDocument/2006/relationships/hyperlink" Target="https://www.nytimes.com/2014/06/27/business/gopros-camera-loving-culture-helps-it-go-public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sta360.com/company/market-analysis" TargetMode="External"/><Relationship Id="rId5" Type="http://schemas.openxmlformats.org/officeDocument/2006/relationships/hyperlink" Target="https://www.dji.com/company/annual-report-2023" TargetMode="External"/><Relationship Id="rId4" Type="http://schemas.openxmlformats.org/officeDocument/2006/relationships/hyperlink" Target="https://techcrunch.com/2012/09/12/gopro-marketing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sv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2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image" Target="../media/image47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 silhouette of a surfer on riding a wave">
            <a:extLst>
              <a:ext uri="{FF2B5EF4-FFF2-40B4-BE49-F238E27FC236}">
                <a16:creationId xmlns:a16="http://schemas.microsoft.com/office/drawing/2014/main" id="{D44B800C-5D77-2350-069F-0A8E1D4F07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42114"/>
            <a:ext cx="4572000" cy="1524000"/>
          </a:xfrm>
        </p:spPr>
        <p:txBody>
          <a:bodyPr anchor="b">
            <a:normAutofit/>
          </a:bodyPr>
          <a:lstStyle/>
          <a:p>
            <a:pPr algn="l">
              <a:lnSpc>
                <a:spcPct val="115000"/>
              </a:lnSpc>
            </a:pPr>
            <a:endParaRPr lang="en-US"/>
          </a:p>
          <a:p>
            <a:pPr algn="l">
              <a:lnSpc>
                <a:spcPct val="115000"/>
              </a:lnSpc>
            </a:pPr>
            <a:r>
              <a:rPr lang="en-US" b="1" dirty="0">
                <a:latin typeface="Aptos Display"/>
              </a:rPr>
              <a:t>A Marketing Strategy Case Study</a:t>
            </a:r>
            <a:endParaRPr lang="en-US" dirty="0">
              <a:latin typeface="Aptos Display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3431901"/>
            <a:ext cx="6966856" cy="2275115"/>
          </a:xfrm>
        </p:spPr>
        <p:txBody>
          <a:bodyPr>
            <a:normAutofit/>
          </a:bodyPr>
          <a:lstStyle/>
          <a:p>
            <a:pPr algn="l"/>
            <a:r>
              <a:rPr lang="en-US" sz="3700" b="1" dirty="0">
                <a:ea typeface="+mj-lt"/>
                <a:cs typeface="+mj-lt"/>
              </a:rPr>
              <a:t>GoPro: From Surfer's Dream to Wall Street's Nightmare</a:t>
            </a:r>
            <a:r>
              <a:rPr lang="en-US" sz="3700" dirty="0">
                <a:ea typeface="+mj-lt"/>
                <a:cs typeface="+mj-lt"/>
              </a:rPr>
              <a:t> </a:t>
            </a:r>
            <a:endParaRPr lang="en-US" sz="3700" i="1" dirty="0"/>
          </a:p>
        </p:txBody>
      </p:sp>
      <p:pic>
        <p:nvPicPr>
          <p:cNvPr id="5" name="Picture 4" descr="A person surfing a wave&#10;&#10;AI-generated content may be incorrect.">
            <a:extLst>
              <a:ext uri="{FF2B5EF4-FFF2-40B4-BE49-F238E27FC236}">
                <a16:creationId xmlns:a16="http://schemas.microsoft.com/office/drawing/2014/main" id="{68B0A961-6B24-5D03-E63B-62C3E2F3F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89"/>
            <a:ext cx="12192000" cy="6848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2D69FF-2F52-6761-1E02-0170D19809A3}"/>
              </a:ext>
            </a:extLst>
          </p:cNvPr>
          <p:cNvSpPr txBox="1"/>
          <p:nvPr/>
        </p:nvSpPr>
        <p:spPr>
          <a:xfrm>
            <a:off x="413657" y="6281057"/>
            <a:ext cx="52686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latin typeface="Sitka Subheading"/>
              </a:rPr>
              <a:t>By – DHRITABRATA SWARNAKAR  (MBA NIT W)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6AFB-DF29-59BC-EEAE-FAE979AD2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Decline Begins (2015-2020)</a:t>
            </a:r>
          </a:p>
          <a:p>
            <a:r>
              <a:rPr lang="en-US" b="1" dirty="0">
                <a:ea typeface="+mj-lt"/>
                <a:cs typeface="+mj-lt"/>
              </a:rPr>
              <a:t>When Reality Hit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The Perfect Storm of Problems: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B3691-B7D4-8A81-0A6B-E1F5F2872F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Sitka Subheading"/>
                <a:ea typeface="+mn-lt"/>
                <a:cs typeface="+mn-lt"/>
              </a:rPr>
              <a:t>1. Smartphone Revolution:</a:t>
            </a:r>
            <a:endParaRPr lang="en-US" sz="2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dirty="0">
                <a:latin typeface="Sitka Subheading"/>
                <a:ea typeface="+mn-lt"/>
                <a:cs typeface="+mn-lt"/>
              </a:rPr>
              <a:t>iPhone cameras dramatically improved</a:t>
            </a:r>
            <a:endParaRPr lang="en-US" sz="16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dirty="0">
                <a:latin typeface="Sitka Subheading"/>
                <a:ea typeface="+mn-lt"/>
                <a:cs typeface="+mn-lt"/>
              </a:rPr>
              <a:t>Computational photography made phones competitive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dirty="0">
                <a:latin typeface="Sitka Subheading"/>
                <a:ea typeface="+mn-lt"/>
                <a:cs typeface="+mn-lt"/>
              </a:rPr>
              <a:t>Convenience trumped specialized hardware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 marL="0" indent="0">
              <a:buNone/>
            </a:pPr>
            <a:r>
              <a:rPr lang="en-US" sz="2400" b="1" dirty="0">
                <a:latin typeface="Sitka Subheading"/>
                <a:ea typeface="+mn-lt"/>
                <a:cs typeface="+mn-lt"/>
              </a:rPr>
              <a:t>2. Market Saturation:</a:t>
            </a:r>
            <a:endParaRPr lang="en-US" sz="2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dirty="0">
                <a:latin typeface="Sitka Subheading"/>
                <a:ea typeface="+mn-lt"/>
                <a:cs typeface="+mn-lt"/>
              </a:rPr>
              <a:t>Limited repeat customers (cameras last 3-5 years)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dirty="0">
                <a:latin typeface="Sitka Subheading"/>
                <a:ea typeface="+mn-lt"/>
                <a:cs typeface="+mn-lt"/>
              </a:rPr>
              <a:t>Extreme sports market reached capacity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dirty="0">
                <a:latin typeface="Sitka Subheading"/>
                <a:ea typeface="+mn-lt"/>
                <a:cs typeface="+mn-lt"/>
              </a:rPr>
              <a:t>Seasonal business (60% sales in Q4)</a:t>
            </a:r>
            <a:endParaRPr lang="en-US" sz="16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58F40-63F2-53F8-9BBB-27EDE5D53C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sz="4400" b="1" dirty="0">
                <a:latin typeface="Sitka Subheading"/>
                <a:ea typeface="+mn-lt"/>
                <a:cs typeface="+mn-lt"/>
              </a:rPr>
              <a:t>3. Failed Diversification:</a:t>
            </a:r>
            <a:endParaRPr lang="en-US" sz="4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b="1" dirty="0">
                <a:latin typeface="Sitka Subheading"/>
                <a:ea typeface="+mn-lt"/>
                <a:cs typeface="+mn-lt"/>
              </a:rPr>
              <a:t>Karma Drone (2016):</a:t>
            </a:r>
            <a:r>
              <a:rPr lang="en-US" dirty="0">
                <a:latin typeface="Sitka Subheading"/>
                <a:ea typeface="+mn-lt"/>
                <a:cs typeface="+mn-lt"/>
              </a:rPr>
              <a:t> Recalled due to power failures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b="1" dirty="0">
                <a:latin typeface="Sitka Subheading"/>
                <a:ea typeface="+mn-lt"/>
                <a:cs typeface="+mn-lt"/>
              </a:rPr>
              <a:t>Media/Content Business:</a:t>
            </a:r>
            <a:r>
              <a:rPr lang="en-US" dirty="0">
                <a:latin typeface="Sitka Subheading"/>
                <a:ea typeface="+mn-lt"/>
                <a:cs typeface="+mn-lt"/>
              </a:rPr>
              <a:t> Burned cash without returns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b="1" dirty="0">
                <a:latin typeface="Sitka Subheading"/>
                <a:ea typeface="+mn-lt"/>
                <a:cs typeface="+mn-lt"/>
              </a:rPr>
              <a:t>VR Cameras:</a:t>
            </a:r>
            <a:r>
              <a:rPr lang="en-US" dirty="0">
                <a:latin typeface="Sitka Subheading"/>
                <a:ea typeface="+mn-lt"/>
                <a:cs typeface="+mn-lt"/>
              </a:rPr>
              <a:t> Niche market, poor execution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 marL="0" indent="0">
              <a:buNone/>
            </a:pPr>
            <a:endParaRPr lang="en-US" sz="4400" b="1" dirty="0">
              <a:latin typeface="Sitka Subheading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400" b="1" dirty="0">
                <a:latin typeface="Sitka Subheading"/>
                <a:ea typeface="+mn-lt"/>
                <a:cs typeface="+mn-lt"/>
              </a:rPr>
              <a:t>4. Operational Bloat:</a:t>
            </a:r>
            <a:endParaRPr lang="en-US" sz="4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dirty="0">
                <a:latin typeface="Sitka Subheading"/>
                <a:ea typeface="+mn-lt"/>
                <a:cs typeface="+mn-lt"/>
              </a:rPr>
              <a:t>Workforce grew to 1,500+ employees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dirty="0">
                <a:latin typeface="Sitka Subheading"/>
                <a:ea typeface="+mn-lt"/>
                <a:cs typeface="+mn-lt"/>
              </a:rPr>
              <a:t>R&amp;D spending without breakthrough innovation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dirty="0">
                <a:latin typeface="Sitka Subheading"/>
                <a:ea typeface="+mn-lt"/>
                <a:cs typeface="+mn-lt"/>
              </a:rPr>
              <a:t>High fixed costs during revenue decline</a:t>
            </a:r>
            <a:endParaRPr lang="en-US" dirty="0">
              <a:latin typeface="Sitka Subheading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FD421-4736-4444-C6E4-266E2FB9481E}"/>
              </a:ext>
            </a:extLst>
          </p:cNvPr>
          <p:cNvSpPr txBox="1"/>
          <p:nvPr/>
        </p:nvSpPr>
        <p:spPr>
          <a:xfrm>
            <a:off x="3048000" y="6400800"/>
            <a:ext cx="99604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Sitka Subheading"/>
              </a:rPr>
              <a:t>Stock Performance 2015-2020:</a:t>
            </a:r>
            <a:r>
              <a:rPr lang="en-US" sz="2400" dirty="0">
                <a:latin typeface="Sitka Subheading"/>
              </a:rPr>
              <a:t> From $93 to $3 - a 97% decline</a:t>
            </a:r>
          </a:p>
        </p:txBody>
      </p:sp>
      <p:pic>
        <p:nvPicPr>
          <p:cNvPr id="3" name="Graphic 2" descr="Smart Phone with solid fill">
            <a:extLst>
              <a:ext uri="{FF2B5EF4-FFF2-40B4-BE49-F238E27FC236}">
                <a16:creationId xmlns:a16="http://schemas.microsoft.com/office/drawing/2014/main" id="{D7473280-D387-6253-053C-C3DF3849A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3" y="2381518"/>
            <a:ext cx="914400" cy="914400"/>
          </a:xfrm>
          <a:prstGeom prst="rect">
            <a:avLst/>
          </a:prstGeom>
        </p:spPr>
      </p:pic>
      <p:pic>
        <p:nvPicPr>
          <p:cNvPr id="5" name="Graphic 4" descr="Downward trend graph with solid fill">
            <a:extLst>
              <a:ext uri="{FF2B5EF4-FFF2-40B4-BE49-F238E27FC236}">
                <a16:creationId xmlns:a16="http://schemas.microsoft.com/office/drawing/2014/main" id="{9875D285-8D46-DACF-362D-7C8A43A6C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56693" y="-151327"/>
            <a:ext cx="914400" cy="914400"/>
          </a:xfrm>
          <a:prstGeom prst="rect">
            <a:avLst/>
          </a:prstGeom>
        </p:spPr>
      </p:pic>
      <p:pic>
        <p:nvPicPr>
          <p:cNvPr id="8" name="Graphic 7" descr="Shopping cart with solid fill">
            <a:extLst>
              <a:ext uri="{FF2B5EF4-FFF2-40B4-BE49-F238E27FC236}">
                <a16:creationId xmlns:a16="http://schemas.microsoft.com/office/drawing/2014/main" id="{F08267CD-6152-0803-98CF-76A5BD51B4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93" y="4506532"/>
            <a:ext cx="914400" cy="914400"/>
          </a:xfrm>
          <a:prstGeom prst="rect">
            <a:avLst/>
          </a:prstGeom>
        </p:spPr>
      </p:pic>
      <p:pic>
        <p:nvPicPr>
          <p:cNvPr id="10" name="Graphic 9" descr="Clipboard All Crosses with solid fill">
            <a:extLst>
              <a:ext uri="{FF2B5EF4-FFF2-40B4-BE49-F238E27FC236}">
                <a16:creationId xmlns:a16="http://schemas.microsoft.com/office/drawing/2014/main" id="{6345D9B9-91E0-BF34-FB30-415DBEBFB4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23053" y="4195293"/>
            <a:ext cx="1064653" cy="1053921"/>
          </a:xfrm>
          <a:prstGeom prst="rect">
            <a:avLst/>
          </a:prstGeom>
        </p:spPr>
      </p:pic>
      <p:pic>
        <p:nvPicPr>
          <p:cNvPr id="11" name="Graphic 10" descr="Quadcopter with solid fill">
            <a:extLst>
              <a:ext uri="{FF2B5EF4-FFF2-40B4-BE49-F238E27FC236}">
                <a16:creationId xmlns:a16="http://schemas.microsoft.com/office/drawing/2014/main" id="{1B36386A-C4BF-2B53-AB22-EA479D0127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9816" y="1880450"/>
            <a:ext cx="1053921" cy="105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9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3568-5BE3-8EAC-C9BF-443B5C2A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84" y="541131"/>
            <a:ext cx="11650868" cy="1524000"/>
          </a:xfrm>
        </p:spPr>
        <p:txBody>
          <a:bodyPr/>
          <a:lstStyle/>
          <a:p>
            <a:r>
              <a:rPr lang="en-US" dirty="0"/>
              <a:t>The Crisis &amp; Failed Leadership (2015-2025)</a:t>
            </a:r>
          </a:p>
          <a:p>
            <a:r>
              <a:rPr lang="en-US" b="1" dirty="0">
                <a:ea typeface="+mj-lt"/>
                <a:cs typeface="+mj-lt"/>
              </a:rPr>
              <a:t>Nick Woodman's Costly Mistakes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30EAD-B429-DD97-3AD4-44CE1C63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3354976" cy="76199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Sitka Subheading"/>
                <a:ea typeface="+mn-lt"/>
                <a:cs typeface="+mn-lt"/>
              </a:rPr>
              <a:t>Current Financial Reality (September 2025):</a:t>
            </a:r>
            <a:endParaRPr lang="en-US" dirty="0">
              <a:latin typeface="Sitka Subheading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EC746-64BD-B6CC-6A26-77E3FBD129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 dirty="0">
                <a:latin typeface="Sitka Subheading"/>
                <a:ea typeface="+mn-lt"/>
                <a:cs typeface="+mn-lt"/>
              </a:rPr>
              <a:t>Stock Price:</a:t>
            </a:r>
            <a:r>
              <a:rPr lang="en-US" dirty="0">
                <a:latin typeface="Sitka Subheading"/>
                <a:ea typeface="+mn-lt"/>
                <a:cs typeface="+mn-lt"/>
              </a:rPr>
              <a:t> $2.00 (97% decline from $93.85 peak)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b="1" dirty="0">
                <a:latin typeface="Sitka Subheading"/>
                <a:ea typeface="+mn-lt"/>
                <a:cs typeface="+mn-lt"/>
              </a:rPr>
              <a:t>Market Cap:</a:t>
            </a:r>
            <a:r>
              <a:rPr lang="en-US" dirty="0">
                <a:latin typeface="Sitka Subheading"/>
                <a:ea typeface="+mn-lt"/>
                <a:cs typeface="+mn-lt"/>
              </a:rPr>
              <a:t> $0.23 billion (down from $3.86 billion)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b="1" dirty="0">
                <a:latin typeface="Sitka Subheading"/>
                <a:ea typeface="+mn-lt"/>
                <a:cs typeface="+mn-lt"/>
              </a:rPr>
              <a:t>Q1 2025 Revenue:</a:t>
            </a:r>
            <a:r>
              <a:rPr lang="en-US" dirty="0">
                <a:latin typeface="Sitka Subheading"/>
                <a:ea typeface="+mn-lt"/>
                <a:cs typeface="+mn-lt"/>
              </a:rPr>
              <a:t> $134 million, down 14% year-over-year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b="1" dirty="0">
                <a:latin typeface="Sitka Subheading"/>
                <a:ea typeface="+mn-lt"/>
                <a:cs typeface="+mn-lt"/>
              </a:rPr>
              <a:t>2025 Plan:</a:t>
            </a:r>
            <a:r>
              <a:rPr lang="en-US" dirty="0">
                <a:latin typeface="Sitka Subheading"/>
                <a:ea typeface="+mn-lt"/>
                <a:cs typeface="+mn-lt"/>
              </a:rPr>
              <a:t> 30% operating expense cuts for survival</a:t>
            </a:r>
            <a:endParaRPr lang="en-US" dirty="0">
              <a:latin typeface="Sitka Subheading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50D0BC-DA74-AF73-CA7C-8AA69802A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4051665" cy="76199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Sitka Subheading"/>
                <a:ea typeface="+mn-lt"/>
                <a:cs typeface="+mn-lt"/>
              </a:rPr>
              <a:t>Woodman's Reckless Expansion Without Research:</a:t>
            </a:r>
            <a:endParaRPr lang="en-US" dirty="0">
              <a:latin typeface="Sitka Subheading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5C748-BC7E-511B-C9F3-02392F6C11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sz="3200" b="1" dirty="0">
                <a:latin typeface="Sitka Subheading"/>
                <a:ea typeface="+mn-lt"/>
                <a:cs typeface="+mn-lt"/>
              </a:rPr>
              <a:t>Karma Drone Disaster (2016):</a:t>
            </a:r>
            <a:r>
              <a:rPr lang="en-US" sz="3200" dirty="0">
                <a:latin typeface="Sitka Subheading"/>
                <a:ea typeface="+mn-lt"/>
                <a:cs typeface="+mn-lt"/>
              </a:rPr>
              <a:t> $300M investment, massive recalls due to power failures</a:t>
            </a:r>
            <a:endParaRPr lang="en-US" sz="32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3200" b="1" dirty="0">
                <a:latin typeface="Sitka Subheading"/>
                <a:ea typeface="+mn-lt"/>
                <a:cs typeface="+mn-lt"/>
              </a:rPr>
              <a:t>Media/Content Division:</a:t>
            </a:r>
            <a:r>
              <a:rPr lang="en-US" sz="3200" dirty="0">
                <a:latin typeface="Sitka Subheading"/>
                <a:ea typeface="+mn-lt"/>
                <a:cs typeface="+mn-lt"/>
              </a:rPr>
              <a:t> Burned $100M+ trying to become a media company</a:t>
            </a:r>
            <a:endParaRPr lang="en-US" sz="32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3200" b="1" dirty="0">
                <a:latin typeface="Sitka Subheading"/>
                <a:ea typeface="+mn-lt"/>
                <a:cs typeface="+mn-lt"/>
              </a:rPr>
              <a:t>VR Camera Venture:</a:t>
            </a:r>
            <a:r>
              <a:rPr lang="en-US" sz="3200" dirty="0">
                <a:latin typeface="Sitka Subheading"/>
                <a:ea typeface="+mn-lt"/>
                <a:cs typeface="+mn-lt"/>
              </a:rPr>
              <a:t> Failed Fusion 360° camera, discontinued after 2 years</a:t>
            </a:r>
            <a:endParaRPr lang="en-US" sz="32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3200" b="1" dirty="0">
                <a:latin typeface="Sitka Subheading"/>
                <a:ea typeface="+mn-lt"/>
                <a:cs typeface="+mn-lt"/>
              </a:rPr>
              <a:t>Workforce Bloat:</a:t>
            </a:r>
            <a:r>
              <a:rPr lang="en-US" sz="3200" dirty="0">
                <a:latin typeface="Sitka Subheading"/>
                <a:ea typeface="+mn-lt"/>
                <a:cs typeface="+mn-lt"/>
              </a:rPr>
              <a:t> Hired </a:t>
            </a:r>
            <a:r>
              <a:rPr lang="en-US" dirty="0">
                <a:latin typeface="Sitka Subheading"/>
                <a:ea typeface="+mn-lt"/>
                <a:cs typeface="+mn-lt"/>
              </a:rPr>
              <a:t>1,500+ employees for unsustainable growth</a:t>
            </a:r>
            <a:endParaRPr lang="en-US" dirty="0">
              <a:latin typeface="Sitka Subheading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E374D7-7F60-FCB2-8015-AD9C17A8948C}"/>
              </a:ext>
            </a:extLst>
          </p:cNvPr>
          <p:cNvSpPr txBox="1"/>
          <p:nvPr/>
        </p:nvSpPr>
        <p:spPr>
          <a:xfrm>
            <a:off x="936172" y="6237514"/>
            <a:ext cx="1164771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itka Subheading"/>
              </a:rPr>
              <a:t>The Price Game Lost:</a:t>
            </a:r>
            <a:r>
              <a:rPr lang="en-US" sz="2000" dirty="0">
                <a:latin typeface="Sitka Subheading"/>
              </a:rPr>
              <a:t> DJI drones at $399 vs GoPro Karma at $799 - customers chose value</a:t>
            </a:r>
          </a:p>
        </p:txBody>
      </p:sp>
    </p:spTree>
    <p:extLst>
      <p:ext uri="{BB962C8B-B14F-4D97-AF65-F5344CB8AC3E}">
        <p14:creationId xmlns:p14="http://schemas.microsoft.com/office/powerpoint/2010/main" val="249964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7" name="Picture 6" descr="Two arrows forming one">
            <a:extLst>
              <a:ext uri="{FF2B5EF4-FFF2-40B4-BE49-F238E27FC236}">
                <a16:creationId xmlns:a16="http://schemas.microsoft.com/office/drawing/2014/main" id="{4FD1FD39-E62E-6B66-3C93-66D4F406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16" b="19778"/>
          <a:stretch>
            <a:fillRect/>
          </a:stretch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F6162-A4B1-6837-0F71-4375F3896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1427" y="1454111"/>
            <a:ext cx="8009146" cy="2212848"/>
          </a:xfrm>
        </p:spPr>
        <p:txBody>
          <a:bodyPr>
            <a:normAutofit/>
          </a:bodyPr>
          <a:lstStyle/>
          <a:p>
            <a:r>
              <a:rPr lang="en-US" sz="4600">
                <a:ea typeface="+mj-lt"/>
                <a:cs typeface="+mj-lt"/>
              </a:rPr>
              <a:t>Why GoPro Collapsed ?</a:t>
            </a:r>
            <a:endParaRPr lang="en-US" sz="4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01C87-8900-770A-7CD5-84EC29365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020" y="3749255"/>
            <a:ext cx="6409960" cy="1188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tx1">
                    <a:alpha val="80000"/>
                  </a:schemeClr>
                </a:solidFill>
                <a:latin typeface="Sitka Subheading"/>
                <a:ea typeface="+mn-lt"/>
                <a:cs typeface="+mn-lt"/>
              </a:rPr>
              <a:t>Beyond Marketing: Strategic Blunders</a:t>
            </a:r>
            <a:endParaRPr lang="en-US" b="1" dirty="0">
              <a:solidFill>
                <a:schemeClr val="tx1">
                  <a:alpha val="80000"/>
                </a:schemeClr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69573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1AE076-7865-49BB-81C0-8C9E7E994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3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3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Graphic 6" descr="Apple">
            <a:extLst>
              <a:ext uri="{FF2B5EF4-FFF2-40B4-BE49-F238E27FC236}">
                <a16:creationId xmlns:a16="http://schemas.microsoft.com/office/drawing/2014/main" id="{44C76389-978E-6D9F-AAEA-9C6E382FC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949" y="1524000"/>
            <a:ext cx="4572001" cy="45720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8AAF-0960-F0F8-E380-0EC0CB39F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3048000"/>
            <a:ext cx="5334000" cy="3048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800" b="1" dirty="0">
                <a:latin typeface="Sitka Subheading"/>
                <a:ea typeface="+mn-lt"/>
                <a:cs typeface="+mn-lt"/>
              </a:rPr>
              <a:t>Woodman wanted to be "next Apple" - expanding everywhere simultaneously</a:t>
            </a:r>
            <a:endParaRPr lang="en-US" sz="1800" b="1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lnSpc>
                <a:spcPct val="115000"/>
              </a:lnSpc>
            </a:pPr>
            <a:r>
              <a:rPr lang="en-US" sz="1800" b="1" dirty="0">
                <a:latin typeface="Sitka Subheading"/>
                <a:ea typeface="+mn-lt"/>
                <a:cs typeface="+mn-lt"/>
              </a:rPr>
              <a:t>No market research on drone competition (DJI already dominated)</a:t>
            </a:r>
            <a:endParaRPr lang="en-US" sz="1800" b="1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lnSpc>
                <a:spcPct val="115000"/>
              </a:lnSpc>
            </a:pPr>
            <a:r>
              <a:rPr lang="en-US" sz="1800" b="1" dirty="0">
                <a:latin typeface="Sitka Subheading"/>
                <a:ea typeface="+mn-lt"/>
                <a:cs typeface="+mn-lt"/>
              </a:rPr>
              <a:t>Media strategy based on YouTube's success, not GoPro's competencies</a:t>
            </a:r>
            <a:endParaRPr lang="en-US" sz="1800" b="1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lnSpc>
                <a:spcPct val="115000"/>
              </a:lnSpc>
            </a:pPr>
            <a:r>
              <a:rPr lang="en-US" sz="1800" b="1" dirty="0">
                <a:latin typeface="Sitka Subheading"/>
                <a:ea typeface="+mn-lt"/>
                <a:cs typeface="+mn-lt"/>
              </a:rPr>
              <a:t>Ignored core customer feedback while chasing new markets</a:t>
            </a:r>
            <a:endParaRPr lang="en-US" sz="1800" b="1" dirty="0">
              <a:latin typeface="Sitka Subheading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DBE8B-50B6-0D65-E27C-E643EF46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3990"/>
            <a:ext cx="5334000" cy="1524010"/>
          </a:xfrm>
        </p:spPr>
        <p:txBody>
          <a:bodyPr anchor="t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1. CEO's Ego-Driven Diversification: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29472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1AE076-7865-49BB-81C0-8C9E7E994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3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3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Graphic 6" descr="Security Camera">
            <a:extLst>
              <a:ext uri="{FF2B5EF4-FFF2-40B4-BE49-F238E27FC236}">
                <a16:creationId xmlns:a16="http://schemas.microsoft.com/office/drawing/2014/main" id="{B9755E6C-A988-6F99-37F2-A238768A2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949" y="1524000"/>
            <a:ext cx="4572001" cy="45720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847A-27B9-A700-02D6-198AB48D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2532845"/>
            <a:ext cx="5334000" cy="3048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800" b="1" dirty="0">
                <a:latin typeface="Sitka Subheading"/>
                <a:ea typeface="+mn-lt"/>
                <a:cs typeface="+mn-lt"/>
              </a:rPr>
              <a:t>Cameras last 3-5 years (durable goods problem)</a:t>
            </a:r>
            <a:endParaRPr lang="en-US" sz="1800" b="1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lnSpc>
                <a:spcPct val="115000"/>
              </a:lnSpc>
            </a:pPr>
            <a:r>
              <a:rPr lang="en-US" sz="1800" b="1" dirty="0">
                <a:latin typeface="Sitka Subheading"/>
                <a:ea typeface="+mn-lt"/>
                <a:cs typeface="+mn-lt"/>
              </a:rPr>
              <a:t>70% of revenue came from Q4 holidays (seasonal dependency)</a:t>
            </a:r>
            <a:endParaRPr lang="en-US" sz="1800" b="1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lnSpc>
                <a:spcPct val="115000"/>
              </a:lnSpc>
            </a:pPr>
            <a:r>
              <a:rPr lang="en-US" sz="1800" b="1" dirty="0">
                <a:latin typeface="Sitka Subheading"/>
                <a:ea typeface="+mn-lt"/>
                <a:cs typeface="+mn-lt"/>
              </a:rPr>
              <a:t>High-end pricing ($400+) while Chinese competitors offered $50 alternatives</a:t>
            </a:r>
            <a:endParaRPr lang="en-US" sz="1800" b="1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lnSpc>
                <a:spcPct val="115000"/>
              </a:lnSpc>
            </a:pPr>
            <a:r>
              <a:rPr lang="en-US" sz="1800" b="1" dirty="0">
                <a:latin typeface="Sitka Subheading"/>
                <a:ea typeface="+mn-lt"/>
                <a:cs typeface="+mn-lt"/>
              </a:rPr>
              <a:t>No ecosystem development - just one-off hardware sales</a:t>
            </a:r>
            <a:endParaRPr lang="en-US" sz="1800" b="1" dirty="0">
              <a:latin typeface="Sitka Subheading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37669-F36A-EAF1-9548-6271D5C9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23990"/>
            <a:ext cx="5774028" cy="1524010"/>
          </a:xfrm>
        </p:spPr>
        <p:txBody>
          <a:bodyPr anchor="t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2. Operational Incompetence: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34343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75615F8-B807-416B-8DBB-536E4371A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11F6-177A-C8A9-AFA1-42C23325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676" y="2304816"/>
            <a:ext cx="4561267" cy="314459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b="1" dirty="0">
                <a:latin typeface="Sitka Subheading"/>
                <a:ea typeface="+mn-lt"/>
                <a:cs typeface="+mn-lt"/>
              </a:rPr>
              <a:t>Smartphone Evolution:</a:t>
            </a:r>
            <a:r>
              <a:rPr lang="en-US" sz="1800" dirty="0">
                <a:latin typeface="Sitka Subheading"/>
                <a:ea typeface="+mn-lt"/>
                <a:cs typeface="+mn-lt"/>
              </a:rPr>
              <a:t> iPhone cameras improved 300% in 5 years</a:t>
            </a:r>
            <a:endParaRPr lang="en-US" sz="18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lnSpc>
                <a:spcPct val="115000"/>
              </a:lnSpc>
            </a:pPr>
            <a:r>
              <a:rPr lang="en-US" sz="1800" b="1" dirty="0">
                <a:latin typeface="Sitka Subheading"/>
                <a:ea typeface="+mn-lt"/>
                <a:cs typeface="+mn-lt"/>
              </a:rPr>
              <a:t>Chinese Manufacturers:</a:t>
            </a:r>
            <a:r>
              <a:rPr lang="en-US" sz="1800" dirty="0">
                <a:latin typeface="Sitka Subheading"/>
                <a:ea typeface="+mn-lt"/>
                <a:cs typeface="+mn-lt"/>
              </a:rPr>
              <a:t> Xiaomi, Insta360 offered 70% cheaper alternatives</a:t>
            </a:r>
            <a:endParaRPr lang="en-US" sz="18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lnSpc>
                <a:spcPct val="115000"/>
              </a:lnSpc>
            </a:pPr>
            <a:r>
              <a:rPr lang="en-US" sz="1800" b="1" dirty="0">
                <a:latin typeface="Sitka Subheading"/>
                <a:ea typeface="+mn-lt"/>
                <a:cs typeface="+mn-lt"/>
              </a:rPr>
              <a:t>DJI Dominance:</a:t>
            </a:r>
            <a:r>
              <a:rPr lang="en-US" sz="1800" dirty="0">
                <a:latin typeface="Sitka Subheading"/>
                <a:ea typeface="+mn-lt"/>
                <a:cs typeface="+mn-lt"/>
              </a:rPr>
              <a:t> 80% drone market share with superior technology</a:t>
            </a:r>
            <a:endParaRPr lang="en-US" sz="18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>
              <a:lnSpc>
                <a:spcPct val="115000"/>
              </a:lnSpc>
            </a:pPr>
            <a:r>
              <a:rPr lang="en-US" sz="1800" b="1" dirty="0">
                <a:latin typeface="Sitka Subheading"/>
                <a:ea typeface="+mn-lt"/>
                <a:cs typeface="+mn-lt"/>
              </a:rPr>
              <a:t>User Behavior Shift:</a:t>
            </a:r>
            <a:r>
              <a:rPr lang="en-US" sz="1800" dirty="0">
                <a:latin typeface="Sitka Subheading"/>
                <a:ea typeface="+mn-lt"/>
                <a:cs typeface="+mn-lt"/>
              </a:rPr>
              <a:t> Instagram Stories made phones more convenient</a:t>
            </a:r>
            <a:endParaRPr lang="en-US" sz="1800" dirty="0">
              <a:latin typeface="Sitka Subheading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757DBF0-8708-424E-9696-B626F1D23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0" y="1523999"/>
            <a:ext cx="3048000" cy="3809997"/>
          </a:xfrm>
          <a:custGeom>
            <a:avLst/>
            <a:gdLst>
              <a:gd name="connsiteX0" fmla="*/ 263085 w 465078"/>
              <a:gd name="connsiteY0" fmla="*/ 2220 h 875210"/>
              <a:gd name="connsiteX1" fmla="*/ 384597 w 465078"/>
              <a:gd name="connsiteY1" fmla="*/ 93432 h 875210"/>
              <a:gd name="connsiteX2" fmla="*/ 440895 w 465078"/>
              <a:gd name="connsiteY2" fmla="*/ 367066 h 875210"/>
              <a:gd name="connsiteX3" fmla="*/ 464898 w 465078"/>
              <a:gd name="connsiteY3" fmla="*/ 704230 h 875210"/>
              <a:gd name="connsiteX4" fmla="*/ 391953 w 465078"/>
              <a:gd name="connsiteY4" fmla="*/ 871752 h 875210"/>
              <a:gd name="connsiteX5" fmla="*/ 271876 w 465078"/>
              <a:gd name="connsiteY5" fmla="*/ 832225 h 875210"/>
              <a:gd name="connsiteX6" fmla="*/ 16010 w 465078"/>
              <a:gd name="connsiteY6" fmla="*/ 418127 h 875210"/>
              <a:gd name="connsiteX7" fmla="*/ 40512 w 465078"/>
              <a:gd name="connsiteY7" fmla="*/ 121113 h 875210"/>
              <a:gd name="connsiteX8" fmla="*/ 263085 w 465078"/>
              <a:gd name="connsiteY8" fmla="*/ 2220 h 875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078" h="875210">
                <a:moveTo>
                  <a:pt x="263085" y="2220"/>
                </a:moveTo>
                <a:cubicBezTo>
                  <a:pt x="321503" y="11884"/>
                  <a:pt x="359409" y="46860"/>
                  <a:pt x="384597" y="93432"/>
                </a:cubicBezTo>
                <a:cubicBezTo>
                  <a:pt x="427927" y="173546"/>
                  <a:pt x="433538" y="287887"/>
                  <a:pt x="440895" y="367066"/>
                </a:cubicBezTo>
                <a:cubicBezTo>
                  <a:pt x="451369" y="479225"/>
                  <a:pt x="461718" y="591510"/>
                  <a:pt x="464898" y="704230"/>
                </a:cubicBezTo>
                <a:cubicBezTo>
                  <a:pt x="466768" y="769880"/>
                  <a:pt x="454860" y="852675"/>
                  <a:pt x="391953" y="871752"/>
                </a:cubicBezTo>
                <a:cubicBezTo>
                  <a:pt x="349933" y="884471"/>
                  <a:pt x="305917" y="860031"/>
                  <a:pt x="271876" y="832225"/>
                </a:cubicBezTo>
                <a:cubicBezTo>
                  <a:pt x="149305" y="732099"/>
                  <a:pt x="57221" y="569190"/>
                  <a:pt x="16010" y="418127"/>
                </a:cubicBezTo>
                <a:cubicBezTo>
                  <a:pt x="-9925" y="322925"/>
                  <a:pt x="-6122" y="209581"/>
                  <a:pt x="40512" y="121113"/>
                </a:cubicBezTo>
                <a:cubicBezTo>
                  <a:pt x="80413" y="45363"/>
                  <a:pt x="176363" y="-12181"/>
                  <a:pt x="263085" y="222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2F560B-28B6-4F4E-B4A4-198EE2F11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9" y="1387474"/>
            <a:ext cx="3048001" cy="1960792"/>
          </a:xfrm>
          <a:custGeom>
            <a:avLst/>
            <a:gdLst>
              <a:gd name="connsiteX0" fmla="*/ 252822 w 466107"/>
              <a:gd name="connsiteY0" fmla="*/ 1539 h 328114"/>
              <a:gd name="connsiteX1" fmla="*/ 451641 w 466107"/>
              <a:gd name="connsiteY1" fmla="*/ 122177 h 328114"/>
              <a:gd name="connsiteX2" fmla="*/ 391790 w 466107"/>
              <a:gd name="connsiteY2" fmla="*/ 297430 h 328114"/>
              <a:gd name="connsiteX3" fmla="*/ 8614 w 466107"/>
              <a:gd name="connsiteY3" fmla="*/ 243252 h 328114"/>
              <a:gd name="connsiteX4" fmla="*/ 45897 w 466107"/>
              <a:gd name="connsiteY4" fmla="*/ 97302 h 328114"/>
              <a:gd name="connsiteX5" fmla="*/ 252822 w 466107"/>
              <a:gd name="connsiteY5" fmla="*/ 1539 h 32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107" h="328114">
                <a:moveTo>
                  <a:pt x="252822" y="1539"/>
                </a:moveTo>
                <a:cubicBezTo>
                  <a:pt x="335429" y="-10494"/>
                  <a:pt x="418848" y="49794"/>
                  <a:pt x="451641" y="122177"/>
                </a:cubicBezTo>
                <a:cubicBezTo>
                  <a:pt x="479697" y="184273"/>
                  <a:pt x="470594" y="255285"/>
                  <a:pt x="391790" y="297430"/>
                </a:cubicBezTo>
                <a:cubicBezTo>
                  <a:pt x="301077" y="345935"/>
                  <a:pt x="55935" y="343254"/>
                  <a:pt x="8614" y="243252"/>
                </a:cubicBezTo>
                <a:cubicBezTo>
                  <a:pt x="-12895" y="197678"/>
                  <a:pt x="8240" y="136766"/>
                  <a:pt x="45897" y="97302"/>
                </a:cubicBezTo>
                <a:cubicBezTo>
                  <a:pt x="98704" y="42064"/>
                  <a:pt x="181872" y="11950"/>
                  <a:pt x="252822" y="153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4B00B68-CFBC-4421-A21F-3AD429168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9" y="1295569"/>
            <a:ext cx="3173637" cy="1752431"/>
          </a:xfrm>
          <a:custGeom>
            <a:avLst/>
            <a:gdLst>
              <a:gd name="connsiteX0" fmla="*/ 252822 w 466107"/>
              <a:gd name="connsiteY0" fmla="*/ 1539 h 328114"/>
              <a:gd name="connsiteX1" fmla="*/ 451641 w 466107"/>
              <a:gd name="connsiteY1" fmla="*/ 122177 h 328114"/>
              <a:gd name="connsiteX2" fmla="*/ 391790 w 466107"/>
              <a:gd name="connsiteY2" fmla="*/ 297430 h 328114"/>
              <a:gd name="connsiteX3" fmla="*/ 8614 w 466107"/>
              <a:gd name="connsiteY3" fmla="*/ 243252 h 328114"/>
              <a:gd name="connsiteX4" fmla="*/ 45897 w 466107"/>
              <a:gd name="connsiteY4" fmla="*/ 97302 h 328114"/>
              <a:gd name="connsiteX5" fmla="*/ 252822 w 466107"/>
              <a:gd name="connsiteY5" fmla="*/ 1539 h 32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107" h="328114">
                <a:moveTo>
                  <a:pt x="252822" y="1539"/>
                </a:moveTo>
                <a:cubicBezTo>
                  <a:pt x="335429" y="-10494"/>
                  <a:pt x="418848" y="49794"/>
                  <a:pt x="451641" y="122177"/>
                </a:cubicBezTo>
                <a:cubicBezTo>
                  <a:pt x="479697" y="184273"/>
                  <a:pt x="470594" y="255285"/>
                  <a:pt x="391790" y="297430"/>
                </a:cubicBezTo>
                <a:cubicBezTo>
                  <a:pt x="301077" y="345935"/>
                  <a:pt x="55935" y="343254"/>
                  <a:pt x="8614" y="243252"/>
                </a:cubicBezTo>
                <a:cubicBezTo>
                  <a:pt x="-12895" y="197678"/>
                  <a:pt x="8240" y="136766"/>
                  <a:pt x="45897" y="97302"/>
                </a:cubicBezTo>
                <a:cubicBezTo>
                  <a:pt x="98704" y="42064"/>
                  <a:pt x="181872" y="11950"/>
                  <a:pt x="252822" y="1539"/>
                </a:cubicBezTo>
                <a:close/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6" name="Graphic 5" descr="Competition with solid fill">
            <a:extLst>
              <a:ext uri="{FF2B5EF4-FFF2-40B4-BE49-F238E27FC236}">
                <a16:creationId xmlns:a16="http://schemas.microsoft.com/office/drawing/2014/main" id="{262B67C8-51EB-6407-86C9-F2AFF6391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3999" y="2294082"/>
            <a:ext cx="3048001" cy="304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BE19D9-AAF3-1F18-B9F5-0219043B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76" y="845210"/>
            <a:ext cx="4572000" cy="1524000"/>
          </a:xfrm>
        </p:spPr>
        <p:txBody>
          <a:bodyPr anchor="t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3. Competition Ignored:</a:t>
            </a:r>
            <a:endParaRPr lang="en-US" sz="3200"/>
          </a:p>
        </p:txBody>
      </p:sp>
      <p:pic>
        <p:nvPicPr>
          <p:cNvPr id="4" name="Graphic 3" descr="Asian Temple with solid fill">
            <a:extLst>
              <a:ext uri="{FF2B5EF4-FFF2-40B4-BE49-F238E27FC236}">
                <a16:creationId xmlns:a16="http://schemas.microsoft.com/office/drawing/2014/main" id="{F64273DE-6E4C-518B-D392-9208D0B76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0" y="778760"/>
            <a:ext cx="2285999" cy="228599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169E842-2A9A-4762-884B-D28DB59FD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0684" y="3553067"/>
            <a:ext cx="2750459" cy="1904303"/>
          </a:xfrm>
          <a:custGeom>
            <a:avLst/>
            <a:gdLst>
              <a:gd name="connsiteX0" fmla="*/ 237621 w 453152"/>
              <a:gd name="connsiteY0" fmla="*/ 965 h 401867"/>
              <a:gd name="connsiteX1" fmla="*/ 370246 w 453152"/>
              <a:gd name="connsiteY1" fmla="*/ 23666 h 401867"/>
              <a:gd name="connsiteX2" fmla="*/ 437392 w 453152"/>
              <a:gd name="connsiteY2" fmla="*/ 198545 h 401867"/>
              <a:gd name="connsiteX3" fmla="*/ 67745 w 453152"/>
              <a:gd name="connsiteY3" fmla="*/ 392003 h 401867"/>
              <a:gd name="connsiteX4" fmla="*/ 911 w 453152"/>
              <a:gd name="connsiteY4" fmla="*/ 254095 h 401867"/>
              <a:gd name="connsiteX5" fmla="*/ 115564 w 453152"/>
              <a:gd name="connsiteY5" fmla="*/ 51160 h 401867"/>
              <a:gd name="connsiteX6" fmla="*/ 237621 w 453152"/>
              <a:gd name="connsiteY6" fmla="*/ 965 h 40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3152" h="401867">
                <a:moveTo>
                  <a:pt x="237621" y="965"/>
                </a:moveTo>
                <a:cubicBezTo>
                  <a:pt x="283632" y="-2971"/>
                  <a:pt x="331405" y="5243"/>
                  <a:pt x="370246" y="23666"/>
                </a:cubicBezTo>
                <a:cubicBezTo>
                  <a:pt x="436830" y="55275"/>
                  <a:pt x="477168" y="116810"/>
                  <a:pt x="437392" y="198545"/>
                </a:cubicBezTo>
                <a:cubicBezTo>
                  <a:pt x="391568" y="292624"/>
                  <a:pt x="176850" y="441630"/>
                  <a:pt x="67745" y="392003"/>
                </a:cubicBezTo>
                <a:cubicBezTo>
                  <a:pt x="18056" y="369372"/>
                  <a:pt x="-5012" y="308398"/>
                  <a:pt x="911" y="254095"/>
                </a:cubicBezTo>
                <a:cubicBezTo>
                  <a:pt x="9203" y="178033"/>
                  <a:pt x="61012" y="103094"/>
                  <a:pt x="115564" y="51160"/>
                </a:cubicBezTo>
                <a:cubicBezTo>
                  <a:pt x="147361" y="20985"/>
                  <a:pt x="191610" y="4900"/>
                  <a:pt x="237621" y="9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omment Dislike with solid fill">
            <a:extLst>
              <a:ext uri="{FF2B5EF4-FFF2-40B4-BE49-F238E27FC236}">
                <a16:creationId xmlns:a16="http://schemas.microsoft.com/office/drawing/2014/main" id="{8FD6187B-CBD9-6F21-08A7-C49EC5C0DE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1" y="3810002"/>
            <a:ext cx="2285999" cy="2285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5D5960-C5C7-4569-4299-656CFBB0205A}"/>
              </a:ext>
            </a:extLst>
          </p:cNvPr>
          <p:cNvSpPr txBox="1"/>
          <p:nvPr/>
        </p:nvSpPr>
        <p:spPr>
          <a:xfrm>
            <a:off x="1589314" y="6096000"/>
            <a:ext cx="97318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Sitka Subheading"/>
              </a:rPr>
              <a:t>Fatal Error:</a:t>
            </a:r>
            <a:r>
              <a:rPr lang="en-US" dirty="0">
                <a:latin typeface="Sitka Subheading"/>
              </a:rPr>
              <a:t> Tried to be everything to everyone instead of dominating one niche</a:t>
            </a:r>
          </a:p>
        </p:txBody>
      </p:sp>
    </p:spTree>
    <p:extLst>
      <p:ext uri="{BB962C8B-B14F-4D97-AF65-F5344CB8AC3E}">
        <p14:creationId xmlns:p14="http://schemas.microsoft.com/office/powerpoint/2010/main" val="2359595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First move of a chess game">
            <a:extLst>
              <a:ext uri="{FF2B5EF4-FFF2-40B4-BE49-F238E27FC236}">
                <a16:creationId xmlns:a16="http://schemas.microsoft.com/office/drawing/2014/main" id="{97ADFAB9-426F-4FF9-CAFB-415D396981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399" r="7" b="7"/>
          <a:stretch>
            <a:fillRect/>
          </a:stretch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DD937-41D4-9800-C947-41CC8791B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1427" y="1454111"/>
            <a:ext cx="8009146" cy="2212848"/>
          </a:xfrm>
        </p:spPr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1"/>
                </a:solidFill>
                <a:ea typeface="+mj-lt"/>
                <a:cs typeface="+mj-lt"/>
              </a:rPr>
              <a:t>Strategic Lessons - What Really Matters</a:t>
            </a:r>
            <a:endParaRPr lang="en-US" sz="4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F09B-BFAA-FBCE-5CA1-CC9D5F792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020" y="3749255"/>
            <a:ext cx="6409960" cy="1188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Sitka Subheading"/>
                <a:ea typeface="+mn-lt"/>
                <a:cs typeface="+mn-lt"/>
              </a:rPr>
              <a:t>Practical Takeaways Without the Fluff</a:t>
            </a:r>
            <a:endParaRPr lang="en-US" b="1" dirty="0">
              <a:solidFill>
                <a:schemeClr val="bg1"/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1293472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5E8271-D5FF-4A58-A151-6D825CF02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39897" cy="3809999"/>
          </a:xfrm>
          <a:custGeom>
            <a:avLst/>
            <a:gdLst>
              <a:gd name="connsiteX0" fmla="*/ 0 w 4939897"/>
              <a:gd name="connsiteY0" fmla="*/ 0 h 1934415"/>
              <a:gd name="connsiteX1" fmla="*/ 4465929 w 4939897"/>
              <a:gd name="connsiteY1" fmla="*/ 0 h 1934415"/>
              <a:gd name="connsiteX2" fmla="*/ 4488924 w 4939897"/>
              <a:gd name="connsiteY2" fmla="*/ 19060 h 1934415"/>
              <a:gd name="connsiteX3" fmla="*/ 4930284 w 4939897"/>
              <a:gd name="connsiteY3" fmla="*/ 902192 h 1934415"/>
              <a:gd name="connsiteX4" fmla="*/ 4062070 w 4939897"/>
              <a:gd name="connsiteY4" fmla="*/ 1639180 h 1934415"/>
              <a:gd name="connsiteX5" fmla="*/ 2991177 w 4939897"/>
              <a:gd name="connsiteY5" fmla="*/ 1934355 h 1934415"/>
              <a:gd name="connsiteX6" fmla="*/ 1001442 w 4939897"/>
              <a:gd name="connsiteY6" fmla="*/ 1260124 h 1934415"/>
              <a:gd name="connsiteX7" fmla="*/ 294151 w 4939897"/>
              <a:gd name="connsiteY7" fmla="*/ 1060052 h 1934415"/>
              <a:gd name="connsiteX8" fmla="*/ 0 w 4939897"/>
              <a:gd name="connsiteY8" fmla="*/ 989104 h 1934415"/>
              <a:gd name="connsiteX9" fmla="*/ 0 w 4939897"/>
              <a:gd name="connsiteY9" fmla="*/ 0 h 19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897" h="1934415">
                <a:moveTo>
                  <a:pt x="0" y="0"/>
                </a:moveTo>
                <a:lnTo>
                  <a:pt x="4465929" y="0"/>
                </a:lnTo>
                <a:lnTo>
                  <a:pt x="4488924" y="19060"/>
                </a:lnTo>
                <a:cubicBezTo>
                  <a:pt x="4783094" y="277980"/>
                  <a:pt x="4987466" y="609911"/>
                  <a:pt x="4930284" y="902192"/>
                </a:cubicBezTo>
                <a:cubicBezTo>
                  <a:pt x="4861323" y="1254367"/>
                  <a:pt x="4448191" y="1461726"/>
                  <a:pt x="4062070" y="1639180"/>
                </a:cubicBezTo>
                <a:cubicBezTo>
                  <a:pt x="3741231" y="1786528"/>
                  <a:pt x="3401594" y="1937890"/>
                  <a:pt x="2991177" y="1934355"/>
                </a:cubicBezTo>
                <a:cubicBezTo>
                  <a:pt x="2307904" y="1928562"/>
                  <a:pt x="1665224" y="1509149"/>
                  <a:pt x="1001442" y="1260124"/>
                </a:cubicBezTo>
                <a:cubicBezTo>
                  <a:pt x="806589" y="1187040"/>
                  <a:pt x="560285" y="1124281"/>
                  <a:pt x="294151" y="1060052"/>
                </a:cubicBezTo>
                <a:lnTo>
                  <a:pt x="0" y="989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9CF3D-CDE8-BF15-DDC2-82F3C47E3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853249" cy="2286000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ea typeface="+mj-lt"/>
                <a:cs typeface="+mj-lt"/>
              </a:rPr>
              <a:t>For CEOs and Founders: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65E7DAE-0831-45F9-BBA2-9BBD2E397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493E929-55A8-46F3-836C-1C37C8975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0398CB9-A8A2-CE64-797F-496AAFD43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042897"/>
              </p:ext>
            </p:extLst>
          </p:nvPr>
        </p:nvGraphicFramePr>
        <p:xfrm>
          <a:off x="5290748" y="771726"/>
          <a:ext cx="6139252" cy="5324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219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9B4E-02A6-2BB9-647E-CCE7A771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For Marketers: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A21BC6-B33B-A705-FCFF-42D1C01DA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17497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6171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699B66A-3779-48B9-9963-C9339B22B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122584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73590 h 6858000"/>
              <a:gd name="connsiteX3" fmla="*/ 10378112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6089634 h 6858000"/>
              <a:gd name="connsiteX6" fmla="*/ 3284 w 12192000"/>
              <a:gd name="connsiteY6" fmla="*/ 6081001 h 6858000"/>
              <a:gd name="connsiteX7" fmla="*/ 208318 w 12192000"/>
              <a:gd name="connsiteY7" fmla="*/ 5663571 h 6858000"/>
              <a:gd name="connsiteX8" fmla="*/ 2466868 w 12192000"/>
              <a:gd name="connsiteY8" fmla="*/ 3280365 h 6858000"/>
              <a:gd name="connsiteX9" fmla="*/ 5859655 w 12192000"/>
              <a:gd name="connsiteY9" fmla="*/ 1043504 h 6858000"/>
              <a:gd name="connsiteX10" fmla="*/ 8002287 w 12192000"/>
              <a:gd name="connsiteY10" fmla="*/ 373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8122584" y="0"/>
                </a:moveTo>
                <a:lnTo>
                  <a:pt x="12192000" y="0"/>
                </a:lnTo>
                <a:lnTo>
                  <a:pt x="12192000" y="4873590"/>
                </a:lnTo>
                <a:lnTo>
                  <a:pt x="10378112" y="6858000"/>
                </a:lnTo>
                <a:lnTo>
                  <a:pt x="0" y="6858000"/>
                </a:lnTo>
                <a:lnTo>
                  <a:pt x="0" y="6089634"/>
                </a:lnTo>
                <a:lnTo>
                  <a:pt x="3284" y="6081001"/>
                </a:lnTo>
                <a:cubicBezTo>
                  <a:pt x="61888" y="5940761"/>
                  <a:pt x="130457" y="5801643"/>
                  <a:pt x="208318" y="5663571"/>
                </a:cubicBezTo>
                <a:cubicBezTo>
                  <a:pt x="675237" y="4835483"/>
                  <a:pt x="1476533" y="4045730"/>
                  <a:pt x="2466868" y="3280365"/>
                </a:cubicBezTo>
                <a:cubicBezTo>
                  <a:pt x="3457206" y="2515002"/>
                  <a:pt x="4636583" y="1774030"/>
                  <a:pt x="5859655" y="1043504"/>
                </a:cubicBezTo>
                <a:cubicBezTo>
                  <a:pt x="6636899" y="579200"/>
                  <a:pt x="7344556" y="254766"/>
                  <a:pt x="8002287" y="3739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D2088EB-F82A-4CF7-A658-5EB0B344D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71" y="0"/>
            <a:ext cx="7017182" cy="6858000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10" fmla="*/ 10354815 w 11818630"/>
              <a:gd name="connsiteY10" fmla="*/ 6321870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4489505 h 6858000"/>
              <a:gd name="connsiteX0" fmla="*/ 0 w 7017182"/>
              <a:gd name="connsiteY0" fmla="*/ 6858000 h 6858000"/>
              <a:gd name="connsiteX1" fmla="*/ 15548 w 7017182"/>
              <a:gd name="connsiteY1" fmla="*/ 6741317 h 6858000"/>
              <a:gd name="connsiteX2" fmla="*/ 387858 w 7017182"/>
              <a:gd name="connsiteY2" fmla="*/ 5632555 h 6858000"/>
              <a:gd name="connsiteX3" fmla="*/ 2494163 w 7017182"/>
              <a:gd name="connsiteY3" fmla="*/ 3131046 h 6858000"/>
              <a:gd name="connsiteX4" fmla="*/ 5658249 w 7017182"/>
              <a:gd name="connsiteY4" fmla="*/ 783147 h 6858000"/>
              <a:gd name="connsiteX5" fmla="*/ 6840702 w 7017182"/>
              <a:gd name="connsiteY5" fmla="*/ 85078 h 6858000"/>
              <a:gd name="connsiteX6" fmla="*/ 7017182 w 701718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7182" h="6858000">
                <a:moveTo>
                  <a:pt x="0" y="6858000"/>
                </a:moveTo>
                <a:lnTo>
                  <a:pt x="15548" y="6741317"/>
                </a:lnTo>
                <a:cubicBezTo>
                  <a:pt x="78957" y="6364051"/>
                  <a:pt x="206325" y="5994870"/>
                  <a:pt x="387858" y="5632555"/>
                </a:cubicBezTo>
                <a:cubicBezTo>
                  <a:pt x="823302" y="4763361"/>
                  <a:pt x="1570584" y="3934404"/>
                  <a:pt x="2494163" y="3131046"/>
                </a:cubicBezTo>
                <a:cubicBezTo>
                  <a:pt x="3417744" y="2327690"/>
                  <a:pt x="4517622" y="1549936"/>
                  <a:pt x="5658249" y="783147"/>
                </a:cubicBezTo>
                <a:cubicBezTo>
                  <a:pt x="6072451" y="504660"/>
                  <a:pt x="6465461" y="274112"/>
                  <a:pt x="6840702" y="85078"/>
                </a:cubicBezTo>
                <a:lnTo>
                  <a:pt x="7017182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B6F62-9883-7DBB-E15A-5DAEE6BF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048001" cy="2286000"/>
          </a:xfrm>
        </p:spPr>
        <p:txBody>
          <a:bodyPr anchor="t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For Investors:</a:t>
            </a:r>
            <a:endParaRPr lang="en-US" sz="32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A32667-BAAD-4252-B7F6-CDABAD11D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5486" y="4489505"/>
            <a:ext cx="1916515" cy="2396561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11818630 w 11818630"/>
              <a:gd name="connsiteY6" fmla="*/ 0 h 6886066"/>
              <a:gd name="connsiteX7" fmla="*/ 11818630 w 11818630"/>
              <a:gd name="connsiteY7" fmla="*/ 4489505 h 6886066"/>
              <a:gd name="connsiteX8" fmla="*/ 11816460 w 11818630"/>
              <a:gd name="connsiteY8" fmla="*/ 4492187 h 6886066"/>
              <a:gd name="connsiteX9" fmla="*/ 10354815 w 11818630"/>
              <a:gd name="connsiteY9" fmla="*/ 6321870 h 6886066"/>
              <a:gd name="connsiteX10" fmla="*/ 9902115 w 11818630"/>
              <a:gd name="connsiteY10" fmla="*/ 6886066 h 6886066"/>
              <a:gd name="connsiteX0" fmla="*/ 0 w 11818630"/>
              <a:gd name="connsiteY0" fmla="*/ 7069778 h 7097844"/>
              <a:gd name="connsiteX1" fmla="*/ 15548 w 11818630"/>
              <a:gd name="connsiteY1" fmla="*/ 6953095 h 7097844"/>
              <a:gd name="connsiteX2" fmla="*/ 387858 w 11818630"/>
              <a:gd name="connsiteY2" fmla="*/ 5844333 h 7097844"/>
              <a:gd name="connsiteX3" fmla="*/ 2494163 w 11818630"/>
              <a:gd name="connsiteY3" fmla="*/ 3342824 h 7097844"/>
              <a:gd name="connsiteX4" fmla="*/ 5658249 w 11818630"/>
              <a:gd name="connsiteY4" fmla="*/ 994925 h 7097844"/>
              <a:gd name="connsiteX5" fmla="*/ 11818630 w 11818630"/>
              <a:gd name="connsiteY5" fmla="*/ 211778 h 7097844"/>
              <a:gd name="connsiteX6" fmla="*/ 11818630 w 11818630"/>
              <a:gd name="connsiteY6" fmla="*/ 4701283 h 7097844"/>
              <a:gd name="connsiteX7" fmla="*/ 11816460 w 11818630"/>
              <a:gd name="connsiteY7" fmla="*/ 4703965 h 7097844"/>
              <a:gd name="connsiteX8" fmla="*/ 10354815 w 11818630"/>
              <a:gd name="connsiteY8" fmla="*/ 6533648 h 7097844"/>
              <a:gd name="connsiteX9" fmla="*/ 9902115 w 11818630"/>
              <a:gd name="connsiteY9" fmla="*/ 7097844 h 7097844"/>
              <a:gd name="connsiteX0" fmla="*/ 0 w 11818630"/>
              <a:gd name="connsiteY0" fmla="*/ 6872876 h 6900942"/>
              <a:gd name="connsiteX1" fmla="*/ 15548 w 11818630"/>
              <a:gd name="connsiteY1" fmla="*/ 6756193 h 6900942"/>
              <a:gd name="connsiteX2" fmla="*/ 387858 w 11818630"/>
              <a:gd name="connsiteY2" fmla="*/ 5647431 h 6900942"/>
              <a:gd name="connsiteX3" fmla="*/ 2494163 w 11818630"/>
              <a:gd name="connsiteY3" fmla="*/ 3145922 h 6900942"/>
              <a:gd name="connsiteX4" fmla="*/ 11818630 w 11818630"/>
              <a:gd name="connsiteY4" fmla="*/ 14876 h 6900942"/>
              <a:gd name="connsiteX5" fmla="*/ 11818630 w 11818630"/>
              <a:gd name="connsiteY5" fmla="*/ 4504381 h 6900942"/>
              <a:gd name="connsiteX6" fmla="*/ 11816460 w 11818630"/>
              <a:gd name="connsiteY6" fmla="*/ 4507063 h 6900942"/>
              <a:gd name="connsiteX7" fmla="*/ 10354815 w 11818630"/>
              <a:gd name="connsiteY7" fmla="*/ 6336746 h 6900942"/>
              <a:gd name="connsiteX8" fmla="*/ 9902115 w 11818630"/>
              <a:gd name="connsiteY8" fmla="*/ 6900942 h 6900942"/>
              <a:gd name="connsiteX0" fmla="*/ 577707 w 12396337"/>
              <a:gd name="connsiteY0" fmla="*/ 6858000 h 6886066"/>
              <a:gd name="connsiteX1" fmla="*/ 593255 w 12396337"/>
              <a:gd name="connsiteY1" fmla="*/ 6741317 h 6886066"/>
              <a:gd name="connsiteX2" fmla="*/ 965565 w 12396337"/>
              <a:gd name="connsiteY2" fmla="*/ 5632555 h 6886066"/>
              <a:gd name="connsiteX3" fmla="*/ 12396337 w 12396337"/>
              <a:gd name="connsiteY3" fmla="*/ 0 h 6886066"/>
              <a:gd name="connsiteX4" fmla="*/ 12396337 w 12396337"/>
              <a:gd name="connsiteY4" fmla="*/ 4489505 h 6886066"/>
              <a:gd name="connsiteX5" fmla="*/ 12394167 w 12396337"/>
              <a:gd name="connsiteY5" fmla="*/ 4492187 h 6886066"/>
              <a:gd name="connsiteX6" fmla="*/ 10932522 w 12396337"/>
              <a:gd name="connsiteY6" fmla="*/ 6321870 h 6886066"/>
              <a:gd name="connsiteX7" fmla="*/ 10479822 w 12396337"/>
              <a:gd name="connsiteY7" fmla="*/ 6886066 h 6886066"/>
              <a:gd name="connsiteX0" fmla="*/ 0 w 11818630"/>
              <a:gd name="connsiteY0" fmla="*/ 6858000 h 6886066"/>
              <a:gd name="connsiteX1" fmla="*/ 387858 w 11818630"/>
              <a:gd name="connsiteY1" fmla="*/ 5632555 h 6886066"/>
              <a:gd name="connsiteX2" fmla="*/ 11818630 w 11818630"/>
              <a:gd name="connsiteY2" fmla="*/ 0 h 6886066"/>
              <a:gd name="connsiteX3" fmla="*/ 11818630 w 11818630"/>
              <a:gd name="connsiteY3" fmla="*/ 4489505 h 6886066"/>
              <a:gd name="connsiteX4" fmla="*/ 11816460 w 11818630"/>
              <a:gd name="connsiteY4" fmla="*/ 4492187 h 6886066"/>
              <a:gd name="connsiteX5" fmla="*/ 10354815 w 11818630"/>
              <a:gd name="connsiteY5" fmla="*/ 6321870 h 6886066"/>
              <a:gd name="connsiteX6" fmla="*/ 9902115 w 11818630"/>
              <a:gd name="connsiteY6" fmla="*/ 6886066 h 6886066"/>
              <a:gd name="connsiteX0" fmla="*/ 0 w 11818630"/>
              <a:gd name="connsiteY0" fmla="*/ 6858000 h 6886066"/>
              <a:gd name="connsiteX1" fmla="*/ 11818630 w 11818630"/>
              <a:gd name="connsiteY1" fmla="*/ 0 h 6886066"/>
              <a:gd name="connsiteX2" fmla="*/ 11818630 w 11818630"/>
              <a:gd name="connsiteY2" fmla="*/ 4489505 h 6886066"/>
              <a:gd name="connsiteX3" fmla="*/ 11816460 w 11818630"/>
              <a:gd name="connsiteY3" fmla="*/ 4492187 h 6886066"/>
              <a:gd name="connsiteX4" fmla="*/ 10354815 w 11818630"/>
              <a:gd name="connsiteY4" fmla="*/ 6321870 h 6886066"/>
              <a:gd name="connsiteX5" fmla="*/ 9902115 w 11818630"/>
              <a:gd name="connsiteY5" fmla="*/ 6886066 h 6886066"/>
              <a:gd name="connsiteX0" fmla="*/ 1916515 w 1916515"/>
              <a:gd name="connsiteY0" fmla="*/ 0 h 6886066"/>
              <a:gd name="connsiteX1" fmla="*/ 1916515 w 1916515"/>
              <a:gd name="connsiteY1" fmla="*/ 4489505 h 6886066"/>
              <a:gd name="connsiteX2" fmla="*/ 1914345 w 1916515"/>
              <a:gd name="connsiteY2" fmla="*/ 4492187 h 6886066"/>
              <a:gd name="connsiteX3" fmla="*/ 452700 w 1916515"/>
              <a:gd name="connsiteY3" fmla="*/ 6321870 h 6886066"/>
              <a:gd name="connsiteX4" fmla="*/ 0 w 1916515"/>
              <a:gd name="connsiteY4" fmla="*/ 6886066 h 6886066"/>
              <a:gd name="connsiteX0" fmla="*/ 1916515 w 1916515"/>
              <a:gd name="connsiteY0" fmla="*/ 0 h 2396561"/>
              <a:gd name="connsiteX1" fmla="*/ 1914345 w 1916515"/>
              <a:gd name="connsiteY1" fmla="*/ 2682 h 2396561"/>
              <a:gd name="connsiteX2" fmla="*/ 452700 w 1916515"/>
              <a:gd name="connsiteY2" fmla="*/ 1832365 h 2396561"/>
              <a:gd name="connsiteX3" fmla="*/ 0 w 1916515"/>
              <a:gd name="connsiteY3" fmla="*/ 2396561 h 239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6515" h="2396561">
                <a:moveTo>
                  <a:pt x="1916515" y="0"/>
                </a:moveTo>
                <a:lnTo>
                  <a:pt x="1914345" y="2682"/>
                </a:lnTo>
                <a:cubicBezTo>
                  <a:pt x="1430582" y="598348"/>
                  <a:pt x="941296" y="1216779"/>
                  <a:pt x="452700" y="1832365"/>
                </a:cubicBezTo>
                <a:cubicBezTo>
                  <a:pt x="310552" y="2011075"/>
                  <a:pt x="0" y="2396561"/>
                  <a:pt x="0" y="2396561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2B30DABA-6A87-AB4A-8603-7B9B50319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331323"/>
              </p:ext>
            </p:extLst>
          </p:nvPr>
        </p:nvGraphicFramePr>
        <p:xfrm>
          <a:off x="4572000" y="1524000"/>
          <a:ext cx="6858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459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818ED-6757-D7C4-BC26-E9CD5CFB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743740" cy="2286000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ea typeface="+mj-lt"/>
                <a:cs typeface="+mj-lt"/>
              </a:rPr>
              <a:t>Key Statistics (September 2025):</a:t>
            </a:r>
            <a:endParaRPr lang="en-US" sz="32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9E5B99-8AED-8588-8AC8-297D7B6DA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552904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122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7BC2-4928-1943-588A-573B9600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Conclusion 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From $4B Dream to $200M Reality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155B-7608-4153-30AE-887F8F96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>
                <a:solidFill>
                  <a:schemeClr val="bg1"/>
                </a:solidFill>
                <a:latin typeface="Sitka Subheading"/>
                <a:ea typeface="+mn-lt"/>
                <a:cs typeface="+mn-lt"/>
              </a:rPr>
              <a:t>The Brutal Truth:</a:t>
            </a:r>
            <a:r>
              <a:rPr lang="en-US" i="1" dirty="0">
                <a:solidFill>
                  <a:schemeClr val="bg1"/>
                </a:solidFill>
                <a:latin typeface="Sitka Subheading"/>
                <a:ea typeface="+mn-lt"/>
                <a:cs typeface="+mn-lt"/>
              </a:rPr>
              <a:t> Great marketing created the success. Poor leadership destroyed it.</a:t>
            </a:r>
          </a:p>
          <a:p>
            <a:r>
              <a:rPr lang="en-US" b="1" i="1" dirty="0">
                <a:solidFill>
                  <a:schemeClr val="bg1"/>
                </a:solidFill>
                <a:latin typeface="Sitka Subheading"/>
                <a:ea typeface="+mn-lt"/>
                <a:cs typeface="+mn-lt"/>
              </a:rPr>
              <a:t>Final Lesson:</a:t>
            </a:r>
            <a:r>
              <a:rPr lang="en-US" i="1" dirty="0">
                <a:solidFill>
                  <a:schemeClr val="bg1"/>
                </a:solidFill>
                <a:latin typeface="Sitka Subheading"/>
                <a:ea typeface="+mn-lt"/>
                <a:cs typeface="+mn-lt"/>
              </a:rPr>
              <a:t> Marketing can build empires, but only sound business strategy sustains them. Nick Woodman's GoPro proves that even billion-dollar brands can be destroyed by reckless leadership and ego-driven decision making.</a:t>
            </a:r>
            <a:endParaRPr lang="en-US" i="1" dirty="0">
              <a:solidFill>
                <a:schemeClr val="bg1"/>
              </a:solidFill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3420546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4B21-10C7-6452-0B95-ADF4FD5C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88" y="2512"/>
            <a:ext cx="10668000" cy="1524000"/>
          </a:xfrm>
        </p:spPr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References (APA Style)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2E53-8388-2928-61C0-3E0C07E9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783" y="1240971"/>
            <a:ext cx="11934092" cy="38180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Sitka Subheading"/>
                <a:ea typeface="+mn-lt"/>
                <a:cs typeface="+mn-lt"/>
              </a:rPr>
              <a:t>Financial Data &amp; SEC Filings: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dirty="0">
                <a:latin typeface="Sitka Subheading"/>
                <a:ea typeface="+mn-lt"/>
                <a:cs typeface="+mn-lt"/>
              </a:rPr>
              <a:t>GoPro, Inc. (2025). </a:t>
            </a:r>
            <a:r>
              <a:rPr lang="en-US" sz="1600" i="1" dirty="0">
                <a:latin typeface="Sitka Subheading"/>
                <a:ea typeface="+mn-lt"/>
                <a:cs typeface="+mn-lt"/>
              </a:rPr>
              <a:t>Form 10-Q: Quarterly report for the period ended March 31, 2025</a:t>
            </a:r>
            <a:r>
              <a:rPr lang="en-US" sz="1600" dirty="0">
                <a:latin typeface="Sitka Subheading"/>
                <a:ea typeface="+mn-lt"/>
                <a:cs typeface="+mn-lt"/>
              </a:rPr>
              <a:t>. U.S. Securities and Exchange Commission. </a:t>
            </a:r>
            <a:r>
              <a:rPr lang="en-US" sz="1600" dirty="0">
                <a:latin typeface="Sitka Subheading"/>
                <a:ea typeface="+mn-lt"/>
                <a:cs typeface="+mn-lt"/>
                <a:hlinkClick r:id="rId2"/>
              </a:rPr>
              <a:t>https://www.sec.gov/edgar/browse/?CIK=0001500435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dirty="0">
                <a:latin typeface="Sitka Subheading"/>
                <a:ea typeface="+mn-lt"/>
                <a:cs typeface="+mn-lt"/>
              </a:rPr>
              <a:t>Yahoo Finance. (2025, September 14). </a:t>
            </a:r>
            <a:r>
              <a:rPr lang="en-US" sz="1600" i="1" dirty="0">
                <a:latin typeface="Sitka Subheading"/>
                <a:ea typeface="+mn-lt"/>
                <a:cs typeface="+mn-lt"/>
              </a:rPr>
              <a:t>GoPro Inc. (GPRO) stock quote &amp; summary data</a:t>
            </a:r>
            <a:r>
              <a:rPr lang="en-US" sz="1600" dirty="0">
                <a:latin typeface="Sitka Subheading"/>
                <a:ea typeface="+mn-lt"/>
                <a:cs typeface="+mn-lt"/>
              </a:rPr>
              <a:t>. Yahoo Finance. </a:t>
            </a:r>
            <a:r>
              <a:rPr lang="en-US" sz="1600" dirty="0">
                <a:latin typeface="Sitka Subheading"/>
                <a:ea typeface="+mn-lt"/>
                <a:cs typeface="+mn-lt"/>
                <a:hlinkClick r:id="rId3"/>
              </a:rPr>
              <a:t>https://finance.yahoo.com/quote/GPRO/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dirty="0">
                <a:latin typeface="Sitka Subheading"/>
                <a:ea typeface="+mn-lt"/>
                <a:cs typeface="+mn-lt"/>
              </a:rPr>
              <a:t>MarketWatch. (2025). </a:t>
            </a:r>
            <a:r>
              <a:rPr lang="en-US" sz="1600" i="1" dirty="0">
                <a:latin typeface="Sitka Subheading"/>
                <a:ea typeface="+mn-lt"/>
                <a:cs typeface="+mn-lt"/>
              </a:rPr>
              <a:t>GoPro Inc. GPRO financial statements and earnings</a:t>
            </a:r>
            <a:r>
              <a:rPr lang="en-US" sz="1600" dirty="0">
                <a:latin typeface="Sitka Subheading"/>
                <a:ea typeface="+mn-lt"/>
                <a:cs typeface="+mn-lt"/>
              </a:rPr>
              <a:t>. MarketWatch. </a:t>
            </a:r>
            <a:r>
              <a:rPr lang="en-US" sz="1600" dirty="0">
                <a:latin typeface="Sitka Subheading"/>
                <a:ea typeface="+mn-lt"/>
                <a:cs typeface="+mn-lt"/>
                <a:hlinkClick r:id="rId4"/>
              </a:rPr>
              <a:t>https://www.marketwatch.com/investing/stock/gpro/financials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pPr marL="0" indent="0">
              <a:buNone/>
            </a:pPr>
            <a:r>
              <a:rPr lang="en-US" sz="1600" b="1" dirty="0">
                <a:latin typeface="Sitka Subheading"/>
                <a:ea typeface="+mn-lt"/>
                <a:cs typeface="+mn-lt"/>
              </a:rPr>
              <a:t>Industry &amp; Market Analysis: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dirty="0">
                <a:latin typeface="Sitka Subheading"/>
                <a:ea typeface="+mn-lt"/>
                <a:cs typeface="+mn-lt"/>
              </a:rPr>
              <a:t>Grand View Research. (2024). </a:t>
            </a:r>
            <a:r>
              <a:rPr lang="en-US" sz="1600" i="1" dirty="0">
                <a:latin typeface="Sitka Subheading"/>
                <a:ea typeface="+mn-lt"/>
                <a:cs typeface="+mn-lt"/>
              </a:rPr>
              <a:t>Action camera market size, share &amp; trends analysis report 2024-2030</a:t>
            </a:r>
            <a:r>
              <a:rPr lang="en-US" sz="1600" dirty="0">
                <a:latin typeface="Sitka Subheading"/>
                <a:ea typeface="+mn-lt"/>
                <a:cs typeface="+mn-lt"/>
              </a:rPr>
              <a:t>. </a:t>
            </a:r>
            <a:r>
              <a:rPr lang="en-US" sz="1600" dirty="0">
                <a:latin typeface="Sitka Subheading"/>
                <a:ea typeface="+mn-lt"/>
                <a:cs typeface="+mn-lt"/>
                <a:hlinkClick r:id="rId5"/>
              </a:rPr>
              <a:t>https://www.grandviewresearch.com/industry-analysis/action-camera-market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dirty="0">
                <a:latin typeface="Sitka Subheading"/>
                <a:ea typeface="+mn-lt"/>
                <a:cs typeface="+mn-lt"/>
              </a:rPr>
              <a:t>Statista. (2024). </a:t>
            </a:r>
            <a:r>
              <a:rPr lang="en-US" sz="1600" i="1" dirty="0">
                <a:latin typeface="Sitka Subheading"/>
                <a:ea typeface="+mn-lt"/>
                <a:cs typeface="+mn-lt"/>
              </a:rPr>
              <a:t>Revenue of the action camera market worldwide from 2017 to 2028</a:t>
            </a:r>
            <a:r>
              <a:rPr lang="en-US" sz="1600" dirty="0">
                <a:latin typeface="Sitka Subheading"/>
                <a:ea typeface="+mn-lt"/>
                <a:cs typeface="+mn-lt"/>
              </a:rPr>
              <a:t>. </a:t>
            </a:r>
            <a:r>
              <a:rPr lang="en-US" sz="1600" dirty="0">
                <a:latin typeface="Sitka Subheading"/>
                <a:ea typeface="+mn-lt"/>
                <a:cs typeface="+mn-lt"/>
                <a:hlinkClick r:id="rId6"/>
              </a:rPr>
              <a:t>https://www.statista.com/outlook/cmo/consumer-electronics/cameras/action-cameras/worldwide</a:t>
            </a:r>
            <a:endParaRPr lang="en-US" sz="16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1600" dirty="0">
                <a:latin typeface="Sitka Subheading"/>
                <a:ea typeface="+mn-lt"/>
                <a:cs typeface="+mn-lt"/>
              </a:rPr>
              <a:t>Counterpoint Research. (2024). </a:t>
            </a:r>
            <a:r>
              <a:rPr lang="en-US" sz="1600" i="1" dirty="0">
                <a:latin typeface="Sitka Subheading"/>
                <a:ea typeface="+mn-lt"/>
                <a:cs typeface="+mn-lt"/>
              </a:rPr>
              <a:t>Global smartphone camera evolution and market impact</a:t>
            </a:r>
            <a:r>
              <a:rPr lang="en-US" sz="1600" dirty="0">
                <a:latin typeface="Sitka Subheading"/>
                <a:ea typeface="+mn-lt"/>
                <a:cs typeface="+mn-lt"/>
              </a:rPr>
              <a:t>. </a:t>
            </a:r>
            <a:r>
              <a:rPr lang="en-US" sz="1600" dirty="0">
                <a:latin typeface="Sitka Subheading"/>
                <a:ea typeface="+mn-lt"/>
                <a:cs typeface="+mn-lt"/>
                <a:hlinkClick r:id="rId7"/>
              </a:rPr>
              <a:t>https://www.counterpointresearch.com/insights/smartphone-camera-evolution/</a:t>
            </a:r>
            <a:endParaRPr lang="en-US" sz="1600"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667101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23760-426E-029B-A775-AE76CAB83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2738"/>
            <a:ext cx="10668000" cy="55179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Historical Coverage &amp; Analysis: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dirty="0">
                <a:ea typeface="+mn-lt"/>
                <a:cs typeface="+mn-lt"/>
              </a:rPr>
              <a:t>Gelles, D. (2014, June 27). GoPro's camera-loving culture helps it go public. </a:t>
            </a:r>
            <a:r>
              <a:rPr lang="en-US" sz="1600" i="1" dirty="0">
                <a:ea typeface="+mn-lt"/>
                <a:cs typeface="+mn-lt"/>
              </a:rPr>
              <a:t>The New York Times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>
                <a:ea typeface="+mn-lt"/>
                <a:cs typeface="+mn-lt"/>
                <a:hlinkClick r:id="rId2"/>
              </a:rPr>
              <a:t>https://www.nytimes.com/2014/06/27/business/gopros-camera-loving-culture-helps-it-go-public.html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dirty="0">
                <a:ea typeface="+mn-lt"/>
                <a:cs typeface="+mn-lt"/>
              </a:rPr>
              <a:t>Mac, R. (2014, October 21). The mad billionaire behind GoPro: The world's hottest camera company. </a:t>
            </a:r>
            <a:r>
              <a:rPr lang="en-US" sz="1600" i="1" dirty="0">
                <a:ea typeface="+mn-lt"/>
                <a:cs typeface="+mn-lt"/>
              </a:rPr>
              <a:t>Forbes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>
                <a:ea typeface="+mn-lt"/>
                <a:cs typeface="+mn-lt"/>
                <a:hlinkClick r:id="rId3"/>
              </a:rPr>
              <a:t>https://www.forbes.com/sites/ryanmac/2014/10/21/the-mad-billionaire-behind-gopro-the-worlds-hottest-camera-company/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dirty="0">
                <a:ea typeface="+mn-lt"/>
                <a:cs typeface="+mn-lt"/>
              </a:rPr>
              <a:t>Constine, J. (2012, September 12). GoPro's genius is building an army of customers who film its ads for free. </a:t>
            </a:r>
            <a:r>
              <a:rPr lang="en-US" sz="1600" i="1" dirty="0">
                <a:ea typeface="+mn-lt"/>
                <a:cs typeface="+mn-lt"/>
              </a:rPr>
              <a:t>TechCrunch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>
                <a:ea typeface="+mn-lt"/>
                <a:cs typeface="+mn-lt"/>
                <a:hlinkClick r:id="rId4"/>
              </a:rPr>
              <a:t>https://techcrunch.com/2012/09/12/gopro-marketing/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500" dirty="0">
                <a:ea typeface="+mn-lt"/>
                <a:cs typeface="+mn-lt"/>
              </a:rPr>
              <a:t>DJI Technology Co. (2024). </a:t>
            </a:r>
            <a:r>
              <a:rPr lang="en-US" sz="1500" i="1" dirty="0">
                <a:ea typeface="+mn-lt"/>
                <a:cs typeface="+mn-lt"/>
              </a:rPr>
              <a:t>Annual report 2023: Global drone market leadership</a:t>
            </a:r>
            <a:r>
              <a:rPr lang="en-US" sz="1500" dirty="0">
                <a:ea typeface="+mn-lt"/>
                <a:cs typeface="+mn-lt"/>
              </a:rPr>
              <a:t>. </a:t>
            </a:r>
            <a:r>
              <a:rPr lang="en-US" sz="1500" dirty="0">
                <a:ea typeface="+mn-lt"/>
                <a:cs typeface="+mn-lt"/>
                <a:hlinkClick r:id="rId5"/>
              </a:rPr>
              <a:t>https://www.dji.com/company/annual-report-2023</a:t>
            </a:r>
            <a:endParaRPr lang="en-US" sz="1500">
              <a:ea typeface="+mn-lt"/>
              <a:cs typeface="+mn-lt"/>
            </a:endParaRPr>
          </a:p>
          <a:p>
            <a:r>
              <a:rPr lang="en-US" sz="1500" dirty="0">
                <a:ea typeface="+mn-lt"/>
                <a:cs typeface="+mn-lt"/>
              </a:rPr>
              <a:t>Insta360. (2024). </a:t>
            </a:r>
            <a:r>
              <a:rPr lang="en-US" sz="1500" i="1" dirty="0">
                <a:ea typeface="+mn-lt"/>
                <a:cs typeface="+mn-lt"/>
              </a:rPr>
              <a:t>Market positioning and competitive analysis in action cameras</a:t>
            </a:r>
            <a:r>
              <a:rPr lang="en-US" sz="1500" dirty="0">
                <a:ea typeface="+mn-lt"/>
                <a:cs typeface="+mn-lt"/>
              </a:rPr>
              <a:t>. </a:t>
            </a:r>
            <a:r>
              <a:rPr lang="en-US" sz="1500" dirty="0">
                <a:ea typeface="+mn-lt"/>
                <a:cs typeface="+mn-lt"/>
                <a:hlinkClick r:id="rId6"/>
              </a:rPr>
              <a:t>https://www.insta360.com/company/market-analysis</a:t>
            </a:r>
            <a:endParaRPr lang="en-US"/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Recent Financial Performance: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dirty="0">
                <a:ea typeface="+mn-lt"/>
                <a:cs typeface="+mn-lt"/>
              </a:rPr>
              <a:t>Reuters. (2025, May 10). </a:t>
            </a:r>
            <a:r>
              <a:rPr lang="en-US" sz="1600" i="1" dirty="0">
                <a:ea typeface="+mn-lt"/>
                <a:cs typeface="+mn-lt"/>
              </a:rPr>
              <a:t>GoPro reports Q1 2025 earnings, announces cost reduction plan</a:t>
            </a:r>
            <a:r>
              <a:rPr lang="en-US" sz="1600" dirty="0">
                <a:ea typeface="+mn-lt"/>
                <a:cs typeface="+mn-lt"/>
              </a:rPr>
              <a:t>. Reuters Business News. </a:t>
            </a:r>
            <a:r>
              <a:rPr lang="en-US" sz="1600" dirty="0">
                <a:ea typeface="+mn-lt"/>
                <a:cs typeface="+mn-lt"/>
                <a:hlinkClick r:id="rId7"/>
              </a:rPr>
              <a:t>https://www.reuters.com/business/gopro-q1-earnings-2025/</a:t>
            </a:r>
            <a:endParaRPr lang="en-US" sz="160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1600" dirty="0">
                <a:ea typeface="+mn-lt"/>
                <a:cs typeface="+mn-lt"/>
              </a:rPr>
              <a:t>CNBC. (2025, February 15). GoPro CEO Nick Woodman on turnaround strategy and 2026 profitability goals. </a:t>
            </a:r>
            <a:r>
              <a:rPr lang="en-US" sz="1600" i="1" dirty="0">
                <a:ea typeface="+mn-lt"/>
                <a:cs typeface="+mn-lt"/>
              </a:rPr>
              <a:t>CNBC Television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>
                <a:ea typeface="+mn-lt"/>
                <a:cs typeface="+mn-lt"/>
                <a:hlinkClick r:id="rId8"/>
              </a:rPr>
              <a:t>https://www.cnbc.com/2025/02/15/gopro-ceo-interview-turnaround-strategy.html</a:t>
            </a:r>
            <a:endParaRPr lang="en-US" sz="1600"/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70DA3-222F-0B7D-DC04-71ACFA175B50}"/>
              </a:ext>
            </a:extLst>
          </p:cNvPr>
          <p:cNvSpPr txBox="1"/>
          <p:nvPr/>
        </p:nvSpPr>
        <p:spPr>
          <a:xfrm>
            <a:off x="0" y="6049108"/>
            <a:ext cx="114182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Sitka Subheading"/>
              </a:rPr>
              <a:t>Note:</a:t>
            </a:r>
            <a:r>
              <a:rPr lang="en-US" dirty="0">
                <a:latin typeface="Sitka Subheading"/>
              </a:rPr>
              <a:t> All URLs were accessed on September 14, 2025. This presentation synthesizes publicly available data and analysis to provide an objective examination of GoPro's strategic evolution and current market position.</a:t>
            </a:r>
          </a:p>
        </p:txBody>
      </p:sp>
    </p:spTree>
    <p:extLst>
      <p:ext uri="{BB962C8B-B14F-4D97-AF65-F5344CB8AC3E}">
        <p14:creationId xmlns:p14="http://schemas.microsoft.com/office/powerpoint/2010/main" val="3670595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F425D-00C6-4545-3C2E-952609AFF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a typeface="+mj-lt"/>
                <a:cs typeface="+mj-lt"/>
              </a:rPr>
              <a:t>Thank You</a:t>
            </a:r>
            <a:r>
              <a:rPr lang="en-US" sz="4400" dirty="0">
                <a:ea typeface="+mj-lt"/>
                <a:cs typeface="+mj-lt"/>
              </a:rPr>
              <a:t> </a:t>
            </a:r>
            <a:r>
              <a:rPr lang="en-US" sz="4400" i="1" dirty="0">
                <a:ea typeface="+mj-lt"/>
                <a:cs typeface="+mj-lt"/>
              </a:rPr>
              <a:t>Questions and Discussion</a:t>
            </a:r>
            <a:endParaRPr lang="en-US" sz="44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14750BAF-0814-2C54-7D62-37513B7CA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2286000"/>
            <a:ext cx="3810001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4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27DA4-52DD-B533-4E39-469DA539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85057"/>
            <a:ext cx="10668000" cy="152400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The Birth of an Idea (2002)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0B4D6-A019-CBB0-885F-ABA1281C2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10668000" cy="381808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"I couldn't get a good shot of myself surfing"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                                                           Nick Woodman - The Frustrated Entrepreneur: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dirty="0">
                <a:ea typeface="+mn-lt"/>
                <a:cs typeface="+mn-lt"/>
              </a:rPr>
              <a:t>Previous failed startup: EmpowerAll.com (lost $3.9M in dot-com crash)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Surfing trip to Australia and Indonesia (2002) sparked the idea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Problem: Couldn't capture himself surfing from unique angles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Solution: 35mm camera with wrist strap prototype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Funding: Started with $200,000 from selling shell necklaces and belts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First camera sold in 2004 for $30</a:t>
            </a:r>
            <a:endParaRPr lang="en-US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B4B69-9A6F-EF52-0627-821473BEFC50}"/>
              </a:ext>
            </a:extLst>
          </p:cNvPr>
          <p:cNvSpPr txBox="1"/>
          <p:nvPr/>
        </p:nvSpPr>
        <p:spPr>
          <a:xfrm>
            <a:off x="1328058" y="5617029"/>
            <a:ext cx="93290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Sabon Next LT"/>
                <a:cs typeface="Sabon Next LT"/>
              </a:rPr>
              <a:t>The Core Insight:</a:t>
            </a:r>
            <a:r>
              <a:rPr lang="en-US" dirty="0">
                <a:latin typeface="Sabon Next LT"/>
                <a:cs typeface="Sabon Next LT"/>
              </a:rPr>
              <a:t> Athletes wanted to capture their own experiences, not rely on others</a:t>
            </a:r>
          </a:p>
        </p:txBody>
      </p:sp>
    </p:spTree>
    <p:extLst>
      <p:ext uri="{BB962C8B-B14F-4D97-AF65-F5344CB8AC3E}">
        <p14:creationId xmlns:p14="http://schemas.microsoft.com/office/powerpoint/2010/main" val="231924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B235B-B945-B781-5646-E324B8DB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73373"/>
            <a:ext cx="3837643" cy="2274627"/>
          </a:xfrm>
        </p:spPr>
        <p:txBody>
          <a:bodyPr anchor="t">
            <a:normAutofit fontScale="90000"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Early Growth Strategy (2004-2010)</a:t>
            </a:r>
            <a:r>
              <a:rPr lang="en-US" sz="270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br>
              <a:rPr lang="en-US" sz="2700" dirty="0">
                <a:ea typeface="+mj-lt"/>
                <a:cs typeface="+mj-lt"/>
              </a:rPr>
            </a:br>
            <a:r>
              <a:rPr lang="en-US" sz="2700" b="1" dirty="0">
                <a:solidFill>
                  <a:srgbClr val="FFFFFF"/>
                </a:solidFill>
                <a:ea typeface="+mj-lt"/>
                <a:cs typeface="+mj-lt"/>
              </a:rPr>
              <a:t>Building the Foundation </a:t>
            </a:r>
            <a:br>
              <a:rPr lang="en-US" sz="2700" b="1" dirty="0">
                <a:ea typeface="+mj-lt"/>
                <a:cs typeface="+mj-lt"/>
              </a:rPr>
            </a:br>
            <a:br>
              <a:rPr lang="en-US" sz="2700" b="1" dirty="0">
                <a:ea typeface="+mj-lt"/>
                <a:cs typeface="+mj-lt"/>
              </a:rPr>
            </a:br>
            <a:r>
              <a:rPr lang="en-US" sz="2700" dirty="0">
                <a:solidFill>
                  <a:srgbClr val="FFFFFF"/>
                </a:solidFill>
                <a:ea typeface="+mj-lt"/>
                <a:cs typeface="+mj-lt"/>
              </a:rPr>
              <a:t>Strategic Pillars:</a:t>
            </a:r>
            <a:endParaRPr lang="en-US" sz="2700" dirty="0">
              <a:solidFill>
                <a:srgbClr val="FFFFFF"/>
              </a:solidFill>
            </a:endParaRPr>
          </a:p>
          <a:p>
            <a:endParaRPr lang="en-US" sz="270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E1B1FC4-CDFB-B5FF-4D2F-9B7D7DD4F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712332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97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49B04-84A1-CED6-9962-88615C1A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Key Milestones:</a:t>
            </a:r>
            <a:endParaRPr lang="en-US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A7B386-06A1-7540-2FDA-D328FF3112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066848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322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BBF5424-DC57-4A5D-A4B3-4580C2E83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F26C314-3281-433E-B253-3EFF02FFD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409" y="2"/>
            <a:ext cx="2915897" cy="3150803"/>
          </a:xfrm>
          <a:custGeom>
            <a:avLst/>
            <a:gdLst>
              <a:gd name="connsiteX0" fmla="*/ 0 w 2915897"/>
              <a:gd name="connsiteY0" fmla="*/ 0 h 3150803"/>
              <a:gd name="connsiteX1" fmla="*/ 2037171 w 2915897"/>
              <a:gd name="connsiteY1" fmla="*/ 0 h 3150803"/>
              <a:gd name="connsiteX2" fmla="*/ 2234023 w 2915897"/>
              <a:gd name="connsiteY2" fmla="*/ 188447 h 3150803"/>
              <a:gd name="connsiteX3" fmla="*/ 2442937 w 2915897"/>
              <a:gd name="connsiteY3" fmla="*/ 385917 h 3150803"/>
              <a:gd name="connsiteX4" fmla="*/ 2833858 w 2915897"/>
              <a:gd name="connsiteY4" fmla="*/ 927137 h 3150803"/>
              <a:gd name="connsiteX5" fmla="*/ 2858599 w 2915897"/>
              <a:gd name="connsiteY5" fmla="*/ 1740110 h 3150803"/>
              <a:gd name="connsiteX6" fmla="*/ 2478276 w 2915897"/>
              <a:gd name="connsiteY6" fmla="*/ 2549381 h 3150803"/>
              <a:gd name="connsiteX7" fmla="*/ 692855 w 2915897"/>
              <a:gd name="connsiteY7" fmla="*/ 3125784 h 3150803"/>
              <a:gd name="connsiteX8" fmla="*/ 71916 w 2915897"/>
              <a:gd name="connsiteY8" fmla="*/ 3033613 h 3150803"/>
              <a:gd name="connsiteX9" fmla="*/ 0 w 2915897"/>
              <a:gd name="connsiteY9" fmla="*/ 3010677 h 315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15897" h="3150803">
                <a:moveTo>
                  <a:pt x="0" y="0"/>
                </a:moveTo>
                <a:lnTo>
                  <a:pt x="2037171" y="0"/>
                </a:lnTo>
                <a:lnTo>
                  <a:pt x="2234023" y="188447"/>
                </a:lnTo>
                <a:cubicBezTo>
                  <a:pt x="2304388" y="255540"/>
                  <a:pt x="2374048" y="321538"/>
                  <a:pt x="2442937" y="385917"/>
                </a:cubicBezTo>
                <a:cubicBezTo>
                  <a:pt x="2635661" y="565992"/>
                  <a:pt x="2760928" y="746433"/>
                  <a:pt x="2833858" y="927137"/>
                </a:cubicBezTo>
                <a:cubicBezTo>
                  <a:pt x="2943221" y="1198077"/>
                  <a:pt x="2934665" y="1469402"/>
                  <a:pt x="2858599" y="1740110"/>
                </a:cubicBezTo>
                <a:cubicBezTo>
                  <a:pt x="2782532" y="2010817"/>
                  <a:pt x="2638953" y="2280908"/>
                  <a:pt x="2478276" y="2549381"/>
                </a:cubicBezTo>
                <a:cubicBezTo>
                  <a:pt x="2104926" y="3173402"/>
                  <a:pt x="1445175" y="3189854"/>
                  <a:pt x="692855" y="3125784"/>
                </a:cubicBezTo>
                <a:cubicBezTo>
                  <a:pt x="472468" y="3106996"/>
                  <a:pt x="261198" y="3087734"/>
                  <a:pt x="71916" y="3033613"/>
                </a:cubicBezTo>
                <a:lnTo>
                  <a:pt x="0" y="3010677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CC048AE-935C-4C00-9E9F-D7AA6E2A0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4588" y="0"/>
            <a:ext cx="5820494" cy="2008700"/>
          </a:xfrm>
          <a:custGeom>
            <a:avLst/>
            <a:gdLst>
              <a:gd name="connsiteX0" fmla="*/ 331087 w 5820494"/>
              <a:gd name="connsiteY0" fmla="*/ 0 h 2008700"/>
              <a:gd name="connsiteX1" fmla="*/ 5820494 w 5820494"/>
              <a:gd name="connsiteY1" fmla="*/ 0 h 2008700"/>
              <a:gd name="connsiteX2" fmla="*/ 5709900 w 5820494"/>
              <a:gd name="connsiteY2" fmla="*/ 186453 h 2008700"/>
              <a:gd name="connsiteX3" fmla="*/ 4932484 w 5820494"/>
              <a:gd name="connsiteY3" fmla="*/ 1168818 h 2008700"/>
              <a:gd name="connsiteX4" fmla="*/ 3361811 w 5820494"/>
              <a:gd name="connsiteY4" fmla="*/ 1978465 h 2008700"/>
              <a:gd name="connsiteX5" fmla="*/ 286590 w 5820494"/>
              <a:gd name="connsiteY5" fmla="*/ 1153716 h 2008700"/>
              <a:gd name="connsiteX6" fmla="*/ 251826 w 5820494"/>
              <a:gd name="connsiteY6" fmla="*/ 76716 h 20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4" h="2008700">
                <a:moveTo>
                  <a:pt x="331087" y="0"/>
                </a:moveTo>
                <a:lnTo>
                  <a:pt x="5820494" y="0"/>
                </a:lnTo>
                <a:lnTo>
                  <a:pt x="5709900" y="186453"/>
                </a:lnTo>
                <a:cubicBezTo>
                  <a:pt x="5432869" y="620391"/>
                  <a:pt x="5095500" y="1005368"/>
                  <a:pt x="4932484" y="1168818"/>
                </a:cubicBezTo>
                <a:cubicBezTo>
                  <a:pt x="4535940" y="1566140"/>
                  <a:pt x="3997053" y="1890549"/>
                  <a:pt x="3361811" y="1978465"/>
                </a:cubicBezTo>
                <a:cubicBezTo>
                  <a:pt x="2395334" y="2112506"/>
                  <a:pt x="953447" y="1794336"/>
                  <a:pt x="286590" y="1153716"/>
                </a:cubicBezTo>
                <a:cubicBezTo>
                  <a:pt x="-136161" y="747678"/>
                  <a:pt x="-42091" y="387037"/>
                  <a:pt x="251826" y="7671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EE47310-020C-4ADF-8634-8319310B8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3150803"/>
            <a:ext cx="4548543" cy="3723859"/>
          </a:xfrm>
          <a:custGeom>
            <a:avLst/>
            <a:gdLst>
              <a:gd name="connsiteX0" fmla="*/ 3246912 w 4548543"/>
              <a:gd name="connsiteY0" fmla="*/ 458 h 3723859"/>
              <a:gd name="connsiteX1" fmla="*/ 4150879 w 4548543"/>
              <a:gd name="connsiteY1" fmla="*/ 378073 h 3723859"/>
              <a:gd name="connsiteX2" fmla="*/ 4548482 w 4548543"/>
              <a:gd name="connsiteY2" fmla="*/ 1568643 h 3723859"/>
              <a:gd name="connsiteX3" fmla="*/ 4028886 w 4548543"/>
              <a:gd name="connsiteY3" fmla="*/ 3710287 h 3723859"/>
              <a:gd name="connsiteX4" fmla="*/ 4021678 w 4548543"/>
              <a:gd name="connsiteY4" fmla="*/ 3723859 h 3723859"/>
              <a:gd name="connsiteX5" fmla="*/ 0 w 4548543"/>
              <a:gd name="connsiteY5" fmla="*/ 3723859 h 3723859"/>
              <a:gd name="connsiteX6" fmla="*/ 0 w 4548543"/>
              <a:gd name="connsiteY6" fmla="*/ 1455242 h 3723859"/>
              <a:gd name="connsiteX7" fmla="*/ 170674 w 4548543"/>
              <a:gd name="connsiteY7" fmla="*/ 1364030 h 3723859"/>
              <a:gd name="connsiteX8" fmla="*/ 371971 w 4548543"/>
              <a:gd name="connsiteY8" fmla="*/ 1257338 h 3723859"/>
              <a:gd name="connsiteX9" fmla="*/ 2579168 w 4548543"/>
              <a:gd name="connsiteY9" fmla="*/ 156654 h 3723859"/>
              <a:gd name="connsiteX10" fmla="*/ 3246912 w 4548543"/>
              <a:gd name="connsiteY10" fmla="*/ 458 h 372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8543" h="3723859">
                <a:moveTo>
                  <a:pt x="3246912" y="458"/>
                </a:moveTo>
                <a:cubicBezTo>
                  <a:pt x="3556014" y="-7452"/>
                  <a:pt x="3878293" y="85861"/>
                  <a:pt x="4150879" y="378073"/>
                </a:cubicBezTo>
                <a:cubicBezTo>
                  <a:pt x="4474410" y="725138"/>
                  <a:pt x="4551051" y="1187631"/>
                  <a:pt x="4548482" y="1568643"/>
                </a:cubicBezTo>
                <a:cubicBezTo>
                  <a:pt x="4543256" y="2340350"/>
                  <a:pt x="4346080" y="3076780"/>
                  <a:pt x="4028886" y="3710287"/>
                </a:cubicBezTo>
                <a:lnTo>
                  <a:pt x="4021678" y="3723859"/>
                </a:lnTo>
                <a:lnTo>
                  <a:pt x="0" y="3723859"/>
                </a:lnTo>
                <a:lnTo>
                  <a:pt x="0" y="1455242"/>
                </a:lnTo>
                <a:lnTo>
                  <a:pt x="170674" y="1364030"/>
                </a:lnTo>
                <a:cubicBezTo>
                  <a:pt x="240826" y="1327045"/>
                  <a:pt x="308382" y="1291596"/>
                  <a:pt x="371971" y="1257338"/>
                </a:cubicBezTo>
                <a:cubicBezTo>
                  <a:pt x="1092270" y="868657"/>
                  <a:pt x="1814145" y="480776"/>
                  <a:pt x="2579168" y="156654"/>
                </a:cubicBezTo>
                <a:cubicBezTo>
                  <a:pt x="2774058" y="73994"/>
                  <a:pt x="3006499" y="6609"/>
                  <a:pt x="3246912" y="45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1FA1291-0FB5-45AA-A3DD-38358FBA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-2411" y="0"/>
            <a:ext cx="2981385" cy="3186211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9" name="Graphic 18" descr="Play">
            <a:extLst>
              <a:ext uri="{FF2B5EF4-FFF2-40B4-BE49-F238E27FC236}">
                <a16:creationId xmlns:a16="http://schemas.microsoft.com/office/drawing/2014/main" id="{426871A1-9001-69D7-555D-18485B016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226" y="276227"/>
            <a:ext cx="2009776" cy="2009776"/>
          </a:xfrm>
          <a:prstGeom prst="rect">
            <a:avLst/>
          </a:prstGeom>
        </p:spPr>
      </p:pic>
      <p:pic>
        <p:nvPicPr>
          <p:cNvPr id="5" name="Graphic 4" descr="Presentation with media with solid fill">
            <a:extLst>
              <a:ext uri="{FF2B5EF4-FFF2-40B4-BE49-F238E27FC236}">
                <a16:creationId xmlns:a16="http://schemas.microsoft.com/office/drawing/2014/main" id="{709286E1-9CBA-8502-C186-822B631DD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5196" y="1"/>
            <a:ext cx="2137706" cy="2137706"/>
          </a:xfrm>
          <a:prstGeom prst="rect">
            <a:avLst/>
          </a:prstGeom>
        </p:spPr>
      </p:pic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97CF3C7-A1F9-4A99-A926-6531B019C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3234590"/>
            <a:ext cx="4819650" cy="3623786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6214" h="4695269">
                <a:moveTo>
                  <a:pt x="4496214" y="2853699"/>
                </a:moveTo>
                <a:lnTo>
                  <a:pt x="4327504" y="2969126"/>
                </a:lnTo>
                <a:lnTo>
                  <a:pt x="4128523" y="3104141"/>
                </a:lnTo>
                <a:cubicBezTo>
                  <a:pt x="3416510" y="3596007"/>
                  <a:pt x="2702940" y="4086860"/>
                  <a:pt x="1946719" y="4497028"/>
                </a:cubicBezTo>
                <a:cubicBezTo>
                  <a:pt x="1506382" y="4736123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6" name="Graphic 5" descr="Online Network with solid fill">
            <a:extLst>
              <a:ext uri="{FF2B5EF4-FFF2-40B4-BE49-F238E27FC236}">
                <a16:creationId xmlns:a16="http://schemas.microsoft.com/office/drawing/2014/main" id="{2F9004EF-FA08-E127-FC2D-97A6197938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3998" y="3003506"/>
            <a:ext cx="3064317" cy="3064317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0D0D633-EF05-4F79-A48E-1E7D9944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98859" y="314073"/>
            <a:ext cx="2302952" cy="5820494"/>
          </a:xfrm>
          <a:custGeom>
            <a:avLst/>
            <a:gdLst>
              <a:gd name="connsiteX0" fmla="*/ 2302952 w 2302952"/>
              <a:gd name="connsiteY0" fmla="*/ 0 h 5820494"/>
              <a:gd name="connsiteX1" fmla="*/ 2302951 w 2302952"/>
              <a:gd name="connsiteY1" fmla="*/ 5489408 h 5820494"/>
              <a:gd name="connsiteX2" fmla="*/ 2214998 w 2302952"/>
              <a:gd name="connsiteY2" fmla="*/ 5568668 h 5820494"/>
              <a:gd name="connsiteX3" fmla="*/ 980229 w 2302952"/>
              <a:gd name="connsiteY3" fmla="*/ 5533905 h 5820494"/>
              <a:gd name="connsiteX4" fmla="*/ 34664 w 2302952"/>
              <a:gd name="connsiteY4" fmla="*/ 2458684 h 5820494"/>
              <a:gd name="connsiteX5" fmla="*/ 962915 w 2302952"/>
              <a:gd name="connsiteY5" fmla="*/ 888011 h 5820494"/>
              <a:gd name="connsiteX6" fmla="*/ 2089185 w 2302952"/>
              <a:gd name="connsiteY6" fmla="*/ 110594 h 582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952" h="5820494">
                <a:moveTo>
                  <a:pt x="2302952" y="0"/>
                </a:moveTo>
                <a:lnTo>
                  <a:pt x="2302951" y="5489408"/>
                </a:lnTo>
                <a:lnTo>
                  <a:pt x="2214998" y="5568668"/>
                </a:lnTo>
                <a:cubicBezTo>
                  <a:pt x="1859218" y="5862586"/>
                  <a:pt x="1445746" y="5956656"/>
                  <a:pt x="980229" y="5533905"/>
                </a:cubicBezTo>
                <a:cubicBezTo>
                  <a:pt x="245766" y="4867048"/>
                  <a:pt x="-119012" y="3425160"/>
                  <a:pt x="34664" y="2458684"/>
                </a:cubicBezTo>
                <a:cubicBezTo>
                  <a:pt x="135459" y="1823441"/>
                  <a:pt x="507389" y="1284554"/>
                  <a:pt x="962915" y="888011"/>
                </a:cubicBezTo>
                <a:cubicBezTo>
                  <a:pt x="1150308" y="724995"/>
                  <a:pt x="1591681" y="387625"/>
                  <a:pt x="2089185" y="1105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B14F4D4-DBAC-483F-BF11-648921C4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14846" flipH="1" flipV="1">
            <a:off x="9746010" y="23931"/>
            <a:ext cx="3825181" cy="624345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3BB8-7379-F037-165D-F23FD8239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0546" y="3810000"/>
            <a:ext cx="4548543" cy="2294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500">
                <a:latin typeface="Palatino Linotype"/>
                <a:ea typeface="+mn-lt"/>
                <a:cs typeface="+mn-lt"/>
              </a:rPr>
              <a:t>YouTube Partner Program launches (2010)</a:t>
            </a:r>
            <a:endParaRPr lang="en-US" sz="1500">
              <a:latin typeface="Palatino Linotype"/>
            </a:endParaRPr>
          </a:p>
          <a:p>
            <a:pPr>
              <a:lnSpc>
                <a:spcPct val="115000"/>
              </a:lnSpc>
            </a:pPr>
            <a:r>
              <a:rPr lang="en-US" sz="1500">
                <a:latin typeface="Palatino Linotype"/>
                <a:ea typeface="+mn-lt"/>
                <a:cs typeface="+mn-lt"/>
              </a:rPr>
              <a:t>Instagram hits 100M users (2012)</a:t>
            </a:r>
            <a:endParaRPr lang="en-US" sz="1500">
              <a:latin typeface="Palatino Linotype"/>
            </a:endParaRPr>
          </a:p>
          <a:p>
            <a:pPr>
              <a:lnSpc>
                <a:spcPct val="115000"/>
              </a:lnSpc>
            </a:pPr>
            <a:r>
              <a:rPr lang="en-US" sz="1500">
                <a:latin typeface="Palatino Linotype"/>
                <a:ea typeface="+mn-lt"/>
                <a:cs typeface="+mn-lt"/>
              </a:rPr>
              <a:t>Vine popularizes short-form video (2013)</a:t>
            </a:r>
            <a:endParaRPr lang="en-US" sz="1500">
              <a:latin typeface="Palatino Linotype"/>
            </a:endParaRPr>
          </a:p>
          <a:p>
            <a:pPr>
              <a:lnSpc>
                <a:spcPct val="115000"/>
              </a:lnSpc>
            </a:pPr>
            <a:r>
              <a:rPr lang="en-US" sz="1500">
                <a:latin typeface="Palatino Linotype"/>
                <a:ea typeface="+mn-lt"/>
                <a:cs typeface="+mn-lt"/>
              </a:rPr>
              <a:t>Facebook video sharing explodes</a:t>
            </a:r>
            <a:endParaRPr lang="en-US" sz="1500">
              <a:latin typeface="Palatino Linotype"/>
            </a:endParaRPr>
          </a:p>
          <a:p>
            <a:pPr>
              <a:lnSpc>
                <a:spcPct val="115000"/>
              </a:lnSpc>
            </a:pPr>
            <a:endParaRPr lang="en-US" sz="15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D6EEB-B5CB-5118-A1DA-5248A85E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0546" y="2286000"/>
            <a:ext cx="4403642" cy="1524000"/>
          </a:xfrm>
        </p:spPr>
        <p:txBody>
          <a:bodyPr>
            <a:normAutofit/>
          </a:bodyPr>
          <a:lstStyle/>
          <a:p>
            <a:r>
              <a:rPr lang="en-US" sz="1800"/>
              <a:t>The Social Media Revolution (2010-2014)</a:t>
            </a:r>
          </a:p>
          <a:p>
            <a:r>
              <a:rPr lang="en-US" sz="1800" b="1">
                <a:ea typeface="+mj-lt"/>
                <a:cs typeface="+mj-lt"/>
              </a:rPr>
              <a:t>Perfect Timing Meets Perfect Product</a:t>
            </a:r>
            <a:endParaRPr lang="en-US" sz="1800"/>
          </a:p>
          <a:p>
            <a:r>
              <a:rPr lang="en-US" sz="1800">
                <a:ea typeface="+mj-lt"/>
                <a:cs typeface="+mj-lt"/>
              </a:rPr>
              <a:t>                          The Digital Convergence:</a:t>
            </a:r>
            <a:endParaRPr lang="en-US" sz="1800"/>
          </a:p>
        </p:txBody>
      </p:sp>
      <p:pic>
        <p:nvPicPr>
          <p:cNvPr id="4" name="Graphic 3" descr="Connections outline">
            <a:extLst>
              <a:ext uri="{FF2B5EF4-FFF2-40B4-BE49-F238E27FC236}">
                <a16:creationId xmlns:a16="http://schemas.microsoft.com/office/drawing/2014/main" id="{5CF2BC8A-D08C-78B8-3D22-D4C531A7E0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1847" y="3208147"/>
            <a:ext cx="2125853" cy="21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6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1AE076-7865-49BB-81C0-8C9E7E994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3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3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Graphic 6" descr="Marketing">
            <a:extLst>
              <a:ext uri="{FF2B5EF4-FFF2-40B4-BE49-F238E27FC236}">
                <a16:creationId xmlns:a16="http://schemas.microsoft.com/office/drawing/2014/main" id="{0441C711-49CC-F08A-356E-181D457CF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949" y="1524000"/>
            <a:ext cx="4572001" cy="4572001"/>
          </a:xfrm>
          <a:prstGeom prst="rect">
            <a:avLst/>
          </a:prstGeom>
        </p:spPr>
      </p:pic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EDF4AE9A-9699-B76A-1D08-B6E008D1DA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12229" y="2035629"/>
          <a:ext cx="6498772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E2CCDC5-85C9-A111-6C3D-37874ED0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664017"/>
            <a:ext cx="6868885" cy="1055926"/>
          </a:xfrm>
        </p:spPr>
        <p:txBody>
          <a:bodyPr anchor="t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GoPro's Genius Strategy: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08F1C-9B2E-4866-9B77-07B9B8E4B2B7}"/>
              </a:ext>
            </a:extLst>
          </p:cNvPr>
          <p:cNvSpPr txBox="1"/>
          <p:nvPr/>
        </p:nvSpPr>
        <p:spPr>
          <a:xfrm>
            <a:off x="2971801" y="5867399"/>
            <a:ext cx="991688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Sitka Subheading"/>
                <a:cs typeface="Segoe UI"/>
              </a:rPr>
              <a:t>Results: 2.8 billion YouTube views, 15M+ social media followers</a:t>
            </a:r>
            <a:endParaRPr lang="en-US" dirty="0">
              <a:latin typeface="Sitka Subheading"/>
            </a:endParaRPr>
          </a:p>
        </p:txBody>
      </p:sp>
    </p:spTree>
    <p:extLst>
      <p:ext uri="{BB962C8B-B14F-4D97-AF65-F5344CB8AC3E}">
        <p14:creationId xmlns:p14="http://schemas.microsoft.com/office/powerpoint/2010/main" val="320950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2E40-B0B7-4EDA-B35F-096D8A16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the Dream Life</a:t>
            </a:r>
          </a:p>
          <a:p>
            <a:r>
              <a:rPr lang="en-US" b="1" dirty="0">
                <a:ea typeface="+mj-lt"/>
                <a:cs typeface="+mj-lt"/>
              </a:rPr>
              <a:t>"Capture and Share Your Passions"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4044-A16F-2F7F-92C4-48CD85465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16" y="2286000"/>
            <a:ext cx="10948737" cy="3818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Sitka Subheading"/>
                <a:ea typeface="+mn-lt"/>
                <a:cs typeface="+mn-lt"/>
              </a:rPr>
              <a:t>The Dream Marketing Formula:</a:t>
            </a:r>
            <a:endParaRPr lang="en-US" sz="2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400" b="1" dirty="0">
                <a:latin typeface="Sitka Subheading"/>
                <a:ea typeface="+mn-lt"/>
                <a:cs typeface="+mn-lt"/>
              </a:rPr>
              <a:t>FOMO Strategy:</a:t>
            </a:r>
            <a:r>
              <a:rPr lang="en-US" sz="2400" dirty="0">
                <a:latin typeface="Sitka Subheading"/>
                <a:ea typeface="+mn-lt"/>
                <a:cs typeface="+mn-lt"/>
              </a:rPr>
              <a:t> "Capture moments you'll never experience again"</a:t>
            </a:r>
            <a:endParaRPr lang="en-US" sz="2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400" b="1" dirty="0">
                <a:latin typeface="Sitka Subheading"/>
                <a:ea typeface="+mn-lt"/>
                <a:cs typeface="+mn-lt"/>
              </a:rPr>
              <a:t>Aspirational Content:</a:t>
            </a:r>
            <a:r>
              <a:rPr lang="en-US" sz="2400" dirty="0">
                <a:latin typeface="Sitka Subheading"/>
                <a:ea typeface="+mn-lt"/>
                <a:cs typeface="+mn-lt"/>
              </a:rPr>
              <a:t> Extreme athletes, exotic travel, adventure sports</a:t>
            </a:r>
            <a:endParaRPr lang="en-US" sz="2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400" b="1" dirty="0">
                <a:latin typeface="Sitka Subheading"/>
                <a:ea typeface="+mn-lt"/>
                <a:cs typeface="+mn-lt"/>
              </a:rPr>
              <a:t>Celebrity Partnerships:</a:t>
            </a:r>
            <a:r>
              <a:rPr lang="en-US" sz="2400" dirty="0">
                <a:latin typeface="Sitka Subheading"/>
                <a:ea typeface="+mn-lt"/>
                <a:cs typeface="+mn-lt"/>
              </a:rPr>
              <a:t> Top athletes as authentic brand ambassadors</a:t>
            </a:r>
            <a:endParaRPr lang="en-US" sz="2400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400" b="1" dirty="0">
                <a:latin typeface="Sitka Subheading"/>
                <a:ea typeface="+mn-lt"/>
                <a:cs typeface="+mn-lt"/>
              </a:rPr>
              <a:t>Emotional Connection:</a:t>
            </a:r>
            <a:r>
              <a:rPr lang="en-US" sz="2400" dirty="0">
                <a:latin typeface="Sitka Subheading"/>
                <a:ea typeface="+mn-lt"/>
                <a:cs typeface="+mn-lt"/>
              </a:rPr>
              <a:t> Focus on memories and experiences over technology</a:t>
            </a:r>
          </a:p>
          <a:p>
            <a:r>
              <a:rPr lang="en-US" sz="2400" b="1" dirty="0">
                <a:solidFill>
                  <a:srgbClr val="FFFFFF">
                    <a:alpha val="70000"/>
                  </a:srgbClr>
                </a:solidFill>
                <a:latin typeface="Palatino Linotype"/>
                <a:ea typeface="+mn-lt"/>
                <a:cs typeface="+mn-lt"/>
              </a:rPr>
              <a:t>User Contests:</a:t>
            </a:r>
            <a:r>
              <a:rPr lang="en-US" sz="2400" dirty="0">
                <a:solidFill>
                  <a:srgbClr val="FFFFFF">
                    <a:alpha val="70000"/>
                  </a:srgbClr>
                </a:solidFill>
                <a:latin typeface="Palatino Linotype"/>
                <a:ea typeface="+mn-lt"/>
                <a:cs typeface="+mn-lt"/>
              </a:rPr>
              <a:t> Million-dollar challenges for best content</a:t>
            </a:r>
            <a:endParaRPr lang="en-US" sz="2400" dirty="0">
              <a:solidFill>
                <a:srgbClr val="FFFFFF">
                  <a:alpha val="70000"/>
                </a:srgbClr>
              </a:solidFill>
              <a:latin typeface="Palatino Linotyp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29319-BCB4-0C4D-32F5-97CB98A50529}"/>
              </a:ext>
            </a:extLst>
          </p:cNvPr>
          <p:cNvSpPr txBox="1"/>
          <p:nvPr/>
        </p:nvSpPr>
        <p:spPr>
          <a:xfrm>
            <a:off x="1155032" y="5981031"/>
            <a:ext cx="1145940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Sitka Subheading"/>
              </a:rPr>
              <a:t>The Message:</a:t>
            </a:r>
            <a:r>
              <a:rPr lang="en-US" sz="2800" dirty="0">
                <a:latin typeface="Sitka Subheading"/>
              </a:rPr>
              <a:t> "You're not buying a camera; you're buying a lifestyle"</a:t>
            </a:r>
          </a:p>
        </p:txBody>
      </p:sp>
    </p:spTree>
    <p:extLst>
      <p:ext uri="{BB962C8B-B14F-4D97-AF65-F5344CB8AC3E}">
        <p14:creationId xmlns:p14="http://schemas.microsoft.com/office/powerpoint/2010/main" val="32381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8F94-931A-381D-3F32-FED159B7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IPO Glory Days (June 2014)</a:t>
            </a:r>
          </a:p>
          <a:p>
            <a:r>
              <a:rPr lang="en-US" b="1" dirty="0">
                <a:ea typeface="+mj-lt"/>
                <a:cs typeface="+mj-lt"/>
              </a:rPr>
              <a:t>Wall Street Falls in Love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B9EE8-87C3-166A-9228-C71B9E692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Sitka Subheading"/>
                <a:ea typeface="+mn-lt"/>
                <a:cs typeface="+mn-lt"/>
              </a:rPr>
              <a:t>IPO Success Story:</a:t>
            </a:r>
            <a:endParaRPr lang="en-US" sz="2800" dirty="0">
              <a:latin typeface="Sitka Subheading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77C5-722A-0B0D-DAA5-450913E63D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dirty="0">
                <a:solidFill>
                  <a:srgbClr val="FFFFFF">
                    <a:alpha val="70000"/>
                  </a:srgbClr>
                </a:solidFill>
                <a:latin typeface="Sitka Subheading"/>
                <a:ea typeface="+mn-lt"/>
                <a:cs typeface="+mn-lt"/>
              </a:rPr>
              <a:t>Launch Date: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Sitka Subheading"/>
                <a:ea typeface="+mn-lt"/>
                <a:cs typeface="+mn-lt"/>
              </a:rPr>
              <a:t> June 26, 2014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b="1" dirty="0">
                <a:solidFill>
                  <a:srgbClr val="FFFFFF">
                    <a:alpha val="70000"/>
                  </a:srgbClr>
                </a:solidFill>
                <a:latin typeface="Sitka Subheading"/>
                <a:ea typeface="+mn-lt"/>
                <a:cs typeface="+mn-lt"/>
              </a:rPr>
              <a:t>IPO Price: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Sitka Subheading"/>
                <a:ea typeface="+mn-lt"/>
                <a:cs typeface="+mn-lt"/>
              </a:rPr>
              <a:t> $24 per share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b="1" dirty="0">
                <a:solidFill>
                  <a:srgbClr val="FFFFFF">
                    <a:alpha val="70000"/>
                  </a:srgbClr>
                </a:solidFill>
                <a:latin typeface="Sitka Subheading"/>
                <a:ea typeface="+mn-lt"/>
                <a:cs typeface="+mn-lt"/>
              </a:rPr>
              <a:t>First Day Close: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Sitka Subheading"/>
                <a:ea typeface="+mn-lt"/>
                <a:cs typeface="+mn-lt"/>
              </a:rPr>
              <a:t> $31.34 (+30.6%)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b="1" dirty="0">
                <a:solidFill>
                  <a:srgbClr val="FFFFFF">
                    <a:alpha val="70000"/>
                  </a:srgbClr>
                </a:solidFill>
                <a:latin typeface="Sitka Subheading"/>
                <a:ea typeface="+mn-lt"/>
                <a:cs typeface="+mn-lt"/>
              </a:rPr>
              <a:t>Peak Price: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Sitka Subheading"/>
                <a:ea typeface="+mn-lt"/>
                <a:cs typeface="+mn-lt"/>
              </a:rPr>
              <a:t> $93.85 (October 2014)</a:t>
            </a:r>
            <a:endParaRPr lang="en-US" dirty="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b="1" dirty="0">
                <a:solidFill>
                  <a:srgbClr val="FFFFFF">
                    <a:alpha val="70000"/>
                  </a:srgbClr>
                </a:solidFill>
                <a:latin typeface="Sitka Subheading"/>
                <a:ea typeface="+mn-lt"/>
                <a:cs typeface="+mn-lt"/>
              </a:rPr>
              <a:t>Market Valuation: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  <a:latin typeface="Sitka Subheading"/>
                <a:ea typeface="+mn-lt"/>
                <a:cs typeface="+mn-lt"/>
              </a:rPr>
              <a:t> $3.86 billion at peak</a:t>
            </a:r>
            <a:endParaRPr lang="en-US" dirty="0">
              <a:latin typeface="Sitka Subheading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A0512-0275-8278-8159-25E065F56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0000"/>
                  </a:srgbClr>
                </a:solidFill>
                <a:latin typeface="Sitka Subheading"/>
                <a:ea typeface="+mn-lt"/>
                <a:cs typeface="+mn-lt"/>
              </a:rPr>
              <a:t>2014 Financial Performance:</a:t>
            </a:r>
            <a:endParaRPr lang="en-US" sz="2800" dirty="0">
              <a:latin typeface="Sitka Subheading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719B6-8880-6CA5-8CBD-18FD17EE0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1720" y="3048000"/>
            <a:ext cx="5578911" cy="3048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latin typeface="Sitka Subheading"/>
                <a:ea typeface="+mn-lt"/>
                <a:cs typeface="+mn-lt"/>
              </a:rPr>
              <a:t>Revenue:</a:t>
            </a:r>
            <a:r>
              <a:rPr lang="en-US" sz="2400" dirty="0">
                <a:latin typeface="Sitka Subheading"/>
                <a:ea typeface="+mn-lt"/>
                <a:cs typeface="+mn-lt"/>
              </a:rPr>
              <a:t> $1.39 billion (87% growth)</a:t>
            </a:r>
            <a:endParaRPr lang="en-US" sz="24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400" b="1" dirty="0">
                <a:latin typeface="Sitka Subheading"/>
                <a:ea typeface="+mn-lt"/>
                <a:cs typeface="+mn-lt"/>
              </a:rPr>
              <a:t>Units Sold:</a:t>
            </a:r>
            <a:r>
              <a:rPr lang="en-US" sz="2400" dirty="0">
                <a:latin typeface="Sitka Subheading"/>
                <a:ea typeface="+mn-lt"/>
                <a:cs typeface="+mn-lt"/>
              </a:rPr>
              <a:t> 5.2 million cameras</a:t>
            </a:r>
            <a:endParaRPr lang="en-US" sz="24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400" b="1" dirty="0">
                <a:latin typeface="Sitka Subheading"/>
                <a:ea typeface="+mn-lt"/>
                <a:cs typeface="+mn-lt"/>
              </a:rPr>
              <a:t>Market Share:</a:t>
            </a:r>
            <a:r>
              <a:rPr lang="en-US" sz="2400" dirty="0">
                <a:latin typeface="Sitka Subheading"/>
                <a:ea typeface="+mn-lt"/>
                <a:cs typeface="+mn-lt"/>
              </a:rPr>
              <a:t> 85% of action camera market</a:t>
            </a:r>
            <a:endParaRPr lang="en-US" sz="2400">
              <a:solidFill>
                <a:srgbClr val="FFFFFF">
                  <a:alpha val="70000"/>
                </a:srgbClr>
              </a:solidFill>
              <a:latin typeface="Sitka Subheading"/>
            </a:endParaRPr>
          </a:p>
          <a:p>
            <a:r>
              <a:rPr lang="en-US" sz="2400" b="1" dirty="0">
                <a:latin typeface="Sitka Subheading"/>
                <a:ea typeface="+mn-lt"/>
                <a:cs typeface="+mn-lt"/>
              </a:rPr>
              <a:t>Gross Margin:</a:t>
            </a:r>
            <a:r>
              <a:rPr lang="en-US" sz="2400" dirty="0">
                <a:latin typeface="Sitka Subheading"/>
                <a:ea typeface="+mn-lt"/>
                <a:cs typeface="+mn-lt"/>
              </a:rPr>
              <a:t> 42%</a:t>
            </a:r>
            <a:endParaRPr lang="en-US" sz="2400" dirty="0">
              <a:latin typeface="Sitka Subheading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1DBAC-E885-E87C-62E7-80EA9C081226}"/>
              </a:ext>
            </a:extLst>
          </p:cNvPr>
          <p:cNvSpPr txBox="1"/>
          <p:nvPr/>
        </p:nvSpPr>
        <p:spPr>
          <a:xfrm>
            <a:off x="981242" y="6328611"/>
            <a:ext cx="120342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itka Subheading"/>
              </a:rPr>
              <a:t>Wall Street's Logic: "GoPro is the next Apple - a lifestyle brand with ecosystem potential"</a:t>
            </a:r>
          </a:p>
        </p:txBody>
      </p:sp>
      <p:pic>
        <p:nvPicPr>
          <p:cNvPr id="8" name="Graphic 7" descr="Flying Money with solid fill">
            <a:extLst>
              <a:ext uri="{FF2B5EF4-FFF2-40B4-BE49-F238E27FC236}">
                <a16:creationId xmlns:a16="http://schemas.microsoft.com/office/drawing/2014/main" id="{8F1C24DB-4222-5038-52B5-F336CC729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00" y="1834167"/>
            <a:ext cx="914400" cy="914400"/>
          </a:xfrm>
          <a:prstGeom prst="rect">
            <a:avLst/>
          </a:prstGeom>
        </p:spPr>
      </p:pic>
      <p:pic>
        <p:nvPicPr>
          <p:cNvPr id="10" name="Graphic 9" descr="Upward trend with solid fill">
            <a:extLst>
              <a:ext uri="{FF2B5EF4-FFF2-40B4-BE49-F238E27FC236}">
                <a16:creationId xmlns:a16="http://schemas.microsoft.com/office/drawing/2014/main" id="{8A780176-9856-DE7C-BAEE-CBCE8EB71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49986" y="-155351"/>
            <a:ext cx="914400" cy="914400"/>
          </a:xfrm>
          <a:prstGeom prst="rect">
            <a:avLst/>
          </a:prstGeom>
        </p:spPr>
      </p:pic>
      <p:pic>
        <p:nvPicPr>
          <p:cNvPr id="11" name="Graphic 10" descr="Aspiration with solid fill">
            <a:extLst>
              <a:ext uri="{FF2B5EF4-FFF2-40B4-BE49-F238E27FC236}">
                <a16:creationId xmlns:a16="http://schemas.microsoft.com/office/drawing/2014/main" id="{43CD4FF4-8021-E214-5EBE-82B227514A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69392" y="19092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7401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PebbleVTI</vt:lpstr>
      <vt:lpstr>GoPro: From Surfer's Dream to Wall Street's Nightmare </vt:lpstr>
      <vt:lpstr>Key Statistics (September 2025):</vt:lpstr>
      <vt:lpstr>The Birth of an Idea (2002)</vt:lpstr>
      <vt:lpstr>Early Growth Strategy (2004-2010)  Building the Foundation   Strategic Pillars: </vt:lpstr>
      <vt:lpstr>Key Milestones:</vt:lpstr>
      <vt:lpstr>The Social Media Revolution (2010-2014) Perfect Timing Meets Perfect Product                           The Digital Convergence:</vt:lpstr>
      <vt:lpstr>GoPro's Genius Strategy:</vt:lpstr>
      <vt:lpstr>Marketing the Dream Life "Capture and Share Your Passions" </vt:lpstr>
      <vt:lpstr>IPO Glory Days (June 2014) Wall Street Falls in Love </vt:lpstr>
      <vt:lpstr>The Decline Begins (2015-2020) When Reality Hit The Perfect Storm of Problems: </vt:lpstr>
      <vt:lpstr>The Crisis &amp; Failed Leadership (2015-2025) Nick Woodman's Costly Mistakes </vt:lpstr>
      <vt:lpstr>Why GoPro Collapsed ?</vt:lpstr>
      <vt:lpstr>1. CEO's Ego-Driven Diversification:</vt:lpstr>
      <vt:lpstr>2. Operational Incompetence:</vt:lpstr>
      <vt:lpstr>3. Competition Ignored:</vt:lpstr>
      <vt:lpstr>Strategic Lessons - What Really Matters</vt:lpstr>
      <vt:lpstr>For CEOs and Founders:</vt:lpstr>
      <vt:lpstr>For Marketers:</vt:lpstr>
      <vt:lpstr>For Investors:</vt:lpstr>
      <vt:lpstr>Conclusion  From $4B Dream to $200M Reality</vt:lpstr>
      <vt:lpstr>References (APA Style)</vt:lpstr>
      <vt:lpstr>PowerPoint Presentation</vt:lpstr>
      <vt:lpstr>Thank You Questions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597</cp:revision>
  <dcterms:created xsi:type="dcterms:W3CDTF">2025-09-13T17:30:05Z</dcterms:created>
  <dcterms:modified xsi:type="dcterms:W3CDTF">2025-09-13T22:27:26Z</dcterms:modified>
</cp:coreProperties>
</file>