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P/LFkNoOry7w2/HYTDgQQVvDI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6db403ac4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6db403ac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6db403ac4_4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6db403ac4_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Used the boxplot to visually identify outliers</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6db403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removing the outliers, here’s the resulting new boxplot</a:t>
            </a:r>
            <a:endParaRPr/>
          </a:p>
        </p:txBody>
      </p:sp>
      <p:sp>
        <p:nvSpPr>
          <p:cNvPr id="136" name="Google Shape;136;g186db403a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created a pairplot graph to show all of the features graphed against each other</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Here’s the heatmap showing the correlations between each feature</a:t>
            </a:r>
            <a:endParaRPr/>
          </a:p>
        </p:txBody>
      </p:sp>
      <p:sp>
        <p:nvSpPr>
          <p:cNvPr id="148" name="Google Shape;1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6db403ac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6db403a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Gender had the highest correlation to gender (which we hypothesized)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6db403ac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6db403a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 had the second highest (which we also hypothesized)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6db403ac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6db403a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Interestingly, year had no correlation really to base income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6db403ac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6db403ac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Most inversely correlated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6db403ac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6db403a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Another interesting point… </a:t>
            </a:r>
            <a:r>
              <a:rPr lang="en-US"/>
              <a:t>Occupation prestige had the highest correlation to base income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 this to visualize if there were any degree levels skewed one way or the other based on gender. We could see that in the case of “less than high school”, more men than women seemed to make up this group.</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6db403ac4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6db403a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86db403ac4_4_70"/>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86db403ac4_4_70"/>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86db403ac4_4_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86db403ac4_4_10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86db403ac4_4_105"/>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86db403ac4_4_1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86db403ac4_4_1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186db403ac4_4_1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186db403ac4_4_1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186db403ac4_4_1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86db403ac4_4_1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86db403ac4_4_1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86db403ac4_4_74"/>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86db403ac4_4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86db403ac4_4_7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86db403ac4_4_7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86db403ac4_4_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86db403ac4_4_8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86db403ac4_4_81"/>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86db403ac4_4_81"/>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86db403ac4_4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86db403ac4_4_8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86db403ac4_4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86db403ac4_4_89"/>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86db403ac4_4_89"/>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86db403ac4_4_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86db403ac4_4_93"/>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86db403ac4_4_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86db403ac4_4_9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86db403ac4_4_96"/>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86db403ac4_4_96"/>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86db403ac4_4_96"/>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186db403ac4_4_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86db403ac4_4_102"/>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86db403ac4_4_1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86db403ac4_4_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86db403ac4_4_6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186db403ac4_4_6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214236"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Scalable Database</a:t>
            </a:r>
            <a:br>
              <a:rPr lang="en-US"/>
            </a:br>
            <a:r>
              <a:rPr lang="en-US"/>
              <a:t>Midterm FALL 2022</a:t>
            </a:r>
            <a:endParaRPr/>
          </a:p>
        </p:txBody>
      </p:sp>
      <p:sp>
        <p:nvSpPr>
          <p:cNvPr id="61" name="Google Shape;61;p1"/>
          <p:cNvSpPr txBox="1"/>
          <p:nvPr>
            <p:ph idx="1" type="subTitle"/>
          </p:nvPr>
        </p:nvSpPr>
        <p:spPr>
          <a:xfrm>
            <a:off x="214225" y="3778833"/>
            <a:ext cx="11360700" cy="10569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ctr">
              <a:lnSpc>
                <a:spcPct val="90000"/>
              </a:lnSpc>
              <a:spcBef>
                <a:spcPts val="0"/>
              </a:spcBef>
              <a:spcAft>
                <a:spcPts val="0"/>
              </a:spcAft>
              <a:buClr>
                <a:schemeClr val="dk1"/>
              </a:buClr>
              <a:buSzPct val="64864"/>
              <a:buNone/>
            </a:pPr>
            <a:r>
              <a:rPr lang="en-US"/>
              <a:t>By </a:t>
            </a:r>
            <a:endParaRPr/>
          </a:p>
          <a:p>
            <a:pPr indent="0" lvl="0" marL="0" rtl="0" algn="ctr">
              <a:lnSpc>
                <a:spcPct val="90000"/>
              </a:lnSpc>
              <a:spcBef>
                <a:spcPts val="1000"/>
              </a:spcBef>
              <a:spcAft>
                <a:spcPts val="0"/>
              </a:spcAft>
              <a:buClr>
                <a:schemeClr val="dk1"/>
              </a:buClr>
              <a:buSzPct val="64864"/>
              <a:buNone/>
            </a:pPr>
            <a:r>
              <a:rPr lang="en-US"/>
              <a:t>Pritam Channawar</a:t>
            </a:r>
            <a:endParaRPr/>
          </a:p>
          <a:p>
            <a:pPr indent="0" lvl="0" marL="0" rtl="0" algn="ctr">
              <a:lnSpc>
                <a:spcPct val="90000"/>
              </a:lnSpc>
              <a:spcBef>
                <a:spcPts val="1000"/>
              </a:spcBef>
              <a:spcAft>
                <a:spcPts val="0"/>
              </a:spcAft>
              <a:buClr>
                <a:schemeClr val="dk1"/>
              </a:buClr>
              <a:buSzPct val="64864"/>
              <a:buNone/>
            </a:pPr>
            <a:r>
              <a:rPr lang="en-US"/>
              <a:t>Ari Perez</a:t>
            </a:r>
            <a:endParaRPr/>
          </a:p>
          <a:p>
            <a:pPr indent="0" lvl="0" marL="0" rtl="0" algn="ctr">
              <a:lnSpc>
                <a:spcPct val="90000"/>
              </a:lnSpc>
              <a:spcBef>
                <a:spcPts val="1000"/>
              </a:spcBef>
              <a:spcAft>
                <a:spcPts val="0"/>
              </a:spcAft>
              <a:buClr>
                <a:schemeClr val="dk1"/>
              </a:buClr>
              <a:buSzPct val="64864"/>
              <a:buNone/>
            </a:pPr>
            <a:r>
              <a:rPr lang="en-US"/>
              <a:t>Manas Vani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86db403ac4_4_10"/>
          <p:cNvSpPr txBox="1"/>
          <p:nvPr>
            <p:ph type="title"/>
          </p:nvPr>
        </p:nvSpPr>
        <p:spPr>
          <a:xfrm>
            <a:off x="19445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Self-defined function #2</a:t>
            </a:r>
            <a:endParaRPr/>
          </a:p>
        </p:txBody>
      </p:sp>
      <p:sp>
        <p:nvSpPr>
          <p:cNvPr id="118" name="Google Shape;118;g186db403ac4_4_10"/>
          <p:cNvSpPr txBox="1"/>
          <p:nvPr>
            <p:ph idx="1" type="body"/>
          </p:nvPr>
        </p:nvSpPr>
        <p:spPr>
          <a:xfrm>
            <a:off x="838200" y="10202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9" name="Google Shape;119;g186db403ac4_4_10"/>
          <p:cNvPicPr preferRelativeResize="0"/>
          <p:nvPr/>
        </p:nvPicPr>
        <p:blipFill rotWithShape="1">
          <a:blip r:embed="rId3">
            <a:alphaModFix/>
          </a:blip>
          <a:srcRect b="0" l="0" r="0" t="0"/>
          <a:stretch/>
        </p:blipFill>
        <p:spPr>
          <a:xfrm>
            <a:off x="0" y="1020200"/>
            <a:ext cx="12192000" cy="3842271"/>
          </a:xfrm>
          <a:prstGeom prst="rect">
            <a:avLst/>
          </a:prstGeom>
          <a:noFill/>
          <a:ln>
            <a:noFill/>
          </a:ln>
        </p:spPr>
      </p:pic>
      <p:pic>
        <p:nvPicPr>
          <p:cNvPr id="120" name="Google Shape;120;g186db403ac4_4_10"/>
          <p:cNvPicPr preferRelativeResize="0"/>
          <p:nvPr/>
        </p:nvPicPr>
        <p:blipFill>
          <a:blip r:embed="rId4">
            <a:alphaModFix/>
          </a:blip>
          <a:stretch>
            <a:fillRect/>
          </a:stretch>
        </p:blipFill>
        <p:spPr>
          <a:xfrm>
            <a:off x="0" y="4862475"/>
            <a:ext cx="12192000" cy="36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86db403ac4_4_124"/>
          <p:cNvSpPr txBox="1"/>
          <p:nvPr>
            <p:ph type="title"/>
          </p:nvPr>
        </p:nvSpPr>
        <p:spPr>
          <a:xfrm>
            <a:off x="515500" y="-2708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Distribution of Numerical Features </a:t>
            </a:r>
            <a:endParaRPr/>
          </a:p>
        </p:txBody>
      </p:sp>
      <p:sp>
        <p:nvSpPr>
          <p:cNvPr id="126" name="Google Shape;126;g186db403ac4_4_1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27" name="Google Shape;127;g186db403ac4_4_124"/>
          <p:cNvPicPr preferRelativeResize="0"/>
          <p:nvPr/>
        </p:nvPicPr>
        <p:blipFill>
          <a:blip r:embed="rId3">
            <a:alphaModFix/>
          </a:blip>
          <a:stretch>
            <a:fillRect/>
          </a:stretch>
        </p:blipFill>
        <p:spPr>
          <a:xfrm>
            <a:off x="515500" y="723250"/>
            <a:ext cx="9470802" cy="60348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Outliers using box plot</a:t>
            </a:r>
            <a:endParaRPr/>
          </a:p>
        </p:txBody>
      </p:sp>
      <p:pic>
        <p:nvPicPr>
          <p:cNvPr id="133" name="Google Shape;133;p9"/>
          <p:cNvPicPr preferRelativeResize="0"/>
          <p:nvPr/>
        </p:nvPicPr>
        <p:blipFill rotWithShape="1">
          <a:blip r:embed="rId3">
            <a:alphaModFix/>
          </a:blip>
          <a:srcRect b="0" l="0" r="0" t="0"/>
          <a:stretch/>
        </p:blipFill>
        <p:spPr>
          <a:xfrm>
            <a:off x="499217" y="1500188"/>
            <a:ext cx="11193566" cy="49926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86db403ac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t>
            </a:r>
            <a:r>
              <a:rPr lang="en-US"/>
              <a:t>ox plot after removing outliers</a:t>
            </a:r>
            <a:endParaRPr/>
          </a:p>
        </p:txBody>
      </p:sp>
      <p:pic>
        <p:nvPicPr>
          <p:cNvPr id="139" name="Google Shape;139;g186db403ac4_0_0"/>
          <p:cNvPicPr preferRelativeResize="0"/>
          <p:nvPr/>
        </p:nvPicPr>
        <p:blipFill>
          <a:blip r:embed="rId3">
            <a:alphaModFix/>
          </a:blip>
          <a:stretch>
            <a:fillRect/>
          </a:stretch>
        </p:blipFill>
        <p:spPr>
          <a:xfrm>
            <a:off x="838200" y="1843225"/>
            <a:ext cx="10515601" cy="446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n-US" sz="2000"/>
              <a:t>Plot features against each other using a pair plot</a:t>
            </a:r>
            <a:endParaRPr/>
          </a:p>
        </p:txBody>
      </p:sp>
      <p:pic>
        <p:nvPicPr>
          <p:cNvPr id="145" name="Google Shape;145;p10"/>
          <p:cNvPicPr preferRelativeResize="0"/>
          <p:nvPr/>
        </p:nvPicPr>
        <p:blipFill rotWithShape="1">
          <a:blip r:embed="rId3">
            <a:alphaModFix/>
          </a:blip>
          <a:srcRect b="0" l="0" r="0" t="0"/>
          <a:stretch/>
        </p:blipFill>
        <p:spPr>
          <a:xfrm>
            <a:off x="542925" y="900113"/>
            <a:ext cx="11315700" cy="557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838200" y="1691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Heatmap</a:t>
            </a:r>
            <a:endParaRPr/>
          </a:p>
        </p:txBody>
      </p:sp>
      <p:pic>
        <p:nvPicPr>
          <p:cNvPr id="151" name="Google Shape;151;p13"/>
          <p:cNvPicPr preferRelativeResize="0"/>
          <p:nvPr/>
        </p:nvPicPr>
        <p:blipFill rotWithShape="1">
          <a:blip r:embed="rId3">
            <a:alphaModFix/>
          </a:blip>
          <a:srcRect b="0" l="0" r="0" t="0"/>
          <a:stretch/>
        </p:blipFill>
        <p:spPr>
          <a:xfrm>
            <a:off x="263975" y="1386350"/>
            <a:ext cx="11793901" cy="5310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86db403ac4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Income v Gender (0.3)</a:t>
            </a:r>
            <a:endParaRPr/>
          </a:p>
        </p:txBody>
      </p:sp>
      <p:pic>
        <p:nvPicPr>
          <p:cNvPr id="157" name="Google Shape;157;g186db403ac4_0_6"/>
          <p:cNvPicPr preferRelativeResize="0"/>
          <p:nvPr/>
        </p:nvPicPr>
        <p:blipFill>
          <a:blip r:embed="rId3">
            <a:alphaModFix/>
          </a:blip>
          <a:stretch>
            <a:fillRect/>
          </a:stretch>
        </p:blipFill>
        <p:spPr>
          <a:xfrm>
            <a:off x="152400" y="1843225"/>
            <a:ext cx="11887201" cy="4638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86db403ac4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Income v Age (0.2)</a:t>
            </a:r>
            <a:endParaRPr/>
          </a:p>
        </p:txBody>
      </p:sp>
      <p:pic>
        <p:nvPicPr>
          <p:cNvPr id="163" name="Google Shape;163;g186db403ac4_0_12"/>
          <p:cNvPicPr preferRelativeResize="0"/>
          <p:nvPr/>
        </p:nvPicPr>
        <p:blipFill>
          <a:blip r:embed="rId3">
            <a:alphaModFix/>
          </a:blip>
          <a:stretch>
            <a:fillRect/>
          </a:stretch>
        </p:blipFill>
        <p:spPr>
          <a:xfrm>
            <a:off x="152400" y="1843225"/>
            <a:ext cx="11887202" cy="4914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86db403ac4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Income v Year (-0.004)</a:t>
            </a:r>
            <a:endParaRPr/>
          </a:p>
        </p:txBody>
      </p:sp>
      <p:pic>
        <p:nvPicPr>
          <p:cNvPr id="169" name="Google Shape;169;g186db403ac4_0_18"/>
          <p:cNvPicPr preferRelativeResize="0"/>
          <p:nvPr/>
        </p:nvPicPr>
        <p:blipFill>
          <a:blip r:embed="rId3">
            <a:alphaModFix/>
          </a:blip>
          <a:stretch>
            <a:fillRect/>
          </a:stretch>
        </p:blipFill>
        <p:spPr>
          <a:xfrm>
            <a:off x="152400" y="1843225"/>
            <a:ext cx="11887201" cy="46841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6db403ac4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Income v Degree Level (-0.3)</a:t>
            </a:r>
            <a:endParaRPr/>
          </a:p>
        </p:txBody>
      </p:sp>
      <p:pic>
        <p:nvPicPr>
          <p:cNvPr id="175" name="Google Shape;175;g186db403ac4_0_24"/>
          <p:cNvPicPr preferRelativeResize="0"/>
          <p:nvPr/>
        </p:nvPicPr>
        <p:blipFill>
          <a:blip r:embed="rId3">
            <a:alphaModFix/>
          </a:blip>
          <a:stretch>
            <a:fillRect/>
          </a:stretch>
        </p:blipFill>
        <p:spPr>
          <a:xfrm>
            <a:off x="152400" y="1843225"/>
            <a:ext cx="11887201" cy="4622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a:t>
            </a:r>
            <a:endParaRPr/>
          </a:p>
        </p:txBody>
      </p:sp>
      <p:sp>
        <p:nvSpPr>
          <p:cNvPr id="67" name="Google Shape;6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Introduction</a:t>
            </a:r>
            <a:endParaRPr/>
          </a:p>
          <a:p>
            <a:pPr indent="-342900" lvl="0" marL="457200" rtl="0" algn="l">
              <a:lnSpc>
                <a:spcPct val="90000"/>
              </a:lnSpc>
              <a:spcBef>
                <a:spcPts val="0"/>
              </a:spcBef>
              <a:spcAft>
                <a:spcPts val="0"/>
              </a:spcAft>
              <a:buSzPts val="1800"/>
              <a:buChar char="●"/>
            </a:pPr>
            <a:r>
              <a:rPr lang="en-US"/>
              <a:t>Dataset</a:t>
            </a:r>
            <a:endParaRPr/>
          </a:p>
          <a:p>
            <a:pPr indent="-342900" lvl="0" marL="457200" rtl="0" algn="l">
              <a:lnSpc>
                <a:spcPct val="90000"/>
              </a:lnSpc>
              <a:spcBef>
                <a:spcPts val="0"/>
              </a:spcBef>
              <a:spcAft>
                <a:spcPts val="0"/>
              </a:spcAft>
              <a:buSzPts val="1800"/>
              <a:buChar char="●"/>
            </a:pPr>
            <a:r>
              <a:rPr lang="en-US"/>
              <a:t>Problem definition</a:t>
            </a:r>
            <a:endParaRPr/>
          </a:p>
          <a:p>
            <a:pPr indent="-342900" lvl="0" marL="457200" rtl="0" algn="l">
              <a:lnSpc>
                <a:spcPct val="90000"/>
              </a:lnSpc>
              <a:spcBef>
                <a:spcPts val="0"/>
              </a:spcBef>
              <a:spcAft>
                <a:spcPts val="0"/>
              </a:spcAft>
              <a:buSzPts val="1800"/>
              <a:buChar char="●"/>
            </a:pPr>
            <a:r>
              <a:rPr lang="en-US"/>
              <a:t>EDA</a:t>
            </a:r>
            <a:endParaRPr/>
          </a:p>
          <a:p>
            <a:pPr indent="-342900" lvl="0" marL="457200" rtl="0" algn="l">
              <a:lnSpc>
                <a:spcPct val="90000"/>
              </a:lnSpc>
              <a:spcBef>
                <a:spcPts val="0"/>
              </a:spcBef>
              <a:spcAft>
                <a:spcPts val="0"/>
              </a:spcAft>
              <a:buSzPts val="1800"/>
              <a:buChar char="●"/>
            </a:pPr>
            <a:r>
              <a:rPr lang="en-US"/>
              <a:t>Feature Correlation</a:t>
            </a:r>
            <a:endParaRPr/>
          </a:p>
          <a:p>
            <a:pPr indent="-342900" lvl="0" marL="457200" rtl="0" algn="l">
              <a:lnSpc>
                <a:spcPct val="90000"/>
              </a:lnSpc>
              <a:spcBef>
                <a:spcPts val="0"/>
              </a:spcBef>
              <a:spcAft>
                <a:spcPts val="0"/>
              </a:spcAft>
              <a:buSzPts val="1800"/>
              <a:buChar char="●"/>
            </a:pPr>
            <a:r>
              <a:rPr lang="en-US"/>
              <a:t>Self defined Function</a:t>
            </a:r>
            <a:endParaRPr/>
          </a:p>
          <a:p>
            <a:pPr indent="-342900" lvl="0" marL="457200" rtl="0" algn="l">
              <a:lnSpc>
                <a:spcPct val="90000"/>
              </a:lnSpc>
              <a:spcBef>
                <a:spcPts val="0"/>
              </a:spcBef>
              <a:spcAft>
                <a:spcPts val="0"/>
              </a:spcAft>
              <a:buSzPts val="1800"/>
              <a:buChar char="●"/>
            </a:pPr>
            <a:r>
              <a:rPr lang="en-US"/>
              <a:t>Outliers</a:t>
            </a:r>
            <a:endParaRPr/>
          </a:p>
          <a:p>
            <a:pPr indent="-342900" lvl="0" marL="457200" rtl="0" algn="l">
              <a:lnSpc>
                <a:spcPct val="90000"/>
              </a:lnSpc>
              <a:spcBef>
                <a:spcPts val="0"/>
              </a:spcBef>
              <a:spcAft>
                <a:spcPts val="0"/>
              </a:spcAft>
              <a:buSzPts val="1800"/>
              <a:buChar char="●"/>
            </a:pPr>
            <a:r>
              <a:rPr lang="en-US"/>
              <a:t>Slicing</a:t>
            </a:r>
            <a:endParaRPr/>
          </a:p>
          <a:p>
            <a:pPr indent="-342900" lvl="0" marL="457200" rtl="0" algn="l">
              <a:lnSpc>
                <a:spcPct val="90000"/>
              </a:lnSpc>
              <a:spcBef>
                <a:spcPts val="0"/>
              </a:spcBef>
              <a:spcAft>
                <a:spcPts val="0"/>
              </a:spcAft>
              <a:buSzPts val="1800"/>
              <a:buChar char="●"/>
            </a:pPr>
            <a:r>
              <a:rPr lang="en-US"/>
              <a:t>Unstructured Data </a:t>
            </a:r>
            <a:r>
              <a:rPr lang="en-US"/>
              <a:t>Processing</a:t>
            </a:r>
            <a:endParaRPr/>
          </a:p>
          <a:p>
            <a:pPr indent="-342900" lvl="0" marL="457200" rtl="0" algn="l">
              <a:lnSpc>
                <a:spcPct val="90000"/>
              </a:lnSpc>
              <a:spcBef>
                <a:spcPts val="0"/>
              </a:spcBef>
              <a:spcAft>
                <a:spcPts val="0"/>
              </a:spcAft>
              <a:buSzPts val="1800"/>
              <a:buChar char="●"/>
            </a:pPr>
            <a:r>
              <a:rPr lang="en-U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86db403ac4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Base Income v Occupation Prestige (0.4)</a:t>
            </a:r>
            <a:endParaRPr/>
          </a:p>
        </p:txBody>
      </p:sp>
      <p:pic>
        <p:nvPicPr>
          <p:cNvPr id="181" name="Google Shape;181;g186db403ac4_0_30"/>
          <p:cNvPicPr preferRelativeResize="0"/>
          <p:nvPr/>
        </p:nvPicPr>
        <p:blipFill>
          <a:blip r:embed="rId3">
            <a:alphaModFix/>
          </a:blip>
          <a:stretch>
            <a:fillRect/>
          </a:stretch>
        </p:blipFill>
        <p:spPr>
          <a:xfrm>
            <a:off x="152400" y="1843225"/>
            <a:ext cx="11887201" cy="4837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Grouped Bar plot for Degree Level v Gender</a:t>
            </a:r>
            <a:endParaRPr/>
          </a:p>
        </p:txBody>
      </p:sp>
      <p:pic>
        <p:nvPicPr>
          <p:cNvPr id="187" name="Google Shape;187;p12"/>
          <p:cNvPicPr preferRelativeResize="0"/>
          <p:nvPr/>
        </p:nvPicPr>
        <p:blipFill rotWithShape="1">
          <a:blip r:embed="rId3">
            <a:alphaModFix/>
          </a:blip>
          <a:srcRect b="0" l="0" r="0" t="0"/>
          <a:stretch/>
        </p:blipFill>
        <p:spPr>
          <a:xfrm>
            <a:off x="542925" y="1690700"/>
            <a:ext cx="10810875" cy="49355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Slicing</a:t>
            </a:r>
            <a:endParaRPr/>
          </a:p>
        </p:txBody>
      </p:sp>
      <p:sp>
        <p:nvSpPr>
          <p:cNvPr id="193" name="Google Shape;19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008000"/>
              </a:buClr>
              <a:buSzPts val="2800"/>
              <a:buNone/>
            </a:pPr>
            <a:r>
              <a:t/>
            </a:r>
            <a:endParaRPr>
              <a:solidFill>
                <a:srgbClr val="008000"/>
              </a:solidFill>
              <a:latin typeface="Courier New"/>
              <a:ea typeface="Courier New"/>
              <a:cs typeface="Courier New"/>
              <a:sym typeface="Courier New"/>
            </a:endParaRPr>
          </a:p>
          <a:p>
            <a:pPr indent="0" lvl="0" marL="0" rtl="0" algn="l">
              <a:lnSpc>
                <a:spcPct val="90000"/>
              </a:lnSpc>
              <a:spcBef>
                <a:spcPts val="0"/>
              </a:spcBef>
              <a:spcAft>
                <a:spcPts val="0"/>
              </a:spcAft>
              <a:buClr>
                <a:srgbClr val="008000"/>
              </a:buClr>
              <a:buSzPts val="2800"/>
              <a:buNone/>
            </a:pPr>
            <a:r>
              <a:rPr b="0" lang="en-US">
                <a:solidFill>
                  <a:srgbClr val="008000"/>
                </a:solidFill>
                <a:latin typeface="Courier New"/>
                <a:ea typeface="Courier New"/>
                <a:cs typeface="Courier New"/>
                <a:sym typeface="Courier New"/>
              </a:rPr>
              <a:t>#return records of male gender</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0000"/>
              </a:buClr>
              <a:buSzPts val="2800"/>
              <a:buNone/>
            </a:pPr>
            <a:r>
              <a:rPr b="0" lang="en-US">
                <a:solidFill>
                  <a:srgbClr val="000000"/>
                </a:solidFill>
                <a:latin typeface="Courier New"/>
                <a:ea typeface="Courier New"/>
                <a:cs typeface="Courier New"/>
                <a:sym typeface="Courier New"/>
              </a:rPr>
              <a:t>df.loc[df[</a:t>
            </a:r>
            <a:r>
              <a:rPr b="0" lang="en-US">
                <a:solidFill>
                  <a:srgbClr val="A31515"/>
                </a:solidFill>
                <a:latin typeface="Courier New"/>
                <a:ea typeface="Courier New"/>
                <a:cs typeface="Courier New"/>
                <a:sym typeface="Courier New"/>
              </a:rPr>
              <a:t>'Gender'</a:t>
            </a:r>
            <a:r>
              <a:rPr b="0" lang="en-US">
                <a:solidFill>
                  <a:srgbClr val="000000"/>
                </a:solidFill>
                <a:latin typeface="Courier New"/>
                <a:ea typeface="Courier New"/>
                <a:cs typeface="Courier New"/>
                <a:sym typeface="Courier New"/>
              </a:rPr>
              <a:t>] == </a:t>
            </a:r>
            <a:r>
              <a:rPr b="0" lang="en-US">
                <a:solidFill>
                  <a:srgbClr val="A31515"/>
                </a:solidFill>
                <a:latin typeface="Courier New"/>
                <a:ea typeface="Courier New"/>
                <a:cs typeface="Courier New"/>
                <a:sym typeface="Courier New"/>
              </a:rPr>
              <a:t>'Male’</a:t>
            </a:r>
            <a:r>
              <a:rPr b="0" lang="en-US">
                <a:solidFill>
                  <a:srgbClr val="000000"/>
                </a:solidFill>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800"/>
              <a:buNone/>
            </a:pPr>
            <a:r>
              <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8000"/>
              </a:buClr>
              <a:buSzPts val="2800"/>
              <a:buNone/>
            </a:pPr>
            <a:r>
              <a:rPr b="0" lang="en-US">
                <a:solidFill>
                  <a:srgbClr val="008000"/>
                </a:solidFill>
                <a:latin typeface="Courier New"/>
                <a:ea typeface="Courier New"/>
                <a:cs typeface="Courier New"/>
                <a:sym typeface="Courier New"/>
              </a:rPr>
              <a:t>#return records w</a:t>
            </a:r>
            <a:r>
              <a:rPr lang="en-US">
                <a:solidFill>
                  <a:srgbClr val="008000"/>
                </a:solidFill>
                <a:latin typeface="Courier New"/>
                <a:ea typeface="Courier New"/>
                <a:cs typeface="Courier New"/>
                <a:sym typeface="Courier New"/>
              </a:rPr>
              <a:t>hic</a:t>
            </a:r>
            <a:r>
              <a:rPr b="0" lang="en-US">
                <a:solidFill>
                  <a:srgbClr val="008000"/>
                </a:solidFill>
                <a:latin typeface="Courier New"/>
                <a:ea typeface="Courier New"/>
                <a:cs typeface="Courier New"/>
                <a:sym typeface="Courier New"/>
              </a:rPr>
              <a:t>h has occupation other than Business/Finance</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0000"/>
              </a:buClr>
              <a:buSzPts val="2800"/>
              <a:buNone/>
            </a:pPr>
            <a:r>
              <a:rPr b="0" lang="en-US">
                <a:solidFill>
                  <a:srgbClr val="000000"/>
                </a:solidFill>
                <a:latin typeface="Courier New"/>
                <a:ea typeface="Courier New"/>
                <a:cs typeface="Courier New"/>
                <a:sym typeface="Courier New"/>
              </a:rPr>
              <a:t>df.loc[df[</a:t>
            </a:r>
            <a:r>
              <a:rPr b="0" lang="en-US">
                <a:solidFill>
                  <a:srgbClr val="A31515"/>
                </a:solidFill>
                <a:latin typeface="Courier New"/>
                <a:ea typeface="Courier New"/>
                <a:cs typeface="Courier New"/>
                <a:sym typeface="Courier New"/>
              </a:rPr>
              <a:t>'Occupation Code'</a:t>
            </a:r>
            <a:r>
              <a:rPr b="0" lang="en-US">
                <a:solidFill>
                  <a:srgbClr val="000000"/>
                </a:solidFill>
                <a:latin typeface="Courier New"/>
                <a:ea typeface="Courier New"/>
                <a:cs typeface="Courier New"/>
                <a:sym typeface="Courier New"/>
              </a:rPr>
              <a:t>] != </a:t>
            </a:r>
            <a:r>
              <a:rPr b="0" lang="en-US">
                <a:solidFill>
                  <a:srgbClr val="A31515"/>
                </a:solidFill>
                <a:latin typeface="Courier New"/>
                <a:ea typeface="Courier New"/>
                <a:cs typeface="Courier New"/>
                <a:sym typeface="Courier New"/>
              </a:rPr>
              <a:t>'Business/Finance’</a:t>
            </a:r>
            <a:r>
              <a:rPr b="0" lang="en-US">
                <a:solidFill>
                  <a:srgbClr val="000000"/>
                </a:solidFill>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800"/>
              <a:buNone/>
            </a:pPr>
            <a:r>
              <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8000"/>
              </a:buClr>
              <a:buSzPts val="2800"/>
              <a:buNone/>
            </a:pPr>
            <a:r>
              <a:rPr b="0" lang="en-US">
                <a:solidFill>
                  <a:srgbClr val="008000"/>
                </a:solidFill>
                <a:latin typeface="Courier New"/>
                <a:ea typeface="Courier New"/>
                <a:cs typeface="Courier New"/>
                <a:sym typeface="Courier New"/>
              </a:rPr>
              <a:t>#return records after year 2000</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rgbClr val="000000"/>
              </a:buClr>
              <a:buSzPts val="2800"/>
              <a:buNone/>
            </a:pPr>
            <a:r>
              <a:rPr b="0" lang="en-US">
                <a:solidFill>
                  <a:srgbClr val="000000"/>
                </a:solidFill>
                <a:latin typeface="Courier New"/>
                <a:ea typeface="Courier New"/>
                <a:cs typeface="Courier New"/>
                <a:sym typeface="Courier New"/>
              </a:rPr>
              <a:t>df.loc[df[</a:t>
            </a:r>
            <a:r>
              <a:rPr b="0" lang="en-US">
                <a:solidFill>
                  <a:srgbClr val="A31515"/>
                </a:solidFill>
                <a:latin typeface="Courier New"/>
                <a:ea typeface="Courier New"/>
                <a:cs typeface="Courier New"/>
                <a:sym typeface="Courier New"/>
              </a:rPr>
              <a:t>'Year'</a:t>
            </a:r>
            <a:r>
              <a:rPr b="0" lang="en-US">
                <a:solidFill>
                  <a:srgbClr val="000000"/>
                </a:solidFill>
                <a:latin typeface="Courier New"/>
                <a:ea typeface="Courier New"/>
                <a:cs typeface="Courier New"/>
                <a:sym typeface="Courier New"/>
              </a:rPr>
              <a:t>] &gt; </a:t>
            </a:r>
            <a:r>
              <a:rPr b="0" lang="en-US">
                <a:solidFill>
                  <a:srgbClr val="09885A"/>
                </a:solidFill>
                <a:latin typeface="Courier New"/>
                <a:ea typeface="Courier New"/>
                <a:cs typeface="Courier New"/>
                <a:sym typeface="Courier New"/>
              </a:rPr>
              <a:t>2000</a:t>
            </a:r>
            <a:r>
              <a:rPr b="0" lang="en-US">
                <a:solidFill>
                  <a:srgbClr val="000000"/>
                </a:solidFill>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ts val="2800"/>
              <a:buNone/>
            </a:pPr>
            <a:r>
              <a:t/>
            </a:r>
            <a:endParaRPr b="0">
              <a:solidFill>
                <a:srgbClr val="000000"/>
              </a:solidFill>
              <a:latin typeface="Courier New"/>
              <a:ea typeface="Courier New"/>
              <a:cs typeface="Courier New"/>
              <a:sym typeface="Courier New"/>
            </a:endParaRPr>
          </a:p>
          <a:p>
            <a:pPr indent="-10414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Unstructured data processing</a:t>
            </a:r>
            <a:endParaRPr/>
          </a:p>
        </p:txBody>
      </p:sp>
      <p:sp>
        <p:nvSpPr>
          <p:cNvPr id="199" name="Google Shape;19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8595" lvl="0" marL="228600" rtl="0" algn="l">
              <a:lnSpc>
                <a:spcPct val="90000"/>
              </a:lnSpc>
              <a:spcBef>
                <a:spcPts val="0"/>
              </a:spcBef>
              <a:spcAft>
                <a:spcPts val="0"/>
              </a:spcAft>
              <a:buClr>
                <a:schemeClr val="dk1"/>
              </a:buClr>
              <a:buSzPct val="116666"/>
              <a:buChar char="●"/>
            </a:pPr>
            <a:r>
              <a:rPr lang="en-US"/>
              <a:t>Audio file as input data(.wav file)</a:t>
            </a:r>
            <a:endParaRPr/>
          </a:p>
          <a:p>
            <a:pPr indent="-188595" lvl="0" marL="228600" rtl="0" algn="l">
              <a:lnSpc>
                <a:spcPct val="90000"/>
              </a:lnSpc>
              <a:spcBef>
                <a:spcPts val="1000"/>
              </a:spcBef>
              <a:spcAft>
                <a:spcPts val="0"/>
              </a:spcAft>
              <a:buClr>
                <a:schemeClr val="dk1"/>
              </a:buClr>
              <a:buSzPct val="116666"/>
              <a:buChar char="●"/>
            </a:pPr>
            <a:r>
              <a:rPr lang="en-US"/>
              <a:t>Library </a:t>
            </a:r>
            <a:r>
              <a:rPr b="0" lang="en-US">
                <a:solidFill>
                  <a:srgbClr val="AF00DB"/>
                </a:solidFill>
                <a:latin typeface="Courier New"/>
                <a:ea typeface="Courier New"/>
                <a:cs typeface="Courier New"/>
                <a:sym typeface="Courier New"/>
              </a:rPr>
              <a:t>from</a:t>
            </a:r>
            <a:r>
              <a:rPr b="0" lang="en-US">
                <a:solidFill>
                  <a:srgbClr val="000000"/>
                </a:solidFill>
                <a:latin typeface="Courier New"/>
                <a:ea typeface="Courier New"/>
                <a:cs typeface="Courier New"/>
                <a:sym typeface="Courier New"/>
              </a:rPr>
              <a:t> scipy.io </a:t>
            </a:r>
            <a:r>
              <a:rPr b="0" lang="en-US">
                <a:solidFill>
                  <a:srgbClr val="AF00DB"/>
                </a:solidFill>
                <a:latin typeface="Courier New"/>
                <a:ea typeface="Courier New"/>
                <a:cs typeface="Courier New"/>
                <a:sym typeface="Courier New"/>
              </a:rPr>
              <a:t>import</a:t>
            </a:r>
            <a:r>
              <a:rPr b="0" lang="en-US">
                <a:solidFill>
                  <a:srgbClr val="000000"/>
                </a:solidFill>
                <a:latin typeface="Courier New"/>
                <a:ea typeface="Courier New"/>
                <a:cs typeface="Courier New"/>
                <a:sym typeface="Courier New"/>
              </a:rPr>
              <a:t> wavfile</a:t>
            </a:r>
            <a:endParaRPr b="0">
              <a:solidFill>
                <a:srgbClr val="000000"/>
              </a:solidFill>
              <a:latin typeface="Courier New"/>
              <a:ea typeface="Courier New"/>
              <a:cs typeface="Courier New"/>
              <a:sym typeface="Courier New"/>
            </a:endParaRPr>
          </a:p>
          <a:p>
            <a:pPr indent="-188595" lvl="0" marL="228600" rtl="0" algn="l">
              <a:lnSpc>
                <a:spcPct val="90000"/>
              </a:lnSpc>
              <a:spcBef>
                <a:spcPts val="1000"/>
              </a:spcBef>
              <a:spcAft>
                <a:spcPts val="0"/>
              </a:spcAft>
              <a:buClr>
                <a:schemeClr val="dk1"/>
              </a:buClr>
              <a:buSzPct val="116666"/>
              <a:buChar char="●"/>
            </a:pPr>
            <a:r>
              <a:rPr lang="en-US"/>
              <a:t>Read file : </a:t>
            </a:r>
            <a:r>
              <a:rPr b="0" lang="en-US">
                <a:solidFill>
                  <a:srgbClr val="000000"/>
                </a:solidFill>
                <a:latin typeface="Courier New"/>
                <a:ea typeface="Courier New"/>
                <a:cs typeface="Courier New"/>
                <a:sym typeface="Courier New"/>
              </a:rPr>
              <a:t>wavfile.read()</a:t>
            </a:r>
            <a:endParaRPr/>
          </a:p>
          <a:p>
            <a:pPr indent="-188595" lvl="0" marL="228600" rtl="0" algn="l">
              <a:lnSpc>
                <a:spcPct val="90000"/>
              </a:lnSpc>
              <a:spcBef>
                <a:spcPts val="1000"/>
              </a:spcBef>
              <a:spcAft>
                <a:spcPts val="0"/>
              </a:spcAft>
              <a:buClr>
                <a:schemeClr val="dk1"/>
              </a:buClr>
              <a:buSzPct val="116666"/>
              <a:buChar char="●"/>
            </a:pPr>
            <a:r>
              <a:rPr lang="en-US"/>
              <a:t>Open file in read mode:</a:t>
            </a:r>
            <a:endParaRPr/>
          </a:p>
          <a:p>
            <a:pPr indent="0" lvl="0" marL="0" rtl="0" algn="l">
              <a:lnSpc>
                <a:spcPct val="90000"/>
              </a:lnSpc>
              <a:spcBef>
                <a:spcPts val="1000"/>
              </a:spcBef>
              <a:spcAft>
                <a:spcPts val="0"/>
              </a:spcAft>
              <a:buClr>
                <a:srgbClr val="000000"/>
              </a:buClr>
              <a:buSzPct val="116666"/>
              <a:buNone/>
            </a:pPr>
            <a:r>
              <a:rPr b="0" lang="en-US">
                <a:solidFill>
                  <a:srgbClr val="000000"/>
                </a:solidFill>
                <a:latin typeface="Courier New"/>
                <a:ea typeface="Courier New"/>
                <a:cs typeface="Courier New"/>
                <a:sym typeface="Courier New"/>
              </a:rPr>
              <a:t>	wave.</a:t>
            </a:r>
            <a:r>
              <a:rPr b="0" lang="en-US">
                <a:solidFill>
                  <a:srgbClr val="795E26"/>
                </a:solidFill>
                <a:latin typeface="Courier New"/>
                <a:ea typeface="Courier New"/>
                <a:cs typeface="Courier New"/>
                <a:sym typeface="Courier New"/>
              </a:rPr>
              <a:t>open</a:t>
            </a:r>
            <a:r>
              <a:rPr b="0" lang="en-US">
                <a:solidFill>
                  <a:srgbClr val="000000"/>
                </a:solidFill>
                <a:latin typeface="Courier New"/>
                <a:ea typeface="Courier New"/>
                <a:cs typeface="Courier New"/>
                <a:sym typeface="Courier New"/>
              </a:rPr>
              <a:t>(</a:t>
            </a:r>
            <a:r>
              <a:rPr b="0" lang="en-US">
                <a:solidFill>
                  <a:srgbClr val="A31515"/>
                </a:solidFill>
                <a:latin typeface="Courier New"/>
                <a:ea typeface="Courier New"/>
                <a:cs typeface="Courier New"/>
                <a:sym typeface="Courier New"/>
              </a:rPr>
              <a:t>"BabyElephantWalk60.wav"</a:t>
            </a:r>
            <a:r>
              <a:rPr b="0" lang="en-US">
                <a:solidFill>
                  <a:srgbClr val="000000"/>
                </a:solidFill>
                <a:latin typeface="Courier New"/>
                <a:ea typeface="Courier New"/>
                <a:cs typeface="Courier New"/>
                <a:sym typeface="Courier New"/>
              </a:rPr>
              <a:t>,</a:t>
            </a:r>
            <a:r>
              <a:rPr b="0" lang="en-US">
                <a:solidFill>
                  <a:srgbClr val="A31515"/>
                </a:solidFill>
                <a:latin typeface="Courier New"/>
                <a:ea typeface="Courier New"/>
                <a:cs typeface="Courier New"/>
                <a:sym typeface="Courier New"/>
              </a:rPr>
              <a:t>’r’</a:t>
            </a:r>
            <a:r>
              <a:rPr b="0" lang="en-US">
                <a:solidFill>
                  <a:srgbClr val="000000"/>
                </a:solidFill>
                <a:latin typeface="Courier New"/>
                <a:ea typeface="Courier New"/>
                <a:cs typeface="Courier New"/>
                <a:sym typeface="Courier New"/>
              </a:rPr>
              <a:t>)</a:t>
            </a:r>
            <a:endParaRPr/>
          </a:p>
          <a:p>
            <a:pPr indent="-188595" lvl="0" marL="228600" rtl="0" algn="l">
              <a:lnSpc>
                <a:spcPct val="90000"/>
              </a:lnSpc>
              <a:spcBef>
                <a:spcPts val="1000"/>
              </a:spcBef>
              <a:spcAft>
                <a:spcPts val="0"/>
              </a:spcAft>
              <a:buClr>
                <a:schemeClr val="dk1"/>
              </a:buClr>
              <a:buSzPct val="116666"/>
              <a:buChar char="●"/>
            </a:pPr>
            <a:r>
              <a:rPr lang="en-US"/>
              <a:t>Plot Signal wave</a:t>
            </a:r>
            <a:endParaRPr/>
          </a:p>
          <a:p>
            <a:pPr indent="-188595" lvl="0" marL="228600" rtl="0" algn="l">
              <a:lnSpc>
                <a:spcPct val="90000"/>
              </a:lnSpc>
              <a:spcBef>
                <a:spcPts val="1000"/>
              </a:spcBef>
              <a:spcAft>
                <a:spcPts val="0"/>
              </a:spcAft>
              <a:buClr>
                <a:schemeClr val="dk1"/>
              </a:buClr>
              <a:buSzPct val="116666"/>
              <a:buChar char="●"/>
            </a:pPr>
            <a:r>
              <a:rPr lang="en-US"/>
              <a:t>Play audio file</a:t>
            </a:r>
            <a:endParaRPr/>
          </a:p>
          <a:p>
            <a:pPr indent="0" lvl="1" marL="457200" rtl="0" algn="l">
              <a:lnSpc>
                <a:spcPct val="90000"/>
              </a:lnSpc>
              <a:spcBef>
                <a:spcPts val="500"/>
              </a:spcBef>
              <a:spcAft>
                <a:spcPts val="0"/>
              </a:spcAft>
              <a:buClr>
                <a:srgbClr val="AF00DB"/>
              </a:buClr>
              <a:buSzPct val="126315"/>
              <a:buNone/>
            </a:pPr>
            <a:r>
              <a:rPr b="0" lang="en-US">
                <a:solidFill>
                  <a:srgbClr val="AF00DB"/>
                </a:solidFill>
                <a:latin typeface="Courier New"/>
                <a:ea typeface="Courier New"/>
                <a:cs typeface="Courier New"/>
                <a:sym typeface="Courier New"/>
              </a:rPr>
              <a:t>from</a:t>
            </a:r>
            <a:r>
              <a:rPr b="0" lang="en-US">
                <a:solidFill>
                  <a:srgbClr val="000000"/>
                </a:solidFill>
                <a:latin typeface="Courier New"/>
                <a:ea typeface="Courier New"/>
                <a:cs typeface="Courier New"/>
                <a:sym typeface="Courier New"/>
              </a:rPr>
              <a:t> IPython.lib.display </a:t>
            </a:r>
            <a:r>
              <a:rPr b="0" lang="en-US">
                <a:solidFill>
                  <a:srgbClr val="AF00DB"/>
                </a:solidFill>
                <a:latin typeface="Courier New"/>
                <a:ea typeface="Courier New"/>
                <a:cs typeface="Courier New"/>
                <a:sym typeface="Courier New"/>
              </a:rPr>
              <a:t>import</a:t>
            </a:r>
            <a:r>
              <a:rPr b="0" lang="en-US">
                <a:solidFill>
                  <a:srgbClr val="000000"/>
                </a:solidFill>
                <a:latin typeface="Courier New"/>
                <a:ea typeface="Courier New"/>
                <a:cs typeface="Courier New"/>
                <a:sym typeface="Courier New"/>
              </a:rPr>
              <a:t> Audio</a:t>
            </a:r>
            <a:endParaRPr/>
          </a:p>
          <a:p>
            <a:pPr indent="0" lvl="1" marL="457200" rtl="0" algn="l">
              <a:lnSpc>
                <a:spcPct val="90000"/>
              </a:lnSpc>
              <a:spcBef>
                <a:spcPts val="500"/>
              </a:spcBef>
              <a:spcAft>
                <a:spcPts val="0"/>
              </a:spcAft>
              <a:buClr>
                <a:srgbClr val="000000"/>
              </a:buClr>
              <a:buSzPct val="126315"/>
              <a:buNone/>
            </a:pPr>
            <a:r>
              <a:rPr b="0" lang="en-US">
                <a:solidFill>
                  <a:srgbClr val="000000"/>
                </a:solidFill>
                <a:latin typeface="Courier New"/>
                <a:ea typeface="Courier New"/>
                <a:cs typeface="Courier New"/>
                <a:sym typeface="Courier New"/>
              </a:rPr>
              <a:t>Audio(data, rate= y)</a:t>
            </a:r>
            <a:endParaRPr/>
          </a:p>
          <a:p>
            <a:pPr indent="0" lvl="0" marL="0" rtl="0" algn="l">
              <a:lnSpc>
                <a:spcPct val="90000"/>
              </a:lnSpc>
              <a:spcBef>
                <a:spcPts val="1000"/>
              </a:spcBef>
              <a:spcAft>
                <a:spcPts val="0"/>
              </a:spcAft>
              <a:buClr>
                <a:schemeClr val="dk1"/>
              </a:buClr>
              <a:buSzPct val="116666"/>
              <a:buNone/>
            </a:pPr>
            <a:r>
              <a:t/>
            </a:r>
            <a:endParaRPr>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16666"/>
              <a:buNone/>
            </a:pPr>
            <a:r>
              <a:t/>
            </a:r>
            <a:endParaRPr b="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16666"/>
              <a:buNone/>
            </a:pPr>
            <a:r>
              <a:t/>
            </a:r>
            <a:endParaRPr b="0">
              <a:solidFill>
                <a:srgbClr val="000000"/>
              </a:solidFill>
              <a:latin typeface="Courier New"/>
              <a:ea typeface="Courier New"/>
              <a:cs typeface="Courier New"/>
              <a:sym typeface="Courier New"/>
            </a:endParaRPr>
          </a:p>
          <a:p>
            <a:pPr indent="-50800"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Plot audio to signal waves</a:t>
            </a:r>
            <a:endParaRPr/>
          </a:p>
        </p:txBody>
      </p:sp>
      <p:pic>
        <p:nvPicPr>
          <p:cNvPr descr="Chart&#10;&#10;Description automatically generated" id="205" name="Google Shape;205;p17"/>
          <p:cNvPicPr preferRelativeResize="0"/>
          <p:nvPr>
            <p:ph idx="1" type="body"/>
          </p:nvPr>
        </p:nvPicPr>
        <p:blipFill rotWithShape="1">
          <a:blip r:embed="rId3">
            <a:alphaModFix/>
          </a:blip>
          <a:srcRect b="0" l="0" r="0" t="0"/>
          <a:stretch/>
        </p:blipFill>
        <p:spPr>
          <a:xfrm>
            <a:off x="1328738" y="1690687"/>
            <a:ext cx="8558212" cy="42814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11" name="Google Shape;2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performing the EDA, we found that several factors, specifically Occupancy Prestige, Work Status, Degree Level, and Gender, were highly correlated with wages.</a:t>
            </a:r>
            <a:endParaRPr/>
          </a:p>
          <a:p>
            <a:pPr indent="-228600" lvl="0" marL="228600" rtl="0" algn="l">
              <a:lnSpc>
                <a:spcPct val="90000"/>
              </a:lnSpc>
              <a:spcBef>
                <a:spcPts val="1000"/>
              </a:spcBef>
              <a:spcAft>
                <a:spcPts val="0"/>
              </a:spcAft>
              <a:buClr>
                <a:schemeClr val="dk1"/>
              </a:buClr>
              <a:buSzPts val="2800"/>
              <a:buChar char="●"/>
            </a:pPr>
            <a:r>
              <a:rPr lang="en-US"/>
              <a:t>Interestingly, Number of Children and Year had the least correlation with wages, making our hypotheses mostly correct, with Year being the only exception.</a:t>
            </a:r>
            <a:endParaRPr/>
          </a:p>
          <a:p>
            <a:pPr indent="-228600" lvl="0" marL="228600" rtl="0" algn="l">
              <a:lnSpc>
                <a:spcPct val="90000"/>
              </a:lnSpc>
              <a:spcBef>
                <a:spcPts val="1000"/>
              </a:spcBef>
              <a:spcAft>
                <a:spcPts val="1600"/>
              </a:spcAft>
              <a:buClr>
                <a:schemeClr val="dk1"/>
              </a:buClr>
              <a:buSzPts val="2800"/>
              <a:buChar char="●"/>
            </a:pPr>
            <a:r>
              <a:rPr lang="en-US"/>
              <a:t>Successfully demonstrated unstructured data processing such as open, read, write, conversion to csv file, plot visualizations, play file on dashboard.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9"/>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19"/>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9"/>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US" sz="4000">
                <a:solidFill>
                  <a:schemeClr val="dk2"/>
                </a:solidFill>
                <a:latin typeface="Calibri"/>
                <a:ea typeface="Calibri"/>
                <a:cs typeface="Calibri"/>
                <a:sym typeface="Calibri"/>
              </a:rPr>
              <a:t>Thank you!</a:t>
            </a:r>
            <a:br>
              <a:rPr lang="en-US" sz="4000">
                <a:solidFill>
                  <a:schemeClr val="dk2"/>
                </a:solidFill>
                <a:latin typeface="Calibri"/>
                <a:ea typeface="Calibri"/>
                <a:cs typeface="Calibri"/>
                <a:sym typeface="Calibri"/>
              </a:rPr>
            </a:br>
            <a:endParaRPr sz="4000">
              <a:solidFill>
                <a:schemeClr val="dk2"/>
              </a:solidFill>
              <a:latin typeface="Calibri"/>
              <a:ea typeface="Calibri"/>
              <a:cs typeface="Calibri"/>
              <a:sym typeface="Calibri"/>
            </a:endParaRPr>
          </a:p>
        </p:txBody>
      </p:sp>
      <p:pic>
        <p:nvPicPr>
          <p:cNvPr descr="Handshake" id="219" name="Google Shape;219;p19"/>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220" name="Google Shape;220;p19"/>
          <p:cNvGrpSpPr/>
          <p:nvPr/>
        </p:nvGrpSpPr>
        <p:grpSpPr>
          <a:xfrm>
            <a:off x="-4253" y="-5977"/>
            <a:ext cx="6238675" cy="6863979"/>
            <a:chOff x="305" y="-5977"/>
            <a:chExt cx="6238675" cy="6863979"/>
          </a:xfrm>
        </p:grpSpPr>
        <p:sp>
          <p:nvSpPr>
            <p:cNvPr id="221" name="Google Shape;221;p19"/>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9"/>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9"/>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73" name="Google Shape;7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Performing an EDA (Exploratory Data Analysis) on a dataset of our choice. </a:t>
            </a:r>
            <a:endParaRPr/>
          </a:p>
          <a:p>
            <a:pPr indent="-228600" lvl="0" marL="228600" rtl="0" algn="l">
              <a:lnSpc>
                <a:spcPct val="90000"/>
              </a:lnSpc>
              <a:spcBef>
                <a:spcPts val="1000"/>
              </a:spcBef>
              <a:spcAft>
                <a:spcPts val="0"/>
              </a:spcAft>
              <a:buClr>
                <a:schemeClr val="dk1"/>
              </a:buClr>
              <a:buSzPts val="2800"/>
              <a:buChar char="●"/>
            </a:pPr>
            <a:r>
              <a:rPr lang="en-US"/>
              <a:t>An EDA on a dataset involves cleaning the data and performing initial investigations to check any hypotheses we may have. </a:t>
            </a:r>
            <a:endParaRPr/>
          </a:p>
          <a:p>
            <a:pPr indent="-228600" lvl="0" marL="228600" rtl="0" algn="l">
              <a:lnSpc>
                <a:spcPct val="90000"/>
              </a:lnSpc>
              <a:spcBef>
                <a:spcPts val="1000"/>
              </a:spcBef>
              <a:spcAft>
                <a:spcPts val="0"/>
              </a:spcAft>
              <a:buClr>
                <a:schemeClr val="dk1"/>
              </a:buClr>
              <a:buSzPts val="2800"/>
              <a:buChar char="●"/>
            </a:pPr>
            <a:r>
              <a:rPr lang="en-US"/>
              <a:t>For this project we performed many different operations on the data to show that we could manipulate them using different Python libraries widely used in the Data Science field. </a:t>
            </a:r>
            <a:endParaRPr/>
          </a:p>
          <a:p>
            <a:pPr indent="-228600" lvl="0" marL="228600" rtl="0" algn="l">
              <a:lnSpc>
                <a:spcPct val="90000"/>
              </a:lnSpc>
              <a:spcBef>
                <a:spcPts val="1000"/>
              </a:spcBef>
              <a:spcAft>
                <a:spcPts val="1600"/>
              </a:spcAft>
              <a:buClr>
                <a:schemeClr val="dk1"/>
              </a:buClr>
              <a:buSzPts val="2800"/>
              <a:buChar char="●"/>
            </a:pPr>
            <a:r>
              <a:rPr lang="en-US"/>
              <a:t>Here we will discuss our findings.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838200" y="116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a:t>
            </a:r>
            <a:endParaRPr/>
          </a:p>
        </p:txBody>
      </p:sp>
      <p:sp>
        <p:nvSpPr>
          <p:cNvPr id="79" name="Google Shape;79;p4"/>
          <p:cNvSpPr txBox="1"/>
          <p:nvPr>
            <p:ph idx="1" type="body"/>
          </p:nvPr>
        </p:nvSpPr>
        <p:spPr>
          <a:xfrm>
            <a:off x="838200" y="1267375"/>
            <a:ext cx="10515600" cy="5211600"/>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0"/>
              </a:spcBef>
              <a:spcAft>
                <a:spcPts val="0"/>
              </a:spcAft>
              <a:buClr>
                <a:schemeClr val="dk1"/>
              </a:buClr>
              <a:buSzPts val="2800"/>
              <a:buChar char="●"/>
            </a:pPr>
            <a:r>
              <a:rPr lang="en-US"/>
              <a:t>We used a dataset on Gender Pay Gap from the General Social Survey on wages (1974-2018)</a:t>
            </a:r>
            <a:endParaRPr/>
          </a:p>
          <a:p>
            <a:pPr indent="-255270" lvl="0" marL="228600" rtl="0" algn="l">
              <a:lnSpc>
                <a:spcPct val="90000"/>
              </a:lnSpc>
              <a:spcBef>
                <a:spcPts val="1000"/>
              </a:spcBef>
              <a:spcAft>
                <a:spcPts val="0"/>
              </a:spcAft>
              <a:buClr>
                <a:schemeClr val="dk1"/>
              </a:buClr>
              <a:buSzPts val="2800"/>
              <a:buChar char="●"/>
            </a:pPr>
            <a:r>
              <a:rPr lang="en-US"/>
              <a:t>There is no Unstructured data in the dataset.</a:t>
            </a:r>
            <a:endParaRPr/>
          </a:p>
          <a:p>
            <a:pPr indent="-255270" lvl="0" marL="228600" rtl="0" algn="l">
              <a:lnSpc>
                <a:spcPct val="90000"/>
              </a:lnSpc>
              <a:spcBef>
                <a:spcPts val="1000"/>
              </a:spcBef>
              <a:spcAft>
                <a:spcPts val="0"/>
              </a:spcAft>
              <a:buClr>
                <a:schemeClr val="dk1"/>
              </a:buClr>
              <a:buSzPts val="2800"/>
              <a:buChar char="●"/>
            </a:pPr>
            <a:r>
              <a:rPr lang="en-US"/>
              <a:t>Number of features: 11</a:t>
            </a:r>
            <a:endParaRPr/>
          </a:p>
          <a:p>
            <a:pPr indent="0" lvl="0" marL="228600" rtl="0" algn="l">
              <a:lnSpc>
                <a:spcPct val="90000"/>
              </a:lnSpc>
              <a:spcBef>
                <a:spcPts val="1000"/>
              </a:spcBef>
              <a:spcAft>
                <a:spcPts val="0"/>
              </a:spcAft>
              <a:buNone/>
            </a:pPr>
            <a:r>
              <a:rPr lang="en-US"/>
              <a:t>1. Year - the survey year</a:t>
            </a:r>
            <a:endParaRPr/>
          </a:p>
          <a:p>
            <a:pPr indent="0" lvl="0" marL="228600" rtl="0" algn="l">
              <a:lnSpc>
                <a:spcPct val="90000"/>
              </a:lnSpc>
              <a:spcBef>
                <a:spcPts val="1000"/>
              </a:spcBef>
              <a:spcAft>
                <a:spcPts val="0"/>
              </a:spcAft>
              <a:buNone/>
            </a:pPr>
            <a:r>
              <a:rPr lang="en-US"/>
              <a:t>2. Base Income - the respondent's base income (in constant 1986 USD)</a:t>
            </a:r>
            <a:endParaRPr/>
          </a:p>
          <a:p>
            <a:pPr indent="0" lvl="0" marL="228600" rtl="0" algn="l">
              <a:lnSpc>
                <a:spcPct val="90000"/>
              </a:lnSpc>
              <a:spcBef>
                <a:spcPts val="1000"/>
              </a:spcBef>
              <a:spcAft>
                <a:spcPts val="0"/>
              </a:spcAft>
              <a:buNone/>
            </a:pPr>
            <a:r>
              <a:rPr lang="en-US"/>
              <a:t>3. Age - the respondent's age in years</a:t>
            </a:r>
            <a:endParaRPr/>
          </a:p>
          <a:p>
            <a:pPr indent="0" lvl="0" marL="228600" rtl="0" algn="l">
              <a:lnSpc>
                <a:spcPct val="90000"/>
              </a:lnSpc>
              <a:spcBef>
                <a:spcPts val="1000"/>
              </a:spcBef>
              <a:spcAft>
                <a:spcPts val="0"/>
              </a:spcAft>
              <a:buNone/>
            </a:pPr>
            <a:r>
              <a:rPr lang="en-US"/>
              <a:t>4. Occupation Code - respondent's occupation code (2010)</a:t>
            </a:r>
            <a:endParaRPr/>
          </a:p>
          <a:p>
            <a:pPr indent="0" lvl="0" marL="228600" rtl="0" algn="l">
              <a:lnSpc>
                <a:spcPct val="90000"/>
              </a:lnSpc>
              <a:spcBef>
                <a:spcPts val="1000"/>
              </a:spcBef>
              <a:spcAft>
                <a:spcPts val="0"/>
              </a:spcAft>
              <a:buNone/>
            </a:pPr>
            <a:r>
              <a:rPr lang="en-US"/>
              <a:t>5. Occupation Category - recode of the occupation code into one of 11 main categories</a:t>
            </a:r>
            <a:endParaRPr/>
          </a:p>
          <a:p>
            <a:pPr indent="0" lvl="0" marL="228600" rtl="0" algn="l">
              <a:lnSpc>
                <a:spcPct val="90000"/>
              </a:lnSpc>
              <a:spcBef>
                <a:spcPts val="1000"/>
              </a:spcBef>
              <a:spcAft>
                <a:spcPts val="1600"/>
              </a:spcAft>
              <a:buNone/>
            </a:pPr>
            <a:r>
              <a:rPr lang="en-US"/>
              <a:t>6. Occupation Prestige - respondent's occupational prestige score (2010)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a:t>
            </a:r>
            <a:endParaRPr/>
          </a:p>
        </p:txBody>
      </p:sp>
      <p:sp>
        <p:nvSpPr>
          <p:cNvPr id="85" name="Google Shape;85;p5"/>
          <p:cNvSpPr txBox="1"/>
          <p:nvPr>
            <p:ph idx="1" type="body"/>
          </p:nvPr>
        </p:nvSpPr>
        <p:spPr>
          <a:xfrm>
            <a:off x="838200" y="1253325"/>
            <a:ext cx="10515600" cy="523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16666"/>
              <a:buNone/>
            </a:pPr>
            <a:r>
              <a:rPr lang="en-US"/>
              <a:t>7. Number of Children - number of children (0-8)</a:t>
            </a:r>
            <a:endParaRPr/>
          </a:p>
          <a:p>
            <a:pPr indent="0" lvl="0" marL="0" rtl="0" algn="l">
              <a:lnSpc>
                <a:spcPct val="90000"/>
              </a:lnSpc>
              <a:spcBef>
                <a:spcPts val="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en-US"/>
              <a:t>8. Work Status - the work status of the respondent (full-time, part-time, temporarily not working, unemployed (laid off), retired, school, housekeeper, other)</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en-US"/>
              <a:t>9. Gender - respondent's gender (male or female)</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en-US"/>
              <a:t>10. Degree Level - respondent's degree level (Less Than High School, High School, Junior</a:t>
            </a:r>
            <a:endParaRPr/>
          </a:p>
          <a:p>
            <a:pPr indent="0" lvl="0" marL="0" rtl="0" algn="l">
              <a:lnSpc>
                <a:spcPct val="90000"/>
              </a:lnSpc>
              <a:spcBef>
                <a:spcPts val="1000"/>
              </a:spcBef>
              <a:spcAft>
                <a:spcPts val="0"/>
              </a:spcAft>
              <a:buClr>
                <a:schemeClr val="dk1"/>
              </a:buClr>
              <a:buSzPct val="116666"/>
              <a:buNone/>
            </a:pPr>
            <a:r>
              <a:rPr lang="en-US"/>
              <a:t>College, Bachelor, or Graduate)</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16666"/>
              <a:buNone/>
            </a:pPr>
            <a:r>
              <a:rPr lang="en-US"/>
              <a:t>11. Marital Status - </a:t>
            </a:r>
            <a:r>
              <a:rPr lang="en-US"/>
              <a:t>respondent's</a:t>
            </a:r>
            <a:r>
              <a:rPr lang="en-US"/>
              <a:t> marital status (Married, Widowed, Divorced, Separated,</a:t>
            </a:r>
            <a:endParaRPr/>
          </a:p>
          <a:p>
            <a:pPr indent="0" lvl="0" marL="0" rtl="0" algn="l">
              <a:lnSpc>
                <a:spcPct val="90000"/>
              </a:lnSpc>
              <a:spcBef>
                <a:spcPts val="1000"/>
              </a:spcBef>
              <a:spcAft>
                <a:spcPts val="0"/>
              </a:spcAft>
              <a:buClr>
                <a:schemeClr val="dk1"/>
              </a:buClr>
              <a:buSzPct val="116666"/>
              <a:buNone/>
            </a:pPr>
            <a:r>
              <a:rPr lang="en-US"/>
              <a:t>Never Married)</a:t>
            </a:r>
            <a:endParaRPr/>
          </a:p>
          <a:p>
            <a:pPr indent="-6413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Definition</a:t>
            </a:r>
            <a:endParaRPr/>
          </a:p>
        </p:txBody>
      </p:sp>
      <p:sp>
        <p:nvSpPr>
          <p:cNvPr id="91" name="Google Shape;9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Perform Exploratory Data Analysis (EDA) in order to predict whether a person’s wages are positively or negatively affected by a number of different categories i.e. Occupation, Gender, Marital Status, Age, Year, Number of Children, Work Status, and Degree.</a:t>
            </a:r>
            <a:endParaRPr/>
          </a:p>
          <a:p>
            <a:pPr indent="-228600" lvl="0" marL="228600" rtl="0" algn="l">
              <a:lnSpc>
                <a:spcPct val="90000"/>
              </a:lnSpc>
              <a:spcBef>
                <a:spcPts val="1000"/>
              </a:spcBef>
              <a:spcAft>
                <a:spcPts val="1600"/>
              </a:spcAft>
              <a:buClr>
                <a:schemeClr val="dk1"/>
              </a:buClr>
              <a:buSzPts val="2800"/>
              <a:buChar char="●"/>
            </a:pPr>
            <a:r>
              <a:rPr lang="en-US"/>
              <a:t>We hypothesize that Gender, Age, Year and Degree will be highly correlated with wages, but we also seek to observe any other relationships we can infer from the </a:t>
            </a:r>
            <a:r>
              <a:rPr lang="en-US"/>
              <a:t>dataset.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Datatype of features</a:t>
            </a:r>
            <a:endParaRPr/>
          </a:p>
        </p:txBody>
      </p:sp>
      <p:pic>
        <p:nvPicPr>
          <p:cNvPr descr="Text&#10;&#10;Description automatically generated" id="97" name="Google Shape;97;p7"/>
          <p:cNvPicPr preferRelativeResize="0"/>
          <p:nvPr>
            <p:ph idx="1" type="body"/>
          </p:nvPr>
        </p:nvPicPr>
        <p:blipFill rotWithShape="1">
          <a:blip r:embed="rId3">
            <a:alphaModFix/>
          </a:blip>
          <a:srcRect b="0" l="0" r="0" t="0"/>
          <a:stretch/>
        </p:blipFill>
        <p:spPr>
          <a:xfrm>
            <a:off x="838200" y="1539075"/>
            <a:ext cx="5653200" cy="434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cleaning</a:t>
            </a:r>
            <a:endParaRPr/>
          </a:p>
        </p:txBody>
      </p:sp>
      <p:sp>
        <p:nvSpPr>
          <p:cNvPr id="103" name="Google Shape;10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Apply functions:</a:t>
            </a:r>
            <a:endParaRPr/>
          </a:p>
          <a:p>
            <a:pPr indent="-228600" lvl="0" marL="228600" rtl="0" algn="l">
              <a:lnSpc>
                <a:spcPct val="90000"/>
              </a:lnSpc>
              <a:spcBef>
                <a:spcPts val="1000"/>
              </a:spcBef>
              <a:spcAft>
                <a:spcPts val="0"/>
              </a:spcAft>
              <a:buClr>
                <a:schemeClr val="dk1"/>
              </a:buClr>
              <a:buSzPts val="2800"/>
              <a:buChar char="●"/>
            </a:pPr>
            <a:r>
              <a:rPr lang="en-US"/>
              <a:t>Check null values</a:t>
            </a:r>
            <a:endParaRPr/>
          </a:p>
          <a:p>
            <a:pPr indent="-228600" lvl="0" marL="228600" rtl="0" algn="l">
              <a:lnSpc>
                <a:spcPct val="90000"/>
              </a:lnSpc>
              <a:spcBef>
                <a:spcPts val="1000"/>
              </a:spcBef>
              <a:spcAft>
                <a:spcPts val="0"/>
              </a:spcAft>
              <a:buClr>
                <a:schemeClr val="dk1"/>
              </a:buClr>
              <a:buSzPts val="2800"/>
              <a:buChar char="●"/>
            </a:pPr>
            <a:r>
              <a:rPr lang="en-US"/>
              <a:t>Check duplicates</a:t>
            </a:r>
            <a:endParaRPr/>
          </a:p>
          <a:p>
            <a:pPr indent="-228600" lvl="0" marL="228600" rtl="0" algn="l">
              <a:lnSpc>
                <a:spcPct val="90000"/>
              </a:lnSpc>
              <a:spcBef>
                <a:spcPts val="1000"/>
              </a:spcBef>
              <a:spcAft>
                <a:spcPts val="0"/>
              </a:spcAft>
              <a:buClr>
                <a:schemeClr val="dk1"/>
              </a:buClr>
              <a:buSzPts val="2800"/>
              <a:buChar char="●"/>
            </a:pPr>
            <a:r>
              <a:rPr lang="en-US"/>
              <a:t>Delete unwanted columns</a:t>
            </a:r>
            <a:endParaRPr/>
          </a:p>
          <a:p>
            <a:pPr indent="-228600" lvl="0" marL="228600" rtl="0" algn="l">
              <a:lnSpc>
                <a:spcPct val="90000"/>
              </a:lnSpc>
              <a:spcBef>
                <a:spcPts val="1000"/>
              </a:spcBef>
              <a:spcAft>
                <a:spcPts val="0"/>
              </a:spcAft>
              <a:buClr>
                <a:schemeClr val="dk1"/>
              </a:buClr>
              <a:buSzPts val="2800"/>
              <a:buChar char="●"/>
            </a:pPr>
            <a:r>
              <a:rPr lang="en-US"/>
              <a:t>Delete null values</a:t>
            </a:r>
            <a:endParaRPr/>
          </a:p>
          <a:p>
            <a:pPr indent="-228600" lvl="0" marL="228600" rtl="0" algn="l">
              <a:lnSpc>
                <a:spcPct val="90000"/>
              </a:lnSpc>
              <a:spcBef>
                <a:spcPts val="1000"/>
              </a:spcBef>
              <a:spcAft>
                <a:spcPts val="0"/>
              </a:spcAft>
              <a:buClr>
                <a:schemeClr val="dk1"/>
              </a:buClr>
              <a:buSzPts val="2800"/>
              <a:buChar char="●"/>
            </a:pPr>
            <a:r>
              <a:rPr lang="en-US"/>
              <a:t>Check unique values</a:t>
            </a:r>
            <a:endParaRPr/>
          </a:p>
          <a:p>
            <a:pPr indent="-228600" lvl="0" marL="228600" rtl="0" algn="l">
              <a:lnSpc>
                <a:spcPct val="90000"/>
              </a:lnSpc>
              <a:spcBef>
                <a:spcPts val="1000"/>
              </a:spcBef>
              <a:spcAft>
                <a:spcPts val="0"/>
              </a:spcAft>
              <a:buClr>
                <a:schemeClr val="dk1"/>
              </a:buClr>
              <a:buSzPts val="2800"/>
              <a:buChar char="●"/>
            </a:pPr>
            <a:r>
              <a:rPr lang="en-US"/>
              <a:t>We have changed categorical features to numerical features</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86db403ac4_4_0"/>
          <p:cNvSpPr txBox="1"/>
          <p:nvPr>
            <p:ph type="title"/>
          </p:nvPr>
        </p:nvSpPr>
        <p:spPr>
          <a:xfrm>
            <a:off x="553925"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Self-defined function #1</a:t>
            </a:r>
            <a:endParaRPr/>
          </a:p>
        </p:txBody>
      </p:sp>
      <p:sp>
        <p:nvSpPr>
          <p:cNvPr id="109" name="Google Shape;109;g186db403ac4_4_0"/>
          <p:cNvSpPr txBox="1"/>
          <p:nvPr>
            <p:ph idx="1" type="body"/>
          </p:nvPr>
        </p:nvSpPr>
        <p:spPr>
          <a:xfrm>
            <a:off x="553925" y="9373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t>We created function that will display the total and percentage of "null" data for each feature. Moreover, it will also delete the null values if delete="yes" is entered in the function call.</a:t>
            </a:r>
            <a:endParaRPr/>
          </a:p>
        </p:txBody>
      </p:sp>
      <p:pic>
        <p:nvPicPr>
          <p:cNvPr id="110" name="Google Shape;110;g186db403ac4_4_0"/>
          <p:cNvPicPr preferRelativeResize="0"/>
          <p:nvPr/>
        </p:nvPicPr>
        <p:blipFill>
          <a:blip r:embed="rId3">
            <a:alphaModFix/>
          </a:blip>
          <a:stretch>
            <a:fillRect/>
          </a:stretch>
        </p:blipFill>
        <p:spPr>
          <a:xfrm>
            <a:off x="528500" y="2269925"/>
            <a:ext cx="6185623" cy="3447074"/>
          </a:xfrm>
          <a:prstGeom prst="rect">
            <a:avLst/>
          </a:prstGeom>
          <a:noFill/>
          <a:ln>
            <a:noFill/>
          </a:ln>
        </p:spPr>
      </p:pic>
      <p:pic>
        <p:nvPicPr>
          <p:cNvPr id="111" name="Google Shape;111;g186db403ac4_4_0"/>
          <p:cNvPicPr preferRelativeResize="0"/>
          <p:nvPr/>
        </p:nvPicPr>
        <p:blipFill>
          <a:blip r:embed="rId4">
            <a:alphaModFix/>
          </a:blip>
          <a:stretch>
            <a:fillRect/>
          </a:stretch>
        </p:blipFill>
        <p:spPr>
          <a:xfrm>
            <a:off x="7973175" y="2269925"/>
            <a:ext cx="3678376" cy="3593825"/>
          </a:xfrm>
          <a:prstGeom prst="rect">
            <a:avLst/>
          </a:prstGeom>
          <a:noFill/>
          <a:ln>
            <a:noFill/>
          </a:ln>
        </p:spPr>
      </p:pic>
      <p:cxnSp>
        <p:nvCxnSpPr>
          <p:cNvPr id="112" name="Google Shape;112;g186db403ac4_4_0"/>
          <p:cNvCxnSpPr/>
          <p:nvPr/>
        </p:nvCxnSpPr>
        <p:spPr>
          <a:xfrm>
            <a:off x="6988300" y="3162500"/>
            <a:ext cx="710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2022-11-06T04:22:14Z</dcterms:created>
  <dc:creator>Channawar, Ms. Pritam Madhusudan</dc:creator>
</cp:coreProperties>
</file>