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055285-8B5A-CC1F-6FC9-7DDA87E34BFF}" name="Pritam Gangwar" initials="PG" userId="abef9f4fbc8cd0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482" y="770584"/>
            <a:ext cx="6516370" cy="176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036" y="2388997"/>
            <a:ext cx="6278245" cy="248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815" y="746125"/>
            <a:ext cx="6516370" cy="17652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2540" algn="ctr">
              <a:lnSpc>
                <a:spcPct val="100299"/>
              </a:lnSpc>
              <a:spcBef>
                <a:spcPts val="85"/>
              </a:spcBef>
            </a:pPr>
            <a:r>
              <a:rPr sz="4200" spc="-114" dirty="0">
                <a:solidFill>
                  <a:srgbClr val="CC0000"/>
                </a:solidFill>
              </a:rPr>
              <a:t>Capstone</a:t>
            </a:r>
            <a:r>
              <a:rPr sz="4200" spc="-275" dirty="0">
                <a:solidFill>
                  <a:srgbClr val="CC0000"/>
                </a:solidFill>
              </a:rPr>
              <a:t> </a:t>
            </a:r>
            <a:r>
              <a:rPr sz="4200" spc="-170" dirty="0">
                <a:solidFill>
                  <a:srgbClr val="CC0000"/>
                </a:solidFill>
              </a:rPr>
              <a:t>P</a:t>
            </a:r>
            <a:r>
              <a:rPr sz="4200" spc="-135" dirty="0">
                <a:solidFill>
                  <a:srgbClr val="CC0000"/>
                </a:solidFill>
              </a:rPr>
              <a:t>r</a:t>
            </a:r>
            <a:r>
              <a:rPr sz="4200" spc="-340" dirty="0">
                <a:solidFill>
                  <a:srgbClr val="CC0000"/>
                </a:solidFill>
              </a:rPr>
              <a:t>o</a:t>
            </a:r>
            <a:r>
              <a:rPr sz="4200" spc="-195" dirty="0">
                <a:solidFill>
                  <a:srgbClr val="CC0000"/>
                </a:solidFill>
              </a:rPr>
              <a:t>j</a:t>
            </a:r>
            <a:r>
              <a:rPr sz="4200" spc="-70" dirty="0">
                <a:solidFill>
                  <a:srgbClr val="CC0000"/>
                </a:solidFill>
              </a:rPr>
              <a:t>e</a:t>
            </a:r>
            <a:r>
              <a:rPr sz="4200" spc="-90" dirty="0">
                <a:solidFill>
                  <a:srgbClr val="CC0000"/>
                </a:solidFill>
              </a:rPr>
              <a:t>ct</a:t>
            </a:r>
            <a:r>
              <a:rPr sz="4200" spc="-195" dirty="0">
                <a:solidFill>
                  <a:srgbClr val="CC0000"/>
                </a:solidFill>
              </a:rPr>
              <a:t> </a:t>
            </a:r>
            <a:r>
              <a:rPr sz="4200" spc="-395" dirty="0">
                <a:solidFill>
                  <a:srgbClr val="CC0000"/>
                </a:solidFill>
              </a:rPr>
              <a:t>-</a:t>
            </a:r>
            <a:r>
              <a:rPr sz="4200" spc="-250" dirty="0">
                <a:solidFill>
                  <a:srgbClr val="CC0000"/>
                </a:solidFill>
              </a:rPr>
              <a:t> </a:t>
            </a:r>
            <a:r>
              <a:rPr sz="4200" spc="-330" dirty="0">
                <a:solidFill>
                  <a:srgbClr val="CC0000"/>
                </a:solidFill>
              </a:rPr>
              <a:t>3 </a:t>
            </a:r>
            <a:r>
              <a:rPr spc="-14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He</a:t>
            </a:r>
            <a:r>
              <a:rPr spc="-114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a</a:t>
            </a:r>
            <a:r>
              <a:rPr spc="-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lth</a:t>
            </a:r>
            <a:r>
              <a:rPr spc="-2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spc="-37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In</a:t>
            </a:r>
            <a:r>
              <a:rPr spc="-34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spc="-165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ur</a:t>
            </a:r>
            <a:r>
              <a:rPr spc="-17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a</a:t>
            </a:r>
            <a:r>
              <a:rPr spc="-4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n</a:t>
            </a:r>
            <a:r>
              <a:rPr spc="-2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spc="-12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spc="-26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spc="-12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spc="-8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r</a:t>
            </a:r>
            <a:r>
              <a:rPr spc="-19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oss</a:t>
            </a:r>
            <a:r>
              <a:rPr spc="-204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spc="-145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sell  </a:t>
            </a:r>
            <a:r>
              <a:rPr spc="-95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Prediction</a:t>
            </a:r>
            <a:endParaRPr sz="4200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2803525"/>
            <a:ext cx="3227071" cy="1147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IN" sz="2400" b="1" u="sng" spc="-18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Created By</a:t>
            </a: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IN" sz="2000" b="1" u="sng" spc="-185" dirty="0">
                <a:solidFill>
                  <a:schemeClr val="tx2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Mr. Pritam Gangwar</a:t>
            </a: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705" y="1475694"/>
            <a:ext cx="3202870" cy="3174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9832" y="1402079"/>
            <a:ext cx="4137795" cy="33785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6058" y="4757420"/>
            <a:ext cx="2535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2</a:t>
            </a:r>
            <a:r>
              <a:rPr sz="1200" spc="-290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Pi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l</a:t>
            </a:r>
            <a:r>
              <a:rPr sz="1200" spc="15" dirty="0">
                <a:latin typeface="Verdana"/>
                <a:cs typeface="Verdana"/>
              </a:rPr>
              <a:t>ot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-15" dirty="0">
                <a:latin typeface="Verdana"/>
                <a:cs typeface="Verdana"/>
              </a:rPr>
              <a:t>f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5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0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</a:t>
            </a:r>
            <a:r>
              <a:rPr sz="1200" spc="60" dirty="0">
                <a:latin typeface="Verdana"/>
                <a:cs typeface="Verdana"/>
              </a:rPr>
              <a:t>nd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260" dirty="0">
                <a:latin typeface="Verdana"/>
                <a:cs typeface="Verdana"/>
              </a:rPr>
              <a:t>1.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963" y="4757420"/>
            <a:ext cx="2315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3</a:t>
            </a:r>
            <a:r>
              <a:rPr sz="1200" spc="-290" dirty="0">
                <a:latin typeface="Verdana"/>
                <a:cs typeface="Verdana"/>
              </a:rPr>
              <a:t>: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P</a:t>
            </a:r>
            <a:r>
              <a:rPr sz="1200" spc="25" dirty="0">
                <a:latin typeface="Verdana"/>
                <a:cs typeface="Verdana"/>
              </a:rPr>
              <a:t>l</a:t>
            </a:r>
            <a:r>
              <a:rPr sz="1200" spc="15" dirty="0">
                <a:latin typeface="Verdana"/>
                <a:cs typeface="Verdana"/>
              </a:rPr>
              <a:t>ot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-15" dirty="0">
                <a:latin typeface="Verdana"/>
                <a:cs typeface="Verdana"/>
              </a:rPr>
              <a:t>f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A</a:t>
            </a:r>
            <a:r>
              <a:rPr sz="1200" spc="45" dirty="0">
                <a:latin typeface="Verdana"/>
                <a:cs typeface="Verdana"/>
              </a:rPr>
              <a:t>g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v</a:t>
            </a:r>
            <a:r>
              <a:rPr sz="1200" spc="-40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5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" y="844372"/>
            <a:ext cx="789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75" dirty="0">
                <a:latin typeface="Verdana"/>
                <a:cs typeface="Verdana"/>
              </a:rPr>
              <a:t>Pi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shows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percentage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response(Fig </a:t>
            </a:r>
            <a:r>
              <a:rPr sz="1400" spc="-140" dirty="0">
                <a:latin typeface="Verdana"/>
                <a:cs typeface="Verdana"/>
              </a:rPr>
              <a:t>2)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Density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response(Fig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165" dirty="0">
                <a:latin typeface="Verdana"/>
                <a:cs typeface="Verdana"/>
              </a:rPr>
              <a:t>3).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596" y="1135946"/>
            <a:ext cx="5926313" cy="36354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030473" y="4719320"/>
            <a:ext cx="2284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4: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A</a:t>
            </a:r>
            <a:r>
              <a:rPr sz="1200" spc="50" dirty="0">
                <a:latin typeface="Verdana"/>
                <a:cs typeface="Verdana"/>
              </a:rPr>
              <a:t>g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un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844372"/>
            <a:ext cx="43922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65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35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50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u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301" y="1124711"/>
            <a:ext cx="5854066" cy="3630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621151" y="4719624"/>
            <a:ext cx="2510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5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un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844372"/>
            <a:ext cx="51568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30" dirty="0">
                <a:latin typeface="Verdana"/>
                <a:cs typeface="Verdana"/>
              </a:rPr>
              <a:t>Region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code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29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more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count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(0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85" dirty="0">
                <a:latin typeface="Verdana"/>
                <a:cs typeface="Verdana"/>
              </a:rPr>
              <a:t>1)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Response.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1267967"/>
            <a:ext cx="4453263" cy="33159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128" y="1267967"/>
            <a:ext cx="3922018" cy="33497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14908" y="844372"/>
            <a:ext cx="73234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Gender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no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specific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impact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same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condition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Driving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license.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60" y="4646777"/>
            <a:ext cx="2525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0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6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Re</a:t>
            </a:r>
            <a:r>
              <a:rPr sz="1200" spc="25" dirty="0">
                <a:latin typeface="Verdana"/>
                <a:cs typeface="Verdana"/>
              </a:rPr>
              <a:t>g</a:t>
            </a:r>
            <a:r>
              <a:rPr sz="1200" spc="-20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</a:t>
            </a:r>
            <a:r>
              <a:rPr sz="1200" spc="-15" dirty="0">
                <a:latin typeface="Verdana"/>
                <a:cs typeface="Verdana"/>
              </a:rPr>
              <a:t>s</a:t>
            </a:r>
            <a:r>
              <a:rPr sz="1200" spc="65" dirty="0">
                <a:latin typeface="Verdana"/>
                <a:cs typeface="Verdana"/>
              </a:rPr>
              <a:t>p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co</a:t>
            </a:r>
            <a:r>
              <a:rPr sz="1200" spc="50" dirty="0">
                <a:latin typeface="Verdana"/>
                <a:cs typeface="Verdana"/>
              </a:rPr>
              <a:t>un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2721" y="4605934"/>
            <a:ext cx="2516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7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un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68551"/>
            <a:ext cx="8973820" cy="3274695"/>
            <a:chOff x="0" y="1368551"/>
            <a:chExt cx="8973820" cy="3274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8551"/>
              <a:ext cx="4721352" cy="32743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368551"/>
              <a:ext cx="4401311" cy="31821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28599" y="4740655"/>
            <a:ext cx="337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Verdana"/>
                <a:cs typeface="Verdana"/>
              </a:rPr>
              <a:t>Fig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8: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Previously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insured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Response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count.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" y="844372"/>
            <a:ext cx="7807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Previously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insured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more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impact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Vehicle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1-2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years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re</a:t>
            </a:r>
            <a:r>
              <a:rPr sz="1400" spc="-30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-10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963" y="4729378"/>
            <a:ext cx="286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Verdana"/>
                <a:cs typeface="Verdana"/>
              </a:rPr>
              <a:t>Fig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9: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Vehicle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age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Response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count.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9" y="1310639"/>
            <a:ext cx="4506595" cy="34015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2688" y="1402079"/>
            <a:ext cx="4257925" cy="316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28599" y="4740655"/>
            <a:ext cx="3281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Verdana"/>
                <a:cs typeface="Verdana"/>
              </a:rPr>
              <a:t>Fig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10: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Vehicle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damage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vs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Response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count.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7825" y="4740655"/>
            <a:ext cx="2824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11: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V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50" dirty="0">
                <a:latin typeface="Verdana"/>
                <a:cs typeface="Verdana"/>
              </a:rPr>
              <a:t>h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d</a:t>
            </a:r>
            <a:r>
              <a:rPr sz="1200" spc="3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m</a:t>
            </a:r>
            <a:r>
              <a:rPr sz="1200" spc="40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</a:t>
            </a:r>
            <a:r>
              <a:rPr sz="1200" spc="-40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10" dirty="0">
                <a:latin typeface="Verdana"/>
                <a:cs typeface="Verdana"/>
              </a:rPr>
              <a:t>r</a:t>
            </a:r>
            <a:r>
              <a:rPr sz="1200" spc="-25" dirty="0">
                <a:latin typeface="Verdana"/>
                <a:cs typeface="Verdana"/>
              </a:rPr>
              <a:t>e</a:t>
            </a:r>
            <a:r>
              <a:rPr sz="1200" spc="55" dirty="0">
                <a:latin typeface="Verdana"/>
                <a:cs typeface="Verdana"/>
              </a:rPr>
              <a:t>q</a:t>
            </a:r>
            <a:r>
              <a:rPr sz="1200" spc="60" dirty="0">
                <a:latin typeface="Verdana"/>
                <a:cs typeface="Verdana"/>
              </a:rPr>
              <a:t>u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125" dirty="0">
                <a:latin typeface="Verdana"/>
                <a:cs typeface="Verdana"/>
              </a:rPr>
              <a:t>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" y="844372"/>
            <a:ext cx="7463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95" dirty="0">
                <a:latin typeface="Verdana"/>
                <a:cs typeface="Verdana"/>
              </a:rPr>
              <a:t>If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Vehicle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damaged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then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response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5" dirty="0">
                <a:latin typeface="Verdana"/>
                <a:cs typeface="Verdana"/>
              </a:rPr>
              <a:t>1.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There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no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much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difference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in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30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d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y</a:t>
            </a:r>
            <a:r>
              <a:rPr sz="1400" spc="-25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2183"/>
            <a:ext cx="8837587" cy="29691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058414" y="4663846"/>
            <a:ext cx="2409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1</a:t>
            </a:r>
            <a:r>
              <a:rPr sz="1200" spc="-225" dirty="0">
                <a:latin typeface="Verdana"/>
                <a:cs typeface="Verdana"/>
              </a:rPr>
              <a:t>2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A</a:t>
            </a:r>
            <a:r>
              <a:rPr sz="1200" spc="45" dirty="0">
                <a:latin typeface="Verdana"/>
                <a:cs typeface="Verdana"/>
              </a:rPr>
              <a:t>g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An</a:t>
            </a:r>
            <a:r>
              <a:rPr sz="1200" spc="50" dirty="0">
                <a:latin typeface="Verdana"/>
                <a:cs typeface="Verdana"/>
              </a:rPr>
              <a:t>nu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10" dirty="0">
                <a:latin typeface="Verdana"/>
                <a:cs typeface="Verdana"/>
              </a:rPr>
              <a:t>l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pr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75" dirty="0">
                <a:latin typeface="Verdana"/>
                <a:cs typeface="Verdana"/>
              </a:rPr>
              <a:t>m</a:t>
            </a:r>
            <a:r>
              <a:rPr sz="1200" spc="5" dirty="0">
                <a:latin typeface="Verdana"/>
                <a:cs typeface="Verdana"/>
              </a:rPr>
              <a:t>i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40" dirty="0">
                <a:latin typeface="Verdana"/>
                <a:cs typeface="Verdana"/>
              </a:rPr>
              <a:t>m.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966673"/>
            <a:ext cx="47136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5" dirty="0">
                <a:latin typeface="Verdana"/>
                <a:cs typeface="Verdana"/>
              </a:rPr>
              <a:t>Age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positively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co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related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with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Annual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premium.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9429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661917" y="4753762"/>
            <a:ext cx="21907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1</a:t>
            </a:r>
            <a:r>
              <a:rPr sz="1200" spc="-220" dirty="0">
                <a:latin typeface="Verdana"/>
                <a:cs typeface="Verdana"/>
              </a:rPr>
              <a:t>3</a:t>
            </a:r>
            <a:r>
              <a:rPr sz="1200" spc="-290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H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15" dirty="0">
                <a:latin typeface="Verdana"/>
                <a:cs typeface="Verdana"/>
              </a:rPr>
              <a:t>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p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-15" dirty="0">
                <a:latin typeface="Verdana"/>
                <a:cs typeface="Verdana"/>
              </a:rPr>
              <a:t>f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40" dirty="0">
                <a:latin typeface="Verdana"/>
                <a:cs typeface="Verdana"/>
              </a:rPr>
              <a:t>b</a:t>
            </a:r>
            <a:r>
              <a:rPr sz="1200" spc="5" dirty="0">
                <a:latin typeface="Verdana"/>
                <a:cs typeface="Verdana"/>
              </a:rPr>
              <a:t>le</a:t>
            </a:r>
            <a:r>
              <a:rPr sz="1200" spc="-4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EBB124-8727-4942-ACCD-8BADB2F2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3442"/>
            <a:ext cx="6816725" cy="44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634" y="4709871"/>
            <a:ext cx="2666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14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55" dirty="0">
                <a:latin typeface="Verdana"/>
                <a:cs typeface="Verdana"/>
              </a:rPr>
              <a:t>b</a:t>
            </a:r>
            <a:r>
              <a:rPr sz="1200" spc="6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40" dirty="0">
                <a:latin typeface="Verdana"/>
                <a:cs typeface="Verdana"/>
              </a:rPr>
              <a:t>de.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1390676"/>
            <a:ext cx="8061959" cy="30488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908" y="913256"/>
            <a:ext cx="52533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30" dirty="0">
                <a:latin typeface="Verdana"/>
                <a:cs typeface="Verdana"/>
              </a:rPr>
              <a:t>Region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code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normally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distributed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outliers.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913256"/>
            <a:ext cx="51739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1400" spc="25" dirty="0">
                <a:latin typeface="Verdana"/>
                <a:cs typeface="Verdana"/>
              </a:rPr>
              <a:t>Annual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premium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positively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skewed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outliers.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0473" y="4659274"/>
            <a:ext cx="300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1</a:t>
            </a:r>
            <a:r>
              <a:rPr sz="1200" spc="-220" dirty="0">
                <a:latin typeface="Verdana"/>
                <a:cs typeface="Verdana"/>
              </a:rPr>
              <a:t>5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55" dirty="0">
                <a:latin typeface="Verdana"/>
                <a:cs typeface="Verdana"/>
              </a:rPr>
              <a:t>b</a:t>
            </a:r>
            <a:r>
              <a:rPr sz="1200" spc="6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An</a:t>
            </a:r>
            <a:r>
              <a:rPr sz="1200" spc="50" dirty="0">
                <a:latin typeface="Verdana"/>
                <a:cs typeface="Verdana"/>
              </a:rPr>
              <a:t>nu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10" dirty="0">
                <a:latin typeface="Verdana"/>
                <a:cs typeface="Verdana"/>
              </a:rPr>
              <a:t>l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pr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75" dirty="0">
                <a:latin typeface="Verdana"/>
                <a:cs typeface="Verdana"/>
              </a:rPr>
              <a:t>m</a:t>
            </a:r>
            <a:r>
              <a:rPr sz="1200" spc="5" dirty="0">
                <a:latin typeface="Verdana"/>
                <a:cs typeface="Verdana"/>
              </a:rPr>
              <a:t>i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40" dirty="0">
                <a:latin typeface="Verdana"/>
                <a:cs typeface="Verdana"/>
              </a:rPr>
              <a:t>m.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1277111"/>
            <a:ext cx="8095488" cy="33175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17570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" dirty="0">
                <a:solidFill>
                  <a:srgbClr val="C00000"/>
                </a:solidFill>
              </a:rPr>
              <a:t>C</a:t>
            </a:r>
            <a:r>
              <a:rPr sz="3200" spc="-85" dirty="0">
                <a:solidFill>
                  <a:srgbClr val="C00000"/>
                </a:solidFill>
              </a:rPr>
              <a:t>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8327" y="867232"/>
            <a:ext cx="496633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25" dirty="0">
                <a:latin typeface="Verdana"/>
                <a:cs typeface="Verdana"/>
              </a:rPr>
              <a:t>Introduction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95" dirty="0">
                <a:latin typeface="Verdana"/>
                <a:cs typeface="Verdana"/>
              </a:rPr>
              <a:t>Pro</a:t>
            </a:r>
            <a:r>
              <a:rPr sz="2400" spc="114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d</a:t>
            </a:r>
            <a:r>
              <a:rPr sz="2400" spc="65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fi</a:t>
            </a:r>
            <a:r>
              <a:rPr sz="2400" spc="35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15" dirty="0">
                <a:latin typeface="Verdana"/>
                <a:cs typeface="Verdana"/>
              </a:rPr>
              <a:t>tio</a:t>
            </a:r>
            <a:r>
              <a:rPr sz="2400" spc="105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5" dirty="0">
                <a:latin typeface="Verdana"/>
                <a:cs typeface="Verdana"/>
              </a:rPr>
              <a:t>Hypothesis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00" dirty="0">
                <a:latin typeface="Verdana"/>
                <a:cs typeface="Verdana"/>
              </a:rPr>
              <a:t>E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80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giv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da</a:t>
            </a:r>
            <a:r>
              <a:rPr sz="2400" spc="35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60" dirty="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sz="2400" spc="30" dirty="0">
                <a:solidFill>
                  <a:srgbClr val="20202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202020"/>
                </a:solidFill>
                <a:latin typeface="Verdana"/>
                <a:cs typeface="Verdana"/>
              </a:rPr>
              <a:t>at</a:t>
            </a:r>
            <a:r>
              <a:rPr sz="2400" spc="-20" dirty="0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sz="2400" spc="-15" dirty="0">
                <a:solidFill>
                  <a:srgbClr val="202020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202020"/>
                </a:solidFill>
                <a:latin typeface="Verdana"/>
                <a:cs typeface="Verdana"/>
              </a:rPr>
              <a:t>ica</a:t>
            </a:r>
            <a:r>
              <a:rPr sz="2400" spc="-15" dirty="0">
                <a:solidFill>
                  <a:srgbClr val="202020"/>
                </a:solidFill>
                <a:latin typeface="Verdana"/>
                <a:cs typeface="Verdana"/>
              </a:rPr>
              <a:t>l</a:t>
            </a:r>
            <a:r>
              <a:rPr sz="2400" spc="-2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20202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202020"/>
                </a:solidFill>
                <a:latin typeface="Verdana"/>
                <a:cs typeface="Verdana"/>
              </a:rPr>
              <a:t>at</a:t>
            </a:r>
            <a:r>
              <a:rPr sz="2400" spc="-25" dirty="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sz="2400"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202020"/>
                </a:solidFill>
                <a:latin typeface="Verdana"/>
                <a:cs typeface="Verdana"/>
              </a:rPr>
              <a:t>An</a:t>
            </a:r>
            <a:r>
              <a:rPr sz="2400" spc="-55" dirty="0">
                <a:solidFill>
                  <a:srgbClr val="202020"/>
                </a:solidFill>
                <a:latin typeface="Verdana"/>
                <a:cs typeface="Verdana"/>
              </a:rPr>
              <a:t>alysis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270" dirty="0">
                <a:latin typeface="Verdana"/>
                <a:cs typeface="Verdana"/>
              </a:rPr>
              <a:t>M</a:t>
            </a:r>
            <a:r>
              <a:rPr sz="2400" spc="45" dirty="0">
                <a:latin typeface="Verdana"/>
                <a:cs typeface="Verdana"/>
              </a:rPr>
              <a:t>odel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impl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40" dirty="0">
                <a:latin typeface="Verdana"/>
                <a:cs typeface="Verdana"/>
              </a:rPr>
              <a:t>m</a:t>
            </a:r>
            <a:r>
              <a:rPr sz="2400" spc="70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3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270" dirty="0">
                <a:latin typeface="Verdana"/>
                <a:cs typeface="Verdana"/>
              </a:rPr>
              <a:t>M</a:t>
            </a:r>
            <a:r>
              <a:rPr sz="2400" spc="45" dirty="0">
                <a:latin typeface="Verdana"/>
                <a:cs typeface="Verdana"/>
              </a:rPr>
              <a:t>odel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valida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sel</a:t>
            </a:r>
            <a:r>
              <a:rPr sz="2400" spc="-30" dirty="0">
                <a:latin typeface="Verdana"/>
                <a:cs typeface="Verdana"/>
              </a:rPr>
              <a:t>e</a:t>
            </a:r>
            <a:r>
              <a:rPr sz="2400" spc="90" dirty="0">
                <a:latin typeface="Verdana"/>
                <a:cs typeface="Verdana"/>
              </a:rPr>
              <a:t>c</a:t>
            </a:r>
            <a:r>
              <a:rPr sz="2400" spc="3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45" dirty="0">
                <a:latin typeface="Verdana"/>
                <a:cs typeface="Verdana"/>
              </a:rPr>
              <a:t>Conclusion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0" dirty="0">
                <a:latin typeface="Verdana"/>
                <a:cs typeface="Verdana"/>
              </a:rPr>
              <a:t>References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913256"/>
            <a:ext cx="51130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20" dirty="0">
                <a:latin typeface="Verdana"/>
                <a:cs typeface="Verdana"/>
              </a:rPr>
              <a:t>Policy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sales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channel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kurtosis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outliers.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46" y="1353621"/>
            <a:ext cx="7566342" cy="31970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8555" y="4725111"/>
            <a:ext cx="322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1</a:t>
            </a:r>
            <a:r>
              <a:rPr sz="1200" spc="-200" dirty="0">
                <a:latin typeface="Verdana"/>
                <a:cs typeface="Verdana"/>
              </a:rPr>
              <a:t>6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55" dirty="0">
                <a:latin typeface="Verdana"/>
                <a:cs typeface="Verdana"/>
              </a:rPr>
              <a:t>b</a:t>
            </a:r>
            <a:r>
              <a:rPr sz="1200" spc="6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P</a:t>
            </a:r>
            <a:r>
              <a:rPr sz="1200" spc="70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li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50" dirty="0">
                <a:latin typeface="Verdana"/>
                <a:cs typeface="Verdana"/>
              </a:rPr>
              <a:t>h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50" dirty="0">
                <a:latin typeface="Verdana"/>
                <a:cs typeface="Verdana"/>
              </a:rPr>
              <a:t>nn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934593"/>
            <a:ext cx="52965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Distribution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Vintage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customers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which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outliers.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67" y="1295399"/>
            <a:ext cx="7174784" cy="30652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01136" y="4572101"/>
            <a:ext cx="3141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Verdana"/>
                <a:cs typeface="Verdana"/>
              </a:rPr>
              <a:t>Fig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17: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Distribution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Vintage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customers.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913256"/>
            <a:ext cx="4232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5" dirty="0">
                <a:latin typeface="Verdana"/>
                <a:cs typeface="Verdana"/>
              </a:rPr>
              <a:t>Age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positively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skewed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outliers.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7429" y="4716881"/>
            <a:ext cx="2007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18: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55" dirty="0">
                <a:latin typeface="Verdana"/>
                <a:cs typeface="Verdana"/>
              </a:rPr>
              <a:t>b</a:t>
            </a:r>
            <a:r>
              <a:rPr sz="1200" spc="6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A</a:t>
            </a:r>
            <a:r>
              <a:rPr sz="1200" spc="50" dirty="0">
                <a:latin typeface="Verdana"/>
                <a:cs typeface="Verdana"/>
              </a:rPr>
              <a:t>g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65" y="1381280"/>
            <a:ext cx="7654279" cy="310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490" y="853186"/>
            <a:ext cx="4798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75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Ann</a:t>
            </a:r>
            <a:r>
              <a:rPr sz="1400" spc="15" dirty="0">
                <a:latin typeface="Verdana"/>
                <a:cs typeface="Verdana"/>
              </a:rPr>
              <a:t>u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45" dirty="0">
                <a:latin typeface="Verdana"/>
                <a:cs typeface="Verdana"/>
              </a:rPr>
              <a:t>e</a:t>
            </a:r>
            <a:r>
              <a:rPr sz="1400" spc="85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um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</a:t>
            </a:r>
            <a:r>
              <a:rPr sz="1400" spc="25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55" dirty="0">
                <a:latin typeface="Verdana"/>
                <a:cs typeface="Verdana"/>
              </a:rPr>
              <a:t>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45" dirty="0">
                <a:latin typeface="Verdana"/>
                <a:cs typeface="Verdana"/>
              </a:rPr>
              <a:t>e</a:t>
            </a:r>
            <a:r>
              <a:rPr sz="1400" spc="8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35" dirty="0">
                <a:latin typeface="Verdana"/>
                <a:cs typeface="Verdana"/>
              </a:rPr>
              <a:t>u</a:t>
            </a:r>
            <a:r>
              <a:rPr sz="1400" spc="2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li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489" y="4686096"/>
            <a:ext cx="2849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1</a:t>
            </a:r>
            <a:r>
              <a:rPr sz="1400" spc="-225" dirty="0">
                <a:latin typeface="Verdana"/>
                <a:cs typeface="Verdana"/>
              </a:rPr>
              <a:t>9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re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nu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20" dirty="0">
                <a:latin typeface="Verdana"/>
                <a:cs typeface="Verdana"/>
              </a:rPr>
              <a:t>re</a:t>
            </a:r>
            <a:r>
              <a:rPr sz="1400" spc="45" dirty="0">
                <a:latin typeface="Verdana"/>
                <a:cs typeface="Verdana"/>
              </a:rPr>
              <a:t>m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um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828" y="1367175"/>
            <a:ext cx="7795221" cy="31063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361" y="4686096"/>
            <a:ext cx="18300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2</a:t>
            </a:r>
            <a:r>
              <a:rPr sz="1400" spc="-45" dirty="0">
                <a:latin typeface="Verdana"/>
                <a:cs typeface="Verdana"/>
              </a:rPr>
              <a:t>0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695" y="1295399"/>
            <a:ext cx="7686623" cy="3172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490" y="853186"/>
            <a:ext cx="362775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75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</a:t>
            </a:r>
            <a:r>
              <a:rPr sz="1400" spc="25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55" dirty="0">
                <a:latin typeface="Verdana"/>
                <a:cs typeface="Verdana"/>
              </a:rPr>
              <a:t>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45" dirty="0">
                <a:latin typeface="Verdana"/>
                <a:cs typeface="Verdana"/>
              </a:rPr>
              <a:t>e</a:t>
            </a:r>
            <a:r>
              <a:rPr sz="1400" spc="8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35" dirty="0">
                <a:latin typeface="Verdana"/>
                <a:cs typeface="Verdana"/>
              </a:rPr>
              <a:t>u</a:t>
            </a:r>
            <a:r>
              <a:rPr sz="1400" spc="2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li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4908" y="913256"/>
            <a:ext cx="792353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5" dirty="0">
                <a:latin typeface="Verdana"/>
                <a:cs typeface="Verdana"/>
              </a:rPr>
              <a:t>Age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positively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related.(Fig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22).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Driving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license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</a:t>
            </a:r>
            <a:r>
              <a:rPr sz="1400" spc="25" dirty="0">
                <a:latin typeface="Verdana"/>
                <a:cs typeface="Verdana"/>
              </a:rPr>
              <a:t>d</a:t>
            </a:r>
            <a:r>
              <a:rPr sz="1400" spc="-225" dirty="0">
                <a:latin typeface="Verdana"/>
                <a:cs typeface="Verdana"/>
              </a:rPr>
              <a:t>.</a:t>
            </a:r>
            <a:r>
              <a:rPr sz="1400" spc="-45" dirty="0">
                <a:latin typeface="Verdana"/>
                <a:cs typeface="Verdana"/>
              </a:rPr>
              <a:t>(F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23</a:t>
            </a:r>
            <a:r>
              <a:rPr sz="1400" spc="-18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199" y="4551070"/>
            <a:ext cx="39446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45" dirty="0">
                <a:latin typeface="Verdana"/>
                <a:cs typeface="Verdana"/>
              </a:rPr>
              <a:t>21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spc="5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2341" y="4490720"/>
            <a:ext cx="399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2</a:t>
            </a:r>
            <a:r>
              <a:rPr sz="1400" spc="-105" dirty="0">
                <a:latin typeface="Verdana"/>
                <a:cs typeface="Verdana"/>
              </a:rPr>
              <a:t>2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li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30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Response.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469135"/>
            <a:ext cx="4234037" cy="2950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6" y="1429511"/>
            <a:ext cx="4191362" cy="30114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4908" y="913256"/>
            <a:ext cx="764476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30" dirty="0">
                <a:latin typeface="Verdana"/>
                <a:cs typeface="Verdana"/>
              </a:rPr>
              <a:t>Region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code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have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relation.(Fig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24)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Previously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insured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negatively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co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related(Fig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25)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318" y="4577588"/>
            <a:ext cx="380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23: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Reg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6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5080" algn="ctr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Response.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820" y="4577588"/>
            <a:ext cx="36360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8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2</a:t>
            </a:r>
            <a:r>
              <a:rPr sz="1400" spc="-45" dirty="0">
                <a:latin typeface="Verdana"/>
                <a:cs typeface="Verdana"/>
              </a:rPr>
              <a:t>4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60" dirty="0">
                <a:latin typeface="Verdana"/>
                <a:cs typeface="Verdana"/>
              </a:rPr>
              <a:t>P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40" dirty="0">
                <a:latin typeface="Verdana"/>
                <a:cs typeface="Verdana"/>
              </a:rPr>
              <a:t>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481327"/>
            <a:ext cx="4295208" cy="2950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184" y="1508759"/>
            <a:ext cx="3814086" cy="29253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4908" y="913256"/>
            <a:ext cx="74307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25" dirty="0">
                <a:latin typeface="Verdana"/>
                <a:cs typeface="Verdana"/>
              </a:rPr>
              <a:t>Annual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premium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Response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positively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related.(Fig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26)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Policy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sales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nn</a:t>
            </a:r>
            <a:r>
              <a:rPr sz="1400" spc="-5" dirty="0">
                <a:latin typeface="Verdana"/>
                <a:cs typeface="Verdana"/>
              </a:rPr>
              <a:t>el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eg</a:t>
            </a:r>
            <a:r>
              <a:rPr sz="1400" spc="1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e</a:t>
            </a:r>
            <a:r>
              <a:rPr sz="1400" spc="25" dirty="0">
                <a:latin typeface="Verdana"/>
                <a:cs typeface="Verdana"/>
              </a:rPr>
              <a:t>d</a:t>
            </a:r>
            <a:r>
              <a:rPr sz="1400" spc="-225" dirty="0">
                <a:latin typeface="Verdana"/>
                <a:cs typeface="Verdana"/>
              </a:rPr>
              <a:t>.</a:t>
            </a:r>
            <a:r>
              <a:rPr sz="1400" spc="-45" dirty="0">
                <a:latin typeface="Verdana"/>
                <a:cs typeface="Verdana"/>
              </a:rPr>
              <a:t>(F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85" dirty="0">
                <a:latin typeface="Verdana"/>
                <a:cs typeface="Verdana"/>
              </a:rPr>
              <a:t> 2</a:t>
            </a:r>
            <a:r>
              <a:rPr sz="1400" spc="-95" dirty="0">
                <a:latin typeface="Verdana"/>
                <a:cs typeface="Verdana"/>
              </a:rPr>
              <a:t>7</a:t>
            </a:r>
            <a:r>
              <a:rPr sz="1400" spc="-18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1466087"/>
            <a:ext cx="4264152" cy="2916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5152" y="1466087"/>
            <a:ext cx="4188006" cy="2916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7068" y="4577588"/>
            <a:ext cx="420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25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Ann</a:t>
            </a:r>
            <a:r>
              <a:rPr sz="1400" spc="15" dirty="0">
                <a:latin typeface="Verdana"/>
                <a:cs typeface="Verdana"/>
              </a:rPr>
              <a:t>u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45" dirty="0">
                <a:latin typeface="Verdana"/>
                <a:cs typeface="Verdana"/>
              </a:rPr>
              <a:t>e</a:t>
            </a:r>
            <a:r>
              <a:rPr sz="1400" spc="80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5" dirty="0">
                <a:latin typeface="Verdana"/>
                <a:cs typeface="Verdana"/>
              </a:rPr>
              <a:t>um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Response.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9871" y="4577588"/>
            <a:ext cx="4245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2</a:t>
            </a:r>
            <a:r>
              <a:rPr sz="1400" spc="-80" dirty="0">
                <a:latin typeface="Verdana"/>
                <a:cs typeface="Verdana"/>
              </a:rPr>
              <a:t>6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spc="5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li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nn</a:t>
            </a:r>
            <a:r>
              <a:rPr sz="1400" spc="-5" dirty="0">
                <a:latin typeface="Verdana"/>
                <a:cs typeface="Verdana"/>
              </a:rPr>
              <a:t>el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Response.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5136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45" dirty="0">
                <a:solidFill>
                  <a:srgbClr val="C00000"/>
                </a:solidFill>
              </a:rPr>
              <a:t>Stati</a:t>
            </a:r>
            <a:r>
              <a:rPr sz="3200" spc="-155" dirty="0">
                <a:solidFill>
                  <a:srgbClr val="C00000"/>
                </a:solidFill>
              </a:rPr>
              <a:t>s</a:t>
            </a:r>
            <a:r>
              <a:rPr sz="3200" spc="-60" dirty="0">
                <a:solidFill>
                  <a:srgbClr val="C00000"/>
                </a:solidFill>
              </a:rPr>
              <a:t>ti</a:t>
            </a:r>
            <a:r>
              <a:rPr sz="3200" spc="-80" dirty="0">
                <a:solidFill>
                  <a:srgbClr val="C00000"/>
                </a:solidFill>
              </a:rPr>
              <a:t>c</a:t>
            </a:r>
            <a:r>
              <a:rPr sz="3200" spc="-155" dirty="0">
                <a:solidFill>
                  <a:srgbClr val="C00000"/>
                </a:solidFill>
              </a:rPr>
              <a:t>al</a:t>
            </a:r>
            <a:r>
              <a:rPr sz="3200" spc="-210" dirty="0">
                <a:solidFill>
                  <a:srgbClr val="C00000"/>
                </a:solidFill>
              </a:rPr>
              <a:t> </a:t>
            </a:r>
            <a:r>
              <a:rPr sz="3200" spc="-110" dirty="0">
                <a:solidFill>
                  <a:srgbClr val="C00000"/>
                </a:solidFill>
              </a:rPr>
              <a:t>Data</a:t>
            </a:r>
            <a:r>
              <a:rPr sz="3200" spc="-180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Anal</a:t>
            </a:r>
            <a:r>
              <a:rPr sz="3200" spc="-114" dirty="0">
                <a:solidFill>
                  <a:srgbClr val="C00000"/>
                </a:solidFill>
              </a:rPr>
              <a:t>y</a:t>
            </a:r>
            <a:r>
              <a:rPr sz="3200" spc="-180" dirty="0">
                <a:solidFill>
                  <a:srgbClr val="C00000"/>
                </a:solidFill>
              </a:rPr>
              <a:t>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4908" y="913256"/>
            <a:ext cx="46748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Vi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225" dirty="0">
                <a:latin typeface="Verdana"/>
                <a:cs typeface="Verdana"/>
              </a:rPr>
              <a:t>.</a:t>
            </a:r>
            <a:r>
              <a:rPr sz="1400" spc="-55" dirty="0">
                <a:latin typeface="Verdana"/>
                <a:cs typeface="Verdana"/>
              </a:rPr>
              <a:t>(F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28).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407" y="1279300"/>
            <a:ext cx="4629624" cy="3168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7666" y="4673294"/>
            <a:ext cx="43287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2</a:t>
            </a:r>
            <a:r>
              <a:rPr sz="1400" spc="-95" dirty="0">
                <a:latin typeface="Verdana"/>
                <a:cs typeface="Verdana"/>
              </a:rPr>
              <a:t>7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-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35" y="814580"/>
            <a:ext cx="5448300" cy="1398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75" dirty="0">
                <a:latin typeface="Verdana"/>
                <a:cs typeface="Verdana"/>
              </a:rPr>
              <a:t>With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EDA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we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can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justify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our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hypothesis.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50100"/>
              </a:lnSpc>
              <a:buFont typeface="Arial MT"/>
              <a:buChar char="•"/>
              <a:tabLst>
                <a:tab pos="356870" algn="l"/>
                <a:tab pos="357505" algn="l"/>
                <a:tab pos="1475740" algn="l"/>
                <a:tab pos="2954655" algn="l"/>
                <a:tab pos="4101465" algn="l"/>
                <a:tab pos="4713605" algn="l"/>
              </a:tabLst>
            </a:pPr>
            <a:r>
              <a:rPr sz="2000" spc="35" dirty="0">
                <a:latin typeface="Verdana"/>
                <a:cs typeface="Verdana"/>
              </a:rPr>
              <a:t>Ve</a:t>
            </a:r>
            <a:r>
              <a:rPr sz="2000" spc="55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80" dirty="0">
                <a:latin typeface="Verdana"/>
                <a:cs typeface="Verdana"/>
              </a:rPr>
              <a:t>c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ou</a:t>
            </a:r>
            <a:r>
              <a:rPr sz="2000" spc="2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-10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ur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0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0" dirty="0">
                <a:latin typeface="Verdana"/>
                <a:cs typeface="Verdana"/>
              </a:rPr>
              <a:t>w</a:t>
            </a:r>
            <a:r>
              <a:rPr sz="2000" spc="-25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0" dirty="0">
                <a:latin typeface="Verdana"/>
                <a:cs typeface="Verdana"/>
              </a:rPr>
              <a:t>af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30" dirty="0">
                <a:latin typeface="Verdana"/>
                <a:cs typeface="Verdana"/>
              </a:rPr>
              <a:t>ect  </a:t>
            </a:r>
            <a:r>
              <a:rPr sz="2000" spc="-80" dirty="0">
                <a:latin typeface="Verdana"/>
                <a:cs typeface="Verdana"/>
              </a:rPr>
              <a:t>reject.)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0084" y="1426591"/>
            <a:ext cx="229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21839" algn="l"/>
              </a:tabLst>
            </a:pPr>
            <a:r>
              <a:rPr sz="2000" spc="-5" dirty="0">
                <a:latin typeface="Verdana"/>
                <a:cs typeface="Verdana"/>
              </a:rPr>
              <a:t>Res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55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ns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305" dirty="0">
                <a:latin typeface="Verdana"/>
                <a:cs typeface="Verdana"/>
              </a:rPr>
              <a:t>.</a:t>
            </a:r>
            <a:r>
              <a:rPr sz="2000" spc="-265" dirty="0">
                <a:latin typeface="Verdana"/>
                <a:cs typeface="Verdana"/>
              </a:rPr>
              <a:t>(</a:t>
            </a:r>
            <a:r>
              <a:rPr sz="2000" spc="120" dirty="0">
                <a:latin typeface="Verdana"/>
                <a:cs typeface="Verdana"/>
              </a:rPr>
              <a:t>F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0" dirty="0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935" y="2187752"/>
            <a:ext cx="7908290" cy="2312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65" dirty="0">
                <a:latin typeface="Verdana"/>
                <a:cs typeface="Verdana"/>
              </a:rPr>
              <a:t>Age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will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not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affect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Response.(Reject)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0" dirty="0">
                <a:latin typeface="Verdana"/>
                <a:cs typeface="Verdana"/>
              </a:rPr>
              <a:t>Driving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license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not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affect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Response.(Reject)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356870" algn="l"/>
                <a:tab pos="357505" algn="l"/>
                <a:tab pos="1341755" algn="l"/>
                <a:tab pos="2027555" algn="l"/>
                <a:tab pos="2609850" algn="l"/>
                <a:tab pos="3856990" algn="l"/>
                <a:tab pos="4418330" algn="l"/>
                <a:tab pos="5647055" algn="l"/>
                <a:tab pos="6146800" algn="l"/>
                <a:tab pos="7402830" algn="l"/>
              </a:tabLst>
            </a:pPr>
            <a:r>
              <a:rPr sz="2000" spc="-85" dirty="0">
                <a:latin typeface="Verdana"/>
                <a:cs typeface="Verdana"/>
              </a:rPr>
              <a:t>T</a:t>
            </a:r>
            <a:r>
              <a:rPr sz="2000" spc="50" dirty="0">
                <a:latin typeface="Verdana"/>
                <a:cs typeface="Verdana"/>
              </a:rPr>
              <a:t>h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5" dirty="0">
                <a:latin typeface="Verdana"/>
                <a:cs typeface="Verdana"/>
              </a:rPr>
              <a:t>wi</a:t>
            </a:r>
            <a:r>
              <a:rPr sz="2000" spc="2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0" dirty="0">
                <a:latin typeface="Verdana"/>
                <a:cs typeface="Verdana"/>
              </a:rPr>
              <a:t>b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os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85" dirty="0">
                <a:latin typeface="Verdana"/>
                <a:cs typeface="Verdana"/>
              </a:rPr>
              <a:t>v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5" dirty="0">
                <a:latin typeface="Verdana"/>
                <a:cs typeface="Verdana"/>
              </a:rPr>
              <a:t>c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ation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5" dirty="0">
                <a:latin typeface="Verdana"/>
                <a:cs typeface="Verdana"/>
              </a:rPr>
              <a:t>i</a:t>
            </a:r>
            <a:r>
              <a:rPr sz="2000" spc="5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9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age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75" dirty="0">
                <a:latin typeface="Verdana"/>
                <a:cs typeface="Verdana"/>
              </a:rPr>
              <a:t>d  </a:t>
            </a:r>
            <a:r>
              <a:rPr sz="2000" spc="-40" dirty="0">
                <a:latin typeface="Verdana"/>
                <a:cs typeface="Verdana"/>
              </a:rPr>
              <a:t>Response.(Reject)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20" dirty="0">
                <a:latin typeface="Verdana"/>
                <a:cs typeface="Verdana"/>
              </a:rPr>
              <a:t>Vehicle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damage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will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affect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Response.(Fail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reject)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9935" y="273761"/>
            <a:ext cx="41116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4" dirty="0">
                <a:solidFill>
                  <a:srgbClr val="C00000"/>
                </a:solidFill>
              </a:rPr>
              <a:t>H</a:t>
            </a:r>
            <a:r>
              <a:rPr sz="3200" spc="-170" dirty="0">
                <a:solidFill>
                  <a:srgbClr val="C00000"/>
                </a:solidFill>
              </a:rPr>
              <a:t>y</a:t>
            </a:r>
            <a:r>
              <a:rPr sz="3200" spc="-100" dirty="0">
                <a:solidFill>
                  <a:srgbClr val="C00000"/>
                </a:solidFill>
              </a:rPr>
              <a:t>pothe</a:t>
            </a:r>
            <a:r>
              <a:rPr sz="3200" spc="-90" dirty="0">
                <a:solidFill>
                  <a:srgbClr val="C00000"/>
                </a:solidFill>
              </a:rPr>
              <a:t>s</a:t>
            </a:r>
            <a:r>
              <a:rPr sz="3200" spc="-170" dirty="0">
                <a:solidFill>
                  <a:srgbClr val="C00000"/>
                </a:solidFill>
              </a:rPr>
              <a:t>is</a:t>
            </a:r>
            <a:r>
              <a:rPr sz="3200" spc="-155" dirty="0">
                <a:solidFill>
                  <a:srgbClr val="C00000"/>
                </a:solidFill>
              </a:rPr>
              <a:t> </a:t>
            </a:r>
            <a:r>
              <a:rPr sz="3200" spc="-114" dirty="0">
                <a:solidFill>
                  <a:srgbClr val="C00000"/>
                </a:solidFill>
              </a:rPr>
              <a:t>Testing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26987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10" dirty="0">
                <a:solidFill>
                  <a:srgbClr val="C00000"/>
                </a:solidFill>
              </a:rPr>
              <a:t>In</a:t>
            </a:r>
            <a:r>
              <a:rPr sz="3200" spc="-220" dirty="0">
                <a:solidFill>
                  <a:srgbClr val="C00000"/>
                </a:solidFill>
              </a:rPr>
              <a:t>t</a:t>
            </a:r>
            <a:r>
              <a:rPr sz="3200" spc="-135" dirty="0">
                <a:solidFill>
                  <a:srgbClr val="C00000"/>
                </a:solidFill>
              </a:rPr>
              <a:t>r</a:t>
            </a:r>
            <a:r>
              <a:rPr sz="3200" spc="-200" dirty="0">
                <a:solidFill>
                  <a:srgbClr val="C00000"/>
                </a:solidFill>
              </a:rPr>
              <a:t>o</a:t>
            </a:r>
            <a:r>
              <a:rPr sz="3200" spc="-60" dirty="0">
                <a:solidFill>
                  <a:srgbClr val="C00000"/>
                </a:solidFill>
              </a:rPr>
              <a:t>d</a:t>
            </a:r>
            <a:r>
              <a:rPr sz="3200" spc="-75" dirty="0">
                <a:solidFill>
                  <a:srgbClr val="C00000"/>
                </a:solidFill>
              </a:rPr>
              <a:t>u</a:t>
            </a:r>
            <a:r>
              <a:rPr sz="3200" spc="-40" dirty="0">
                <a:solidFill>
                  <a:srgbClr val="C00000"/>
                </a:solidFill>
              </a:rPr>
              <a:t>c</a:t>
            </a:r>
            <a:r>
              <a:rPr sz="3200" spc="-25" dirty="0">
                <a:solidFill>
                  <a:srgbClr val="C00000"/>
                </a:solidFill>
              </a:rPr>
              <a:t>t</a:t>
            </a:r>
            <a:r>
              <a:rPr sz="3200" spc="-105" dirty="0">
                <a:solidFill>
                  <a:srgbClr val="C00000"/>
                </a:solidFill>
              </a:rPr>
              <a:t>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8599" y="973912"/>
            <a:ext cx="346900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  <a:tab pos="1853564" algn="l"/>
              </a:tabLst>
            </a:pPr>
            <a:r>
              <a:rPr sz="2000" spc="4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ur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ntly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60" dirty="0">
                <a:latin typeface="Verdana"/>
                <a:cs typeface="Verdana"/>
              </a:rPr>
              <a:t>u</a:t>
            </a:r>
            <a:r>
              <a:rPr sz="2000" spc="40" dirty="0">
                <a:latin typeface="Verdana"/>
                <a:cs typeface="Verdana"/>
              </a:rPr>
              <a:t>t</a:t>
            </a:r>
            <a:r>
              <a:rPr sz="2000" spc="85" dirty="0">
                <a:latin typeface="Verdana"/>
                <a:cs typeface="Verdana"/>
              </a:rPr>
              <a:t>om</a:t>
            </a:r>
            <a:r>
              <a:rPr sz="2000" spc="55" dirty="0">
                <a:latin typeface="Verdana"/>
                <a:cs typeface="Verdana"/>
              </a:rPr>
              <a:t>o</a:t>
            </a:r>
            <a:r>
              <a:rPr sz="2000" spc="114" dirty="0">
                <a:latin typeface="Verdana"/>
                <a:cs typeface="Verdana"/>
              </a:rPr>
              <a:t>b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111" y="1431493"/>
            <a:ext cx="35058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2320" algn="l"/>
                <a:tab pos="2750820" algn="l"/>
              </a:tabLst>
            </a:pPr>
            <a:r>
              <a:rPr sz="2000" spc="2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ra</a:t>
            </a: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spc="-60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po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60" dirty="0">
                <a:latin typeface="Verdana"/>
                <a:cs typeface="Verdana"/>
              </a:rPr>
              <a:t>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v</a:t>
            </a:r>
            <a:r>
              <a:rPr sz="2000" spc="-30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-95" dirty="0">
                <a:latin typeface="Verdana"/>
                <a:cs typeface="Verdana"/>
              </a:rPr>
              <a:t>g,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9792" y="820277"/>
            <a:ext cx="2724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50100"/>
              </a:lnSpc>
              <a:spcBef>
                <a:spcPts val="100"/>
              </a:spcBef>
              <a:tabLst>
                <a:tab pos="781050" algn="l"/>
                <a:tab pos="875030" algn="l"/>
                <a:tab pos="1509395" algn="l"/>
                <a:tab pos="1887855" algn="l"/>
                <a:tab pos="2466975" algn="l"/>
              </a:tabLst>
            </a:pPr>
            <a:r>
              <a:rPr sz="2000" spc="-25" dirty="0">
                <a:latin typeface="Verdana"/>
                <a:cs typeface="Verdana"/>
              </a:rPr>
              <a:t>are	</a:t>
            </a:r>
            <a:r>
              <a:rPr sz="2000" spc="65" dirty="0">
                <a:latin typeface="Verdana"/>
                <a:cs typeface="Verdana"/>
              </a:rPr>
              <a:t>being	</a:t>
            </a:r>
            <a:r>
              <a:rPr sz="2000" spc="30" dirty="0">
                <a:latin typeface="Verdana"/>
                <a:cs typeface="Verdana"/>
              </a:rPr>
              <a:t>used 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45" dirty="0">
                <a:latin typeface="Verdana"/>
                <a:cs typeface="Verdana"/>
              </a:rPr>
              <a:t>he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55" dirty="0">
                <a:latin typeface="Verdana"/>
                <a:cs typeface="Verdana"/>
              </a:rPr>
              <a:t>cope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3134" y="820277"/>
            <a:ext cx="12166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50100"/>
              </a:lnSpc>
              <a:spcBef>
                <a:spcPts val="100"/>
              </a:spcBef>
              <a:tabLst>
                <a:tab pos="640080" algn="l"/>
                <a:tab pos="710565" algn="l"/>
              </a:tabLst>
            </a:pP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45" dirty="0">
                <a:latin typeface="Verdana"/>
                <a:cs typeface="Verdana"/>
              </a:rPr>
              <a:t>and  </a:t>
            </a:r>
            <a:r>
              <a:rPr sz="2000" spc="5" dirty="0">
                <a:latin typeface="Verdana"/>
                <a:cs typeface="Verdana"/>
              </a:rPr>
              <a:t>us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55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599" y="1735439"/>
            <a:ext cx="7891145" cy="3227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1300"/>
              </a:spcBef>
            </a:pP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50" dirty="0">
                <a:latin typeface="Verdana"/>
                <a:cs typeface="Verdana"/>
              </a:rPr>
              <a:t>qui</a:t>
            </a:r>
            <a:r>
              <a:rPr sz="2000" spc="55" dirty="0">
                <a:latin typeface="Verdana"/>
                <a:cs typeface="Verdana"/>
              </a:rPr>
              <a:t>p</a:t>
            </a:r>
            <a:r>
              <a:rPr sz="2000" spc="95" dirty="0">
                <a:latin typeface="Verdana"/>
                <a:cs typeface="Verdana"/>
              </a:rPr>
              <a:t>me</a:t>
            </a:r>
            <a:r>
              <a:rPr sz="2000" spc="6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e</a:t>
            </a:r>
            <a:r>
              <a:rPr sz="2000" spc="-65" dirty="0">
                <a:latin typeface="Verdana"/>
                <a:cs typeface="Verdana"/>
              </a:rPr>
              <a:t>x</a:t>
            </a:r>
            <a:r>
              <a:rPr sz="2000" spc="50" dirty="0">
                <a:latin typeface="Verdana"/>
                <a:cs typeface="Verdana"/>
              </a:rPr>
              <a:t>pa</a:t>
            </a:r>
            <a:r>
              <a:rPr sz="2000" spc="45" dirty="0">
                <a:latin typeface="Verdana"/>
                <a:cs typeface="Verdana"/>
              </a:rPr>
              <a:t>n</a:t>
            </a:r>
            <a:r>
              <a:rPr sz="2000" spc="6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100" dirty="0">
                <a:latin typeface="Verdana"/>
                <a:cs typeface="Verdana"/>
              </a:rPr>
              <a:t>n</a:t>
            </a:r>
            <a:r>
              <a:rPr sz="2000" spc="80" dirty="0">
                <a:latin typeface="Verdana"/>
                <a:cs typeface="Verdana"/>
              </a:rPr>
              <a:t>g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9085" marR="5715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spc="-25" dirty="0">
                <a:latin typeface="Verdana"/>
                <a:cs typeface="Verdana"/>
              </a:rPr>
              <a:t>This </a:t>
            </a:r>
            <a:r>
              <a:rPr sz="2000" spc="15" dirty="0">
                <a:latin typeface="Verdana"/>
                <a:cs typeface="Verdana"/>
              </a:rPr>
              <a:t>rapid </a:t>
            </a:r>
            <a:r>
              <a:rPr sz="2000" dirty="0">
                <a:latin typeface="Verdana"/>
                <a:cs typeface="Verdana"/>
              </a:rPr>
              <a:t>increase </a:t>
            </a:r>
            <a:r>
              <a:rPr sz="2000" spc="30" dirty="0">
                <a:latin typeface="Verdana"/>
                <a:cs typeface="Verdana"/>
              </a:rPr>
              <a:t>in automobiles </a:t>
            </a:r>
            <a:r>
              <a:rPr sz="2000" spc="-10" dirty="0">
                <a:latin typeface="Verdana"/>
                <a:cs typeface="Verdana"/>
              </a:rPr>
              <a:t>has </a:t>
            </a:r>
            <a:r>
              <a:rPr sz="2000" spc="30" dirty="0">
                <a:latin typeface="Verdana"/>
                <a:cs typeface="Verdana"/>
              </a:rPr>
              <a:t>caused </a:t>
            </a:r>
            <a:r>
              <a:rPr sz="2000" spc="40" dirty="0">
                <a:latin typeface="Verdana"/>
                <a:cs typeface="Verdana"/>
              </a:rPr>
              <a:t>automobile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insurance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50" dirty="0">
                <a:latin typeface="Verdana"/>
                <a:cs typeface="Verdana"/>
              </a:rPr>
              <a:t>emerge </a:t>
            </a:r>
            <a:r>
              <a:rPr sz="2000" spc="-40" dirty="0">
                <a:latin typeface="Verdana"/>
                <a:cs typeface="Verdana"/>
              </a:rPr>
              <a:t>as </a:t>
            </a:r>
            <a:r>
              <a:rPr sz="2000" spc="25" dirty="0">
                <a:latin typeface="Verdana"/>
                <a:cs typeface="Verdana"/>
              </a:rPr>
              <a:t>an </a:t>
            </a:r>
            <a:r>
              <a:rPr sz="2000" spc="-10" dirty="0">
                <a:latin typeface="Verdana"/>
                <a:cs typeface="Verdana"/>
              </a:rPr>
              <a:t>essential </a:t>
            </a:r>
            <a:r>
              <a:rPr sz="2000" spc="5" dirty="0">
                <a:latin typeface="Verdana"/>
                <a:cs typeface="Verdana"/>
              </a:rPr>
              <a:t>business </a:t>
            </a:r>
            <a:r>
              <a:rPr sz="2000" spc="10" dirty="0">
                <a:latin typeface="Verdana"/>
                <a:cs typeface="Verdana"/>
              </a:rPr>
              <a:t>target </a:t>
            </a:r>
            <a:r>
              <a:rPr sz="2000" spc="-15" dirty="0">
                <a:latin typeface="Verdana"/>
                <a:cs typeface="Verdana"/>
              </a:rPr>
              <a:t>for 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insurance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companies.</a:t>
            </a:r>
            <a:endParaRPr sz="2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spc="-35" dirty="0">
                <a:latin typeface="Verdana"/>
                <a:cs typeface="Verdana"/>
              </a:rPr>
              <a:t>Therefore,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insurance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sales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predicted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sold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using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information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existing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health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insurance 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customers.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4895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5" dirty="0">
                <a:solidFill>
                  <a:srgbClr val="C00000"/>
                </a:solidFill>
              </a:rPr>
              <a:t>Model</a:t>
            </a:r>
            <a:r>
              <a:rPr sz="3200" spc="-19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implementation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8327" y="746538"/>
            <a:ext cx="778319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After </a:t>
            </a:r>
            <a:r>
              <a:rPr sz="1600" spc="50" dirty="0">
                <a:latin typeface="Verdana"/>
                <a:cs typeface="Verdana"/>
              </a:rPr>
              <a:t>implementing </a:t>
            </a:r>
            <a:r>
              <a:rPr sz="1600" spc="-20" dirty="0">
                <a:latin typeface="Verdana"/>
                <a:cs typeface="Verdana"/>
              </a:rPr>
              <a:t>various </a:t>
            </a:r>
            <a:r>
              <a:rPr sz="1600" spc="35" dirty="0">
                <a:latin typeface="Verdana"/>
                <a:cs typeface="Verdana"/>
              </a:rPr>
              <a:t>models </a:t>
            </a:r>
            <a:r>
              <a:rPr sz="1600" spc="55" dirty="0">
                <a:latin typeface="Verdana"/>
                <a:cs typeface="Verdana"/>
              </a:rPr>
              <a:t>on </a:t>
            </a:r>
            <a:r>
              <a:rPr sz="1600" spc="30" dirty="0">
                <a:latin typeface="Verdana"/>
                <a:cs typeface="Verdana"/>
              </a:rPr>
              <a:t>the </a:t>
            </a:r>
            <a:r>
              <a:rPr sz="1600" spc="15" dirty="0">
                <a:latin typeface="Verdana"/>
                <a:cs typeface="Verdana"/>
              </a:rPr>
              <a:t>given data </a:t>
            </a:r>
            <a:r>
              <a:rPr sz="1600" spc="35" dirty="0">
                <a:latin typeface="Verdana"/>
                <a:cs typeface="Verdana"/>
              </a:rPr>
              <a:t>such </a:t>
            </a:r>
            <a:r>
              <a:rPr sz="1600" spc="-30" dirty="0">
                <a:latin typeface="Verdana"/>
                <a:cs typeface="Verdana"/>
              </a:rPr>
              <a:t>as </a:t>
            </a:r>
            <a:r>
              <a:rPr sz="1600" spc="20" dirty="0">
                <a:latin typeface="Verdana"/>
                <a:cs typeface="Verdana"/>
              </a:rPr>
              <a:t>Logistic 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Regression, </a:t>
            </a:r>
            <a:r>
              <a:rPr sz="1600" spc="25" dirty="0">
                <a:latin typeface="Verdana"/>
                <a:cs typeface="Verdana"/>
              </a:rPr>
              <a:t>Decision </a:t>
            </a:r>
            <a:r>
              <a:rPr sz="1600" spc="-25" dirty="0">
                <a:latin typeface="Verdana"/>
                <a:cs typeface="Verdana"/>
              </a:rPr>
              <a:t>Tree </a:t>
            </a:r>
            <a:r>
              <a:rPr sz="1600" spc="-45" dirty="0">
                <a:latin typeface="Verdana"/>
                <a:cs typeface="Verdana"/>
              </a:rPr>
              <a:t>Classifier, </a:t>
            </a:r>
            <a:r>
              <a:rPr sz="1600" spc="-20" dirty="0">
                <a:latin typeface="Verdana"/>
                <a:cs typeface="Verdana"/>
              </a:rPr>
              <a:t>XG boost, </a:t>
            </a:r>
            <a:r>
              <a:rPr sz="1600" spc="-5" dirty="0">
                <a:latin typeface="Verdana"/>
                <a:cs typeface="Verdana"/>
              </a:rPr>
              <a:t>Naïve </a:t>
            </a:r>
            <a:r>
              <a:rPr sz="1600" spc="-15" dirty="0">
                <a:latin typeface="Verdana"/>
                <a:cs typeface="Verdana"/>
              </a:rPr>
              <a:t>Bays </a:t>
            </a:r>
            <a:r>
              <a:rPr sz="1600" spc="-45" dirty="0">
                <a:latin typeface="Verdana"/>
                <a:cs typeface="Verdana"/>
              </a:rPr>
              <a:t>Classifier, </a:t>
            </a:r>
            <a:r>
              <a:rPr sz="1600" spc="-15" dirty="0">
                <a:latin typeface="Verdana"/>
                <a:cs typeface="Verdana"/>
              </a:rPr>
              <a:t>SGD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Classifier,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Cat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Boost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Classifier,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KNN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Classifier,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Gradient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Boosting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Classifier,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AdaBoost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Classifier,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Random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Forest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Classifier.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6611" y="4896408"/>
            <a:ext cx="2315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T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40" dirty="0">
                <a:latin typeface="Verdana"/>
                <a:cs typeface="Verdana"/>
              </a:rPr>
              <a:t>b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1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</a:t>
            </a:r>
            <a:r>
              <a:rPr sz="1200" spc="-15" dirty="0">
                <a:latin typeface="Verdana"/>
                <a:cs typeface="Verdana"/>
              </a:rPr>
              <a:t>s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b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5" dirty="0">
                <a:latin typeface="Verdana"/>
                <a:cs typeface="Verdana"/>
              </a:rPr>
              <a:t>d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2036" y="2388997"/>
          <a:ext cx="6258560" cy="2471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100" spc="-7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Cat</a:t>
                      </a:r>
                      <a:r>
                        <a:rPr sz="1100" spc="-4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Boost</a:t>
                      </a:r>
                      <a:r>
                        <a:rPr sz="1100" spc="-6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1100" spc="-4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Tree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KNN</a:t>
                      </a:r>
                      <a:r>
                        <a:rPr sz="1100" spc="-2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57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XG</a:t>
                      </a:r>
                      <a:r>
                        <a:rPr sz="1100" spc="-5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boost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100" spc="-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ad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6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oo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Naïve</a:t>
                      </a:r>
                      <a:r>
                        <a:rPr sz="1100" spc="-2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Bays</a:t>
                      </a:r>
                      <a:r>
                        <a:rPr sz="1100" spc="-4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da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oo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st</a:t>
                      </a:r>
                      <a:r>
                        <a:rPr sz="1100" spc="-8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100" spc="-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ssi</a:t>
                      </a:r>
                      <a:r>
                        <a:rPr sz="1100" spc="2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6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SGD</a:t>
                      </a:r>
                      <a:r>
                        <a:rPr sz="1100" spc="-5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100" spc="-5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Forest</a:t>
                      </a:r>
                      <a:r>
                        <a:rPr sz="1100" spc="-4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405" y="4855565"/>
            <a:ext cx="307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T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b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2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</a:t>
            </a:r>
            <a:r>
              <a:rPr sz="1200" spc="-15" dirty="0">
                <a:latin typeface="Verdana"/>
                <a:cs typeface="Verdana"/>
              </a:rPr>
              <a:t>s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b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Comp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-30" dirty="0">
                <a:latin typeface="Verdana"/>
                <a:cs typeface="Verdana"/>
              </a:rPr>
              <a:t>ex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5" dirty="0">
                <a:latin typeface="Verdana"/>
                <a:cs typeface="Verdana"/>
              </a:rPr>
              <a:t>d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l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4895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5" dirty="0">
                <a:solidFill>
                  <a:srgbClr val="C00000"/>
                </a:solidFill>
              </a:rPr>
              <a:t>Model</a:t>
            </a:r>
            <a:r>
              <a:rPr sz="3200" spc="-19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implementation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69416" y="737189"/>
            <a:ext cx="7394575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110" dirty="0">
                <a:latin typeface="Verdana"/>
                <a:cs typeface="Verdana"/>
              </a:rPr>
              <a:t>We </a:t>
            </a:r>
            <a:r>
              <a:rPr sz="1800" spc="40" dirty="0">
                <a:latin typeface="Verdana"/>
                <a:cs typeface="Verdana"/>
              </a:rPr>
              <a:t>get </a:t>
            </a:r>
            <a:r>
              <a:rPr sz="1800" spc="55" dirty="0">
                <a:latin typeface="Verdana"/>
                <a:cs typeface="Verdana"/>
              </a:rPr>
              <a:t>maximum </a:t>
            </a:r>
            <a:r>
              <a:rPr sz="1800" spc="10" dirty="0">
                <a:latin typeface="Verdana"/>
                <a:cs typeface="Verdana"/>
              </a:rPr>
              <a:t>accuracy </a:t>
            </a:r>
            <a:r>
              <a:rPr sz="1800" spc="45" dirty="0">
                <a:latin typeface="Verdana"/>
                <a:cs typeface="Verdana"/>
              </a:rPr>
              <a:t>with </a:t>
            </a:r>
            <a:r>
              <a:rPr sz="1800" spc="25" dirty="0">
                <a:latin typeface="Verdana"/>
                <a:cs typeface="Verdana"/>
              </a:rPr>
              <a:t>Decision </a:t>
            </a:r>
            <a:r>
              <a:rPr sz="1800" spc="-30" dirty="0">
                <a:latin typeface="Verdana"/>
                <a:cs typeface="Verdana"/>
              </a:rPr>
              <a:t>Tree </a:t>
            </a:r>
            <a:r>
              <a:rPr sz="1800" spc="-45" dirty="0">
                <a:latin typeface="Verdana"/>
                <a:cs typeface="Verdana"/>
              </a:rPr>
              <a:t>Classifier, 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Random </a:t>
            </a:r>
            <a:r>
              <a:rPr sz="1800" spc="5" dirty="0">
                <a:latin typeface="Verdana"/>
                <a:cs typeface="Verdana"/>
              </a:rPr>
              <a:t>Forest </a:t>
            </a:r>
            <a:r>
              <a:rPr sz="1800" spc="-45" dirty="0">
                <a:latin typeface="Verdana"/>
                <a:cs typeface="Verdana"/>
              </a:rPr>
              <a:t>Classifier, </a:t>
            </a:r>
            <a:r>
              <a:rPr sz="1800" spc="-35" dirty="0">
                <a:latin typeface="Verdana"/>
                <a:cs typeface="Verdana"/>
              </a:rPr>
              <a:t>XG </a:t>
            </a:r>
            <a:r>
              <a:rPr sz="1800" spc="25" dirty="0">
                <a:latin typeface="Verdana"/>
                <a:cs typeface="Verdana"/>
              </a:rPr>
              <a:t>boost </a:t>
            </a:r>
            <a:r>
              <a:rPr sz="1800" spc="60" dirty="0">
                <a:latin typeface="Verdana"/>
                <a:cs typeface="Verdana"/>
              </a:rPr>
              <a:t>but </a:t>
            </a:r>
            <a:r>
              <a:rPr sz="1800" spc="3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case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25" dirty="0">
                <a:latin typeface="Verdana"/>
                <a:cs typeface="Verdana"/>
              </a:rPr>
              <a:t>Decision 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Tree </a:t>
            </a:r>
            <a:r>
              <a:rPr sz="1800" spc="50" dirty="0">
                <a:latin typeface="Verdana"/>
                <a:cs typeface="Verdana"/>
              </a:rPr>
              <a:t>and </a:t>
            </a:r>
            <a:r>
              <a:rPr sz="1800" spc="60" dirty="0">
                <a:latin typeface="Verdana"/>
                <a:cs typeface="Verdana"/>
              </a:rPr>
              <a:t>Random </a:t>
            </a:r>
            <a:r>
              <a:rPr sz="1800" spc="-10" dirty="0">
                <a:latin typeface="Verdana"/>
                <a:cs typeface="Verdana"/>
              </a:rPr>
              <a:t>forest </a:t>
            </a:r>
            <a:r>
              <a:rPr sz="1800" spc="5" dirty="0">
                <a:latin typeface="Verdana"/>
                <a:cs typeface="Verdana"/>
              </a:rPr>
              <a:t>accuracy </a:t>
            </a:r>
            <a:r>
              <a:rPr sz="1800" spc="-40" dirty="0">
                <a:latin typeface="Verdana"/>
                <a:cs typeface="Verdana"/>
              </a:rPr>
              <a:t>is </a:t>
            </a:r>
            <a:r>
              <a:rPr sz="1800" spc="20" dirty="0">
                <a:latin typeface="Verdana"/>
                <a:cs typeface="Verdana"/>
              </a:rPr>
              <a:t>decreased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20" dirty="0">
                <a:latin typeface="Verdana"/>
                <a:cs typeface="Verdana"/>
              </a:rPr>
              <a:t>testing 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data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Over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fitting.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XG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Boost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accuracy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decreases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but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with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less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percentage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here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there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no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problem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ove</a:t>
            </a:r>
            <a:r>
              <a:rPr sz="1800" spc="-30" dirty="0">
                <a:latin typeface="Verdana"/>
                <a:cs typeface="Verdana"/>
              </a:rPr>
              <a:t>r</a:t>
            </a:r>
            <a:r>
              <a:rPr sz="1800" spc="-4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spc="55" dirty="0">
                <a:latin typeface="Verdana"/>
                <a:cs typeface="Verdana"/>
              </a:rPr>
              <a:t>in</a:t>
            </a:r>
            <a:r>
              <a:rPr sz="1800" spc="60" dirty="0">
                <a:latin typeface="Verdana"/>
                <a:cs typeface="Verdana"/>
              </a:rPr>
              <a:t>g</a:t>
            </a:r>
            <a:r>
              <a:rPr sz="1800" spc="-27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4187" y="3255771"/>
          <a:ext cx="8147049" cy="1385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0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XG</a:t>
                      </a:r>
                      <a:r>
                        <a:rPr sz="1100" spc="-6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Boost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spc="-5" dirty="0">
                          <a:solidFill>
                            <a:srgbClr val="09272D"/>
                          </a:solidFill>
                          <a:latin typeface="Calibri"/>
                          <a:cs typeface="Calibri"/>
                        </a:rPr>
                        <a:t>0.81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1"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1100" spc="-3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Tree</a:t>
                      </a:r>
                      <a:r>
                        <a:rPr sz="1100" spc="-3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414"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5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100" spc="-7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Forest</a:t>
                      </a:r>
                      <a:r>
                        <a:rPr sz="1100" spc="-6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1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09272D"/>
                          </a:solidFill>
                          <a:latin typeface="Arial MT"/>
                          <a:cs typeface="Arial MT"/>
                        </a:rPr>
                        <a:t>0.81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592" y="1152525"/>
            <a:ext cx="142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Verdana"/>
                <a:cs typeface="Verdana"/>
              </a:rPr>
              <a:t>Pre</a:t>
            </a:r>
            <a:r>
              <a:rPr sz="1200" spc="5" dirty="0">
                <a:latin typeface="Verdana"/>
                <a:cs typeface="Verdana"/>
              </a:rPr>
              <a:t>v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10" dirty="0">
                <a:latin typeface="Verdana"/>
                <a:cs typeface="Verdana"/>
              </a:rPr>
              <a:t>r</a:t>
            </a:r>
            <a:r>
              <a:rPr sz="1200" spc="-25" dirty="0">
                <a:latin typeface="Verdana"/>
                <a:cs typeface="Verdana"/>
              </a:rPr>
              <a:t>e</a:t>
            </a:r>
            <a:r>
              <a:rPr sz="1200" spc="65" dirty="0">
                <a:latin typeface="Verdana"/>
                <a:cs typeface="Verdana"/>
              </a:rPr>
              <a:t>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155" y="2770561"/>
            <a:ext cx="986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35" dirty="0">
                <a:latin typeface="Verdana"/>
                <a:cs typeface="Verdana"/>
              </a:rPr>
              <a:t>de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55" y="2242805"/>
            <a:ext cx="155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P</a:t>
            </a:r>
            <a:r>
              <a:rPr sz="1200" spc="70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li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50" dirty="0">
                <a:latin typeface="Verdana"/>
                <a:cs typeface="Verdana"/>
              </a:rPr>
              <a:t>h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50" dirty="0">
                <a:latin typeface="Verdana"/>
                <a:cs typeface="Verdana"/>
              </a:rPr>
              <a:t>nn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10" dirty="0">
                <a:latin typeface="Verdana"/>
                <a:cs typeface="Verdana"/>
              </a:rPr>
              <a:t>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592" y="1669745"/>
            <a:ext cx="1016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G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50" dirty="0">
                <a:latin typeface="Verdana"/>
                <a:cs typeface="Verdana"/>
              </a:rPr>
              <a:t>n</a:t>
            </a:r>
            <a:r>
              <a:rPr sz="1200" spc="15" dirty="0">
                <a:latin typeface="Verdana"/>
                <a:cs typeface="Verdana"/>
              </a:rPr>
              <a:t>der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m</a:t>
            </a:r>
            <a:r>
              <a:rPr sz="1200" spc="40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48" y="3353722"/>
            <a:ext cx="160909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200" spc="20" dirty="0">
                <a:latin typeface="Verdana"/>
                <a:cs typeface="Verdana"/>
              </a:rPr>
              <a:t>Veh</a:t>
            </a:r>
            <a:r>
              <a:rPr lang="en-IN" sz="1200" spc="-5" dirty="0">
                <a:latin typeface="Verdana"/>
                <a:cs typeface="Verdana"/>
              </a:rPr>
              <a:t>i</a:t>
            </a:r>
            <a:r>
              <a:rPr lang="en-IN" sz="1200" spc="45" dirty="0">
                <a:latin typeface="Verdana"/>
                <a:cs typeface="Verdana"/>
              </a:rPr>
              <a:t>c</a:t>
            </a:r>
            <a:r>
              <a:rPr lang="en-IN" sz="1200" spc="-25" dirty="0">
                <a:latin typeface="Verdana"/>
                <a:cs typeface="Verdana"/>
              </a:rPr>
              <a:t>l</a:t>
            </a:r>
            <a:r>
              <a:rPr lang="en-IN" sz="1200" spc="10" dirty="0">
                <a:latin typeface="Verdana"/>
                <a:cs typeface="Verdana"/>
              </a:rPr>
              <a:t>e</a:t>
            </a:r>
            <a:r>
              <a:rPr lang="en-IN" sz="1200" spc="-95" dirty="0">
                <a:latin typeface="Verdana"/>
                <a:cs typeface="Verdana"/>
              </a:rPr>
              <a:t> </a:t>
            </a:r>
            <a:r>
              <a:rPr lang="en-IN" sz="1200" spc="-5" dirty="0">
                <a:latin typeface="Verdana"/>
                <a:cs typeface="Verdana"/>
              </a:rPr>
              <a:t>a</a:t>
            </a:r>
            <a:r>
              <a:rPr lang="en-IN" sz="1200" spc="65" dirty="0">
                <a:latin typeface="Verdana"/>
                <a:cs typeface="Verdana"/>
              </a:rPr>
              <a:t>g</a:t>
            </a:r>
            <a:r>
              <a:rPr lang="en-IN" sz="1200" spc="10" dirty="0">
                <a:latin typeface="Verdana"/>
                <a:cs typeface="Verdana"/>
              </a:rPr>
              <a:t>e</a:t>
            </a:r>
            <a:r>
              <a:rPr lang="en-IN" sz="1200" spc="-95" dirty="0">
                <a:latin typeface="Verdana"/>
                <a:cs typeface="Verdana"/>
              </a:rPr>
              <a:t> </a:t>
            </a:r>
            <a:r>
              <a:rPr lang="en-IN" sz="1200" spc="-295" dirty="0">
                <a:latin typeface="Verdana"/>
                <a:cs typeface="Verdana"/>
              </a:rPr>
              <a:t>&gt;</a:t>
            </a:r>
            <a:r>
              <a:rPr lang="en-IN" sz="1200" spc="-125" dirty="0">
                <a:latin typeface="Verdana"/>
                <a:cs typeface="Verdana"/>
              </a:rPr>
              <a:t> </a:t>
            </a:r>
            <a:r>
              <a:rPr lang="en-IN" sz="1200" spc="-85" dirty="0">
                <a:latin typeface="Verdana"/>
                <a:cs typeface="Verdana"/>
              </a:rPr>
              <a:t>2</a:t>
            </a:r>
            <a:r>
              <a:rPr lang="en-IN" sz="1200" spc="-100" dirty="0">
                <a:latin typeface="Verdana"/>
                <a:cs typeface="Verdana"/>
              </a:rPr>
              <a:t> </a:t>
            </a:r>
            <a:r>
              <a:rPr lang="en-IN" sz="1200" spc="-25" dirty="0">
                <a:latin typeface="Verdana"/>
                <a:cs typeface="Verdana"/>
              </a:rPr>
              <a:t>y</a:t>
            </a:r>
            <a:r>
              <a:rPr lang="en-IN" sz="1200" spc="-35" dirty="0">
                <a:latin typeface="Verdana"/>
                <a:cs typeface="Verdana"/>
              </a:rPr>
              <a:t>e</a:t>
            </a:r>
            <a:r>
              <a:rPr lang="en-IN" sz="1200" spc="-5" dirty="0">
                <a:latin typeface="Verdana"/>
                <a:cs typeface="Verdana"/>
              </a:rPr>
              <a:t>a</a:t>
            </a:r>
            <a:r>
              <a:rPr lang="en-IN" sz="1200" spc="-35" dirty="0">
                <a:latin typeface="Verdana"/>
                <a:cs typeface="Verdana"/>
              </a:rPr>
              <a:t>rs</a:t>
            </a:r>
            <a:endParaRPr lang="en-IN"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4800" y="4753762"/>
            <a:ext cx="38176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75" dirty="0">
                <a:latin typeface="Verdana"/>
                <a:cs typeface="Verdana"/>
              </a:rPr>
              <a:t>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2</a:t>
            </a:r>
            <a:r>
              <a:rPr sz="1200" spc="-145" dirty="0">
                <a:latin typeface="Verdana"/>
                <a:cs typeface="Verdana"/>
              </a:rPr>
              <a:t>8: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F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10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50" dirty="0">
                <a:latin typeface="Verdana"/>
                <a:cs typeface="Verdana"/>
              </a:rPr>
              <a:t>u</a:t>
            </a:r>
            <a:r>
              <a:rPr sz="1200" spc="-10" dirty="0">
                <a:latin typeface="Verdana"/>
                <a:cs typeface="Verdana"/>
              </a:rPr>
              <a:t>re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</a:t>
            </a:r>
            <a:r>
              <a:rPr sz="1200" spc="100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3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r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10" dirty="0">
                <a:latin typeface="Verdana"/>
                <a:cs typeface="Verdana"/>
              </a:rPr>
              <a:t>a</a:t>
            </a:r>
            <a:r>
              <a:rPr sz="1200" spc="35" dirty="0">
                <a:latin typeface="Verdana"/>
                <a:cs typeface="Verdana"/>
              </a:rPr>
              <a:t>nce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g</a:t>
            </a:r>
            <a:r>
              <a:rPr sz="1200" spc="-20" dirty="0">
                <a:latin typeface="Verdana"/>
                <a:cs typeface="Verdana"/>
              </a:rPr>
              <a:t>ra</a:t>
            </a:r>
            <a:r>
              <a:rPr sz="1200" spc="60" dirty="0">
                <a:latin typeface="Verdana"/>
                <a:cs typeface="Verdana"/>
              </a:rPr>
              <a:t>ph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F</a:t>
            </a:r>
            <a:r>
              <a:rPr sz="1200" spc="-5" dirty="0">
                <a:latin typeface="Verdana"/>
                <a:cs typeface="Verdana"/>
              </a:rPr>
              <a:t>r</a:t>
            </a:r>
            <a:r>
              <a:rPr sz="1200" spc="-20" dirty="0">
                <a:latin typeface="Verdana"/>
                <a:cs typeface="Verdana"/>
              </a:rPr>
              <a:t>o</a:t>
            </a:r>
            <a:r>
              <a:rPr sz="1200" spc="105" dirty="0">
                <a:latin typeface="Verdana"/>
                <a:cs typeface="Verdana"/>
              </a:rPr>
              <a:t>m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XG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B</a:t>
            </a:r>
            <a:r>
              <a:rPr sz="1200" spc="15" dirty="0">
                <a:latin typeface="Verdana"/>
                <a:cs typeface="Verdana"/>
              </a:rPr>
              <a:t>oo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18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4895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5" dirty="0">
                <a:solidFill>
                  <a:srgbClr val="C00000"/>
                </a:solidFill>
              </a:rPr>
              <a:t>Model</a:t>
            </a:r>
            <a:r>
              <a:rPr sz="3200" spc="-19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implementation</a:t>
            </a:r>
            <a:endParaRPr sz="3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586EA4-E954-444B-F863-F66E05CA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87436"/>
            <a:ext cx="5357495" cy="42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97096C-13D6-0456-6FA6-5D4301E9FD64}"/>
              </a:ext>
            </a:extLst>
          </p:cNvPr>
          <p:cNvSpPr txBox="1"/>
          <p:nvPr/>
        </p:nvSpPr>
        <p:spPr>
          <a:xfrm>
            <a:off x="422936" y="4378544"/>
            <a:ext cx="1031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Vintage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5D830-27ED-1972-6E1D-1B80354DA8FF}"/>
              </a:ext>
            </a:extLst>
          </p:cNvPr>
          <p:cNvSpPr txBox="1"/>
          <p:nvPr/>
        </p:nvSpPr>
        <p:spPr>
          <a:xfrm>
            <a:off x="237548" y="382285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err="1"/>
              <a:t>Annual_Premium</a:t>
            </a:r>
            <a:endParaRPr lang="en-IN" sz="13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194563"/>
            <a:ext cx="4895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5" dirty="0">
                <a:solidFill>
                  <a:srgbClr val="C00000"/>
                </a:solidFill>
              </a:rPr>
              <a:t>Model</a:t>
            </a:r>
            <a:r>
              <a:rPr sz="3200" spc="-19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implementation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513" y="3642359"/>
            <a:ext cx="2000622" cy="915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7463" y="765047"/>
            <a:ext cx="3530296" cy="23596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100" y="3241039"/>
            <a:ext cx="33381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2</a:t>
            </a:r>
            <a:r>
              <a:rPr sz="1400" spc="-85" dirty="0">
                <a:latin typeface="Verdana"/>
                <a:cs typeface="Verdana"/>
              </a:rPr>
              <a:t>9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He</a:t>
            </a:r>
            <a:r>
              <a:rPr sz="1400" spc="10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25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70" dirty="0">
                <a:latin typeface="Verdana"/>
                <a:cs typeface="Verdana"/>
              </a:rPr>
              <a:t>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f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25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150" dirty="0">
                <a:latin typeface="Verdana"/>
                <a:cs typeface="Verdana"/>
              </a:rPr>
              <a:t>x.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54" y="4834229"/>
            <a:ext cx="4306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60" dirty="0">
                <a:latin typeface="Verdana"/>
                <a:cs typeface="Verdana"/>
              </a:rPr>
              <a:t>b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3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dirty="0">
                <a:latin typeface="Verdana"/>
                <a:cs typeface="Verdana"/>
              </a:rPr>
              <a:t>ues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f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x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-40" dirty="0">
                <a:latin typeface="Verdana"/>
                <a:cs typeface="Verdana"/>
              </a:rPr>
              <a:t>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XG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B</a:t>
            </a:r>
            <a:r>
              <a:rPr sz="1400" spc="10" dirty="0">
                <a:latin typeface="Verdana"/>
                <a:cs typeface="Verdana"/>
              </a:rPr>
              <a:t>oo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064" y="3302634"/>
            <a:ext cx="33267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3</a:t>
            </a:r>
            <a:r>
              <a:rPr sz="1400" spc="20" dirty="0">
                <a:latin typeface="Verdana"/>
                <a:cs typeface="Verdana"/>
              </a:rPr>
              <a:t>0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XG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B</a:t>
            </a:r>
            <a:r>
              <a:rPr sz="1400" spc="10" dirty="0">
                <a:latin typeface="Verdana"/>
                <a:cs typeface="Verdana"/>
              </a:rPr>
              <a:t>oo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a</a:t>
            </a:r>
            <a:r>
              <a:rPr sz="1400" spc="-45" dirty="0">
                <a:latin typeface="Verdana"/>
                <a:cs typeface="Verdana"/>
              </a:rPr>
              <a:t>s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R</a:t>
            </a:r>
            <a:r>
              <a:rPr sz="1400" spc="6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C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85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96E71-CFDA-9BCF-43DF-3C19CD9F2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1" y="791043"/>
            <a:ext cx="33718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599" y="902288"/>
            <a:ext cx="7894320" cy="37312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will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be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more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profit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if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company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sells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both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health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and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vehicle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Verdana"/>
                <a:cs typeface="Verdana"/>
              </a:rPr>
              <a:t>insurance.</a:t>
            </a:r>
            <a:endParaRPr sz="180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Previously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insured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is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important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cross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sell.</a:t>
            </a:r>
            <a:endParaRPr sz="1800">
              <a:latin typeface="Verdana"/>
              <a:cs typeface="Verdana"/>
            </a:endParaRPr>
          </a:p>
          <a:p>
            <a:pPr marL="299085" marR="5080" indent="-287020" algn="just">
              <a:lnSpc>
                <a:spcPts val="3240"/>
              </a:lnSpc>
              <a:spcBef>
                <a:spcPts val="28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After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implementation</a:t>
            </a:r>
            <a:r>
              <a:rPr sz="1800" spc="5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various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models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we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got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best</a:t>
            </a:r>
            <a:r>
              <a:rPr sz="1800" spc="-15" dirty="0">
                <a:latin typeface="Verdana"/>
                <a:cs typeface="Verdana"/>
              </a:rPr>
              <a:t> results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from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Decision </a:t>
            </a:r>
            <a:r>
              <a:rPr sz="1800" spc="-5" dirty="0">
                <a:latin typeface="Verdana"/>
                <a:cs typeface="Verdana"/>
              </a:rPr>
              <a:t>tree </a:t>
            </a:r>
            <a:r>
              <a:rPr sz="1800" spc="-40" dirty="0">
                <a:latin typeface="Verdana"/>
                <a:cs typeface="Verdana"/>
              </a:rPr>
              <a:t>classifier, </a:t>
            </a:r>
            <a:r>
              <a:rPr sz="1800" spc="65" dirty="0">
                <a:latin typeface="Verdana"/>
                <a:cs typeface="Verdana"/>
              </a:rPr>
              <a:t>Random </a:t>
            </a:r>
            <a:r>
              <a:rPr sz="1800" spc="-15" dirty="0">
                <a:latin typeface="Verdana"/>
                <a:cs typeface="Verdana"/>
              </a:rPr>
              <a:t>forest </a:t>
            </a:r>
            <a:r>
              <a:rPr sz="1800" spc="-25" dirty="0">
                <a:latin typeface="Verdana"/>
                <a:cs typeface="Verdana"/>
              </a:rPr>
              <a:t>classifier </a:t>
            </a:r>
            <a:r>
              <a:rPr sz="1800" spc="50" dirty="0">
                <a:latin typeface="Verdana"/>
                <a:cs typeface="Verdana"/>
              </a:rPr>
              <a:t>and </a:t>
            </a:r>
            <a:r>
              <a:rPr sz="1800" spc="-35" dirty="0">
                <a:latin typeface="Verdana"/>
                <a:cs typeface="Verdana"/>
              </a:rPr>
              <a:t>XG </a:t>
            </a:r>
            <a:r>
              <a:rPr sz="1800" spc="25" dirty="0">
                <a:latin typeface="Verdana"/>
                <a:cs typeface="Verdana"/>
              </a:rPr>
              <a:t>boost 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classifier.</a:t>
            </a:r>
            <a:endParaRPr sz="1800">
              <a:latin typeface="Verdana"/>
              <a:cs typeface="Verdana"/>
            </a:endParaRPr>
          </a:p>
          <a:p>
            <a:pPr marL="299085" marR="9525" indent="-287020" algn="just">
              <a:lnSpc>
                <a:spcPts val="3240"/>
              </a:lnSpc>
              <a:spcBef>
                <a:spcPts val="1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25" dirty="0">
                <a:latin typeface="Verdana"/>
                <a:cs typeface="Verdana"/>
              </a:rPr>
              <a:t>Decision </a:t>
            </a:r>
            <a:r>
              <a:rPr sz="1800" spc="-5" dirty="0">
                <a:latin typeface="Verdana"/>
                <a:cs typeface="Verdana"/>
              </a:rPr>
              <a:t>tree </a:t>
            </a:r>
            <a:r>
              <a:rPr sz="1800" spc="50" dirty="0">
                <a:latin typeface="Verdana"/>
                <a:cs typeface="Verdana"/>
              </a:rPr>
              <a:t>and </a:t>
            </a:r>
            <a:r>
              <a:rPr sz="1800" spc="60" dirty="0">
                <a:latin typeface="Verdana"/>
                <a:cs typeface="Verdana"/>
              </a:rPr>
              <a:t>Random </a:t>
            </a:r>
            <a:r>
              <a:rPr sz="1800" spc="-15" dirty="0">
                <a:latin typeface="Verdana"/>
                <a:cs typeface="Verdana"/>
              </a:rPr>
              <a:t>forest </a:t>
            </a:r>
            <a:r>
              <a:rPr sz="1800" spc="-25" dirty="0">
                <a:latin typeface="Verdana"/>
                <a:cs typeface="Verdana"/>
              </a:rPr>
              <a:t>are over </a:t>
            </a:r>
            <a:r>
              <a:rPr sz="1800" spc="20" dirty="0">
                <a:latin typeface="Verdana"/>
                <a:cs typeface="Verdana"/>
              </a:rPr>
              <a:t>fitting </a:t>
            </a:r>
            <a:r>
              <a:rPr sz="1800" spc="-10" dirty="0">
                <a:latin typeface="Verdana"/>
                <a:cs typeface="Verdana"/>
              </a:rPr>
              <a:t>so </a:t>
            </a:r>
            <a:r>
              <a:rPr sz="1800" spc="-20" dirty="0">
                <a:latin typeface="Verdana"/>
                <a:cs typeface="Verdana"/>
              </a:rPr>
              <a:t>finally </a:t>
            </a:r>
            <a:r>
              <a:rPr sz="1800" spc="60" dirty="0">
                <a:latin typeface="Verdana"/>
                <a:cs typeface="Verdana"/>
              </a:rPr>
              <a:t>we 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</a:t>
            </a:r>
            <a:r>
              <a:rPr sz="1800" spc="45" dirty="0">
                <a:latin typeface="Verdana"/>
                <a:cs typeface="Verdana"/>
              </a:rPr>
              <a:t>e</a:t>
            </a:r>
            <a:r>
              <a:rPr sz="1800" spc="30" dirty="0">
                <a:latin typeface="Verdana"/>
                <a:cs typeface="Verdana"/>
              </a:rPr>
              <a:t>cide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o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g</a:t>
            </a:r>
            <a:r>
              <a:rPr sz="1800" spc="70" dirty="0">
                <a:latin typeface="Verdana"/>
                <a:cs typeface="Verdana"/>
              </a:rPr>
              <a:t>o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wi</a:t>
            </a:r>
            <a:r>
              <a:rPr sz="1800" spc="15" dirty="0">
                <a:latin typeface="Verdana"/>
                <a:cs typeface="Verdana"/>
              </a:rPr>
              <a:t>t</a:t>
            </a:r>
            <a:r>
              <a:rPr sz="1800" spc="75" dirty="0">
                <a:latin typeface="Verdana"/>
                <a:cs typeface="Verdana"/>
              </a:rPr>
              <a:t>h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X</a:t>
            </a:r>
            <a:r>
              <a:rPr sz="1800" spc="-30" dirty="0">
                <a:latin typeface="Verdana"/>
                <a:cs typeface="Verdana"/>
              </a:rPr>
              <a:t>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boo</a:t>
            </a:r>
            <a:r>
              <a:rPr sz="1800" spc="3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t</a:t>
            </a:r>
            <a:r>
              <a:rPr sz="1800" spc="-27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XG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boost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with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accuracy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0.88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and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accuracy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0.81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355803"/>
            <a:ext cx="2391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" dirty="0">
                <a:solidFill>
                  <a:srgbClr val="C00000"/>
                </a:solidFill>
              </a:rPr>
              <a:t>C</a:t>
            </a:r>
            <a:r>
              <a:rPr sz="3200" spc="-105" dirty="0">
                <a:solidFill>
                  <a:srgbClr val="C00000"/>
                </a:solidFill>
              </a:rPr>
              <a:t>onclusion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355803"/>
            <a:ext cx="24130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25" dirty="0">
                <a:solidFill>
                  <a:srgbClr val="C00000"/>
                </a:solidFill>
              </a:rPr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8599" y="910031"/>
            <a:ext cx="7893684" cy="271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50100"/>
              </a:lnSpc>
              <a:spcBef>
                <a:spcPts val="95"/>
              </a:spcBef>
              <a:buAutoNum type="arabicPlain"/>
              <a:tabLst>
                <a:tab pos="281305" algn="l"/>
              </a:tabLst>
            </a:pPr>
            <a:r>
              <a:rPr sz="1600" spc="-30" dirty="0">
                <a:latin typeface="Verdana"/>
                <a:cs typeface="Verdana"/>
              </a:rPr>
              <a:t>“A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Study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on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Insurance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purchase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Prediction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Using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Two-Class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Logistic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25" dirty="0">
                <a:latin typeface="Verdana"/>
                <a:cs typeface="Verdana"/>
              </a:rPr>
              <a:t>gr</a:t>
            </a:r>
            <a:r>
              <a:rPr sz="1600" spc="20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ss</a:t>
            </a:r>
            <a:r>
              <a:rPr sz="1600" spc="35" dirty="0">
                <a:latin typeface="Verdana"/>
                <a:cs typeface="Verdana"/>
              </a:rPr>
              <a:t>ion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w</a:t>
            </a:r>
            <a:r>
              <a:rPr sz="1600" spc="35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-</a:t>
            </a:r>
            <a:r>
              <a:rPr sz="1600" spc="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la</a:t>
            </a:r>
            <a:r>
              <a:rPr sz="1600" spc="-50" dirty="0">
                <a:latin typeface="Verdana"/>
                <a:cs typeface="Verdana"/>
              </a:rPr>
              <a:t>ss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105" dirty="0">
                <a:latin typeface="Verdana"/>
                <a:cs typeface="Verdana"/>
              </a:rPr>
              <a:t>B</a:t>
            </a:r>
            <a:r>
              <a:rPr sz="1600" spc="10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35" dirty="0">
                <a:latin typeface="Verdana"/>
                <a:cs typeface="Verdana"/>
              </a:rPr>
              <a:t>si</a:t>
            </a:r>
            <a:r>
              <a:rPr sz="1600" spc="55" dirty="0">
                <a:latin typeface="Verdana"/>
                <a:cs typeface="Verdana"/>
              </a:rPr>
              <a:t>on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T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”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y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70" dirty="0">
                <a:latin typeface="Verdana"/>
                <a:cs typeface="Verdana"/>
              </a:rPr>
              <a:t>un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A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-440" dirty="0">
                <a:latin typeface="Verdana"/>
                <a:cs typeface="Verdana"/>
              </a:rPr>
              <a:t>1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245" dirty="0">
                <a:latin typeface="Verdana"/>
                <a:cs typeface="Verdana"/>
              </a:rPr>
              <a:t>,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45" dirty="0">
                <a:latin typeface="Verdana"/>
                <a:cs typeface="Verdana"/>
              </a:rPr>
              <a:t>n</a:t>
            </a:r>
            <a:r>
              <a:rPr sz="1600" spc="75" dirty="0">
                <a:latin typeface="Verdana"/>
                <a:cs typeface="Verdana"/>
              </a:rPr>
              <a:t>g  </a:t>
            </a:r>
            <a:r>
              <a:rPr sz="1600" spc="35" dirty="0">
                <a:latin typeface="Verdana"/>
                <a:cs typeface="Verdana"/>
              </a:rPr>
              <a:t>Hee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YEO2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245" dirty="0">
                <a:latin typeface="Verdana"/>
                <a:cs typeface="Verdana"/>
              </a:rPr>
              <a:t>,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Minsoo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KANG3</a:t>
            </a:r>
            <a:endParaRPr sz="1600">
              <a:latin typeface="Verdana"/>
              <a:cs typeface="Verdana"/>
            </a:endParaRPr>
          </a:p>
          <a:p>
            <a:pPr marL="257810" indent="-245745">
              <a:lnSpc>
                <a:spcPct val="100000"/>
              </a:lnSpc>
              <a:spcBef>
                <a:spcPts val="1470"/>
              </a:spcBef>
              <a:buAutoNum type="arabicPlain"/>
              <a:tabLst>
                <a:tab pos="258445" algn="l"/>
              </a:tabLst>
            </a:pPr>
            <a:r>
              <a:rPr sz="1600" spc="-25" dirty="0">
                <a:latin typeface="Verdana"/>
                <a:cs typeface="Verdana"/>
              </a:rPr>
              <a:t>”A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study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on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meaning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automobile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in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no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insurance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automobile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j</a:t>
            </a:r>
            <a:r>
              <a:rPr sz="1600" spc="-15" dirty="0">
                <a:latin typeface="Verdana"/>
                <a:cs typeface="Verdana"/>
              </a:rPr>
              <a:t>ury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5" dirty="0">
                <a:latin typeface="Verdana"/>
                <a:cs typeface="Verdana"/>
              </a:rPr>
              <a:t>ur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”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y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40" dirty="0">
                <a:latin typeface="Verdana"/>
                <a:cs typeface="Verdana"/>
              </a:rPr>
              <a:t>h</a:t>
            </a:r>
            <a:r>
              <a:rPr sz="1600" spc="-75" dirty="0">
                <a:latin typeface="Verdana"/>
                <a:cs typeface="Verdana"/>
              </a:rPr>
              <a:t>oi,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B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257810" indent="-245745">
              <a:lnSpc>
                <a:spcPct val="100000"/>
              </a:lnSpc>
              <a:spcBef>
                <a:spcPts val="1465"/>
              </a:spcBef>
              <a:buAutoNum type="arabicPlain" startAt="3"/>
              <a:tabLst>
                <a:tab pos="258445" algn="l"/>
              </a:tabLst>
            </a:pPr>
            <a:r>
              <a:rPr sz="1600" spc="-15" dirty="0">
                <a:latin typeface="Verdana"/>
                <a:cs typeface="Verdana"/>
              </a:rPr>
              <a:t>”Cross-selling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through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database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marketing: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mixed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data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factor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analyzer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data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augmentation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prediction”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Wagner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A.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Kamakura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1820062"/>
            <a:ext cx="502158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0" spc="60" dirty="0">
                <a:solidFill>
                  <a:srgbClr val="C00000"/>
                </a:solidFill>
                <a:latin typeface="Verdana"/>
                <a:cs typeface="Verdana"/>
              </a:rPr>
              <a:t>Tha</a:t>
            </a:r>
            <a:r>
              <a:rPr sz="6600" b="0" spc="40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6600" b="0" spc="60" dirty="0">
                <a:solidFill>
                  <a:srgbClr val="C00000"/>
                </a:solidFill>
                <a:latin typeface="Verdana"/>
                <a:cs typeface="Verdana"/>
              </a:rPr>
              <a:t>k</a:t>
            </a:r>
            <a:r>
              <a:rPr sz="6600" b="0" spc="-5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6600" b="0" spc="175" dirty="0">
                <a:solidFill>
                  <a:srgbClr val="C00000"/>
                </a:solidFill>
                <a:latin typeface="Verdana"/>
                <a:cs typeface="Verdana"/>
              </a:rPr>
              <a:t>Yo</a:t>
            </a:r>
            <a:r>
              <a:rPr sz="6600" b="0" spc="150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6600" b="0" spc="-1130" dirty="0">
                <a:solidFill>
                  <a:srgbClr val="C00000"/>
                </a:solidFill>
                <a:latin typeface="Verdana"/>
                <a:cs typeface="Verdana"/>
              </a:rPr>
              <a:t>…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26987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10" dirty="0">
                <a:solidFill>
                  <a:srgbClr val="C00000"/>
                </a:solidFill>
              </a:rPr>
              <a:t>In</a:t>
            </a:r>
            <a:r>
              <a:rPr sz="3200" spc="-220" dirty="0">
                <a:solidFill>
                  <a:srgbClr val="C00000"/>
                </a:solidFill>
              </a:rPr>
              <a:t>t</a:t>
            </a:r>
            <a:r>
              <a:rPr sz="3200" spc="-135" dirty="0">
                <a:solidFill>
                  <a:srgbClr val="C00000"/>
                </a:solidFill>
              </a:rPr>
              <a:t>r</a:t>
            </a:r>
            <a:r>
              <a:rPr sz="3200" spc="-200" dirty="0">
                <a:solidFill>
                  <a:srgbClr val="C00000"/>
                </a:solidFill>
              </a:rPr>
              <a:t>o</a:t>
            </a:r>
            <a:r>
              <a:rPr sz="3200" spc="-60" dirty="0">
                <a:solidFill>
                  <a:srgbClr val="C00000"/>
                </a:solidFill>
              </a:rPr>
              <a:t>d</a:t>
            </a:r>
            <a:r>
              <a:rPr sz="3200" spc="-75" dirty="0">
                <a:solidFill>
                  <a:srgbClr val="C00000"/>
                </a:solidFill>
              </a:rPr>
              <a:t>u</a:t>
            </a:r>
            <a:r>
              <a:rPr sz="3200" spc="-40" dirty="0">
                <a:solidFill>
                  <a:srgbClr val="C00000"/>
                </a:solidFill>
              </a:rPr>
              <a:t>c</a:t>
            </a:r>
            <a:r>
              <a:rPr sz="3200" spc="-25" dirty="0">
                <a:solidFill>
                  <a:srgbClr val="C00000"/>
                </a:solidFill>
              </a:rPr>
              <a:t>t</a:t>
            </a:r>
            <a:r>
              <a:rPr sz="3200" spc="-105" dirty="0">
                <a:solidFill>
                  <a:srgbClr val="C00000"/>
                </a:solidFill>
              </a:rPr>
              <a:t>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8599" y="820277"/>
            <a:ext cx="78930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335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707390" algn="l"/>
                <a:tab pos="1399540" algn="l"/>
                <a:tab pos="2787015" algn="l"/>
                <a:tab pos="4454525" algn="l"/>
                <a:tab pos="5497195" algn="l"/>
                <a:tab pos="5963920" algn="l"/>
                <a:tab pos="6623050" algn="l"/>
              </a:tabLst>
            </a:pPr>
            <a:r>
              <a:rPr sz="2000" spc="-110" dirty="0">
                <a:latin typeface="Verdana"/>
                <a:cs typeface="Verdana"/>
              </a:rPr>
              <a:t>It	</a:t>
            </a:r>
            <a:r>
              <a:rPr sz="2000" spc="45" dirty="0">
                <a:latin typeface="Verdana"/>
                <a:cs typeface="Verdana"/>
              </a:rPr>
              <a:t>can	</a:t>
            </a:r>
            <a:r>
              <a:rPr sz="2000" spc="70" dirty="0">
                <a:latin typeface="Verdana"/>
                <a:cs typeface="Verdana"/>
              </a:rPr>
              <a:t>ge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contin</a:t>
            </a:r>
            <a:r>
              <a:rPr sz="2000" spc="30" dirty="0">
                <a:latin typeface="Verdana"/>
                <a:cs typeface="Verdana"/>
              </a:rPr>
              <a:t>uous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f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5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35" dirty="0">
                <a:latin typeface="Verdana"/>
                <a:cs typeface="Verdana"/>
              </a:rPr>
              <a:t>ce  </a:t>
            </a:r>
            <a:r>
              <a:rPr sz="2000" spc="85" dirty="0">
                <a:latin typeface="Verdana"/>
                <a:cs typeface="Verdana"/>
              </a:rPr>
              <a:t>c</a:t>
            </a:r>
            <a:r>
              <a:rPr sz="2000" spc="110" dirty="0">
                <a:latin typeface="Verdana"/>
                <a:cs typeface="Verdana"/>
              </a:rPr>
              <a:t>om</a:t>
            </a:r>
            <a:r>
              <a:rPr sz="2000" spc="75" dirty="0">
                <a:latin typeface="Verdana"/>
                <a:cs typeface="Verdana"/>
              </a:rPr>
              <a:t>p</a:t>
            </a:r>
            <a:r>
              <a:rPr sz="2000" spc="-45" dirty="0">
                <a:latin typeface="Verdana"/>
                <a:cs typeface="Verdana"/>
              </a:rPr>
              <a:t>any'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p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15" dirty="0">
                <a:latin typeface="Verdana"/>
                <a:cs typeface="Verdana"/>
              </a:rPr>
              <a:t>ati</a:t>
            </a:r>
            <a:r>
              <a:rPr sz="2000" spc="10" dirty="0">
                <a:latin typeface="Verdana"/>
                <a:cs typeface="Verdana"/>
              </a:rPr>
              <a:t>n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80" dirty="0">
                <a:latin typeface="Verdana"/>
                <a:cs typeface="Verdana"/>
              </a:rPr>
              <a:t>ma</a:t>
            </a:r>
            <a:r>
              <a:rPr sz="2000" spc="55" dirty="0">
                <a:latin typeface="Verdana"/>
                <a:cs typeface="Verdana"/>
              </a:rPr>
              <a:t>n</a:t>
            </a:r>
            <a:r>
              <a:rPr sz="2000" spc="45" dirty="0">
                <a:latin typeface="Verdana"/>
                <a:cs typeface="Verdana"/>
              </a:rPr>
              <a:t>ce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50100"/>
              </a:lnSpc>
              <a:buFont typeface="Arial MT"/>
              <a:buChar char="•"/>
              <a:tabLst>
                <a:tab pos="356870" algn="l"/>
                <a:tab pos="357505" algn="l"/>
                <a:tab pos="2985135" algn="l"/>
                <a:tab pos="3311525" algn="l"/>
                <a:tab pos="4286885" algn="l"/>
                <a:tab pos="4570730" algn="l"/>
                <a:tab pos="6826884" algn="l"/>
                <a:tab pos="7534275" algn="l"/>
              </a:tabLst>
            </a:pPr>
            <a:r>
              <a:rPr sz="2000" spc="6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70" dirty="0">
                <a:latin typeface="Verdana"/>
                <a:cs typeface="Verdana"/>
              </a:rPr>
              <a:t>m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-7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j</a:t>
            </a:r>
            <a:r>
              <a:rPr sz="2000" spc="35" dirty="0">
                <a:latin typeface="Verdana"/>
                <a:cs typeface="Verdana"/>
              </a:rPr>
              <a:t>ect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put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10" dirty="0">
                <a:latin typeface="Verdana"/>
                <a:cs typeface="Verdana"/>
              </a:rPr>
              <a:t>mo</a:t>
            </a:r>
            <a:r>
              <a:rPr sz="2000" spc="7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33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34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g</a:t>
            </a:r>
            <a:r>
              <a:rPr sz="2000" spc="40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v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8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ata</a:t>
            </a:r>
            <a:r>
              <a:rPr sz="2000" dirty="0">
                <a:latin typeface="Verdana"/>
                <a:cs typeface="Verdana"/>
              </a:rPr>
              <a:t>	f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r  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10" dirty="0">
                <a:latin typeface="Verdana"/>
                <a:cs typeface="Verdana"/>
              </a:rPr>
              <a:t>ea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80" dirty="0">
                <a:latin typeface="Verdana"/>
                <a:cs typeface="Verdana"/>
              </a:rPr>
              <a:t>h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45" dirty="0">
                <a:latin typeface="Verdana"/>
                <a:cs typeface="Verdana"/>
              </a:rPr>
              <a:t>ce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cross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ll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5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85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55" dirty="0">
                <a:latin typeface="Verdana"/>
                <a:cs typeface="Verdana"/>
              </a:rPr>
              <a:t>o</a:t>
            </a:r>
            <a:r>
              <a:rPr sz="2000" spc="45" dirty="0">
                <a:latin typeface="Verdana"/>
                <a:cs typeface="Verdana"/>
              </a:rPr>
              <a:t>n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402462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C00000"/>
                </a:solidFill>
              </a:rPr>
              <a:t>P</a:t>
            </a:r>
            <a:r>
              <a:rPr sz="3200" spc="-135" dirty="0">
                <a:solidFill>
                  <a:srgbClr val="C00000"/>
                </a:solidFill>
              </a:rPr>
              <a:t>r</a:t>
            </a:r>
            <a:r>
              <a:rPr sz="3200" spc="-200" dirty="0">
                <a:solidFill>
                  <a:srgbClr val="C00000"/>
                </a:solidFill>
              </a:rPr>
              <a:t>o</a:t>
            </a:r>
            <a:r>
              <a:rPr sz="3200" spc="-80" dirty="0">
                <a:solidFill>
                  <a:srgbClr val="C00000"/>
                </a:solidFill>
              </a:rPr>
              <a:t>blem</a:t>
            </a:r>
            <a:r>
              <a:rPr sz="3200" spc="-155" dirty="0">
                <a:solidFill>
                  <a:srgbClr val="C00000"/>
                </a:solidFill>
              </a:rPr>
              <a:t> 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spc="-80" dirty="0">
                <a:solidFill>
                  <a:srgbClr val="C00000"/>
                </a:solidFill>
              </a:rPr>
              <a:t>f</a:t>
            </a:r>
            <a:r>
              <a:rPr sz="3200" spc="-105" dirty="0">
                <a:solidFill>
                  <a:srgbClr val="C00000"/>
                </a:solidFill>
              </a:rPr>
              <a:t>inition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8599" y="820277"/>
            <a:ext cx="7890509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0485" indent="-34480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spc="55" dirty="0">
                <a:latin typeface="Verdana"/>
                <a:cs typeface="Verdana"/>
              </a:rPr>
              <a:t>Building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model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predict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whether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customer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would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be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interested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in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Vehicle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Insurance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is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extremely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helpful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for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company.</a:t>
            </a:r>
            <a:endParaRPr sz="200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50100"/>
              </a:lnSpc>
              <a:buFont typeface="Arial MT"/>
              <a:buChar char="•"/>
              <a:tabLst>
                <a:tab pos="357505" algn="l"/>
              </a:tabLst>
            </a:pPr>
            <a:r>
              <a:rPr sz="2000" spc="-120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50" dirty="0">
                <a:latin typeface="Verdana"/>
                <a:cs typeface="Verdana"/>
              </a:rPr>
              <a:t>h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80" dirty="0">
                <a:latin typeface="Verdana"/>
                <a:cs typeface="Verdana"/>
              </a:rPr>
              <a:t>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acc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95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75" dirty="0">
                <a:latin typeface="Verdana"/>
                <a:cs typeface="Verdana"/>
              </a:rPr>
              <a:t>g</a:t>
            </a:r>
            <a:r>
              <a:rPr sz="2000" spc="40" dirty="0">
                <a:latin typeface="Verdana"/>
                <a:cs typeface="Verdana"/>
              </a:rPr>
              <a:t>l</a:t>
            </a:r>
            <a:r>
              <a:rPr sz="2000" spc="-105" dirty="0">
                <a:latin typeface="Verdana"/>
                <a:cs typeface="Verdana"/>
              </a:rPr>
              <a:t>y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30" dirty="0">
                <a:latin typeface="Verdana"/>
                <a:cs typeface="Verdana"/>
              </a:rPr>
              <a:t>an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comm</a:t>
            </a:r>
            <a:r>
              <a:rPr sz="2000" spc="105" dirty="0">
                <a:latin typeface="Verdana"/>
                <a:cs typeface="Verdana"/>
              </a:rPr>
              <a:t>u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cat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60" dirty="0">
                <a:latin typeface="Verdana"/>
                <a:cs typeface="Verdana"/>
              </a:rPr>
              <a:t>on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rategy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to  </a:t>
            </a:r>
            <a:r>
              <a:rPr sz="2000" spc="15" dirty="0">
                <a:latin typeface="Verdana"/>
                <a:cs typeface="Verdana"/>
              </a:rPr>
              <a:t>reach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out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to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those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customers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and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optimise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its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business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m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el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and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30" dirty="0">
                <a:latin typeface="Verdana"/>
                <a:cs typeface="Verdana"/>
              </a:rPr>
              <a:t>ev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55" dirty="0">
                <a:latin typeface="Verdana"/>
                <a:cs typeface="Verdana"/>
              </a:rPr>
              <a:t>nu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935" y="273761"/>
            <a:ext cx="47847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4" dirty="0">
                <a:solidFill>
                  <a:srgbClr val="C00000"/>
                </a:solidFill>
              </a:rPr>
              <a:t>H</a:t>
            </a:r>
            <a:r>
              <a:rPr sz="3200" spc="-170" dirty="0">
                <a:solidFill>
                  <a:srgbClr val="C00000"/>
                </a:solidFill>
              </a:rPr>
              <a:t>y</a:t>
            </a:r>
            <a:r>
              <a:rPr sz="3200" spc="-100" dirty="0">
                <a:solidFill>
                  <a:srgbClr val="C00000"/>
                </a:solidFill>
              </a:rPr>
              <a:t>pothe</a:t>
            </a:r>
            <a:r>
              <a:rPr sz="3200" spc="-90" dirty="0">
                <a:solidFill>
                  <a:srgbClr val="C00000"/>
                </a:solidFill>
              </a:rPr>
              <a:t>s</a:t>
            </a:r>
            <a:r>
              <a:rPr sz="3200" spc="-170" dirty="0">
                <a:solidFill>
                  <a:srgbClr val="C00000"/>
                </a:solidFill>
              </a:rPr>
              <a:t>is</a:t>
            </a:r>
            <a:r>
              <a:rPr sz="3200" spc="-155" dirty="0">
                <a:solidFill>
                  <a:srgbClr val="C00000"/>
                </a:solidFill>
              </a:rPr>
              <a:t> </a:t>
            </a:r>
            <a:r>
              <a:rPr sz="3200" spc="-105" dirty="0">
                <a:solidFill>
                  <a:srgbClr val="C00000"/>
                </a:solidFill>
              </a:rPr>
              <a:t>State</a:t>
            </a:r>
            <a:r>
              <a:rPr sz="3200" spc="-180" dirty="0">
                <a:solidFill>
                  <a:srgbClr val="C00000"/>
                </a:solidFill>
              </a:rPr>
              <a:t>m</a:t>
            </a:r>
            <a:r>
              <a:rPr sz="3200" spc="-85" dirty="0">
                <a:solidFill>
                  <a:srgbClr val="C00000"/>
                </a:solidFill>
              </a:rPr>
              <a:t>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9935" y="814580"/>
            <a:ext cx="7687309" cy="424688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65" dirty="0">
                <a:latin typeface="Verdana"/>
                <a:cs typeface="Verdana"/>
              </a:rPr>
              <a:t>From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data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problem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statement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we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would</a:t>
            </a:r>
            <a:r>
              <a:rPr sz="2000" spc="5" dirty="0">
                <a:latin typeface="Verdana"/>
                <a:cs typeface="Verdana"/>
              </a:rPr>
              <a:t> like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put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205"/>
              </a:spcBef>
            </a:pPr>
            <a:r>
              <a:rPr sz="2000" spc="25" dirty="0">
                <a:latin typeface="Verdana"/>
                <a:cs typeface="Verdana"/>
              </a:rPr>
              <a:t>hy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30" dirty="0">
                <a:latin typeface="Verdana"/>
                <a:cs typeface="Verdana"/>
              </a:rPr>
              <a:t>o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hes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5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ur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s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25" dirty="0">
                <a:latin typeface="Verdana"/>
                <a:cs typeface="Verdana"/>
              </a:rPr>
              <a:t>Vehicle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previously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insured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will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affect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Response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variable.(If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vehicle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Verdana"/>
                <a:cs typeface="Verdana"/>
              </a:rPr>
              <a:t>already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insured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then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no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buy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insurance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twice.)</a:t>
            </a:r>
            <a:endParaRPr sz="1600">
              <a:latin typeface="Verdana"/>
              <a:cs typeface="Verdana"/>
            </a:endParaRPr>
          </a:p>
          <a:p>
            <a:pPr marL="356870" marR="5715" indent="-344805">
              <a:lnSpc>
                <a:spcPct val="1501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60" dirty="0">
                <a:latin typeface="Verdana"/>
                <a:cs typeface="Verdana"/>
              </a:rPr>
              <a:t>Age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not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affect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Response.(All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vehicle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owners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no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matter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what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age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buy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insurance.)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15" dirty="0">
                <a:latin typeface="Verdana"/>
                <a:cs typeface="Verdana"/>
              </a:rPr>
              <a:t>Driving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license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not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affect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Response.(In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general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not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affect)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6870" algn="l"/>
                <a:tab pos="357505" algn="l"/>
                <a:tab pos="1100455" algn="l"/>
                <a:tab pos="1607185" algn="l"/>
                <a:tab pos="2030730" algn="l"/>
                <a:tab pos="2978785" algn="l"/>
                <a:tab pos="3384550" algn="l"/>
                <a:tab pos="4326890" algn="l"/>
                <a:tab pos="4680585" algn="l"/>
                <a:tab pos="5643880" algn="l"/>
                <a:tab pos="6204585" algn="l"/>
              </a:tabLst>
            </a:pP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40" dirty="0">
                <a:latin typeface="Verdana"/>
                <a:cs typeface="Verdana"/>
              </a:rPr>
              <a:t>b</a:t>
            </a:r>
            <a:r>
              <a:rPr sz="1600" spc="5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80" dirty="0">
                <a:latin typeface="Verdana"/>
                <a:cs typeface="Verdana"/>
              </a:rPr>
              <a:t>p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30" dirty="0">
                <a:latin typeface="Verdana"/>
                <a:cs typeface="Verdana"/>
              </a:rPr>
              <a:t>s</a:t>
            </a:r>
            <a:r>
              <a:rPr sz="1600" spc="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i</a:t>
            </a:r>
            <a:r>
              <a:rPr sz="1600" spc="-65" dirty="0">
                <a:latin typeface="Verdana"/>
                <a:cs typeface="Verdana"/>
              </a:rPr>
              <a:t>v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55" dirty="0">
                <a:latin typeface="Verdana"/>
                <a:cs typeface="Verdana"/>
              </a:rPr>
              <a:t>c</a:t>
            </a:r>
            <a:r>
              <a:rPr sz="1600" spc="6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65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la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35" dirty="0">
                <a:latin typeface="Verdana"/>
                <a:cs typeface="Verdana"/>
              </a:rPr>
              <a:t>ion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15" dirty="0">
                <a:latin typeface="Verdana"/>
                <a:cs typeface="Verdana"/>
              </a:rPr>
              <a:t>i</a:t>
            </a:r>
            <a:r>
              <a:rPr sz="1600" spc="5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30" dirty="0">
                <a:latin typeface="Verdana"/>
                <a:cs typeface="Verdana"/>
              </a:rPr>
              <a:t>Vin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0" dirty="0">
                <a:latin typeface="Verdana"/>
                <a:cs typeface="Verdana"/>
              </a:rPr>
              <a:t>ge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35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s</a:t>
            </a:r>
            <a:r>
              <a:rPr sz="1600" spc="15" dirty="0">
                <a:latin typeface="Verdana"/>
                <a:cs typeface="Verdana"/>
              </a:rPr>
              <a:t>p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4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4" dirty="0">
                <a:latin typeface="Verdana"/>
                <a:cs typeface="Verdana"/>
              </a:rPr>
              <a:t>.</a:t>
            </a:r>
            <a:r>
              <a:rPr sz="1600" spc="-40" dirty="0">
                <a:latin typeface="Verdana"/>
                <a:cs typeface="Verdana"/>
              </a:rPr>
              <a:t>(</a:t>
            </a:r>
            <a:r>
              <a:rPr sz="1600" spc="-80" dirty="0">
                <a:latin typeface="Verdana"/>
                <a:cs typeface="Verdana"/>
              </a:rPr>
              <a:t>O</a:t>
            </a:r>
            <a:r>
              <a:rPr sz="1600" spc="40" dirty="0">
                <a:latin typeface="Verdana"/>
                <a:cs typeface="Verdana"/>
              </a:rPr>
              <a:t>ld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960"/>
              </a:spcBef>
            </a:pP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40" dirty="0">
                <a:latin typeface="Verdana"/>
                <a:cs typeface="Verdana"/>
              </a:rPr>
              <a:t>ustom</a:t>
            </a:r>
            <a:r>
              <a:rPr sz="1600" spc="25" dirty="0">
                <a:latin typeface="Verdana"/>
                <a:cs typeface="Verdana"/>
              </a:rPr>
              <a:t>e</a:t>
            </a:r>
            <a:r>
              <a:rPr sz="1600" spc="-45" dirty="0">
                <a:latin typeface="Verdana"/>
                <a:cs typeface="Verdana"/>
              </a:rPr>
              <a:t>rs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100" dirty="0">
                <a:latin typeface="Verdana"/>
                <a:cs typeface="Verdana"/>
              </a:rPr>
              <a:t>om</a:t>
            </a:r>
            <a:r>
              <a:rPr sz="1600" spc="6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-80" dirty="0">
                <a:latin typeface="Verdana"/>
                <a:cs typeface="Verdana"/>
              </a:rPr>
              <a:t>y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ill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uy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5" dirty="0">
                <a:latin typeface="Verdana"/>
                <a:cs typeface="Verdana"/>
              </a:rPr>
              <a:t>ur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50" dirty="0">
                <a:latin typeface="Verdana"/>
                <a:cs typeface="Verdana"/>
              </a:rPr>
              <a:t>.</a:t>
            </a:r>
            <a:r>
              <a:rPr sz="1600" spc="-200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6870" algn="l"/>
                <a:tab pos="357505" algn="l"/>
                <a:tab pos="1274445" algn="l"/>
                <a:tab pos="2299335" algn="l"/>
                <a:tab pos="2807970" algn="l"/>
                <a:tab pos="3555365" algn="l"/>
                <a:tab pos="4961255" algn="l"/>
                <a:tab pos="5469890" algn="l"/>
                <a:tab pos="6354445" algn="l"/>
                <a:tab pos="6677025" algn="l"/>
              </a:tabLst>
            </a:pPr>
            <a:r>
              <a:rPr sz="1600" spc="25" dirty="0">
                <a:latin typeface="Verdana"/>
                <a:cs typeface="Verdana"/>
              </a:rPr>
              <a:t>Vehicle	</a:t>
            </a:r>
            <a:r>
              <a:rPr sz="1600" spc="50" dirty="0">
                <a:latin typeface="Verdana"/>
                <a:cs typeface="Verdana"/>
              </a:rPr>
              <a:t>damage	</a:t>
            </a:r>
            <a:r>
              <a:rPr sz="1600" spc="20" dirty="0">
                <a:latin typeface="Verdana"/>
                <a:cs typeface="Verdana"/>
              </a:rPr>
              <a:t>will	</a:t>
            </a:r>
            <a:r>
              <a:rPr sz="1600" spc="5" dirty="0">
                <a:latin typeface="Verdana"/>
                <a:cs typeface="Verdana"/>
              </a:rPr>
              <a:t>affect	</a:t>
            </a:r>
            <a:r>
              <a:rPr sz="1600" spc="-45" dirty="0">
                <a:latin typeface="Verdana"/>
                <a:cs typeface="Verdana"/>
              </a:rPr>
              <a:t>Response.(If	</a:t>
            </a:r>
            <a:r>
              <a:rPr sz="1600" spc="30" dirty="0">
                <a:latin typeface="Verdana"/>
                <a:cs typeface="Verdana"/>
              </a:rPr>
              <a:t>the	</a:t>
            </a:r>
            <a:r>
              <a:rPr sz="1600" spc="5" dirty="0">
                <a:latin typeface="Verdana"/>
                <a:cs typeface="Verdana"/>
              </a:rPr>
              <a:t>vehicle	</a:t>
            </a:r>
            <a:r>
              <a:rPr sz="1600" spc="-40" dirty="0">
                <a:latin typeface="Verdana"/>
                <a:cs typeface="Verdana"/>
              </a:rPr>
              <a:t>is	</a:t>
            </a:r>
            <a:r>
              <a:rPr sz="1600" spc="55" dirty="0">
                <a:latin typeface="Verdana"/>
                <a:cs typeface="Verdana"/>
              </a:rPr>
              <a:t>damaged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960"/>
              </a:spcBef>
            </a:pPr>
            <a:r>
              <a:rPr sz="1600" spc="8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spc="30" dirty="0">
                <a:latin typeface="Verdana"/>
                <a:cs typeface="Verdana"/>
              </a:rPr>
              <a:t>iou</a:t>
            </a:r>
            <a:r>
              <a:rPr sz="1600" spc="-45" dirty="0">
                <a:latin typeface="Verdana"/>
                <a:cs typeface="Verdana"/>
              </a:rPr>
              <a:t>sly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ow</a:t>
            </a:r>
            <a:r>
              <a:rPr sz="1600" spc="5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will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f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te</a:t>
            </a:r>
            <a:r>
              <a:rPr sz="1600" spc="-40" dirty="0">
                <a:latin typeface="Verdana"/>
                <a:cs typeface="Verdana"/>
              </a:rPr>
              <a:t>ly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uy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40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5" dirty="0">
                <a:latin typeface="Verdana"/>
                <a:cs typeface="Verdana"/>
              </a:rPr>
              <a:t>ur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254" dirty="0">
                <a:latin typeface="Verdana"/>
                <a:cs typeface="Verdana"/>
              </a:rPr>
              <a:t>.</a:t>
            </a:r>
            <a:r>
              <a:rPr sz="1600" spc="-200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97737" y="795959"/>
            <a:ext cx="7174230" cy="374459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65" dirty="0">
                <a:latin typeface="Verdana"/>
                <a:cs typeface="Verdana"/>
              </a:rPr>
              <a:t>Digging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into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data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we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understand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that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3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al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45" dirty="0">
                <a:latin typeface="Verdana"/>
                <a:cs typeface="Verdana"/>
              </a:rPr>
              <a:t>1</a:t>
            </a:r>
            <a:r>
              <a:rPr sz="1600" spc="-440" dirty="0">
                <a:latin typeface="Verdana"/>
                <a:cs typeface="Verdana"/>
              </a:rPr>
              <a:t>1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tur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70" dirty="0">
                <a:latin typeface="Verdana"/>
                <a:cs typeface="Verdana"/>
              </a:rPr>
              <a:t>uch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55" dirty="0">
                <a:latin typeface="Verdana"/>
                <a:cs typeface="Verdana"/>
              </a:rPr>
              <a:t>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-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U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5" dirty="0">
                <a:latin typeface="Verdana"/>
                <a:cs typeface="Verdana"/>
              </a:rPr>
              <a:t>i</a:t>
            </a:r>
            <a:r>
              <a:rPr sz="1600" spc="45" dirty="0">
                <a:latin typeface="Verdana"/>
                <a:cs typeface="Verdana"/>
              </a:rPr>
              <a:t>que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15" dirty="0">
                <a:latin typeface="Verdana"/>
                <a:cs typeface="Verdana"/>
              </a:rPr>
              <a:t>us</a:t>
            </a:r>
            <a:r>
              <a:rPr sz="1600" spc="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105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latin typeface="Verdana"/>
                <a:cs typeface="Verdana"/>
              </a:rPr>
              <a:t>Ge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-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40" dirty="0">
                <a:latin typeface="Verdana"/>
                <a:cs typeface="Verdana"/>
              </a:rPr>
              <a:t>ustom</a:t>
            </a:r>
            <a:r>
              <a:rPr sz="1600" spc="2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60" dirty="0">
                <a:latin typeface="Verdana"/>
                <a:cs typeface="Verdana"/>
              </a:rPr>
              <a:t>Age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-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Age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10" dirty="0">
                <a:latin typeface="Verdana"/>
                <a:cs typeface="Verdana"/>
              </a:rPr>
              <a:t>u</a:t>
            </a:r>
            <a:r>
              <a:rPr sz="1600" spc="15" dirty="0">
                <a:latin typeface="Verdana"/>
                <a:cs typeface="Verdana"/>
              </a:rPr>
              <a:t>s</a:t>
            </a:r>
            <a:r>
              <a:rPr sz="1600" spc="55" dirty="0">
                <a:latin typeface="Verdana"/>
                <a:cs typeface="Verdana"/>
              </a:rPr>
              <a:t>tom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356870" marR="5080" indent="-344805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15" dirty="0">
                <a:latin typeface="Verdana"/>
                <a:cs typeface="Verdana"/>
              </a:rPr>
              <a:t>Driving </a:t>
            </a:r>
            <a:r>
              <a:rPr sz="1600" spc="20" dirty="0">
                <a:latin typeface="Verdana"/>
                <a:cs typeface="Verdana"/>
              </a:rPr>
              <a:t>License </a:t>
            </a:r>
            <a:r>
              <a:rPr sz="1600" spc="-114" dirty="0">
                <a:latin typeface="Verdana"/>
                <a:cs typeface="Verdana"/>
              </a:rPr>
              <a:t>- </a:t>
            </a:r>
            <a:r>
              <a:rPr sz="1600" spc="-180" dirty="0">
                <a:latin typeface="Verdana"/>
                <a:cs typeface="Verdana"/>
              </a:rPr>
              <a:t>0: </a:t>
            </a:r>
            <a:r>
              <a:rPr sz="1600" spc="20" dirty="0">
                <a:latin typeface="Verdana"/>
                <a:cs typeface="Verdana"/>
              </a:rPr>
              <a:t>Customer </a:t>
            </a:r>
            <a:r>
              <a:rPr sz="1600" spc="15" dirty="0">
                <a:latin typeface="Verdana"/>
                <a:cs typeface="Verdana"/>
              </a:rPr>
              <a:t>does </a:t>
            </a:r>
            <a:r>
              <a:rPr sz="1600" spc="40" dirty="0">
                <a:latin typeface="Verdana"/>
                <a:cs typeface="Verdana"/>
              </a:rPr>
              <a:t>not </a:t>
            </a:r>
            <a:r>
              <a:rPr sz="1600" spc="-10" dirty="0">
                <a:latin typeface="Verdana"/>
                <a:cs typeface="Verdana"/>
              </a:rPr>
              <a:t>have </a:t>
            </a:r>
            <a:r>
              <a:rPr sz="1600" spc="-40" dirty="0">
                <a:latin typeface="Verdana"/>
                <a:cs typeface="Verdana"/>
              </a:rPr>
              <a:t>DL, </a:t>
            </a:r>
            <a:r>
              <a:rPr sz="1600" spc="-420" dirty="0">
                <a:latin typeface="Verdana"/>
                <a:cs typeface="Verdana"/>
              </a:rPr>
              <a:t>1:</a:t>
            </a:r>
            <a:r>
              <a:rPr sz="1600" spc="-41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 </a:t>
            </a:r>
            <a:r>
              <a:rPr sz="1600" spc="-10" dirty="0">
                <a:latin typeface="Verdana"/>
                <a:cs typeface="Verdana"/>
              </a:rPr>
              <a:t>have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DL.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40" dirty="0">
                <a:latin typeface="Verdana"/>
                <a:cs typeface="Verdana"/>
              </a:rPr>
              <a:t>Region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code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-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Unique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code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region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customer.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6870" algn="l"/>
                <a:tab pos="357505" algn="l"/>
                <a:tab pos="1582420" algn="l"/>
                <a:tab pos="2540000" algn="l"/>
                <a:tab pos="2826385" algn="l"/>
                <a:tab pos="3122295" algn="l"/>
                <a:tab pos="4284345" algn="l"/>
                <a:tab pos="4824095" algn="l"/>
                <a:tab pos="5750560" algn="l"/>
                <a:tab pos="6982459" algn="l"/>
              </a:tabLst>
            </a:pPr>
            <a:r>
              <a:rPr sz="1600" spc="75" dirty="0">
                <a:latin typeface="Verdana"/>
                <a:cs typeface="Verdana"/>
              </a:rPr>
              <a:t>Pr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spc="10" dirty="0">
                <a:latin typeface="Verdana"/>
                <a:cs typeface="Verdana"/>
              </a:rPr>
              <a:t>iou</a:t>
            </a:r>
            <a:r>
              <a:rPr sz="1600" spc="-5" dirty="0">
                <a:latin typeface="Verdana"/>
                <a:cs typeface="Verdana"/>
              </a:rPr>
              <a:t>s</a:t>
            </a:r>
            <a:r>
              <a:rPr sz="1600" spc="-45" dirty="0">
                <a:latin typeface="Verdana"/>
                <a:cs typeface="Verdana"/>
              </a:rPr>
              <a:t>ly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95" dirty="0">
                <a:latin typeface="Verdana"/>
                <a:cs typeface="Verdana"/>
              </a:rPr>
              <a:t>I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15" dirty="0">
                <a:latin typeface="Verdana"/>
                <a:cs typeface="Verdana"/>
              </a:rPr>
              <a:t>ur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215" dirty="0">
                <a:latin typeface="Verdana"/>
                <a:cs typeface="Verdana"/>
              </a:rPr>
              <a:t>–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445" dirty="0">
                <a:latin typeface="Verdana"/>
                <a:cs typeface="Verdana"/>
              </a:rPr>
              <a:t>1</a:t>
            </a:r>
            <a:r>
              <a:rPr sz="1600" spc="-390" dirty="0">
                <a:latin typeface="Verdana"/>
                <a:cs typeface="Verdana"/>
              </a:rPr>
              <a:t>: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35" dirty="0">
                <a:latin typeface="Verdana"/>
                <a:cs typeface="Verdana"/>
              </a:rPr>
              <a:t>u</a:t>
            </a:r>
            <a:r>
              <a:rPr sz="1600" spc="-70" dirty="0">
                <a:latin typeface="Verdana"/>
                <a:cs typeface="Verdana"/>
              </a:rPr>
              <a:t>s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om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-80" dirty="0">
                <a:latin typeface="Verdana"/>
                <a:cs typeface="Verdana"/>
              </a:rPr>
              <a:t>y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15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45" dirty="0">
                <a:latin typeface="Verdana"/>
                <a:cs typeface="Verdana"/>
              </a:rPr>
              <a:t>,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35" dirty="0">
                <a:latin typeface="Verdana"/>
                <a:cs typeface="Verdana"/>
              </a:rPr>
              <a:t>0</a:t>
            </a:r>
            <a:r>
              <a:rPr sz="1600" spc="-39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960"/>
              </a:spcBef>
            </a:pP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10" dirty="0">
                <a:latin typeface="Verdana"/>
                <a:cs typeface="Verdana"/>
              </a:rPr>
              <a:t>us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1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30" dirty="0">
                <a:latin typeface="Verdana"/>
                <a:cs typeface="Verdana"/>
              </a:rPr>
              <a:t>ot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sur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5655" y="831374"/>
            <a:ext cx="7827009" cy="4097654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45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le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60" dirty="0">
                <a:latin typeface="Verdana"/>
                <a:cs typeface="Verdana"/>
              </a:rPr>
              <a:t>ge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–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Age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icle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56870" marR="8890" indent="-344805">
              <a:lnSpc>
                <a:spcPct val="1501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25" dirty="0">
                <a:latin typeface="Verdana"/>
                <a:cs typeface="Verdana"/>
              </a:rPr>
              <a:t>Vehicle</a:t>
            </a:r>
            <a:r>
              <a:rPr sz="1600" spc="18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damage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–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15" dirty="0">
                <a:latin typeface="Verdana"/>
                <a:cs typeface="Verdana"/>
              </a:rPr>
              <a:t>1:</a:t>
            </a:r>
            <a:r>
              <a:rPr sz="1600" spc="-409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customer</a:t>
            </a:r>
            <a:r>
              <a:rPr sz="1600" spc="21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got</a:t>
            </a:r>
            <a:r>
              <a:rPr sz="1600" spc="20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his/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her</a:t>
            </a:r>
            <a:r>
              <a:rPr sz="1600" spc="2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car</a:t>
            </a:r>
            <a:r>
              <a:rPr sz="1600" spc="21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damage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in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past</a:t>
            </a:r>
            <a:r>
              <a:rPr sz="1600" spc="200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0: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10" dirty="0">
                <a:latin typeface="Verdana"/>
                <a:cs typeface="Verdana"/>
              </a:rPr>
              <a:t>u</a:t>
            </a:r>
            <a:r>
              <a:rPr sz="1600" spc="15" dirty="0">
                <a:latin typeface="Verdana"/>
                <a:cs typeface="Verdana"/>
              </a:rPr>
              <a:t>s</a:t>
            </a:r>
            <a:r>
              <a:rPr sz="1600" spc="55" dirty="0">
                <a:latin typeface="Verdana"/>
                <a:cs typeface="Verdana"/>
              </a:rPr>
              <a:t>tom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25" dirty="0">
                <a:latin typeface="Verdana"/>
                <a:cs typeface="Verdana"/>
              </a:rPr>
              <a:t>i</a:t>
            </a:r>
            <a:r>
              <a:rPr sz="1600" spc="45" dirty="0">
                <a:latin typeface="Verdana"/>
                <a:cs typeface="Verdana"/>
              </a:rPr>
              <a:t>d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-95" dirty="0">
                <a:latin typeface="Verdana"/>
                <a:cs typeface="Verdana"/>
              </a:rPr>
              <a:t>’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g</a:t>
            </a:r>
            <a:r>
              <a:rPr sz="1600" spc="5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190" dirty="0">
                <a:latin typeface="Verdana"/>
                <a:cs typeface="Verdana"/>
              </a:rPr>
              <a:t>/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85" dirty="0">
                <a:latin typeface="Verdana"/>
                <a:cs typeface="Verdana"/>
              </a:rPr>
              <a:t>m</a:t>
            </a:r>
            <a:r>
              <a:rPr sz="1600" spc="55" dirty="0">
                <a:latin typeface="Verdana"/>
                <a:cs typeface="Verdana"/>
              </a:rPr>
              <a:t>a</a:t>
            </a:r>
            <a:r>
              <a:rPr sz="1600" spc="60" dirty="0">
                <a:latin typeface="Verdana"/>
                <a:cs typeface="Verdana"/>
              </a:rPr>
              <a:t>ge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</a:t>
            </a:r>
            <a:r>
              <a:rPr sz="1600" spc="45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t</a:t>
            </a:r>
            <a:r>
              <a:rPr sz="1600" spc="50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2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  <a:p>
            <a:pPr marL="356870" marR="8255" indent="-344805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70" dirty="0">
                <a:latin typeface="Verdana"/>
                <a:cs typeface="Verdana"/>
              </a:rPr>
              <a:t>A</a:t>
            </a:r>
            <a:r>
              <a:rPr sz="1600" spc="55" dirty="0">
                <a:latin typeface="Verdana"/>
                <a:cs typeface="Verdana"/>
              </a:rPr>
              <a:t>n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30" dirty="0">
                <a:latin typeface="Verdana"/>
                <a:cs typeface="Verdana"/>
              </a:rPr>
              <a:t>ua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110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110" dirty="0">
                <a:latin typeface="Verdana"/>
                <a:cs typeface="Verdana"/>
              </a:rPr>
              <a:t>um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–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114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o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15" dirty="0">
                <a:latin typeface="Verdana"/>
                <a:cs typeface="Verdana"/>
              </a:rPr>
              <a:t>us</a:t>
            </a:r>
            <a:r>
              <a:rPr sz="1600" spc="5" dirty="0">
                <a:latin typeface="Verdana"/>
                <a:cs typeface="Verdana"/>
              </a:rPr>
              <a:t>to</a:t>
            </a:r>
            <a:r>
              <a:rPr sz="1600" spc="105" dirty="0">
                <a:latin typeface="Verdana"/>
                <a:cs typeface="Verdana"/>
              </a:rPr>
              <a:t>m</a:t>
            </a:r>
            <a:r>
              <a:rPr sz="1600" spc="4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ee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35" dirty="0">
                <a:latin typeface="Verdana"/>
                <a:cs typeface="Verdana"/>
              </a:rPr>
              <a:t>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75" dirty="0">
                <a:latin typeface="Verdana"/>
                <a:cs typeface="Verdana"/>
              </a:rPr>
              <a:t>y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120" dirty="0">
                <a:latin typeface="Verdana"/>
                <a:cs typeface="Verdana"/>
              </a:rPr>
              <a:t>m</a:t>
            </a:r>
            <a:r>
              <a:rPr sz="1600" spc="15" dirty="0">
                <a:latin typeface="Verdana"/>
                <a:cs typeface="Verdana"/>
              </a:rPr>
              <a:t>i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150" dirty="0">
                <a:latin typeface="Verdana"/>
                <a:cs typeface="Verdana"/>
              </a:rPr>
              <a:t>m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  </a:t>
            </a:r>
            <a:r>
              <a:rPr sz="1600" spc="35" dirty="0">
                <a:latin typeface="Verdana"/>
                <a:cs typeface="Verdana"/>
              </a:rPr>
              <a:t>the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year.</a:t>
            </a:r>
            <a:endParaRPr sz="1600">
              <a:latin typeface="Verdana"/>
              <a:cs typeface="Verdana"/>
            </a:endParaRPr>
          </a:p>
          <a:p>
            <a:pPr marL="356870" marR="5080" indent="-344805">
              <a:lnSpc>
                <a:spcPts val="288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30" dirty="0">
                <a:latin typeface="Verdana"/>
                <a:cs typeface="Verdana"/>
              </a:rPr>
              <a:t>Policy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sales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channel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–</a:t>
            </a:r>
            <a:r>
              <a:rPr sz="1600" spc="30" dirty="0">
                <a:latin typeface="Verdana"/>
                <a:cs typeface="Verdana"/>
              </a:rPr>
              <a:t> Anonymized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channel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outreaching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t</a:t>
            </a:r>
            <a:r>
              <a:rPr sz="1600" spc="50" dirty="0">
                <a:latin typeface="Verdana"/>
                <a:cs typeface="Verdana"/>
              </a:rPr>
              <a:t>h</a:t>
            </a:r>
            <a:r>
              <a:rPr sz="1600" spc="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40" dirty="0">
                <a:latin typeface="Verdana"/>
                <a:cs typeface="Verdana"/>
              </a:rPr>
              <a:t>ustom</a:t>
            </a:r>
            <a:r>
              <a:rPr sz="1600" spc="25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r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250" dirty="0">
                <a:latin typeface="Verdana"/>
                <a:cs typeface="Verdana"/>
              </a:rPr>
              <a:t>.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if</a:t>
            </a:r>
            <a:r>
              <a:rPr sz="1600" spc="-2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60" dirty="0">
                <a:latin typeface="Verdana"/>
                <a:cs typeface="Verdana"/>
              </a:rPr>
              <a:t>g</a:t>
            </a:r>
            <a:r>
              <a:rPr sz="1600" spc="50" dirty="0">
                <a:latin typeface="Verdana"/>
                <a:cs typeface="Verdana"/>
              </a:rPr>
              <a:t>e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245" dirty="0">
                <a:latin typeface="Verdana"/>
                <a:cs typeface="Verdana"/>
              </a:rPr>
              <a:t>,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ov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m</a:t>
            </a:r>
            <a:r>
              <a:rPr sz="1600" spc="5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il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c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30" dirty="0">
                <a:latin typeface="Verdana"/>
                <a:cs typeface="Verdana"/>
              </a:rPr>
              <a:t>Vintage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90" dirty="0">
                <a:latin typeface="Verdana"/>
                <a:cs typeface="Verdana"/>
              </a:rPr>
              <a:t>: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Number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Days,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been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associated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with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comp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Verdana"/>
                <a:cs typeface="Verdana"/>
              </a:rPr>
              <a:t>any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spc="30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s</a:t>
            </a:r>
            <a:r>
              <a:rPr sz="1800" spc="70" dirty="0">
                <a:latin typeface="Verdana"/>
                <a:cs typeface="Verdana"/>
              </a:rPr>
              <a:t>po</a:t>
            </a:r>
            <a:r>
              <a:rPr sz="1800" spc="75" dirty="0">
                <a:latin typeface="Verdana"/>
                <a:cs typeface="Verdana"/>
              </a:rPr>
              <a:t>n</a:t>
            </a:r>
            <a:r>
              <a:rPr sz="1800" spc="-55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-30" dirty="0">
                <a:latin typeface="Verdana"/>
                <a:cs typeface="Verdana"/>
              </a:rPr>
              <a:t>ari</a:t>
            </a:r>
            <a:r>
              <a:rPr sz="1800" spc="20" dirty="0">
                <a:latin typeface="Verdana"/>
                <a:cs typeface="Verdana"/>
              </a:rPr>
              <a:t>able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4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600" spc="20" dirty="0">
                <a:latin typeface="Verdana"/>
                <a:cs typeface="Verdana"/>
              </a:rPr>
              <a:t>Response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90" dirty="0">
                <a:latin typeface="Verdana"/>
                <a:cs typeface="Verdana"/>
              </a:rPr>
              <a:t>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440" dirty="0">
                <a:latin typeface="Verdana"/>
                <a:cs typeface="Verdana"/>
              </a:rPr>
              <a:t>1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90" dirty="0">
                <a:latin typeface="Verdana"/>
                <a:cs typeface="Verdana"/>
              </a:rPr>
              <a:t>: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interested,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0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390" dirty="0">
                <a:latin typeface="Verdana"/>
                <a:cs typeface="Verdana"/>
              </a:rPr>
              <a:t>: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not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interested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599" y="943101"/>
            <a:ext cx="5225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75" dirty="0">
                <a:latin typeface="Verdana"/>
                <a:cs typeface="Verdana"/>
              </a:rPr>
              <a:t>We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can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there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null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values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in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the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given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data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set.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47344"/>
            <a:ext cx="943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C00000"/>
                </a:solidFill>
              </a:rPr>
              <a:t>EDA</a:t>
            </a:r>
            <a:endParaRPr sz="3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620A37-6C96-6B0D-04DF-731EA6F2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2925"/>
            <a:ext cx="6396037" cy="356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1541</Words>
  <Application>Microsoft Office PowerPoint</Application>
  <PresentationFormat>Custom</PresentationFormat>
  <Paragraphs>223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MT</vt:lpstr>
      <vt:lpstr>Calibri</vt:lpstr>
      <vt:lpstr>Verdana</vt:lpstr>
      <vt:lpstr>Wingdings</vt:lpstr>
      <vt:lpstr>Office Theme</vt:lpstr>
      <vt:lpstr>Capstone Project - 3 Health Insurance Cross sell  Prediction</vt:lpstr>
      <vt:lpstr>Content</vt:lpstr>
      <vt:lpstr>Introduction</vt:lpstr>
      <vt:lpstr>Introduction</vt:lpstr>
      <vt:lpstr>Problem definition</vt:lpstr>
      <vt:lpstr>Hypothesis Statement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Hypothesis Testing</vt:lpstr>
      <vt:lpstr>Model implementation</vt:lpstr>
      <vt:lpstr>Model implementation</vt:lpstr>
      <vt:lpstr>Model implementation</vt:lpstr>
      <vt:lpstr>Model implementation</vt:lpstr>
      <vt:lpstr>Conclusion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 Health Insurance Cross sell  Prediction</dc:title>
  <cp:lastModifiedBy>Pritam Gangwar</cp:lastModifiedBy>
  <cp:revision>3</cp:revision>
  <dcterms:created xsi:type="dcterms:W3CDTF">2023-04-02T05:52:09Z</dcterms:created>
  <dcterms:modified xsi:type="dcterms:W3CDTF">2023-04-03T04:35:33Z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2023-04-02T00:00:00Z</vt:filetime>
  </property>
</Properties>
</file>