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9a411a9b6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99a411a9b6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9a411a9b6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199a411a9b6_2_9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9a411a9b6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99a411a9b6_2_10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9a411a9b6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199a411a9b6_2_1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99a411a9b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99a411a9b6_2_1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9a411a9b6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99a411a9b6_2_1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99a411a9b6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199a411a9b6_2_1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99a411a9b6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99a411a9b6_2_1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99a411a9b6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99a411a9b6_2_1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99a411a9b6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199a411a9b6_2_1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99a411a9b6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99a411a9b6_2_15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9a411a9b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99a411a9b6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9a411a9b6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199a411a9b6_2_16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99a411a9b6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199a411a9b6_2_5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9a411a9b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199a411a9b6_2_6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9a411a9b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99a411a9b6_2_6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9a411a9b6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99a411a9b6_2_7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9a411a9b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99a411a9b6_2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99a411a9b6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99a411a9b6_2_8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9a411a9b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99a411a9b6_2_9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6" name="Google Shape;8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2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3" name="Google Shape;9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 sz="3600" b="1" dirty="0">
                <a:solidFill>
                  <a:schemeClr val="lt1"/>
                </a:solidFill>
                <a:latin typeface="Montserrat"/>
                <a:ea typeface="Montserrat"/>
                <a:cs typeface="Montserrat"/>
                <a:sym typeface="Montserrat"/>
              </a:rPr>
              <a:t>Rossman Sales Prediction</a:t>
            </a:r>
            <a:br>
              <a:rPr lang="en" sz="3600" b="1" dirty="0">
                <a:solidFill>
                  <a:schemeClr val="lt1"/>
                </a:solidFill>
                <a:latin typeface="Montserrat"/>
                <a:ea typeface="Montserrat"/>
                <a:cs typeface="Montserrat"/>
                <a:sym typeface="Montserrat"/>
              </a:rPr>
            </a:br>
            <a:r>
              <a:rPr lang="en" sz="3600" b="1" dirty="0">
                <a:solidFill>
                  <a:schemeClr val="lt1"/>
                </a:solidFill>
                <a:latin typeface="Montserrat"/>
                <a:ea typeface="Montserrat"/>
                <a:cs typeface="Montserrat"/>
                <a:sym typeface="Montserrat"/>
              </a:rPr>
              <a:t>(Regression)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 sz="2800" b="1" dirty="0">
                <a:solidFill>
                  <a:schemeClr val="accent5"/>
                </a:solidFill>
                <a:latin typeface="Montserrat"/>
                <a:ea typeface="Montserrat"/>
                <a:cs typeface="Montserrat"/>
                <a:sym typeface="Montserrat"/>
              </a:rPr>
              <a:t>By – Mr. Pritam Gangwar</a:t>
            </a:r>
            <a:br>
              <a:rPr lang="en" sz="2800" b="1" dirty="0">
                <a:solidFill>
                  <a:schemeClr val="accent5"/>
                </a:solidFill>
                <a:latin typeface="Montserrat"/>
                <a:ea typeface="Montserrat"/>
                <a:cs typeface="Montserrat"/>
                <a:sym typeface="Montserrat"/>
              </a:rPr>
            </a:br>
            <a:r>
              <a:rPr lang="en" sz="2800" b="1" dirty="0">
                <a:solidFill>
                  <a:schemeClr val="accent5"/>
                </a:solidFill>
                <a:latin typeface="Montserrat"/>
                <a:ea typeface="Montserrat"/>
                <a:cs typeface="Montserrat"/>
                <a:sym typeface="Montserrat"/>
              </a:rPr>
              <a:t>&amp;</a:t>
            </a:r>
            <a:br>
              <a:rPr lang="en" sz="2800" b="1" dirty="0">
                <a:solidFill>
                  <a:schemeClr val="accent5"/>
                </a:solidFill>
                <a:latin typeface="Montserrat"/>
                <a:ea typeface="Montserrat"/>
                <a:cs typeface="Montserrat"/>
                <a:sym typeface="Montserrat"/>
              </a:rPr>
            </a:br>
            <a:r>
              <a:rPr lang="en" sz="2800" b="1" dirty="0">
                <a:solidFill>
                  <a:schemeClr val="accent5"/>
                </a:solidFill>
                <a:latin typeface="Montserrat"/>
                <a:ea typeface="Montserrat"/>
                <a:cs typeface="Montserrat"/>
                <a:sym typeface="Montserrat"/>
              </a:rPr>
              <a:t>Mr. Piyush Mishra</a:t>
            </a:r>
            <a:endParaRPr sz="2800" b="1" dirty="0">
              <a:solidFill>
                <a:schemeClr val="accent5"/>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311700" y="445025"/>
            <a:ext cx="3953119" cy="4786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Average sales for different stores-</a:t>
            </a:r>
            <a:endParaRPr/>
          </a:p>
        </p:txBody>
      </p:sp>
      <p:pic>
        <p:nvPicPr>
          <p:cNvPr id="161" name="Google Shape;161;p34"/>
          <p:cNvPicPr preferRelativeResize="0"/>
          <p:nvPr/>
        </p:nvPicPr>
        <p:blipFill rotWithShape="1">
          <a:blip r:embed="rId3">
            <a:alphaModFix/>
          </a:blip>
          <a:srcRect/>
          <a:stretch/>
        </p:blipFill>
        <p:spPr>
          <a:xfrm>
            <a:off x="0" y="1113709"/>
            <a:ext cx="4910380" cy="3106135"/>
          </a:xfrm>
          <a:prstGeom prst="rect">
            <a:avLst/>
          </a:prstGeom>
          <a:noFill/>
          <a:ln>
            <a:noFill/>
          </a:ln>
        </p:spPr>
      </p:pic>
      <p:pic>
        <p:nvPicPr>
          <p:cNvPr id="162" name="Google Shape;162;p34"/>
          <p:cNvPicPr preferRelativeResize="0"/>
          <p:nvPr/>
        </p:nvPicPr>
        <p:blipFill rotWithShape="1">
          <a:blip r:embed="rId4">
            <a:alphaModFix/>
          </a:blip>
          <a:srcRect/>
          <a:stretch/>
        </p:blipFill>
        <p:spPr>
          <a:xfrm>
            <a:off x="5322096" y="1113709"/>
            <a:ext cx="3185436" cy="3185436"/>
          </a:xfrm>
          <a:prstGeom prst="rect">
            <a:avLst/>
          </a:prstGeom>
          <a:noFill/>
          <a:ln>
            <a:noFill/>
          </a:ln>
        </p:spPr>
      </p:pic>
      <p:sp>
        <p:nvSpPr>
          <p:cNvPr id="163" name="Google Shape;163;p34"/>
          <p:cNvSpPr txBox="1"/>
          <p:nvPr/>
        </p:nvSpPr>
        <p:spPr>
          <a:xfrm>
            <a:off x="5143499" y="509421"/>
            <a:ext cx="385762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C00000"/>
                </a:solidFill>
                <a:latin typeface="Arial"/>
                <a:ea typeface="Arial"/>
                <a:cs typeface="Arial"/>
                <a:sym typeface="Arial"/>
              </a:rPr>
              <a:t>Customer share for different stores-</a:t>
            </a:r>
            <a:endParaRPr/>
          </a:p>
        </p:txBody>
      </p:sp>
      <p:sp>
        <p:nvSpPr>
          <p:cNvPr id="164" name="Google Shape;164;p34"/>
          <p:cNvSpPr txBox="1"/>
          <p:nvPr/>
        </p:nvSpPr>
        <p:spPr>
          <a:xfrm>
            <a:off x="228600" y="4452276"/>
            <a:ext cx="877252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Although the store ‘b’ has least number of stores and sales, its average sales is better than other stores. This shows it is performing better than other stores.</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Store ‘a’ has maximum number of customer share i.e. 56.4% followed by ‘d’, ‘c’, and ‘b’.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Relationship between average sales and different days of week-</a:t>
            </a:r>
            <a:endParaRPr/>
          </a:p>
        </p:txBody>
      </p:sp>
      <p:pic>
        <p:nvPicPr>
          <p:cNvPr id="170" name="Google Shape;170;p35"/>
          <p:cNvPicPr preferRelativeResize="0"/>
          <p:nvPr/>
        </p:nvPicPr>
        <p:blipFill rotWithShape="1">
          <a:blip r:embed="rId3">
            <a:alphaModFix/>
          </a:blip>
          <a:srcRect/>
          <a:stretch/>
        </p:blipFill>
        <p:spPr>
          <a:xfrm>
            <a:off x="1973960" y="1186350"/>
            <a:ext cx="5196081" cy="2770800"/>
          </a:xfrm>
          <a:prstGeom prst="rect">
            <a:avLst/>
          </a:prstGeom>
          <a:noFill/>
          <a:ln>
            <a:noFill/>
          </a:ln>
        </p:spPr>
      </p:pic>
      <p:sp>
        <p:nvSpPr>
          <p:cNvPr id="171" name="Google Shape;171;p35"/>
          <p:cNvSpPr txBox="1"/>
          <p:nvPr/>
        </p:nvSpPr>
        <p:spPr>
          <a:xfrm>
            <a:off x="311700" y="4236810"/>
            <a:ext cx="852059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Average sales is decreasing as the days are passing by, maximum number of sales on Monday and least on Sunday. We can see a sudden spike on Thursday this may be due to reason that the weekend is going to start.</a:t>
            </a:r>
            <a:endParaRPr sz="1200" b="0" i="0" u="sng"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311700" y="445025"/>
            <a:ext cx="378166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Relationship between date and sales-</a:t>
            </a:r>
            <a:endParaRPr/>
          </a:p>
        </p:txBody>
      </p:sp>
      <p:pic>
        <p:nvPicPr>
          <p:cNvPr id="177" name="Google Shape;177;p36"/>
          <p:cNvPicPr preferRelativeResize="0"/>
          <p:nvPr/>
        </p:nvPicPr>
        <p:blipFill rotWithShape="1">
          <a:blip r:embed="rId3">
            <a:alphaModFix/>
          </a:blip>
          <a:srcRect/>
          <a:stretch/>
        </p:blipFill>
        <p:spPr>
          <a:xfrm>
            <a:off x="0" y="1017725"/>
            <a:ext cx="4416622" cy="2870077"/>
          </a:xfrm>
          <a:prstGeom prst="rect">
            <a:avLst/>
          </a:prstGeom>
          <a:noFill/>
          <a:ln>
            <a:noFill/>
          </a:ln>
        </p:spPr>
      </p:pic>
      <p:pic>
        <p:nvPicPr>
          <p:cNvPr id="178" name="Google Shape;178;p36"/>
          <p:cNvPicPr preferRelativeResize="0"/>
          <p:nvPr/>
        </p:nvPicPr>
        <p:blipFill rotWithShape="1">
          <a:blip r:embed="rId4">
            <a:alphaModFix/>
          </a:blip>
          <a:srcRect/>
          <a:stretch/>
        </p:blipFill>
        <p:spPr>
          <a:xfrm>
            <a:off x="4572000" y="1017725"/>
            <a:ext cx="4514199" cy="2930270"/>
          </a:xfrm>
          <a:prstGeom prst="rect">
            <a:avLst/>
          </a:prstGeom>
          <a:noFill/>
          <a:ln>
            <a:noFill/>
          </a:ln>
        </p:spPr>
      </p:pic>
      <p:sp>
        <p:nvSpPr>
          <p:cNvPr id="179" name="Google Shape;179;p36"/>
          <p:cNvSpPr txBox="1"/>
          <p:nvPr/>
        </p:nvSpPr>
        <p:spPr>
          <a:xfrm>
            <a:off x="4672012" y="504287"/>
            <a:ext cx="452913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C00000"/>
                </a:solidFill>
                <a:latin typeface="Arial"/>
                <a:ea typeface="Arial"/>
                <a:cs typeface="Arial"/>
                <a:sym typeface="Arial"/>
              </a:rPr>
              <a:t>Relationship between date and customers-</a:t>
            </a:r>
            <a:endParaRPr/>
          </a:p>
        </p:txBody>
      </p:sp>
      <p:sp>
        <p:nvSpPr>
          <p:cNvPr id="180" name="Google Shape;180;p36"/>
          <p:cNvSpPr txBox="1"/>
          <p:nvPr/>
        </p:nvSpPr>
        <p:spPr>
          <a:xfrm>
            <a:off x="311700" y="4093463"/>
            <a:ext cx="8718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There is significantly less corelation between date and sales, all the data is clustered in one place with some outliers.</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As per the graphical representation as the customers are increasing there is also increase in sales.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311700" y="445025"/>
            <a:ext cx="397455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Percentage of stores open on a particular day-</a:t>
            </a:r>
            <a:endParaRPr/>
          </a:p>
        </p:txBody>
      </p:sp>
      <p:pic>
        <p:nvPicPr>
          <p:cNvPr id="186" name="Google Shape;186;p37"/>
          <p:cNvPicPr preferRelativeResize="0"/>
          <p:nvPr/>
        </p:nvPicPr>
        <p:blipFill rotWithShape="1">
          <a:blip r:embed="rId3">
            <a:alphaModFix/>
          </a:blip>
          <a:srcRect/>
          <a:stretch/>
        </p:blipFill>
        <p:spPr>
          <a:xfrm>
            <a:off x="0" y="1084256"/>
            <a:ext cx="2873382" cy="2873382"/>
          </a:xfrm>
          <a:prstGeom prst="rect">
            <a:avLst/>
          </a:prstGeom>
          <a:noFill/>
          <a:ln>
            <a:noFill/>
          </a:ln>
        </p:spPr>
      </p:pic>
      <p:pic>
        <p:nvPicPr>
          <p:cNvPr id="187" name="Google Shape;187;p37"/>
          <p:cNvPicPr preferRelativeResize="0"/>
          <p:nvPr/>
        </p:nvPicPr>
        <p:blipFill rotWithShape="1">
          <a:blip r:embed="rId4">
            <a:alphaModFix/>
          </a:blip>
          <a:srcRect/>
          <a:stretch/>
        </p:blipFill>
        <p:spPr>
          <a:xfrm>
            <a:off x="6270620" y="1017725"/>
            <a:ext cx="1672233" cy="2803993"/>
          </a:xfrm>
          <a:prstGeom prst="rect">
            <a:avLst/>
          </a:prstGeom>
          <a:noFill/>
          <a:ln>
            <a:noFill/>
          </a:ln>
        </p:spPr>
      </p:pic>
      <p:sp>
        <p:nvSpPr>
          <p:cNvPr id="188" name="Google Shape;188;p37"/>
          <p:cNvSpPr txBox="1"/>
          <p:nvPr/>
        </p:nvSpPr>
        <p:spPr>
          <a:xfrm>
            <a:off x="5235073" y="509318"/>
            <a:ext cx="374332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C00000"/>
                </a:solidFill>
                <a:latin typeface="Arial"/>
                <a:ea typeface="Arial"/>
                <a:cs typeface="Arial"/>
                <a:sym typeface="Arial"/>
              </a:rPr>
              <a:t>Open and close count-</a:t>
            </a:r>
            <a:endParaRPr/>
          </a:p>
        </p:txBody>
      </p:sp>
      <p:sp>
        <p:nvSpPr>
          <p:cNvPr id="189" name="Google Shape;189;p37"/>
          <p:cNvSpPr txBox="1"/>
          <p:nvPr/>
        </p:nvSpPr>
        <p:spPr>
          <a:xfrm>
            <a:off x="311700" y="4143375"/>
            <a:ext cx="866669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Maximum number of stores are open on Saturday and least are open on Sunday.</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Store open count is more than store closed count.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8"/>
          <p:cNvPicPr preferRelativeResize="0"/>
          <p:nvPr/>
        </p:nvPicPr>
        <p:blipFill rotWithShape="1">
          <a:blip r:embed="rId3">
            <a:alphaModFix/>
          </a:blip>
          <a:srcRect/>
          <a:stretch/>
        </p:blipFill>
        <p:spPr>
          <a:xfrm>
            <a:off x="211308" y="177251"/>
            <a:ext cx="5147054" cy="2394499"/>
          </a:xfrm>
          <a:prstGeom prst="rect">
            <a:avLst/>
          </a:prstGeom>
          <a:noFill/>
          <a:ln>
            <a:noFill/>
          </a:ln>
        </p:spPr>
      </p:pic>
      <p:pic>
        <p:nvPicPr>
          <p:cNvPr id="195" name="Google Shape;195;p38"/>
          <p:cNvPicPr preferRelativeResize="0"/>
          <p:nvPr/>
        </p:nvPicPr>
        <p:blipFill rotWithShape="1">
          <a:blip r:embed="rId4">
            <a:alphaModFix/>
          </a:blip>
          <a:srcRect/>
          <a:stretch/>
        </p:blipFill>
        <p:spPr>
          <a:xfrm>
            <a:off x="82773" y="2749002"/>
            <a:ext cx="5275589" cy="2394498"/>
          </a:xfrm>
          <a:prstGeom prst="rect">
            <a:avLst/>
          </a:prstGeom>
          <a:noFill/>
          <a:ln>
            <a:noFill/>
          </a:ln>
        </p:spPr>
      </p:pic>
      <p:sp>
        <p:nvSpPr>
          <p:cNvPr id="196" name="Google Shape;196;p38"/>
          <p:cNvSpPr txBox="1"/>
          <p:nvPr/>
        </p:nvSpPr>
        <p:spPr>
          <a:xfrm>
            <a:off x="5693569" y="2063918"/>
            <a:ext cx="3086100"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Observation- The store availability is least on Sunday and maximum on Saturday.</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From Monday to Friday equal number of promo ran and on weekends there were no promos used.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Relationship between sales and promo-</a:t>
            </a:r>
            <a:endParaRPr/>
          </a:p>
        </p:txBody>
      </p:sp>
      <p:pic>
        <p:nvPicPr>
          <p:cNvPr id="202" name="Google Shape;202;p39"/>
          <p:cNvPicPr preferRelativeResize="0"/>
          <p:nvPr/>
        </p:nvPicPr>
        <p:blipFill rotWithShape="1">
          <a:blip r:embed="rId3">
            <a:alphaModFix/>
          </a:blip>
          <a:srcRect/>
          <a:stretch/>
        </p:blipFill>
        <p:spPr>
          <a:xfrm>
            <a:off x="-2310" y="1127453"/>
            <a:ext cx="5477886" cy="2888593"/>
          </a:xfrm>
          <a:prstGeom prst="rect">
            <a:avLst/>
          </a:prstGeom>
          <a:noFill/>
          <a:ln>
            <a:noFill/>
          </a:ln>
        </p:spPr>
      </p:pic>
      <p:pic>
        <p:nvPicPr>
          <p:cNvPr id="203" name="Google Shape;203;p39"/>
          <p:cNvPicPr preferRelativeResize="0"/>
          <p:nvPr/>
        </p:nvPicPr>
        <p:blipFill rotWithShape="1">
          <a:blip r:embed="rId4">
            <a:alphaModFix/>
          </a:blip>
          <a:srcRect/>
          <a:stretch/>
        </p:blipFill>
        <p:spPr>
          <a:xfrm>
            <a:off x="6357362" y="1356736"/>
            <a:ext cx="2301439" cy="2301439"/>
          </a:xfrm>
          <a:prstGeom prst="rect">
            <a:avLst/>
          </a:prstGeom>
          <a:noFill/>
          <a:ln>
            <a:noFill/>
          </a:ln>
        </p:spPr>
      </p:pic>
      <p:sp>
        <p:nvSpPr>
          <p:cNvPr id="204" name="Google Shape;204;p39"/>
          <p:cNvSpPr txBox="1"/>
          <p:nvPr/>
        </p:nvSpPr>
        <p:spPr>
          <a:xfrm>
            <a:off x="311700" y="4201168"/>
            <a:ext cx="88011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Observation- There was total increase of 5.6% in total sales when the promo ran.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Relation between sales and customers</a:t>
            </a:r>
            <a:endParaRPr/>
          </a:p>
        </p:txBody>
      </p:sp>
      <p:pic>
        <p:nvPicPr>
          <p:cNvPr id="210" name="Google Shape;210;p40"/>
          <p:cNvPicPr preferRelativeResize="0"/>
          <p:nvPr/>
        </p:nvPicPr>
        <p:blipFill rotWithShape="1">
          <a:blip r:embed="rId3">
            <a:alphaModFix/>
          </a:blip>
          <a:srcRect/>
          <a:stretch/>
        </p:blipFill>
        <p:spPr>
          <a:xfrm>
            <a:off x="0" y="1193005"/>
            <a:ext cx="6388567" cy="380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1"/>
          <p:cNvSpPr txBox="1">
            <a:spLocks noGrp="1"/>
          </p:cNvSpPr>
          <p:nvPr>
            <p:ph type="title"/>
          </p:nvPr>
        </p:nvSpPr>
        <p:spPr>
          <a:xfrm>
            <a:off x="311700" y="445025"/>
            <a:ext cx="355306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Sales density-</a:t>
            </a:r>
            <a:endParaRPr/>
          </a:p>
        </p:txBody>
      </p:sp>
      <p:pic>
        <p:nvPicPr>
          <p:cNvPr id="216" name="Google Shape;216;p41"/>
          <p:cNvPicPr preferRelativeResize="0"/>
          <p:nvPr/>
        </p:nvPicPr>
        <p:blipFill rotWithShape="1">
          <a:blip r:embed="rId3">
            <a:alphaModFix/>
          </a:blip>
          <a:srcRect/>
          <a:stretch/>
        </p:blipFill>
        <p:spPr>
          <a:xfrm>
            <a:off x="71179" y="1067938"/>
            <a:ext cx="4034109" cy="2778504"/>
          </a:xfrm>
          <a:prstGeom prst="rect">
            <a:avLst/>
          </a:prstGeom>
          <a:noFill/>
          <a:ln>
            <a:noFill/>
          </a:ln>
        </p:spPr>
      </p:pic>
      <p:pic>
        <p:nvPicPr>
          <p:cNvPr id="217" name="Google Shape;217;p41"/>
          <p:cNvPicPr preferRelativeResize="0"/>
          <p:nvPr/>
        </p:nvPicPr>
        <p:blipFill rotWithShape="1">
          <a:blip r:embed="rId4">
            <a:alphaModFix/>
          </a:blip>
          <a:srcRect/>
          <a:stretch/>
        </p:blipFill>
        <p:spPr>
          <a:xfrm>
            <a:off x="5871640" y="1017725"/>
            <a:ext cx="2639606" cy="2878931"/>
          </a:xfrm>
          <a:prstGeom prst="rect">
            <a:avLst/>
          </a:prstGeom>
          <a:noFill/>
          <a:ln>
            <a:noFill/>
          </a:ln>
        </p:spPr>
      </p:pic>
      <p:sp>
        <p:nvSpPr>
          <p:cNvPr id="218" name="Google Shape;218;p41"/>
          <p:cNvSpPr txBox="1"/>
          <p:nvPr/>
        </p:nvSpPr>
        <p:spPr>
          <a:xfrm>
            <a:off x="5772150" y="445025"/>
            <a:ext cx="26396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C00000"/>
                </a:solidFill>
                <a:latin typeface="Arial"/>
                <a:ea typeface="Arial"/>
                <a:cs typeface="Arial"/>
                <a:sym typeface="Arial"/>
              </a:rPr>
              <a:t>Effect of School holiday on stores-</a:t>
            </a:r>
            <a:endParaRPr/>
          </a:p>
        </p:txBody>
      </p:sp>
      <p:sp>
        <p:nvSpPr>
          <p:cNvPr id="219" name="Google Shape;219;p41"/>
          <p:cNvSpPr txBox="1"/>
          <p:nvPr/>
        </p:nvSpPr>
        <p:spPr>
          <a:xfrm>
            <a:off x="492919" y="4264312"/>
            <a:ext cx="82938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Sales a right skewed distribution, this means that the mean is greater than the median.</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17.9% of stores are </a:t>
            </a:r>
            <a:r>
              <a:rPr lang="en" sz="1200"/>
              <a:t>affected</a:t>
            </a:r>
            <a:r>
              <a:rPr lang="en" sz="1200" b="0" i="0" u="none" strike="noStrike" cap="none">
                <a:solidFill>
                  <a:srgbClr val="000000"/>
                </a:solidFill>
                <a:latin typeface="Arial"/>
                <a:ea typeface="Arial"/>
                <a:cs typeface="Arial"/>
                <a:sym typeface="Arial"/>
              </a:rPr>
              <a:t> by the school holiday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Data cleaning- </a:t>
            </a:r>
            <a:endParaRPr/>
          </a:p>
        </p:txBody>
      </p:sp>
      <p:sp>
        <p:nvSpPr>
          <p:cNvPr id="225" name="Google Shape;225;p42"/>
          <p:cNvSpPr txBox="1"/>
          <p:nvPr/>
        </p:nvSpPr>
        <p:spPr>
          <a:xfrm>
            <a:off x="415826" y="1375185"/>
            <a:ext cx="8312347" cy="18158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At first we extracted year, month and day from “Date” column, then we dropped it.</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 the next step we converted all the columns of object type to integer by allotting their categories with numbers.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We checked and found there were multiple null values in 6 different columns. We have filled the “CompetitionDistance” column with 0 considering there are no other competing stores in their area. We have filled “CompetitionOpenSinceMonth” column and “CompetitionOpenSinceYear” column with their mean. Considering that there were no Promo2 so the other related columns like “Promo2SinceWeek”, “Promo2SinceYear” and “PromoInterval” are null, so we filled them with 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Implementation of regression model-</a:t>
            </a:r>
            <a:endParaRPr/>
          </a:p>
        </p:txBody>
      </p:sp>
      <p:pic>
        <p:nvPicPr>
          <p:cNvPr id="231" name="Google Shape;231;p43"/>
          <p:cNvPicPr preferRelativeResize="0"/>
          <p:nvPr/>
        </p:nvPicPr>
        <p:blipFill rotWithShape="1">
          <a:blip r:embed="rId3">
            <a:alphaModFix/>
          </a:blip>
          <a:srcRect/>
          <a:stretch/>
        </p:blipFill>
        <p:spPr>
          <a:xfrm>
            <a:off x="641717" y="1892022"/>
            <a:ext cx="7692532" cy="1359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6" name="Google Shape;106;p26"/>
          <p:cNvSpPr txBox="1"/>
          <p:nvPr/>
        </p:nvSpPr>
        <p:spPr>
          <a:xfrm>
            <a:off x="5022056" y="1678781"/>
            <a:ext cx="3214687" cy="20313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Data summary</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Problem statement</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Objective</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Data inspection</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Data Analysis and visualization</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Data Cleaning</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Conclusion </a:t>
            </a:r>
            <a:endParaRPr/>
          </a:p>
          <a:p>
            <a:pPr marL="285750" marR="0" lvl="0" indent="-28575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Recommendations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26"/>
          <p:cNvSpPr txBox="1"/>
          <p:nvPr/>
        </p:nvSpPr>
        <p:spPr>
          <a:xfrm>
            <a:off x="828675" y="2263973"/>
            <a:ext cx="321468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800" b="1" i="0" u="none" strike="noStrike" cap="none">
                <a:solidFill>
                  <a:schemeClr val="dk1"/>
                </a:solidFill>
                <a:latin typeface="Arial"/>
                <a:ea typeface="Arial"/>
                <a:cs typeface="Arial"/>
                <a:sym typeface="Arial"/>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Conclusion-</a:t>
            </a:r>
            <a:endParaRPr/>
          </a:p>
        </p:txBody>
      </p:sp>
      <p:sp>
        <p:nvSpPr>
          <p:cNvPr id="237" name="Google Shape;237;p44"/>
          <p:cNvSpPr txBox="1"/>
          <p:nvPr/>
        </p:nvSpPr>
        <p:spPr>
          <a:xfrm>
            <a:off x="370118" y="1017725"/>
            <a:ext cx="8229600" cy="38691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Decision tree should be used in the analysis as it outperforms other models and has a r-squared score of 0.97.</a:t>
            </a:r>
            <a:endParaRPr/>
          </a:p>
          <a:p>
            <a:pPr marL="342900" marR="0" lvl="0" indent="-342900" algn="just" rtl="0">
              <a:lnSpc>
                <a:spcPct val="107000"/>
              </a:lnSpc>
              <a:spcBef>
                <a:spcPts val="80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Store type B has the maximum number of average sales. </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Maximum number of stores are closed on Sunday. So there is increase in average sales on Monday.</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Assortment type B has the maximum number of average sales.</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17.9% of data suggest that closure of public-school </a:t>
            </a:r>
            <a:r>
              <a:rPr lang="en">
                <a:latin typeface="Calibri"/>
                <a:ea typeface="Calibri"/>
                <a:cs typeface="Calibri"/>
                <a:sym typeface="Calibri"/>
              </a:rPr>
              <a:t>affect</a:t>
            </a:r>
            <a:r>
              <a:rPr lang="en" sz="1400" b="0" i="0" u="none" strike="noStrike" cap="none">
                <a:solidFill>
                  <a:srgbClr val="000000"/>
                </a:solidFill>
                <a:latin typeface="Calibri"/>
                <a:ea typeface="Calibri"/>
                <a:cs typeface="Calibri"/>
                <a:sym typeface="Calibri"/>
              </a:rPr>
              <a:t> the sales.</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Average competition distance is 5.4.</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Sales in 2013, 2014 and 2015 are stagnant, there is a hardly increase in sales.</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As the competition distance increase the sales decrease. This shows that customers are churning to Rossmann Stores, so we should open more store where competition is available.</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Store type B should be increased and assortment B should be added to it.</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When there is closure of public school more promotion should be done to increase the sales.</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Stores should be open on Sundays as there is demands on Sundays also, some people might have gone to the competition stores for the products.</a:t>
            </a:r>
            <a:endParaRPr/>
          </a:p>
          <a:p>
            <a:pPr marL="342900" marR="0" lvl="0" indent="-342900" algn="just" rtl="0">
              <a:lnSpc>
                <a:spcPct val="107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Calibri"/>
                <a:ea typeface="Calibri"/>
                <a:cs typeface="Calibri"/>
                <a:sym typeface="Calibri"/>
              </a:rPr>
              <a:t>If there was use of promo the sales increased, use of promo should be in increased in the stores specially during holidays.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Data</a:t>
            </a:r>
            <a:r>
              <a:rPr lang="en"/>
              <a:t> </a:t>
            </a:r>
            <a:r>
              <a:rPr lang="en" b="1"/>
              <a:t>Summary</a:t>
            </a:r>
            <a:endParaRPr/>
          </a:p>
        </p:txBody>
      </p:sp>
      <p:sp>
        <p:nvSpPr>
          <p:cNvPr id="113" name="Google Shape;113;p27"/>
          <p:cNvSpPr txBox="1"/>
          <p:nvPr/>
        </p:nvSpPr>
        <p:spPr>
          <a:xfrm>
            <a:off x="435769" y="1196319"/>
            <a:ext cx="8520600"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There are 2 data set all their column name and description is mentioned below.</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Store - A unique Id for each store.</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Sales - The turnover for any given day.</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Customers - The number of customers on a given day</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Open - An indicator for whether the store was open: 0 = closed, 1 = open</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StateHoliday - Indicates a state holiday. Normally all stores, with few exceptions, are closed on state holidays. Note that all schools are closed on public holidays and weekends. a = public holiday, b = Easter holiday, c = Christmas, 0 = None</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SchoolHoliday - Indicates if the (Store, Date) was affected by the closure of public schools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StoreType - Differentiates between 4 different store models: a, b, c, d</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Assortment - Describes an assortment level: a = basic, b = extra, c = extended. </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CompetitionDistance - Distance in meters to the nearest competitor store</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CompetitionOpenSince[Month/Year] - gives the approximate year and month of the time the nearest competitor was opened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Data summary continued-</a:t>
            </a:r>
            <a:endParaRPr/>
          </a:p>
        </p:txBody>
      </p:sp>
      <p:sp>
        <p:nvSpPr>
          <p:cNvPr id="119" name="Google Shape;119;p28"/>
          <p:cNvSpPr txBox="1"/>
          <p:nvPr/>
        </p:nvSpPr>
        <p:spPr>
          <a:xfrm>
            <a:off x="311700" y="1668066"/>
            <a:ext cx="8093869" cy="18073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Promo - indicates whether a store is running a promo on that day</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Promo2 - Promo2 is a continuing and consecutive promotion for some stores: 0 = store is not participating, 1 = store is participating</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Promo2Since[Year/Week] - describes the year and calendar week when the store started participating in Promo2</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PromoInterval - describes the consecutive intervals Promo2 is started, naming the months the promotion is started anew. E.g. "Feb,May,Aug,Nov" means each round starts in February, May, August, November of any given year for that store.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Problem Statement-</a:t>
            </a:r>
            <a:endParaRPr/>
          </a:p>
        </p:txBody>
      </p:sp>
      <p:sp>
        <p:nvSpPr>
          <p:cNvPr id="125" name="Google Shape;125;p29"/>
          <p:cNvSpPr txBox="1"/>
          <p:nvPr/>
        </p:nvSpPr>
        <p:spPr>
          <a:xfrm>
            <a:off x="361707" y="1663809"/>
            <a:ext cx="8189362"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We are provided with historical sales data for 1,115 Rossmann stores. The task is to forecast the "Sales" column for the test set. Note that some stores in the dataset were temporarily closed for refurbishment.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Objective-</a:t>
            </a:r>
            <a:r>
              <a:rPr lang="en"/>
              <a:t>	</a:t>
            </a:r>
            <a:endParaRPr/>
          </a:p>
        </p:txBody>
      </p:sp>
      <p:sp>
        <p:nvSpPr>
          <p:cNvPr id="131" name="Google Shape;131;p30"/>
          <p:cNvSpPr txBox="1"/>
          <p:nvPr/>
        </p:nvSpPr>
        <p:spPr>
          <a:xfrm>
            <a:off x="311700" y="1278731"/>
            <a:ext cx="84465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The objective of the project is to create a machine learning model in regression to predict the sales of the company. </a:t>
            </a:r>
            <a:endParaRPr/>
          </a:p>
        </p:txBody>
      </p:sp>
      <p:pic>
        <p:nvPicPr>
          <p:cNvPr id="132" name="Google Shape;132;p30"/>
          <p:cNvPicPr preferRelativeResize="0"/>
          <p:nvPr/>
        </p:nvPicPr>
        <p:blipFill rotWithShape="1">
          <a:blip r:embed="rId3">
            <a:alphaModFix/>
          </a:blip>
          <a:srcRect/>
          <a:stretch/>
        </p:blipFill>
        <p:spPr>
          <a:xfrm>
            <a:off x="4572001" y="1933864"/>
            <a:ext cx="4572000" cy="32096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Data inspection-</a:t>
            </a:r>
            <a:endParaRPr/>
          </a:p>
        </p:txBody>
      </p:sp>
      <p:sp>
        <p:nvSpPr>
          <p:cNvPr id="138" name="Google Shape;138;p31"/>
          <p:cNvSpPr txBox="1"/>
          <p:nvPr/>
        </p:nvSpPr>
        <p:spPr>
          <a:xfrm>
            <a:off x="311700" y="1340643"/>
            <a:ext cx="4563640" cy="246221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In order to understand the data we need to look at the data frame and understand its meaning to provide a proper conclusion.</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There are 2 sets of data after merging both the data frames on the column stores, there are 1017209 rows and 18 columns. The target column is “Sales”.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The dataset consist of 5 object , 8 integer and 5 float columns. We need to convert the object to either integer or float.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9" name="Google Shape;139;p31"/>
          <p:cNvPicPr preferRelativeResize="0"/>
          <p:nvPr/>
        </p:nvPicPr>
        <p:blipFill rotWithShape="1">
          <a:blip r:embed="rId3">
            <a:alphaModFix/>
          </a:blip>
          <a:srcRect/>
          <a:stretch/>
        </p:blipFill>
        <p:spPr>
          <a:xfrm>
            <a:off x="5414536" y="1183686"/>
            <a:ext cx="3278314" cy="27761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0" y="44502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t>Boxplot representation of outliers-</a:t>
            </a:r>
            <a:endParaRPr/>
          </a:p>
        </p:txBody>
      </p:sp>
      <p:pic>
        <p:nvPicPr>
          <p:cNvPr id="145" name="Google Shape;145;p32"/>
          <p:cNvPicPr preferRelativeResize="0"/>
          <p:nvPr/>
        </p:nvPicPr>
        <p:blipFill rotWithShape="1">
          <a:blip r:embed="rId3">
            <a:alphaModFix/>
          </a:blip>
          <a:srcRect/>
          <a:stretch/>
        </p:blipFill>
        <p:spPr>
          <a:xfrm>
            <a:off x="0" y="1071562"/>
            <a:ext cx="9144000" cy="3000375"/>
          </a:xfrm>
          <a:prstGeom prst="rect">
            <a:avLst/>
          </a:prstGeom>
          <a:noFill/>
          <a:ln>
            <a:noFill/>
          </a:ln>
        </p:spPr>
      </p:pic>
      <p:sp>
        <p:nvSpPr>
          <p:cNvPr id="146" name="Google Shape;146;p32"/>
          <p:cNvSpPr txBox="1"/>
          <p:nvPr/>
        </p:nvSpPr>
        <p:spPr>
          <a:xfrm>
            <a:off x="57150" y="4200525"/>
            <a:ext cx="895111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“Sales”, “Customers” and “CompetationDistance” has outliers we are not removing them as all the three columns have possibilities to perform different from the average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311700" y="407194"/>
            <a:ext cx="4581770" cy="7072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a:solidFill>
                  <a:srgbClr val="C00000"/>
                </a:solidFill>
              </a:rPr>
              <a:t>Relation between store type and their count-</a:t>
            </a:r>
            <a:endParaRPr/>
          </a:p>
        </p:txBody>
      </p:sp>
      <p:pic>
        <p:nvPicPr>
          <p:cNvPr id="152" name="Google Shape;152;p33"/>
          <p:cNvPicPr preferRelativeResize="0"/>
          <p:nvPr/>
        </p:nvPicPr>
        <p:blipFill rotWithShape="1">
          <a:blip r:embed="rId3">
            <a:alphaModFix/>
          </a:blip>
          <a:srcRect/>
          <a:stretch/>
        </p:blipFill>
        <p:spPr>
          <a:xfrm>
            <a:off x="241467" y="1307490"/>
            <a:ext cx="3900704" cy="2528520"/>
          </a:xfrm>
          <a:prstGeom prst="rect">
            <a:avLst/>
          </a:prstGeom>
          <a:noFill/>
          <a:ln>
            <a:noFill/>
          </a:ln>
        </p:spPr>
      </p:pic>
      <p:pic>
        <p:nvPicPr>
          <p:cNvPr id="153" name="Google Shape;153;p33"/>
          <p:cNvPicPr preferRelativeResize="0"/>
          <p:nvPr/>
        </p:nvPicPr>
        <p:blipFill rotWithShape="1">
          <a:blip r:embed="rId4">
            <a:alphaModFix/>
          </a:blip>
          <a:srcRect/>
          <a:stretch/>
        </p:blipFill>
        <p:spPr>
          <a:xfrm>
            <a:off x="5715000" y="1193006"/>
            <a:ext cx="2553668" cy="2594283"/>
          </a:xfrm>
          <a:prstGeom prst="rect">
            <a:avLst/>
          </a:prstGeom>
          <a:noFill/>
          <a:ln>
            <a:noFill/>
          </a:ln>
        </p:spPr>
      </p:pic>
      <p:sp>
        <p:nvSpPr>
          <p:cNvPr id="154" name="Google Shape;154;p33"/>
          <p:cNvSpPr txBox="1"/>
          <p:nvPr/>
        </p:nvSpPr>
        <p:spPr>
          <a:xfrm>
            <a:off x="5443538" y="357188"/>
            <a:ext cx="30861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C00000"/>
                </a:solidFill>
                <a:latin typeface="Arial"/>
                <a:ea typeface="Arial"/>
                <a:cs typeface="Arial"/>
                <a:sym typeface="Arial"/>
              </a:rPr>
              <a:t>Relationship between Store Type and Sales-</a:t>
            </a:r>
            <a:endParaRPr/>
          </a:p>
        </p:txBody>
      </p:sp>
      <p:sp>
        <p:nvSpPr>
          <p:cNvPr id="155" name="Google Shape;155;p33"/>
          <p:cNvSpPr txBox="1"/>
          <p:nvPr/>
        </p:nvSpPr>
        <p:spPr>
          <a:xfrm>
            <a:off x="385763" y="3907631"/>
            <a:ext cx="8536781"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00"/>
                </a:solidFill>
                <a:latin typeface="Arial"/>
                <a:ea typeface="Arial"/>
                <a:cs typeface="Arial"/>
                <a:sym typeface="Arial"/>
              </a:rPr>
              <a:t>Observation-</a:t>
            </a:r>
            <a:r>
              <a:rPr lang="en" sz="1200" b="0" i="0" u="none" strike="noStrike" cap="none">
                <a:solidFill>
                  <a:srgbClr val="000000"/>
                </a:solidFill>
                <a:latin typeface="Arial"/>
                <a:ea typeface="Arial"/>
                <a:cs typeface="Arial"/>
                <a:sym typeface="Arial"/>
              </a:rPr>
              <a:t> There are maximum numbers of store “a” with 551627 stores followed by “d”, “c” and “b” with 312912, 136840 and 15830 stores respectively. </a:t>
            </a:r>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Sales and number of stores are corelated, more the number of stores more will be the sales. Store ‘a’ has maximum percentage of sales with 53.9%, followed by ‘d’ , ‘c’ and ‘b’.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1353</Words>
  <Application>Microsoft Office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Montserrat</vt:lpstr>
      <vt:lpstr>Noto Sans Symbols</vt:lpstr>
      <vt:lpstr>Calibri</vt:lpstr>
      <vt:lpstr>Simple Light</vt:lpstr>
      <vt:lpstr>Simple Light</vt:lpstr>
      <vt:lpstr>           Capstone Project Rossman Sales Prediction (Regression) By – Mr. Pritam Gangwar &amp; Mr. Piyush Mishra  </vt:lpstr>
      <vt:lpstr>   </vt:lpstr>
      <vt:lpstr>Data Summary</vt:lpstr>
      <vt:lpstr>Data summary continued-</vt:lpstr>
      <vt:lpstr>Problem Statement-</vt:lpstr>
      <vt:lpstr>Objective- </vt:lpstr>
      <vt:lpstr>Data inspection-</vt:lpstr>
      <vt:lpstr>Boxplot representation of outliers-</vt:lpstr>
      <vt:lpstr>Relation between store type and their count-</vt:lpstr>
      <vt:lpstr>Average sales for different stores-</vt:lpstr>
      <vt:lpstr>Relationship between average sales and different days of week-</vt:lpstr>
      <vt:lpstr>Relationship between date and sales-</vt:lpstr>
      <vt:lpstr>Percentage of stores open on a particular day-</vt:lpstr>
      <vt:lpstr>PowerPoint Presentation</vt:lpstr>
      <vt:lpstr>Relationship between sales and promo-</vt:lpstr>
      <vt:lpstr>Relation between sales and customers</vt:lpstr>
      <vt:lpstr>Sales density-</vt:lpstr>
      <vt:lpstr>Data cleaning- </vt:lpstr>
      <vt:lpstr>Implementation of regression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Rossman Sales Prediction (Regression) By – Pritam Gangwar &amp; Piyush Mishra</dc:title>
  <dc:creator>Pritam Gangwar</dc:creator>
  <cp:lastModifiedBy>Pritam Gangwar</cp:lastModifiedBy>
  <cp:revision>2</cp:revision>
  <dcterms:modified xsi:type="dcterms:W3CDTF">2022-11-24T05:50:06Z</dcterms:modified>
</cp:coreProperties>
</file>