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1">
                <a:solidFill>
                  <a:srgbClr val="CB20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1">
                <a:solidFill>
                  <a:srgbClr val="CB20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1">
                <a:solidFill>
                  <a:srgbClr val="CB20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1">
                <a:solidFill>
                  <a:srgbClr val="CB20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14314" y="-18414"/>
            <a:ext cx="1276476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1">
                <a:solidFill>
                  <a:srgbClr val="CB20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004" y="3419833"/>
            <a:ext cx="10925810" cy="4560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77" y="25559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4543412"/>
                  </a:moveTo>
                  <a:lnTo>
                    <a:pt x="17437888" y="1993099"/>
                  </a:lnTo>
                  <a:lnTo>
                    <a:pt x="12145975" y="1993099"/>
                  </a:lnTo>
                  <a:lnTo>
                    <a:pt x="12150408" y="1943100"/>
                  </a:lnTo>
                  <a:lnTo>
                    <a:pt x="12154230" y="1905000"/>
                  </a:lnTo>
                  <a:lnTo>
                    <a:pt x="12157380" y="1854200"/>
                  </a:lnTo>
                  <a:lnTo>
                    <a:pt x="12159831" y="1803400"/>
                  </a:lnTo>
                  <a:lnTo>
                    <a:pt x="12161584" y="1752600"/>
                  </a:lnTo>
                  <a:lnTo>
                    <a:pt x="12162638" y="1701800"/>
                  </a:lnTo>
                  <a:lnTo>
                    <a:pt x="12162993" y="1663700"/>
                  </a:lnTo>
                  <a:lnTo>
                    <a:pt x="12162638" y="1612900"/>
                  </a:lnTo>
                  <a:lnTo>
                    <a:pt x="12161584" y="1562100"/>
                  </a:lnTo>
                  <a:lnTo>
                    <a:pt x="12159831" y="1511300"/>
                  </a:lnTo>
                  <a:lnTo>
                    <a:pt x="12157380" y="1460500"/>
                  </a:lnTo>
                  <a:lnTo>
                    <a:pt x="12154230" y="1422400"/>
                  </a:lnTo>
                  <a:lnTo>
                    <a:pt x="12150408" y="1371600"/>
                  </a:lnTo>
                  <a:lnTo>
                    <a:pt x="12145912" y="1320800"/>
                  </a:lnTo>
                  <a:lnTo>
                    <a:pt x="12140730" y="1270000"/>
                  </a:lnTo>
                  <a:lnTo>
                    <a:pt x="12134888" y="1231900"/>
                  </a:lnTo>
                  <a:lnTo>
                    <a:pt x="12128373" y="1181100"/>
                  </a:lnTo>
                  <a:lnTo>
                    <a:pt x="12121210" y="1130300"/>
                  </a:lnTo>
                  <a:lnTo>
                    <a:pt x="12113374" y="1092200"/>
                  </a:lnTo>
                  <a:lnTo>
                    <a:pt x="12104903" y="1041400"/>
                  </a:lnTo>
                  <a:lnTo>
                    <a:pt x="12095785" y="1003300"/>
                  </a:lnTo>
                  <a:lnTo>
                    <a:pt x="12086019" y="952500"/>
                  </a:lnTo>
                  <a:lnTo>
                    <a:pt x="12075630" y="901700"/>
                  </a:lnTo>
                  <a:lnTo>
                    <a:pt x="12064606" y="863600"/>
                  </a:lnTo>
                  <a:lnTo>
                    <a:pt x="12052948" y="812800"/>
                  </a:lnTo>
                  <a:lnTo>
                    <a:pt x="12040680" y="774700"/>
                  </a:lnTo>
                  <a:lnTo>
                    <a:pt x="12027789" y="723900"/>
                  </a:lnTo>
                  <a:lnTo>
                    <a:pt x="12014289" y="685800"/>
                  </a:lnTo>
                  <a:lnTo>
                    <a:pt x="12000192" y="635000"/>
                  </a:lnTo>
                  <a:lnTo>
                    <a:pt x="11985485" y="596900"/>
                  </a:lnTo>
                  <a:lnTo>
                    <a:pt x="11970182" y="558800"/>
                  </a:lnTo>
                  <a:lnTo>
                    <a:pt x="11954281" y="508000"/>
                  </a:lnTo>
                  <a:lnTo>
                    <a:pt x="11937810" y="469900"/>
                  </a:lnTo>
                  <a:lnTo>
                    <a:pt x="11920741" y="419100"/>
                  </a:lnTo>
                  <a:lnTo>
                    <a:pt x="11903113" y="381000"/>
                  </a:lnTo>
                  <a:lnTo>
                    <a:pt x="11884901" y="342900"/>
                  </a:lnTo>
                  <a:lnTo>
                    <a:pt x="11866131" y="304800"/>
                  </a:lnTo>
                  <a:lnTo>
                    <a:pt x="11846789" y="254000"/>
                  </a:lnTo>
                  <a:lnTo>
                    <a:pt x="11826888" y="215900"/>
                  </a:lnTo>
                  <a:lnTo>
                    <a:pt x="11806453" y="177800"/>
                  </a:lnTo>
                  <a:lnTo>
                    <a:pt x="11785448" y="139700"/>
                  </a:lnTo>
                  <a:lnTo>
                    <a:pt x="11763921" y="101600"/>
                  </a:lnTo>
                  <a:lnTo>
                    <a:pt x="11741849" y="50800"/>
                  </a:lnTo>
                  <a:lnTo>
                    <a:pt x="11719243" y="12700"/>
                  </a:lnTo>
                  <a:lnTo>
                    <a:pt x="11709806" y="0"/>
                  </a:lnTo>
                  <a:lnTo>
                    <a:pt x="6115710" y="0"/>
                  </a:lnTo>
                  <a:lnTo>
                    <a:pt x="6106274" y="12700"/>
                  </a:lnTo>
                  <a:lnTo>
                    <a:pt x="6083668" y="50800"/>
                  </a:lnTo>
                  <a:lnTo>
                    <a:pt x="6061595" y="101600"/>
                  </a:lnTo>
                  <a:lnTo>
                    <a:pt x="6040056" y="139700"/>
                  </a:lnTo>
                  <a:lnTo>
                    <a:pt x="6019063" y="177800"/>
                  </a:lnTo>
                  <a:lnTo>
                    <a:pt x="5998616" y="215900"/>
                  </a:lnTo>
                  <a:lnTo>
                    <a:pt x="5978728" y="254000"/>
                  </a:lnTo>
                  <a:lnTo>
                    <a:pt x="5959386" y="304800"/>
                  </a:lnTo>
                  <a:lnTo>
                    <a:pt x="5940615" y="342900"/>
                  </a:lnTo>
                  <a:lnTo>
                    <a:pt x="5922403" y="381000"/>
                  </a:lnTo>
                  <a:lnTo>
                    <a:pt x="5904763" y="419100"/>
                  </a:lnTo>
                  <a:lnTo>
                    <a:pt x="5887707" y="469900"/>
                  </a:lnTo>
                  <a:lnTo>
                    <a:pt x="5871222" y="508000"/>
                  </a:lnTo>
                  <a:lnTo>
                    <a:pt x="5855335" y="558800"/>
                  </a:lnTo>
                  <a:lnTo>
                    <a:pt x="5840031" y="596900"/>
                  </a:lnTo>
                  <a:lnTo>
                    <a:pt x="5825325" y="635000"/>
                  </a:lnTo>
                  <a:lnTo>
                    <a:pt x="5811215" y="685800"/>
                  </a:lnTo>
                  <a:lnTo>
                    <a:pt x="5797728" y="723900"/>
                  </a:lnTo>
                  <a:lnTo>
                    <a:pt x="5784837" y="774700"/>
                  </a:lnTo>
                  <a:lnTo>
                    <a:pt x="5772556" y="812800"/>
                  </a:lnTo>
                  <a:lnTo>
                    <a:pt x="5760910" y="863600"/>
                  </a:lnTo>
                  <a:lnTo>
                    <a:pt x="5749887" y="901700"/>
                  </a:lnTo>
                  <a:lnTo>
                    <a:pt x="5739485" y="952500"/>
                  </a:lnTo>
                  <a:lnTo>
                    <a:pt x="5729732" y="1003300"/>
                  </a:lnTo>
                  <a:lnTo>
                    <a:pt x="5720613" y="1041400"/>
                  </a:lnTo>
                  <a:lnTo>
                    <a:pt x="5712130" y="1092200"/>
                  </a:lnTo>
                  <a:lnTo>
                    <a:pt x="5704306" y="1130300"/>
                  </a:lnTo>
                  <a:lnTo>
                    <a:pt x="5697131" y="1181100"/>
                  </a:lnTo>
                  <a:lnTo>
                    <a:pt x="5690628" y="1231900"/>
                  </a:lnTo>
                  <a:lnTo>
                    <a:pt x="5684774" y="1270000"/>
                  </a:lnTo>
                  <a:lnTo>
                    <a:pt x="5679605" y="1320800"/>
                  </a:lnTo>
                  <a:lnTo>
                    <a:pt x="5675096" y="1371600"/>
                  </a:lnTo>
                  <a:lnTo>
                    <a:pt x="5671274" y="1422400"/>
                  </a:lnTo>
                  <a:lnTo>
                    <a:pt x="5668657" y="1454035"/>
                  </a:lnTo>
                  <a:lnTo>
                    <a:pt x="0" y="1454035"/>
                  </a:lnTo>
                  <a:lnTo>
                    <a:pt x="0" y="9718065"/>
                  </a:lnTo>
                  <a:lnTo>
                    <a:pt x="58851" y="9759836"/>
                  </a:lnTo>
                  <a:lnTo>
                    <a:pt x="95224" y="9797936"/>
                  </a:lnTo>
                  <a:lnTo>
                    <a:pt x="169100" y="9848736"/>
                  </a:lnTo>
                  <a:lnTo>
                    <a:pt x="206590" y="9886836"/>
                  </a:lnTo>
                  <a:lnTo>
                    <a:pt x="321284" y="9963036"/>
                  </a:lnTo>
                  <a:lnTo>
                    <a:pt x="439166" y="10039236"/>
                  </a:lnTo>
                  <a:lnTo>
                    <a:pt x="560146" y="10115436"/>
                  </a:lnTo>
                  <a:lnTo>
                    <a:pt x="726059" y="10217036"/>
                  </a:lnTo>
                  <a:lnTo>
                    <a:pt x="768337" y="10229736"/>
                  </a:lnTo>
                  <a:lnTo>
                    <a:pt x="853821" y="10280536"/>
                  </a:lnTo>
                  <a:lnTo>
                    <a:pt x="875792" y="10287000"/>
                  </a:lnTo>
                  <a:lnTo>
                    <a:pt x="4175150" y="10287000"/>
                  </a:lnTo>
                  <a:lnTo>
                    <a:pt x="4196931" y="10280536"/>
                  </a:lnTo>
                  <a:lnTo>
                    <a:pt x="4281792" y="10229736"/>
                  </a:lnTo>
                  <a:lnTo>
                    <a:pt x="4323778" y="10217036"/>
                  </a:lnTo>
                  <a:lnTo>
                    <a:pt x="4488700" y="10115436"/>
                  </a:lnTo>
                  <a:lnTo>
                    <a:pt x="4609096" y="10039236"/>
                  </a:lnTo>
                  <a:lnTo>
                    <a:pt x="4726546" y="9963036"/>
                  </a:lnTo>
                  <a:lnTo>
                    <a:pt x="4803140" y="9912236"/>
                  </a:lnTo>
                  <a:lnTo>
                    <a:pt x="4840910" y="9874136"/>
                  </a:lnTo>
                  <a:lnTo>
                    <a:pt x="4915382" y="9823336"/>
                  </a:lnTo>
                  <a:lnTo>
                    <a:pt x="4952085" y="9797936"/>
                  </a:lnTo>
                  <a:lnTo>
                    <a:pt x="4988407" y="9759836"/>
                  </a:lnTo>
                  <a:lnTo>
                    <a:pt x="5024361" y="9734436"/>
                  </a:lnTo>
                  <a:lnTo>
                    <a:pt x="5059934" y="9696336"/>
                  </a:lnTo>
                  <a:lnTo>
                    <a:pt x="5095138" y="9670936"/>
                  </a:lnTo>
                  <a:lnTo>
                    <a:pt x="5129949" y="9632836"/>
                  </a:lnTo>
                  <a:lnTo>
                    <a:pt x="5164366" y="9607436"/>
                  </a:lnTo>
                  <a:lnTo>
                    <a:pt x="5198389" y="9569336"/>
                  </a:lnTo>
                  <a:lnTo>
                    <a:pt x="5232019" y="9543936"/>
                  </a:lnTo>
                  <a:lnTo>
                    <a:pt x="5265242" y="9505836"/>
                  </a:lnTo>
                  <a:lnTo>
                    <a:pt x="5298059" y="9467736"/>
                  </a:lnTo>
                  <a:lnTo>
                    <a:pt x="5330469" y="9442336"/>
                  </a:lnTo>
                  <a:lnTo>
                    <a:pt x="5362448" y="9404236"/>
                  </a:lnTo>
                  <a:lnTo>
                    <a:pt x="5394020" y="9366136"/>
                  </a:lnTo>
                  <a:lnTo>
                    <a:pt x="5425160" y="9340736"/>
                  </a:lnTo>
                  <a:lnTo>
                    <a:pt x="5455869" y="9302636"/>
                  </a:lnTo>
                  <a:lnTo>
                    <a:pt x="5486146" y="9264536"/>
                  </a:lnTo>
                  <a:lnTo>
                    <a:pt x="5515991" y="9226436"/>
                  </a:lnTo>
                  <a:lnTo>
                    <a:pt x="5545379" y="9188336"/>
                  </a:lnTo>
                  <a:lnTo>
                    <a:pt x="5574335" y="9150236"/>
                  </a:lnTo>
                  <a:lnTo>
                    <a:pt x="5602821" y="9112136"/>
                  </a:lnTo>
                  <a:lnTo>
                    <a:pt x="5630862" y="9074036"/>
                  </a:lnTo>
                  <a:lnTo>
                    <a:pt x="5658447" y="9035936"/>
                  </a:lnTo>
                  <a:lnTo>
                    <a:pt x="5685561" y="8997836"/>
                  </a:lnTo>
                  <a:lnTo>
                    <a:pt x="5712206" y="8959736"/>
                  </a:lnTo>
                  <a:lnTo>
                    <a:pt x="5738380" y="8921636"/>
                  </a:lnTo>
                  <a:lnTo>
                    <a:pt x="5764073" y="8883536"/>
                  </a:lnTo>
                  <a:lnTo>
                    <a:pt x="5789282" y="8845436"/>
                  </a:lnTo>
                  <a:lnTo>
                    <a:pt x="5814009" y="8807336"/>
                  </a:lnTo>
                  <a:lnTo>
                    <a:pt x="5838241" y="8769236"/>
                  </a:lnTo>
                  <a:lnTo>
                    <a:pt x="5861977" y="8718436"/>
                  </a:lnTo>
                  <a:lnTo>
                    <a:pt x="5885218" y="8680336"/>
                  </a:lnTo>
                  <a:lnTo>
                    <a:pt x="5907951" y="8642236"/>
                  </a:lnTo>
                  <a:lnTo>
                    <a:pt x="5930176" y="8604136"/>
                  </a:lnTo>
                  <a:lnTo>
                    <a:pt x="5951880" y="8553336"/>
                  </a:lnTo>
                  <a:lnTo>
                    <a:pt x="5973076" y="8515236"/>
                  </a:lnTo>
                  <a:lnTo>
                    <a:pt x="5993752" y="8477136"/>
                  </a:lnTo>
                  <a:lnTo>
                    <a:pt x="6013894" y="8426336"/>
                  </a:lnTo>
                  <a:lnTo>
                    <a:pt x="6033503" y="8388236"/>
                  </a:lnTo>
                  <a:lnTo>
                    <a:pt x="6052591" y="8337436"/>
                  </a:lnTo>
                  <a:lnTo>
                    <a:pt x="6071120" y="8299336"/>
                  </a:lnTo>
                  <a:lnTo>
                    <a:pt x="6089116" y="8261236"/>
                  </a:lnTo>
                  <a:lnTo>
                    <a:pt x="6106566" y="8210436"/>
                  </a:lnTo>
                  <a:lnTo>
                    <a:pt x="6123457" y="8172336"/>
                  </a:lnTo>
                  <a:lnTo>
                    <a:pt x="6139789" y="8121536"/>
                  </a:lnTo>
                  <a:lnTo>
                    <a:pt x="6155563" y="8070736"/>
                  </a:lnTo>
                  <a:lnTo>
                    <a:pt x="6170777" y="8032636"/>
                  </a:lnTo>
                  <a:lnTo>
                    <a:pt x="6185408" y="7981836"/>
                  </a:lnTo>
                  <a:lnTo>
                    <a:pt x="6199479" y="7943736"/>
                  </a:lnTo>
                  <a:lnTo>
                    <a:pt x="6212954" y="7892936"/>
                  </a:lnTo>
                  <a:lnTo>
                    <a:pt x="6225857" y="7854836"/>
                  </a:lnTo>
                  <a:lnTo>
                    <a:pt x="6238176" y="7804036"/>
                  </a:lnTo>
                  <a:lnTo>
                    <a:pt x="6249886" y="7753236"/>
                  </a:lnTo>
                  <a:lnTo>
                    <a:pt x="6261011" y="7715136"/>
                  </a:lnTo>
                  <a:lnTo>
                    <a:pt x="6271539" y="7664336"/>
                  </a:lnTo>
                  <a:lnTo>
                    <a:pt x="6281445" y="7613536"/>
                  </a:lnTo>
                  <a:lnTo>
                    <a:pt x="6290754" y="7562736"/>
                  </a:lnTo>
                  <a:lnTo>
                    <a:pt x="6299441" y="7524636"/>
                  </a:lnTo>
                  <a:lnTo>
                    <a:pt x="6307518" y="7473836"/>
                  </a:lnTo>
                  <a:lnTo>
                    <a:pt x="6314960" y="7423036"/>
                  </a:lnTo>
                  <a:lnTo>
                    <a:pt x="6321780" y="7372236"/>
                  </a:lnTo>
                  <a:lnTo>
                    <a:pt x="6327978" y="7321436"/>
                  </a:lnTo>
                  <a:lnTo>
                    <a:pt x="6333528" y="7283336"/>
                  </a:lnTo>
                  <a:lnTo>
                    <a:pt x="6338443" y="7232536"/>
                  </a:lnTo>
                  <a:lnTo>
                    <a:pt x="6342710" y="7181736"/>
                  </a:lnTo>
                  <a:lnTo>
                    <a:pt x="6346317" y="7130936"/>
                  </a:lnTo>
                  <a:lnTo>
                    <a:pt x="6349289" y="7080136"/>
                  </a:lnTo>
                  <a:lnTo>
                    <a:pt x="6351587" y="7029336"/>
                  </a:lnTo>
                  <a:lnTo>
                    <a:pt x="6353226" y="6978536"/>
                  </a:lnTo>
                  <a:lnTo>
                    <a:pt x="6354204" y="6940461"/>
                  </a:lnTo>
                  <a:lnTo>
                    <a:pt x="6354204" y="3661575"/>
                  </a:lnTo>
                  <a:lnTo>
                    <a:pt x="6360541" y="3670300"/>
                  </a:lnTo>
                  <a:lnTo>
                    <a:pt x="6388684" y="3708400"/>
                  </a:lnTo>
                  <a:lnTo>
                    <a:pt x="6417297" y="3746500"/>
                  </a:lnTo>
                  <a:lnTo>
                    <a:pt x="6446380" y="3771900"/>
                  </a:lnTo>
                  <a:lnTo>
                    <a:pt x="6475920" y="3810000"/>
                  </a:lnTo>
                  <a:lnTo>
                    <a:pt x="6505930" y="3848100"/>
                  </a:lnTo>
                  <a:lnTo>
                    <a:pt x="6536385" y="3873500"/>
                  </a:lnTo>
                  <a:lnTo>
                    <a:pt x="6567297" y="3911600"/>
                  </a:lnTo>
                  <a:lnTo>
                    <a:pt x="6598653" y="3937000"/>
                  </a:lnTo>
                  <a:lnTo>
                    <a:pt x="6630441" y="3975100"/>
                  </a:lnTo>
                  <a:lnTo>
                    <a:pt x="6662674" y="4000500"/>
                  </a:lnTo>
                  <a:lnTo>
                    <a:pt x="6695326" y="4038600"/>
                  </a:lnTo>
                  <a:lnTo>
                    <a:pt x="6761912" y="4089400"/>
                  </a:lnTo>
                  <a:lnTo>
                    <a:pt x="6795833" y="4127500"/>
                  </a:lnTo>
                  <a:lnTo>
                    <a:pt x="6864896" y="4178300"/>
                  </a:lnTo>
                  <a:lnTo>
                    <a:pt x="6900024" y="4216400"/>
                  </a:lnTo>
                  <a:lnTo>
                    <a:pt x="6935546" y="4241800"/>
                  </a:lnTo>
                  <a:lnTo>
                    <a:pt x="7007771" y="4292600"/>
                  </a:lnTo>
                  <a:lnTo>
                    <a:pt x="7081520" y="4343400"/>
                  </a:lnTo>
                  <a:lnTo>
                    <a:pt x="7156755" y="4394200"/>
                  </a:lnTo>
                  <a:lnTo>
                    <a:pt x="7272299" y="4470400"/>
                  </a:lnTo>
                  <a:lnTo>
                    <a:pt x="7311517" y="4483100"/>
                  </a:lnTo>
                  <a:lnTo>
                    <a:pt x="7390968" y="4533900"/>
                  </a:lnTo>
                  <a:lnTo>
                    <a:pt x="7431189" y="4546600"/>
                  </a:lnTo>
                  <a:lnTo>
                    <a:pt x="7512609" y="4597400"/>
                  </a:lnTo>
                  <a:lnTo>
                    <a:pt x="7553807" y="4610100"/>
                  </a:lnTo>
                  <a:lnTo>
                    <a:pt x="7595311" y="4635500"/>
                  </a:lnTo>
                  <a:lnTo>
                    <a:pt x="7679233" y="4660900"/>
                  </a:lnTo>
                  <a:lnTo>
                    <a:pt x="7721638" y="4686300"/>
                  </a:lnTo>
                  <a:lnTo>
                    <a:pt x="7807338" y="4711700"/>
                  </a:lnTo>
                  <a:lnTo>
                    <a:pt x="7850606" y="4737100"/>
                  </a:lnTo>
                  <a:lnTo>
                    <a:pt x="8161045" y="4826000"/>
                  </a:lnTo>
                  <a:lnTo>
                    <a:pt x="8206397" y="4826000"/>
                  </a:lnTo>
                  <a:lnTo>
                    <a:pt x="8343900" y="4864100"/>
                  </a:lnTo>
                  <a:lnTo>
                    <a:pt x="8390191" y="4864100"/>
                  </a:lnTo>
                  <a:lnTo>
                    <a:pt x="8436699" y="4876800"/>
                  </a:lnTo>
                  <a:lnTo>
                    <a:pt x="8483422" y="4876800"/>
                  </a:lnTo>
                  <a:lnTo>
                    <a:pt x="8530349" y="4889500"/>
                  </a:lnTo>
                  <a:lnTo>
                    <a:pt x="8577491" y="4889500"/>
                  </a:lnTo>
                  <a:lnTo>
                    <a:pt x="8624824" y="4902200"/>
                  </a:lnTo>
                  <a:lnTo>
                    <a:pt x="9200693" y="4902200"/>
                  </a:lnTo>
                  <a:lnTo>
                    <a:pt x="9248026" y="4889500"/>
                  </a:lnTo>
                  <a:lnTo>
                    <a:pt x="9295168" y="4889500"/>
                  </a:lnTo>
                  <a:lnTo>
                    <a:pt x="9342095" y="4876800"/>
                  </a:lnTo>
                  <a:lnTo>
                    <a:pt x="9388818" y="4876800"/>
                  </a:lnTo>
                  <a:lnTo>
                    <a:pt x="9435325" y="4864100"/>
                  </a:lnTo>
                  <a:lnTo>
                    <a:pt x="9481604" y="4864100"/>
                  </a:lnTo>
                  <a:lnTo>
                    <a:pt x="9619107" y="4826000"/>
                  </a:lnTo>
                  <a:lnTo>
                    <a:pt x="9664471" y="4826000"/>
                  </a:lnTo>
                  <a:lnTo>
                    <a:pt x="9974897" y="4737100"/>
                  </a:lnTo>
                  <a:lnTo>
                    <a:pt x="10018179" y="4711700"/>
                  </a:lnTo>
                  <a:lnTo>
                    <a:pt x="10103866" y="4686300"/>
                  </a:lnTo>
                  <a:lnTo>
                    <a:pt x="10146284" y="4660900"/>
                  </a:lnTo>
                  <a:lnTo>
                    <a:pt x="10230206" y="4635500"/>
                  </a:lnTo>
                  <a:lnTo>
                    <a:pt x="10271709" y="4610100"/>
                  </a:lnTo>
                  <a:lnTo>
                    <a:pt x="10312895" y="4597400"/>
                  </a:lnTo>
                  <a:lnTo>
                    <a:pt x="10394328" y="4546600"/>
                  </a:lnTo>
                  <a:lnTo>
                    <a:pt x="10434549" y="4533900"/>
                  </a:lnTo>
                  <a:lnTo>
                    <a:pt x="10514000" y="4483100"/>
                  </a:lnTo>
                  <a:lnTo>
                    <a:pt x="10553217" y="4470400"/>
                  </a:lnTo>
                  <a:lnTo>
                    <a:pt x="10668762" y="4394200"/>
                  </a:lnTo>
                  <a:lnTo>
                    <a:pt x="10743984" y="4343400"/>
                  </a:lnTo>
                  <a:lnTo>
                    <a:pt x="10817733" y="4292600"/>
                  </a:lnTo>
                  <a:lnTo>
                    <a:pt x="10889958" y="4241800"/>
                  </a:lnTo>
                  <a:lnTo>
                    <a:pt x="10925493" y="4216400"/>
                  </a:lnTo>
                  <a:lnTo>
                    <a:pt x="10960621" y="4178300"/>
                  </a:lnTo>
                  <a:lnTo>
                    <a:pt x="11029683" y="4127500"/>
                  </a:lnTo>
                  <a:lnTo>
                    <a:pt x="11063592" y="4089400"/>
                  </a:lnTo>
                  <a:lnTo>
                    <a:pt x="11130178" y="4038600"/>
                  </a:lnTo>
                  <a:lnTo>
                    <a:pt x="11162843" y="4000500"/>
                  </a:lnTo>
                  <a:lnTo>
                    <a:pt x="11195063" y="3975100"/>
                  </a:lnTo>
                  <a:lnTo>
                    <a:pt x="11226864" y="3937000"/>
                  </a:lnTo>
                  <a:lnTo>
                    <a:pt x="11258220" y="3911600"/>
                  </a:lnTo>
                  <a:lnTo>
                    <a:pt x="11276724" y="3888778"/>
                  </a:lnTo>
                  <a:lnTo>
                    <a:pt x="9143987" y="10286987"/>
                  </a:lnTo>
                  <a:lnTo>
                    <a:pt x="18287988" y="10286987"/>
                  </a:lnTo>
                  <a:lnTo>
                    <a:pt x="18287988" y="4543412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3372" y="6103319"/>
              <a:ext cx="5993493" cy="4102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84623" y="8200024"/>
              <a:ext cx="434645" cy="434644"/>
            </a:xfrm>
            <a:prstGeom prst="rect">
              <a:avLst/>
            </a:prstGeom>
          </p:spPr>
        </p:pic>
      </p:grpSp>
      <p:pic>
        <p:nvPicPr>
          <p:cNvPr id="1030" name="Picture 6" descr="Zomato and the Unit Economics Problem">
            <a:extLst>
              <a:ext uri="{FF2B5EF4-FFF2-40B4-BE49-F238E27FC236}">
                <a16:creationId xmlns:a16="http://schemas.microsoft.com/office/drawing/2014/main" id="{916903BD-9CCD-5FBC-DB44-73C667CBE6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61"/>
          <a:stretch/>
        </p:blipFill>
        <p:spPr bwMode="auto">
          <a:xfrm>
            <a:off x="6081744" y="-342900"/>
            <a:ext cx="5818497" cy="2649497"/>
          </a:xfrm>
          <a:prstGeom prst="flowChartConnec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2213800"/>
            <a:ext cx="16154400" cy="10363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600" spc="-475" dirty="0">
                <a:solidFill>
                  <a:srgbClr val="FFFFFF"/>
                </a:solidFill>
                <a:latin typeface="Verdana"/>
                <a:cs typeface="Verdana"/>
              </a:rPr>
              <a:t>ZOMATO</a:t>
            </a:r>
            <a:r>
              <a:rPr sz="66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600" b="0" i="0" spc="-919" dirty="0">
                <a:solidFill>
                  <a:srgbClr val="FFFFFF"/>
                </a:solidFill>
                <a:latin typeface="Arial Black"/>
                <a:cs typeface="Arial Black"/>
              </a:rPr>
              <a:t>~</a:t>
            </a:r>
            <a:r>
              <a:rPr sz="6600" b="0" i="0" spc="-6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b="0" i="0" spc="-6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6600" b="0" i="0" spc="-6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b="0" i="0" spc="-270" dirty="0">
                <a:solidFill>
                  <a:srgbClr val="FFFFFF"/>
                </a:solidFill>
                <a:latin typeface="Arial Black"/>
                <a:cs typeface="Arial Black"/>
              </a:rPr>
              <a:t>brand,</a:t>
            </a:r>
            <a:r>
              <a:rPr sz="6600" b="0" i="0" spc="-6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b="0" i="0" spc="-405" dirty="0">
                <a:solidFill>
                  <a:srgbClr val="FFFFFF"/>
                </a:solidFill>
                <a:latin typeface="Arial Black"/>
                <a:cs typeface="Arial Black"/>
              </a:rPr>
              <a:t>legend</a:t>
            </a:r>
            <a:r>
              <a:rPr sz="6600" b="0" i="0" spc="-6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b="0" i="0" spc="-1470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6600" b="0" i="0" spc="-6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b="0" i="0" spc="-390" dirty="0">
                <a:solidFill>
                  <a:srgbClr val="FFFFFF"/>
                </a:solidFill>
                <a:latin typeface="Arial Black"/>
                <a:cs typeface="Arial Black"/>
              </a:rPr>
              <a:t>saviour</a:t>
            </a:r>
            <a:endParaRPr sz="66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4665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"better</a:t>
            </a:r>
            <a:r>
              <a:rPr spc="-100" dirty="0"/>
              <a:t> </a:t>
            </a:r>
            <a:r>
              <a:rPr spc="-635" dirty="0"/>
              <a:t>food</a:t>
            </a:r>
            <a:r>
              <a:rPr spc="-95" dirty="0"/>
              <a:t> </a:t>
            </a:r>
            <a:r>
              <a:rPr spc="-465" dirty="0"/>
              <a:t>for</a:t>
            </a:r>
            <a:r>
              <a:rPr spc="-95" dirty="0"/>
              <a:t> </a:t>
            </a:r>
            <a:r>
              <a:rPr spc="-690" dirty="0"/>
              <a:t>more</a:t>
            </a:r>
            <a:r>
              <a:rPr spc="-100" dirty="0"/>
              <a:t> </a:t>
            </a:r>
            <a:r>
              <a:rPr spc="-665" dirty="0"/>
              <a:t>people"</a:t>
            </a:r>
          </a:p>
          <a:p>
            <a:pPr marL="12700" marR="4775835">
              <a:lnSpc>
                <a:spcPct val="116700"/>
              </a:lnSpc>
              <a:spcBef>
                <a:spcPts val="2100"/>
              </a:spcBef>
            </a:pPr>
            <a:r>
              <a:rPr sz="3000" b="1" i="0" spc="85" dirty="0">
                <a:latin typeface="Arial"/>
                <a:cs typeface="Arial"/>
              </a:rPr>
              <a:t>Milestone</a:t>
            </a:r>
            <a:r>
              <a:rPr sz="3000" b="1" i="0" spc="-180" dirty="0">
                <a:latin typeface="Arial"/>
                <a:cs typeface="Arial"/>
              </a:rPr>
              <a:t> </a:t>
            </a:r>
            <a:r>
              <a:rPr sz="3000" b="1" i="0" dirty="0">
                <a:latin typeface="Arial"/>
                <a:cs typeface="Arial"/>
              </a:rPr>
              <a:t>2:</a:t>
            </a:r>
            <a:r>
              <a:rPr sz="3000" b="1" i="0" spc="-20" dirty="0">
                <a:latin typeface="Arial"/>
                <a:cs typeface="Arial"/>
              </a:rPr>
              <a:t> </a:t>
            </a:r>
            <a:r>
              <a:rPr sz="3000" i="0" spc="65" dirty="0">
                <a:latin typeface="Arial MT"/>
                <a:cs typeface="Arial MT"/>
              </a:rPr>
              <a:t>Increase</a:t>
            </a:r>
            <a:r>
              <a:rPr sz="3000" i="0" spc="-20" dirty="0">
                <a:latin typeface="Arial MT"/>
                <a:cs typeface="Arial MT"/>
              </a:rPr>
              <a:t> </a:t>
            </a:r>
            <a:r>
              <a:rPr sz="3000" i="0" spc="190" dirty="0">
                <a:latin typeface="Arial MT"/>
                <a:cs typeface="Arial MT"/>
              </a:rPr>
              <a:t>the</a:t>
            </a:r>
            <a:r>
              <a:rPr sz="3000" i="0" spc="-25" dirty="0">
                <a:latin typeface="Arial MT"/>
                <a:cs typeface="Arial MT"/>
              </a:rPr>
              <a:t> </a:t>
            </a:r>
            <a:r>
              <a:rPr sz="3000" i="0" spc="100" dirty="0">
                <a:latin typeface="Arial MT"/>
                <a:cs typeface="Arial MT"/>
              </a:rPr>
              <a:t>number </a:t>
            </a:r>
            <a:r>
              <a:rPr sz="3000" i="0" spc="325" dirty="0">
                <a:latin typeface="Arial MT"/>
                <a:cs typeface="Arial MT"/>
              </a:rPr>
              <a:t>of</a:t>
            </a:r>
            <a:r>
              <a:rPr sz="3000" i="0" spc="-5" dirty="0">
                <a:latin typeface="Arial MT"/>
                <a:cs typeface="Arial MT"/>
              </a:rPr>
              <a:t> </a:t>
            </a:r>
            <a:r>
              <a:rPr sz="3000" i="0" spc="190" dirty="0">
                <a:latin typeface="Arial MT"/>
                <a:cs typeface="Arial MT"/>
              </a:rPr>
              <a:t>the</a:t>
            </a:r>
            <a:r>
              <a:rPr sz="3000" i="0" spc="-5" dirty="0">
                <a:latin typeface="Arial MT"/>
                <a:cs typeface="Arial MT"/>
              </a:rPr>
              <a:t> </a:t>
            </a:r>
            <a:r>
              <a:rPr sz="3000" i="0" spc="130" dirty="0">
                <a:latin typeface="Arial MT"/>
                <a:cs typeface="Arial MT"/>
              </a:rPr>
              <a:t>customer,</a:t>
            </a:r>
            <a:r>
              <a:rPr sz="3000" i="0" spc="-5" dirty="0">
                <a:latin typeface="Arial MT"/>
                <a:cs typeface="Arial MT"/>
              </a:rPr>
              <a:t> </a:t>
            </a:r>
            <a:r>
              <a:rPr sz="3000" i="0" spc="265" dirty="0">
                <a:latin typeface="Arial MT"/>
                <a:cs typeface="Arial MT"/>
              </a:rPr>
              <a:t>text</a:t>
            </a:r>
            <a:r>
              <a:rPr sz="3000" i="0" spc="-5" dirty="0">
                <a:latin typeface="Arial MT"/>
                <a:cs typeface="Arial MT"/>
              </a:rPr>
              <a:t> </a:t>
            </a:r>
            <a:r>
              <a:rPr sz="3000" i="0" spc="95" dirty="0">
                <a:latin typeface="Arial MT"/>
                <a:cs typeface="Arial MT"/>
              </a:rPr>
              <a:t>reviews</a:t>
            </a:r>
            <a:r>
              <a:rPr sz="3000" i="0" spc="-5" dirty="0">
                <a:latin typeface="Arial MT"/>
                <a:cs typeface="Arial MT"/>
              </a:rPr>
              <a:t> </a:t>
            </a:r>
            <a:r>
              <a:rPr sz="3000" i="0" spc="45" dirty="0">
                <a:latin typeface="Arial MT"/>
                <a:cs typeface="Arial MT"/>
              </a:rPr>
              <a:t>on </a:t>
            </a:r>
            <a:r>
              <a:rPr sz="3000" i="0" spc="155" dirty="0">
                <a:latin typeface="Arial MT"/>
                <a:cs typeface="Arial MT"/>
              </a:rPr>
              <a:t>Zomato</a:t>
            </a:r>
            <a:r>
              <a:rPr sz="3000" i="0" spc="35" dirty="0">
                <a:latin typeface="Arial MT"/>
                <a:cs typeface="Arial MT"/>
              </a:rPr>
              <a:t> </a:t>
            </a:r>
            <a:r>
              <a:rPr sz="3000" i="0" spc="330" dirty="0">
                <a:latin typeface="Arial MT"/>
                <a:cs typeface="Arial MT"/>
              </a:rPr>
              <a:t>for</a:t>
            </a:r>
            <a:r>
              <a:rPr sz="3000" i="0" spc="40" dirty="0">
                <a:latin typeface="Arial MT"/>
                <a:cs typeface="Arial MT"/>
              </a:rPr>
              <a:t> </a:t>
            </a:r>
            <a:r>
              <a:rPr sz="3000" i="0" spc="190" dirty="0">
                <a:latin typeface="Arial MT"/>
                <a:cs typeface="Arial MT"/>
              </a:rPr>
              <a:t>the</a:t>
            </a:r>
            <a:r>
              <a:rPr sz="3000" i="0" spc="35" dirty="0">
                <a:latin typeface="Arial MT"/>
                <a:cs typeface="Arial MT"/>
              </a:rPr>
              <a:t> </a:t>
            </a:r>
            <a:r>
              <a:rPr sz="3000" i="0" dirty="0">
                <a:latin typeface="Arial MT"/>
                <a:cs typeface="Arial MT"/>
              </a:rPr>
              <a:t>Food</a:t>
            </a:r>
            <a:r>
              <a:rPr sz="3000" i="0" spc="40" dirty="0">
                <a:latin typeface="Arial MT"/>
                <a:cs typeface="Arial MT"/>
              </a:rPr>
              <a:t> </a:t>
            </a:r>
            <a:r>
              <a:rPr sz="3000" i="0" spc="45" dirty="0">
                <a:latin typeface="Arial MT"/>
                <a:cs typeface="Arial MT"/>
              </a:rPr>
              <a:t>Delivery </a:t>
            </a:r>
            <a:r>
              <a:rPr sz="3000" i="0" spc="80" dirty="0">
                <a:latin typeface="Arial MT"/>
                <a:cs typeface="Arial MT"/>
              </a:rPr>
              <a:t>vertical.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3000" dirty="0">
              <a:latin typeface="Arial MT"/>
              <a:cs typeface="Arial MT"/>
            </a:endParaRPr>
          </a:p>
          <a:p>
            <a:pPr marL="12700" marR="4982210">
              <a:lnSpc>
                <a:spcPct val="116700"/>
              </a:lnSpc>
            </a:pPr>
            <a:r>
              <a:rPr sz="3000" b="1" i="0" spc="150" dirty="0">
                <a:latin typeface="Arial"/>
                <a:cs typeface="Arial"/>
              </a:rPr>
              <a:t>Impact</a:t>
            </a:r>
            <a:r>
              <a:rPr sz="3000" b="1" i="0" spc="-130" dirty="0">
                <a:latin typeface="Arial"/>
                <a:cs typeface="Arial"/>
              </a:rPr>
              <a:t> </a:t>
            </a:r>
            <a:r>
              <a:rPr sz="3000" b="1" i="0" dirty="0">
                <a:latin typeface="Arial"/>
                <a:cs typeface="Arial"/>
              </a:rPr>
              <a:t>mapping,</a:t>
            </a:r>
            <a:r>
              <a:rPr sz="3000" b="1" i="0" spc="-130" dirty="0">
                <a:latin typeface="Arial"/>
                <a:cs typeface="Arial"/>
              </a:rPr>
              <a:t> </a:t>
            </a:r>
            <a:r>
              <a:rPr sz="3000" b="1" i="0" spc="80" dirty="0">
                <a:latin typeface="Arial"/>
                <a:cs typeface="Arial"/>
              </a:rPr>
              <a:t>user</a:t>
            </a:r>
            <a:r>
              <a:rPr sz="3000" b="1" i="0" spc="-130" dirty="0">
                <a:latin typeface="Arial"/>
                <a:cs typeface="Arial"/>
              </a:rPr>
              <a:t> </a:t>
            </a:r>
            <a:r>
              <a:rPr sz="3000" b="1" i="0" spc="130" dirty="0">
                <a:latin typeface="Arial"/>
                <a:cs typeface="Arial"/>
              </a:rPr>
              <a:t>research </a:t>
            </a:r>
            <a:r>
              <a:rPr sz="3000" b="1" i="0" spc="60" dirty="0">
                <a:latin typeface="Arial"/>
                <a:cs typeface="Arial"/>
              </a:rPr>
              <a:t>and</a:t>
            </a:r>
            <a:r>
              <a:rPr sz="3000" b="1" i="0" spc="-155" dirty="0">
                <a:latin typeface="Arial"/>
                <a:cs typeface="Arial"/>
              </a:rPr>
              <a:t> </a:t>
            </a:r>
            <a:r>
              <a:rPr sz="3000" b="1" i="0" dirty="0">
                <a:latin typeface="Arial"/>
                <a:cs typeface="Arial"/>
              </a:rPr>
              <a:t>finding</a:t>
            </a:r>
            <a:r>
              <a:rPr sz="3000" b="1" i="0" spc="-150" dirty="0">
                <a:latin typeface="Arial"/>
                <a:cs typeface="Arial"/>
              </a:rPr>
              <a:t> </a:t>
            </a:r>
            <a:r>
              <a:rPr sz="3000" b="1" i="0" spc="175" dirty="0">
                <a:latin typeface="Arial"/>
                <a:cs typeface="Arial"/>
              </a:rPr>
              <a:t>the</a:t>
            </a:r>
            <a:r>
              <a:rPr sz="3000" b="1" i="0" spc="-155" dirty="0">
                <a:latin typeface="Arial"/>
                <a:cs typeface="Arial"/>
              </a:rPr>
              <a:t> </a:t>
            </a:r>
            <a:r>
              <a:rPr sz="3000" b="1" i="0" spc="220" dirty="0">
                <a:latin typeface="Arial"/>
                <a:cs typeface="Arial"/>
              </a:rPr>
              <a:t>true</a:t>
            </a:r>
            <a:r>
              <a:rPr sz="3000" b="1" i="0" spc="-150" dirty="0">
                <a:latin typeface="Arial"/>
                <a:cs typeface="Arial"/>
              </a:rPr>
              <a:t> </a:t>
            </a:r>
            <a:r>
              <a:rPr sz="3000" b="1" i="0" spc="55" dirty="0">
                <a:latin typeface="Arial"/>
                <a:cs typeface="Arial"/>
              </a:rPr>
              <a:t>problem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647" y="8951841"/>
            <a:ext cx="439547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100" spc="-10" dirty="0">
                <a:solidFill>
                  <a:srgbClr val="FFFFFF"/>
                </a:solidFill>
                <a:latin typeface="Arial MT"/>
                <a:cs typeface="Arial MT"/>
              </a:rPr>
              <a:t>Pritam Prakash , Nit Rourkela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10" name="AutoShape 2" descr="Aggregate more than 135 delivery zomato logo png super hot -  toyotabienhoa.edu.vn">
            <a:extLst>
              <a:ext uri="{FF2B5EF4-FFF2-40B4-BE49-F238E27FC236}">
                <a16:creationId xmlns:a16="http://schemas.microsoft.com/office/drawing/2014/main" id="{FF469403-0D76-92C3-8A80-F4FC619746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42054" y="104076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" y="0"/>
            <a:ext cx="5066030" cy="10287635"/>
          </a:xfrm>
          <a:custGeom>
            <a:avLst/>
            <a:gdLst/>
            <a:ahLst/>
            <a:cxnLst/>
            <a:rect l="l" t="t" r="r" b="b"/>
            <a:pathLst>
              <a:path w="5066030" h="10287635">
                <a:moveTo>
                  <a:pt x="5066030" y="40728"/>
                </a:moveTo>
                <a:lnTo>
                  <a:pt x="5064760" y="40728"/>
                </a:lnTo>
                <a:lnTo>
                  <a:pt x="5064760" y="15024"/>
                </a:lnTo>
                <a:lnTo>
                  <a:pt x="5063490" y="15024"/>
                </a:lnTo>
                <a:lnTo>
                  <a:pt x="5063490" y="0"/>
                </a:lnTo>
                <a:lnTo>
                  <a:pt x="0" y="0"/>
                </a:lnTo>
                <a:lnTo>
                  <a:pt x="0" y="10287013"/>
                </a:lnTo>
                <a:lnTo>
                  <a:pt x="5063490" y="10287013"/>
                </a:lnTo>
                <a:lnTo>
                  <a:pt x="5064760" y="10287013"/>
                </a:lnTo>
                <a:lnTo>
                  <a:pt x="5066030" y="10287013"/>
                </a:lnTo>
                <a:lnTo>
                  <a:pt x="5066030" y="40728"/>
                </a:lnTo>
                <a:close/>
              </a:path>
            </a:pathLst>
          </a:custGeom>
          <a:solidFill>
            <a:srgbClr val="CB2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604888" y="949677"/>
            <a:ext cx="10340975" cy="3178175"/>
            <a:chOff x="5604888" y="949677"/>
            <a:chExt cx="10340975" cy="3178175"/>
          </a:xfrm>
        </p:grpSpPr>
        <p:sp>
          <p:nvSpPr>
            <p:cNvPr id="4" name="object 4"/>
            <p:cNvSpPr/>
            <p:nvPr/>
          </p:nvSpPr>
          <p:spPr>
            <a:xfrm>
              <a:off x="6138656" y="1186211"/>
              <a:ext cx="2056130" cy="2590165"/>
            </a:xfrm>
            <a:custGeom>
              <a:avLst/>
              <a:gdLst/>
              <a:ahLst/>
              <a:cxnLst/>
              <a:rect l="l" t="t" r="r" b="b"/>
              <a:pathLst>
                <a:path w="2056129" h="2590165">
                  <a:moveTo>
                    <a:pt x="767463" y="2589738"/>
                  </a:moveTo>
                  <a:lnTo>
                    <a:pt x="729333" y="2589364"/>
                  </a:lnTo>
                  <a:lnTo>
                    <a:pt x="691223" y="2587867"/>
                  </a:lnTo>
                  <a:lnTo>
                    <a:pt x="653181" y="2585248"/>
                  </a:lnTo>
                  <a:lnTo>
                    <a:pt x="615225" y="2581510"/>
                  </a:lnTo>
                  <a:lnTo>
                    <a:pt x="577403" y="2576657"/>
                  </a:lnTo>
                  <a:lnTo>
                    <a:pt x="539733" y="2570690"/>
                  </a:lnTo>
                  <a:lnTo>
                    <a:pt x="502262" y="2563619"/>
                  </a:lnTo>
                  <a:lnTo>
                    <a:pt x="465008" y="2555445"/>
                  </a:lnTo>
                  <a:lnTo>
                    <a:pt x="428019" y="2546179"/>
                  </a:lnTo>
                  <a:lnTo>
                    <a:pt x="391311" y="2535827"/>
                  </a:lnTo>
                  <a:lnTo>
                    <a:pt x="354932" y="2524400"/>
                  </a:lnTo>
                  <a:lnTo>
                    <a:pt x="318897" y="2511904"/>
                  </a:lnTo>
                  <a:lnTo>
                    <a:pt x="283253" y="2498355"/>
                  </a:lnTo>
                  <a:lnTo>
                    <a:pt x="248017" y="2483760"/>
                  </a:lnTo>
                  <a:lnTo>
                    <a:pt x="213232" y="2468136"/>
                  </a:lnTo>
                  <a:lnTo>
                    <a:pt x="178916" y="2451492"/>
                  </a:lnTo>
                  <a:lnTo>
                    <a:pt x="145112" y="2433848"/>
                  </a:lnTo>
                  <a:lnTo>
                    <a:pt x="111835" y="2415212"/>
                  </a:lnTo>
                  <a:lnTo>
                    <a:pt x="79128" y="2395608"/>
                  </a:lnTo>
                  <a:lnTo>
                    <a:pt x="47006" y="2375045"/>
                  </a:lnTo>
                  <a:lnTo>
                    <a:pt x="15510" y="2353550"/>
                  </a:lnTo>
                  <a:lnTo>
                    <a:pt x="0" y="2342455"/>
                  </a:lnTo>
                  <a:lnTo>
                    <a:pt x="761109" y="1294877"/>
                  </a:lnTo>
                  <a:lnTo>
                    <a:pt x="761109" y="0"/>
                  </a:lnTo>
                  <a:lnTo>
                    <a:pt x="799241" y="561"/>
                  </a:lnTo>
                  <a:lnTo>
                    <a:pt x="837340" y="2245"/>
                  </a:lnTo>
                  <a:lnTo>
                    <a:pt x="875372" y="5051"/>
                  </a:lnTo>
                  <a:lnTo>
                    <a:pt x="913306" y="8975"/>
                  </a:lnTo>
                  <a:lnTo>
                    <a:pt x="951107" y="14015"/>
                  </a:lnTo>
                  <a:lnTo>
                    <a:pt x="988744" y="20165"/>
                  </a:lnTo>
                  <a:lnTo>
                    <a:pt x="1026183" y="27421"/>
                  </a:lnTo>
                  <a:lnTo>
                    <a:pt x="1063392" y="35777"/>
                  </a:lnTo>
                  <a:lnTo>
                    <a:pt x="1100340" y="45225"/>
                  </a:lnTo>
                  <a:lnTo>
                    <a:pt x="1136992" y="55757"/>
                  </a:lnTo>
                  <a:lnTo>
                    <a:pt x="1173319" y="67363"/>
                  </a:lnTo>
                  <a:lnTo>
                    <a:pt x="1209288" y="80034"/>
                  </a:lnTo>
                  <a:lnTo>
                    <a:pt x="1244869" y="93759"/>
                  </a:lnTo>
                  <a:lnTo>
                    <a:pt x="1280030" y="108526"/>
                  </a:lnTo>
                  <a:lnTo>
                    <a:pt x="1314741" y="124322"/>
                  </a:lnTo>
                  <a:lnTo>
                    <a:pt x="1348971" y="141133"/>
                  </a:lnTo>
                  <a:lnTo>
                    <a:pt x="1382692" y="158944"/>
                  </a:lnTo>
                  <a:lnTo>
                    <a:pt x="1415874" y="177742"/>
                  </a:lnTo>
                  <a:lnTo>
                    <a:pt x="1448487" y="197508"/>
                  </a:lnTo>
                  <a:lnTo>
                    <a:pt x="1480505" y="218226"/>
                  </a:lnTo>
                  <a:lnTo>
                    <a:pt x="1511898" y="239878"/>
                  </a:lnTo>
                  <a:lnTo>
                    <a:pt x="1542640" y="262445"/>
                  </a:lnTo>
                  <a:lnTo>
                    <a:pt x="1572705" y="285907"/>
                  </a:lnTo>
                  <a:lnTo>
                    <a:pt x="1602065" y="310245"/>
                  </a:lnTo>
                  <a:lnTo>
                    <a:pt x="1630696" y="335436"/>
                  </a:lnTo>
                  <a:lnTo>
                    <a:pt x="1658572" y="361460"/>
                  </a:lnTo>
                  <a:lnTo>
                    <a:pt x="1685671" y="388293"/>
                  </a:lnTo>
                  <a:lnTo>
                    <a:pt x="1711967" y="415913"/>
                  </a:lnTo>
                  <a:lnTo>
                    <a:pt x="1737438" y="444295"/>
                  </a:lnTo>
                  <a:lnTo>
                    <a:pt x="1762063" y="473416"/>
                  </a:lnTo>
                  <a:lnTo>
                    <a:pt x="1785820" y="503248"/>
                  </a:lnTo>
                  <a:lnTo>
                    <a:pt x="1808687" y="533767"/>
                  </a:lnTo>
                  <a:lnTo>
                    <a:pt x="1830646" y="564946"/>
                  </a:lnTo>
                  <a:lnTo>
                    <a:pt x="1851677" y="596759"/>
                  </a:lnTo>
                  <a:lnTo>
                    <a:pt x="1871763" y="629177"/>
                  </a:lnTo>
                  <a:lnTo>
                    <a:pt x="1890885" y="662172"/>
                  </a:lnTo>
                  <a:lnTo>
                    <a:pt x="1909027" y="695717"/>
                  </a:lnTo>
                  <a:lnTo>
                    <a:pt x="1926173" y="729781"/>
                  </a:lnTo>
                  <a:lnTo>
                    <a:pt x="1942309" y="764335"/>
                  </a:lnTo>
                  <a:lnTo>
                    <a:pt x="1957420" y="799349"/>
                  </a:lnTo>
                  <a:lnTo>
                    <a:pt x="1971494" y="834793"/>
                  </a:lnTo>
                  <a:lnTo>
                    <a:pt x="1984517" y="870636"/>
                  </a:lnTo>
                  <a:lnTo>
                    <a:pt x="1996480" y="906847"/>
                  </a:lnTo>
                  <a:lnTo>
                    <a:pt x="2007371" y="943395"/>
                  </a:lnTo>
                  <a:lnTo>
                    <a:pt x="2017181" y="980247"/>
                  </a:lnTo>
                  <a:lnTo>
                    <a:pt x="2025901" y="1017373"/>
                  </a:lnTo>
                  <a:lnTo>
                    <a:pt x="2033525" y="1054739"/>
                  </a:lnTo>
                  <a:lnTo>
                    <a:pt x="2040045" y="1092313"/>
                  </a:lnTo>
                  <a:lnTo>
                    <a:pt x="2045455" y="1130064"/>
                  </a:lnTo>
                  <a:lnTo>
                    <a:pt x="2049751" y="1167957"/>
                  </a:lnTo>
                  <a:lnTo>
                    <a:pt x="2052930" y="1205960"/>
                  </a:lnTo>
                  <a:lnTo>
                    <a:pt x="2054988" y="1244040"/>
                  </a:lnTo>
                  <a:lnTo>
                    <a:pt x="2055924" y="1282165"/>
                  </a:lnTo>
                  <a:lnTo>
                    <a:pt x="2055971" y="1301231"/>
                  </a:lnTo>
                  <a:lnTo>
                    <a:pt x="2055737" y="1320300"/>
                  </a:lnTo>
                  <a:lnTo>
                    <a:pt x="2054427" y="1358414"/>
                  </a:lnTo>
                  <a:lnTo>
                    <a:pt x="2051995" y="1396472"/>
                  </a:lnTo>
                  <a:lnTo>
                    <a:pt x="2048443" y="1434442"/>
                  </a:lnTo>
                  <a:lnTo>
                    <a:pt x="2043775" y="1472291"/>
                  </a:lnTo>
                  <a:lnTo>
                    <a:pt x="2037994" y="1509986"/>
                  </a:lnTo>
                  <a:lnTo>
                    <a:pt x="2031106" y="1547495"/>
                  </a:lnTo>
                  <a:lnTo>
                    <a:pt x="2023116" y="1584784"/>
                  </a:lnTo>
                  <a:lnTo>
                    <a:pt x="2014032" y="1621822"/>
                  </a:lnTo>
                  <a:lnTo>
                    <a:pt x="2003860" y="1658577"/>
                  </a:lnTo>
                  <a:lnTo>
                    <a:pt x="1992611" y="1695016"/>
                  </a:lnTo>
                  <a:lnTo>
                    <a:pt x="1980294" y="1731108"/>
                  </a:lnTo>
                  <a:lnTo>
                    <a:pt x="1966918" y="1766821"/>
                  </a:lnTo>
                  <a:lnTo>
                    <a:pt x="1952498" y="1802126"/>
                  </a:lnTo>
                  <a:lnTo>
                    <a:pt x="1937043" y="1836990"/>
                  </a:lnTo>
                  <a:lnTo>
                    <a:pt x="1920569" y="1871384"/>
                  </a:lnTo>
                  <a:lnTo>
                    <a:pt x="1903089" y="1905278"/>
                  </a:lnTo>
                  <a:lnTo>
                    <a:pt x="1884619" y="1938642"/>
                  </a:lnTo>
                  <a:lnTo>
                    <a:pt x="1865174" y="1971448"/>
                  </a:lnTo>
                  <a:lnTo>
                    <a:pt x="1844771" y="2003668"/>
                  </a:lnTo>
                  <a:lnTo>
                    <a:pt x="1823428" y="2035272"/>
                  </a:lnTo>
                  <a:lnTo>
                    <a:pt x="1801165" y="2066234"/>
                  </a:lnTo>
                  <a:lnTo>
                    <a:pt x="1777998" y="2096528"/>
                  </a:lnTo>
                  <a:lnTo>
                    <a:pt x="1753950" y="2126125"/>
                  </a:lnTo>
                  <a:lnTo>
                    <a:pt x="1729041" y="2155002"/>
                  </a:lnTo>
                  <a:lnTo>
                    <a:pt x="1703292" y="2183133"/>
                  </a:lnTo>
                  <a:lnTo>
                    <a:pt x="1676726" y="2210493"/>
                  </a:lnTo>
                  <a:lnTo>
                    <a:pt x="1649366" y="2237060"/>
                  </a:lnTo>
                  <a:lnTo>
                    <a:pt x="1621235" y="2262808"/>
                  </a:lnTo>
                  <a:lnTo>
                    <a:pt x="1592358" y="2287718"/>
                  </a:lnTo>
                  <a:lnTo>
                    <a:pt x="1562760" y="2311766"/>
                  </a:lnTo>
                  <a:lnTo>
                    <a:pt x="1532467" y="2334932"/>
                  </a:lnTo>
                  <a:lnTo>
                    <a:pt x="1501504" y="2357196"/>
                  </a:lnTo>
                  <a:lnTo>
                    <a:pt x="1469900" y="2378539"/>
                  </a:lnTo>
                  <a:lnTo>
                    <a:pt x="1437681" y="2398941"/>
                  </a:lnTo>
                  <a:lnTo>
                    <a:pt x="1404875" y="2418386"/>
                  </a:lnTo>
                  <a:lnTo>
                    <a:pt x="1371510" y="2436857"/>
                  </a:lnTo>
                  <a:lnTo>
                    <a:pt x="1337616" y="2454337"/>
                  </a:lnTo>
                  <a:lnTo>
                    <a:pt x="1303222" y="2470811"/>
                  </a:lnTo>
                  <a:lnTo>
                    <a:pt x="1268358" y="2486265"/>
                  </a:lnTo>
                  <a:lnTo>
                    <a:pt x="1233054" y="2500686"/>
                  </a:lnTo>
                  <a:lnTo>
                    <a:pt x="1197340" y="2514061"/>
                  </a:lnTo>
                  <a:lnTo>
                    <a:pt x="1161248" y="2526378"/>
                  </a:lnTo>
                  <a:lnTo>
                    <a:pt x="1124809" y="2537628"/>
                  </a:lnTo>
                  <a:lnTo>
                    <a:pt x="1088055" y="2547799"/>
                  </a:lnTo>
                  <a:lnTo>
                    <a:pt x="1051017" y="2556883"/>
                  </a:lnTo>
                  <a:lnTo>
                    <a:pt x="1013727" y="2564873"/>
                  </a:lnTo>
                  <a:lnTo>
                    <a:pt x="976219" y="2571762"/>
                  </a:lnTo>
                  <a:lnTo>
                    <a:pt x="938523" y="2577542"/>
                  </a:lnTo>
                  <a:lnTo>
                    <a:pt x="900674" y="2582211"/>
                  </a:lnTo>
                  <a:lnTo>
                    <a:pt x="862704" y="2585762"/>
                  </a:lnTo>
                  <a:lnTo>
                    <a:pt x="824646" y="2588194"/>
                  </a:lnTo>
                  <a:lnTo>
                    <a:pt x="786533" y="2589504"/>
                  </a:lnTo>
                  <a:lnTo>
                    <a:pt x="767463" y="2589738"/>
                  </a:lnTo>
                  <a:close/>
                </a:path>
              </a:pathLst>
            </a:custGeom>
            <a:solidFill>
              <a:srgbClr val="BA2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04888" y="1186211"/>
              <a:ext cx="1295400" cy="2342515"/>
            </a:xfrm>
            <a:custGeom>
              <a:avLst/>
              <a:gdLst/>
              <a:ahLst/>
              <a:cxnLst/>
              <a:rect l="l" t="t" r="r" b="b"/>
              <a:pathLst>
                <a:path w="1295400" h="2342515">
                  <a:moveTo>
                    <a:pt x="533767" y="2342455"/>
                  </a:moveTo>
                  <a:lnTo>
                    <a:pt x="493227" y="2311767"/>
                  </a:lnTo>
                  <a:lnTo>
                    <a:pt x="453924" y="2279512"/>
                  </a:lnTo>
                  <a:lnTo>
                    <a:pt x="415917" y="2245739"/>
                  </a:lnTo>
                  <a:lnTo>
                    <a:pt x="379266" y="2210499"/>
                  </a:lnTo>
                  <a:lnTo>
                    <a:pt x="344026" y="2173848"/>
                  </a:lnTo>
                  <a:lnTo>
                    <a:pt x="310252" y="2135842"/>
                  </a:lnTo>
                  <a:lnTo>
                    <a:pt x="277996" y="2096539"/>
                  </a:lnTo>
                  <a:lnTo>
                    <a:pt x="247309" y="2056000"/>
                  </a:lnTo>
                  <a:lnTo>
                    <a:pt x="218235" y="2014287"/>
                  </a:lnTo>
                  <a:lnTo>
                    <a:pt x="190823" y="1971466"/>
                  </a:lnTo>
                  <a:lnTo>
                    <a:pt x="165112" y="1927601"/>
                  </a:lnTo>
                  <a:lnTo>
                    <a:pt x="141144" y="1882760"/>
                  </a:lnTo>
                  <a:lnTo>
                    <a:pt x="118953" y="1837014"/>
                  </a:lnTo>
                  <a:lnTo>
                    <a:pt x="98577" y="1790431"/>
                  </a:lnTo>
                  <a:lnTo>
                    <a:pt x="80044" y="1743085"/>
                  </a:lnTo>
                  <a:lnTo>
                    <a:pt x="63385" y="1695047"/>
                  </a:lnTo>
                  <a:lnTo>
                    <a:pt x="48624" y="1646392"/>
                  </a:lnTo>
                  <a:lnTo>
                    <a:pt x="35785" y="1597195"/>
                  </a:lnTo>
                  <a:lnTo>
                    <a:pt x="24887" y="1547533"/>
                  </a:lnTo>
                  <a:lnTo>
                    <a:pt x="15948" y="1497480"/>
                  </a:lnTo>
                  <a:lnTo>
                    <a:pt x="8979" y="1447115"/>
                  </a:lnTo>
                  <a:lnTo>
                    <a:pt x="3995" y="1396516"/>
                  </a:lnTo>
                  <a:lnTo>
                    <a:pt x="999" y="1345760"/>
                  </a:lnTo>
                  <a:lnTo>
                    <a:pt x="0" y="1294925"/>
                  </a:lnTo>
                  <a:lnTo>
                    <a:pt x="248" y="1269498"/>
                  </a:lnTo>
                  <a:lnTo>
                    <a:pt x="2242" y="1218703"/>
                  </a:lnTo>
                  <a:lnTo>
                    <a:pt x="6230" y="1168005"/>
                  </a:lnTo>
                  <a:lnTo>
                    <a:pt x="12203" y="1117522"/>
                  </a:lnTo>
                  <a:lnTo>
                    <a:pt x="20156" y="1067294"/>
                  </a:lnTo>
                  <a:lnTo>
                    <a:pt x="30071" y="1017436"/>
                  </a:lnTo>
                  <a:lnTo>
                    <a:pt x="41940" y="967986"/>
                  </a:lnTo>
                  <a:lnTo>
                    <a:pt x="55736" y="919059"/>
                  </a:lnTo>
                  <a:lnTo>
                    <a:pt x="71449" y="870693"/>
                  </a:lnTo>
                  <a:lnTo>
                    <a:pt x="89041" y="823000"/>
                  </a:lnTo>
                  <a:lnTo>
                    <a:pt x="108500" y="776015"/>
                  </a:lnTo>
                  <a:lnTo>
                    <a:pt x="129779" y="729849"/>
                  </a:lnTo>
                  <a:lnTo>
                    <a:pt x="152864" y="684536"/>
                  </a:lnTo>
                  <a:lnTo>
                    <a:pt x="177701" y="640182"/>
                  </a:lnTo>
                  <a:lnTo>
                    <a:pt x="204269" y="596820"/>
                  </a:lnTo>
                  <a:lnTo>
                    <a:pt x="232509" y="554551"/>
                  </a:lnTo>
                  <a:lnTo>
                    <a:pt x="262398" y="513407"/>
                  </a:lnTo>
                  <a:lnTo>
                    <a:pt x="293867" y="473484"/>
                  </a:lnTo>
                  <a:lnTo>
                    <a:pt x="326891" y="434812"/>
                  </a:lnTo>
                  <a:lnTo>
                    <a:pt x="361395" y="397480"/>
                  </a:lnTo>
                  <a:lnTo>
                    <a:pt x="397352" y="361518"/>
                  </a:lnTo>
                  <a:lnTo>
                    <a:pt x="434679" y="327009"/>
                  </a:lnTo>
                  <a:lnTo>
                    <a:pt x="473346" y="293979"/>
                  </a:lnTo>
                  <a:lnTo>
                    <a:pt x="513265" y="262505"/>
                  </a:lnTo>
                  <a:lnTo>
                    <a:pt x="554405" y="232611"/>
                  </a:lnTo>
                  <a:lnTo>
                    <a:pt x="596670" y="204365"/>
                  </a:lnTo>
                  <a:lnTo>
                    <a:pt x="640029" y="177791"/>
                  </a:lnTo>
                  <a:lnTo>
                    <a:pt x="684380" y="152948"/>
                  </a:lnTo>
                  <a:lnTo>
                    <a:pt x="729689" y="129857"/>
                  </a:lnTo>
                  <a:lnTo>
                    <a:pt x="775852" y="108571"/>
                  </a:lnTo>
                  <a:lnTo>
                    <a:pt x="822834" y="89106"/>
                  </a:lnTo>
                  <a:lnTo>
                    <a:pt x="870525" y="71507"/>
                  </a:lnTo>
                  <a:lnTo>
                    <a:pt x="918889" y="55788"/>
                  </a:lnTo>
                  <a:lnTo>
                    <a:pt x="967814" y="41985"/>
                  </a:lnTo>
                  <a:lnTo>
                    <a:pt x="1017262" y="30109"/>
                  </a:lnTo>
                  <a:lnTo>
                    <a:pt x="1067119" y="20187"/>
                  </a:lnTo>
                  <a:lnTo>
                    <a:pt x="1117346" y="12227"/>
                  </a:lnTo>
                  <a:lnTo>
                    <a:pt x="1167828" y="6247"/>
                  </a:lnTo>
                  <a:lnTo>
                    <a:pt x="1218525" y="2252"/>
                  </a:lnTo>
                  <a:lnTo>
                    <a:pt x="1269320" y="252"/>
                  </a:lnTo>
                  <a:lnTo>
                    <a:pt x="1294747" y="0"/>
                  </a:lnTo>
                  <a:lnTo>
                    <a:pt x="1294877" y="1294877"/>
                  </a:lnTo>
                  <a:lnTo>
                    <a:pt x="533767" y="2342455"/>
                  </a:lnTo>
                  <a:close/>
                </a:path>
              </a:pathLst>
            </a:custGeom>
            <a:solidFill>
              <a:srgbClr val="EFB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544" y="1501440"/>
              <a:ext cx="3343184" cy="22813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79702" y="949679"/>
              <a:ext cx="2613025" cy="743585"/>
            </a:xfrm>
            <a:custGeom>
              <a:avLst/>
              <a:gdLst/>
              <a:ahLst/>
              <a:cxnLst/>
              <a:rect l="l" t="t" r="r" b="b"/>
              <a:pathLst>
                <a:path w="2613025" h="743585">
                  <a:moveTo>
                    <a:pt x="53479" y="654748"/>
                  </a:moveTo>
                  <a:lnTo>
                    <a:pt x="23164" y="631583"/>
                  </a:lnTo>
                  <a:lnTo>
                    <a:pt x="17348" y="638784"/>
                  </a:lnTo>
                  <a:lnTo>
                    <a:pt x="5816" y="654710"/>
                  </a:lnTo>
                  <a:lnTo>
                    <a:pt x="0" y="661911"/>
                  </a:lnTo>
                  <a:lnTo>
                    <a:pt x="30314" y="685063"/>
                  </a:lnTo>
                  <a:lnTo>
                    <a:pt x="36131" y="677875"/>
                  </a:lnTo>
                  <a:lnTo>
                    <a:pt x="47675" y="661936"/>
                  </a:lnTo>
                  <a:lnTo>
                    <a:pt x="53479" y="654748"/>
                  </a:lnTo>
                  <a:close/>
                </a:path>
                <a:path w="2613025" h="743585">
                  <a:moveTo>
                    <a:pt x="152450" y="535190"/>
                  </a:moveTo>
                  <a:lnTo>
                    <a:pt x="124079" y="509841"/>
                  </a:lnTo>
                  <a:lnTo>
                    <a:pt x="71437" y="568769"/>
                  </a:lnTo>
                  <a:lnTo>
                    <a:pt x="101765" y="591921"/>
                  </a:lnTo>
                  <a:lnTo>
                    <a:pt x="152450" y="535190"/>
                  </a:lnTo>
                  <a:close/>
                </a:path>
                <a:path w="2613025" h="743585">
                  <a:moveTo>
                    <a:pt x="258660" y="433870"/>
                  </a:moveTo>
                  <a:lnTo>
                    <a:pt x="234188" y="404152"/>
                  </a:lnTo>
                  <a:lnTo>
                    <a:pt x="219595" y="415340"/>
                  </a:lnTo>
                  <a:lnTo>
                    <a:pt x="205486" y="428053"/>
                  </a:lnTo>
                  <a:lnTo>
                    <a:pt x="191414" y="441540"/>
                  </a:lnTo>
                  <a:lnTo>
                    <a:pt x="176949" y="455053"/>
                  </a:lnTo>
                  <a:lnTo>
                    <a:pt x="203377" y="482574"/>
                  </a:lnTo>
                  <a:lnTo>
                    <a:pt x="217525" y="469404"/>
                  </a:lnTo>
                  <a:lnTo>
                    <a:pt x="230924" y="456666"/>
                  </a:lnTo>
                  <a:lnTo>
                    <a:pt x="244373" y="444715"/>
                  </a:lnTo>
                  <a:lnTo>
                    <a:pt x="258660" y="433870"/>
                  </a:lnTo>
                  <a:close/>
                </a:path>
                <a:path w="2613025" h="743585">
                  <a:moveTo>
                    <a:pt x="375551" y="338162"/>
                  </a:moveTo>
                  <a:lnTo>
                    <a:pt x="353034" y="306273"/>
                  </a:lnTo>
                  <a:lnTo>
                    <a:pt x="336931" y="317766"/>
                  </a:lnTo>
                  <a:lnTo>
                    <a:pt x="321411" y="329044"/>
                  </a:lnTo>
                  <a:lnTo>
                    <a:pt x="306298" y="340677"/>
                  </a:lnTo>
                  <a:lnTo>
                    <a:pt x="291426" y="353263"/>
                  </a:lnTo>
                  <a:lnTo>
                    <a:pt x="315899" y="382981"/>
                  </a:lnTo>
                  <a:lnTo>
                    <a:pt x="331660" y="371233"/>
                  </a:lnTo>
                  <a:lnTo>
                    <a:pt x="346456" y="359752"/>
                  </a:lnTo>
                  <a:lnTo>
                    <a:pt x="360895" y="348678"/>
                  </a:lnTo>
                  <a:lnTo>
                    <a:pt x="375551" y="338162"/>
                  </a:lnTo>
                  <a:close/>
                </a:path>
                <a:path w="2613025" h="743585">
                  <a:moveTo>
                    <a:pt x="503580" y="256349"/>
                  </a:moveTo>
                  <a:lnTo>
                    <a:pt x="485190" y="224218"/>
                  </a:lnTo>
                  <a:lnTo>
                    <a:pt x="468591" y="232994"/>
                  </a:lnTo>
                  <a:lnTo>
                    <a:pt x="452005" y="242150"/>
                  </a:lnTo>
                  <a:lnTo>
                    <a:pt x="435470" y="252082"/>
                  </a:lnTo>
                  <a:lnTo>
                    <a:pt x="418998" y="263182"/>
                  </a:lnTo>
                  <a:lnTo>
                    <a:pt x="439331" y="293128"/>
                  </a:lnTo>
                  <a:lnTo>
                    <a:pt x="455879" y="283806"/>
                  </a:lnTo>
                  <a:lnTo>
                    <a:pt x="472186" y="273913"/>
                  </a:lnTo>
                  <a:lnTo>
                    <a:pt x="488137" y="264439"/>
                  </a:lnTo>
                  <a:lnTo>
                    <a:pt x="503580" y="256349"/>
                  </a:lnTo>
                  <a:close/>
                </a:path>
                <a:path w="2613025" h="743585">
                  <a:moveTo>
                    <a:pt x="640346" y="182321"/>
                  </a:moveTo>
                  <a:lnTo>
                    <a:pt x="623912" y="148018"/>
                  </a:lnTo>
                  <a:lnTo>
                    <a:pt x="604913" y="156857"/>
                  </a:lnTo>
                  <a:lnTo>
                    <a:pt x="587082" y="165633"/>
                  </a:lnTo>
                  <a:lnTo>
                    <a:pt x="570014" y="174358"/>
                  </a:lnTo>
                  <a:lnTo>
                    <a:pt x="553351" y="183070"/>
                  </a:lnTo>
                  <a:lnTo>
                    <a:pt x="569785" y="217385"/>
                  </a:lnTo>
                  <a:lnTo>
                    <a:pt x="586765" y="208940"/>
                  </a:lnTo>
                  <a:lnTo>
                    <a:pt x="604342" y="200672"/>
                  </a:lnTo>
                  <a:lnTo>
                    <a:pt x="622274" y="191985"/>
                  </a:lnTo>
                  <a:lnTo>
                    <a:pt x="640346" y="182321"/>
                  </a:lnTo>
                  <a:close/>
                </a:path>
                <a:path w="2613025" h="743585">
                  <a:moveTo>
                    <a:pt x="779995" y="122643"/>
                  </a:moveTo>
                  <a:lnTo>
                    <a:pt x="767689" y="88099"/>
                  </a:lnTo>
                  <a:lnTo>
                    <a:pt x="694702" y="117081"/>
                  </a:lnTo>
                  <a:lnTo>
                    <a:pt x="709193" y="153568"/>
                  </a:lnTo>
                  <a:lnTo>
                    <a:pt x="727138" y="146608"/>
                  </a:lnTo>
                  <a:lnTo>
                    <a:pt x="744677" y="139661"/>
                  </a:lnTo>
                  <a:lnTo>
                    <a:pt x="762190" y="131940"/>
                  </a:lnTo>
                  <a:lnTo>
                    <a:pt x="779995" y="122643"/>
                  </a:lnTo>
                  <a:close/>
                </a:path>
                <a:path w="2613025" h="743585">
                  <a:moveTo>
                    <a:pt x="924928" y="83388"/>
                  </a:moveTo>
                  <a:lnTo>
                    <a:pt x="914577" y="46672"/>
                  </a:lnTo>
                  <a:lnTo>
                    <a:pt x="896467" y="51155"/>
                  </a:lnTo>
                  <a:lnTo>
                    <a:pt x="878586" y="56210"/>
                  </a:lnTo>
                  <a:lnTo>
                    <a:pt x="841133" y="67386"/>
                  </a:lnTo>
                  <a:lnTo>
                    <a:pt x="851484" y="104101"/>
                  </a:lnTo>
                  <a:lnTo>
                    <a:pt x="869772" y="97574"/>
                  </a:lnTo>
                  <a:lnTo>
                    <a:pt x="888123" y="92202"/>
                  </a:lnTo>
                  <a:lnTo>
                    <a:pt x="906513" y="87604"/>
                  </a:lnTo>
                  <a:lnTo>
                    <a:pt x="924928" y="83388"/>
                  </a:lnTo>
                  <a:close/>
                </a:path>
                <a:path w="2613025" h="743585">
                  <a:moveTo>
                    <a:pt x="1076655" y="54127"/>
                  </a:moveTo>
                  <a:lnTo>
                    <a:pt x="1070432" y="17170"/>
                  </a:lnTo>
                  <a:lnTo>
                    <a:pt x="1050404" y="19875"/>
                  </a:lnTo>
                  <a:lnTo>
                    <a:pt x="1030592" y="22783"/>
                  </a:lnTo>
                  <a:lnTo>
                    <a:pt x="1011174" y="26035"/>
                  </a:lnTo>
                  <a:lnTo>
                    <a:pt x="992390" y="29857"/>
                  </a:lnTo>
                  <a:lnTo>
                    <a:pt x="998613" y="66802"/>
                  </a:lnTo>
                  <a:lnTo>
                    <a:pt x="1017409" y="62992"/>
                  </a:lnTo>
                  <a:lnTo>
                    <a:pt x="1036815" y="59728"/>
                  </a:lnTo>
                  <a:lnTo>
                    <a:pt x="1056627" y="56832"/>
                  </a:lnTo>
                  <a:lnTo>
                    <a:pt x="1076655" y="54127"/>
                  </a:lnTo>
                  <a:close/>
                </a:path>
                <a:path w="2613025" h="743585">
                  <a:moveTo>
                    <a:pt x="1224940" y="37477"/>
                  </a:moveTo>
                  <a:lnTo>
                    <a:pt x="1222844" y="292"/>
                  </a:lnTo>
                  <a:lnTo>
                    <a:pt x="1185659" y="2387"/>
                  </a:lnTo>
                  <a:lnTo>
                    <a:pt x="1175232" y="4178"/>
                  </a:lnTo>
                  <a:lnTo>
                    <a:pt x="1165352" y="5346"/>
                  </a:lnTo>
                  <a:lnTo>
                    <a:pt x="1155852" y="6108"/>
                  </a:lnTo>
                  <a:lnTo>
                    <a:pt x="1146517" y="6667"/>
                  </a:lnTo>
                  <a:lnTo>
                    <a:pt x="1150797" y="45796"/>
                  </a:lnTo>
                  <a:lnTo>
                    <a:pt x="1160094" y="45212"/>
                  </a:lnTo>
                  <a:lnTo>
                    <a:pt x="1169365" y="44234"/>
                  </a:lnTo>
                  <a:lnTo>
                    <a:pt x="1178585" y="42481"/>
                  </a:lnTo>
                  <a:lnTo>
                    <a:pt x="1187754" y="39573"/>
                  </a:lnTo>
                  <a:lnTo>
                    <a:pt x="1224940" y="37477"/>
                  </a:lnTo>
                  <a:close/>
                </a:path>
                <a:path w="2613025" h="743585">
                  <a:moveTo>
                    <a:pt x="1380553" y="3848"/>
                  </a:moveTo>
                  <a:lnTo>
                    <a:pt x="1360627" y="3086"/>
                  </a:lnTo>
                  <a:lnTo>
                    <a:pt x="1321511" y="762"/>
                  </a:lnTo>
                  <a:lnTo>
                    <a:pt x="1301584" y="0"/>
                  </a:lnTo>
                  <a:lnTo>
                    <a:pt x="1301724" y="39370"/>
                  </a:lnTo>
                  <a:lnTo>
                    <a:pt x="1319568" y="39928"/>
                  </a:lnTo>
                  <a:lnTo>
                    <a:pt x="1378521" y="41262"/>
                  </a:lnTo>
                  <a:lnTo>
                    <a:pt x="1380553" y="3848"/>
                  </a:lnTo>
                  <a:close/>
                </a:path>
                <a:path w="2613025" h="743585">
                  <a:moveTo>
                    <a:pt x="1532890" y="22212"/>
                  </a:moveTo>
                  <a:lnTo>
                    <a:pt x="1513776" y="19850"/>
                  </a:lnTo>
                  <a:lnTo>
                    <a:pt x="1474736" y="14414"/>
                  </a:lnTo>
                  <a:lnTo>
                    <a:pt x="1455635" y="12052"/>
                  </a:lnTo>
                  <a:lnTo>
                    <a:pt x="1451648" y="51650"/>
                  </a:lnTo>
                  <a:lnTo>
                    <a:pt x="1526717" y="59867"/>
                  </a:lnTo>
                  <a:lnTo>
                    <a:pt x="1532890" y="22212"/>
                  </a:lnTo>
                  <a:close/>
                </a:path>
                <a:path w="2613025" h="743585">
                  <a:moveTo>
                    <a:pt x="1686153" y="57099"/>
                  </a:moveTo>
                  <a:lnTo>
                    <a:pt x="1667243" y="52603"/>
                  </a:lnTo>
                  <a:lnTo>
                    <a:pt x="1629511" y="45135"/>
                  </a:lnTo>
                  <a:lnTo>
                    <a:pt x="1610614" y="40627"/>
                  </a:lnTo>
                  <a:lnTo>
                    <a:pt x="1602257" y="76339"/>
                  </a:lnTo>
                  <a:lnTo>
                    <a:pt x="1620215" y="80048"/>
                  </a:lnTo>
                  <a:lnTo>
                    <a:pt x="1638960" y="84112"/>
                  </a:lnTo>
                  <a:lnTo>
                    <a:pt x="1657756" y="88950"/>
                  </a:lnTo>
                  <a:lnTo>
                    <a:pt x="1675841" y="94983"/>
                  </a:lnTo>
                  <a:lnTo>
                    <a:pt x="1686153" y="57099"/>
                  </a:lnTo>
                  <a:close/>
                </a:path>
                <a:path w="2613025" h="743585">
                  <a:moveTo>
                    <a:pt x="1833791" y="102679"/>
                  </a:moveTo>
                  <a:lnTo>
                    <a:pt x="1816277" y="95923"/>
                  </a:lnTo>
                  <a:lnTo>
                    <a:pt x="1798586" y="89369"/>
                  </a:lnTo>
                  <a:lnTo>
                    <a:pt x="1780527" y="83235"/>
                  </a:lnTo>
                  <a:lnTo>
                    <a:pt x="1761921" y="77711"/>
                  </a:lnTo>
                  <a:lnTo>
                    <a:pt x="1749437" y="113639"/>
                  </a:lnTo>
                  <a:lnTo>
                    <a:pt x="1766951" y="120396"/>
                  </a:lnTo>
                  <a:lnTo>
                    <a:pt x="1784642" y="126949"/>
                  </a:lnTo>
                  <a:lnTo>
                    <a:pt x="1802701" y="133083"/>
                  </a:lnTo>
                  <a:lnTo>
                    <a:pt x="1821307" y="138607"/>
                  </a:lnTo>
                  <a:lnTo>
                    <a:pt x="1833791" y="102679"/>
                  </a:lnTo>
                  <a:close/>
                </a:path>
                <a:path w="2613025" h="743585">
                  <a:moveTo>
                    <a:pt x="1974100" y="165239"/>
                  </a:moveTo>
                  <a:lnTo>
                    <a:pt x="1956587" y="157810"/>
                  </a:lnTo>
                  <a:lnTo>
                    <a:pt x="1921459" y="141389"/>
                  </a:lnTo>
                  <a:lnTo>
                    <a:pt x="1903945" y="133959"/>
                  </a:lnTo>
                  <a:lnTo>
                    <a:pt x="1889277" y="167944"/>
                  </a:lnTo>
                  <a:lnTo>
                    <a:pt x="1907044" y="175107"/>
                  </a:lnTo>
                  <a:lnTo>
                    <a:pt x="1924850" y="183032"/>
                  </a:lnTo>
                  <a:lnTo>
                    <a:pt x="1941918" y="191795"/>
                  </a:lnTo>
                  <a:lnTo>
                    <a:pt x="1957489" y="201409"/>
                  </a:lnTo>
                  <a:lnTo>
                    <a:pt x="1974100" y="165239"/>
                  </a:lnTo>
                  <a:close/>
                </a:path>
                <a:path w="2613025" h="743585">
                  <a:moveTo>
                    <a:pt x="2112924" y="238252"/>
                  </a:moveTo>
                  <a:lnTo>
                    <a:pt x="2096744" y="227406"/>
                  </a:lnTo>
                  <a:lnTo>
                    <a:pt x="2080412" y="217538"/>
                  </a:lnTo>
                  <a:lnTo>
                    <a:pt x="2046439" y="198475"/>
                  </a:lnTo>
                  <a:lnTo>
                    <a:pt x="2027643" y="232689"/>
                  </a:lnTo>
                  <a:lnTo>
                    <a:pt x="2043696" y="241757"/>
                  </a:lnTo>
                  <a:lnTo>
                    <a:pt x="2075891" y="261454"/>
                  </a:lnTo>
                  <a:lnTo>
                    <a:pt x="2091944" y="270522"/>
                  </a:lnTo>
                  <a:lnTo>
                    <a:pt x="2112924" y="238252"/>
                  </a:lnTo>
                  <a:close/>
                </a:path>
                <a:path w="2613025" h="743585">
                  <a:moveTo>
                    <a:pt x="2240064" y="324358"/>
                  </a:moveTo>
                  <a:lnTo>
                    <a:pt x="2177465" y="280212"/>
                  </a:lnTo>
                  <a:lnTo>
                    <a:pt x="2156485" y="312483"/>
                  </a:lnTo>
                  <a:lnTo>
                    <a:pt x="2216899" y="354672"/>
                  </a:lnTo>
                  <a:lnTo>
                    <a:pt x="2240064" y="324358"/>
                  </a:lnTo>
                  <a:close/>
                </a:path>
                <a:path w="2613025" h="743585">
                  <a:moveTo>
                    <a:pt x="2362035" y="429399"/>
                  </a:moveTo>
                  <a:lnTo>
                    <a:pt x="2303119" y="376758"/>
                  </a:lnTo>
                  <a:lnTo>
                    <a:pt x="2277770" y="405130"/>
                  </a:lnTo>
                  <a:lnTo>
                    <a:pt x="2292362" y="415963"/>
                  </a:lnTo>
                  <a:lnTo>
                    <a:pt x="2307056" y="428358"/>
                  </a:lnTo>
                  <a:lnTo>
                    <a:pt x="2321826" y="442290"/>
                  </a:lnTo>
                  <a:lnTo>
                    <a:pt x="2336685" y="457771"/>
                  </a:lnTo>
                  <a:lnTo>
                    <a:pt x="2338159" y="456133"/>
                  </a:lnTo>
                  <a:lnTo>
                    <a:pt x="2362035" y="429399"/>
                  </a:lnTo>
                  <a:close/>
                </a:path>
                <a:path w="2613025" h="743585">
                  <a:moveTo>
                    <a:pt x="2441067" y="507847"/>
                  </a:moveTo>
                  <a:lnTo>
                    <a:pt x="2434488" y="501357"/>
                  </a:lnTo>
                  <a:lnTo>
                    <a:pt x="2421229" y="486816"/>
                  </a:lnTo>
                  <a:lnTo>
                    <a:pt x="2414651" y="480326"/>
                  </a:lnTo>
                  <a:lnTo>
                    <a:pt x="2387117" y="506742"/>
                  </a:lnTo>
                  <a:lnTo>
                    <a:pt x="2393696" y="513245"/>
                  </a:lnTo>
                  <a:lnTo>
                    <a:pt x="2406954" y="527773"/>
                  </a:lnTo>
                  <a:lnTo>
                    <a:pt x="2413533" y="534276"/>
                  </a:lnTo>
                  <a:lnTo>
                    <a:pt x="2441067" y="507847"/>
                  </a:lnTo>
                  <a:close/>
                </a:path>
                <a:path w="2613025" h="743585">
                  <a:moveTo>
                    <a:pt x="2612847" y="740664"/>
                  </a:moveTo>
                  <a:lnTo>
                    <a:pt x="2536190" y="467258"/>
                  </a:lnTo>
                  <a:lnTo>
                    <a:pt x="2337651" y="658749"/>
                  </a:lnTo>
                  <a:lnTo>
                    <a:pt x="2610243" y="743585"/>
                  </a:lnTo>
                  <a:lnTo>
                    <a:pt x="2612847" y="740664"/>
                  </a:lnTo>
                  <a:close/>
                </a:path>
              </a:pathLst>
            </a:custGeom>
            <a:solidFill>
              <a:srgbClr val="BA2536">
                <a:alpha val="5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4835" y="3640734"/>
              <a:ext cx="440541" cy="48660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40492" y="2738748"/>
            <a:ext cx="426720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500" b="1" spc="-305" dirty="0">
                <a:latin typeface="Tahoma"/>
                <a:cs typeface="Tahoma"/>
              </a:rPr>
              <a:t>&lt;=4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500" b="1" spc="-170" dirty="0">
                <a:latin typeface="Tahoma"/>
                <a:cs typeface="Tahoma"/>
              </a:rPr>
              <a:t>60%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4485" y="1728025"/>
            <a:ext cx="423545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latin typeface="Tahoma"/>
                <a:cs typeface="Tahoma"/>
              </a:rPr>
              <a:t>&gt;4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500" b="1" spc="-180" dirty="0">
                <a:latin typeface="Tahoma"/>
                <a:cs typeface="Tahoma"/>
              </a:rPr>
              <a:t>40%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8054" y="5586998"/>
            <a:ext cx="2644775" cy="646430"/>
          </a:xfrm>
          <a:custGeom>
            <a:avLst/>
            <a:gdLst/>
            <a:ahLst/>
            <a:cxnLst/>
            <a:rect l="l" t="t" r="r" b="b"/>
            <a:pathLst>
              <a:path w="2644775" h="646429">
                <a:moveTo>
                  <a:pt x="1313287" y="1269"/>
                </a:moveTo>
                <a:lnTo>
                  <a:pt x="860853" y="1269"/>
                </a:lnTo>
                <a:lnTo>
                  <a:pt x="911984" y="0"/>
                </a:lnTo>
                <a:lnTo>
                  <a:pt x="1264679" y="0"/>
                </a:lnTo>
                <a:lnTo>
                  <a:pt x="1313287" y="1269"/>
                </a:lnTo>
                <a:close/>
              </a:path>
              <a:path w="2644775" h="646429">
                <a:moveTo>
                  <a:pt x="2550939" y="485139"/>
                </a:moveTo>
                <a:lnTo>
                  <a:pt x="144990" y="485139"/>
                </a:lnTo>
                <a:lnTo>
                  <a:pt x="141732" y="483869"/>
                </a:lnTo>
                <a:lnTo>
                  <a:pt x="139017" y="480059"/>
                </a:lnTo>
                <a:lnTo>
                  <a:pt x="136845" y="477519"/>
                </a:lnTo>
                <a:lnTo>
                  <a:pt x="128954" y="469899"/>
                </a:lnTo>
                <a:lnTo>
                  <a:pt x="123405" y="461009"/>
                </a:lnTo>
                <a:lnTo>
                  <a:pt x="120503" y="450849"/>
                </a:lnTo>
                <a:lnTo>
                  <a:pt x="120554" y="439419"/>
                </a:lnTo>
                <a:lnTo>
                  <a:pt x="125305" y="425449"/>
                </a:lnTo>
                <a:lnTo>
                  <a:pt x="134129" y="414019"/>
                </a:lnTo>
                <a:lnTo>
                  <a:pt x="146212" y="407669"/>
                </a:lnTo>
                <a:lnTo>
                  <a:pt x="160738" y="403859"/>
                </a:lnTo>
                <a:lnTo>
                  <a:pt x="170021" y="403859"/>
                </a:lnTo>
                <a:lnTo>
                  <a:pt x="188382" y="402589"/>
                </a:lnTo>
                <a:lnTo>
                  <a:pt x="197665" y="401319"/>
                </a:lnTo>
                <a:lnTo>
                  <a:pt x="249440" y="397509"/>
                </a:lnTo>
                <a:lnTo>
                  <a:pt x="266630" y="397509"/>
                </a:lnTo>
                <a:lnTo>
                  <a:pt x="262176" y="391159"/>
                </a:lnTo>
                <a:lnTo>
                  <a:pt x="258688" y="384809"/>
                </a:lnTo>
                <a:lnTo>
                  <a:pt x="256321" y="377189"/>
                </a:lnTo>
                <a:lnTo>
                  <a:pt x="255227" y="369569"/>
                </a:lnTo>
                <a:lnTo>
                  <a:pt x="255227" y="364489"/>
                </a:lnTo>
                <a:lnTo>
                  <a:pt x="204181" y="361949"/>
                </a:lnTo>
                <a:lnTo>
                  <a:pt x="188348" y="358139"/>
                </a:lnTo>
                <a:lnTo>
                  <a:pt x="175672" y="349249"/>
                </a:lnTo>
                <a:lnTo>
                  <a:pt x="167068" y="336549"/>
                </a:lnTo>
                <a:lnTo>
                  <a:pt x="163453" y="321309"/>
                </a:lnTo>
                <a:lnTo>
                  <a:pt x="164030" y="312419"/>
                </a:lnTo>
                <a:lnTo>
                  <a:pt x="166440" y="304799"/>
                </a:lnTo>
                <a:lnTo>
                  <a:pt x="170479" y="298449"/>
                </a:lnTo>
                <a:lnTo>
                  <a:pt x="175943" y="292099"/>
                </a:lnTo>
                <a:lnTo>
                  <a:pt x="171489" y="285749"/>
                </a:lnTo>
                <a:lnTo>
                  <a:pt x="168001" y="279399"/>
                </a:lnTo>
                <a:lnTo>
                  <a:pt x="165634" y="271779"/>
                </a:lnTo>
                <a:lnTo>
                  <a:pt x="164540" y="264159"/>
                </a:lnTo>
                <a:lnTo>
                  <a:pt x="167467" y="247649"/>
                </a:lnTo>
                <a:lnTo>
                  <a:pt x="205267" y="223519"/>
                </a:lnTo>
                <a:lnTo>
                  <a:pt x="243823" y="219709"/>
                </a:lnTo>
                <a:lnTo>
                  <a:pt x="270296" y="218439"/>
                </a:lnTo>
                <a:lnTo>
                  <a:pt x="296769" y="215899"/>
                </a:lnTo>
                <a:lnTo>
                  <a:pt x="323242" y="214629"/>
                </a:lnTo>
                <a:lnTo>
                  <a:pt x="349715" y="212089"/>
                </a:lnTo>
                <a:lnTo>
                  <a:pt x="310616" y="212089"/>
                </a:lnTo>
                <a:lnTo>
                  <a:pt x="193320" y="208279"/>
                </a:lnTo>
                <a:lnTo>
                  <a:pt x="177488" y="204469"/>
                </a:lnTo>
                <a:lnTo>
                  <a:pt x="164811" y="196849"/>
                </a:lnTo>
                <a:lnTo>
                  <a:pt x="156207" y="182879"/>
                </a:lnTo>
                <a:lnTo>
                  <a:pt x="152593" y="167639"/>
                </a:lnTo>
                <a:lnTo>
                  <a:pt x="155520" y="152399"/>
                </a:lnTo>
                <a:lnTo>
                  <a:pt x="164607" y="139699"/>
                </a:lnTo>
                <a:lnTo>
                  <a:pt x="177869" y="130809"/>
                </a:lnTo>
                <a:lnTo>
                  <a:pt x="193320" y="126999"/>
                </a:lnTo>
                <a:lnTo>
                  <a:pt x="202365" y="126999"/>
                </a:lnTo>
                <a:lnTo>
                  <a:pt x="220659" y="125729"/>
                </a:lnTo>
                <a:lnTo>
                  <a:pt x="229704" y="124459"/>
                </a:lnTo>
                <a:lnTo>
                  <a:pt x="225648" y="119379"/>
                </a:lnTo>
                <a:lnTo>
                  <a:pt x="222509" y="113029"/>
                </a:lnTo>
                <a:lnTo>
                  <a:pt x="220387" y="105409"/>
                </a:lnTo>
                <a:lnTo>
                  <a:pt x="219386" y="97789"/>
                </a:lnTo>
                <a:lnTo>
                  <a:pt x="222313" y="82549"/>
                </a:lnTo>
                <a:lnTo>
                  <a:pt x="231401" y="69849"/>
                </a:lnTo>
                <a:lnTo>
                  <a:pt x="244663" y="60959"/>
                </a:lnTo>
                <a:lnTo>
                  <a:pt x="260114" y="57149"/>
                </a:lnTo>
                <a:lnTo>
                  <a:pt x="263915" y="57149"/>
                </a:lnTo>
                <a:lnTo>
                  <a:pt x="268972" y="44449"/>
                </a:lnTo>
                <a:lnTo>
                  <a:pt x="304100" y="24129"/>
                </a:lnTo>
                <a:lnTo>
                  <a:pt x="444789" y="13969"/>
                </a:lnTo>
                <a:lnTo>
                  <a:pt x="549828" y="8889"/>
                </a:lnTo>
                <a:lnTo>
                  <a:pt x="602395" y="7619"/>
                </a:lnTo>
                <a:lnTo>
                  <a:pt x="654980" y="5079"/>
                </a:lnTo>
                <a:lnTo>
                  <a:pt x="809735" y="1269"/>
                </a:lnTo>
                <a:lnTo>
                  <a:pt x="1361909" y="1269"/>
                </a:lnTo>
                <a:lnTo>
                  <a:pt x="1459164" y="3809"/>
                </a:lnTo>
                <a:lnTo>
                  <a:pt x="1507786" y="3809"/>
                </a:lnTo>
                <a:lnTo>
                  <a:pt x="1653545" y="7619"/>
                </a:lnTo>
                <a:lnTo>
                  <a:pt x="1703686" y="10159"/>
                </a:lnTo>
                <a:lnTo>
                  <a:pt x="1753826" y="11429"/>
                </a:lnTo>
                <a:lnTo>
                  <a:pt x="1803966" y="13969"/>
                </a:lnTo>
                <a:lnTo>
                  <a:pt x="1854107" y="15239"/>
                </a:lnTo>
                <a:lnTo>
                  <a:pt x="1954387" y="20319"/>
                </a:lnTo>
                <a:lnTo>
                  <a:pt x="2004528" y="24129"/>
                </a:lnTo>
                <a:lnTo>
                  <a:pt x="2054668" y="26669"/>
                </a:lnTo>
                <a:lnTo>
                  <a:pt x="2104808" y="30479"/>
                </a:lnTo>
                <a:lnTo>
                  <a:pt x="2156036" y="33019"/>
                </a:lnTo>
                <a:lnTo>
                  <a:pt x="2207292" y="38099"/>
                </a:lnTo>
                <a:lnTo>
                  <a:pt x="2258538" y="41909"/>
                </a:lnTo>
                <a:lnTo>
                  <a:pt x="2360851" y="52069"/>
                </a:lnTo>
                <a:lnTo>
                  <a:pt x="2411841" y="58419"/>
                </a:lnTo>
                <a:lnTo>
                  <a:pt x="2462669" y="66039"/>
                </a:lnTo>
                <a:lnTo>
                  <a:pt x="2490237" y="92709"/>
                </a:lnTo>
                <a:lnTo>
                  <a:pt x="2491993" y="106679"/>
                </a:lnTo>
                <a:lnTo>
                  <a:pt x="2504534" y="109219"/>
                </a:lnTo>
                <a:lnTo>
                  <a:pt x="2516973" y="113029"/>
                </a:lnTo>
                <a:lnTo>
                  <a:pt x="2529412" y="115569"/>
                </a:lnTo>
                <a:lnTo>
                  <a:pt x="2541953" y="119379"/>
                </a:lnTo>
                <a:lnTo>
                  <a:pt x="2555164" y="125729"/>
                </a:lnTo>
                <a:lnTo>
                  <a:pt x="2564964" y="135889"/>
                </a:lnTo>
                <a:lnTo>
                  <a:pt x="2570589" y="149859"/>
                </a:lnTo>
                <a:lnTo>
                  <a:pt x="2571277" y="163829"/>
                </a:lnTo>
                <a:lnTo>
                  <a:pt x="2566678" y="177799"/>
                </a:lnTo>
                <a:lnTo>
                  <a:pt x="2557701" y="189229"/>
                </a:lnTo>
                <a:lnTo>
                  <a:pt x="2549544" y="194309"/>
                </a:lnTo>
                <a:lnTo>
                  <a:pt x="2421942" y="194309"/>
                </a:lnTo>
                <a:lnTo>
                  <a:pt x="2421942" y="199389"/>
                </a:lnTo>
                <a:lnTo>
                  <a:pt x="2420855" y="204469"/>
                </a:lnTo>
                <a:lnTo>
                  <a:pt x="2418683" y="209549"/>
                </a:lnTo>
                <a:lnTo>
                  <a:pt x="2430494" y="209549"/>
                </a:lnTo>
                <a:lnTo>
                  <a:pt x="2481760" y="217169"/>
                </a:lnTo>
                <a:lnTo>
                  <a:pt x="2506655" y="253999"/>
                </a:lnTo>
                <a:lnTo>
                  <a:pt x="2504636" y="266699"/>
                </a:lnTo>
                <a:lnTo>
                  <a:pt x="1503124" y="266699"/>
                </a:lnTo>
                <a:lnTo>
                  <a:pt x="1306545" y="271779"/>
                </a:lnTo>
                <a:lnTo>
                  <a:pt x="1313061" y="271779"/>
                </a:lnTo>
                <a:lnTo>
                  <a:pt x="1320121" y="273049"/>
                </a:lnTo>
                <a:lnTo>
                  <a:pt x="1478416" y="273049"/>
                </a:lnTo>
                <a:lnTo>
                  <a:pt x="1529049" y="274319"/>
                </a:lnTo>
                <a:lnTo>
                  <a:pt x="1630194" y="274319"/>
                </a:lnTo>
                <a:lnTo>
                  <a:pt x="1682869" y="275589"/>
                </a:lnTo>
                <a:lnTo>
                  <a:pt x="1735543" y="275589"/>
                </a:lnTo>
                <a:lnTo>
                  <a:pt x="1788218" y="276859"/>
                </a:lnTo>
                <a:lnTo>
                  <a:pt x="1840892" y="276859"/>
                </a:lnTo>
                <a:lnTo>
                  <a:pt x="1946242" y="279399"/>
                </a:lnTo>
                <a:lnTo>
                  <a:pt x="1998916" y="279399"/>
                </a:lnTo>
                <a:lnTo>
                  <a:pt x="2424807" y="290500"/>
                </a:lnTo>
                <a:lnTo>
                  <a:pt x="2429001" y="290829"/>
                </a:lnTo>
                <a:lnTo>
                  <a:pt x="2481362" y="290829"/>
                </a:lnTo>
                <a:lnTo>
                  <a:pt x="2475159" y="293369"/>
                </a:lnTo>
                <a:lnTo>
                  <a:pt x="2480047" y="293369"/>
                </a:lnTo>
                <a:lnTo>
                  <a:pt x="2495879" y="297179"/>
                </a:lnTo>
                <a:lnTo>
                  <a:pt x="2508556" y="306069"/>
                </a:lnTo>
                <a:lnTo>
                  <a:pt x="2517160" y="318769"/>
                </a:lnTo>
                <a:lnTo>
                  <a:pt x="2520774" y="334009"/>
                </a:lnTo>
                <a:lnTo>
                  <a:pt x="2517847" y="350519"/>
                </a:lnTo>
                <a:lnTo>
                  <a:pt x="2508760" y="363219"/>
                </a:lnTo>
                <a:lnTo>
                  <a:pt x="2495498" y="372109"/>
                </a:lnTo>
                <a:lnTo>
                  <a:pt x="2480047" y="374649"/>
                </a:lnTo>
                <a:lnTo>
                  <a:pt x="2364380" y="374649"/>
                </a:lnTo>
                <a:lnTo>
                  <a:pt x="2262832" y="380999"/>
                </a:lnTo>
                <a:lnTo>
                  <a:pt x="2267914" y="387349"/>
                </a:lnTo>
                <a:lnTo>
                  <a:pt x="2271724" y="393699"/>
                </a:lnTo>
                <a:lnTo>
                  <a:pt x="2274210" y="401319"/>
                </a:lnTo>
                <a:lnTo>
                  <a:pt x="2275322" y="410209"/>
                </a:lnTo>
                <a:lnTo>
                  <a:pt x="2275322" y="414019"/>
                </a:lnTo>
                <a:lnTo>
                  <a:pt x="2324521" y="414019"/>
                </a:lnTo>
                <a:lnTo>
                  <a:pt x="2373720" y="415289"/>
                </a:lnTo>
                <a:lnTo>
                  <a:pt x="2422919" y="415289"/>
                </a:lnTo>
                <a:lnTo>
                  <a:pt x="2472118" y="416559"/>
                </a:lnTo>
                <a:lnTo>
                  <a:pt x="2521317" y="416559"/>
                </a:lnTo>
                <a:lnTo>
                  <a:pt x="2537150" y="420369"/>
                </a:lnTo>
                <a:lnTo>
                  <a:pt x="2549826" y="429259"/>
                </a:lnTo>
                <a:lnTo>
                  <a:pt x="2558430" y="441959"/>
                </a:lnTo>
                <a:lnTo>
                  <a:pt x="2562045" y="457199"/>
                </a:lnTo>
                <a:lnTo>
                  <a:pt x="2559117" y="473709"/>
                </a:lnTo>
                <a:lnTo>
                  <a:pt x="2550939" y="485139"/>
                </a:lnTo>
                <a:close/>
              </a:path>
              <a:path w="2644775" h="646429">
                <a:moveTo>
                  <a:pt x="2531092" y="199389"/>
                </a:moveTo>
                <a:lnTo>
                  <a:pt x="2520910" y="198119"/>
                </a:lnTo>
                <a:lnTo>
                  <a:pt x="2500546" y="198119"/>
                </a:lnTo>
                <a:lnTo>
                  <a:pt x="2439047" y="195579"/>
                </a:lnTo>
                <a:lnTo>
                  <a:pt x="2421942" y="194309"/>
                </a:lnTo>
                <a:lnTo>
                  <a:pt x="2549544" y="194309"/>
                </a:lnTo>
                <a:lnTo>
                  <a:pt x="2545465" y="196849"/>
                </a:lnTo>
                <a:lnTo>
                  <a:pt x="2531092" y="199389"/>
                </a:lnTo>
                <a:close/>
              </a:path>
              <a:path w="2644775" h="646429">
                <a:moveTo>
                  <a:pt x="2481362" y="290829"/>
                </a:moveTo>
                <a:lnTo>
                  <a:pt x="2437147" y="290829"/>
                </a:lnTo>
                <a:lnTo>
                  <a:pt x="2424807" y="290500"/>
                </a:lnTo>
                <a:lnTo>
                  <a:pt x="2380512" y="287019"/>
                </a:lnTo>
                <a:lnTo>
                  <a:pt x="2234865" y="279399"/>
                </a:lnTo>
                <a:lnTo>
                  <a:pt x="2186300" y="278129"/>
                </a:lnTo>
                <a:lnTo>
                  <a:pt x="2137747" y="275589"/>
                </a:lnTo>
                <a:lnTo>
                  <a:pt x="1880916" y="269239"/>
                </a:lnTo>
                <a:lnTo>
                  <a:pt x="1827586" y="269239"/>
                </a:lnTo>
                <a:lnTo>
                  <a:pt x="1720861" y="266699"/>
                </a:lnTo>
                <a:lnTo>
                  <a:pt x="2504636" y="266699"/>
                </a:lnTo>
                <a:lnTo>
                  <a:pt x="2497831" y="279399"/>
                </a:lnTo>
                <a:lnTo>
                  <a:pt x="2487564" y="288289"/>
                </a:lnTo>
                <a:lnTo>
                  <a:pt x="2481362" y="290829"/>
                </a:lnTo>
                <a:close/>
              </a:path>
              <a:path w="2644775" h="646429">
                <a:moveTo>
                  <a:pt x="2437147" y="290829"/>
                </a:moveTo>
                <a:lnTo>
                  <a:pt x="2429001" y="290829"/>
                </a:lnTo>
                <a:lnTo>
                  <a:pt x="2424807" y="290500"/>
                </a:lnTo>
                <a:lnTo>
                  <a:pt x="2437147" y="290829"/>
                </a:lnTo>
                <a:close/>
              </a:path>
              <a:path w="2644775" h="646429">
                <a:moveTo>
                  <a:pt x="2322566" y="646429"/>
                </a:moveTo>
                <a:lnTo>
                  <a:pt x="2312791" y="646429"/>
                </a:lnTo>
                <a:lnTo>
                  <a:pt x="2293242" y="645159"/>
                </a:lnTo>
                <a:lnTo>
                  <a:pt x="2283467" y="643889"/>
                </a:lnTo>
                <a:lnTo>
                  <a:pt x="2234571" y="641349"/>
                </a:lnTo>
                <a:lnTo>
                  <a:pt x="2185636" y="637539"/>
                </a:lnTo>
                <a:lnTo>
                  <a:pt x="1891938" y="622299"/>
                </a:lnTo>
                <a:lnTo>
                  <a:pt x="1843391" y="621029"/>
                </a:lnTo>
                <a:lnTo>
                  <a:pt x="1794843" y="618489"/>
                </a:lnTo>
                <a:lnTo>
                  <a:pt x="1746296" y="617219"/>
                </a:lnTo>
                <a:lnTo>
                  <a:pt x="1697748" y="614679"/>
                </a:lnTo>
                <a:lnTo>
                  <a:pt x="1649201" y="613409"/>
                </a:lnTo>
                <a:lnTo>
                  <a:pt x="1600653" y="610869"/>
                </a:lnTo>
                <a:lnTo>
                  <a:pt x="1503558" y="608329"/>
                </a:lnTo>
                <a:lnTo>
                  <a:pt x="1455011" y="605789"/>
                </a:lnTo>
                <a:lnTo>
                  <a:pt x="1099539" y="594359"/>
                </a:lnTo>
                <a:lnTo>
                  <a:pt x="148714" y="568959"/>
                </a:lnTo>
                <a:lnTo>
                  <a:pt x="94721" y="566419"/>
                </a:lnTo>
                <a:lnTo>
                  <a:pt x="40727" y="565149"/>
                </a:lnTo>
                <a:lnTo>
                  <a:pt x="3614" y="541019"/>
                </a:lnTo>
                <a:lnTo>
                  <a:pt x="0" y="524509"/>
                </a:lnTo>
                <a:lnTo>
                  <a:pt x="2927" y="509269"/>
                </a:lnTo>
                <a:lnTo>
                  <a:pt x="12014" y="495299"/>
                </a:lnTo>
                <a:lnTo>
                  <a:pt x="25276" y="486409"/>
                </a:lnTo>
                <a:lnTo>
                  <a:pt x="40727" y="483869"/>
                </a:lnTo>
                <a:lnTo>
                  <a:pt x="81998" y="483869"/>
                </a:lnTo>
                <a:lnTo>
                  <a:pt x="97797" y="485139"/>
                </a:lnTo>
                <a:lnTo>
                  <a:pt x="2550939" y="485139"/>
                </a:lnTo>
                <a:lnTo>
                  <a:pt x="2550030" y="486409"/>
                </a:lnTo>
                <a:lnTo>
                  <a:pt x="2538663" y="494029"/>
                </a:lnTo>
                <a:lnTo>
                  <a:pt x="1867501" y="494029"/>
                </a:lnTo>
                <a:lnTo>
                  <a:pt x="1891853" y="495299"/>
                </a:lnTo>
                <a:lnTo>
                  <a:pt x="1940353" y="496569"/>
                </a:lnTo>
                <a:lnTo>
                  <a:pt x="1964705" y="496569"/>
                </a:lnTo>
                <a:lnTo>
                  <a:pt x="2066092" y="499109"/>
                </a:lnTo>
                <a:lnTo>
                  <a:pt x="2116687" y="501649"/>
                </a:lnTo>
                <a:lnTo>
                  <a:pt x="2217757" y="504189"/>
                </a:lnTo>
                <a:lnTo>
                  <a:pt x="2268262" y="506729"/>
                </a:lnTo>
                <a:lnTo>
                  <a:pt x="2622796" y="506729"/>
                </a:lnTo>
                <a:lnTo>
                  <a:pt x="2631893" y="513079"/>
                </a:lnTo>
                <a:lnTo>
                  <a:pt x="2640658" y="527049"/>
                </a:lnTo>
                <a:lnTo>
                  <a:pt x="2644587" y="542289"/>
                </a:lnTo>
                <a:lnTo>
                  <a:pt x="2641659" y="557529"/>
                </a:lnTo>
                <a:lnTo>
                  <a:pt x="2632572" y="570229"/>
                </a:lnTo>
                <a:lnTo>
                  <a:pt x="2619310" y="579119"/>
                </a:lnTo>
                <a:lnTo>
                  <a:pt x="2603859" y="582929"/>
                </a:lnTo>
                <a:lnTo>
                  <a:pt x="2574535" y="582929"/>
                </a:lnTo>
                <a:lnTo>
                  <a:pt x="2564760" y="584199"/>
                </a:lnTo>
                <a:lnTo>
                  <a:pt x="2526977" y="584199"/>
                </a:lnTo>
                <a:lnTo>
                  <a:pt x="2489346" y="585469"/>
                </a:lnTo>
                <a:lnTo>
                  <a:pt x="2414339" y="585469"/>
                </a:lnTo>
                <a:lnTo>
                  <a:pt x="2407823" y="589279"/>
                </a:lnTo>
                <a:lnTo>
                  <a:pt x="2400763" y="591819"/>
                </a:lnTo>
                <a:lnTo>
                  <a:pt x="2360035" y="591819"/>
                </a:lnTo>
                <a:lnTo>
                  <a:pt x="2362208" y="595629"/>
                </a:lnTo>
                <a:lnTo>
                  <a:pt x="2363294" y="600709"/>
                </a:lnTo>
                <a:lnTo>
                  <a:pt x="2363294" y="605789"/>
                </a:lnTo>
                <a:lnTo>
                  <a:pt x="2360366" y="621029"/>
                </a:lnTo>
                <a:lnTo>
                  <a:pt x="2351279" y="634999"/>
                </a:lnTo>
                <a:lnTo>
                  <a:pt x="2338017" y="643889"/>
                </a:lnTo>
                <a:lnTo>
                  <a:pt x="2322566" y="646429"/>
                </a:lnTo>
                <a:close/>
              </a:path>
              <a:path w="2644775" h="646429">
                <a:moveTo>
                  <a:pt x="2521317" y="499109"/>
                </a:moveTo>
                <a:lnTo>
                  <a:pt x="2149925" y="499109"/>
                </a:lnTo>
                <a:lnTo>
                  <a:pt x="2102093" y="497839"/>
                </a:lnTo>
                <a:lnTo>
                  <a:pt x="2055175" y="497839"/>
                </a:lnTo>
                <a:lnTo>
                  <a:pt x="1961338" y="495299"/>
                </a:lnTo>
                <a:lnTo>
                  <a:pt x="1914420" y="495299"/>
                </a:lnTo>
                <a:lnTo>
                  <a:pt x="1867501" y="494029"/>
                </a:lnTo>
                <a:lnTo>
                  <a:pt x="2538663" y="494029"/>
                </a:lnTo>
                <a:lnTo>
                  <a:pt x="2536768" y="495299"/>
                </a:lnTo>
                <a:lnTo>
                  <a:pt x="2521317" y="499109"/>
                </a:lnTo>
                <a:close/>
              </a:path>
              <a:path w="2644775" h="646429">
                <a:moveTo>
                  <a:pt x="2622796" y="506729"/>
                </a:moveTo>
                <a:lnTo>
                  <a:pt x="2268262" y="506729"/>
                </a:lnTo>
                <a:lnTo>
                  <a:pt x="2316174" y="505459"/>
                </a:lnTo>
                <a:lnTo>
                  <a:pt x="2411875" y="505459"/>
                </a:lnTo>
                <a:lnTo>
                  <a:pt x="2459702" y="504189"/>
                </a:lnTo>
                <a:lnTo>
                  <a:pt x="2507538" y="504189"/>
                </a:lnTo>
                <a:lnTo>
                  <a:pt x="2603315" y="501649"/>
                </a:lnTo>
                <a:lnTo>
                  <a:pt x="2619157" y="504189"/>
                </a:lnTo>
                <a:lnTo>
                  <a:pt x="2622796" y="5067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74319" y="4251490"/>
            <a:ext cx="638175" cy="543560"/>
          </a:xfrm>
          <a:custGeom>
            <a:avLst/>
            <a:gdLst/>
            <a:ahLst/>
            <a:cxnLst/>
            <a:rect l="l" t="t" r="r" b="b"/>
            <a:pathLst>
              <a:path w="638175" h="543560">
                <a:moveTo>
                  <a:pt x="487621" y="164841"/>
                </a:moveTo>
                <a:lnTo>
                  <a:pt x="474435" y="151624"/>
                </a:lnTo>
                <a:lnTo>
                  <a:pt x="474772" y="148768"/>
                </a:lnTo>
                <a:lnTo>
                  <a:pt x="474840" y="148490"/>
                </a:lnTo>
                <a:lnTo>
                  <a:pt x="483856" y="126931"/>
                </a:lnTo>
                <a:lnTo>
                  <a:pt x="500026" y="90800"/>
                </a:lnTo>
                <a:lnTo>
                  <a:pt x="507806" y="71784"/>
                </a:lnTo>
                <a:lnTo>
                  <a:pt x="515064" y="54769"/>
                </a:lnTo>
                <a:lnTo>
                  <a:pt x="521753" y="37339"/>
                </a:lnTo>
                <a:lnTo>
                  <a:pt x="529315" y="20409"/>
                </a:lnTo>
                <a:lnTo>
                  <a:pt x="539189" y="4892"/>
                </a:lnTo>
                <a:lnTo>
                  <a:pt x="559003" y="0"/>
                </a:lnTo>
                <a:lnTo>
                  <a:pt x="575086" y="11523"/>
                </a:lnTo>
                <a:lnTo>
                  <a:pt x="587920" y="30745"/>
                </a:lnTo>
                <a:lnTo>
                  <a:pt x="597987" y="48951"/>
                </a:lnTo>
                <a:lnTo>
                  <a:pt x="601449" y="55813"/>
                </a:lnTo>
                <a:lnTo>
                  <a:pt x="568403" y="55813"/>
                </a:lnTo>
                <a:lnTo>
                  <a:pt x="566917" y="65850"/>
                </a:lnTo>
                <a:lnTo>
                  <a:pt x="542301" y="65850"/>
                </a:lnTo>
                <a:lnTo>
                  <a:pt x="522508" y="112158"/>
                </a:lnTo>
                <a:lnTo>
                  <a:pt x="512097" y="135538"/>
                </a:lnTo>
                <a:lnTo>
                  <a:pt x="501446" y="157708"/>
                </a:lnTo>
                <a:lnTo>
                  <a:pt x="499677" y="160565"/>
                </a:lnTo>
                <a:lnTo>
                  <a:pt x="497198" y="162559"/>
                </a:lnTo>
                <a:lnTo>
                  <a:pt x="490817" y="164822"/>
                </a:lnTo>
                <a:lnTo>
                  <a:pt x="487621" y="164841"/>
                </a:lnTo>
                <a:close/>
              </a:path>
              <a:path w="638175" h="543560">
                <a:moveTo>
                  <a:pt x="635652" y="140666"/>
                </a:moveTo>
                <a:lnTo>
                  <a:pt x="608972" y="140666"/>
                </a:lnTo>
                <a:lnTo>
                  <a:pt x="606458" y="134993"/>
                </a:lnTo>
                <a:lnTo>
                  <a:pt x="598004" y="116149"/>
                </a:lnTo>
                <a:lnTo>
                  <a:pt x="588533" y="95624"/>
                </a:lnTo>
                <a:lnTo>
                  <a:pt x="578532" y="75036"/>
                </a:lnTo>
                <a:lnTo>
                  <a:pt x="568403" y="55813"/>
                </a:lnTo>
                <a:lnTo>
                  <a:pt x="601449" y="55813"/>
                </a:lnTo>
                <a:lnTo>
                  <a:pt x="608541" y="69873"/>
                </a:lnTo>
                <a:lnTo>
                  <a:pt x="618149" y="91187"/>
                </a:lnTo>
                <a:lnTo>
                  <a:pt x="626810" y="112894"/>
                </a:lnTo>
                <a:lnTo>
                  <a:pt x="634525" y="134993"/>
                </a:lnTo>
                <a:lnTo>
                  <a:pt x="635652" y="140666"/>
                </a:lnTo>
                <a:close/>
              </a:path>
              <a:path w="638175" h="543560">
                <a:moveTo>
                  <a:pt x="9690" y="543453"/>
                </a:moveTo>
                <a:lnTo>
                  <a:pt x="7127" y="542567"/>
                </a:lnTo>
                <a:lnTo>
                  <a:pt x="2636" y="538997"/>
                </a:lnTo>
                <a:lnTo>
                  <a:pt x="1211" y="536713"/>
                </a:lnTo>
                <a:lnTo>
                  <a:pt x="0" y="531144"/>
                </a:lnTo>
                <a:lnTo>
                  <a:pt x="349" y="528482"/>
                </a:lnTo>
                <a:lnTo>
                  <a:pt x="2960" y="523404"/>
                </a:lnTo>
                <a:lnTo>
                  <a:pt x="4928" y="521555"/>
                </a:lnTo>
                <a:lnTo>
                  <a:pt x="7560" y="520397"/>
                </a:lnTo>
                <a:lnTo>
                  <a:pt x="100411" y="507825"/>
                </a:lnTo>
                <a:lnTo>
                  <a:pt x="153410" y="499328"/>
                </a:lnTo>
                <a:lnTo>
                  <a:pt x="207249" y="488217"/>
                </a:lnTo>
                <a:lnTo>
                  <a:pt x="259271" y="473637"/>
                </a:lnTo>
                <a:lnTo>
                  <a:pt x="306818" y="454733"/>
                </a:lnTo>
                <a:lnTo>
                  <a:pt x="353872" y="433465"/>
                </a:lnTo>
                <a:lnTo>
                  <a:pt x="397113" y="408748"/>
                </a:lnTo>
                <a:lnTo>
                  <a:pt x="435951" y="380233"/>
                </a:lnTo>
                <a:lnTo>
                  <a:pt x="469792" y="347570"/>
                </a:lnTo>
                <a:lnTo>
                  <a:pt x="498044" y="310411"/>
                </a:lnTo>
                <a:lnTo>
                  <a:pt x="521035" y="256578"/>
                </a:lnTo>
                <a:lnTo>
                  <a:pt x="534314" y="193875"/>
                </a:lnTo>
                <a:lnTo>
                  <a:pt x="538566" y="150806"/>
                </a:lnTo>
                <a:lnTo>
                  <a:pt x="540137" y="107144"/>
                </a:lnTo>
                <a:lnTo>
                  <a:pt x="540782" y="86515"/>
                </a:lnTo>
                <a:lnTo>
                  <a:pt x="541322" y="76152"/>
                </a:lnTo>
                <a:lnTo>
                  <a:pt x="542301" y="65850"/>
                </a:lnTo>
                <a:lnTo>
                  <a:pt x="566917" y="65850"/>
                </a:lnTo>
                <a:lnTo>
                  <a:pt x="565303" y="76745"/>
                </a:lnTo>
                <a:lnTo>
                  <a:pt x="564192" y="99376"/>
                </a:lnTo>
                <a:lnTo>
                  <a:pt x="562892" y="146368"/>
                </a:lnTo>
                <a:lnTo>
                  <a:pt x="557323" y="201801"/>
                </a:lnTo>
                <a:lnTo>
                  <a:pt x="547270" y="254817"/>
                </a:lnTo>
                <a:lnTo>
                  <a:pt x="529711" y="305333"/>
                </a:lnTo>
                <a:lnTo>
                  <a:pt x="501709" y="351144"/>
                </a:lnTo>
                <a:lnTo>
                  <a:pt x="463878" y="391476"/>
                </a:lnTo>
                <a:lnTo>
                  <a:pt x="421045" y="426584"/>
                </a:lnTo>
                <a:lnTo>
                  <a:pt x="373976" y="455919"/>
                </a:lnTo>
                <a:lnTo>
                  <a:pt x="323436" y="478932"/>
                </a:lnTo>
                <a:lnTo>
                  <a:pt x="273506" y="499008"/>
                </a:lnTo>
                <a:lnTo>
                  <a:pt x="222435" y="514920"/>
                </a:lnTo>
                <a:lnTo>
                  <a:pt x="170223" y="526667"/>
                </a:lnTo>
                <a:lnTo>
                  <a:pt x="116869" y="534251"/>
                </a:lnTo>
                <a:lnTo>
                  <a:pt x="38671" y="541449"/>
                </a:lnTo>
                <a:lnTo>
                  <a:pt x="12572" y="543441"/>
                </a:lnTo>
                <a:lnTo>
                  <a:pt x="9690" y="543453"/>
                </a:lnTo>
                <a:close/>
              </a:path>
              <a:path w="638175" h="543560">
                <a:moveTo>
                  <a:pt x="612083" y="148132"/>
                </a:moveTo>
                <a:lnTo>
                  <a:pt x="611007" y="146036"/>
                </a:lnTo>
                <a:lnTo>
                  <a:pt x="610196" y="143678"/>
                </a:lnTo>
                <a:lnTo>
                  <a:pt x="607642" y="137697"/>
                </a:lnTo>
                <a:lnTo>
                  <a:pt x="608972" y="140666"/>
                </a:lnTo>
                <a:lnTo>
                  <a:pt x="635652" y="140666"/>
                </a:lnTo>
                <a:lnTo>
                  <a:pt x="636280" y="143827"/>
                </a:lnTo>
                <a:lnTo>
                  <a:pt x="636485" y="143827"/>
                </a:lnTo>
                <a:lnTo>
                  <a:pt x="635613" y="146368"/>
                </a:lnTo>
                <a:lnTo>
                  <a:pt x="611590" y="146368"/>
                </a:lnTo>
                <a:lnTo>
                  <a:pt x="612083" y="148132"/>
                </a:lnTo>
                <a:close/>
              </a:path>
              <a:path w="638175" h="543560">
                <a:moveTo>
                  <a:pt x="636485" y="143827"/>
                </a:moveTo>
                <a:lnTo>
                  <a:pt x="636280" y="143827"/>
                </a:lnTo>
                <a:lnTo>
                  <a:pt x="637829" y="139912"/>
                </a:lnTo>
                <a:lnTo>
                  <a:pt x="636485" y="143827"/>
                </a:lnTo>
                <a:close/>
              </a:path>
              <a:path w="638175" h="543560">
                <a:moveTo>
                  <a:pt x="613565" y="150806"/>
                </a:moveTo>
                <a:lnTo>
                  <a:pt x="613037" y="149990"/>
                </a:lnTo>
                <a:lnTo>
                  <a:pt x="612083" y="148132"/>
                </a:lnTo>
                <a:lnTo>
                  <a:pt x="611590" y="146368"/>
                </a:lnTo>
                <a:lnTo>
                  <a:pt x="613565" y="150806"/>
                </a:lnTo>
                <a:close/>
              </a:path>
              <a:path w="638175" h="543560">
                <a:moveTo>
                  <a:pt x="624520" y="155737"/>
                </a:moveTo>
                <a:lnTo>
                  <a:pt x="619530" y="155057"/>
                </a:lnTo>
                <a:lnTo>
                  <a:pt x="617334" y="154067"/>
                </a:lnTo>
                <a:lnTo>
                  <a:pt x="613565" y="150806"/>
                </a:lnTo>
                <a:lnTo>
                  <a:pt x="611590" y="146368"/>
                </a:lnTo>
                <a:lnTo>
                  <a:pt x="635613" y="146368"/>
                </a:lnTo>
                <a:lnTo>
                  <a:pt x="624520" y="155737"/>
                </a:lnTo>
                <a:close/>
              </a:path>
              <a:path w="638175" h="543560">
                <a:moveTo>
                  <a:pt x="613037" y="149990"/>
                </a:moveTo>
                <a:lnTo>
                  <a:pt x="612261" y="148768"/>
                </a:lnTo>
                <a:lnTo>
                  <a:pt x="612083" y="148132"/>
                </a:lnTo>
                <a:lnTo>
                  <a:pt x="613037" y="149990"/>
                </a:lnTo>
                <a:close/>
              </a:path>
              <a:path w="638175" h="543560">
                <a:moveTo>
                  <a:pt x="614272" y="152395"/>
                </a:moveTo>
                <a:lnTo>
                  <a:pt x="613037" y="149990"/>
                </a:lnTo>
                <a:lnTo>
                  <a:pt x="613565" y="150806"/>
                </a:lnTo>
                <a:lnTo>
                  <a:pt x="614272" y="152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44313" y="3625538"/>
            <a:ext cx="2635885" cy="69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1250" b="1" spc="-10" dirty="0">
                <a:latin typeface="Tahoma"/>
                <a:cs typeface="Tahoma"/>
              </a:rPr>
              <a:t>Currrent</a:t>
            </a:r>
            <a:r>
              <a:rPr sz="1250" b="1" spc="-50" dirty="0">
                <a:latin typeface="Tahoma"/>
                <a:cs typeface="Tahoma"/>
              </a:rPr>
              <a:t> </a:t>
            </a:r>
            <a:r>
              <a:rPr sz="1250" b="1" spc="-20" dirty="0">
                <a:latin typeface="Tahoma"/>
                <a:cs typeface="Tahoma"/>
              </a:rPr>
              <a:t>v/s</a:t>
            </a:r>
            <a:r>
              <a:rPr sz="1250" b="1" spc="-50" dirty="0">
                <a:latin typeface="Tahoma"/>
                <a:cs typeface="Tahoma"/>
              </a:rPr>
              <a:t> </a:t>
            </a:r>
            <a:r>
              <a:rPr sz="1250" b="1" spc="-10" dirty="0">
                <a:latin typeface="Tahoma"/>
                <a:cs typeface="Tahoma"/>
              </a:rPr>
              <a:t>potential</a:t>
            </a:r>
            <a:r>
              <a:rPr sz="1250" b="1" spc="-45" dirty="0">
                <a:latin typeface="Tahoma"/>
                <a:cs typeface="Tahoma"/>
              </a:rPr>
              <a:t> </a:t>
            </a:r>
            <a:r>
              <a:rPr sz="1250" b="1" dirty="0">
                <a:latin typeface="Tahoma"/>
                <a:cs typeface="Tahoma"/>
              </a:rPr>
              <a:t>only</a:t>
            </a:r>
            <a:r>
              <a:rPr sz="1250" b="1" spc="-50" dirty="0">
                <a:latin typeface="Tahoma"/>
                <a:cs typeface="Tahoma"/>
              </a:rPr>
              <a:t> </a:t>
            </a:r>
            <a:r>
              <a:rPr sz="1250" b="1" spc="-10" dirty="0">
                <a:latin typeface="Tahoma"/>
                <a:cs typeface="Tahoma"/>
              </a:rPr>
              <a:t>rating </a:t>
            </a:r>
            <a:r>
              <a:rPr sz="1250" b="1" dirty="0">
                <a:latin typeface="Tahoma"/>
                <a:cs typeface="Tahoma"/>
              </a:rPr>
              <a:t>reviewers</a:t>
            </a:r>
            <a:r>
              <a:rPr sz="1250" b="1" spc="-35" dirty="0">
                <a:latin typeface="Tahoma"/>
                <a:cs typeface="Tahoma"/>
              </a:rPr>
              <a:t> in</a:t>
            </a:r>
            <a:r>
              <a:rPr sz="1250" b="1" spc="-30" dirty="0">
                <a:latin typeface="Tahoma"/>
                <a:cs typeface="Tahoma"/>
              </a:rPr>
              <a:t> </a:t>
            </a:r>
            <a:r>
              <a:rPr sz="1250" b="1" i="1" spc="-50" dirty="0">
                <a:solidFill>
                  <a:srgbClr val="CB202D"/>
                </a:solidFill>
                <a:latin typeface="Verdana"/>
                <a:cs typeface="Verdana"/>
              </a:rPr>
              <a:t>ZGold</a:t>
            </a:r>
            <a:r>
              <a:rPr sz="1250" b="1" i="1" spc="-9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250" b="1" i="1" spc="-10" dirty="0">
                <a:solidFill>
                  <a:srgbClr val="CB202D"/>
                </a:solidFill>
                <a:latin typeface="Verdana"/>
                <a:cs typeface="Verdana"/>
              </a:rPr>
              <a:t>members </a:t>
            </a:r>
            <a:r>
              <a:rPr sz="1250" b="1" i="1" spc="-100" dirty="0">
                <a:solidFill>
                  <a:srgbClr val="CB202D"/>
                </a:solidFill>
                <a:latin typeface="Verdana"/>
                <a:cs typeface="Verdana"/>
              </a:rPr>
              <a:t>ordering</a:t>
            </a:r>
            <a:r>
              <a:rPr sz="1250" b="1" i="1" spc="-6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250" b="1" i="1" spc="-305" dirty="0">
                <a:solidFill>
                  <a:srgbClr val="CB202D"/>
                </a:solidFill>
                <a:latin typeface="Verdana"/>
                <a:cs typeface="Verdana"/>
              </a:rPr>
              <a:t>&lt;=4</a:t>
            </a:r>
            <a:r>
              <a:rPr sz="1250" b="1" i="1" spc="-6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250" b="1" i="1" spc="-30" dirty="0">
                <a:solidFill>
                  <a:srgbClr val="CB202D"/>
                </a:solidFill>
                <a:latin typeface="Verdana"/>
                <a:cs typeface="Verdana"/>
              </a:rPr>
              <a:t>orders/month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30095" y="4800341"/>
            <a:ext cx="609600" cy="525145"/>
          </a:xfrm>
          <a:custGeom>
            <a:avLst/>
            <a:gdLst/>
            <a:ahLst/>
            <a:cxnLst/>
            <a:rect l="l" t="t" r="r" b="b"/>
            <a:pathLst>
              <a:path w="609600" h="525145">
                <a:moveTo>
                  <a:pt x="143482" y="365788"/>
                </a:moveTo>
                <a:lnTo>
                  <a:pt x="156077" y="378557"/>
                </a:lnTo>
                <a:lnTo>
                  <a:pt x="155755" y="381316"/>
                </a:lnTo>
                <a:lnTo>
                  <a:pt x="155691" y="381585"/>
                </a:lnTo>
                <a:lnTo>
                  <a:pt x="147078" y="402413"/>
                </a:lnTo>
                <a:lnTo>
                  <a:pt x="131632" y="437321"/>
                </a:lnTo>
                <a:lnTo>
                  <a:pt x="124201" y="455692"/>
                </a:lnTo>
                <a:lnTo>
                  <a:pt x="117268" y="472132"/>
                </a:lnTo>
                <a:lnTo>
                  <a:pt x="110878" y="488971"/>
                </a:lnTo>
                <a:lnTo>
                  <a:pt x="103655" y="505327"/>
                </a:lnTo>
                <a:lnTo>
                  <a:pt x="94223" y="520319"/>
                </a:lnTo>
                <a:lnTo>
                  <a:pt x="75296" y="525046"/>
                </a:lnTo>
                <a:lnTo>
                  <a:pt x="59933" y="513913"/>
                </a:lnTo>
                <a:lnTo>
                  <a:pt x="47674" y="495341"/>
                </a:lnTo>
                <a:lnTo>
                  <a:pt x="38057" y="477752"/>
                </a:lnTo>
                <a:lnTo>
                  <a:pt x="34751" y="471122"/>
                </a:lnTo>
                <a:lnTo>
                  <a:pt x="66316" y="471122"/>
                </a:lnTo>
                <a:lnTo>
                  <a:pt x="67736" y="461425"/>
                </a:lnTo>
                <a:lnTo>
                  <a:pt x="91250" y="461425"/>
                </a:lnTo>
                <a:lnTo>
                  <a:pt x="110157" y="416686"/>
                </a:lnTo>
                <a:lnTo>
                  <a:pt x="120102" y="394098"/>
                </a:lnTo>
                <a:lnTo>
                  <a:pt x="130275" y="372679"/>
                </a:lnTo>
                <a:lnTo>
                  <a:pt x="131965" y="369919"/>
                </a:lnTo>
                <a:lnTo>
                  <a:pt x="134334" y="367992"/>
                </a:lnTo>
                <a:lnTo>
                  <a:pt x="140428" y="365806"/>
                </a:lnTo>
                <a:lnTo>
                  <a:pt x="143482" y="365788"/>
                </a:lnTo>
                <a:close/>
              </a:path>
              <a:path w="609600" h="525145">
                <a:moveTo>
                  <a:pt x="2079" y="389144"/>
                </a:moveTo>
                <a:lnTo>
                  <a:pt x="27564" y="389144"/>
                </a:lnTo>
                <a:lnTo>
                  <a:pt x="29966" y="394625"/>
                </a:lnTo>
                <a:lnTo>
                  <a:pt x="38041" y="412830"/>
                </a:lnTo>
                <a:lnTo>
                  <a:pt x="47088" y="432660"/>
                </a:lnTo>
                <a:lnTo>
                  <a:pt x="56642" y="452551"/>
                </a:lnTo>
                <a:lnTo>
                  <a:pt x="66316" y="471122"/>
                </a:lnTo>
                <a:lnTo>
                  <a:pt x="34751" y="471122"/>
                </a:lnTo>
                <a:lnTo>
                  <a:pt x="27976" y="457539"/>
                </a:lnTo>
                <a:lnTo>
                  <a:pt x="18798" y="436947"/>
                </a:lnTo>
                <a:lnTo>
                  <a:pt x="10525" y="415976"/>
                </a:lnTo>
                <a:lnTo>
                  <a:pt x="3156" y="394625"/>
                </a:lnTo>
                <a:lnTo>
                  <a:pt x="2079" y="389144"/>
                </a:lnTo>
                <a:close/>
              </a:path>
              <a:path w="609600" h="525145">
                <a:moveTo>
                  <a:pt x="600013" y="0"/>
                </a:moveTo>
                <a:lnTo>
                  <a:pt x="602461" y="856"/>
                </a:lnTo>
                <a:lnTo>
                  <a:pt x="606751" y="4304"/>
                </a:lnTo>
                <a:lnTo>
                  <a:pt x="608113" y="6512"/>
                </a:lnTo>
                <a:lnTo>
                  <a:pt x="609269" y="11892"/>
                </a:lnTo>
                <a:lnTo>
                  <a:pt x="608935" y="14463"/>
                </a:lnTo>
                <a:lnTo>
                  <a:pt x="606442" y="19370"/>
                </a:lnTo>
                <a:lnTo>
                  <a:pt x="604561" y="21156"/>
                </a:lnTo>
                <a:lnTo>
                  <a:pt x="602047" y="22275"/>
                </a:lnTo>
                <a:lnTo>
                  <a:pt x="513354" y="34421"/>
                </a:lnTo>
                <a:lnTo>
                  <a:pt x="462728" y="42630"/>
                </a:lnTo>
                <a:lnTo>
                  <a:pt x="411300" y="53365"/>
                </a:lnTo>
                <a:lnTo>
                  <a:pt x="361607" y="67451"/>
                </a:lnTo>
                <a:lnTo>
                  <a:pt x="316189" y="85714"/>
                </a:lnTo>
                <a:lnTo>
                  <a:pt x="271242" y="106262"/>
                </a:lnTo>
                <a:lnTo>
                  <a:pt x="229937" y="130142"/>
                </a:lnTo>
                <a:lnTo>
                  <a:pt x="192839" y="157691"/>
                </a:lnTo>
                <a:lnTo>
                  <a:pt x="160513" y="189248"/>
                </a:lnTo>
                <a:lnTo>
                  <a:pt x="133525" y="225148"/>
                </a:lnTo>
                <a:lnTo>
                  <a:pt x="111564" y="277158"/>
                </a:lnTo>
                <a:lnTo>
                  <a:pt x="98879" y="337737"/>
                </a:lnTo>
                <a:lnTo>
                  <a:pt x="94818" y="379348"/>
                </a:lnTo>
                <a:lnTo>
                  <a:pt x="93318" y="421531"/>
                </a:lnTo>
                <a:lnTo>
                  <a:pt x="92701" y="441460"/>
                </a:lnTo>
                <a:lnTo>
                  <a:pt x="92185" y="451473"/>
                </a:lnTo>
                <a:lnTo>
                  <a:pt x="91250" y="461425"/>
                </a:lnTo>
                <a:lnTo>
                  <a:pt x="67736" y="461425"/>
                </a:lnTo>
                <a:lnTo>
                  <a:pt x="69278" y="450900"/>
                </a:lnTo>
                <a:lnTo>
                  <a:pt x="70340" y="429035"/>
                </a:lnTo>
                <a:lnTo>
                  <a:pt x="71581" y="383635"/>
                </a:lnTo>
                <a:lnTo>
                  <a:pt x="76901" y="330080"/>
                </a:lnTo>
                <a:lnTo>
                  <a:pt x="86504" y="278860"/>
                </a:lnTo>
                <a:lnTo>
                  <a:pt x="103276" y="230055"/>
                </a:lnTo>
                <a:lnTo>
                  <a:pt x="130025" y="185795"/>
                </a:lnTo>
                <a:lnTo>
                  <a:pt x="166162" y="146829"/>
                </a:lnTo>
                <a:lnTo>
                  <a:pt x="207077" y="112910"/>
                </a:lnTo>
                <a:lnTo>
                  <a:pt x="252038" y="84569"/>
                </a:lnTo>
                <a:lnTo>
                  <a:pt x="300315" y="62335"/>
                </a:lnTo>
                <a:lnTo>
                  <a:pt x="348009" y="42940"/>
                </a:lnTo>
                <a:lnTo>
                  <a:pt x="396793" y="27567"/>
                </a:lnTo>
                <a:lnTo>
                  <a:pt x="446668" y="16217"/>
                </a:lnTo>
                <a:lnTo>
                  <a:pt x="497633" y="8890"/>
                </a:lnTo>
                <a:lnTo>
                  <a:pt x="572329" y="1936"/>
                </a:lnTo>
                <a:lnTo>
                  <a:pt x="597260" y="12"/>
                </a:lnTo>
                <a:lnTo>
                  <a:pt x="600013" y="0"/>
                </a:lnTo>
                <a:close/>
              </a:path>
              <a:path w="609600" h="525145">
                <a:moveTo>
                  <a:pt x="24592" y="381931"/>
                </a:moveTo>
                <a:lnTo>
                  <a:pt x="25620" y="383956"/>
                </a:lnTo>
                <a:lnTo>
                  <a:pt x="26395" y="386234"/>
                </a:lnTo>
                <a:lnTo>
                  <a:pt x="28835" y="392012"/>
                </a:lnTo>
                <a:lnTo>
                  <a:pt x="27564" y="389144"/>
                </a:lnTo>
                <a:lnTo>
                  <a:pt x="2079" y="389144"/>
                </a:lnTo>
                <a:lnTo>
                  <a:pt x="1479" y="386090"/>
                </a:lnTo>
                <a:lnTo>
                  <a:pt x="1283" y="386090"/>
                </a:lnTo>
                <a:lnTo>
                  <a:pt x="2116" y="383635"/>
                </a:lnTo>
                <a:lnTo>
                  <a:pt x="25063" y="383635"/>
                </a:lnTo>
                <a:lnTo>
                  <a:pt x="24592" y="381931"/>
                </a:lnTo>
                <a:close/>
              </a:path>
              <a:path w="609600" h="525145">
                <a:moveTo>
                  <a:pt x="1283" y="386090"/>
                </a:moveTo>
                <a:lnTo>
                  <a:pt x="1479" y="386090"/>
                </a:lnTo>
                <a:lnTo>
                  <a:pt x="0" y="389873"/>
                </a:lnTo>
                <a:lnTo>
                  <a:pt x="1283" y="386090"/>
                </a:lnTo>
                <a:close/>
              </a:path>
              <a:path w="609600" h="525145">
                <a:moveTo>
                  <a:pt x="23177" y="379348"/>
                </a:moveTo>
                <a:lnTo>
                  <a:pt x="23681" y="380136"/>
                </a:lnTo>
                <a:lnTo>
                  <a:pt x="24592" y="381931"/>
                </a:lnTo>
                <a:lnTo>
                  <a:pt x="25063" y="383635"/>
                </a:lnTo>
                <a:lnTo>
                  <a:pt x="23177" y="379348"/>
                </a:lnTo>
                <a:close/>
              </a:path>
              <a:path w="609600" h="525145">
                <a:moveTo>
                  <a:pt x="12712" y="374584"/>
                </a:moveTo>
                <a:lnTo>
                  <a:pt x="17479" y="375240"/>
                </a:lnTo>
                <a:lnTo>
                  <a:pt x="19576" y="376196"/>
                </a:lnTo>
                <a:lnTo>
                  <a:pt x="23177" y="379348"/>
                </a:lnTo>
                <a:lnTo>
                  <a:pt x="25063" y="383635"/>
                </a:lnTo>
                <a:lnTo>
                  <a:pt x="2116" y="383635"/>
                </a:lnTo>
                <a:lnTo>
                  <a:pt x="12712" y="374584"/>
                </a:lnTo>
                <a:close/>
              </a:path>
              <a:path w="609600" h="525145">
                <a:moveTo>
                  <a:pt x="23681" y="380136"/>
                </a:moveTo>
                <a:lnTo>
                  <a:pt x="24423" y="381316"/>
                </a:lnTo>
                <a:lnTo>
                  <a:pt x="24592" y="381931"/>
                </a:lnTo>
                <a:lnTo>
                  <a:pt x="23681" y="380136"/>
                </a:lnTo>
                <a:close/>
              </a:path>
              <a:path w="609600" h="525145">
                <a:moveTo>
                  <a:pt x="22502" y="377812"/>
                </a:moveTo>
                <a:lnTo>
                  <a:pt x="23681" y="380136"/>
                </a:lnTo>
                <a:lnTo>
                  <a:pt x="23177" y="379348"/>
                </a:lnTo>
                <a:lnTo>
                  <a:pt x="22502" y="377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5254" y="75948"/>
            <a:ext cx="9412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4000" i="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i="0" spc="-20" dirty="0">
                <a:solidFill>
                  <a:srgbClr val="FFFFFF"/>
                </a:solidFill>
                <a:latin typeface="Tahoma"/>
                <a:cs typeface="Tahoma"/>
              </a:rPr>
              <a:t>Segmentation</a:t>
            </a:r>
            <a:r>
              <a:rPr sz="4000" i="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i="0" spc="-220" dirty="0">
                <a:latin typeface="Tahoma"/>
                <a:cs typeface="Tahoma"/>
              </a:rPr>
              <a:t>(Impact</a:t>
            </a:r>
            <a:r>
              <a:rPr sz="4000" i="0" spc="-60" dirty="0">
                <a:latin typeface="Tahoma"/>
                <a:cs typeface="Tahoma"/>
              </a:rPr>
              <a:t> </a:t>
            </a:r>
            <a:r>
              <a:rPr sz="4000" i="0" spc="-35" dirty="0">
                <a:latin typeface="Tahoma"/>
                <a:cs typeface="Tahoma"/>
              </a:rPr>
              <a:t>Mapping)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303" y="822353"/>
            <a:ext cx="3047999" cy="456913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55689" y="1286574"/>
            <a:ext cx="1355090" cy="826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1500" b="1" spc="80" dirty="0">
                <a:solidFill>
                  <a:srgbClr val="FFFFFF"/>
                </a:solidFill>
                <a:latin typeface="Tahoma"/>
                <a:cs typeface="Tahoma"/>
              </a:rPr>
              <a:t>MTC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(monthly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transacting customers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689" y="3786844"/>
            <a:ext cx="1720214" cy="1094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1500" spc="-110" dirty="0">
                <a:solidFill>
                  <a:srgbClr val="FFFFFF"/>
                </a:solidFill>
                <a:latin typeface="Arial Black"/>
                <a:cs typeface="Arial Black"/>
              </a:rPr>
              <a:t>Avg. </a:t>
            </a:r>
            <a:r>
              <a:rPr sz="1500" spc="-75" dirty="0">
                <a:solidFill>
                  <a:srgbClr val="FFFFFF"/>
                </a:solidFill>
                <a:latin typeface="Arial Black"/>
                <a:cs typeface="Arial Black"/>
              </a:rPr>
              <a:t>number</a:t>
            </a:r>
            <a:r>
              <a:rPr sz="15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1500" spc="-10" dirty="0">
                <a:solidFill>
                  <a:srgbClr val="FFFFFF"/>
                </a:solidFill>
                <a:latin typeface="Arial Black"/>
                <a:cs typeface="Arial Black"/>
              </a:rPr>
              <a:t>orders </a:t>
            </a:r>
            <a:r>
              <a:rPr sz="1500" spc="-55" dirty="0">
                <a:solidFill>
                  <a:srgbClr val="FFFFFF"/>
                </a:solidFill>
                <a:latin typeface="Arial Black"/>
                <a:cs typeface="Arial Black"/>
              </a:rPr>
              <a:t>placed/customer/ </a:t>
            </a:r>
            <a:r>
              <a:rPr sz="1500" spc="-10" dirty="0">
                <a:solidFill>
                  <a:srgbClr val="FFFFFF"/>
                </a:solidFill>
                <a:latin typeface="Arial Black"/>
                <a:cs typeface="Arial Black"/>
              </a:rPr>
              <a:t>month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689" y="2547300"/>
            <a:ext cx="1456690" cy="826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1500" spc="-110" dirty="0">
                <a:solidFill>
                  <a:srgbClr val="FFFFFF"/>
                </a:solidFill>
                <a:latin typeface="Arial Black"/>
                <a:cs typeface="Arial Black"/>
              </a:rPr>
              <a:t>Avg. </a:t>
            </a:r>
            <a:r>
              <a:rPr sz="1500" spc="-75" dirty="0">
                <a:solidFill>
                  <a:srgbClr val="FFFFFF"/>
                </a:solidFill>
                <a:latin typeface="Arial Black"/>
                <a:cs typeface="Arial Black"/>
              </a:rPr>
              <a:t>number</a:t>
            </a:r>
            <a:r>
              <a:rPr sz="15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1500" spc="-85" dirty="0">
                <a:solidFill>
                  <a:srgbClr val="FFFFFF"/>
                </a:solidFill>
                <a:latin typeface="Arial Black"/>
                <a:cs typeface="Arial Black"/>
              </a:rPr>
              <a:t>Orders</a:t>
            </a:r>
            <a:r>
              <a:rPr sz="15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Black"/>
                <a:cs typeface="Arial Black"/>
              </a:rPr>
              <a:t>placed month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29501" y="4017620"/>
            <a:ext cx="50101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dirty="0">
                <a:solidFill>
                  <a:srgbClr val="BA2536"/>
                </a:solidFill>
                <a:latin typeface="Ink Free"/>
                <a:cs typeface="Ink Free"/>
              </a:rPr>
              <a:t>~</a:t>
            </a:r>
            <a:r>
              <a:rPr sz="2700" spc="40" dirty="0">
                <a:solidFill>
                  <a:srgbClr val="BA2536"/>
                </a:solidFill>
                <a:latin typeface="Ink Free"/>
                <a:cs typeface="Ink Free"/>
              </a:rPr>
              <a:t> </a:t>
            </a:r>
            <a:r>
              <a:rPr sz="2700" spc="-60" dirty="0">
                <a:solidFill>
                  <a:srgbClr val="BA2536"/>
                </a:solidFill>
                <a:latin typeface="Tahoma"/>
                <a:cs typeface="Tahoma"/>
              </a:rPr>
              <a:t>4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94973" y="1406530"/>
            <a:ext cx="80327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-315" dirty="0">
                <a:solidFill>
                  <a:srgbClr val="BA2536"/>
                </a:solidFill>
                <a:latin typeface="Tahoma"/>
                <a:cs typeface="Tahoma"/>
              </a:rPr>
              <a:t>18.4</a:t>
            </a:r>
            <a:r>
              <a:rPr sz="2550" spc="-10" dirty="0">
                <a:solidFill>
                  <a:srgbClr val="BA2536"/>
                </a:solidFill>
                <a:latin typeface="Tahoma"/>
                <a:cs typeface="Tahoma"/>
              </a:rPr>
              <a:t> </a:t>
            </a:r>
            <a:r>
              <a:rPr sz="2550" spc="-405" dirty="0">
                <a:solidFill>
                  <a:srgbClr val="BA2536"/>
                </a:solidFill>
                <a:latin typeface="Tahoma"/>
                <a:cs typeface="Tahoma"/>
              </a:rPr>
              <a:t>M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1448" y="2617691"/>
            <a:ext cx="103124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-170" dirty="0">
                <a:solidFill>
                  <a:srgbClr val="BA2536"/>
                </a:solidFill>
                <a:latin typeface="Tahoma"/>
                <a:cs typeface="Tahoma"/>
              </a:rPr>
              <a:t>63.47</a:t>
            </a:r>
            <a:r>
              <a:rPr sz="2550" spc="-30" dirty="0">
                <a:solidFill>
                  <a:srgbClr val="BA2536"/>
                </a:solidFill>
                <a:latin typeface="Tahoma"/>
                <a:cs typeface="Tahoma"/>
              </a:rPr>
              <a:t> </a:t>
            </a:r>
            <a:r>
              <a:rPr sz="2550" spc="-405" dirty="0">
                <a:solidFill>
                  <a:srgbClr val="BA2536"/>
                </a:solidFill>
                <a:latin typeface="Tahoma"/>
                <a:cs typeface="Tahoma"/>
              </a:rPr>
              <a:t>M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50236" y="2008966"/>
            <a:ext cx="1012190" cy="485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-235" dirty="0">
                <a:solidFill>
                  <a:srgbClr val="CB202D"/>
                </a:solidFill>
                <a:latin typeface="Tahoma"/>
                <a:cs typeface="Tahoma"/>
              </a:rPr>
              <a:t>7.36</a:t>
            </a:r>
            <a:r>
              <a:rPr sz="300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3000" spc="-470" dirty="0">
                <a:solidFill>
                  <a:srgbClr val="CB202D"/>
                </a:solidFill>
                <a:latin typeface="Tahoma"/>
                <a:cs typeface="Tahoma"/>
              </a:rPr>
              <a:t>M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95230" y="2773440"/>
            <a:ext cx="1038225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-470" dirty="0">
                <a:solidFill>
                  <a:srgbClr val="FFFFFF"/>
                </a:solidFill>
                <a:latin typeface="Tahoma"/>
                <a:cs typeface="Tahoma"/>
              </a:rPr>
              <a:t>11.04</a:t>
            </a: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4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659614" y="3269994"/>
            <a:ext cx="1723389" cy="5207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200" spc="-10" dirty="0">
                <a:latin typeface="Arial Black"/>
                <a:cs typeface="Arial Black"/>
              </a:rPr>
              <a:t>Non-Reviewers</a:t>
            </a:r>
            <a:endParaRPr sz="1200">
              <a:latin typeface="Arial Black"/>
              <a:cs typeface="Arial Black"/>
            </a:endParaRPr>
          </a:p>
          <a:p>
            <a:pPr marL="461645">
              <a:lnSpc>
                <a:spcPct val="100000"/>
              </a:lnSpc>
              <a:spcBef>
                <a:spcPts val="160"/>
              </a:spcBef>
            </a:pPr>
            <a:r>
              <a:rPr sz="1800" spc="-30" baseline="34722" dirty="0">
                <a:latin typeface="Arial Black"/>
                <a:cs typeface="Arial Black"/>
              </a:rPr>
              <a:t>85%</a:t>
            </a:r>
            <a:r>
              <a:rPr sz="1800" spc="104" baseline="34722" dirty="0">
                <a:latin typeface="Arial Black"/>
                <a:cs typeface="Arial Black"/>
              </a:rPr>
              <a:t> </a:t>
            </a:r>
            <a:r>
              <a:rPr sz="1800" spc="-130" dirty="0">
                <a:solidFill>
                  <a:srgbClr val="CB202D"/>
                </a:solidFill>
                <a:latin typeface="Tahoma"/>
                <a:cs typeface="Tahoma"/>
              </a:rPr>
              <a:t>5.6304</a:t>
            </a:r>
            <a:r>
              <a:rPr sz="1800" spc="-2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800" spc="-315" dirty="0">
                <a:solidFill>
                  <a:srgbClr val="CB202D"/>
                </a:solidFill>
                <a:latin typeface="Tahoma"/>
                <a:cs typeface="Tahoma"/>
              </a:rPr>
              <a:t>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228585" y="473075"/>
            <a:ext cx="295719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1" i="1" spc="-65" dirty="0">
                <a:latin typeface="Verdana"/>
                <a:cs typeface="Verdana"/>
              </a:rPr>
              <a:t>ZGold</a:t>
            </a:r>
            <a:r>
              <a:rPr sz="1500" b="1" i="1" spc="-90" dirty="0">
                <a:latin typeface="Verdana"/>
                <a:cs typeface="Verdana"/>
              </a:rPr>
              <a:t> </a:t>
            </a:r>
            <a:r>
              <a:rPr sz="1500" b="1" i="1" spc="-100" dirty="0">
                <a:latin typeface="Verdana"/>
                <a:cs typeface="Verdana"/>
              </a:rPr>
              <a:t>Members</a:t>
            </a:r>
            <a:r>
              <a:rPr sz="1500" b="1" i="1" spc="-85" dirty="0">
                <a:latin typeface="Verdana"/>
                <a:cs typeface="Verdana"/>
              </a:rPr>
              <a:t> </a:t>
            </a:r>
            <a:r>
              <a:rPr sz="1500" b="1" i="1" spc="-145" dirty="0">
                <a:latin typeface="Verdana"/>
                <a:cs typeface="Verdana"/>
              </a:rPr>
              <a:t>who</a:t>
            </a:r>
            <a:r>
              <a:rPr sz="1500" b="1" i="1" spc="-85" dirty="0">
                <a:latin typeface="Verdana"/>
                <a:cs typeface="Verdana"/>
              </a:rPr>
              <a:t> </a:t>
            </a:r>
            <a:r>
              <a:rPr sz="1500" b="1" i="1" spc="-110" dirty="0">
                <a:solidFill>
                  <a:srgbClr val="CB202D"/>
                </a:solidFill>
                <a:latin typeface="Verdana"/>
                <a:cs typeface="Verdana"/>
              </a:rPr>
              <a:t>order</a:t>
            </a:r>
            <a:r>
              <a:rPr sz="1500" b="1" i="1" spc="-8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500" b="1" i="1" spc="-390" dirty="0">
                <a:solidFill>
                  <a:srgbClr val="CB202D"/>
                </a:solidFill>
                <a:latin typeface="Verdana"/>
                <a:cs typeface="Verdana"/>
              </a:rPr>
              <a:t>&lt;=4</a:t>
            </a:r>
            <a:r>
              <a:rPr sz="1500" b="1" i="1" spc="-60" dirty="0">
                <a:solidFill>
                  <a:srgbClr val="CB202D"/>
                </a:solidFill>
                <a:latin typeface="Verdana"/>
                <a:cs typeface="Verdana"/>
              </a:rPr>
              <a:t> order/month</a:t>
            </a:r>
            <a:endParaRPr sz="1500">
              <a:latin typeface="Verdana"/>
              <a:cs typeface="Verdana"/>
            </a:endParaRPr>
          </a:p>
          <a:p>
            <a:pPr marL="167005">
              <a:lnSpc>
                <a:spcPts val="1290"/>
              </a:lnSpc>
              <a:spcBef>
                <a:spcPts val="254"/>
              </a:spcBef>
            </a:pPr>
            <a:r>
              <a:rPr sz="1200" spc="-35" dirty="0">
                <a:latin typeface="Arial Black"/>
                <a:cs typeface="Arial Black"/>
              </a:rPr>
              <a:t>Only</a:t>
            </a:r>
            <a:r>
              <a:rPr sz="1200" spc="-85" dirty="0">
                <a:latin typeface="Arial Black"/>
                <a:cs typeface="Arial Black"/>
              </a:rPr>
              <a:t> </a:t>
            </a:r>
            <a:r>
              <a:rPr sz="1200" spc="-65" dirty="0">
                <a:latin typeface="Arial Black"/>
                <a:cs typeface="Arial Black"/>
              </a:rPr>
              <a:t>rating</a:t>
            </a:r>
            <a:r>
              <a:rPr sz="1200" spc="-80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reviewers</a:t>
            </a:r>
            <a:endParaRPr sz="1200">
              <a:latin typeface="Arial Black"/>
              <a:cs typeface="Arial Black"/>
            </a:endParaRPr>
          </a:p>
          <a:p>
            <a:pPr marL="822325">
              <a:lnSpc>
                <a:spcPts val="2010"/>
              </a:lnSpc>
            </a:pPr>
            <a:r>
              <a:rPr sz="1200" spc="-90" dirty="0">
                <a:latin typeface="Arial Black"/>
                <a:cs typeface="Arial Black"/>
              </a:rPr>
              <a:t>10%</a:t>
            </a:r>
            <a:r>
              <a:rPr sz="1200" spc="-120" dirty="0">
                <a:latin typeface="Arial Black"/>
                <a:cs typeface="Arial Black"/>
              </a:rPr>
              <a:t> </a:t>
            </a:r>
            <a:r>
              <a:rPr sz="1800" spc="-120" dirty="0">
                <a:solidFill>
                  <a:srgbClr val="CB202D"/>
                </a:solidFill>
                <a:latin typeface="Tahoma"/>
                <a:cs typeface="Tahoma"/>
              </a:rPr>
              <a:t>0.6624</a:t>
            </a:r>
            <a:r>
              <a:rPr sz="1800" spc="1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800" spc="-315" dirty="0">
                <a:solidFill>
                  <a:srgbClr val="CB202D"/>
                </a:solidFill>
                <a:latin typeface="Tahoma"/>
                <a:cs typeface="Tahoma"/>
              </a:rPr>
              <a:t>M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7510" y="8417220"/>
            <a:ext cx="4800600" cy="1786889"/>
            <a:chOff x="117510" y="8417220"/>
            <a:chExt cx="4800600" cy="1786889"/>
          </a:xfrm>
        </p:grpSpPr>
        <p:sp>
          <p:nvSpPr>
            <p:cNvPr id="28" name="object 28"/>
            <p:cNvSpPr/>
            <p:nvPr/>
          </p:nvSpPr>
          <p:spPr>
            <a:xfrm>
              <a:off x="117510" y="8417220"/>
              <a:ext cx="4800600" cy="1786889"/>
            </a:xfrm>
            <a:custGeom>
              <a:avLst/>
              <a:gdLst/>
              <a:ahLst/>
              <a:cxnLst/>
              <a:rect l="l" t="t" r="r" b="b"/>
              <a:pathLst>
                <a:path w="4800600" h="1786890">
                  <a:moveTo>
                    <a:pt x="0" y="1691216"/>
                  </a:moveTo>
                  <a:lnTo>
                    <a:pt x="0" y="95279"/>
                  </a:lnTo>
                  <a:lnTo>
                    <a:pt x="11140" y="58183"/>
                  </a:lnTo>
                  <a:lnTo>
                    <a:pt x="41525" y="27898"/>
                  </a:lnTo>
                  <a:lnTo>
                    <a:pt x="86601" y="7484"/>
                  </a:lnTo>
                  <a:lnTo>
                    <a:pt x="141813" y="0"/>
                  </a:lnTo>
                  <a:lnTo>
                    <a:pt x="4658650" y="0"/>
                  </a:lnTo>
                  <a:lnTo>
                    <a:pt x="4713861" y="7484"/>
                  </a:lnTo>
                  <a:lnTo>
                    <a:pt x="4758937" y="27898"/>
                  </a:lnTo>
                  <a:lnTo>
                    <a:pt x="4789322" y="58183"/>
                  </a:lnTo>
                  <a:lnTo>
                    <a:pt x="4800462" y="95278"/>
                  </a:lnTo>
                  <a:lnTo>
                    <a:pt x="4800462" y="1691217"/>
                  </a:lnTo>
                  <a:lnTo>
                    <a:pt x="4789322" y="1728313"/>
                  </a:lnTo>
                  <a:lnTo>
                    <a:pt x="4758937" y="1758598"/>
                  </a:lnTo>
                  <a:lnTo>
                    <a:pt x="4713861" y="1779012"/>
                  </a:lnTo>
                  <a:lnTo>
                    <a:pt x="4658650" y="1786496"/>
                  </a:lnTo>
                  <a:lnTo>
                    <a:pt x="141813" y="1786496"/>
                  </a:lnTo>
                  <a:lnTo>
                    <a:pt x="86601" y="1779012"/>
                  </a:lnTo>
                  <a:lnTo>
                    <a:pt x="41525" y="1758598"/>
                  </a:lnTo>
                  <a:lnTo>
                    <a:pt x="11140" y="1728313"/>
                  </a:lnTo>
                  <a:lnTo>
                    <a:pt x="0" y="1691216"/>
                  </a:lnTo>
                  <a:close/>
                </a:path>
              </a:pathLst>
            </a:custGeom>
            <a:solidFill>
              <a:srgbClr val="ECB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910" y="8567470"/>
              <a:ext cx="47625" cy="466725"/>
            </a:xfrm>
            <a:custGeom>
              <a:avLst/>
              <a:gdLst/>
              <a:ahLst/>
              <a:cxnLst/>
              <a:rect l="l" t="t" r="r" b="b"/>
              <a:pathLst>
                <a:path w="47625" h="466725">
                  <a:moveTo>
                    <a:pt x="47625" y="439762"/>
                  </a:moveTo>
                  <a:lnTo>
                    <a:pt x="26962" y="419100"/>
                  </a:lnTo>
                  <a:lnTo>
                    <a:pt x="20650" y="419100"/>
                  </a:lnTo>
                  <a:lnTo>
                    <a:pt x="0" y="439762"/>
                  </a:lnTo>
                  <a:lnTo>
                    <a:pt x="0" y="446074"/>
                  </a:lnTo>
                  <a:lnTo>
                    <a:pt x="20650" y="466725"/>
                  </a:lnTo>
                  <a:lnTo>
                    <a:pt x="26962" y="466725"/>
                  </a:lnTo>
                  <a:lnTo>
                    <a:pt x="47625" y="446074"/>
                  </a:lnTo>
                  <a:lnTo>
                    <a:pt x="47625" y="442912"/>
                  </a:lnTo>
                  <a:lnTo>
                    <a:pt x="47625" y="439762"/>
                  </a:lnTo>
                  <a:close/>
                </a:path>
                <a:path w="47625" h="466725">
                  <a:moveTo>
                    <a:pt x="47625" y="20662"/>
                  </a:moveTo>
                  <a:lnTo>
                    <a:pt x="26962" y="0"/>
                  </a:lnTo>
                  <a:lnTo>
                    <a:pt x="20650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50" y="47625"/>
                  </a:lnTo>
                  <a:lnTo>
                    <a:pt x="26962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3923" y="8888142"/>
            <a:ext cx="4098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Never</a:t>
            </a:r>
            <a:r>
              <a:rPr sz="1200" b="1" spc="-2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comes</a:t>
            </a:r>
            <a:r>
              <a:rPr sz="1200" b="1" spc="-2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to</a:t>
            </a:r>
            <a:r>
              <a:rPr sz="1200" b="1" spc="-2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CB202D"/>
                </a:solidFill>
                <a:latin typeface="Tahoma"/>
                <a:cs typeface="Tahoma"/>
              </a:rPr>
              <a:t>their</a:t>
            </a:r>
            <a:r>
              <a:rPr sz="1200" b="1" spc="-2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head</a:t>
            </a:r>
            <a:r>
              <a:rPr sz="1200" b="1" spc="-2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about</a:t>
            </a:r>
            <a:r>
              <a:rPr sz="1200" b="1" spc="-2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40" dirty="0">
                <a:solidFill>
                  <a:srgbClr val="CB202D"/>
                </a:solidFill>
                <a:latin typeface="Tahoma"/>
                <a:cs typeface="Tahoma"/>
              </a:rPr>
              <a:t>writing</a:t>
            </a:r>
            <a:r>
              <a:rPr sz="1200" b="1" spc="-2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a</a:t>
            </a:r>
            <a:r>
              <a:rPr sz="1200" b="1" spc="-2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CB202D"/>
                </a:solidFill>
                <a:latin typeface="Tahoma"/>
                <a:cs typeface="Tahoma"/>
              </a:rPr>
              <a:t>text</a:t>
            </a:r>
            <a:r>
              <a:rPr sz="1200" b="1" spc="-2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CB202D"/>
                </a:solidFill>
                <a:latin typeface="Tahoma"/>
                <a:cs typeface="Tahoma"/>
              </a:rPr>
              <a:t>review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2910" y="9405670"/>
            <a:ext cx="47625" cy="676275"/>
          </a:xfrm>
          <a:custGeom>
            <a:avLst/>
            <a:gdLst/>
            <a:ahLst/>
            <a:cxnLst/>
            <a:rect l="l" t="t" r="r" b="b"/>
            <a:pathLst>
              <a:path w="47625" h="676275">
                <a:moveTo>
                  <a:pt x="47625" y="649312"/>
                </a:moveTo>
                <a:lnTo>
                  <a:pt x="26962" y="628650"/>
                </a:lnTo>
                <a:lnTo>
                  <a:pt x="20650" y="628650"/>
                </a:lnTo>
                <a:lnTo>
                  <a:pt x="0" y="649312"/>
                </a:lnTo>
                <a:lnTo>
                  <a:pt x="0" y="655624"/>
                </a:lnTo>
                <a:lnTo>
                  <a:pt x="20650" y="676275"/>
                </a:lnTo>
                <a:lnTo>
                  <a:pt x="26962" y="676275"/>
                </a:lnTo>
                <a:lnTo>
                  <a:pt x="47625" y="655624"/>
                </a:lnTo>
                <a:lnTo>
                  <a:pt x="47625" y="652462"/>
                </a:lnTo>
                <a:lnTo>
                  <a:pt x="47625" y="649312"/>
                </a:lnTo>
                <a:close/>
              </a:path>
              <a:path w="47625" h="676275">
                <a:moveTo>
                  <a:pt x="47625" y="20662"/>
                </a:moveTo>
                <a:lnTo>
                  <a:pt x="26962" y="0"/>
                </a:lnTo>
                <a:lnTo>
                  <a:pt x="20650" y="0"/>
                </a:lnTo>
                <a:lnTo>
                  <a:pt x="0" y="20662"/>
                </a:lnTo>
                <a:lnTo>
                  <a:pt x="0" y="26974"/>
                </a:lnTo>
                <a:lnTo>
                  <a:pt x="20650" y="47625"/>
                </a:lnTo>
                <a:lnTo>
                  <a:pt x="2696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CB2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23923" y="9280572"/>
            <a:ext cx="356298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No</a:t>
            </a:r>
            <a:r>
              <a:rPr sz="1200" b="1" spc="-3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value</a:t>
            </a:r>
            <a:r>
              <a:rPr sz="1200" b="1" spc="-3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gained</a:t>
            </a:r>
            <a:r>
              <a:rPr sz="1200" b="1" spc="-3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out</a:t>
            </a:r>
            <a:r>
              <a:rPr sz="1200" b="1" spc="-3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of</a:t>
            </a:r>
            <a:r>
              <a:rPr sz="1200" b="1" spc="-3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75" dirty="0">
                <a:solidFill>
                  <a:srgbClr val="CB202D"/>
                </a:solidFill>
                <a:latin typeface="Tahoma"/>
                <a:cs typeface="Tahoma"/>
              </a:rPr>
              <a:t>it;</a:t>
            </a:r>
            <a:r>
              <a:rPr sz="1200" b="1" spc="-3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CB202D"/>
                </a:solidFill>
                <a:latin typeface="Tahoma"/>
                <a:cs typeface="Tahoma"/>
              </a:rPr>
              <a:t>improvement</a:t>
            </a:r>
            <a:r>
              <a:rPr sz="1200" b="1" spc="-3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CB202D"/>
                </a:solidFill>
                <a:latin typeface="Tahoma"/>
                <a:cs typeface="Tahoma"/>
              </a:rPr>
              <a:t>in </a:t>
            </a:r>
            <a:r>
              <a:rPr sz="1200" b="1" spc="-10" dirty="0">
                <a:solidFill>
                  <a:srgbClr val="CB202D"/>
                </a:solidFill>
                <a:latin typeface="Tahoma"/>
                <a:cs typeface="Tahoma"/>
              </a:rPr>
              <a:t>food, incentives,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3923" y="9935892"/>
            <a:ext cx="3803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Overwhelmed</a:t>
            </a:r>
            <a:r>
              <a:rPr sz="1200" b="1" spc="-2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CB202D"/>
                </a:solidFill>
                <a:latin typeface="Tahoma"/>
                <a:cs typeface="Tahoma"/>
              </a:rPr>
              <a:t>with</a:t>
            </a:r>
            <a:r>
              <a:rPr sz="1200" b="1" spc="-1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other</a:t>
            </a:r>
            <a:r>
              <a:rPr sz="1200" b="1" spc="-1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apps</a:t>
            </a:r>
            <a:r>
              <a:rPr sz="1200" b="1" spc="-1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causing</a:t>
            </a:r>
            <a:r>
              <a:rPr sz="1200" b="1" spc="-2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CB202D"/>
                </a:solidFill>
                <a:latin typeface="Tahoma"/>
                <a:cs typeface="Tahoma"/>
              </a:rPr>
              <a:t>distraction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2810" y="7586631"/>
            <a:ext cx="287758" cy="302628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65872" y="5638832"/>
            <a:ext cx="4904105" cy="303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5"/>
              </a:spcBef>
            </a:pPr>
            <a:r>
              <a:rPr sz="3150" b="1" dirty="0">
                <a:solidFill>
                  <a:srgbClr val="FFFFFF"/>
                </a:solidFill>
                <a:latin typeface="Tahoma"/>
                <a:cs typeface="Tahoma"/>
              </a:rPr>
              <a:t>Target</a:t>
            </a:r>
            <a:r>
              <a:rPr sz="315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-10" dirty="0">
                <a:solidFill>
                  <a:srgbClr val="CB202D"/>
                </a:solidFill>
                <a:latin typeface="Tahoma"/>
                <a:cs typeface="Tahoma"/>
              </a:rPr>
              <a:t>Customers</a:t>
            </a:r>
            <a:endParaRPr sz="3150">
              <a:latin typeface="Tahoma"/>
              <a:cs typeface="Tahoma"/>
            </a:endParaRPr>
          </a:p>
          <a:p>
            <a:pPr marL="51435" marR="876300">
              <a:lnSpc>
                <a:spcPct val="111600"/>
              </a:lnSpc>
              <a:spcBef>
                <a:spcPts val="1210"/>
              </a:spcBef>
            </a:pPr>
            <a:r>
              <a:rPr sz="1400" b="1" i="1" spc="-11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400" b="1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i="1" spc="-70" dirty="0">
                <a:solidFill>
                  <a:srgbClr val="FFFFFF"/>
                </a:solidFill>
                <a:latin typeface="Verdana"/>
                <a:cs typeface="Verdana"/>
              </a:rPr>
              <a:t>ZGold</a:t>
            </a:r>
            <a:r>
              <a:rPr sz="1400" b="1" i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i="1" spc="-120" dirty="0">
                <a:solidFill>
                  <a:srgbClr val="FFFFFF"/>
                </a:solidFill>
                <a:latin typeface="Verdana"/>
                <a:cs typeface="Verdana"/>
              </a:rPr>
              <a:t>ordering</a:t>
            </a:r>
            <a:r>
              <a:rPr sz="1400" b="1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i="1" spc="-355" dirty="0">
                <a:solidFill>
                  <a:srgbClr val="FFFFFF"/>
                </a:solidFill>
                <a:latin typeface="Verdana"/>
                <a:cs typeface="Verdana"/>
              </a:rPr>
              <a:t>&lt;=4</a:t>
            </a:r>
            <a:r>
              <a:rPr sz="1400" b="1" i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i="1" spc="-140" dirty="0">
                <a:solidFill>
                  <a:srgbClr val="FFFFFF"/>
                </a:solidFill>
                <a:latin typeface="Verdana"/>
                <a:cs typeface="Verdana"/>
              </a:rPr>
              <a:t>orders/month</a:t>
            </a:r>
            <a:r>
              <a:rPr sz="1400" b="1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i="1" spc="-50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400" b="1" i="1" spc="-114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b="1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i="1" spc="-11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400" b="1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i="1" spc="-135" dirty="0">
                <a:solidFill>
                  <a:srgbClr val="FFFFFF"/>
                </a:solidFill>
                <a:latin typeface="Verdana"/>
                <a:cs typeface="Verdana"/>
              </a:rPr>
              <a:t>Rating</a:t>
            </a:r>
            <a:r>
              <a:rPr sz="1400" b="1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i="1" spc="-114" dirty="0">
                <a:solidFill>
                  <a:srgbClr val="FFFFFF"/>
                </a:solidFill>
                <a:latin typeface="Verdana"/>
                <a:cs typeface="Verdana"/>
              </a:rPr>
              <a:t>Reviewers</a:t>
            </a:r>
            <a:r>
              <a:rPr sz="1400" b="1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i="1" spc="-500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b="1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i="1" spc="-110" dirty="0">
                <a:solidFill>
                  <a:srgbClr val="FFFFFF"/>
                </a:solidFill>
                <a:latin typeface="Verdana"/>
                <a:cs typeface="Verdana"/>
              </a:rPr>
              <a:t>0.6482</a:t>
            </a:r>
            <a:r>
              <a:rPr sz="1400" b="1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i="1" spc="-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700" i="1" spc="-295" dirty="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sz="170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114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7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254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275" dirty="0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r>
              <a:rPr sz="17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315" dirty="0">
                <a:solidFill>
                  <a:srgbClr val="FFFFFF"/>
                </a:solidFill>
                <a:latin typeface="Trebuchet MS"/>
                <a:cs typeface="Trebuchet MS"/>
              </a:rPr>
              <a:t>placed</a:t>
            </a:r>
            <a:r>
              <a:rPr sz="17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29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7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335" dirty="0">
                <a:solidFill>
                  <a:srgbClr val="FFFFFF"/>
                </a:solidFill>
                <a:latin typeface="Trebuchet MS"/>
                <a:cs typeface="Trebuchet MS"/>
              </a:rPr>
              <a:t>month</a:t>
            </a:r>
            <a:r>
              <a:rPr sz="17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20" dirty="0">
                <a:solidFill>
                  <a:srgbClr val="FFFFFF"/>
                </a:solidFill>
                <a:latin typeface="Trebuchet MS"/>
                <a:cs typeface="Trebuchet MS"/>
              </a:rPr>
              <a:t>(3)*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700" i="1" spc="-114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70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254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28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170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29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7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25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70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295" dirty="0">
                <a:solidFill>
                  <a:srgbClr val="FFFFFF"/>
                </a:solidFill>
                <a:latin typeface="Trebuchet MS"/>
                <a:cs typeface="Trebuchet MS"/>
              </a:rPr>
              <a:t>segment</a:t>
            </a:r>
            <a:r>
              <a:rPr sz="17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2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7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335" dirty="0">
                <a:solidFill>
                  <a:srgbClr val="FFFFFF"/>
                </a:solidFill>
                <a:latin typeface="Trebuchet MS"/>
                <a:cs typeface="Trebuchet MS"/>
              </a:rPr>
              <a:t>Tot.</a:t>
            </a:r>
            <a:r>
              <a:rPr sz="170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315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17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300" dirty="0">
                <a:solidFill>
                  <a:srgbClr val="FFFFFF"/>
                </a:solidFill>
                <a:latin typeface="Trebuchet MS"/>
                <a:cs typeface="Trebuchet MS"/>
              </a:rPr>
              <a:t>Reviews</a:t>
            </a:r>
            <a:r>
              <a:rPr sz="170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29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7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25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7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i="1" spc="-305" dirty="0">
                <a:solidFill>
                  <a:srgbClr val="FFFFFF"/>
                </a:solidFill>
                <a:latin typeface="Trebuchet MS"/>
                <a:cs typeface="Trebuchet MS"/>
              </a:rPr>
              <a:t>segment</a:t>
            </a:r>
            <a:endParaRPr sz="1700">
              <a:latin typeface="Trebuchet MS"/>
              <a:cs typeface="Trebuchet MS"/>
            </a:endParaRPr>
          </a:p>
          <a:p>
            <a:pPr marL="1916430">
              <a:lnSpc>
                <a:spcPct val="100000"/>
              </a:lnSpc>
              <a:spcBef>
                <a:spcPts val="1705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Hypothesis:</a:t>
            </a:r>
            <a:endParaRPr sz="1500">
              <a:latin typeface="Tahoma"/>
              <a:cs typeface="Tahoma"/>
            </a:endParaRPr>
          </a:p>
          <a:p>
            <a:pPr marL="1221105" marR="1165225" indent="205740">
              <a:lnSpc>
                <a:spcPct val="114199"/>
              </a:lnSpc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What’s stopping</a:t>
            </a:r>
            <a:r>
              <a:rPr sz="15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them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65" dirty="0">
                <a:solidFill>
                  <a:srgbClr val="FFFFFF"/>
                </a:solidFill>
                <a:latin typeface="Tahoma"/>
                <a:cs typeface="Tahoma"/>
              </a:rPr>
              <a:t>writing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review?</a:t>
            </a:r>
            <a:endParaRPr sz="1500">
              <a:latin typeface="Tahoma"/>
              <a:cs typeface="Tahoma"/>
            </a:endParaRPr>
          </a:p>
          <a:p>
            <a:pPr marL="470534">
              <a:lnSpc>
                <a:spcPct val="100000"/>
              </a:lnSpc>
              <a:spcBef>
                <a:spcPts val="1200"/>
              </a:spcBef>
            </a:pP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They</a:t>
            </a:r>
            <a:r>
              <a:rPr sz="1200" b="1" spc="-3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CB202D"/>
                </a:solidFill>
                <a:latin typeface="Tahoma"/>
                <a:cs typeface="Tahoma"/>
              </a:rPr>
              <a:t>find</a:t>
            </a:r>
            <a:r>
              <a:rPr sz="1200" b="1" spc="-2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CB202D"/>
                </a:solidFill>
                <a:latin typeface="Tahoma"/>
                <a:cs typeface="Tahoma"/>
              </a:rPr>
              <a:t>it</a:t>
            </a:r>
            <a:r>
              <a:rPr sz="1200" b="1" spc="-2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too</a:t>
            </a:r>
            <a:r>
              <a:rPr sz="1200" b="1" spc="-3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CB202D"/>
                </a:solidFill>
                <a:latin typeface="Tahoma"/>
                <a:cs typeface="Tahoma"/>
              </a:rPr>
              <a:t>boring,</a:t>
            </a:r>
            <a:r>
              <a:rPr sz="1200" b="1" spc="-2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CB202D"/>
                </a:solidFill>
                <a:latin typeface="Tahoma"/>
                <a:cs typeface="Tahoma"/>
              </a:rPr>
              <a:t>time-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consuming</a:t>
            </a:r>
            <a:r>
              <a:rPr sz="1200" b="1" spc="-2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and</a:t>
            </a:r>
            <a:r>
              <a:rPr sz="1200" b="1" spc="-3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CB202D"/>
                </a:solidFill>
                <a:latin typeface="Tahoma"/>
                <a:cs typeface="Tahoma"/>
              </a:rPr>
              <a:t>a</a:t>
            </a:r>
            <a:r>
              <a:rPr sz="1200" b="1" spc="-2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CB202D"/>
                </a:solidFill>
                <a:latin typeface="Tahoma"/>
                <a:cs typeface="Tahoma"/>
              </a:rPr>
              <a:t>tiring</a:t>
            </a:r>
            <a:r>
              <a:rPr sz="1200" b="1" spc="-2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CB202D"/>
                </a:solidFill>
                <a:latin typeface="Tahoma"/>
                <a:cs typeface="Tahoma"/>
              </a:rPr>
              <a:t>task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123684" y="1557935"/>
            <a:ext cx="1827530" cy="1827530"/>
            <a:chOff x="10123684" y="1557935"/>
            <a:chExt cx="1827530" cy="1827530"/>
          </a:xfrm>
        </p:grpSpPr>
        <p:sp>
          <p:nvSpPr>
            <p:cNvPr id="37" name="object 37"/>
            <p:cNvSpPr/>
            <p:nvPr/>
          </p:nvSpPr>
          <p:spPr>
            <a:xfrm>
              <a:off x="10500257" y="1557935"/>
              <a:ext cx="1450975" cy="1827530"/>
            </a:xfrm>
            <a:custGeom>
              <a:avLst/>
              <a:gdLst/>
              <a:ahLst/>
              <a:cxnLst/>
              <a:rect l="l" t="t" r="r" b="b"/>
              <a:pathLst>
                <a:path w="1450975" h="1827529">
                  <a:moveTo>
                    <a:pt x="541446" y="1827062"/>
                  </a:moveTo>
                  <a:lnTo>
                    <a:pt x="501098" y="1826369"/>
                  </a:lnTo>
                  <a:lnTo>
                    <a:pt x="460820" y="1823894"/>
                  </a:lnTo>
                  <a:lnTo>
                    <a:pt x="420687" y="1819643"/>
                  </a:lnTo>
                  <a:lnTo>
                    <a:pt x="380782" y="1813624"/>
                  </a:lnTo>
                  <a:lnTo>
                    <a:pt x="341184" y="1805848"/>
                  </a:lnTo>
                  <a:lnTo>
                    <a:pt x="301968" y="1796331"/>
                  </a:lnTo>
                  <a:lnTo>
                    <a:pt x="263208" y="1785091"/>
                  </a:lnTo>
                  <a:lnTo>
                    <a:pt x="224982" y="1772150"/>
                  </a:lnTo>
                  <a:lnTo>
                    <a:pt x="187368" y="1757534"/>
                  </a:lnTo>
                  <a:lnTo>
                    <a:pt x="150435" y="1741272"/>
                  </a:lnTo>
                  <a:lnTo>
                    <a:pt x="114255" y="1723393"/>
                  </a:lnTo>
                  <a:lnTo>
                    <a:pt x="78899" y="1703933"/>
                  </a:lnTo>
                  <a:lnTo>
                    <a:pt x="44440" y="1682933"/>
                  </a:lnTo>
                  <a:lnTo>
                    <a:pt x="10942" y="1660431"/>
                  </a:lnTo>
                  <a:lnTo>
                    <a:pt x="0" y="1652603"/>
                  </a:lnTo>
                  <a:lnTo>
                    <a:pt x="536963" y="913536"/>
                  </a:lnTo>
                  <a:lnTo>
                    <a:pt x="536963" y="0"/>
                  </a:lnTo>
                  <a:lnTo>
                    <a:pt x="577307" y="891"/>
                  </a:lnTo>
                  <a:lnTo>
                    <a:pt x="617576" y="3563"/>
                  </a:lnTo>
                  <a:lnTo>
                    <a:pt x="657687" y="8011"/>
                  </a:lnTo>
                  <a:lnTo>
                    <a:pt x="697559" y="14226"/>
                  </a:lnTo>
                  <a:lnTo>
                    <a:pt x="737119" y="22196"/>
                  </a:lnTo>
                  <a:lnTo>
                    <a:pt x="776290" y="31906"/>
                  </a:lnTo>
                  <a:lnTo>
                    <a:pt x="814995" y="43336"/>
                  </a:lnTo>
                  <a:lnTo>
                    <a:pt x="853154" y="56464"/>
                  </a:lnTo>
                  <a:lnTo>
                    <a:pt x="890696" y="71264"/>
                  </a:lnTo>
                  <a:lnTo>
                    <a:pt x="927550" y="87709"/>
                  </a:lnTo>
                  <a:lnTo>
                    <a:pt x="963643" y="105765"/>
                  </a:lnTo>
                  <a:lnTo>
                    <a:pt x="998900" y="125397"/>
                  </a:lnTo>
                  <a:lnTo>
                    <a:pt x="1033255" y="146566"/>
                  </a:lnTo>
                  <a:lnTo>
                    <a:pt x="1066645" y="169234"/>
                  </a:lnTo>
                  <a:lnTo>
                    <a:pt x="1099001" y="193354"/>
                  </a:lnTo>
                  <a:lnTo>
                    <a:pt x="1130258" y="218878"/>
                  </a:lnTo>
                  <a:lnTo>
                    <a:pt x="1160357" y="245757"/>
                  </a:lnTo>
                  <a:lnTo>
                    <a:pt x="1189242" y="273941"/>
                  </a:lnTo>
                  <a:lnTo>
                    <a:pt x="1216853" y="303374"/>
                  </a:lnTo>
                  <a:lnTo>
                    <a:pt x="1243136" y="333995"/>
                  </a:lnTo>
                  <a:lnTo>
                    <a:pt x="1268042" y="365747"/>
                  </a:lnTo>
                  <a:lnTo>
                    <a:pt x="1291522" y="398570"/>
                  </a:lnTo>
                  <a:lnTo>
                    <a:pt x="1313530" y="432398"/>
                  </a:lnTo>
                  <a:lnTo>
                    <a:pt x="1334020" y="467163"/>
                  </a:lnTo>
                  <a:lnTo>
                    <a:pt x="1352956" y="502799"/>
                  </a:lnTo>
                  <a:lnTo>
                    <a:pt x="1370300" y="539238"/>
                  </a:lnTo>
                  <a:lnTo>
                    <a:pt x="1386018" y="576409"/>
                  </a:lnTo>
                  <a:lnTo>
                    <a:pt x="1400078" y="614234"/>
                  </a:lnTo>
                  <a:lnTo>
                    <a:pt x="1412454" y="652644"/>
                  </a:lnTo>
                  <a:lnTo>
                    <a:pt x="1423122" y="691565"/>
                  </a:lnTo>
                  <a:lnTo>
                    <a:pt x="1432061" y="730920"/>
                  </a:lnTo>
                  <a:lnTo>
                    <a:pt x="1439253" y="770628"/>
                  </a:lnTo>
                  <a:lnTo>
                    <a:pt x="1444684" y="810615"/>
                  </a:lnTo>
                  <a:lnTo>
                    <a:pt x="1448344" y="850805"/>
                  </a:lnTo>
                  <a:lnTo>
                    <a:pt x="1450225" y="891119"/>
                  </a:lnTo>
                  <a:lnTo>
                    <a:pt x="1450489" y="918019"/>
                  </a:lnTo>
                  <a:lnTo>
                    <a:pt x="1450324" y="931473"/>
                  </a:lnTo>
                  <a:lnTo>
                    <a:pt x="1448641" y="971791"/>
                  </a:lnTo>
                  <a:lnTo>
                    <a:pt x="1445178" y="1012000"/>
                  </a:lnTo>
                  <a:lnTo>
                    <a:pt x="1439943" y="1052016"/>
                  </a:lnTo>
                  <a:lnTo>
                    <a:pt x="1432946" y="1091759"/>
                  </a:lnTo>
                  <a:lnTo>
                    <a:pt x="1424202" y="1131154"/>
                  </a:lnTo>
                  <a:lnTo>
                    <a:pt x="1413725" y="1170127"/>
                  </a:lnTo>
                  <a:lnTo>
                    <a:pt x="1401537" y="1208600"/>
                  </a:lnTo>
                  <a:lnTo>
                    <a:pt x="1387662" y="1246494"/>
                  </a:lnTo>
                  <a:lnTo>
                    <a:pt x="1372128" y="1283738"/>
                  </a:lnTo>
                  <a:lnTo>
                    <a:pt x="1354963" y="1320263"/>
                  </a:lnTo>
                  <a:lnTo>
                    <a:pt x="1336201" y="1355993"/>
                  </a:lnTo>
                  <a:lnTo>
                    <a:pt x="1315881" y="1390858"/>
                  </a:lnTo>
                  <a:lnTo>
                    <a:pt x="1294041" y="1424792"/>
                  </a:lnTo>
                  <a:lnTo>
                    <a:pt x="1270723" y="1457730"/>
                  </a:lnTo>
                  <a:lnTo>
                    <a:pt x="1245972" y="1489606"/>
                  </a:lnTo>
                  <a:lnTo>
                    <a:pt x="1219839" y="1520355"/>
                  </a:lnTo>
                  <a:lnTo>
                    <a:pt x="1192374" y="1549921"/>
                  </a:lnTo>
                  <a:lnTo>
                    <a:pt x="1163628" y="1578247"/>
                  </a:lnTo>
                  <a:lnTo>
                    <a:pt x="1133659" y="1605276"/>
                  </a:lnTo>
                  <a:lnTo>
                    <a:pt x="1102528" y="1630952"/>
                  </a:lnTo>
                  <a:lnTo>
                    <a:pt x="1070293" y="1655229"/>
                  </a:lnTo>
                  <a:lnTo>
                    <a:pt x="1037015" y="1678061"/>
                  </a:lnTo>
                  <a:lnTo>
                    <a:pt x="1002762" y="1699400"/>
                  </a:lnTo>
                  <a:lnTo>
                    <a:pt x="967601" y="1719204"/>
                  </a:lnTo>
                  <a:lnTo>
                    <a:pt x="931601" y="1737436"/>
                  </a:lnTo>
                  <a:lnTo>
                    <a:pt x="894827" y="1754062"/>
                  </a:lnTo>
                  <a:lnTo>
                    <a:pt x="857356" y="1769047"/>
                  </a:lnTo>
                  <a:lnTo>
                    <a:pt x="819261" y="1782362"/>
                  </a:lnTo>
                  <a:lnTo>
                    <a:pt x="780616" y="1793981"/>
                  </a:lnTo>
                  <a:lnTo>
                    <a:pt x="741493" y="1803883"/>
                  </a:lnTo>
                  <a:lnTo>
                    <a:pt x="701970" y="1812047"/>
                  </a:lnTo>
                  <a:lnTo>
                    <a:pt x="662129" y="1818458"/>
                  </a:lnTo>
                  <a:lnTo>
                    <a:pt x="622043" y="1823103"/>
                  </a:lnTo>
                  <a:lnTo>
                    <a:pt x="581788" y="1825973"/>
                  </a:lnTo>
                  <a:lnTo>
                    <a:pt x="554899" y="1826897"/>
                  </a:lnTo>
                  <a:lnTo>
                    <a:pt x="541446" y="1827062"/>
                  </a:lnTo>
                  <a:close/>
                </a:path>
              </a:pathLst>
            </a:custGeom>
            <a:solidFill>
              <a:srgbClr val="BA2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123684" y="1557935"/>
              <a:ext cx="913765" cy="1652905"/>
            </a:xfrm>
            <a:custGeom>
              <a:avLst/>
              <a:gdLst/>
              <a:ahLst/>
              <a:cxnLst/>
              <a:rect l="l" t="t" r="r" b="b"/>
              <a:pathLst>
                <a:path w="913765" h="1652905">
                  <a:moveTo>
                    <a:pt x="376573" y="1652603"/>
                  </a:moveTo>
                  <a:lnTo>
                    <a:pt x="333999" y="1619714"/>
                  </a:lnTo>
                  <a:lnTo>
                    <a:pt x="293430" y="1584370"/>
                  </a:lnTo>
                  <a:lnTo>
                    <a:pt x="255012" y="1546699"/>
                  </a:lnTo>
                  <a:lnTo>
                    <a:pt x="218883" y="1506838"/>
                  </a:lnTo>
                  <a:lnTo>
                    <a:pt x="185163" y="1464918"/>
                  </a:lnTo>
                  <a:lnTo>
                    <a:pt x="153965" y="1421081"/>
                  </a:lnTo>
                  <a:lnTo>
                    <a:pt x="125402" y="1375483"/>
                  </a:lnTo>
                  <a:lnTo>
                    <a:pt x="99577" y="1328289"/>
                  </a:lnTo>
                  <a:lnTo>
                    <a:pt x="76574" y="1279656"/>
                  </a:lnTo>
                  <a:lnTo>
                    <a:pt x="56471" y="1229747"/>
                  </a:lnTo>
                  <a:lnTo>
                    <a:pt x="39342" y="1178741"/>
                  </a:lnTo>
                  <a:lnTo>
                    <a:pt x="25246" y="1126822"/>
                  </a:lnTo>
                  <a:lnTo>
                    <a:pt x="14232" y="1074164"/>
                  </a:lnTo>
                  <a:lnTo>
                    <a:pt x="6335" y="1020941"/>
                  </a:lnTo>
                  <a:lnTo>
                    <a:pt x="1585" y="967346"/>
                  </a:lnTo>
                  <a:lnTo>
                    <a:pt x="0" y="913571"/>
                  </a:lnTo>
                  <a:lnTo>
                    <a:pt x="175" y="895632"/>
                  </a:lnTo>
                  <a:lnTo>
                    <a:pt x="2813" y="841898"/>
                  </a:lnTo>
                  <a:lnTo>
                    <a:pt x="8609" y="788413"/>
                  </a:lnTo>
                  <a:lnTo>
                    <a:pt x="17544" y="735355"/>
                  </a:lnTo>
                  <a:lnTo>
                    <a:pt x="29589" y="682915"/>
                  </a:lnTo>
                  <a:lnTo>
                    <a:pt x="44697" y="631281"/>
                  </a:lnTo>
                  <a:lnTo>
                    <a:pt x="62818" y="580627"/>
                  </a:lnTo>
                  <a:lnTo>
                    <a:pt x="83893" y="531120"/>
                  </a:lnTo>
                  <a:lnTo>
                    <a:pt x="107846" y="482941"/>
                  </a:lnTo>
                  <a:lnTo>
                    <a:pt x="134590" y="436261"/>
                  </a:lnTo>
                  <a:lnTo>
                    <a:pt x="164035" y="391236"/>
                  </a:lnTo>
                  <a:lnTo>
                    <a:pt x="196084" y="348017"/>
                  </a:lnTo>
                  <a:lnTo>
                    <a:pt x="230622" y="306760"/>
                  </a:lnTo>
                  <a:lnTo>
                    <a:pt x="267524" y="267613"/>
                  </a:lnTo>
                  <a:lnTo>
                    <a:pt x="306666" y="230705"/>
                  </a:lnTo>
                  <a:lnTo>
                    <a:pt x="347918" y="196162"/>
                  </a:lnTo>
                  <a:lnTo>
                    <a:pt x="391133" y="164107"/>
                  </a:lnTo>
                  <a:lnTo>
                    <a:pt x="436154" y="134655"/>
                  </a:lnTo>
                  <a:lnTo>
                    <a:pt x="482830" y="107905"/>
                  </a:lnTo>
                  <a:lnTo>
                    <a:pt x="531006" y="83945"/>
                  </a:lnTo>
                  <a:lnTo>
                    <a:pt x="580510" y="62864"/>
                  </a:lnTo>
                  <a:lnTo>
                    <a:pt x="631162" y="44736"/>
                  </a:lnTo>
                  <a:lnTo>
                    <a:pt x="682793" y="29620"/>
                  </a:lnTo>
                  <a:lnTo>
                    <a:pt x="735231" y="17569"/>
                  </a:lnTo>
                  <a:lnTo>
                    <a:pt x="788288" y="8626"/>
                  </a:lnTo>
                  <a:lnTo>
                    <a:pt x="841773" y="2823"/>
                  </a:lnTo>
                  <a:lnTo>
                    <a:pt x="895506" y="177"/>
                  </a:lnTo>
                  <a:lnTo>
                    <a:pt x="913445" y="0"/>
                  </a:lnTo>
                  <a:lnTo>
                    <a:pt x="913536" y="913536"/>
                  </a:lnTo>
                  <a:lnTo>
                    <a:pt x="376573" y="1652603"/>
                  </a:lnTo>
                  <a:close/>
                </a:path>
              </a:pathLst>
            </a:custGeom>
            <a:solidFill>
              <a:srgbClr val="F17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235440" y="1817090"/>
            <a:ext cx="873760" cy="4140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985" marR="5080" indent="-248920">
              <a:lnSpc>
                <a:spcPts val="1510"/>
              </a:lnSpc>
              <a:spcBef>
                <a:spcPts val="180"/>
              </a:spcBef>
            </a:pPr>
            <a:r>
              <a:rPr sz="1300" spc="-75" dirty="0">
                <a:latin typeface="Arial Black"/>
                <a:cs typeface="Arial Black"/>
              </a:rPr>
              <a:t>Non</a:t>
            </a:r>
            <a:r>
              <a:rPr sz="1300" spc="-114" dirty="0">
                <a:latin typeface="Arial Black"/>
                <a:cs typeface="Arial Black"/>
              </a:rPr>
              <a:t> </a:t>
            </a:r>
            <a:r>
              <a:rPr sz="1300" spc="-100" dirty="0">
                <a:latin typeface="Arial Black"/>
                <a:cs typeface="Arial Black"/>
              </a:rPr>
              <a:t>ZGold </a:t>
            </a:r>
            <a:r>
              <a:rPr sz="1300" spc="-25" dirty="0">
                <a:latin typeface="Arial Black"/>
                <a:cs typeface="Arial Black"/>
              </a:rPr>
              <a:t>40%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585364" y="511937"/>
            <a:ext cx="247332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1" i="1" spc="-90" dirty="0">
                <a:latin typeface="Verdana"/>
                <a:cs typeface="Verdana"/>
              </a:rPr>
              <a:t>Customers </a:t>
            </a:r>
            <a:r>
              <a:rPr sz="1500" b="1" i="1" spc="-145" dirty="0">
                <a:latin typeface="Verdana"/>
                <a:cs typeface="Verdana"/>
              </a:rPr>
              <a:t>who</a:t>
            </a:r>
            <a:r>
              <a:rPr sz="1500" b="1" i="1" spc="-90" dirty="0">
                <a:latin typeface="Verdana"/>
                <a:cs typeface="Verdana"/>
              </a:rPr>
              <a:t> </a:t>
            </a:r>
            <a:r>
              <a:rPr sz="1500" b="1" i="1" spc="-110" dirty="0">
                <a:latin typeface="Verdana"/>
                <a:cs typeface="Verdana"/>
              </a:rPr>
              <a:t>order</a:t>
            </a:r>
            <a:r>
              <a:rPr sz="1500" b="1" i="1" spc="-90" dirty="0">
                <a:latin typeface="Verdana"/>
                <a:cs typeface="Verdana"/>
              </a:rPr>
              <a:t> </a:t>
            </a:r>
            <a:r>
              <a:rPr sz="1500" b="1" i="1" spc="-390" dirty="0">
                <a:solidFill>
                  <a:srgbClr val="BA2536"/>
                </a:solidFill>
                <a:latin typeface="Verdana"/>
                <a:cs typeface="Verdana"/>
              </a:rPr>
              <a:t>&lt;=4</a:t>
            </a:r>
            <a:r>
              <a:rPr sz="1500" b="1" i="1" spc="-140" dirty="0">
                <a:solidFill>
                  <a:srgbClr val="BA2536"/>
                </a:solidFill>
                <a:latin typeface="Verdana"/>
                <a:cs typeface="Verdana"/>
              </a:rPr>
              <a:t> orders/month</a:t>
            </a:r>
            <a:r>
              <a:rPr sz="1500" b="1" i="1" spc="-60" dirty="0">
                <a:solidFill>
                  <a:srgbClr val="BA2536"/>
                </a:solidFill>
                <a:latin typeface="Verdana"/>
                <a:cs typeface="Verdana"/>
              </a:rPr>
              <a:t> </a:t>
            </a:r>
            <a:r>
              <a:rPr sz="1500" b="1" i="1" spc="-130" dirty="0">
                <a:solidFill>
                  <a:srgbClr val="BA2536"/>
                </a:solidFill>
                <a:latin typeface="Verdana"/>
                <a:cs typeface="Verdana"/>
              </a:rPr>
              <a:t>(based</a:t>
            </a:r>
            <a:r>
              <a:rPr sz="1500" b="1" i="1" spc="-55" dirty="0">
                <a:solidFill>
                  <a:srgbClr val="BA2536"/>
                </a:solidFill>
                <a:latin typeface="Verdana"/>
                <a:cs typeface="Verdana"/>
              </a:rPr>
              <a:t> </a:t>
            </a:r>
            <a:r>
              <a:rPr sz="1500" b="1" i="1" spc="-25" dirty="0">
                <a:solidFill>
                  <a:srgbClr val="BA2536"/>
                </a:solidFill>
                <a:latin typeface="Verdana"/>
                <a:cs typeface="Verdana"/>
              </a:rPr>
              <a:t>on </a:t>
            </a:r>
            <a:r>
              <a:rPr sz="1500" b="1" i="1" spc="-60" dirty="0">
                <a:solidFill>
                  <a:srgbClr val="BA2536"/>
                </a:solidFill>
                <a:latin typeface="Verdana"/>
                <a:cs typeface="Verdana"/>
              </a:rPr>
              <a:t>membership)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79790" y="3763235"/>
            <a:ext cx="29038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1" i="1" spc="-95" dirty="0">
                <a:latin typeface="Verdana"/>
                <a:cs typeface="Verdana"/>
              </a:rPr>
              <a:t>Customers </a:t>
            </a:r>
            <a:r>
              <a:rPr sz="1500" b="1" i="1" spc="-85" dirty="0">
                <a:latin typeface="Verdana"/>
                <a:cs typeface="Verdana"/>
              </a:rPr>
              <a:t>based</a:t>
            </a:r>
            <a:r>
              <a:rPr sz="1500" b="1" i="1" spc="-95" dirty="0">
                <a:latin typeface="Verdana"/>
                <a:cs typeface="Verdana"/>
              </a:rPr>
              <a:t> </a:t>
            </a:r>
            <a:r>
              <a:rPr sz="1500" b="1" i="1" spc="-114" dirty="0">
                <a:latin typeface="Verdana"/>
                <a:cs typeface="Verdana"/>
              </a:rPr>
              <a:t>on</a:t>
            </a:r>
            <a:r>
              <a:rPr sz="1500" b="1" i="1" spc="-90" dirty="0">
                <a:latin typeface="Verdana"/>
                <a:cs typeface="Verdana"/>
              </a:rPr>
              <a:t> </a:t>
            </a:r>
            <a:r>
              <a:rPr sz="1500" b="1" i="1" spc="-135" dirty="0">
                <a:solidFill>
                  <a:srgbClr val="CB202D"/>
                </a:solidFill>
                <a:latin typeface="Verdana"/>
                <a:cs typeface="Verdana"/>
              </a:rPr>
              <a:t>Avg.</a:t>
            </a:r>
            <a:r>
              <a:rPr sz="1500" b="1" i="1" spc="-9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500" b="1" i="1" spc="-190" dirty="0">
                <a:solidFill>
                  <a:srgbClr val="CB202D"/>
                </a:solidFill>
                <a:latin typeface="Verdana"/>
                <a:cs typeface="Verdana"/>
              </a:rPr>
              <a:t>#</a:t>
            </a:r>
            <a:r>
              <a:rPr sz="1500" b="1" i="1" spc="-9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500" b="1" i="1" spc="-25" dirty="0">
                <a:solidFill>
                  <a:srgbClr val="CB202D"/>
                </a:solidFill>
                <a:latin typeface="Verdana"/>
                <a:cs typeface="Verdana"/>
              </a:rPr>
              <a:t>of </a:t>
            </a:r>
            <a:r>
              <a:rPr sz="1500" b="1" i="1" spc="-60" dirty="0">
                <a:solidFill>
                  <a:srgbClr val="CB202D"/>
                </a:solidFill>
                <a:latin typeface="Verdana"/>
                <a:cs typeface="Verdana"/>
              </a:rPr>
              <a:t>orders/month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859489" y="1606574"/>
            <a:ext cx="2140585" cy="624840"/>
          </a:xfrm>
          <a:custGeom>
            <a:avLst/>
            <a:gdLst/>
            <a:ahLst/>
            <a:cxnLst/>
            <a:rect l="l" t="t" r="r" b="b"/>
            <a:pathLst>
              <a:path w="2140584" h="624839">
                <a:moveTo>
                  <a:pt x="43345" y="598462"/>
                </a:moveTo>
                <a:lnTo>
                  <a:pt x="17411" y="581050"/>
                </a:lnTo>
                <a:lnTo>
                  <a:pt x="13017" y="587222"/>
                </a:lnTo>
                <a:lnTo>
                  <a:pt x="4394" y="600824"/>
                </a:lnTo>
                <a:lnTo>
                  <a:pt x="0" y="606996"/>
                </a:lnTo>
                <a:lnTo>
                  <a:pt x="25946" y="624395"/>
                </a:lnTo>
                <a:lnTo>
                  <a:pt x="30327" y="618236"/>
                </a:lnTo>
                <a:lnTo>
                  <a:pt x="38963" y="604634"/>
                </a:lnTo>
                <a:lnTo>
                  <a:pt x="43345" y="598462"/>
                </a:lnTo>
                <a:close/>
              </a:path>
              <a:path w="2140584" h="624839">
                <a:moveTo>
                  <a:pt x="118211" y="495795"/>
                </a:moveTo>
                <a:lnTo>
                  <a:pt x="93764" y="476516"/>
                </a:lnTo>
                <a:lnTo>
                  <a:pt x="53708" y="527304"/>
                </a:lnTo>
                <a:lnTo>
                  <a:pt x="79641" y="544703"/>
                </a:lnTo>
                <a:lnTo>
                  <a:pt x="118211" y="495795"/>
                </a:lnTo>
                <a:close/>
              </a:path>
              <a:path w="2140584" h="624839">
                <a:moveTo>
                  <a:pt x="199923" y="407682"/>
                </a:moveTo>
                <a:lnTo>
                  <a:pt x="178435" y="384632"/>
                </a:lnTo>
                <a:lnTo>
                  <a:pt x="167068" y="394500"/>
                </a:lnTo>
                <a:lnTo>
                  <a:pt x="156171" y="405599"/>
                </a:lnTo>
                <a:lnTo>
                  <a:pt x="145351" y="417322"/>
                </a:lnTo>
                <a:lnTo>
                  <a:pt x="134213" y="429082"/>
                </a:lnTo>
                <a:lnTo>
                  <a:pt x="157187" y="450253"/>
                </a:lnTo>
                <a:lnTo>
                  <a:pt x="168097" y="438785"/>
                </a:lnTo>
                <a:lnTo>
                  <a:pt x="178409" y="427697"/>
                </a:lnTo>
                <a:lnTo>
                  <a:pt x="188785" y="417258"/>
                </a:lnTo>
                <a:lnTo>
                  <a:pt x="199923" y="407682"/>
                </a:lnTo>
                <a:close/>
              </a:path>
              <a:path w="2140584" h="624839">
                <a:moveTo>
                  <a:pt x="290626" y="323608"/>
                </a:moveTo>
                <a:lnTo>
                  <a:pt x="270624" y="298678"/>
                </a:lnTo>
                <a:lnTo>
                  <a:pt x="258051" y="308876"/>
                </a:lnTo>
                <a:lnTo>
                  <a:pt x="245935" y="318871"/>
                </a:lnTo>
                <a:lnTo>
                  <a:pt x="234162" y="329133"/>
                </a:lnTo>
                <a:lnTo>
                  <a:pt x="222643" y="340169"/>
                </a:lnTo>
                <a:lnTo>
                  <a:pt x="244132" y="363220"/>
                </a:lnTo>
                <a:lnTo>
                  <a:pt x="256425" y="352844"/>
                </a:lnTo>
                <a:lnTo>
                  <a:pt x="267944" y="342709"/>
                </a:lnTo>
                <a:lnTo>
                  <a:pt x="279184" y="332930"/>
                </a:lnTo>
                <a:lnTo>
                  <a:pt x="290626" y="323608"/>
                </a:lnTo>
                <a:close/>
              </a:path>
              <a:path w="2140584" h="624839">
                <a:moveTo>
                  <a:pt x="391147" y="250329"/>
                </a:moveTo>
                <a:lnTo>
                  <a:pt x="374510" y="224993"/>
                </a:lnTo>
                <a:lnTo>
                  <a:pt x="361378" y="232994"/>
                </a:lnTo>
                <a:lnTo>
                  <a:pt x="348284" y="241312"/>
                </a:lnTo>
                <a:lnTo>
                  <a:pt x="335280" y="250266"/>
                </a:lnTo>
                <a:lnTo>
                  <a:pt x="322376" y="260159"/>
                </a:lnTo>
                <a:lnTo>
                  <a:pt x="340487" y="283603"/>
                </a:lnTo>
                <a:lnTo>
                  <a:pt x="353542" y="275158"/>
                </a:lnTo>
                <a:lnTo>
                  <a:pt x="366382" y="266255"/>
                </a:lnTo>
                <a:lnTo>
                  <a:pt x="378929" y="257708"/>
                </a:lnTo>
                <a:lnTo>
                  <a:pt x="391147" y="250329"/>
                </a:lnTo>
                <a:close/>
              </a:path>
              <a:path w="2140584" h="624839">
                <a:moveTo>
                  <a:pt x="499186" y="182981"/>
                </a:moveTo>
                <a:lnTo>
                  <a:pt x="484035" y="155765"/>
                </a:lnTo>
                <a:lnTo>
                  <a:pt x="468947" y="163944"/>
                </a:lnTo>
                <a:lnTo>
                  <a:pt x="454825" y="172008"/>
                </a:lnTo>
                <a:lnTo>
                  <a:pt x="441312" y="180009"/>
                </a:lnTo>
                <a:lnTo>
                  <a:pt x="428129" y="187960"/>
                </a:lnTo>
                <a:lnTo>
                  <a:pt x="443280" y="215163"/>
                </a:lnTo>
                <a:lnTo>
                  <a:pt x="456742" y="207416"/>
                </a:lnTo>
                <a:lnTo>
                  <a:pt x="470687" y="199783"/>
                </a:lnTo>
                <a:lnTo>
                  <a:pt x="484898" y="191782"/>
                </a:lnTo>
                <a:lnTo>
                  <a:pt x="499186" y="182981"/>
                </a:lnTo>
                <a:close/>
              </a:path>
              <a:path w="2140584" h="624839">
                <a:moveTo>
                  <a:pt x="610298" y="127203"/>
                </a:moveTo>
                <a:lnTo>
                  <a:pt x="598512" y="99593"/>
                </a:lnTo>
                <a:lnTo>
                  <a:pt x="540334" y="126936"/>
                </a:lnTo>
                <a:lnTo>
                  <a:pt x="553999" y="156032"/>
                </a:lnTo>
                <a:lnTo>
                  <a:pt x="568312" y="149440"/>
                </a:lnTo>
                <a:lnTo>
                  <a:pt x="582307" y="142875"/>
                </a:lnTo>
                <a:lnTo>
                  <a:pt x="596214" y="135686"/>
                </a:lnTo>
                <a:lnTo>
                  <a:pt x="610298" y="127203"/>
                </a:lnTo>
                <a:close/>
              </a:path>
              <a:path w="2140584" h="624839">
                <a:moveTo>
                  <a:pt x="726770" y="87858"/>
                </a:moveTo>
                <a:lnTo>
                  <a:pt x="716457" y="58369"/>
                </a:lnTo>
                <a:lnTo>
                  <a:pt x="701890" y="62941"/>
                </a:lnTo>
                <a:lnTo>
                  <a:pt x="687527" y="67970"/>
                </a:lnTo>
                <a:lnTo>
                  <a:pt x="657491" y="78981"/>
                </a:lnTo>
                <a:lnTo>
                  <a:pt x="667791" y="108470"/>
                </a:lnTo>
                <a:lnTo>
                  <a:pt x="682409" y="102209"/>
                </a:lnTo>
                <a:lnTo>
                  <a:pt x="697128" y="96901"/>
                </a:lnTo>
                <a:lnTo>
                  <a:pt x="711936" y="92227"/>
                </a:lnTo>
                <a:lnTo>
                  <a:pt x="726770" y="87858"/>
                </a:lnTo>
                <a:close/>
              </a:path>
              <a:path w="2140584" h="624839">
                <a:moveTo>
                  <a:pt x="849274" y="56324"/>
                </a:moveTo>
                <a:lnTo>
                  <a:pt x="842327" y="26441"/>
                </a:lnTo>
                <a:lnTo>
                  <a:pt x="826109" y="29667"/>
                </a:lnTo>
                <a:lnTo>
                  <a:pt x="810056" y="33032"/>
                </a:lnTo>
                <a:lnTo>
                  <a:pt x="794359" y="36664"/>
                </a:lnTo>
                <a:lnTo>
                  <a:pt x="779195" y="40728"/>
                </a:lnTo>
                <a:lnTo>
                  <a:pt x="786142" y="70612"/>
                </a:lnTo>
                <a:lnTo>
                  <a:pt x="801306" y="66548"/>
                </a:lnTo>
                <a:lnTo>
                  <a:pt x="817003" y="62915"/>
                </a:lnTo>
                <a:lnTo>
                  <a:pt x="833043" y="59550"/>
                </a:lnTo>
                <a:lnTo>
                  <a:pt x="849274" y="56324"/>
                </a:lnTo>
                <a:close/>
              </a:path>
              <a:path w="2140584" h="624839">
                <a:moveTo>
                  <a:pt x="969606" y="35293"/>
                </a:moveTo>
                <a:lnTo>
                  <a:pt x="966025" y="5003"/>
                </a:lnTo>
                <a:lnTo>
                  <a:pt x="935748" y="8585"/>
                </a:lnTo>
                <a:lnTo>
                  <a:pt x="927315" y="10566"/>
                </a:lnTo>
                <a:lnTo>
                  <a:pt x="919314" y="12014"/>
                </a:lnTo>
                <a:lnTo>
                  <a:pt x="911580" y="13119"/>
                </a:lnTo>
                <a:lnTo>
                  <a:pt x="903986" y="14046"/>
                </a:lnTo>
                <a:lnTo>
                  <a:pt x="909434" y="45808"/>
                </a:lnTo>
                <a:lnTo>
                  <a:pt x="917003" y="44869"/>
                </a:lnTo>
                <a:lnTo>
                  <a:pt x="924534" y="43599"/>
                </a:lnTo>
                <a:lnTo>
                  <a:pt x="931989" y="41706"/>
                </a:lnTo>
                <a:lnTo>
                  <a:pt x="939330" y="38862"/>
                </a:lnTo>
                <a:lnTo>
                  <a:pt x="969606" y="35293"/>
                </a:lnTo>
                <a:close/>
              </a:path>
              <a:path w="2140584" h="624839">
                <a:moveTo>
                  <a:pt x="1095298" y="30683"/>
                </a:moveTo>
                <a:lnTo>
                  <a:pt x="1095082" y="0"/>
                </a:lnTo>
                <a:lnTo>
                  <a:pt x="1078763" y="381"/>
                </a:lnTo>
                <a:lnTo>
                  <a:pt x="1046683" y="444"/>
                </a:lnTo>
                <a:lnTo>
                  <a:pt x="1030351" y="825"/>
                </a:lnTo>
                <a:lnTo>
                  <a:pt x="1032446" y="32981"/>
                </a:lnTo>
                <a:lnTo>
                  <a:pt x="1047051" y="32537"/>
                </a:lnTo>
                <a:lnTo>
                  <a:pt x="1095298" y="30683"/>
                </a:lnTo>
                <a:close/>
              </a:path>
              <a:path w="2140584" h="624839">
                <a:moveTo>
                  <a:pt x="1220470" y="7366"/>
                </a:moveTo>
                <a:lnTo>
                  <a:pt x="1204747" y="6388"/>
                </a:lnTo>
                <a:lnTo>
                  <a:pt x="1172565" y="3898"/>
                </a:lnTo>
                <a:lnTo>
                  <a:pt x="1156843" y="2933"/>
                </a:lnTo>
                <a:lnTo>
                  <a:pt x="1155573" y="35496"/>
                </a:lnTo>
                <a:lnTo>
                  <a:pt x="1217320" y="38442"/>
                </a:lnTo>
                <a:lnTo>
                  <a:pt x="1220470" y="7366"/>
                </a:lnTo>
                <a:close/>
              </a:path>
              <a:path w="2140584" h="624839">
                <a:moveTo>
                  <a:pt x="1347457" y="28181"/>
                </a:moveTo>
                <a:lnTo>
                  <a:pt x="1331785" y="25450"/>
                </a:lnTo>
                <a:lnTo>
                  <a:pt x="1300581" y="21247"/>
                </a:lnTo>
                <a:lnTo>
                  <a:pt x="1284909" y="18516"/>
                </a:lnTo>
                <a:lnTo>
                  <a:pt x="1279880" y="48107"/>
                </a:lnTo>
                <a:lnTo>
                  <a:pt x="1294739" y="50241"/>
                </a:lnTo>
                <a:lnTo>
                  <a:pt x="1310259" y="52616"/>
                </a:lnTo>
                <a:lnTo>
                  <a:pt x="1325867" y="55626"/>
                </a:lnTo>
                <a:lnTo>
                  <a:pt x="1340942" y="59651"/>
                </a:lnTo>
                <a:lnTo>
                  <a:pt x="1347457" y="28181"/>
                </a:lnTo>
                <a:close/>
              </a:path>
              <a:path w="2140584" h="624839">
                <a:moveTo>
                  <a:pt x="1470393" y="58013"/>
                </a:moveTo>
                <a:lnTo>
                  <a:pt x="1455750" y="53365"/>
                </a:lnTo>
                <a:lnTo>
                  <a:pt x="1440954" y="48907"/>
                </a:lnTo>
                <a:lnTo>
                  <a:pt x="1425892" y="44792"/>
                </a:lnTo>
                <a:lnTo>
                  <a:pt x="1410411" y="41211"/>
                </a:lnTo>
                <a:lnTo>
                  <a:pt x="1402016" y="71208"/>
                </a:lnTo>
                <a:lnTo>
                  <a:pt x="1416659" y="75844"/>
                </a:lnTo>
                <a:lnTo>
                  <a:pt x="1431442" y="80314"/>
                </a:lnTo>
                <a:lnTo>
                  <a:pt x="1446517" y="84416"/>
                </a:lnTo>
                <a:lnTo>
                  <a:pt x="1461998" y="87998"/>
                </a:lnTo>
                <a:lnTo>
                  <a:pt x="1470393" y="58013"/>
                </a:lnTo>
                <a:close/>
              </a:path>
              <a:path w="2140584" h="624839">
                <a:moveTo>
                  <a:pt x="1588185" y="102095"/>
                </a:moveTo>
                <a:lnTo>
                  <a:pt x="1573504" y="96901"/>
                </a:lnTo>
                <a:lnTo>
                  <a:pt x="1543977" y="85242"/>
                </a:lnTo>
                <a:lnTo>
                  <a:pt x="1529283" y="80048"/>
                </a:lnTo>
                <a:lnTo>
                  <a:pt x="1519008" y="108559"/>
                </a:lnTo>
                <a:lnTo>
                  <a:pt x="1533880" y="113525"/>
                </a:lnTo>
                <a:lnTo>
                  <a:pt x="1548828" y="119113"/>
                </a:lnTo>
                <a:lnTo>
                  <a:pt x="1563217" y="125412"/>
                </a:lnTo>
                <a:lnTo>
                  <a:pt x="1576425" y="132486"/>
                </a:lnTo>
                <a:lnTo>
                  <a:pt x="1588185" y="102095"/>
                </a:lnTo>
                <a:close/>
              </a:path>
              <a:path w="2140584" h="624839">
                <a:moveTo>
                  <a:pt x="1705292" y="154787"/>
                </a:moveTo>
                <a:lnTo>
                  <a:pt x="1691513" y="146735"/>
                </a:lnTo>
                <a:lnTo>
                  <a:pt x="1677682" y="139496"/>
                </a:lnTo>
                <a:lnTo>
                  <a:pt x="1648968" y="125615"/>
                </a:lnTo>
                <a:lnTo>
                  <a:pt x="1635315" y="154520"/>
                </a:lnTo>
                <a:lnTo>
                  <a:pt x="1648891" y="161124"/>
                </a:lnTo>
                <a:lnTo>
                  <a:pt x="1676184" y="175602"/>
                </a:lnTo>
                <a:lnTo>
                  <a:pt x="1689760" y="182206"/>
                </a:lnTo>
                <a:lnTo>
                  <a:pt x="1705292" y="154787"/>
                </a:lnTo>
                <a:close/>
              </a:path>
              <a:path w="2140584" h="624839">
                <a:moveTo>
                  <a:pt x="1813496" y="218770"/>
                </a:moveTo>
                <a:lnTo>
                  <a:pt x="1760131" y="185839"/>
                </a:lnTo>
                <a:lnTo>
                  <a:pt x="1744611" y="213258"/>
                </a:lnTo>
                <a:lnTo>
                  <a:pt x="1796084" y="244703"/>
                </a:lnTo>
                <a:lnTo>
                  <a:pt x="1813496" y="218770"/>
                </a:lnTo>
                <a:close/>
              </a:path>
              <a:path w="2140584" h="624839">
                <a:moveTo>
                  <a:pt x="1918436" y="298488"/>
                </a:moveTo>
                <a:lnTo>
                  <a:pt x="1867649" y="258432"/>
                </a:lnTo>
                <a:lnTo>
                  <a:pt x="1848358" y="282879"/>
                </a:lnTo>
                <a:lnTo>
                  <a:pt x="1860829" y="291007"/>
                </a:lnTo>
                <a:lnTo>
                  <a:pt x="1873453" y="300380"/>
                </a:lnTo>
                <a:lnTo>
                  <a:pt x="1886229" y="311035"/>
                </a:lnTo>
                <a:lnTo>
                  <a:pt x="1899145" y="322935"/>
                </a:lnTo>
                <a:lnTo>
                  <a:pt x="1900262" y="321525"/>
                </a:lnTo>
                <a:lnTo>
                  <a:pt x="1918436" y="298488"/>
                </a:lnTo>
                <a:close/>
              </a:path>
              <a:path w="2140584" h="624839">
                <a:moveTo>
                  <a:pt x="1986953" y="358622"/>
                </a:moveTo>
                <a:lnTo>
                  <a:pt x="1981238" y="353644"/>
                </a:lnTo>
                <a:lnTo>
                  <a:pt x="1969681" y="342430"/>
                </a:lnTo>
                <a:lnTo>
                  <a:pt x="1963978" y="337451"/>
                </a:lnTo>
                <a:lnTo>
                  <a:pt x="1942807" y="360426"/>
                </a:lnTo>
                <a:lnTo>
                  <a:pt x="1948510" y="365404"/>
                </a:lnTo>
                <a:lnTo>
                  <a:pt x="1960079" y="376618"/>
                </a:lnTo>
                <a:lnTo>
                  <a:pt x="1965782" y="381596"/>
                </a:lnTo>
                <a:lnTo>
                  <a:pt x="1986953" y="358622"/>
                </a:lnTo>
                <a:close/>
              </a:path>
              <a:path w="2140584" h="624839">
                <a:moveTo>
                  <a:pt x="2139962" y="543013"/>
                </a:moveTo>
                <a:lnTo>
                  <a:pt x="2062645" y="320687"/>
                </a:lnTo>
                <a:lnTo>
                  <a:pt x="1910016" y="487121"/>
                </a:lnTo>
                <a:lnTo>
                  <a:pt x="2139658" y="543407"/>
                </a:lnTo>
                <a:lnTo>
                  <a:pt x="2139962" y="543013"/>
                </a:lnTo>
                <a:close/>
              </a:path>
            </a:pathLst>
          </a:custGeom>
          <a:solidFill>
            <a:srgbClr val="BA2536">
              <a:alpha val="5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6646771" y="5111220"/>
            <a:ext cx="1624965" cy="993775"/>
            <a:chOff x="6646771" y="5111220"/>
            <a:chExt cx="1624965" cy="993775"/>
          </a:xfrm>
        </p:grpSpPr>
        <p:sp>
          <p:nvSpPr>
            <p:cNvPr id="44" name="object 44"/>
            <p:cNvSpPr/>
            <p:nvPr/>
          </p:nvSpPr>
          <p:spPr>
            <a:xfrm>
              <a:off x="6860087" y="5371888"/>
              <a:ext cx="1411605" cy="733425"/>
            </a:xfrm>
            <a:custGeom>
              <a:avLst/>
              <a:gdLst/>
              <a:ahLst/>
              <a:cxnLst/>
              <a:rect l="l" t="t" r="r" b="b"/>
              <a:pathLst>
                <a:path w="1411604" h="733425">
                  <a:moveTo>
                    <a:pt x="30336" y="733082"/>
                  </a:moveTo>
                  <a:lnTo>
                    <a:pt x="0" y="702220"/>
                  </a:lnTo>
                  <a:lnTo>
                    <a:pt x="2889" y="693128"/>
                  </a:lnTo>
                  <a:lnTo>
                    <a:pt x="483246" y="280717"/>
                  </a:lnTo>
                  <a:lnTo>
                    <a:pt x="522625" y="248392"/>
                  </a:lnTo>
                  <a:lnTo>
                    <a:pt x="541458" y="242438"/>
                  </a:lnTo>
                  <a:lnTo>
                    <a:pt x="551517" y="245043"/>
                  </a:lnTo>
                  <a:lnTo>
                    <a:pt x="560291" y="251795"/>
                  </a:lnTo>
                  <a:lnTo>
                    <a:pt x="597958" y="294328"/>
                  </a:lnTo>
                  <a:lnTo>
                    <a:pt x="722943" y="437239"/>
                  </a:lnTo>
                  <a:lnTo>
                    <a:pt x="731477" y="443991"/>
                  </a:lnTo>
                  <a:lnTo>
                    <a:pt x="741134" y="446596"/>
                  </a:lnTo>
                  <a:lnTo>
                    <a:pt x="751113" y="445373"/>
                  </a:lnTo>
                  <a:lnTo>
                    <a:pt x="760610" y="440641"/>
                  </a:lnTo>
                  <a:lnTo>
                    <a:pt x="1056807" y="205859"/>
                  </a:lnTo>
                  <a:lnTo>
                    <a:pt x="1063120" y="198097"/>
                  </a:lnTo>
                  <a:lnTo>
                    <a:pt x="1066223" y="188421"/>
                  </a:lnTo>
                  <a:lnTo>
                    <a:pt x="1065474" y="178106"/>
                  </a:lnTo>
                  <a:lnTo>
                    <a:pt x="1060231" y="168430"/>
                  </a:lnTo>
                  <a:lnTo>
                    <a:pt x="959216" y="44234"/>
                  </a:lnTo>
                  <a:lnTo>
                    <a:pt x="952822" y="29188"/>
                  </a:lnTo>
                  <a:lnTo>
                    <a:pt x="955577" y="14461"/>
                  </a:lnTo>
                  <a:lnTo>
                    <a:pt x="965716" y="3562"/>
                  </a:lnTo>
                  <a:lnTo>
                    <a:pt x="981473" y="0"/>
                  </a:lnTo>
                  <a:lnTo>
                    <a:pt x="1383822" y="23818"/>
                  </a:lnTo>
                  <a:lnTo>
                    <a:pt x="1394603" y="26450"/>
                  </a:lnTo>
                  <a:lnTo>
                    <a:pt x="1403297" y="33388"/>
                  </a:lnTo>
                  <a:lnTo>
                    <a:pt x="1409103" y="43197"/>
                  </a:lnTo>
                  <a:lnTo>
                    <a:pt x="1411216" y="54442"/>
                  </a:lnTo>
                  <a:lnTo>
                    <a:pt x="1351292" y="450849"/>
                  </a:lnTo>
                  <a:lnTo>
                    <a:pt x="1344523" y="465656"/>
                  </a:lnTo>
                  <a:lnTo>
                    <a:pt x="1331816" y="473605"/>
                  </a:lnTo>
                  <a:lnTo>
                    <a:pt x="1316862" y="473578"/>
                  </a:lnTo>
                  <a:lnTo>
                    <a:pt x="1303352" y="464460"/>
                  </a:lnTo>
                  <a:lnTo>
                    <a:pt x="1202337" y="340264"/>
                  </a:lnTo>
                  <a:lnTo>
                    <a:pt x="1194525" y="333990"/>
                  </a:lnTo>
                  <a:lnTo>
                    <a:pt x="1184788" y="330906"/>
                  </a:lnTo>
                  <a:lnTo>
                    <a:pt x="1174408" y="331651"/>
                  </a:lnTo>
                  <a:lnTo>
                    <a:pt x="1164670" y="336861"/>
                  </a:lnTo>
                  <a:lnTo>
                    <a:pt x="741776" y="677125"/>
                  </a:lnTo>
                  <a:lnTo>
                    <a:pt x="732279" y="681618"/>
                  </a:lnTo>
                  <a:lnTo>
                    <a:pt x="722301" y="682442"/>
                  </a:lnTo>
                  <a:lnTo>
                    <a:pt x="712643" y="679757"/>
                  </a:lnTo>
                  <a:lnTo>
                    <a:pt x="704110" y="673722"/>
                  </a:lnTo>
                  <a:lnTo>
                    <a:pt x="529473" y="476369"/>
                  </a:lnTo>
                  <a:lnTo>
                    <a:pt x="522197" y="471026"/>
                  </a:lnTo>
                  <a:lnTo>
                    <a:pt x="513636" y="468075"/>
                  </a:lnTo>
                  <a:lnTo>
                    <a:pt x="504433" y="467996"/>
                  </a:lnTo>
                  <a:lnTo>
                    <a:pt x="495231" y="471265"/>
                  </a:lnTo>
                  <a:lnTo>
                    <a:pt x="39806" y="729866"/>
                  </a:lnTo>
                  <a:lnTo>
                    <a:pt x="30336" y="733082"/>
                  </a:lnTo>
                  <a:close/>
                </a:path>
              </a:pathLst>
            </a:custGeom>
            <a:solidFill>
              <a:srgbClr val="4ED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46771" y="5111220"/>
              <a:ext cx="1087120" cy="836294"/>
            </a:xfrm>
            <a:custGeom>
              <a:avLst/>
              <a:gdLst/>
              <a:ahLst/>
              <a:cxnLst/>
              <a:rect l="l" t="t" r="r" b="b"/>
              <a:pathLst>
                <a:path w="1087120" h="836295">
                  <a:moveTo>
                    <a:pt x="908423" y="72439"/>
                  </a:moveTo>
                  <a:lnTo>
                    <a:pt x="45758" y="643092"/>
                  </a:lnTo>
                  <a:lnTo>
                    <a:pt x="29629" y="652239"/>
                  </a:lnTo>
                  <a:lnTo>
                    <a:pt x="22681" y="655312"/>
                  </a:lnTo>
                  <a:lnTo>
                    <a:pt x="15577" y="655443"/>
                  </a:lnTo>
                  <a:lnTo>
                    <a:pt x="8679" y="652393"/>
                  </a:lnTo>
                  <a:lnTo>
                    <a:pt x="3048" y="646981"/>
                  </a:lnTo>
                  <a:lnTo>
                    <a:pt x="0" y="639862"/>
                  </a:lnTo>
                  <a:lnTo>
                    <a:pt x="783" y="633253"/>
                  </a:lnTo>
                  <a:lnTo>
                    <a:pt x="3913" y="626613"/>
                  </a:lnTo>
                  <a:lnTo>
                    <a:pt x="8609" y="620462"/>
                  </a:lnTo>
                  <a:lnTo>
                    <a:pt x="13323" y="617344"/>
                  </a:lnTo>
                  <a:lnTo>
                    <a:pt x="17550" y="613024"/>
                  </a:lnTo>
                  <a:lnTo>
                    <a:pt x="22265" y="609906"/>
                  </a:lnTo>
                  <a:lnTo>
                    <a:pt x="18506" y="609347"/>
                  </a:lnTo>
                  <a:lnTo>
                    <a:pt x="14204" y="606102"/>
                  </a:lnTo>
                  <a:lnTo>
                    <a:pt x="11187" y="602007"/>
                  </a:lnTo>
                  <a:lnTo>
                    <a:pt x="8138" y="594887"/>
                  </a:lnTo>
                  <a:lnTo>
                    <a:pt x="8921" y="588279"/>
                  </a:lnTo>
                  <a:lnTo>
                    <a:pt x="12052" y="581639"/>
                  </a:lnTo>
                  <a:lnTo>
                    <a:pt x="16747" y="575488"/>
                  </a:lnTo>
                  <a:lnTo>
                    <a:pt x="18247" y="574496"/>
                  </a:lnTo>
                  <a:lnTo>
                    <a:pt x="14628" y="566231"/>
                  </a:lnTo>
                  <a:lnTo>
                    <a:pt x="18410" y="556115"/>
                  </a:lnTo>
                  <a:lnTo>
                    <a:pt x="25695" y="551296"/>
                  </a:lnTo>
                  <a:lnTo>
                    <a:pt x="39136" y="540882"/>
                  </a:lnTo>
                  <a:lnTo>
                    <a:pt x="73230" y="513761"/>
                  </a:lnTo>
                  <a:lnTo>
                    <a:pt x="108084" y="487659"/>
                  </a:lnTo>
                  <a:lnTo>
                    <a:pt x="223946" y="406448"/>
                  </a:lnTo>
                  <a:lnTo>
                    <a:pt x="436783" y="265656"/>
                  </a:lnTo>
                  <a:lnTo>
                    <a:pt x="599177" y="164324"/>
                  </a:lnTo>
                  <a:lnTo>
                    <a:pt x="691010" y="109667"/>
                  </a:lnTo>
                  <a:lnTo>
                    <a:pt x="737627" y="83398"/>
                  </a:lnTo>
                  <a:lnTo>
                    <a:pt x="774411" y="62111"/>
                  </a:lnTo>
                  <a:lnTo>
                    <a:pt x="811895" y="41883"/>
                  </a:lnTo>
                  <a:lnTo>
                    <a:pt x="887942" y="3759"/>
                  </a:lnTo>
                  <a:lnTo>
                    <a:pt x="895928" y="0"/>
                  </a:lnTo>
                  <a:lnTo>
                    <a:pt x="906034" y="5497"/>
                  </a:lnTo>
                  <a:lnTo>
                    <a:pt x="910023" y="11994"/>
                  </a:lnTo>
                  <a:lnTo>
                    <a:pt x="918067" y="9718"/>
                  </a:lnTo>
                  <a:lnTo>
                    <a:pt x="925196" y="6525"/>
                  </a:lnTo>
                  <a:lnTo>
                    <a:pt x="933240" y="4250"/>
                  </a:lnTo>
                  <a:lnTo>
                    <a:pt x="940555" y="3979"/>
                  </a:lnTo>
                  <a:lnTo>
                    <a:pt x="946524" y="4599"/>
                  </a:lnTo>
                  <a:lnTo>
                    <a:pt x="952247" y="8426"/>
                  </a:lnTo>
                  <a:lnTo>
                    <a:pt x="956722" y="14602"/>
                  </a:lnTo>
                  <a:lnTo>
                    <a:pt x="958411" y="21099"/>
                  </a:lnTo>
                  <a:lnTo>
                    <a:pt x="957671" y="27679"/>
                  </a:lnTo>
                  <a:lnTo>
                    <a:pt x="955854" y="31926"/>
                  </a:lnTo>
                  <a:lnTo>
                    <a:pt x="905504" y="65233"/>
                  </a:lnTo>
                  <a:lnTo>
                    <a:pt x="906906" y="67351"/>
                  </a:lnTo>
                  <a:lnTo>
                    <a:pt x="907879" y="69753"/>
                  </a:lnTo>
                  <a:lnTo>
                    <a:pt x="908423" y="72439"/>
                  </a:lnTo>
                  <a:close/>
                </a:path>
                <a:path w="1087120" h="836295">
                  <a:moveTo>
                    <a:pt x="949975" y="38861"/>
                  </a:moveTo>
                  <a:lnTo>
                    <a:pt x="944618" y="42405"/>
                  </a:lnTo>
                  <a:lnTo>
                    <a:pt x="926454" y="52897"/>
                  </a:lnTo>
                  <a:lnTo>
                    <a:pt x="912254" y="60768"/>
                  </a:lnTo>
                  <a:lnTo>
                    <a:pt x="955854" y="31926"/>
                  </a:lnTo>
                  <a:lnTo>
                    <a:pt x="954946" y="34050"/>
                  </a:lnTo>
                  <a:lnTo>
                    <a:pt x="949975" y="38861"/>
                  </a:lnTo>
                  <a:close/>
                </a:path>
                <a:path w="1087120" h="836295">
                  <a:moveTo>
                    <a:pt x="921551" y="65277"/>
                  </a:moveTo>
                  <a:lnTo>
                    <a:pt x="92741" y="613535"/>
                  </a:lnTo>
                  <a:lnTo>
                    <a:pt x="76613" y="622682"/>
                  </a:lnTo>
                  <a:lnTo>
                    <a:pt x="914637" y="68328"/>
                  </a:lnTo>
                  <a:lnTo>
                    <a:pt x="921551" y="65277"/>
                  </a:lnTo>
                  <a:close/>
                </a:path>
                <a:path w="1087120" h="836295">
                  <a:moveTo>
                    <a:pt x="1032420" y="147255"/>
                  </a:moveTo>
                  <a:lnTo>
                    <a:pt x="83429" y="775013"/>
                  </a:lnTo>
                  <a:lnTo>
                    <a:pt x="81443" y="774804"/>
                  </a:lnTo>
                  <a:lnTo>
                    <a:pt x="79671" y="774454"/>
                  </a:lnTo>
                  <a:lnTo>
                    <a:pt x="78113" y="773961"/>
                  </a:lnTo>
                  <a:lnTo>
                    <a:pt x="71297" y="773902"/>
                  </a:lnTo>
                  <a:lnTo>
                    <a:pt x="64522" y="769248"/>
                  </a:lnTo>
                  <a:lnTo>
                    <a:pt x="61175" y="762325"/>
                  </a:lnTo>
                  <a:lnTo>
                    <a:pt x="56855" y="753001"/>
                  </a:lnTo>
                  <a:lnTo>
                    <a:pt x="60480" y="744512"/>
                  </a:lnTo>
                  <a:lnTo>
                    <a:pt x="67922" y="738066"/>
                  </a:lnTo>
                  <a:lnTo>
                    <a:pt x="77564" y="731688"/>
                  </a:lnTo>
                  <a:lnTo>
                    <a:pt x="81792" y="727369"/>
                  </a:lnTo>
                  <a:lnTo>
                    <a:pt x="88575" y="722882"/>
                  </a:lnTo>
                  <a:lnTo>
                    <a:pt x="101521" y="712795"/>
                  </a:lnTo>
                  <a:lnTo>
                    <a:pt x="108304" y="708308"/>
                  </a:lnTo>
                  <a:lnTo>
                    <a:pt x="103631" y="706831"/>
                  </a:lnTo>
                  <a:lnTo>
                    <a:pt x="99815" y="704788"/>
                  </a:lnTo>
                  <a:lnTo>
                    <a:pt x="97584" y="701695"/>
                  </a:lnTo>
                  <a:lnTo>
                    <a:pt x="95396" y="698574"/>
                  </a:lnTo>
                  <a:lnTo>
                    <a:pt x="73853" y="709779"/>
                  </a:lnTo>
                  <a:lnTo>
                    <a:pt x="66905" y="712853"/>
                  </a:lnTo>
                  <a:lnTo>
                    <a:pt x="59801" y="712984"/>
                  </a:lnTo>
                  <a:lnTo>
                    <a:pt x="52903" y="709934"/>
                  </a:lnTo>
                  <a:lnTo>
                    <a:pt x="47273" y="704522"/>
                  </a:lnTo>
                  <a:lnTo>
                    <a:pt x="44256" y="700427"/>
                  </a:lnTo>
                  <a:lnTo>
                    <a:pt x="43381" y="694914"/>
                  </a:lnTo>
                  <a:lnTo>
                    <a:pt x="44493" y="689610"/>
                  </a:lnTo>
                  <a:lnTo>
                    <a:pt x="40521" y="689193"/>
                  </a:lnTo>
                  <a:lnTo>
                    <a:pt x="36004" y="686090"/>
                  </a:lnTo>
                  <a:lnTo>
                    <a:pt x="32987" y="681995"/>
                  </a:lnTo>
                  <a:lnTo>
                    <a:pt x="29938" y="674875"/>
                  </a:lnTo>
                  <a:lnTo>
                    <a:pt x="30721" y="668266"/>
                  </a:lnTo>
                  <a:lnTo>
                    <a:pt x="33151" y="660568"/>
                  </a:lnTo>
                  <a:lnTo>
                    <a:pt x="38547" y="655476"/>
                  </a:lnTo>
                  <a:lnTo>
                    <a:pt x="53060" y="644353"/>
                  </a:lnTo>
                  <a:lnTo>
                    <a:pt x="82295" y="620445"/>
                  </a:lnTo>
                  <a:lnTo>
                    <a:pt x="927765" y="61166"/>
                  </a:lnTo>
                  <a:lnTo>
                    <a:pt x="934713" y="58093"/>
                  </a:lnTo>
                  <a:lnTo>
                    <a:pt x="942518" y="59021"/>
                  </a:lnTo>
                  <a:lnTo>
                    <a:pt x="948716" y="61012"/>
                  </a:lnTo>
                  <a:lnTo>
                    <a:pt x="954346" y="66424"/>
                  </a:lnTo>
                  <a:lnTo>
                    <a:pt x="958156" y="71518"/>
                  </a:lnTo>
                  <a:lnTo>
                    <a:pt x="542460" y="346500"/>
                  </a:lnTo>
                  <a:lnTo>
                    <a:pt x="523789" y="360374"/>
                  </a:lnTo>
                  <a:lnTo>
                    <a:pt x="485706" y="387089"/>
                  </a:lnTo>
                  <a:lnTo>
                    <a:pt x="493634" y="381844"/>
                  </a:lnTo>
                  <a:lnTo>
                    <a:pt x="554224" y="343286"/>
                  </a:lnTo>
                  <a:lnTo>
                    <a:pt x="614114" y="303670"/>
                  </a:lnTo>
                  <a:lnTo>
                    <a:pt x="661580" y="273794"/>
                  </a:lnTo>
                  <a:lnTo>
                    <a:pt x="708345" y="242858"/>
                  </a:lnTo>
                  <a:lnTo>
                    <a:pt x="803277" y="183106"/>
                  </a:lnTo>
                  <a:lnTo>
                    <a:pt x="836064" y="161418"/>
                  </a:lnTo>
                  <a:lnTo>
                    <a:pt x="928858" y="104245"/>
                  </a:lnTo>
                  <a:lnTo>
                    <a:pt x="933514" y="101522"/>
                  </a:lnTo>
                  <a:lnTo>
                    <a:pt x="958584" y="84938"/>
                  </a:lnTo>
                  <a:lnTo>
                    <a:pt x="952428" y="90533"/>
                  </a:lnTo>
                  <a:lnTo>
                    <a:pt x="954357" y="89258"/>
                  </a:lnTo>
                  <a:lnTo>
                    <a:pt x="962006" y="87243"/>
                  </a:lnTo>
                  <a:lnTo>
                    <a:pt x="969109" y="87112"/>
                  </a:lnTo>
                  <a:lnTo>
                    <a:pt x="975307" y="89103"/>
                  </a:lnTo>
                  <a:lnTo>
                    <a:pt x="980937" y="94515"/>
                  </a:lnTo>
                  <a:lnTo>
                    <a:pt x="983986" y="101635"/>
                  </a:lnTo>
                  <a:lnTo>
                    <a:pt x="983904" y="109303"/>
                  </a:lnTo>
                  <a:lnTo>
                    <a:pt x="980773" y="115942"/>
                  </a:lnTo>
                  <a:lnTo>
                    <a:pt x="978425" y="119018"/>
                  </a:lnTo>
                  <a:lnTo>
                    <a:pt x="929737" y="151225"/>
                  </a:lnTo>
                  <a:lnTo>
                    <a:pt x="891770" y="180909"/>
                  </a:lnTo>
                  <a:lnTo>
                    <a:pt x="896171" y="181043"/>
                  </a:lnTo>
                  <a:lnTo>
                    <a:pt x="900688" y="184146"/>
                  </a:lnTo>
                  <a:lnTo>
                    <a:pt x="902950" y="187217"/>
                  </a:lnTo>
                  <a:lnTo>
                    <a:pt x="905106" y="190359"/>
                  </a:lnTo>
                  <a:lnTo>
                    <a:pt x="953639" y="158255"/>
                  </a:lnTo>
                  <a:lnTo>
                    <a:pt x="978606" y="143262"/>
                  </a:lnTo>
                  <a:lnTo>
                    <a:pt x="1002873" y="127210"/>
                  </a:lnTo>
                  <a:lnTo>
                    <a:pt x="1009821" y="124136"/>
                  </a:lnTo>
                  <a:lnTo>
                    <a:pt x="1017625" y="125064"/>
                  </a:lnTo>
                  <a:lnTo>
                    <a:pt x="1023823" y="127055"/>
                  </a:lnTo>
                  <a:lnTo>
                    <a:pt x="1029453" y="132467"/>
                  </a:lnTo>
                  <a:lnTo>
                    <a:pt x="1032502" y="139587"/>
                  </a:lnTo>
                  <a:lnTo>
                    <a:pt x="1032420" y="147255"/>
                  </a:lnTo>
                  <a:close/>
                </a:path>
                <a:path w="1087120" h="836295">
                  <a:moveTo>
                    <a:pt x="958584" y="84938"/>
                  </a:moveTo>
                  <a:lnTo>
                    <a:pt x="936728" y="99396"/>
                  </a:lnTo>
                  <a:lnTo>
                    <a:pt x="928858" y="104245"/>
                  </a:lnTo>
                  <a:lnTo>
                    <a:pt x="854109" y="147958"/>
                  </a:lnTo>
                  <a:lnTo>
                    <a:pt x="815087" y="172249"/>
                  </a:lnTo>
                  <a:lnTo>
                    <a:pt x="775404" y="195453"/>
                  </a:lnTo>
                  <a:lnTo>
                    <a:pt x="727419" y="225673"/>
                  </a:lnTo>
                  <a:lnTo>
                    <a:pt x="680075" y="256991"/>
                  </a:lnTo>
                  <a:lnTo>
                    <a:pt x="631989" y="287277"/>
                  </a:lnTo>
                  <a:lnTo>
                    <a:pt x="958156" y="71518"/>
                  </a:lnTo>
                  <a:lnTo>
                    <a:pt x="959679" y="73555"/>
                  </a:lnTo>
                  <a:lnTo>
                    <a:pt x="958584" y="84938"/>
                  </a:lnTo>
                  <a:close/>
                </a:path>
                <a:path w="1087120" h="836295">
                  <a:moveTo>
                    <a:pt x="936728" y="99396"/>
                  </a:moveTo>
                  <a:lnTo>
                    <a:pt x="933514" y="101522"/>
                  </a:lnTo>
                  <a:lnTo>
                    <a:pt x="928858" y="104245"/>
                  </a:lnTo>
                  <a:lnTo>
                    <a:pt x="936728" y="99396"/>
                  </a:lnTo>
                  <a:close/>
                </a:path>
                <a:path w="1087120" h="836295">
                  <a:moveTo>
                    <a:pt x="976078" y="122094"/>
                  </a:moveTo>
                  <a:lnTo>
                    <a:pt x="960650" y="132299"/>
                  </a:lnTo>
                  <a:lnTo>
                    <a:pt x="952396" y="136236"/>
                  </a:lnTo>
                  <a:lnTo>
                    <a:pt x="978425" y="119018"/>
                  </a:lnTo>
                  <a:lnTo>
                    <a:pt x="976078" y="122094"/>
                  </a:lnTo>
                  <a:close/>
                </a:path>
                <a:path w="1087120" h="836295">
                  <a:moveTo>
                    <a:pt x="984707" y="270180"/>
                  </a:moveTo>
                  <a:lnTo>
                    <a:pt x="978863" y="272523"/>
                  </a:lnTo>
                  <a:lnTo>
                    <a:pt x="968578" y="279326"/>
                  </a:lnTo>
                  <a:lnTo>
                    <a:pt x="927874" y="301685"/>
                  </a:lnTo>
                  <a:lnTo>
                    <a:pt x="847785" y="348572"/>
                  </a:lnTo>
                  <a:lnTo>
                    <a:pt x="808482" y="373049"/>
                  </a:lnTo>
                  <a:lnTo>
                    <a:pt x="768768" y="396274"/>
                  </a:lnTo>
                  <a:lnTo>
                    <a:pt x="729755" y="420558"/>
                  </a:lnTo>
                  <a:lnTo>
                    <a:pt x="690042" y="443783"/>
                  </a:lnTo>
                  <a:lnTo>
                    <a:pt x="570947" y="517997"/>
                  </a:lnTo>
                  <a:lnTo>
                    <a:pt x="488106" y="568227"/>
                  </a:lnTo>
                  <a:lnTo>
                    <a:pt x="62608" y="832945"/>
                  </a:lnTo>
                  <a:lnTo>
                    <a:pt x="55660" y="836018"/>
                  </a:lnTo>
                  <a:lnTo>
                    <a:pt x="48556" y="836149"/>
                  </a:lnTo>
                  <a:lnTo>
                    <a:pt x="41658" y="833099"/>
                  </a:lnTo>
                  <a:lnTo>
                    <a:pt x="36028" y="827687"/>
                  </a:lnTo>
                  <a:lnTo>
                    <a:pt x="32979" y="820568"/>
                  </a:lnTo>
                  <a:lnTo>
                    <a:pt x="33061" y="812900"/>
                  </a:lnTo>
                  <a:lnTo>
                    <a:pt x="36192" y="806260"/>
                  </a:lnTo>
                  <a:lnTo>
                    <a:pt x="41588" y="801168"/>
                  </a:lnTo>
                  <a:lnTo>
                    <a:pt x="76494" y="778077"/>
                  </a:lnTo>
                  <a:lnTo>
                    <a:pt x="83429" y="775013"/>
                  </a:lnTo>
                  <a:lnTo>
                    <a:pt x="1032420" y="147255"/>
                  </a:lnTo>
                  <a:lnTo>
                    <a:pt x="1029289" y="153894"/>
                  </a:lnTo>
                  <a:lnTo>
                    <a:pt x="774816" y="322228"/>
                  </a:lnTo>
                  <a:lnTo>
                    <a:pt x="794654" y="310628"/>
                  </a:lnTo>
                  <a:lnTo>
                    <a:pt x="804262" y="304272"/>
                  </a:lnTo>
                  <a:lnTo>
                    <a:pt x="834978" y="285476"/>
                  </a:lnTo>
                  <a:lnTo>
                    <a:pt x="864933" y="265661"/>
                  </a:lnTo>
                  <a:lnTo>
                    <a:pt x="926143" y="228216"/>
                  </a:lnTo>
                  <a:lnTo>
                    <a:pt x="1064601" y="136626"/>
                  </a:lnTo>
                  <a:lnTo>
                    <a:pt x="1071728" y="136479"/>
                  </a:lnTo>
                  <a:lnTo>
                    <a:pt x="1078690" y="139488"/>
                  </a:lnTo>
                  <a:lnTo>
                    <a:pt x="1084445" y="144817"/>
                  </a:lnTo>
                  <a:lnTo>
                    <a:pt x="1086793" y="150878"/>
                  </a:lnTo>
                  <a:lnTo>
                    <a:pt x="1086711" y="158546"/>
                  </a:lnTo>
                  <a:lnTo>
                    <a:pt x="1084280" y="166244"/>
                  </a:lnTo>
                  <a:lnTo>
                    <a:pt x="1078884" y="171336"/>
                  </a:lnTo>
                  <a:lnTo>
                    <a:pt x="1048548" y="191404"/>
                  </a:lnTo>
                  <a:lnTo>
                    <a:pt x="1034400" y="202286"/>
                  </a:lnTo>
                  <a:lnTo>
                    <a:pt x="1004803" y="221864"/>
                  </a:lnTo>
                  <a:lnTo>
                    <a:pt x="1002933" y="224624"/>
                  </a:lnTo>
                  <a:lnTo>
                    <a:pt x="1000848" y="227526"/>
                  </a:lnTo>
                  <a:lnTo>
                    <a:pt x="984777" y="238156"/>
                  </a:lnTo>
                  <a:lnTo>
                    <a:pt x="988165" y="240484"/>
                  </a:lnTo>
                  <a:lnTo>
                    <a:pt x="989566" y="242602"/>
                  </a:lnTo>
                  <a:lnTo>
                    <a:pt x="992615" y="249721"/>
                  </a:lnTo>
                  <a:lnTo>
                    <a:pt x="992533" y="257390"/>
                  </a:lnTo>
                  <a:lnTo>
                    <a:pt x="990103" y="265088"/>
                  </a:lnTo>
                  <a:lnTo>
                    <a:pt x="984707" y="270180"/>
                  </a:lnTo>
                  <a:close/>
                </a:path>
                <a:path w="1087120" h="836295">
                  <a:moveTo>
                    <a:pt x="1023893" y="158986"/>
                  </a:moveTo>
                  <a:lnTo>
                    <a:pt x="812191" y="299027"/>
                  </a:lnTo>
                  <a:lnTo>
                    <a:pt x="788348" y="313276"/>
                  </a:lnTo>
                  <a:lnTo>
                    <a:pt x="1029289" y="153894"/>
                  </a:lnTo>
                  <a:lnTo>
                    <a:pt x="1023893" y="158986"/>
                  </a:lnTo>
                  <a:close/>
                </a:path>
                <a:path w="1087120" h="836295">
                  <a:moveTo>
                    <a:pt x="1014951" y="166424"/>
                  </a:moveTo>
                  <a:lnTo>
                    <a:pt x="896907" y="244510"/>
                  </a:lnTo>
                  <a:lnTo>
                    <a:pt x="858474" y="268411"/>
                  </a:lnTo>
                  <a:lnTo>
                    <a:pt x="1018965" y="162246"/>
                  </a:lnTo>
                  <a:lnTo>
                    <a:pt x="1014951" y="166424"/>
                  </a:lnTo>
                  <a:close/>
                </a:path>
                <a:path w="1087120" h="836295">
                  <a:moveTo>
                    <a:pt x="1064601" y="136626"/>
                  </a:moveTo>
                  <a:lnTo>
                    <a:pt x="992247" y="184488"/>
                  </a:lnTo>
                  <a:lnTo>
                    <a:pt x="1024578" y="161579"/>
                  </a:lnTo>
                  <a:lnTo>
                    <a:pt x="1057650" y="139702"/>
                  </a:lnTo>
                  <a:lnTo>
                    <a:pt x="1064601" y="136626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 rot="19620000">
            <a:off x="6944851" y="5376380"/>
            <a:ext cx="468372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550" b="1" i="1" spc="-330" dirty="0">
                <a:solidFill>
                  <a:srgbClr val="FFFFFF"/>
                </a:solidFill>
                <a:latin typeface="Verdana"/>
                <a:cs typeface="Verdana"/>
              </a:rPr>
              <a:t>40%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28110" y="6017615"/>
            <a:ext cx="211899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240"/>
              </a:lnSpc>
              <a:spcBef>
                <a:spcPts val="105"/>
              </a:spcBef>
            </a:pPr>
            <a:r>
              <a:rPr sz="1400" b="1" i="1" spc="-90" dirty="0">
                <a:solidFill>
                  <a:srgbClr val="CB202D"/>
                </a:solidFill>
                <a:latin typeface="Verdana"/>
                <a:cs typeface="Verdana"/>
              </a:rPr>
              <a:t>Total</a:t>
            </a:r>
            <a:r>
              <a:rPr sz="1400" b="1" i="1" spc="-10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400" b="1" i="1" spc="-75" dirty="0">
                <a:solidFill>
                  <a:srgbClr val="CB202D"/>
                </a:solidFill>
                <a:latin typeface="Verdana"/>
                <a:cs typeface="Verdana"/>
              </a:rPr>
              <a:t>Text</a:t>
            </a:r>
            <a:r>
              <a:rPr sz="1400" b="1" i="1" spc="3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4050" spc="-472" baseline="4115" dirty="0">
                <a:solidFill>
                  <a:srgbClr val="CB202D"/>
                </a:solidFill>
                <a:latin typeface="Tahoma"/>
                <a:cs typeface="Tahoma"/>
              </a:rPr>
              <a:t>1.9872</a:t>
            </a:r>
            <a:r>
              <a:rPr sz="4050" spc="-37" baseline="411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4050" spc="-667" baseline="4115" dirty="0">
                <a:solidFill>
                  <a:srgbClr val="CB202D"/>
                </a:solidFill>
                <a:latin typeface="Tahoma"/>
                <a:cs typeface="Tahoma"/>
              </a:rPr>
              <a:t>M</a:t>
            </a:r>
            <a:endParaRPr sz="4050" baseline="4115">
              <a:latin typeface="Tahoma"/>
              <a:cs typeface="Tahoma"/>
            </a:endParaRPr>
          </a:p>
          <a:p>
            <a:pPr marL="12700">
              <a:lnSpc>
                <a:spcPts val="1680"/>
              </a:lnSpc>
            </a:pPr>
            <a:r>
              <a:rPr sz="1400" b="1" i="1" spc="-114" dirty="0">
                <a:solidFill>
                  <a:srgbClr val="CB202D"/>
                </a:solidFill>
                <a:latin typeface="Verdana"/>
                <a:cs typeface="Verdana"/>
              </a:rPr>
              <a:t>Reviews</a:t>
            </a:r>
            <a:r>
              <a:rPr sz="1400" b="1" i="1" spc="-8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400" b="1" i="1" spc="-110" dirty="0">
                <a:solidFill>
                  <a:srgbClr val="CB202D"/>
                </a:solidFill>
                <a:latin typeface="Verdana"/>
                <a:cs typeface="Verdana"/>
              </a:rPr>
              <a:t>at</a:t>
            </a:r>
            <a:r>
              <a:rPr sz="1400" b="1" i="1" spc="-8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400" b="1" i="1" spc="-385" dirty="0">
                <a:solidFill>
                  <a:srgbClr val="CB202D"/>
                </a:solidFill>
                <a:latin typeface="Verdana"/>
                <a:cs typeface="Verdana"/>
              </a:rPr>
              <a:t>10%</a:t>
            </a:r>
            <a:r>
              <a:rPr sz="1400" b="1" i="1" spc="-8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400" b="1" i="1" spc="-535" dirty="0">
                <a:solidFill>
                  <a:srgbClr val="CB202D"/>
                </a:solidFill>
                <a:latin typeface="Verdana"/>
                <a:cs typeface="Verdana"/>
              </a:rPr>
              <a:t>=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286653" y="2142634"/>
            <a:ext cx="7143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60" dirty="0">
                <a:solidFill>
                  <a:srgbClr val="CB202D"/>
                </a:solidFill>
                <a:latin typeface="Tahoma"/>
                <a:cs typeface="Tahoma"/>
              </a:rPr>
              <a:t>2.94</a:t>
            </a:r>
            <a:r>
              <a:rPr sz="2100" spc="-2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2100" spc="-360" dirty="0">
                <a:solidFill>
                  <a:srgbClr val="CB202D"/>
                </a:solidFill>
                <a:latin typeface="Tahoma"/>
                <a:cs typeface="Tahoma"/>
              </a:rPr>
              <a:t>M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003213" y="2522703"/>
            <a:ext cx="150876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505"/>
              </a:lnSpc>
              <a:spcBef>
                <a:spcPts val="100"/>
              </a:spcBef>
            </a:pPr>
            <a:r>
              <a:rPr sz="2100" spc="-135" dirty="0">
                <a:solidFill>
                  <a:srgbClr val="FFFFFF"/>
                </a:solidFill>
                <a:latin typeface="Tahoma"/>
                <a:cs typeface="Tahoma"/>
              </a:rPr>
              <a:t>6.624</a:t>
            </a:r>
            <a:r>
              <a:rPr sz="2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3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100" spc="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50" spc="-60" baseline="-8547" dirty="0">
                <a:latin typeface="Arial Black"/>
                <a:cs typeface="Arial Black"/>
              </a:rPr>
              <a:t>ZGold</a:t>
            </a:r>
            <a:endParaRPr sz="1950" baseline="-8547">
              <a:latin typeface="Arial Black"/>
              <a:cs typeface="Arial Black"/>
            </a:endParaRPr>
          </a:p>
          <a:p>
            <a:pPr marR="92075" algn="r">
              <a:lnSpc>
                <a:spcPts val="1545"/>
              </a:lnSpc>
            </a:pPr>
            <a:r>
              <a:rPr sz="1300" spc="-25" dirty="0">
                <a:latin typeface="Arial Black"/>
                <a:cs typeface="Arial Black"/>
              </a:rPr>
              <a:t>60%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29908" y="4700307"/>
            <a:ext cx="3526154" cy="1638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14"/>
              </a:spcBef>
            </a:pPr>
            <a:r>
              <a:rPr sz="1250" b="1" i="1" spc="-70" dirty="0">
                <a:solidFill>
                  <a:srgbClr val="CB202D"/>
                </a:solidFill>
                <a:latin typeface="Verdana"/>
                <a:cs typeface="Verdana"/>
              </a:rPr>
              <a:t>Total</a:t>
            </a:r>
            <a:r>
              <a:rPr sz="1250" b="1" i="1" spc="-9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250" b="1" i="1" spc="-10" dirty="0">
                <a:solidFill>
                  <a:srgbClr val="CB202D"/>
                </a:solidFill>
                <a:latin typeface="Verdana"/>
                <a:cs typeface="Verdana"/>
              </a:rPr>
              <a:t>Text</a:t>
            </a:r>
            <a:r>
              <a:rPr sz="1250" b="1" i="1" spc="15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3675" spc="-270" baseline="5668" dirty="0">
                <a:solidFill>
                  <a:srgbClr val="CB202D"/>
                </a:solidFill>
                <a:latin typeface="Tahoma"/>
                <a:cs typeface="Tahoma"/>
              </a:rPr>
              <a:t>2.78208</a:t>
            </a:r>
            <a:r>
              <a:rPr sz="3675" spc="-44" baseline="5668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3675" spc="-585" baseline="5668" dirty="0">
                <a:solidFill>
                  <a:srgbClr val="CB202D"/>
                </a:solidFill>
                <a:latin typeface="Tahoma"/>
                <a:cs typeface="Tahoma"/>
              </a:rPr>
              <a:t>M</a:t>
            </a:r>
            <a:endParaRPr sz="3675" baseline="5668">
              <a:latin typeface="Tahoma"/>
              <a:cs typeface="Tahoma"/>
            </a:endParaRPr>
          </a:p>
          <a:p>
            <a:pPr marL="38100" algn="just">
              <a:lnSpc>
                <a:spcPct val="100000"/>
              </a:lnSpc>
              <a:spcBef>
                <a:spcPts val="30"/>
              </a:spcBef>
            </a:pPr>
            <a:r>
              <a:rPr sz="1250" b="1" i="1" spc="-80" dirty="0">
                <a:solidFill>
                  <a:srgbClr val="CB202D"/>
                </a:solidFill>
                <a:latin typeface="Verdana"/>
                <a:cs typeface="Verdana"/>
              </a:rPr>
              <a:t>Reviews</a:t>
            </a:r>
            <a:r>
              <a:rPr sz="1250" b="1" i="1" spc="-7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250" b="1" i="1" spc="-95" dirty="0">
                <a:solidFill>
                  <a:srgbClr val="CB202D"/>
                </a:solidFill>
                <a:latin typeface="Verdana"/>
                <a:cs typeface="Verdana"/>
              </a:rPr>
              <a:t>at</a:t>
            </a:r>
            <a:r>
              <a:rPr sz="1250" b="1" i="1" spc="-7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250" b="1" i="1" spc="-335" dirty="0">
                <a:solidFill>
                  <a:srgbClr val="CB202D"/>
                </a:solidFill>
                <a:latin typeface="Verdana"/>
                <a:cs typeface="Verdana"/>
              </a:rPr>
              <a:t>14%</a:t>
            </a:r>
            <a:r>
              <a:rPr sz="1250" b="1" i="1" spc="-7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250" b="1" i="1" spc="-475" dirty="0">
                <a:solidFill>
                  <a:srgbClr val="CB202D"/>
                </a:solidFill>
                <a:latin typeface="Verdana"/>
                <a:cs typeface="Verdana"/>
              </a:rPr>
              <a:t>=</a:t>
            </a:r>
            <a:endParaRPr sz="1250">
              <a:latin typeface="Verdana"/>
              <a:cs typeface="Verdana"/>
            </a:endParaRPr>
          </a:p>
          <a:p>
            <a:pPr marL="1160145" marR="30480" algn="just">
              <a:lnSpc>
                <a:spcPct val="114599"/>
              </a:lnSpc>
              <a:spcBef>
                <a:spcPts val="740"/>
              </a:spcBef>
            </a:pPr>
            <a:r>
              <a:rPr sz="1200" b="1" i="1" spc="-105" dirty="0">
                <a:latin typeface="Verdana"/>
                <a:cs typeface="Verdana"/>
              </a:rPr>
              <a:t>Potential</a:t>
            </a:r>
            <a:r>
              <a:rPr sz="1200" b="1" i="1" spc="35" dirty="0">
                <a:latin typeface="Verdana"/>
                <a:cs typeface="Verdana"/>
              </a:rPr>
              <a:t> </a:t>
            </a:r>
            <a:r>
              <a:rPr sz="1200" b="1" i="1" spc="-120" dirty="0">
                <a:latin typeface="Verdana"/>
                <a:cs typeface="Verdana"/>
              </a:rPr>
              <a:t>Only</a:t>
            </a:r>
            <a:r>
              <a:rPr sz="1200" b="1" i="1" spc="40" dirty="0">
                <a:latin typeface="Verdana"/>
                <a:cs typeface="Verdana"/>
              </a:rPr>
              <a:t> </a:t>
            </a:r>
            <a:r>
              <a:rPr sz="1200" b="1" i="1" spc="-135" dirty="0">
                <a:latin typeface="Verdana"/>
                <a:cs typeface="Verdana"/>
              </a:rPr>
              <a:t>rating</a:t>
            </a:r>
            <a:r>
              <a:rPr sz="1200" b="1" i="1" spc="40" dirty="0">
                <a:latin typeface="Verdana"/>
                <a:cs typeface="Verdana"/>
              </a:rPr>
              <a:t> </a:t>
            </a:r>
            <a:r>
              <a:rPr sz="1200" b="1" i="1" spc="-85" dirty="0">
                <a:latin typeface="Verdana"/>
                <a:cs typeface="Verdana"/>
              </a:rPr>
              <a:t>reviewers </a:t>
            </a:r>
            <a:r>
              <a:rPr sz="1200" b="1" i="1" spc="-190" dirty="0">
                <a:latin typeface="Verdana"/>
                <a:cs typeface="Verdana"/>
              </a:rPr>
              <a:t>who</a:t>
            </a:r>
            <a:r>
              <a:rPr sz="1200" b="1" i="1" spc="85" dirty="0">
                <a:latin typeface="Verdana"/>
                <a:cs typeface="Verdana"/>
              </a:rPr>
              <a:t> </a:t>
            </a:r>
            <a:r>
              <a:rPr sz="1200" b="1" i="1" spc="-105" dirty="0">
                <a:latin typeface="Verdana"/>
                <a:cs typeface="Verdana"/>
              </a:rPr>
              <a:t>can</a:t>
            </a:r>
            <a:r>
              <a:rPr sz="1200" b="1" i="1" spc="20" dirty="0">
                <a:latin typeface="Verdana"/>
                <a:cs typeface="Verdana"/>
              </a:rPr>
              <a:t> </a:t>
            </a:r>
            <a:r>
              <a:rPr sz="1200" b="1" i="1" spc="-145" dirty="0">
                <a:latin typeface="Verdana"/>
                <a:cs typeface="Verdana"/>
              </a:rPr>
              <a:t>write</a:t>
            </a:r>
            <a:r>
              <a:rPr sz="1200" b="1" i="1" spc="50" dirty="0">
                <a:latin typeface="Verdana"/>
                <a:cs typeface="Verdana"/>
              </a:rPr>
              <a:t> </a:t>
            </a:r>
            <a:r>
              <a:rPr sz="1200" b="1" i="1" spc="-114" dirty="0">
                <a:latin typeface="Verdana"/>
                <a:cs typeface="Verdana"/>
              </a:rPr>
              <a:t>Text</a:t>
            </a:r>
            <a:r>
              <a:rPr sz="1200" b="1" i="1" spc="55" dirty="0">
                <a:latin typeface="Verdana"/>
                <a:cs typeface="Verdana"/>
              </a:rPr>
              <a:t> </a:t>
            </a:r>
            <a:r>
              <a:rPr sz="1200" b="1" i="1" spc="-80" dirty="0">
                <a:latin typeface="Verdana"/>
                <a:cs typeface="Verdana"/>
              </a:rPr>
              <a:t>Reviewers; </a:t>
            </a:r>
            <a:r>
              <a:rPr sz="1200" b="1" i="1" spc="-105" dirty="0">
                <a:latin typeface="Verdana"/>
                <a:cs typeface="Verdana"/>
              </a:rPr>
              <a:t>Increased</a:t>
            </a:r>
            <a:r>
              <a:rPr sz="1200" b="1" i="1" spc="-30" dirty="0">
                <a:latin typeface="Verdana"/>
                <a:cs typeface="Verdana"/>
              </a:rPr>
              <a:t> </a:t>
            </a:r>
            <a:r>
              <a:rPr sz="1200" b="1" i="1" spc="-25" dirty="0">
                <a:latin typeface="Verdana"/>
                <a:cs typeface="Verdana"/>
              </a:rPr>
              <a:t>by</a:t>
            </a:r>
            <a:endParaRPr sz="1200">
              <a:latin typeface="Verdana"/>
              <a:cs typeface="Verdana"/>
            </a:endParaRPr>
          </a:p>
          <a:p>
            <a:pPr marL="1160145" algn="just">
              <a:lnSpc>
                <a:spcPts val="2525"/>
              </a:lnSpc>
            </a:pPr>
            <a:r>
              <a:rPr sz="1800" b="1" i="1" spc="-525" baseline="30092" dirty="0">
                <a:latin typeface="Verdana"/>
                <a:cs typeface="Verdana"/>
              </a:rPr>
              <a:t>4%</a:t>
            </a:r>
            <a:r>
              <a:rPr sz="1800" b="1" i="1" spc="-127" baseline="30092" dirty="0">
                <a:latin typeface="Verdana"/>
                <a:cs typeface="Verdana"/>
              </a:rPr>
              <a:t> </a:t>
            </a:r>
            <a:r>
              <a:rPr sz="1800" b="1" i="1" spc="-644" baseline="30092" dirty="0">
                <a:latin typeface="Verdana"/>
                <a:cs typeface="Verdana"/>
              </a:rPr>
              <a:t>=</a:t>
            </a:r>
            <a:r>
              <a:rPr sz="1800" b="1" i="1" spc="472" baseline="30092" dirty="0">
                <a:latin typeface="Verdana"/>
                <a:cs typeface="Verdana"/>
              </a:rPr>
              <a:t> </a:t>
            </a:r>
            <a:r>
              <a:rPr sz="2300" spc="-175" dirty="0">
                <a:solidFill>
                  <a:srgbClr val="CB202D"/>
                </a:solidFill>
                <a:latin typeface="Tahoma"/>
                <a:cs typeface="Tahoma"/>
              </a:rPr>
              <a:t>0.92736</a:t>
            </a:r>
            <a:r>
              <a:rPr sz="2300" spc="-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2300" spc="-390" dirty="0">
                <a:solidFill>
                  <a:srgbClr val="CB202D"/>
                </a:solidFill>
                <a:latin typeface="Tahoma"/>
                <a:cs typeface="Tahoma"/>
              </a:rPr>
              <a:t>M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335311" y="4334178"/>
            <a:ext cx="1854835" cy="1870075"/>
            <a:chOff x="11335311" y="4334178"/>
            <a:chExt cx="1854835" cy="1870075"/>
          </a:xfrm>
        </p:grpSpPr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5311" y="4349179"/>
              <a:ext cx="1854602" cy="185460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1554669" y="4334178"/>
              <a:ext cx="1415415" cy="1415415"/>
            </a:xfrm>
            <a:custGeom>
              <a:avLst/>
              <a:gdLst/>
              <a:ahLst/>
              <a:cxnLst/>
              <a:rect l="l" t="t" r="r" b="b"/>
              <a:pathLst>
                <a:path w="1415415" h="1415414">
                  <a:moveTo>
                    <a:pt x="707466" y="1414933"/>
                  </a:moveTo>
                  <a:lnTo>
                    <a:pt x="655427" y="1413017"/>
                  </a:lnTo>
                  <a:lnTo>
                    <a:pt x="603659" y="1407276"/>
                  </a:lnTo>
                  <a:lnTo>
                    <a:pt x="552454" y="1397742"/>
                  </a:lnTo>
                  <a:lnTo>
                    <a:pt x="502100" y="1384470"/>
                  </a:lnTo>
                  <a:lnTo>
                    <a:pt x="452857" y="1367530"/>
                  </a:lnTo>
                  <a:lnTo>
                    <a:pt x="404985" y="1347009"/>
                  </a:lnTo>
                  <a:lnTo>
                    <a:pt x="358752" y="1323022"/>
                  </a:lnTo>
                  <a:lnTo>
                    <a:pt x="314419" y="1295704"/>
                  </a:lnTo>
                  <a:lnTo>
                    <a:pt x="272214" y="1265199"/>
                  </a:lnTo>
                  <a:lnTo>
                    <a:pt x="232360" y="1231665"/>
                  </a:lnTo>
                  <a:lnTo>
                    <a:pt x="195082" y="1195290"/>
                  </a:lnTo>
                  <a:lnTo>
                    <a:pt x="160587" y="1156279"/>
                  </a:lnTo>
                  <a:lnTo>
                    <a:pt x="129055" y="1114836"/>
                  </a:lnTo>
                  <a:lnTo>
                    <a:pt x="100651" y="1071177"/>
                  </a:lnTo>
                  <a:lnTo>
                    <a:pt x="75537" y="1025547"/>
                  </a:lnTo>
                  <a:lnTo>
                    <a:pt x="53852" y="978202"/>
                  </a:lnTo>
                  <a:lnTo>
                    <a:pt x="35708" y="929391"/>
                  </a:lnTo>
                  <a:lnTo>
                    <a:pt x="21201" y="879367"/>
                  </a:lnTo>
                  <a:lnTo>
                    <a:pt x="10414" y="828411"/>
                  </a:lnTo>
                  <a:lnTo>
                    <a:pt x="3406" y="776810"/>
                  </a:lnTo>
                  <a:lnTo>
                    <a:pt x="212" y="724834"/>
                  </a:lnTo>
                  <a:lnTo>
                    <a:pt x="0" y="707466"/>
                  </a:lnTo>
                  <a:lnTo>
                    <a:pt x="212" y="690099"/>
                  </a:lnTo>
                  <a:lnTo>
                    <a:pt x="3406" y="638123"/>
                  </a:lnTo>
                  <a:lnTo>
                    <a:pt x="10414" y="586522"/>
                  </a:lnTo>
                  <a:lnTo>
                    <a:pt x="21201" y="535566"/>
                  </a:lnTo>
                  <a:lnTo>
                    <a:pt x="35708" y="485542"/>
                  </a:lnTo>
                  <a:lnTo>
                    <a:pt x="53852" y="436731"/>
                  </a:lnTo>
                  <a:lnTo>
                    <a:pt x="75537" y="389386"/>
                  </a:lnTo>
                  <a:lnTo>
                    <a:pt x="100651" y="343755"/>
                  </a:lnTo>
                  <a:lnTo>
                    <a:pt x="129055" y="300097"/>
                  </a:lnTo>
                  <a:lnTo>
                    <a:pt x="160587" y="258654"/>
                  </a:lnTo>
                  <a:lnTo>
                    <a:pt x="195082" y="219643"/>
                  </a:lnTo>
                  <a:lnTo>
                    <a:pt x="232360" y="183268"/>
                  </a:lnTo>
                  <a:lnTo>
                    <a:pt x="272214" y="149734"/>
                  </a:lnTo>
                  <a:lnTo>
                    <a:pt x="314419" y="119229"/>
                  </a:lnTo>
                  <a:lnTo>
                    <a:pt x="358753" y="91911"/>
                  </a:lnTo>
                  <a:lnTo>
                    <a:pt x="404985" y="67923"/>
                  </a:lnTo>
                  <a:lnTo>
                    <a:pt x="452857" y="47403"/>
                  </a:lnTo>
                  <a:lnTo>
                    <a:pt x="502100" y="30463"/>
                  </a:lnTo>
                  <a:lnTo>
                    <a:pt x="552454" y="17190"/>
                  </a:lnTo>
                  <a:lnTo>
                    <a:pt x="603659" y="7656"/>
                  </a:lnTo>
                  <a:lnTo>
                    <a:pt x="655427" y="1916"/>
                  </a:lnTo>
                  <a:lnTo>
                    <a:pt x="707466" y="0"/>
                  </a:lnTo>
                  <a:lnTo>
                    <a:pt x="724834" y="212"/>
                  </a:lnTo>
                  <a:lnTo>
                    <a:pt x="776810" y="3406"/>
                  </a:lnTo>
                  <a:lnTo>
                    <a:pt x="828411" y="10414"/>
                  </a:lnTo>
                  <a:lnTo>
                    <a:pt x="879367" y="21201"/>
                  </a:lnTo>
                  <a:lnTo>
                    <a:pt x="929391" y="35708"/>
                  </a:lnTo>
                  <a:lnTo>
                    <a:pt x="978202" y="53852"/>
                  </a:lnTo>
                  <a:lnTo>
                    <a:pt x="1025547" y="75537"/>
                  </a:lnTo>
                  <a:lnTo>
                    <a:pt x="1071177" y="100651"/>
                  </a:lnTo>
                  <a:lnTo>
                    <a:pt x="1114836" y="129055"/>
                  </a:lnTo>
                  <a:lnTo>
                    <a:pt x="1156279" y="160587"/>
                  </a:lnTo>
                  <a:lnTo>
                    <a:pt x="1195290" y="195082"/>
                  </a:lnTo>
                  <a:lnTo>
                    <a:pt x="1231665" y="232360"/>
                  </a:lnTo>
                  <a:lnTo>
                    <a:pt x="1265199" y="272214"/>
                  </a:lnTo>
                  <a:lnTo>
                    <a:pt x="1295704" y="314419"/>
                  </a:lnTo>
                  <a:lnTo>
                    <a:pt x="1323022" y="358753"/>
                  </a:lnTo>
                  <a:lnTo>
                    <a:pt x="1347009" y="404985"/>
                  </a:lnTo>
                  <a:lnTo>
                    <a:pt x="1367530" y="452857"/>
                  </a:lnTo>
                  <a:lnTo>
                    <a:pt x="1384470" y="502100"/>
                  </a:lnTo>
                  <a:lnTo>
                    <a:pt x="1397742" y="552454"/>
                  </a:lnTo>
                  <a:lnTo>
                    <a:pt x="1407277" y="603659"/>
                  </a:lnTo>
                  <a:lnTo>
                    <a:pt x="1413017" y="655427"/>
                  </a:lnTo>
                  <a:lnTo>
                    <a:pt x="1414933" y="707466"/>
                  </a:lnTo>
                  <a:lnTo>
                    <a:pt x="1414720" y="724834"/>
                  </a:lnTo>
                  <a:lnTo>
                    <a:pt x="1411527" y="776810"/>
                  </a:lnTo>
                  <a:lnTo>
                    <a:pt x="1404519" y="828411"/>
                  </a:lnTo>
                  <a:lnTo>
                    <a:pt x="1393732" y="879367"/>
                  </a:lnTo>
                  <a:lnTo>
                    <a:pt x="1379225" y="929391"/>
                  </a:lnTo>
                  <a:lnTo>
                    <a:pt x="1361080" y="978202"/>
                  </a:lnTo>
                  <a:lnTo>
                    <a:pt x="1339396" y="1025547"/>
                  </a:lnTo>
                  <a:lnTo>
                    <a:pt x="1314281" y="1071177"/>
                  </a:lnTo>
                  <a:lnTo>
                    <a:pt x="1285878" y="1114836"/>
                  </a:lnTo>
                  <a:lnTo>
                    <a:pt x="1254346" y="1156279"/>
                  </a:lnTo>
                  <a:lnTo>
                    <a:pt x="1219851" y="1195290"/>
                  </a:lnTo>
                  <a:lnTo>
                    <a:pt x="1182573" y="1231665"/>
                  </a:lnTo>
                  <a:lnTo>
                    <a:pt x="1142718" y="1265199"/>
                  </a:lnTo>
                  <a:lnTo>
                    <a:pt x="1100514" y="1295704"/>
                  </a:lnTo>
                  <a:lnTo>
                    <a:pt x="1056180" y="1323022"/>
                  </a:lnTo>
                  <a:lnTo>
                    <a:pt x="1009948" y="1347009"/>
                  </a:lnTo>
                  <a:lnTo>
                    <a:pt x="962075" y="1367530"/>
                  </a:lnTo>
                  <a:lnTo>
                    <a:pt x="912833" y="1384470"/>
                  </a:lnTo>
                  <a:lnTo>
                    <a:pt x="862478" y="1397742"/>
                  </a:lnTo>
                  <a:lnTo>
                    <a:pt x="811273" y="1407276"/>
                  </a:lnTo>
                  <a:lnTo>
                    <a:pt x="759506" y="1413017"/>
                  </a:lnTo>
                  <a:lnTo>
                    <a:pt x="707466" y="14149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791110" y="4349178"/>
              <a:ext cx="946150" cy="946150"/>
            </a:xfrm>
            <a:custGeom>
              <a:avLst/>
              <a:gdLst/>
              <a:ahLst/>
              <a:cxnLst/>
              <a:rect l="l" t="t" r="r" b="b"/>
              <a:pathLst>
                <a:path w="946150" h="946150">
                  <a:moveTo>
                    <a:pt x="472831" y="945662"/>
                  </a:moveTo>
                  <a:lnTo>
                    <a:pt x="426485" y="943385"/>
                  </a:lnTo>
                  <a:lnTo>
                    <a:pt x="380586" y="936576"/>
                  </a:lnTo>
                  <a:lnTo>
                    <a:pt x="335575" y="925302"/>
                  </a:lnTo>
                  <a:lnTo>
                    <a:pt x="291886" y="909670"/>
                  </a:lnTo>
                  <a:lnTo>
                    <a:pt x="249940" y="889831"/>
                  </a:lnTo>
                  <a:lnTo>
                    <a:pt x="210140" y="865975"/>
                  </a:lnTo>
                  <a:lnTo>
                    <a:pt x="172870" y="838334"/>
                  </a:lnTo>
                  <a:lnTo>
                    <a:pt x="138489" y="807173"/>
                  </a:lnTo>
                  <a:lnTo>
                    <a:pt x="107327" y="772792"/>
                  </a:lnTo>
                  <a:lnTo>
                    <a:pt x="79686" y="735522"/>
                  </a:lnTo>
                  <a:lnTo>
                    <a:pt x="55831" y="695722"/>
                  </a:lnTo>
                  <a:lnTo>
                    <a:pt x="35992" y="653775"/>
                  </a:lnTo>
                  <a:lnTo>
                    <a:pt x="20359" y="610086"/>
                  </a:lnTo>
                  <a:lnTo>
                    <a:pt x="9085" y="565075"/>
                  </a:lnTo>
                  <a:lnTo>
                    <a:pt x="2276" y="519176"/>
                  </a:lnTo>
                  <a:lnTo>
                    <a:pt x="0" y="472831"/>
                  </a:lnTo>
                  <a:lnTo>
                    <a:pt x="142" y="461223"/>
                  </a:lnTo>
                  <a:lnTo>
                    <a:pt x="3556" y="414948"/>
                  </a:lnTo>
                  <a:lnTo>
                    <a:pt x="11489" y="369229"/>
                  </a:lnTo>
                  <a:lnTo>
                    <a:pt x="23865" y="324509"/>
                  </a:lnTo>
                  <a:lnTo>
                    <a:pt x="40565" y="281217"/>
                  </a:lnTo>
                  <a:lnTo>
                    <a:pt x="61428" y="239770"/>
                  </a:lnTo>
                  <a:lnTo>
                    <a:pt x="86253" y="200568"/>
                  </a:lnTo>
                  <a:lnTo>
                    <a:pt x="114801" y="163987"/>
                  </a:lnTo>
                  <a:lnTo>
                    <a:pt x="146797" y="130382"/>
                  </a:lnTo>
                  <a:lnTo>
                    <a:pt x="181933" y="100074"/>
                  </a:lnTo>
                  <a:lnTo>
                    <a:pt x="219870" y="73356"/>
                  </a:lnTo>
                  <a:lnTo>
                    <a:pt x="260243" y="50485"/>
                  </a:lnTo>
                  <a:lnTo>
                    <a:pt x="302664" y="31681"/>
                  </a:lnTo>
                  <a:lnTo>
                    <a:pt x="346724" y="17126"/>
                  </a:lnTo>
                  <a:lnTo>
                    <a:pt x="391998" y="6960"/>
                  </a:lnTo>
                  <a:lnTo>
                    <a:pt x="438051" y="1280"/>
                  </a:lnTo>
                  <a:lnTo>
                    <a:pt x="472831" y="0"/>
                  </a:lnTo>
                  <a:lnTo>
                    <a:pt x="484438" y="142"/>
                  </a:lnTo>
                  <a:lnTo>
                    <a:pt x="530714" y="3556"/>
                  </a:lnTo>
                  <a:lnTo>
                    <a:pt x="576432" y="11489"/>
                  </a:lnTo>
                  <a:lnTo>
                    <a:pt x="621153" y="23865"/>
                  </a:lnTo>
                  <a:lnTo>
                    <a:pt x="664445" y="40565"/>
                  </a:lnTo>
                  <a:lnTo>
                    <a:pt x="705892" y="61428"/>
                  </a:lnTo>
                  <a:lnTo>
                    <a:pt x="745094" y="86253"/>
                  </a:lnTo>
                  <a:lnTo>
                    <a:pt x="781674" y="114801"/>
                  </a:lnTo>
                  <a:lnTo>
                    <a:pt x="815280" y="146797"/>
                  </a:lnTo>
                  <a:lnTo>
                    <a:pt x="845588" y="181933"/>
                  </a:lnTo>
                  <a:lnTo>
                    <a:pt x="872306" y="219870"/>
                  </a:lnTo>
                  <a:lnTo>
                    <a:pt x="895177" y="260243"/>
                  </a:lnTo>
                  <a:lnTo>
                    <a:pt x="913980" y="302664"/>
                  </a:lnTo>
                  <a:lnTo>
                    <a:pt x="928535" y="346724"/>
                  </a:lnTo>
                  <a:lnTo>
                    <a:pt x="938701" y="391998"/>
                  </a:lnTo>
                  <a:lnTo>
                    <a:pt x="944381" y="438051"/>
                  </a:lnTo>
                  <a:lnTo>
                    <a:pt x="945662" y="472831"/>
                  </a:lnTo>
                  <a:lnTo>
                    <a:pt x="945520" y="484438"/>
                  </a:lnTo>
                  <a:lnTo>
                    <a:pt x="942106" y="530714"/>
                  </a:lnTo>
                  <a:lnTo>
                    <a:pt x="934172" y="576432"/>
                  </a:lnTo>
                  <a:lnTo>
                    <a:pt x="921796" y="621153"/>
                  </a:lnTo>
                  <a:lnTo>
                    <a:pt x="905096" y="664445"/>
                  </a:lnTo>
                  <a:lnTo>
                    <a:pt x="884233" y="705891"/>
                  </a:lnTo>
                  <a:lnTo>
                    <a:pt x="859408" y="745094"/>
                  </a:lnTo>
                  <a:lnTo>
                    <a:pt x="830861" y="781674"/>
                  </a:lnTo>
                  <a:lnTo>
                    <a:pt x="798865" y="815280"/>
                  </a:lnTo>
                  <a:lnTo>
                    <a:pt x="763729" y="845588"/>
                  </a:lnTo>
                  <a:lnTo>
                    <a:pt x="725791" y="872306"/>
                  </a:lnTo>
                  <a:lnTo>
                    <a:pt x="685418" y="895177"/>
                  </a:lnTo>
                  <a:lnTo>
                    <a:pt x="642997" y="913980"/>
                  </a:lnTo>
                  <a:lnTo>
                    <a:pt x="598937" y="928535"/>
                  </a:lnTo>
                  <a:lnTo>
                    <a:pt x="553663" y="938701"/>
                  </a:lnTo>
                  <a:lnTo>
                    <a:pt x="507611" y="944381"/>
                  </a:lnTo>
                  <a:lnTo>
                    <a:pt x="472831" y="945662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2051183" y="4819158"/>
            <a:ext cx="37655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b="1" i="1" spc="-409" dirty="0">
                <a:solidFill>
                  <a:srgbClr val="FFFFFF"/>
                </a:solidFill>
                <a:latin typeface="Verdana"/>
                <a:cs typeface="Verdana"/>
              </a:rPr>
              <a:t>10%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905970" y="5397313"/>
            <a:ext cx="834390" cy="6794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14"/>
              </a:spcBef>
            </a:pPr>
            <a:r>
              <a:rPr sz="1550" b="1" i="1" spc="-445" dirty="0">
                <a:solidFill>
                  <a:srgbClr val="BA2536"/>
                </a:solidFill>
                <a:latin typeface="Verdana"/>
                <a:cs typeface="Verdana"/>
              </a:rPr>
              <a:t>14%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550" b="1" i="1" spc="-100" dirty="0">
                <a:solidFill>
                  <a:srgbClr val="FFFFFF"/>
                </a:solidFill>
                <a:latin typeface="Verdana"/>
                <a:cs typeface="Verdana"/>
              </a:rPr>
              <a:t>6.624 </a:t>
            </a:r>
            <a:r>
              <a:rPr sz="1550" b="1" i="1" spc="-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267530" y="3827076"/>
            <a:ext cx="10153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130" dirty="0">
                <a:solidFill>
                  <a:srgbClr val="CB202D"/>
                </a:solidFill>
                <a:latin typeface="Tahoma"/>
                <a:cs typeface="Tahoma"/>
              </a:rPr>
              <a:t>0.6624</a:t>
            </a:r>
            <a:r>
              <a:rPr sz="2150" spc="-20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2150" spc="-370" dirty="0">
                <a:solidFill>
                  <a:srgbClr val="CB202D"/>
                </a:solidFill>
                <a:latin typeface="Tahoma"/>
                <a:cs typeface="Tahoma"/>
              </a:rPr>
              <a:t>M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439224" y="2629749"/>
            <a:ext cx="8559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35" dirty="0">
                <a:solidFill>
                  <a:srgbClr val="CB202D"/>
                </a:solidFill>
                <a:latin typeface="Tahoma"/>
                <a:cs typeface="Tahoma"/>
              </a:rPr>
              <a:t>6.624</a:t>
            </a:r>
            <a:r>
              <a:rPr sz="2100" spc="-25" dirty="0">
                <a:solidFill>
                  <a:srgbClr val="CB202D"/>
                </a:solidFill>
                <a:latin typeface="Tahoma"/>
                <a:cs typeface="Tahoma"/>
              </a:rPr>
              <a:t> </a:t>
            </a:r>
            <a:r>
              <a:rPr sz="2100" spc="-360" dirty="0">
                <a:solidFill>
                  <a:srgbClr val="CB202D"/>
                </a:solidFill>
                <a:latin typeface="Tahoma"/>
                <a:cs typeface="Tahoma"/>
              </a:rPr>
              <a:t>M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3462071" y="4254079"/>
            <a:ext cx="4655185" cy="2609215"/>
            <a:chOff x="13462071" y="4254079"/>
            <a:chExt cx="4655185" cy="2609215"/>
          </a:xfrm>
        </p:grpSpPr>
        <p:sp>
          <p:nvSpPr>
            <p:cNvPr id="60" name="object 60"/>
            <p:cNvSpPr/>
            <p:nvPr/>
          </p:nvSpPr>
          <p:spPr>
            <a:xfrm>
              <a:off x="13462071" y="4254079"/>
              <a:ext cx="4655185" cy="2609215"/>
            </a:xfrm>
            <a:custGeom>
              <a:avLst/>
              <a:gdLst/>
              <a:ahLst/>
              <a:cxnLst/>
              <a:rect l="l" t="t" r="r" b="b"/>
              <a:pathLst>
                <a:path w="4655184" h="2609215">
                  <a:moveTo>
                    <a:pt x="0" y="2470949"/>
                  </a:moveTo>
                  <a:lnTo>
                    <a:pt x="0" y="139208"/>
                  </a:lnTo>
                  <a:lnTo>
                    <a:pt x="7007" y="95196"/>
                  </a:lnTo>
                  <a:lnTo>
                    <a:pt x="26522" y="56980"/>
                  </a:lnTo>
                  <a:lnTo>
                    <a:pt x="56284" y="26850"/>
                  </a:lnTo>
                  <a:lnTo>
                    <a:pt x="94032" y="7094"/>
                  </a:lnTo>
                  <a:lnTo>
                    <a:pt x="137506" y="0"/>
                  </a:lnTo>
                  <a:lnTo>
                    <a:pt x="4517138" y="0"/>
                  </a:lnTo>
                  <a:lnTo>
                    <a:pt x="4560613" y="7094"/>
                  </a:lnTo>
                  <a:lnTo>
                    <a:pt x="4598362" y="26850"/>
                  </a:lnTo>
                  <a:lnTo>
                    <a:pt x="4628124" y="56980"/>
                  </a:lnTo>
                  <a:lnTo>
                    <a:pt x="4647639" y="95196"/>
                  </a:lnTo>
                  <a:lnTo>
                    <a:pt x="4654646" y="139206"/>
                  </a:lnTo>
                  <a:lnTo>
                    <a:pt x="4654646" y="2470951"/>
                  </a:lnTo>
                  <a:lnTo>
                    <a:pt x="4647639" y="2514961"/>
                  </a:lnTo>
                  <a:lnTo>
                    <a:pt x="4628124" y="2553177"/>
                  </a:lnTo>
                  <a:lnTo>
                    <a:pt x="4598362" y="2583307"/>
                  </a:lnTo>
                  <a:lnTo>
                    <a:pt x="4560613" y="2603063"/>
                  </a:lnTo>
                  <a:lnTo>
                    <a:pt x="4526758" y="2608587"/>
                  </a:lnTo>
                  <a:lnTo>
                    <a:pt x="127886" y="2608587"/>
                  </a:lnTo>
                  <a:lnTo>
                    <a:pt x="56284" y="2583307"/>
                  </a:lnTo>
                  <a:lnTo>
                    <a:pt x="26522" y="2553177"/>
                  </a:lnTo>
                  <a:lnTo>
                    <a:pt x="7007" y="2514961"/>
                  </a:lnTo>
                  <a:lnTo>
                    <a:pt x="0" y="2470949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682202" y="4507063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6970" y="47624"/>
                  </a:moveTo>
                  <a:lnTo>
                    <a:pt x="20654" y="47624"/>
                  </a:lnTo>
                  <a:lnTo>
                    <a:pt x="17617" y="47020"/>
                  </a:lnTo>
                  <a:lnTo>
                    <a:pt x="0" y="26970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26970" y="0"/>
                  </a:lnTo>
                  <a:lnTo>
                    <a:pt x="47625" y="23812"/>
                  </a:lnTo>
                  <a:lnTo>
                    <a:pt x="47624" y="26970"/>
                  </a:lnTo>
                  <a:lnTo>
                    <a:pt x="26970" y="47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3835743" y="3798646"/>
            <a:ext cx="410654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1865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latin typeface="Tahoma"/>
                <a:cs typeface="Tahoma"/>
              </a:rPr>
              <a:t>Assumptions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820"/>
              </a:spcBef>
            </a:pP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Customers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ordering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45" dirty="0">
                <a:solidFill>
                  <a:srgbClr val="FFFFFF"/>
                </a:solidFill>
                <a:latin typeface="Tahoma"/>
                <a:cs typeface="Tahoma"/>
              </a:rPr>
              <a:t>&lt;=4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orders/month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75" dirty="0">
                <a:solidFill>
                  <a:srgbClr val="FFFFFF"/>
                </a:solidFill>
                <a:latin typeface="Tahoma"/>
                <a:cs typeface="Tahoma"/>
              </a:rPr>
              <a:t>60%</a:t>
            </a:r>
            <a:r>
              <a:rPr sz="13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300" b="1" spc="30" dirty="0">
                <a:solidFill>
                  <a:srgbClr val="FFFFFF"/>
                </a:solidFill>
                <a:latin typeface="Tahoma"/>
                <a:cs typeface="Tahoma"/>
              </a:rPr>
              <a:t>MTC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3682192" y="5192864"/>
            <a:ext cx="47625" cy="504825"/>
          </a:xfrm>
          <a:custGeom>
            <a:avLst/>
            <a:gdLst/>
            <a:ahLst/>
            <a:cxnLst/>
            <a:rect l="l" t="t" r="r" b="b"/>
            <a:pathLst>
              <a:path w="47625" h="504825">
                <a:moveTo>
                  <a:pt x="47625" y="477862"/>
                </a:moveTo>
                <a:lnTo>
                  <a:pt x="26974" y="457200"/>
                </a:lnTo>
                <a:lnTo>
                  <a:pt x="20662" y="457200"/>
                </a:lnTo>
                <a:lnTo>
                  <a:pt x="0" y="477862"/>
                </a:lnTo>
                <a:lnTo>
                  <a:pt x="0" y="484174"/>
                </a:lnTo>
                <a:lnTo>
                  <a:pt x="20662" y="504825"/>
                </a:lnTo>
                <a:lnTo>
                  <a:pt x="26974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62"/>
                </a:lnTo>
                <a:close/>
              </a:path>
              <a:path w="47625" h="5048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3835743" y="5081770"/>
            <a:ext cx="377062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above,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Zomato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Gold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members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60%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835743" y="5508451"/>
            <a:ext cx="3843654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above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ZGold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members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ordering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 &lt;=4 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orders/month</a:t>
            </a:r>
            <a:r>
              <a:rPr sz="13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65" dirty="0">
                <a:solidFill>
                  <a:srgbClr val="FFFFFF"/>
                </a:solidFill>
                <a:latin typeface="Tahoma"/>
                <a:cs typeface="Tahoma"/>
              </a:rPr>
              <a:t>(Avg.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taken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85" dirty="0">
                <a:solidFill>
                  <a:srgbClr val="FFFFFF"/>
                </a:solidFill>
                <a:latin typeface="Tahoma"/>
                <a:cs typeface="Tahoma"/>
              </a:rPr>
              <a:t>~3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segment):</a:t>
            </a:r>
            <a:endParaRPr sz="1300">
              <a:latin typeface="Tahoma"/>
              <a:cs typeface="Tahoma"/>
            </a:endParaRPr>
          </a:p>
          <a:p>
            <a:pPr marL="198120" indent="-16954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98120" algn="l"/>
              </a:tabLst>
            </a:pP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sz="13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Reviewers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300" dirty="0">
                <a:solidFill>
                  <a:srgbClr val="FFFFFF"/>
                </a:solidFill>
                <a:latin typeface="Tahoma"/>
                <a:cs typeface="Tahoma"/>
              </a:rPr>
              <a:t>5%</a:t>
            </a:r>
            <a:endParaRPr sz="1300">
              <a:latin typeface="Tahoma"/>
              <a:cs typeface="Tahoma"/>
            </a:endParaRPr>
          </a:p>
          <a:p>
            <a:pPr marL="230504" indent="-18923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30504" algn="l"/>
              </a:tabLst>
            </a:pP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Reviwers</a:t>
            </a:r>
            <a:r>
              <a:rPr sz="13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13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13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rate</a:t>
            </a:r>
            <a:r>
              <a:rPr sz="13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85" dirty="0">
                <a:solidFill>
                  <a:srgbClr val="FFFFFF"/>
                </a:solidFill>
                <a:latin typeface="Tahoma"/>
                <a:cs typeface="Tahoma"/>
              </a:rPr>
              <a:t>10%</a:t>
            </a:r>
            <a:endParaRPr sz="1300">
              <a:latin typeface="Tahoma"/>
              <a:cs typeface="Tahoma"/>
            </a:endParaRPr>
          </a:p>
          <a:p>
            <a:pPr marL="233045" indent="-19177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33045" algn="l"/>
              </a:tabLst>
            </a:pP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Non-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Reviewers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85%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5331758" y="7230858"/>
            <a:ext cx="12617450" cy="2946400"/>
            <a:chOff x="5331758" y="7230858"/>
            <a:chExt cx="12617450" cy="2946400"/>
          </a:xfrm>
        </p:grpSpPr>
        <p:sp>
          <p:nvSpPr>
            <p:cNvPr id="67" name="object 67"/>
            <p:cNvSpPr/>
            <p:nvPr/>
          </p:nvSpPr>
          <p:spPr>
            <a:xfrm>
              <a:off x="5331758" y="7230858"/>
              <a:ext cx="12617450" cy="2946400"/>
            </a:xfrm>
            <a:custGeom>
              <a:avLst/>
              <a:gdLst/>
              <a:ahLst/>
              <a:cxnLst/>
              <a:rect l="l" t="t" r="r" b="b"/>
              <a:pathLst>
                <a:path w="12617450" h="2946400">
                  <a:moveTo>
                    <a:pt x="0" y="2788977"/>
                  </a:moveTo>
                  <a:lnTo>
                    <a:pt x="0" y="157125"/>
                  </a:lnTo>
                  <a:lnTo>
                    <a:pt x="6002" y="128872"/>
                  </a:lnTo>
                  <a:lnTo>
                    <a:pt x="50871" y="77806"/>
                  </a:lnTo>
                  <a:lnTo>
                    <a:pt x="87636" y="55877"/>
                  </a:lnTo>
                  <a:lnTo>
                    <a:pt x="132553" y="36942"/>
                  </a:lnTo>
                  <a:lnTo>
                    <a:pt x="184572" y="21444"/>
                  </a:lnTo>
                  <a:lnTo>
                    <a:pt x="242643" y="9826"/>
                  </a:lnTo>
                  <a:lnTo>
                    <a:pt x="305714" y="2530"/>
                  </a:lnTo>
                  <a:lnTo>
                    <a:pt x="372731" y="0"/>
                  </a:lnTo>
                  <a:lnTo>
                    <a:pt x="12244335" y="0"/>
                  </a:lnTo>
                  <a:lnTo>
                    <a:pt x="12311353" y="2530"/>
                  </a:lnTo>
                  <a:lnTo>
                    <a:pt x="12374423" y="9826"/>
                  </a:lnTo>
                  <a:lnTo>
                    <a:pt x="12432493" y="21444"/>
                  </a:lnTo>
                  <a:lnTo>
                    <a:pt x="12484513" y="36942"/>
                  </a:lnTo>
                  <a:lnTo>
                    <a:pt x="12529430" y="55877"/>
                  </a:lnTo>
                  <a:lnTo>
                    <a:pt x="12566195" y="77806"/>
                  </a:lnTo>
                  <a:lnTo>
                    <a:pt x="12611064" y="128872"/>
                  </a:lnTo>
                  <a:lnTo>
                    <a:pt x="12617066" y="157123"/>
                  </a:lnTo>
                  <a:lnTo>
                    <a:pt x="12617066" y="2788979"/>
                  </a:lnTo>
                  <a:lnTo>
                    <a:pt x="12593756" y="2843817"/>
                  </a:lnTo>
                  <a:lnTo>
                    <a:pt x="12529430" y="2890225"/>
                  </a:lnTo>
                  <a:lnTo>
                    <a:pt x="12484513" y="2909160"/>
                  </a:lnTo>
                  <a:lnTo>
                    <a:pt x="12432493" y="2924658"/>
                  </a:lnTo>
                  <a:lnTo>
                    <a:pt x="12374423" y="2936277"/>
                  </a:lnTo>
                  <a:lnTo>
                    <a:pt x="12311353" y="2943573"/>
                  </a:lnTo>
                  <a:lnTo>
                    <a:pt x="12244335" y="2946103"/>
                  </a:lnTo>
                  <a:lnTo>
                    <a:pt x="372731" y="2946103"/>
                  </a:lnTo>
                  <a:lnTo>
                    <a:pt x="305714" y="2943573"/>
                  </a:lnTo>
                  <a:lnTo>
                    <a:pt x="242643" y="2936277"/>
                  </a:lnTo>
                  <a:lnTo>
                    <a:pt x="184572" y="2924658"/>
                  </a:lnTo>
                  <a:lnTo>
                    <a:pt x="132553" y="2909160"/>
                  </a:lnTo>
                  <a:lnTo>
                    <a:pt x="87636" y="2890225"/>
                  </a:lnTo>
                  <a:lnTo>
                    <a:pt x="50871" y="2868297"/>
                  </a:lnTo>
                  <a:lnTo>
                    <a:pt x="6002" y="2817230"/>
                  </a:lnTo>
                  <a:lnTo>
                    <a:pt x="0" y="2788977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595988" y="7490554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6970" y="47624"/>
                  </a:moveTo>
                  <a:lnTo>
                    <a:pt x="20654" y="47624"/>
                  </a:lnTo>
                  <a:lnTo>
                    <a:pt x="17617" y="47020"/>
                  </a:lnTo>
                  <a:lnTo>
                    <a:pt x="0" y="26970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26970" y="0"/>
                  </a:lnTo>
                  <a:lnTo>
                    <a:pt x="47625" y="23812"/>
                  </a:lnTo>
                  <a:lnTo>
                    <a:pt x="47624" y="26970"/>
                  </a:lnTo>
                  <a:lnTo>
                    <a:pt x="26970" y="47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793880" y="6753436"/>
            <a:ext cx="7990840" cy="849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58490">
              <a:lnSpc>
                <a:spcPct val="100000"/>
              </a:lnSpc>
              <a:spcBef>
                <a:spcPts val="130"/>
              </a:spcBef>
            </a:pPr>
            <a:r>
              <a:rPr sz="2350" b="1" dirty="0">
                <a:latin typeface="Tahoma"/>
                <a:cs typeface="Tahoma"/>
              </a:rPr>
              <a:t>Why</a:t>
            </a:r>
            <a:r>
              <a:rPr sz="2350" b="1" spc="-15" dirty="0">
                <a:latin typeface="Tahoma"/>
                <a:cs typeface="Tahoma"/>
              </a:rPr>
              <a:t> </a:t>
            </a:r>
            <a:r>
              <a:rPr sz="2350" b="1" dirty="0">
                <a:latin typeface="Tahoma"/>
                <a:cs typeface="Tahoma"/>
              </a:rPr>
              <a:t>is</a:t>
            </a:r>
            <a:r>
              <a:rPr sz="2350" b="1" spc="-10" dirty="0">
                <a:latin typeface="Tahoma"/>
                <a:cs typeface="Tahoma"/>
              </a:rPr>
              <a:t> </a:t>
            </a:r>
            <a:r>
              <a:rPr sz="2350" b="1" dirty="0">
                <a:latin typeface="Tahoma"/>
                <a:cs typeface="Tahoma"/>
              </a:rPr>
              <a:t>this</a:t>
            </a:r>
            <a:r>
              <a:rPr sz="2350" b="1" spc="-5" dirty="0">
                <a:latin typeface="Tahoma"/>
                <a:cs typeface="Tahoma"/>
              </a:rPr>
              <a:t> </a:t>
            </a:r>
            <a:r>
              <a:rPr sz="2350" b="1" spc="-10" dirty="0">
                <a:solidFill>
                  <a:srgbClr val="CB202D"/>
                </a:solidFill>
                <a:latin typeface="Tahoma"/>
                <a:cs typeface="Tahoma"/>
              </a:rPr>
              <a:t>impactful?</a:t>
            </a:r>
            <a:endParaRPr sz="2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ZGold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membership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comprises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80" dirty="0">
                <a:solidFill>
                  <a:srgbClr val="FFFFFF"/>
                </a:solidFill>
                <a:latin typeface="Tahoma"/>
                <a:cs typeface="Tahoma"/>
              </a:rPr>
              <a:t>40%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60" dirty="0">
                <a:solidFill>
                  <a:srgbClr val="FFFFFF"/>
                </a:solidFill>
                <a:latin typeface="Tahoma"/>
                <a:cs typeface="Tahoma"/>
              </a:rPr>
              <a:t>GOV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5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2023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6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5" dirty="0">
                <a:solidFill>
                  <a:srgbClr val="FFFFFF"/>
                </a:solidFill>
                <a:latin typeface="Tahoma"/>
                <a:cs typeface="Tahoma"/>
              </a:rPr>
              <a:t>#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members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grown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75" dirty="0">
                <a:solidFill>
                  <a:srgbClr val="FFFFFF"/>
                </a:solidFill>
                <a:latin typeface="Tahoma"/>
                <a:cs typeface="Tahoma"/>
              </a:rPr>
              <a:t>90%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since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595988" y="7947761"/>
            <a:ext cx="47625" cy="2105025"/>
          </a:xfrm>
          <a:custGeom>
            <a:avLst/>
            <a:gdLst/>
            <a:ahLst/>
            <a:cxnLst/>
            <a:rect l="l" t="t" r="r" b="b"/>
            <a:pathLst>
              <a:path w="47625" h="2105025">
                <a:moveTo>
                  <a:pt x="47625" y="2078050"/>
                </a:moveTo>
                <a:lnTo>
                  <a:pt x="26962" y="2057400"/>
                </a:lnTo>
                <a:lnTo>
                  <a:pt x="20650" y="2057400"/>
                </a:lnTo>
                <a:lnTo>
                  <a:pt x="0" y="2078050"/>
                </a:lnTo>
                <a:lnTo>
                  <a:pt x="0" y="2084374"/>
                </a:lnTo>
                <a:lnTo>
                  <a:pt x="20650" y="2105025"/>
                </a:lnTo>
                <a:lnTo>
                  <a:pt x="26962" y="2105025"/>
                </a:lnTo>
                <a:lnTo>
                  <a:pt x="47625" y="2084374"/>
                </a:lnTo>
                <a:lnTo>
                  <a:pt x="47625" y="2081212"/>
                </a:lnTo>
                <a:lnTo>
                  <a:pt x="47625" y="2078050"/>
                </a:lnTo>
                <a:close/>
              </a:path>
              <a:path w="47625" h="2105025">
                <a:moveTo>
                  <a:pt x="47625" y="1620850"/>
                </a:moveTo>
                <a:lnTo>
                  <a:pt x="26962" y="1600200"/>
                </a:lnTo>
                <a:lnTo>
                  <a:pt x="20650" y="1600200"/>
                </a:lnTo>
                <a:lnTo>
                  <a:pt x="0" y="1620850"/>
                </a:lnTo>
                <a:lnTo>
                  <a:pt x="0" y="1627174"/>
                </a:lnTo>
                <a:lnTo>
                  <a:pt x="20650" y="1647825"/>
                </a:lnTo>
                <a:lnTo>
                  <a:pt x="26962" y="1647825"/>
                </a:lnTo>
                <a:lnTo>
                  <a:pt x="47625" y="1627174"/>
                </a:lnTo>
                <a:lnTo>
                  <a:pt x="47625" y="1624012"/>
                </a:lnTo>
                <a:lnTo>
                  <a:pt x="47625" y="1620850"/>
                </a:lnTo>
                <a:close/>
              </a:path>
              <a:path w="47625" h="2105025">
                <a:moveTo>
                  <a:pt x="47625" y="935050"/>
                </a:moveTo>
                <a:lnTo>
                  <a:pt x="26962" y="914400"/>
                </a:lnTo>
                <a:lnTo>
                  <a:pt x="20650" y="914400"/>
                </a:lnTo>
                <a:lnTo>
                  <a:pt x="0" y="935050"/>
                </a:lnTo>
                <a:lnTo>
                  <a:pt x="0" y="941374"/>
                </a:lnTo>
                <a:lnTo>
                  <a:pt x="20650" y="962025"/>
                </a:lnTo>
                <a:lnTo>
                  <a:pt x="26962" y="962025"/>
                </a:lnTo>
                <a:lnTo>
                  <a:pt x="47625" y="941374"/>
                </a:lnTo>
                <a:lnTo>
                  <a:pt x="47625" y="938212"/>
                </a:lnTo>
                <a:lnTo>
                  <a:pt x="47625" y="935050"/>
                </a:lnTo>
                <a:close/>
              </a:path>
              <a:path w="47625" h="2105025">
                <a:moveTo>
                  <a:pt x="47625" y="477850"/>
                </a:moveTo>
                <a:lnTo>
                  <a:pt x="26962" y="457200"/>
                </a:lnTo>
                <a:lnTo>
                  <a:pt x="20650" y="457200"/>
                </a:lnTo>
                <a:lnTo>
                  <a:pt x="0" y="477850"/>
                </a:lnTo>
                <a:lnTo>
                  <a:pt x="0" y="484174"/>
                </a:lnTo>
                <a:lnTo>
                  <a:pt x="20650" y="504825"/>
                </a:lnTo>
                <a:lnTo>
                  <a:pt x="26962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50"/>
                </a:lnTo>
                <a:close/>
              </a:path>
              <a:path w="47625" h="2105025">
                <a:moveTo>
                  <a:pt x="47625" y="20650"/>
                </a:moveTo>
                <a:lnTo>
                  <a:pt x="26962" y="0"/>
                </a:lnTo>
                <a:lnTo>
                  <a:pt x="20650" y="0"/>
                </a:lnTo>
                <a:lnTo>
                  <a:pt x="0" y="20650"/>
                </a:lnTo>
                <a:lnTo>
                  <a:pt x="0" y="26974"/>
                </a:lnTo>
                <a:lnTo>
                  <a:pt x="20650" y="47625"/>
                </a:lnTo>
                <a:lnTo>
                  <a:pt x="2696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749529" y="7836661"/>
            <a:ext cx="90468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Increased</a:t>
            </a:r>
            <a:r>
              <a:rPr sz="13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engagement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6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examining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reviews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meals/restaurants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making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informed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decisions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49529" y="8293861"/>
            <a:ext cx="114681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Customers</a:t>
            </a:r>
            <a:r>
              <a:rPr sz="13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spend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rating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orders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reviewers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potential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write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review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6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little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bit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push/motivation.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749529" y="8720542"/>
            <a:ext cx="12062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They’re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lacking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motivation/trigger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write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review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i="1" spc="-375" dirty="0">
                <a:solidFill>
                  <a:srgbClr val="FFFFFF"/>
                </a:solidFill>
                <a:latin typeface="Verdana"/>
                <a:cs typeface="Verdana"/>
              </a:rPr>
              <a:t>4%</a:t>
            </a:r>
            <a:r>
              <a:rPr sz="1300" b="1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105" dirty="0">
                <a:solidFill>
                  <a:srgbClr val="FFFFFF"/>
                </a:solidFill>
                <a:latin typeface="Verdana"/>
                <a:cs typeface="Verdana"/>
              </a:rPr>
              <a:t>increment</a:t>
            </a:r>
            <a:r>
              <a:rPr sz="1300" b="1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13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300" b="1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110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300" b="1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100" dirty="0">
                <a:solidFill>
                  <a:srgbClr val="FFFFFF"/>
                </a:solidFill>
                <a:latin typeface="Verdana"/>
                <a:cs typeface="Verdana"/>
              </a:rPr>
              <a:t>segment</a:t>
            </a:r>
            <a:r>
              <a:rPr sz="1300" b="1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7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300" b="1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85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1300" b="1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95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1300" b="1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75" dirty="0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r>
              <a:rPr sz="1300" b="1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270" dirty="0">
                <a:solidFill>
                  <a:srgbClr val="FFFFFF"/>
                </a:solidFill>
                <a:latin typeface="Verdana"/>
                <a:cs typeface="Verdana"/>
              </a:rPr>
              <a:t>40%</a:t>
            </a:r>
            <a:r>
              <a:rPr sz="1300" b="1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120" dirty="0">
                <a:solidFill>
                  <a:srgbClr val="FFFFFF"/>
                </a:solidFill>
                <a:latin typeface="Verdana"/>
                <a:cs typeface="Verdana"/>
              </a:rPr>
              <a:t>growth</a:t>
            </a:r>
            <a:r>
              <a:rPr sz="1300" b="1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13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300" b="1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300" b="1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13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300" b="1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7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300" b="1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20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300" b="1" i="1" spc="-10" dirty="0">
                <a:solidFill>
                  <a:srgbClr val="FFFFFF"/>
                </a:solidFill>
                <a:latin typeface="Verdana"/>
                <a:cs typeface="Verdana"/>
              </a:rPr>
              <a:t>reviews.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49529" y="9436861"/>
            <a:ext cx="51409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Customers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feel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 valuable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after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seeing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improvement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5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food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749529" y="9894061"/>
            <a:ext cx="56883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Restaurants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show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improvement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5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food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30" dirty="0">
                <a:solidFill>
                  <a:srgbClr val="FFFFFF"/>
                </a:solidFill>
                <a:latin typeface="Tahoma"/>
                <a:cs typeface="Tahoma"/>
              </a:rPr>
              <a:t>growth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5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revenue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4286" y="1500704"/>
            <a:ext cx="1470660" cy="993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115" algn="ctr">
              <a:lnSpc>
                <a:spcPts val="3504"/>
              </a:lnSpc>
              <a:spcBef>
                <a:spcPts val="125"/>
              </a:spcBef>
            </a:pPr>
            <a:r>
              <a:rPr sz="2950" spc="-465" dirty="0">
                <a:solidFill>
                  <a:srgbClr val="CB202D"/>
                </a:solidFill>
                <a:latin typeface="Tahoma"/>
                <a:cs typeface="Tahoma"/>
              </a:rPr>
              <a:t>54.16%</a:t>
            </a:r>
            <a:endParaRPr sz="2950">
              <a:latin typeface="Tahoma"/>
              <a:cs typeface="Tahoma"/>
            </a:endParaRPr>
          </a:p>
          <a:p>
            <a:pPr algn="ctr">
              <a:lnSpc>
                <a:spcPts val="1885"/>
              </a:lnSpc>
            </a:pPr>
            <a:r>
              <a:rPr sz="1600" b="1" dirty="0">
                <a:latin typeface="Tahoma"/>
                <a:cs typeface="Tahoma"/>
              </a:rPr>
              <a:t>Order</a:t>
            </a:r>
            <a:r>
              <a:rPr sz="1600" b="1" spc="-8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for</a:t>
            </a:r>
            <a:r>
              <a:rPr sz="1600" b="1" spc="-8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Self,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600" b="1" dirty="0">
                <a:latin typeface="Tahoma"/>
                <a:cs typeface="Tahoma"/>
              </a:rPr>
              <a:t>Friends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&amp;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Fam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85765" y="1519642"/>
            <a:ext cx="1577975" cy="1054100"/>
          </a:xfrm>
          <a:custGeom>
            <a:avLst/>
            <a:gdLst/>
            <a:ahLst/>
            <a:cxnLst/>
            <a:rect l="l" t="t" r="r" b="b"/>
            <a:pathLst>
              <a:path w="1577975" h="1054100">
                <a:moveTo>
                  <a:pt x="1394543" y="1054100"/>
                </a:moveTo>
                <a:lnTo>
                  <a:pt x="183061" y="1054100"/>
                </a:lnTo>
                <a:lnTo>
                  <a:pt x="145746" y="1049020"/>
                </a:lnTo>
                <a:lnTo>
                  <a:pt x="136655" y="1046480"/>
                </a:lnTo>
                <a:lnTo>
                  <a:pt x="127698" y="1042670"/>
                </a:lnTo>
                <a:lnTo>
                  <a:pt x="118877" y="1040130"/>
                </a:lnTo>
                <a:lnTo>
                  <a:pt x="110232" y="1036320"/>
                </a:lnTo>
                <a:lnTo>
                  <a:pt x="101806" y="1031240"/>
                </a:lnTo>
                <a:lnTo>
                  <a:pt x="93599" y="1027430"/>
                </a:lnTo>
                <a:lnTo>
                  <a:pt x="85611" y="1022350"/>
                </a:lnTo>
                <a:lnTo>
                  <a:pt x="77879" y="1016000"/>
                </a:lnTo>
                <a:lnTo>
                  <a:pt x="70442" y="1010920"/>
                </a:lnTo>
                <a:lnTo>
                  <a:pt x="63299" y="1004570"/>
                </a:lnTo>
                <a:lnTo>
                  <a:pt x="56450" y="998220"/>
                </a:lnTo>
                <a:lnTo>
                  <a:pt x="49927" y="990600"/>
                </a:lnTo>
                <a:lnTo>
                  <a:pt x="43764" y="984250"/>
                </a:lnTo>
                <a:lnTo>
                  <a:pt x="37958" y="976630"/>
                </a:lnTo>
                <a:lnTo>
                  <a:pt x="32511" y="969010"/>
                </a:lnTo>
                <a:lnTo>
                  <a:pt x="27448" y="961390"/>
                </a:lnTo>
                <a:lnTo>
                  <a:pt x="22794" y="952500"/>
                </a:lnTo>
                <a:lnTo>
                  <a:pt x="18548" y="944880"/>
                </a:lnTo>
                <a:lnTo>
                  <a:pt x="3735" y="899160"/>
                </a:lnTo>
                <a:lnTo>
                  <a:pt x="0" y="862330"/>
                </a:lnTo>
                <a:lnTo>
                  <a:pt x="0" y="191770"/>
                </a:lnTo>
                <a:lnTo>
                  <a:pt x="3738" y="153670"/>
                </a:lnTo>
                <a:lnTo>
                  <a:pt x="18554" y="109220"/>
                </a:lnTo>
                <a:lnTo>
                  <a:pt x="43770" y="69850"/>
                </a:lnTo>
                <a:lnTo>
                  <a:pt x="77884" y="36830"/>
                </a:lnTo>
                <a:lnTo>
                  <a:pt x="127701" y="10160"/>
                </a:lnTo>
                <a:lnTo>
                  <a:pt x="173653" y="0"/>
                </a:lnTo>
                <a:lnTo>
                  <a:pt x="1403952" y="0"/>
                </a:lnTo>
                <a:lnTo>
                  <a:pt x="1422632" y="2540"/>
                </a:lnTo>
                <a:lnTo>
                  <a:pt x="1449907" y="10160"/>
                </a:lnTo>
                <a:lnTo>
                  <a:pt x="1467374" y="17780"/>
                </a:lnTo>
                <a:lnTo>
                  <a:pt x="1470183" y="19050"/>
                </a:lnTo>
                <a:lnTo>
                  <a:pt x="184035" y="19050"/>
                </a:lnTo>
                <a:lnTo>
                  <a:pt x="150564" y="24130"/>
                </a:lnTo>
                <a:lnTo>
                  <a:pt x="111149" y="39370"/>
                </a:lnTo>
                <a:lnTo>
                  <a:pt x="76608" y="63500"/>
                </a:lnTo>
                <a:lnTo>
                  <a:pt x="48992" y="95250"/>
                </a:lnTo>
                <a:lnTo>
                  <a:pt x="29967" y="133350"/>
                </a:lnTo>
                <a:lnTo>
                  <a:pt x="20676" y="173990"/>
                </a:lnTo>
                <a:lnTo>
                  <a:pt x="19828" y="191770"/>
                </a:lnTo>
                <a:lnTo>
                  <a:pt x="19828" y="862330"/>
                </a:lnTo>
                <a:lnTo>
                  <a:pt x="25044" y="904240"/>
                </a:lnTo>
                <a:lnTo>
                  <a:pt x="40275" y="943610"/>
                </a:lnTo>
                <a:lnTo>
                  <a:pt x="48992" y="957580"/>
                </a:lnTo>
                <a:lnTo>
                  <a:pt x="53878" y="965200"/>
                </a:lnTo>
                <a:lnTo>
                  <a:pt x="59085" y="971550"/>
                </a:lnTo>
                <a:lnTo>
                  <a:pt x="64614" y="977900"/>
                </a:lnTo>
                <a:lnTo>
                  <a:pt x="70465" y="984250"/>
                </a:lnTo>
                <a:lnTo>
                  <a:pt x="76608" y="989330"/>
                </a:lnTo>
                <a:lnTo>
                  <a:pt x="83016" y="995680"/>
                </a:lnTo>
                <a:lnTo>
                  <a:pt x="89687" y="1000760"/>
                </a:lnTo>
                <a:lnTo>
                  <a:pt x="96622" y="1005840"/>
                </a:lnTo>
                <a:lnTo>
                  <a:pt x="103788" y="1009650"/>
                </a:lnTo>
                <a:lnTo>
                  <a:pt x="111149" y="1014730"/>
                </a:lnTo>
                <a:lnTo>
                  <a:pt x="118707" y="1017270"/>
                </a:lnTo>
                <a:lnTo>
                  <a:pt x="134375" y="1024890"/>
                </a:lnTo>
                <a:lnTo>
                  <a:pt x="142408" y="1027430"/>
                </a:lnTo>
                <a:lnTo>
                  <a:pt x="150564" y="1028700"/>
                </a:lnTo>
                <a:lnTo>
                  <a:pt x="158840" y="1031240"/>
                </a:lnTo>
                <a:lnTo>
                  <a:pt x="175595" y="1033780"/>
                </a:lnTo>
                <a:lnTo>
                  <a:pt x="184035" y="1033780"/>
                </a:lnTo>
                <a:lnTo>
                  <a:pt x="192515" y="1035050"/>
                </a:lnTo>
                <a:lnTo>
                  <a:pt x="1469485" y="1035050"/>
                </a:lnTo>
                <a:lnTo>
                  <a:pt x="1467378" y="1036320"/>
                </a:lnTo>
                <a:lnTo>
                  <a:pt x="1458733" y="1040130"/>
                </a:lnTo>
                <a:lnTo>
                  <a:pt x="1449910" y="1042670"/>
                </a:lnTo>
                <a:lnTo>
                  <a:pt x="1440953" y="1046480"/>
                </a:lnTo>
                <a:lnTo>
                  <a:pt x="1431861" y="1049020"/>
                </a:lnTo>
                <a:lnTo>
                  <a:pt x="1394543" y="1054100"/>
                </a:lnTo>
                <a:close/>
              </a:path>
              <a:path w="1577975" h="1054100">
                <a:moveTo>
                  <a:pt x="1469485" y="1035050"/>
                </a:moveTo>
                <a:lnTo>
                  <a:pt x="1385088" y="1035050"/>
                </a:lnTo>
                <a:lnTo>
                  <a:pt x="1393569" y="1033780"/>
                </a:lnTo>
                <a:lnTo>
                  <a:pt x="1402009" y="1033780"/>
                </a:lnTo>
                <a:lnTo>
                  <a:pt x="1418766" y="1031240"/>
                </a:lnTo>
                <a:lnTo>
                  <a:pt x="1427043" y="1028700"/>
                </a:lnTo>
                <a:lnTo>
                  <a:pt x="1435199" y="1027430"/>
                </a:lnTo>
                <a:lnTo>
                  <a:pt x="1443234" y="1024890"/>
                </a:lnTo>
                <a:lnTo>
                  <a:pt x="1458903" y="1017270"/>
                </a:lnTo>
                <a:lnTo>
                  <a:pt x="1466461" y="1014730"/>
                </a:lnTo>
                <a:lnTo>
                  <a:pt x="1473824" y="1009650"/>
                </a:lnTo>
                <a:lnTo>
                  <a:pt x="1480990" y="1005840"/>
                </a:lnTo>
                <a:lnTo>
                  <a:pt x="1487926" y="1000760"/>
                </a:lnTo>
                <a:lnTo>
                  <a:pt x="1494599" y="995680"/>
                </a:lnTo>
                <a:lnTo>
                  <a:pt x="1501007" y="989330"/>
                </a:lnTo>
                <a:lnTo>
                  <a:pt x="1507151" y="984250"/>
                </a:lnTo>
                <a:lnTo>
                  <a:pt x="1513002" y="977900"/>
                </a:lnTo>
                <a:lnTo>
                  <a:pt x="1518532" y="971550"/>
                </a:lnTo>
                <a:lnTo>
                  <a:pt x="1523740" y="965200"/>
                </a:lnTo>
                <a:lnTo>
                  <a:pt x="1528627" y="957580"/>
                </a:lnTo>
                <a:lnTo>
                  <a:pt x="1533169" y="951230"/>
                </a:lnTo>
                <a:lnTo>
                  <a:pt x="1552578" y="904240"/>
                </a:lnTo>
                <a:lnTo>
                  <a:pt x="1557795" y="862330"/>
                </a:lnTo>
                <a:lnTo>
                  <a:pt x="1557795" y="191770"/>
                </a:lnTo>
                <a:lnTo>
                  <a:pt x="1552578" y="149860"/>
                </a:lnTo>
                <a:lnTo>
                  <a:pt x="1537344" y="110490"/>
                </a:lnTo>
                <a:lnTo>
                  <a:pt x="1513002" y="76200"/>
                </a:lnTo>
                <a:lnTo>
                  <a:pt x="1480990" y="48260"/>
                </a:lnTo>
                <a:lnTo>
                  <a:pt x="1427043" y="24130"/>
                </a:lnTo>
                <a:lnTo>
                  <a:pt x="1393569" y="19050"/>
                </a:lnTo>
                <a:lnTo>
                  <a:pt x="1470183" y="19050"/>
                </a:lnTo>
                <a:lnTo>
                  <a:pt x="1507167" y="43180"/>
                </a:lnTo>
                <a:lnTo>
                  <a:pt x="1539654" y="77470"/>
                </a:lnTo>
                <a:lnTo>
                  <a:pt x="1562903" y="118110"/>
                </a:lnTo>
                <a:lnTo>
                  <a:pt x="1575511" y="162560"/>
                </a:lnTo>
                <a:lnTo>
                  <a:pt x="1577623" y="191770"/>
                </a:lnTo>
                <a:lnTo>
                  <a:pt x="1577623" y="862330"/>
                </a:lnTo>
                <a:lnTo>
                  <a:pt x="1571809" y="909320"/>
                </a:lnTo>
                <a:lnTo>
                  <a:pt x="1554826" y="952500"/>
                </a:lnTo>
                <a:lnTo>
                  <a:pt x="1550171" y="961390"/>
                </a:lnTo>
                <a:lnTo>
                  <a:pt x="1545108" y="969010"/>
                </a:lnTo>
                <a:lnTo>
                  <a:pt x="1539660" y="976630"/>
                </a:lnTo>
                <a:lnTo>
                  <a:pt x="1533854" y="984250"/>
                </a:lnTo>
                <a:lnTo>
                  <a:pt x="1527689" y="990600"/>
                </a:lnTo>
                <a:lnTo>
                  <a:pt x="1521166" y="998220"/>
                </a:lnTo>
                <a:lnTo>
                  <a:pt x="1514316" y="1004570"/>
                </a:lnTo>
                <a:lnTo>
                  <a:pt x="1507173" y="1010920"/>
                </a:lnTo>
                <a:lnTo>
                  <a:pt x="1499734" y="1016000"/>
                </a:lnTo>
                <a:lnTo>
                  <a:pt x="1492002" y="1022350"/>
                </a:lnTo>
                <a:lnTo>
                  <a:pt x="1484013" y="1027430"/>
                </a:lnTo>
                <a:lnTo>
                  <a:pt x="1475805" y="1031240"/>
                </a:lnTo>
                <a:lnTo>
                  <a:pt x="1469485" y="10350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84" y="1544060"/>
            <a:ext cx="1496695" cy="94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5"/>
              </a:spcBef>
            </a:pPr>
            <a:r>
              <a:rPr sz="3900" spc="-655" dirty="0">
                <a:solidFill>
                  <a:srgbClr val="CB202D"/>
                </a:solidFill>
                <a:latin typeface="Tahoma"/>
                <a:cs typeface="Tahoma"/>
              </a:rPr>
              <a:t>79.16%</a:t>
            </a:r>
            <a:endParaRPr sz="3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100" b="1" spc="-10" dirty="0">
                <a:latin typeface="Tahoma"/>
                <a:cs typeface="Tahoma"/>
              </a:rPr>
              <a:t>Age:</a:t>
            </a:r>
            <a:r>
              <a:rPr sz="2100" b="1" spc="-110" dirty="0">
                <a:latin typeface="Tahoma"/>
                <a:cs typeface="Tahoma"/>
              </a:rPr>
              <a:t> </a:t>
            </a:r>
            <a:r>
              <a:rPr sz="2100" b="1" spc="-30" dirty="0">
                <a:latin typeface="Tahoma"/>
                <a:cs typeface="Tahoma"/>
              </a:rPr>
              <a:t>20-</a:t>
            </a:r>
            <a:r>
              <a:rPr sz="2100" b="1" spc="25" dirty="0">
                <a:latin typeface="Tahoma"/>
                <a:cs typeface="Tahoma"/>
              </a:rPr>
              <a:t>30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" y="1521185"/>
            <a:ext cx="1568450" cy="1054100"/>
          </a:xfrm>
          <a:custGeom>
            <a:avLst/>
            <a:gdLst/>
            <a:ahLst/>
            <a:cxnLst/>
            <a:rect l="l" t="t" r="r" b="b"/>
            <a:pathLst>
              <a:path w="1568450" h="1054100">
                <a:moveTo>
                  <a:pt x="1386240" y="1054100"/>
                </a:moveTo>
                <a:lnTo>
                  <a:pt x="181971" y="1054100"/>
                </a:lnTo>
                <a:lnTo>
                  <a:pt x="144878" y="1049020"/>
                </a:lnTo>
                <a:lnTo>
                  <a:pt x="135841" y="1046480"/>
                </a:lnTo>
                <a:lnTo>
                  <a:pt x="126938" y="1042670"/>
                </a:lnTo>
                <a:lnTo>
                  <a:pt x="118169" y="1040130"/>
                </a:lnTo>
                <a:lnTo>
                  <a:pt x="109576" y="1036320"/>
                </a:lnTo>
                <a:lnTo>
                  <a:pt x="101200" y="1031240"/>
                </a:lnTo>
                <a:lnTo>
                  <a:pt x="93042" y="1027430"/>
                </a:lnTo>
                <a:lnTo>
                  <a:pt x="85101" y="1022350"/>
                </a:lnTo>
                <a:lnTo>
                  <a:pt x="77415" y="1016000"/>
                </a:lnTo>
                <a:lnTo>
                  <a:pt x="70022" y="1010920"/>
                </a:lnTo>
                <a:lnTo>
                  <a:pt x="62922" y="1004570"/>
                </a:lnTo>
                <a:lnTo>
                  <a:pt x="56114" y="998220"/>
                </a:lnTo>
                <a:lnTo>
                  <a:pt x="49630" y="990600"/>
                </a:lnTo>
                <a:lnTo>
                  <a:pt x="43503" y="984250"/>
                </a:lnTo>
                <a:lnTo>
                  <a:pt x="37732" y="976630"/>
                </a:lnTo>
                <a:lnTo>
                  <a:pt x="32318" y="969010"/>
                </a:lnTo>
                <a:lnTo>
                  <a:pt x="27285" y="961390"/>
                </a:lnTo>
                <a:lnTo>
                  <a:pt x="22658" y="952500"/>
                </a:lnTo>
                <a:lnTo>
                  <a:pt x="18438" y="944880"/>
                </a:lnTo>
                <a:lnTo>
                  <a:pt x="3712" y="899160"/>
                </a:lnTo>
                <a:lnTo>
                  <a:pt x="0" y="862330"/>
                </a:lnTo>
                <a:lnTo>
                  <a:pt x="0" y="191770"/>
                </a:lnTo>
                <a:lnTo>
                  <a:pt x="3716" y="153670"/>
                </a:lnTo>
                <a:lnTo>
                  <a:pt x="18444" y="109220"/>
                </a:lnTo>
                <a:lnTo>
                  <a:pt x="43509" y="69850"/>
                </a:lnTo>
                <a:lnTo>
                  <a:pt x="77420" y="36830"/>
                </a:lnTo>
                <a:lnTo>
                  <a:pt x="126940" y="10160"/>
                </a:lnTo>
                <a:lnTo>
                  <a:pt x="172619" y="0"/>
                </a:lnTo>
                <a:lnTo>
                  <a:pt x="1395592" y="0"/>
                </a:lnTo>
                <a:lnTo>
                  <a:pt x="1414162" y="2540"/>
                </a:lnTo>
                <a:lnTo>
                  <a:pt x="1441275" y="10160"/>
                </a:lnTo>
                <a:lnTo>
                  <a:pt x="1458638" y="17780"/>
                </a:lnTo>
                <a:lnTo>
                  <a:pt x="1461430" y="19050"/>
                </a:lnTo>
                <a:lnTo>
                  <a:pt x="182939" y="19050"/>
                </a:lnTo>
                <a:lnTo>
                  <a:pt x="149667" y="24130"/>
                </a:lnTo>
                <a:lnTo>
                  <a:pt x="110488" y="39370"/>
                </a:lnTo>
                <a:lnTo>
                  <a:pt x="76152" y="63500"/>
                </a:lnTo>
                <a:lnTo>
                  <a:pt x="48700" y="95250"/>
                </a:lnTo>
                <a:lnTo>
                  <a:pt x="29789" y="133350"/>
                </a:lnTo>
                <a:lnTo>
                  <a:pt x="20552" y="173990"/>
                </a:lnTo>
                <a:lnTo>
                  <a:pt x="19710" y="191770"/>
                </a:lnTo>
                <a:lnTo>
                  <a:pt x="19710" y="862330"/>
                </a:lnTo>
                <a:lnTo>
                  <a:pt x="24895" y="904240"/>
                </a:lnTo>
                <a:lnTo>
                  <a:pt x="40036" y="943610"/>
                </a:lnTo>
                <a:lnTo>
                  <a:pt x="48700" y="957580"/>
                </a:lnTo>
                <a:lnTo>
                  <a:pt x="53557" y="965200"/>
                </a:lnTo>
                <a:lnTo>
                  <a:pt x="58734" y="971550"/>
                </a:lnTo>
                <a:lnTo>
                  <a:pt x="64230" y="977900"/>
                </a:lnTo>
                <a:lnTo>
                  <a:pt x="70045" y="984250"/>
                </a:lnTo>
                <a:lnTo>
                  <a:pt x="76152" y="989330"/>
                </a:lnTo>
                <a:lnTo>
                  <a:pt x="82521" y="995680"/>
                </a:lnTo>
                <a:lnTo>
                  <a:pt x="89153" y="1000760"/>
                </a:lnTo>
                <a:lnTo>
                  <a:pt x="96047" y="1005840"/>
                </a:lnTo>
                <a:lnTo>
                  <a:pt x="103170" y="1009650"/>
                </a:lnTo>
                <a:lnTo>
                  <a:pt x="110488" y="1014730"/>
                </a:lnTo>
                <a:lnTo>
                  <a:pt x="118001" y="1017270"/>
                </a:lnTo>
                <a:lnTo>
                  <a:pt x="133574" y="1024890"/>
                </a:lnTo>
                <a:lnTo>
                  <a:pt x="141561" y="1027430"/>
                </a:lnTo>
                <a:lnTo>
                  <a:pt x="149667" y="1028700"/>
                </a:lnTo>
                <a:lnTo>
                  <a:pt x="157894" y="1031240"/>
                </a:lnTo>
                <a:lnTo>
                  <a:pt x="174550" y="1033780"/>
                </a:lnTo>
                <a:lnTo>
                  <a:pt x="182939" y="1033780"/>
                </a:lnTo>
                <a:lnTo>
                  <a:pt x="191369" y="1035050"/>
                </a:lnTo>
                <a:lnTo>
                  <a:pt x="1460736" y="1035050"/>
                </a:lnTo>
                <a:lnTo>
                  <a:pt x="1458641" y="1036320"/>
                </a:lnTo>
                <a:lnTo>
                  <a:pt x="1450047" y="1040130"/>
                </a:lnTo>
                <a:lnTo>
                  <a:pt x="1441278" y="1042670"/>
                </a:lnTo>
                <a:lnTo>
                  <a:pt x="1432374" y="1046480"/>
                </a:lnTo>
                <a:lnTo>
                  <a:pt x="1423335" y="1049020"/>
                </a:lnTo>
                <a:lnTo>
                  <a:pt x="1386240" y="1054100"/>
                </a:lnTo>
                <a:close/>
              </a:path>
              <a:path w="1568450" h="1054100">
                <a:moveTo>
                  <a:pt x="1460736" y="1035050"/>
                </a:moveTo>
                <a:lnTo>
                  <a:pt x="1376841" y="1035050"/>
                </a:lnTo>
                <a:lnTo>
                  <a:pt x="1385272" y="1033780"/>
                </a:lnTo>
                <a:lnTo>
                  <a:pt x="1393662" y="1033780"/>
                </a:lnTo>
                <a:lnTo>
                  <a:pt x="1410319" y="1031240"/>
                </a:lnTo>
                <a:lnTo>
                  <a:pt x="1418547" y="1028700"/>
                </a:lnTo>
                <a:lnTo>
                  <a:pt x="1426654" y="1027430"/>
                </a:lnTo>
                <a:lnTo>
                  <a:pt x="1434641" y="1024890"/>
                </a:lnTo>
                <a:lnTo>
                  <a:pt x="1450216" y="1017270"/>
                </a:lnTo>
                <a:lnTo>
                  <a:pt x="1457730" y="1014730"/>
                </a:lnTo>
                <a:lnTo>
                  <a:pt x="1465049" y="1009650"/>
                </a:lnTo>
                <a:lnTo>
                  <a:pt x="1472172" y="1005840"/>
                </a:lnTo>
                <a:lnTo>
                  <a:pt x="1479067" y="1000760"/>
                </a:lnTo>
                <a:lnTo>
                  <a:pt x="1485700" y="995680"/>
                </a:lnTo>
                <a:lnTo>
                  <a:pt x="1492070" y="989330"/>
                </a:lnTo>
                <a:lnTo>
                  <a:pt x="1498177" y="984250"/>
                </a:lnTo>
                <a:lnTo>
                  <a:pt x="1503994" y="977900"/>
                </a:lnTo>
                <a:lnTo>
                  <a:pt x="1509491" y="971550"/>
                </a:lnTo>
                <a:lnTo>
                  <a:pt x="1514668" y="965200"/>
                </a:lnTo>
                <a:lnTo>
                  <a:pt x="1519525" y="957580"/>
                </a:lnTo>
                <a:lnTo>
                  <a:pt x="1524041" y="951230"/>
                </a:lnTo>
                <a:lnTo>
                  <a:pt x="1543334" y="904240"/>
                </a:lnTo>
                <a:lnTo>
                  <a:pt x="1548520" y="862330"/>
                </a:lnTo>
                <a:lnTo>
                  <a:pt x="1548520" y="191770"/>
                </a:lnTo>
                <a:lnTo>
                  <a:pt x="1543334" y="149860"/>
                </a:lnTo>
                <a:lnTo>
                  <a:pt x="1528191" y="110490"/>
                </a:lnTo>
                <a:lnTo>
                  <a:pt x="1503994" y="76200"/>
                </a:lnTo>
                <a:lnTo>
                  <a:pt x="1472172" y="48260"/>
                </a:lnTo>
                <a:lnTo>
                  <a:pt x="1418547" y="24130"/>
                </a:lnTo>
                <a:lnTo>
                  <a:pt x="1385272" y="19050"/>
                </a:lnTo>
                <a:lnTo>
                  <a:pt x="1461430" y="19050"/>
                </a:lnTo>
                <a:lnTo>
                  <a:pt x="1498193" y="43180"/>
                </a:lnTo>
                <a:lnTo>
                  <a:pt x="1530487" y="77470"/>
                </a:lnTo>
                <a:lnTo>
                  <a:pt x="1553598" y="118110"/>
                </a:lnTo>
                <a:lnTo>
                  <a:pt x="1566131" y="162560"/>
                </a:lnTo>
                <a:lnTo>
                  <a:pt x="1568230" y="191770"/>
                </a:lnTo>
                <a:lnTo>
                  <a:pt x="1568230" y="862330"/>
                </a:lnTo>
                <a:lnTo>
                  <a:pt x="1562450" y="909320"/>
                </a:lnTo>
                <a:lnTo>
                  <a:pt x="1545569" y="952500"/>
                </a:lnTo>
                <a:lnTo>
                  <a:pt x="1540942" y="961390"/>
                </a:lnTo>
                <a:lnTo>
                  <a:pt x="1535908" y="969010"/>
                </a:lnTo>
                <a:lnTo>
                  <a:pt x="1530493" y="976630"/>
                </a:lnTo>
                <a:lnTo>
                  <a:pt x="1524721" y="984250"/>
                </a:lnTo>
                <a:lnTo>
                  <a:pt x="1518593" y="990600"/>
                </a:lnTo>
                <a:lnTo>
                  <a:pt x="1512109" y="998220"/>
                </a:lnTo>
                <a:lnTo>
                  <a:pt x="1505300" y="1004570"/>
                </a:lnTo>
                <a:lnTo>
                  <a:pt x="1498199" y="1010920"/>
                </a:lnTo>
                <a:lnTo>
                  <a:pt x="1490805" y="1016000"/>
                </a:lnTo>
                <a:lnTo>
                  <a:pt x="1483119" y="1022350"/>
                </a:lnTo>
                <a:lnTo>
                  <a:pt x="1475177" y="1027430"/>
                </a:lnTo>
                <a:lnTo>
                  <a:pt x="1467018" y="1031240"/>
                </a:lnTo>
                <a:lnTo>
                  <a:pt x="1460736" y="10350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3601" y="1528181"/>
            <a:ext cx="1216660" cy="9512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5085" algn="ctr">
              <a:lnSpc>
                <a:spcPct val="100000"/>
              </a:lnSpc>
              <a:spcBef>
                <a:spcPts val="425"/>
              </a:spcBef>
            </a:pPr>
            <a:r>
              <a:rPr sz="2800" spc="-385" dirty="0">
                <a:solidFill>
                  <a:srgbClr val="CB202D"/>
                </a:solidFill>
                <a:latin typeface="Tahoma"/>
                <a:cs typeface="Tahoma"/>
              </a:rPr>
              <a:t>47.9%</a:t>
            </a:r>
            <a:endParaRPr sz="2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300" b="1" dirty="0">
                <a:latin typeface="Tahoma"/>
                <a:cs typeface="Tahoma"/>
              </a:rPr>
              <a:t>Avg. </a:t>
            </a:r>
            <a:r>
              <a:rPr sz="1300" b="1" spc="-80" dirty="0">
                <a:latin typeface="Tahoma"/>
                <a:cs typeface="Tahoma"/>
              </a:rPr>
              <a:t>#</a:t>
            </a:r>
            <a:r>
              <a:rPr sz="1300" b="1" spc="5" dirty="0">
                <a:latin typeface="Tahoma"/>
                <a:cs typeface="Tahoma"/>
              </a:rPr>
              <a:t> </a:t>
            </a:r>
            <a:r>
              <a:rPr sz="1300" b="1" dirty="0">
                <a:latin typeface="Tahoma"/>
                <a:cs typeface="Tahoma"/>
              </a:rPr>
              <a:t>Order</a:t>
            </a:r>
            <a:r>
              <a:rPr sz="1300" b="1" spc="5" dirty="0">
                <a:latin typeface="Tahoma"/>
                <a:cs typeface="Tahoma"/>
              </a:rPr>
              <a:t> </a:t>
            </a:r>
            <a:r>
              <a:rPr sz="1300" b="1" spc="-50" dirty="0">
                <a:latin typeface="Tahoma"/>
                <a:cs typeface="Tahoma"/>
              </a:rPr>
              <a:t>/</a:t>
            </a:r>
            <a:endParaRPr sz="1300">
              <a:latin typeface="Tahoma"/>
              <a:cs typeface="Tahoma"/>
            </a:endParaRPr>
          </a:p>
          <a:p>
            <a:pPr marL="45085" algn="ctr">
              <a:lnSpc>
                <a:spcPct val="100000"/>
              </a:lnSpc>
              <a:spcBef>
                <a:spcPts val="300"/>
              </a:spcBef>
            </a:pPr>
            <a:r>
              <a:rPr sz="1300" b="1" spc="-20" dirty="0">
                <a:latin typeface="Tahoma"/>
                <a:cs typeface="Tahoma"/>
              </a:rPr>
              <a:t>Month:</a:t>
            </a:r>
            <a:r>
              <a:rPr sz="1300" b="1" spc="-15" dirty="0">
                <a:latin typeface="Tahoma"/>
                <a:cs typeface="Tahoma"/>
              </a:rPr>
              <a:t> </a:t>
            </a:r>
            <a:r>
              <a:rPr sz="1300" b="1" spc="-30" dirty="0">
                <a:latin typeface="Tahoma"/>
                <a:cs typeface="Tahoma"/>
              </a:rPr>
              <a:t>2-</a:t>
            </a:r>
            <a:r>
              <a:rPr sz="1300" b="1" spc="-50" dirty="0">
                <a:latin typeface="Tahoma"/>
                <a:cs typeface="Tahoma"/>
              </a:rPr>
              <a:t>5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6552" y="1521185"/>
            <a:ext cx="1568450" cy="1054100"/>
          </a:xfrm>
          <a:custGeom>
            <a:avLst/>
            <a:gdLst/>
            <a:ahLst/>
            <a:cxnLst/>
            <a:rect l="l" t="t" r="r" b="b"/>
            <a:pathLst>
              <a:path w="1568450" h="1054100">
                <a:moveTo>
                  <a:pt x="1386240" y="1054100"/>
                </a:moveTo>
                <a:lnTo>
                  <a:pt x="181971" y="1054100"/>
                </a:lnTo>
                <a:lnTo>
                  <a:pt x="144878" y="1049020"/>
                </a:lnTo>
                <a:lnTo>
                  <a:pt x="135841" y="1046480"/>
                </a:lnTo>
                <a:lnTo>
                  <a:pt x="126938" y="1042670"/>
                </a:lnTo>
                <a:lnTo>
                  <a:pt x="118169" y="1040130"/>
                </a:lnTo>
                <a:lnTo>
                  <a:pt x="109576" y="1036320"/>
                </a:lnTo>
                <a:lnTo>
                  <a:pt x="101200" y="1031240"/>
                </a:lnTo>
                <a:lnTo>
                  <a:pt x="93042" y="1027430"/>
                </a:lnTo>
                <a:lnTo>
                  <a:pt x="85101" y="1022350"/>
                </a:lnTo>
                <a:lnTo>
                  <a:pt x="77415" y="1016000"/>
                </a:lnTo>
                <a:lnTo>
                  <a:pt x="70022" y="1010920"/>
                </a:lnTo>
                <a:lnTo>
                  <a:pt x="62922" y="1004570"/>
                </a:lnTo>
                <a:lnTo>
                  <a:pt x="56114" y="998220"/>
                </a:lnTo>
                <a:lnTo>
                  <a:pt x="49630" y="990600"/>
                </a:lnTo>
                <a:lnTo>
                  <a:pt x="43503" y="984250"/>
                </a:lnTo>
                <a:lnTo>
                  <a:pt x="37732" y="976630"/>
                </a:lnTo>
                <a:lnTo>
                  <a:pt x="32318" y="969010"/>
                </a:lnTo>
                <a:lnTo>
                  <a:pt x="27285" y="961390"/>
                </a:lnTo>
                <a:lnTo>
                  <a:pt x="22658" y="952500"/>
                </a:lnTo>
                <a:lnTo>
                  <a:pt x="18438" y="944880"/>
                </a:lnTo>
                <a:lnTo>
                  <a:pt x="3712" y="899160"/>
                </a:lnTo>
                <a:lnTo>
                  <a:pt x="0" y="862330"/>
                </a:lnTo>
                <a:lnTo>
                  <a:pt x="0" y="191770"/>
                </a:lnTo>
                <a:lnTo>
                  <a:pt x="3716" y="153670"/>
                </a:lnTo>
                <a:lnTo>
                  <a:pt x="18444" y="109220"/>
                </a:lnTo>
                <a:lnTo>
                  <a:pt x="43509" y="69850"/>
                </a:lnTo>
                <a:lnTo>
                  <a:pt x="77420" y="36830"/>
                </a:lnTo>
                <a:lnTo>
                  <a:pt x="126940" y="10160"/>
                </a:lnTo>
                <a:lnTo>
                  <a:pt x="172619" y="0"/>
                </a:lnTo>
                <a:lnTo>
                  <a:pt x="1395592" y="0"/>
                </a:lnTo>
                <a:lnTo>
                  <a:pt x="1414162" y="2540"/>
                </a:lnTo>
                <a:lnTo>
                  <a:pt x="1441275" y="10160"/>
                </a:lnTo>
                <a:lnTo>
                  <a:pt x="1458638" y="17780"/>
                </a:lnTo>
                <a:lnTo>
                  <a:pt x="1461430" y="19050"/>
                </a:lnTo>
                <a:lnTo>
                  <a:pt x="182939" y="19050"/>
                </a:lnTo>
                <a:lnTo>
                  <a:pt x="149667" y="24130"/>
                </a:lnTo>
                <a:lnTo>
                  <a:pt x="110488" y="39370"/>
                </a:lnTo>
                <a:lnTo>
                  <a:pt x="76152" y="63500"/>
                </a:lnTo>
                <a:lnTo>
                  <a:pt x="48700" y="95250"/>
                </a:lnTo>
                <a:lnTo>
                  <a:pt x="29789" y="133350"/>
                </a:lnTo>
                <a:lnTo>
                  <a:pt x="20552" y="173990"/>
                </a:lnTo>
                <a:lnTo>
                  <a:pt x="19710" y="191770"/>
                </a:lnTo>
                <a:lnTo>
                  <a:pt x="19710" y="862330"/>
                </a:lnTo>
                <a:lnTo>
                  <a:pt x="24895" y="904240"/>
                </a:lnTo>
                <a:lnTo>
                  <a:pt x="40036" y="943610"/>
                </a:lnTo>
                <a:lnTo>
                  <a:pt x="48700" y="957580"/>
                </a:lnTo>
                <a:lnTo>
                  <a:pt x="53557" y="965200"/>
                </a:lnTo>
                <a:lnTo>
                  <a:pt x="58734" y="971550"/>
                </a:lnTo>
                <a:lnTo>
                  <a:pt x="64230" y="977900"/>
                </a:lnTo>
                <a:lnTo>
                  <a:pt x="70045" y="984250"/>
                </a:lnTo>
                <a:lnTo>
                  <a:pt x="76152" y="989330"/>
                </a:lnTo>
                <a:lnTo>
                  <a:pt x="82521" y="995680"/>
                </a:lnTo>
                <a:lnTo>
                  <a:pt x="89153" y="1000760"/>
                </a:lnTo>
                <a:lnTo>
                  <a:pt x="96047" y="1005840"/>
                </a:lnTo>
                <a:lnTo>
                  <a:pt x="103170" y="1009650"/>
                </a:lnTo>
                <a:lnTo>
                  <a:pt x="110488" y="1014730"/>
                </a:lnTo>
                <a:lnTo>
                  <a:pt x="118001" y="1017270"/>
                </a:lnTo>
                <a:lnTo>
                  <a:pt x="133574" y="1024890"/>
                </a:lnTo>
                <a:lnTo>
                  <a:pt x="141561" y="1027430"/>
                </a:lnTo>
                <a:lnTo>
                  <a:pt x="149667" y="1028700"/>
                </a:lnTo>
                <a:lnTo>
                  <a:pt x="157894" y="1031240"/>
                </a:lnTo>
                <a:lnTo>
                  <a:pt x="174550" y="1033780"/>
                </a:lnTo>
                <a:lnTo>
                  <a:pt x="182939" y="1033780"/>
                </a:lnTo>
                <a:lnTo>
                  <a:pt x="191369" y="1035050"/>
                </a:lnTo>
                <a:lnTo>
                  <a:pt x="1460736" y="1035050"/>
                </a:lnTo>
                <a:lnTo>
                  <a:pt x="1458641" y="1036320"/>
                </a:lnTo>
                <a:lnTo>
                  <a:pt x="1450047" y="1040130"/>
                </a:lnTo>
                <a:lnTo>
                  <a:pt x="1441278" y="1042670"/>
                </a:lnTo>
                <a:lnTo>
                  <a:pt x="1432374" y="1046480"/>
                </a:lnTo>
                <a:lnTo>
                  <a:pt x="1423335" y="1049020"/>
                </a:lnTo>
                <a:lnTo>
                  <a:pt x="1386240" y="1054100"/>
                </a:lnTo>
                <a:close/>
              </a:path>
              <a:path w="1568450" h="1054100">
                <a:moveTo>
                  <a:pt x="1460736" y="1035050"/>
                </a:moveTo>
                <a:lnTo>
                  <a:pt x="1376841" y="1035050"/>
                </a:lnTo>
                <a:lnTo>
                  <a:pt x="1385272" y="1033780"/>
                </a:lnTo>
                <a:lnTo>
                  <a:pt x="1393662" y="1033780"/>
                </a:lnTo>
                <a:lnTo>
                  <a:pt x="1410319" y="1031240"/>
                </a:lnTo>
                <a:lnTo>
                  <a:pt x="1418547" y="1028700"/>
                </a:lnTo>
                <a:lnTo>
                  <a:pt x="1426654" y="1027430"/>
                </a:lnTo>
                <a:lnTo>
                  <a:pt x="1434641" y="1024890"/>
                </a:lnTo>
                <a:lnTo>
                  <a:pt x="1450216" y="1017270"/>
                </a:lnTo>
                <a:lnTo>
                  <a:pt x="1457730" y="1014730"/>
                </a:lnTo>
                <a:lnTo>
                  <a:pt x="1465049" y="1009650"/>
                </a:lnTo>
                <a:lnTo>
                  <a:pt x="1472172" y="1005840"/>
                </a:lnTo>
                <a:lnTo>
                  <a:pt x="1479067" y="1000760"/>
                </a:lnTo>
                <a:lnTo>
                  <a:pt x="1485700" y="995680"/>
                </a:lnTo>
                <a:lnTo>
                  <a:pt x="1492070" y="989330"/>
                </a:lnTo>
                <a:lnTo>
                  <a:pt x="1498177" y="984250"/>
                </a:lnTo>
                <a:lnTo>
                  <a:pt x="1503994" y="977900"/>
                </a:lnTo>
                <a:lnTo>
                  <a:pt x="1509491" y="971550"/>
                </a:lnTo>
                <a:lnTo>
                  <a:pt x="1514668" y="965200"/>
                </a:lnTo>
                <a:lnTo>
                  <a:pt x="1519525" y="957580"/>
                </a:lnTo>
                <a:lnTo>
                  <a:pt x="1524041" y="951230"/>
                </a:lnTo>
                <a:lnTo>
                  <a:pt x="1543334" y="904240"/>
                </a:lnTo>
                <a:lnTo>
                  <a:pt x="1548520" y="862330"/>
                </a:lnTo>
                <a:lnTo>
                  <a:pt x="1548520" y="191770"/>
                </a:lnTo>
                <a:lnTo>
                  <a:pt x="1543334" y="149860"/>
                </a:lnTo>
                <a:lnTo>
                  <a:pt x="1528191" y="110490"/>
                </a:lnTo>
                <a:lnTo>
                  <a:pt x="1503994" y="76200"/>
                </a:lnTo>
                <a:lnTo>
                  <a:pt x="1472172" y="48260"/>
                </a:lnTo>
                <a:lnTo>
                  <a:pt x="1418547" y="24130"/>
                </a:lnTo>
                <a:lnTo>
                  <a:pt x="1385272" y="19050"/>
                </a:lnTo>
                <a:lnTo>
                  <a:pt x="1461430" y="19050"/>
                </a:lnTo>
                <a:lnTo>
                  <a:pt x="1498193" y="43180"/>
                </a:lnTo>
                <a:lnTo>
                  <a:pt x="1530487" y="77470"/>
                </a:lnTo>
                <a:lnTo>
                  <a:pt x="1553598" y="118110"/>
                </a:lnTo>
                <a:lnTo>
                  <a:pt x="1566131" y="162560"/>
                </a:lnTo>
                <a:lnTo>
                  <a:pt x="1568230" y="191770"/>
                </a:lnTo>
                <a:lnTo>
                  <a:pt x="1568230" y="862330"/>
                </a:lnTo>
                <a:lnTo>
                  <a:pt x="1562450" y="909320"/>
                </a:lnTo>
                <a:lnTo>
                  <a:pt x="1545569" y="952500"/>
                </a:lnTo>
                <a:lnTo>
                  <a:pt x="1540942" y="961390"/>
                </a:lnTo>
                <a:lnTo>
                  <a:pt x="1535908" y="969010"/>
                </a:lnTo>
                <a:lnTo>
                  <a:pt x="1530493" y="976630"/>
                </a:lnTo>
                <a:lnTo>
                  <a:pt x="1524721" y="984250"/>
                </a:lnTo>
                <a:lnTo>
                  <a:pt x="1518593" y="990600"/>
                </a:lnTo>
                <a:lnTo>
                  <a:pt x="1512109" y="998220"/>
                </a:lnTo>
                <a:lnTo>
                  <a:pt x="1505300" y="1004570"/>
                </a:lnTo>
                <a:lnTo>
                  <a:pt x="1498199" y="1010920"/>
                </a:lnTo>
                <a:lnTo>
                  <a:pt x="1490805" y="1016000"/>
                </a:lnTo>
                <a:lnTo>
                  <a:pt x="1483119" y="1022350"/>
                </a:lnTo>
                <a:lnTo>
                  <a:pt x="1475177" y="1027430"/>
                </a:lnTo>
                <a:lnTo>
                  <a:pt x="1467018" y="1031240"/>
                </a:lnTo>
                <a:lnTo>
                  <a:pt x="1460736" y="10350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5267" y="1525631"/>
            <a:ext cx="1064260" cy="1043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320">
              <a:lnSpc>
                <a:spcPts val="3695"/>
              </a:lnSpc>
              <a:spcBef>
                <a:spcPts val="130"/>
              </a:spcBef>
            </a:pPr>
            <a:r>
              <a:rPr sz="3100" spc="-480" dirty="0">
                <a:solidFill>
                  <a:srgbClr val="CB202D"/>
                </a:solidFill>
                <a:latin typeface="Tahoma"/>
                <a:cs typeface="Tahoma"/>
              </a:rPr>
              <a:t>60.41%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ts val="1955"/>
              </a:lnSpc>
            </a:pPr>
            <a:r>
              <a:rPr sz="1650" b="1" dirty="0">
                <a:latin typeface="Tahoma"/>
                <a:cs typeface="Tahoma"/>
              </a:rPr>
              <a:t>Only</a:t>
            </a:r>
            <a:r>
              <a:rPr sz="1650" b="1" spc="10" dirty="0">
                <a:latin typeface="Tahoma"/>
                <a:cs typeface="Tahoma"/>
              </a:rPr>
              <a:t> </a:t>
            </a:r>
            <a:r>
              <a:rPr sz="1650" b="1" spc="-20" dirty="0">
                <a:latin typeface="Tahoma"/>
                <a:cs typeface="Tahoma"/>
              </a:rPr>
              <a:t>Rate</a:t>
            </a:r>
            <a:endParaRPr sz="1650">
              <a:latin typeface="Tahoma"/>
              <a:cs typeface="Tahoma"/>
            </a:endParaRPr>
          </a:p>
          <a:p>
            <a:pPr marL="67310">
              <a:lnSpc>
                <a:spcPct val="100000"/>
              </a:lnSpc>
              <a:spcBef>
                <a:spcPts val="340"/>
              </a:spcBef>
            </a:pPr>
            <a:r>
              <a:rPr sz="1650" b="1" dirty="0">
                <a:latin typeface="Tahoma"/>
                <a:cs typeface="Tahoma"/>
              </a:rPr>
              <a:t>an</a:t>
            </a:r>
            <a:r>
              <a:rPr sz="1650" b="1" spc="-85" dirty="0">
                <a:latin typeface="Tahoma"/>
                <a:cs typeface="Tahoma"/>
              </a:rPr>
              <a:t> </a:t>
            </a:r>
            <a:r>
              <a:rPr sz="1650" b="1" spc="-20" dirty="0">
                <a:latin typeface="Tahoma"/>
                <a:cs typeface="Tahoma"/>
              </a:rPr>
              <a:t>Order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9347" y="1519642"/>
            <a:ext cx="1577975" cy="1054100"/>
          </a:xfrm>
          <a:custGeom>
            <a:avLst/>
            <a:gdLst/>
            <a:ahLst/>
            <a:cxnLst/>
            <a:rect l="l" t="t" r="r" b="b"/>
            <a:pathLst>
              <a:path w="1577975" h="1054100">
                <a:moveTo>
                  <a:pt x="1394543" y="1054100"/>
                </a:moveTo>
                <a:lnTo>
                  <a:pt x="183061" y="1054100"/>
                </a:lnTo>
                <a:lnTo>
                  <a:pt x="145746" y="1049020"/>
                </a:lnTo>
                <a:lnTo>
                  <a:pt x="136655" y="1046480"/>
                </a:lnTo>
                <a:lnTo>
                  <a:pt x="127698" y="1042670"/>
                </a:lnTo>
                <a:lnTo>
                  <a:pt x="118877" y="1040130"/>
                </a:lnTo>
                <a:lnTo>
                  <a:pt x="110232" y="1036320"/>
                </a:lnTo>
                <a:lnTo>
                  <a:pt x="101806" y="1031240"/>
                </a:lnTo>
                <a:lnTo>
                  <a:pt x="93599" y="1027430"/>
                </a:lnTo>
                <a:lnTo>
                  <a:pt x="85611" y="1022350"/>
                </a:lnTo>
                <a:lnTo>
                  <a:pt x="77879" y="1016000"/>
                </a:lnTo>
                <a:lnTo>
                  <a:pt x="70442" y="1010920"/>
                </a:lnTo>
                <a:lnTo>
                  <a:pt x="63299" y="1004570"/>
                </a:lnTo>
                <a:lnTo>
                  <a:pt x="56450" y="998220"/>
                </a:lnTo>
                <a:lnTo>
                  <a:pt x="49927" y="990600"/>
                </a:lnTo>
                <a:lnTo>
                  <a:pt x="43764" y="984250"/>
                </a:lnTo>
                <a:lnTo>
                  <a:pt x="37958" y="976630"/>
                </a:lnTo>
                <a:lnTo>
                  <a:pt x="32511" y="969010"/>
                </a:lnTo>
                <a:lnTo>
                  <a:pt x="27448" y="961390"/>
                </a:lnTo>
                <a:lnTo>
                  <a:pt x="22794" y="952500"/>
                </a:lnTo>
                <a:lnTo>
                  <a:pt x="18548" y="944880"/>
                </a:lnTo>
                <a:lnTo>
                  <a:pt x="3735" y="899160"/>
                </a:lnTo>
                <a:lnTo>
                  <a:pt x="0" y="862330"/>
                </a:lnTo>
                <a:lnTo>
                  <a:pt x="0" y="191770"/>
                </a:lnTo>
                <a:lnTo>
                  <a:pt x="3738" y="153670"/>
                </a:lnTo>
                <a:lnTo>
                  <a:pt x="18554" y="109220"/>
                </a:lnTo>
                <a:lnTo>
                  <a:pt x="43770" y="69850"/>
                </a:lnTo>
                <a:lnTo>
                  <a:pt x="77884" y="36830"/>
                </a:lnTo>
                <a:lnTo>
                  <a:pt x="127701" y="10160"/>
                </a:lnTo>
                <a:lnTo>
                  <a:pt x="173653" y="0"/>
                </a:lnTo>
                <a:lnTo>
                  <a:pt x="1403952" y="0"/>
                </a:lnTo>
                <a:lnTo>
                  <a:pt x="1422632" y="2540"/>
                </a:lnTo>
                <a:lnTo>
                  <a:pt x="1449907" y="10160"/>
                </a:lnTo>
                <a:lnTo>
                  <a:pt x="1467374" y="17780"/>
                </a:lnTo>
                <a:lnTo>
                  <a:pt x="1470183" y="19050"/>
                </a:lnTo>
                <a:lnTo>
                  <a:pt x="184035" y="19050"/>
                </a:lnTo>
                <a:lnTo>
                  <a:pt x="150564" y="24130"/>
                </a:lnTo>
                <a:lnTo>
                  <a:pt x="111149" y="39370"/>
                </a:lnTo>
                <a:lnTo>
                  <a:pt x="76608" y="63500"/>
                </a:lnTo>
                <a:lnTo>
                  <a:pt x="48992" y="95250"/>
                </a:lnTo>
                <a:lnTo>
                  <a:pt x="29967" y="133350"/>
                </a:lnTo>
                <a:lnTo>
                  <a:pt x="20676" y="173990"/>
                </a:lnTo>
                <a:lnTo>
                  <a:pt x="19828" y="191770"/>
                </a:lnTo>
                <a:lnTo>
                  <a:pt x="19828" y="862330"/>
                </a:lnTo>
                <a:lnTo>
                  <a:pt x="25044" y="904240"/>
                </a:lnTo>
                <a:lnTo>
                  <a:pt x="40275" y="943610"/>
                </a:lnTo>
                <a:lnTo>
                  <a:pt x="48992" y="957580"/>
                </a:lnTo>
                <a:lnTo>
                  <a:pt x="53878" y="965200"/>
                </a:lnTo>
                <a:lnTo>
                  <a:pt x="59085" y="971550"/>
                </a:lnTo>
                <a:lnTo>
                  <a:pt x="64614" y="977900"/>
                </a:lnTo>
                <a:lnTo>
                  <a:pt x="70465" y="984250"/>
                </a:lnTo>
                <a:lnTo>
                  <a:pt x="76608" y="989330"/>
                </a:lnTo>
                <a:lnTo>
                  <a:pt x="83016" y="995680"/>
                </a:lnTo>
                <a:lnTo>
                  <a:pt x="89687" y="1000760"/>
                </a:lnTo>
                <a:lnTo>
                  <a:pt x="96622" y="1005840"/>
                </a:lnTo>
                <a:lnTo>
                  <a:pt x="103788" y="1009650"/>
                </a:lnTo>
                <a:lnTo>
                  <a:pt x="111149" y="1014730"/>
                </a:lnTo>
                <a:lnTo>
                  <a:pt x="118707" y="1017270"/>
                </a:lnTo>
                <a:lnTo>
                  <a:pt x="134375" y="1024890"/>
                </a:lnTo>
                <a:lnTo>
                  <a:pt x="142408" y="1027430"/>
                </a:lnTo>
                <a:lnTo>
                  <a:pt x="150564" y="1028700"/>
                </a:lnTo>
                <a:lnTo>
                  <a:pt x="158840" y="1031240"/>
                </a:lnTo>
                <a:lnTo>
                  <a:pt x="175595" y="1033780"/>
                </a:lnTo>
                <a:lnTo>
                  <a:pt x="184035" y="1033780"/>
                </a:lnTo>
                <a:lnTo>
                  <a:pt x="192515" y="1035050"/>
                </a:lnTo>
                <a:lnTo>
                  <a:pt x="1469485" y="1035050"/>
                </a:lnTo>
                <a:lnTo>
                  <a:pt x="1467378" y="1036320"/>
                </a:lnTo>
                <a:lnTo>
                  <a:pt x="1458733" y="1040130"/>
                </a:lnTo>
                <a:lnTo>
                  <a:pt x="1449910" y="1042670"/>
                </a:lnTo>
                <a:lnTo>
                  <a:pt x="1440953" y="1046480"/>
                </a:lnTo>
                <a:lnTo>
                  <a:pt x="1431861" y="1049020"/>
                </a:lnTo>
                <a:lnTo>
                  <a:pt x="1394543" y="1054100"/>
                </a:lnTo>
                <a:close/>
              </a:path>
              <a:path w="1577975" h="1054100">
                <a:moveTo>
                  <a:pt x="1469485" y="1035050"/>
                </a:moveTo>
                <a:lnTo>
                  <a:pt x="1385088" y="1035050"/>
                </a:lnTo>
                <a:lnTo>
                  <a:pt x="1393569" y="1033780"/>
                </a:lnTo>
                <a:lnTo>
                  <a:pt x="1402009" y="1033780"/>
                </a:lnTo>
                <a:lnTo>
                  <a:pt x="1418766" y="1031240"/>
                </a:lnTo>
                <a:lnTo>
                  <a:pt x="1427043" y="1028700"/>
                </a:lnTo>
                <a:lnTo>
                  <a:pt x="1435199" y="1027430"/>
                </a:lnTo>
                <a:lnTo>
                  <a:pt x="1443234" y="1024890"/>
                </a:lnTo>
                <a:lnTo>
                  <a:pt x="1458903" y="1017270"/>
                </a:lnTo>
                <a:lnTo>
                  <a:pt x="1466461" y="1014730"/>
                </a:lnTo>
                <a:lnTo>
                  <a:pt x="1473824" y="1009650"/>
                </a:lnTo>
                <a:lnTo>
                  <a:pt x="1480990" y="1005840"/>
                </a:lnTo>
                <a:lnTo>
                  <a:pt x="1487926" y="1000760"/>
                </a:lnTo>
                <a:lnTo>
                  <a:pt x="1494599" y="995680"/>
                </a:lnTo>
                <a:lnTo>
                  <a:pt x="1501007" y="989330"/>
                </a:lnTo>
                <a:lnTo>
                  <a:pt x="1507151" y="984250"/>
                </a:lnTo>
                <a:lnTo>
                  <a:pt x="1513002" y="977900"/>
                </a:lnTo>
                <a:lnTo>
                  <a:pt x="1518532" y="971550"/>
                </a:lnTo>
                <a:lnTo>
                  <a:pt x="1523740" y="965200"/>
                </a:lnTo>
                <a:lnTo>
                  <a:pt x="1528627" y="957580"/>
                </a:lnTo>
                <a:lnTo>
                  <a:pt x="1533169" y="951230"/>
                </a:lnTo>
                <a:lnTo>
                  <a:pt x="1552578" y="904240"/>
                </a:lnTo>
                <a:lnTo>
                  <a:pt x="1557795" y="862330"/>
                </a:lnTo>
                <a:lnTo>
                  <a:pt x="1557795" y="191770"/>
                </a:lnTo>
                <a:lnTo>
                  <a:pt x="1552578" y="149860"/>
                </a:lnTo>
                <a:lnTo>
                  <a:pt x="1537344" y="110490"/>
                </a:lnTo>
                <a:lnTo>
                  <a:pt x="1513002" y="76200"/>
                </a:lnTo>
                <a:lnTo>
                  <a:pt x="1480990" y="48260"/>
                </a:lnTo>
                <a:lnTo>
                  <a:pt x="1427043" y="24130"/>
                </a:lnTo>
                <a:lnTo>
                  <a:pt x="1393569" y="19050"/>
                </a:lnTo>
                <a:lnTo>
                  <a:pt x="1470183" y="19050"/>
                </a:lnTo>
                <a:lnTo>
                  <a:pt x="1507167" y="43180"/>
                </a:lnTo>
                <a:lnTo>
                  <a:pt x="1539654" y="77470"/>
                </a:lnTo>
                <a:lnTo>
                  <a:pt x="1562903" y="118110"/>
                </a:lnTo>
                <a:lnTo>
                  <a:pt x="1575511" y="162560"/>
                </a:lnTo>
                <a:lnTo>
                  <a:pt x="1577623" y="191770"/>
                </a:lnTo>
                <a:lnTo>
                  <a:pt x="1577623" y="862330"/>
                </a:lnTo>
                <a:lnTo>
                  <a:pt x="1571809" y="909320"/>
                </a:lnTo>
                <a:lnTo>
                  <a:pt x="1554826" y="952500"/>
                </a:lnTo>
                <a:lnTo>
                  <a:pt x="1550171" y="961390"/>
                </a:lnTo>
                <a:lnTo>
                  <a:pt x="1545108" y="969010"/>
                </a:lnTo>
                <a:lnTo>
                  <a:pt x="1539660" y="976630"/>
                </a:lnTo>
                <a:lnTo>
                  <a:pt x="1533854" y="984250"/>
                </a:lnTo>
                <a:lnTo>
                  <a:pt x="1527689" y="990600"/>
                </a:lnTo>
                <a:lnTo>
                  <a:pt x="1521166" y="998220"/>
                </a:lnTo>
                <a:lnTo>
                  <a:pt x="1514316" y="1004570"/>
                </a:lnTo>
                <a:lnTo>
                  <a:pt x="1507173" y="1010920"/>
                </a:lnTo>
                <a:lnTo>
                  <a:pt x="1499734" y="1016000"/>
                </a:lnTo>
                <a:lnTo>
                  <a:pt x="1492002" y="1022350"/>
                </a:lnTo>
                <a:lnTo>
                  <a:pt x="1484013" y="1027430"/>
                </a:lnTo>
                <a:lnTo>
                  <a:pt x="1475805" y="1031240"/>
                </a:lnTo>
                <a:lnTo>
                  <a:pt x="1469485" y="10350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28826" y="1542622"/>
            <a:ext cx="1460500" cy="942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22225" algn="ctr">
              <a:lnSpc>
                <a:spcPts val="3335"/>
              </a:lnSpc>
              <a:spcBef>
                <a:spcPts val="120"/>
              </a:spcBef>
            </a:pPr>
            <a:r>
              <a:rPr sz="2800" spc="-370" dirty="0">
                <a:solidFill>
                  <a:srgbClr val="CB202D"/>
                </a:solidFill>
                <a:latin typeface="Tahoma"/>
                <a:cs typeface="Tahoma"/>
              </a:rPr>
              <a:t>64.5%</a:t>
            </a:r>
            <a:endParaRPr sz="2800">
              <a:latin typeface="Tahoma"/>
              <a:cs typeface="Tahoma"/>
            </a:endParaRPr>
          </a:p>
          <a:p>
            <a:pPr algn="ctr">
              <a:lnSpc>
                <a:spcPts val="1775"/>
              </a:lnSpc>
            </a:pPr>
            <a:r>
              <a:rPr sz="1500" b="1" spc="-10" dirty="0">
                <a:latin typeface="Tahoma"/>
                <a:cs typeface="Tahoma"/>
              </a:rPr>
              <a:t>Reviewers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500" b="1" spc="-45" dirty="0">
                <a:latin typeface="Tahoma"/>
                <a:cs typeface="Tahoma"/>
              </a:rPr>
              <a:t>(text/only</a:t>
            </a:r>
            <a:r>
              <a:rPr sz="1500" b="1" spc="-55" dirty="0">
                <a:latin typeface="Tahoma"/>
                <a:cs typeface="Tahoma"/>
              </a:rPr>
              <a:t> </a:t>
            </a:r>
            <a:r>
              <a:rPr sz="1500" b="1" spc="-20" dirty="0">
                <a:latin typeface="Tahoma"/>
                <a:cs typeface="Tahoma"/>
              </a:rPr>
              <a:t>rate)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92055" y="1533615"/>
            <a:ext cx="1530985" cy="1026160"/>
          </a:xfrm>
          <a:custGeom>
            <a:avLst/>
            <a:gdLst/>
            <a:ahLst/>
            <a:cxnLst/>
            <a:rect l="l" t="t" r="r" b="b"/>
            <a:pathLst>
              <a:path w="1530984" h="1026160">
                <a:moveTo>
                  <a:pt x="1353308" y="1026159"/>
                </a:moveTo>
                <a:lnTo>
                  <a:pt x="177648" y="1026159"/>
                </a:lnTo>
                <a:lnTo>
                  <a:pt x="141437" y="1021079"/>
                </a:lnTo>
                <a:lnTo>
                  <a:pt x="132614" y="1018539"/>
                </a:lnTo>
                <a:lnTo>
                  <a:pt x="123922" y="1014729"/>
                </a:lnTo>
                <a:lnTo>
                  <a:pt x="115362" y="1012189"/>
                </a:lnTo>
                <a:lnTo>
                  <a:pt x="75576" y="989329"/>
                </a:lnTo>
                <a:lnTo>
                  <a:pt x="42469" y="957579"/>
                </a:lnTo>
                <a:lnTo>
                  <a:pt x="36836" y="951229"/>
                </a:lnTo>
                <a:lnTo>
                  <a:pt x="31550" y="943609"/>
                </a:lnTo>
                <a:lnTo>
                  <a:pt x="26636" y="935989"/>
                </a:lnTo>
                <a:lnTo>
                  <a:pt x="22120" y="927099"/>
                </a:lnTo>
                <a:lnTo>
                  <a:pt x="18000" y="919479"/>
                </a:lnTo>
                <a:lnTo>
                  <a:pt x="14277" y="910589"/>
                </a:lnTo>
                <a:lnTo>
                  <a:pt x="10968" y="902969"/>
                </a:lnTo>
                <a:lnTo>
                  <a:pt x="8089" y="894079"/>
                </a:lnTo>
                <a:lnTo>
                  <a:pt x="234" y="848359"/>
                </a:lnTo>
                <a:lnTo>
                  <a:pt x="0" y="839469"/>
                </a:lnTo>
                <a:lnTo>
                  <a:pt x="0" y="186689"/>
                </a:lnTo>
                <a:lnTo>
                  <a:pt x="5645" y="140969"/>
                </a:lnTo>
                <a:lnTo>
                  <a:pt x="18005" y="106679"/>
                </a:lnTo>
                <a:lnTo>
                  <a:pt x="22125" y="97789"/>
                </a:lnTo>
                <a:lnTo>
                  <a:pt x="48457" y="60959"/>
                </a:lnTo>
                <a:lnTo>
                  <a:pt x="75581" y="36829"/>
                </a:lnTo>
                <a:lnTo>
                  <a:pt x="83084" y="30479"/>
                </a:lnTo>
                <a:lnTo>
                  <a:pt x="123925" y="10159"/>
                </a:lnTo>
                <a:lnTo>
                  <a:pt x="168518" y="0"/>
                </a:lnTo>
                <a:lnTo>
                  <a:pt x="1362439" y="0"/>
                </a:lnTo>
                <a:lnTo>
                  <a:pt x="1380567" y="2539"/>
                </a:lnTo>
                <a:lnTo>
                  <a:pt x="1407036" y="10159"/>
                </a:lnTo>
                <a:lnTo>
                  <a:pt x="1423986" y="17779"/>
                </a:lnTo>
                <a:lnTo>
                  <a:pt x="1426712" y="19049"/>
                </a:lnTo>
                <a:lnTo>
                  <a:pt x="170403" y="19049"/>
                </a:lnTo>
                <a:lnTo>
                  <a:pt x="154143" y="21589"/>
                </a:lnTo>
                <a:lnTo>
                  <a:pt x="146112" y="24129"/>
                </a:lnTo>
                <a:lnTo>
                  <a:pt x="138198" y="25399"/>
                </a:lnTo>
                <a:lnTo>
                  <a:pt x="130401" y="27939"/>
                </a:lnTo>
                <a:lnTo>
                  <a:pt x="122722" y="31749"/>
                </a:lnTo>
                <a:lnTo>
                  <a:pt x="115197" y="34289"/>
                </a:lnTo>
                <a:lnTo>
                  <a:pt x="107863" y="38099"/>
                </a:lnTo>
                <a:lnTo>
                  <a:pt x="74343" y="62229"/>
                </a:lnTo>
                <a:lnTo>
                  <a:pt x="47543" y="92709"/>
                </a:lnTo>
                <a:lnTo>
                  <a:pt x="43136" y="100329"/>
                </a:lnTo>
                <a:lnTo>
                  <a:pt x="39084" y="106679"/>
                </a:lnTo>
                <a:lnTo>
                  <a:pt x="24303" y="146049"/>
                </a:lnTo>
                <a:lnTo>
                  <a:pt x="19242" y="186689"/>
                </a:lnTo>
                <a:lnTo>
                  <a:pt x="19242" y="839469"/>
                </a:lnTo>
                <a:lnTo>
                  <a:pt x="24303" y="880109"/>
                </a:lnTo>
                <a:lnTo>
                  <a:pt x="39085" y="918209"/>
                </a:lnTo>
                <a:lnTo>
                  <a:pt x="47543" y="932179"/>
                </a:lnTo>
                <a:lnTo>
                  <a:pt x="52285" y="939799"/>
                </a:lnTo>
                <a:lnTo>
                  <a:pt x="57338" y="946149"/>
                </a:lnTo>
                <a:lnTo>
                  <a:pt x="62704" y="952499"/>
                </a:lnTo>
                <a:lnTo>
                  <a:pt x="68381" y="957579"/>
                </a:lnTo>
                <a:lnTo>
                  <a:pt x="74343" y="963929"/>
                </a:lnTo>
                <a:lnTo>
                  <a:pt x="107863" y="986789"/>
                </a:lnTo>
                <a:lnTo>
                  <a:pt x="146112" y="1002029"/>
                </a:lnTo>
                <a:lnTo>
                  <a:pt x="178593" y="1007109"/>
                </a:lnTo>
                <a:lnTo>
                  <a:pt x="1426716" y="1007109"/>
                </a:lnTo>
                <a:lnTo>
                  <a:pt x="1423990" y="1008379"/>
                </a:lnTo>
                <a:lnTo>
                  <a:pt x="1415600" y="1012189"/>
                </a:lnTo>
                <a:lnTo>
                  <a:pt x="1407039" y="1014729"/>
                </a:lnTo>
                <a:lnTo>
                  <a:pt x="1398346" y="1018539"/>
                </a:lnTo>
                <a:lnTo>
                  <a:pt x="1389523" y="1021079"/>
                </a:lnTo>
                <a:lnTo>
                  <a:pt x="1353308" y="1026159"/>
                </a:lnTo>
                <a:close/>
              </a:path>
              <a:path w="1530984" h="1026160">
                <a:moveTo>
                  <a:pt x="1426716" y="1007109"/>
                </a:moveTo>
                <a:lnTo>
                  <a:pt x="1352363" y="1007109"/>
                </a:lnTo>
                <a:lnTo>
                  <a:pt x="1384848" y="1002029"/>
                </a:lnTo>
                <a:lnTo>
                  <a:pt x="1408239" y="994409"/>
                </a:lnTo>
                <a:lnTo>
                  <a:pt x="1443931" y="974089"/>
                </a:lnTo>
                <a:lnTo>
                  <a:pt x="1462587" y="957579"/>
                </a:lnTo>
                <a:lnTo>
                  <a:pt x="1468265" y="952499"/>
                </a:lnTo>
                <a:lnTo>
                  <a:pt x="1473631" y="946149"/>
                </a:lnTo>
                <a:lnTo>
                  <a:pt x="1478685" y="939799"/>
                </a:lnTo>
                <a:lnTo>
                  <a:pt x="1483428" y="932179"/>
                </a:lnTo>
                <a:lnTo>
                  <a:pt x="1487836" y="925829"/>
                </a:lnTo>
                <a:lnTo>
                  <a:pt x="1504475" y="887729"/>
                </a:lnTo>
                <a:lnTo>
                  <a:pt x="1511523" y="847089"/>
                </a:lnTo>
                <a:lnTo>
                  <a:pt x="1511733" y="839469"/>
                </a:lnTo>
                <a:lnTo>
                  <a:pt x="1511733" y="186689"/>
                </a:lnTo>
                <a:lnTo>
                  <a:pt x="1506671" y="146049"/>
                </a:lnTo>
                <a:lnTo>
                  <a:pt x="1491888" y="106679"/>
                </a:lnTo>
                <a:lnTo>
                  <a:pt x="1487836" y="100329"/>
                </a:lnTo>
                <a:lnTo>
                  <a:pt x="1483428" y="92709"/>
                </a:lnTo>
                <a:lnTo>
                  <a:pt x="1456624" y="62229"/>
                </a:lnTo>
                <a:lnTo>
                  <a:pt x="1423100" y="38099"/>
                </a:lnTo>
                <a:lnTo>
                  <a:pt x="1408239" y="31749"/>
                </a:lnTo>
                <a:lnTo>
                  <a:pt x="1400560" y="27939"/>
                </a:lnTo>
                <a:lnTo>
                  <a:pt x="1392762" y="25399"/>
                </a:lnTo>
                <a:lnTo>
                  <a:pt x="1384848" y="24129"/>
                </a:lnTo>
                <a:lnTo>
                  <a:pt x="1376816" y="21589"/>
                </a:lnTo>
                <a:lnTo>
                  <a:pt x="1360554" y="19049"/>
                </a:lnTo>
                <a:lnTo>
                  <a:pt x="1426712" y="19049"/>
                </a:lnTo>
                <a:lnTo>
                  <a:pt x="1462602" y="41909"/>
                </a:lnTo>
                <a:lnTo>
                  <a:pt x="1494129" y="74929"/>
                </a:lnTo>
                <a:lnTo>
                  <a:pt x="1512967" y="106679"/>
                </a:lnTo>
                <a:lnTo>
                  <a:pt x="1516691" y="114299"/>
                </a:lnTo>
                <a:lnTo>
                  <a:pt x="1528926" y="158749"/>
                </a:lnTo>
                <a:lnTo>
                  <a:pt x="1530975" y="186689"/>
                </a:lnTo>
                <a:lnTo>
                  <a:pt x="1530975" y="839469"/>
                </a:lnTo>
                <a:lnTo>
                  <a:pt x="1525333" y="885189"/>
                </a:lnTo>
                <a:lnTo>
                  <a:pt x="1516696" y="910589"/>
                </a:lnTo>
                <a:lnTo>
                  <a:pt x="1512973" y="919479"/>
                </a:lnTo>
                <a:lnTo>
                  <a:pt x="1508852" y="927099"/>
                </a:lnTo>
                <a:lnTo>
                  <a:pt x="1504335" y="935989"/>
                </a:lnTo>
                <a:lnTo>
                  <a:pt x="1499421" y="943609"/>
                </a:lnTo>
                <a:lnTo>
                  <a:pt x="1494135" y="951229"/>
                </a:lnTo>
                <a:lnTo>
                  <a:pt x="1488500" y="957579"/>
                </a:lnTo>
                <a:lnTo>
                  <a:pt x="1482518" y="965199"/>
                </a:lnTo>
                <a:lnTo>
                  <a:pt x="1447886" y="994409"/>
                </a:lnTo>
                <a:lnTo>
                  <a:pt x="1432168" y="1004569"/>
                </a:lnTo>
                <a:lnTo>
                  <a:pt x="1426716" y="10071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4581" y="1525794"/>
            <a:ext cx="1568450" cy="1045210"/>
          </a:xfrm>
          <a:custGeom>
            <a:avLst/>
            <a:gdLst/>
            <a:ahLst/>
            <a:cxnLst/>
            <a:rect l="l" t="t" r="r" b="b"/>
            <a:pathLst>
              <a:path w="1568450" h="1045210">
                <a:moveTo>
                  <a:pt x="1386342" y="1045210"/>
                </a:moveTo>
                <a:lnTo>
                  <a:pt x="181984" y="1045210"/>
                </a:lnTo>
                <a:lnTo>
                  <a:pt x="154061" y="1041400"/>
                </a:lnTo>
                <a:lnTo>
                  <a:pt x="109584" y="1026160"/>
                </a:lnTo>
                <a:lnTo>
                  <a:pt x="70027" y="1002030"/>
                </a:lnTo>
                <a:lnTo>
                  <a:pt x="37735" y="967740"/>
                </a:lnTo>
                <a:lnTo>
                  <a:pt x="14626" y="927100"/>
                </a:lnTo>
                <a:lnTo>
                  <a:pt x="2096" y="882650"/>
                </a:lnTo>
                <a:lnTo>
                  <a:pt x="0" y="854710"/>
                </a:lnTo>
                <a:lnTo>
                  <a:pt x="0" y="189230"/>
                </a:lnTo>
                <a:lnTo>
                  <a:pt x="5783" y="143510"/>
                </a:lnTo>
                <a:lnTo>
                  <a:pt x="22665" y="100330"/>
                </a:lnTo>
                <a:lnTo>
                  <a:pt x="27293" y="91440"/>
                </a:lnTo>
                <a:lnTo>
                  <a:pt x="32326" y="83820"/>
                </a:lnTo>
                <a:lnTo>
                  <a:pt x="37741" y="76200"/>
                </a:lnTo>
                <a:lnTo>
                  <a:pt x="43512" y="68580"/>
                </a:lnTo>
                <a:lnTo>
                  <a:pt x="49640" y="62230"/>
                </a:lnTo>
                <a:lnTo>
                  <a:pt x="56124" y="54610"/>
                </a:lnTo>
                <a:lnTo>
                  <a:pt x="62932" y="48260"/>
                </a:lnTo>
                <a:lnTo>
                  <a:pt x="70033" y="43180"/>
                </a:lnTo>
                <a:lnTo>
                  <a:pt x="77426" y="36830"/>
                </a:lnTo>
                <a:lnTo>
                  <a:pt x="126950" y="10160"/>
                </a:lnTo>
                <a:lnTo>
                  <a:pt x="172632" y="0"/>
                </a:lnTo>
                <a:lnTo>
                  <a:pt x="1395695" y="0"/>
                </a:lnTo>
                <a:lnTo>
                  <a:pt x="1414266" y="2540"/>
                </a:lnTo>
                <a:lnTo>
                  <a:pt x="1441381" y="10160"/>
                </a:lnTo>
                <a:lnTo>
                  <a:pt x="1458745" y="17780"/>
                </a:lnTo>
                <a:lnTo>
                  <a:pt x="1461537" y="19050"/>
                </a:lnTo>
                <a:lnTo>
                  <a:pt x="182952" y="19050"/>
                </a:lnTo>
                <a:lnTo>
                  <a:pt x="174562" y="20320"/>
                </a:lnTo>
                <a:lnTo>
                  <a:pt x="166213" y="20320"/>
                </a:lnTo>
                <a:lnTo>
                  <a:pt x="157905" y="22860"/>
                </a:lnTo>
                <a:lnTo>
                  <a:pt x="149678" y="24130"/>
                </a:lnTo>
                <a:lnTo>
                  <a:pt x="110496" y="39370"/>
                </a:lnTo>
                <a:lnTo>
                  <a:pt x="96054" y="48260"/>
                </a:lnTo>
                <a:lnTo>
                  <a:pt x="89160" y="52070"/>
                </a:lnTo>
                <a:lnTo>
                  <a:pt x="82528" y="57150"/>
                </a:lnTo>
                <a:lnTo>
                  <a:pt x="76158" y="63500"/>
                </a:lnTo>
                <a:lnTo>
                  <a:pt x="70051" y="68580"/>
                </a:lnTo>
                <a:lnTo>
                  <a:pt x="64234" y="74930"/>
                </a:lnTo>
                <a:lnTo>
                  <a:pt x="58738" y="81280"/>
                </a:lnTo>
                <a:lnTo>
                  <a:pt x="53561" y="87630"/>
                </a:lnTo>
                <a:lnTo>
                  <a:pt x="48704" y="95250"/>
                </a:lnTo>
                <a:lnTo>
                  <a:pt x="44189" y="101600"/>
                </a:lnTo>
                <a:lnTo>
                  <a:pt x="27146" y="139700"/>
                </a:lnTo>
                <a:lnTo>
                  <a:pt x="19927" y="181610"/>
                </a:lnTo>
                <a:lnTo>
                  <a:pt x="19712" y="189230"/>
                </a:lnTo>
                <a:lnTo>
                  <a:pt x="19712" y="854710"/>
                </a:lnTo>
                <a:lnTo>
                  <a:pt x="24896" y="896620"/>
                </a:lnTo>
                <a:lnTo>
                  <a:pt x="40039" y="934720"/>
                </a:lnTo>
                <a:lnTo>
                  <a:pt x="64234" y="969010"/>
                </a:lnTo>
                <a:lnTo>
                  <a:pt x="96054" y="996950"/>
                </a:lnTo>
                <a:lnTo>
                  <a:pt x="133584" y="1014730"/>
                </a:lnTo>
                <a:lnTo>
                  <a:pt x="141571" y="1018540"/>
                </a:lnTo>
                <a:lnTo>
                  <a:pt x="149678" y="1019810"/>
                </a:lnTo>
                <a:lnTo>
                  <a:pt x="157905" y="1022350"/>
                </a:lnTo>
                <a:lnTo>
                  <a:pt x="174562" y="1024890"/>
                </a:lnTo>
                <a:lnTo>
                  <a:pt x="1461541" y="1024890"/>
                </a:lnTo>
                <a:lnTo>
                  <a:pt x="1458749" y="1026160"/>
                </a:lnTo>
                <a:lnTo>
                  <a:pt x="1441383" y="1033780"/>
                </a:lnTo>
                <a:lnTo>
                  <a:pt x="1414267" y="1041400"/>
                </a:lnTo>
                <a:lnTo>
                  <a:pt x="1386342" y="1045210"/>
                </a:lnTo>
                <a:close/>
              </a:path>
              <a:path w="1568450" h="1045210">
                <a:moveTo>
                  <a:pt x="1461541" y="1024890"/>
                </a:moveTo>
                <a:lnTo>
                  <a:pt x="1393764" y="1024890"/>
                </a:lnTo>
                <a:lnTo>
                  <a:pt x="1410423" y="1022350"/>
                </a:lnTo>
                <a:lnTo>
                  <a:pt x="1418651" y="1019810"/>
                </a:lnTo>
                <a:lnTo>
                  <a:pt x="1426759" y="1018540"/>
                </a:lnTo>
                <a:lnTo>
                  <a:pt x="1434746" y="1014730"/>
                </a:lnTo>
                <a:lnTo>
                  <a:pt x="1442613" y="1012190"/>
                </a:lnTo>
                <a:lnTo>
                  <a:pt x="1479176" y="991870"/>
                </a:lnTo>
                <a:lnTo>
                  <a:pt x="1509602" y="962660"/>
                </a:lnTo>
                <a:lnTo>
                  <a:pt x="1532090" y="927100"/>
                </a:lnTo>
                <a:lnTo>
                  <a:pt x="1545302" y="887730"/>
                </a:lnTo>
                <a:lnTo>
                  <a:pt x="1548633" y="854710"/>
                </a:lnTo>
                <a:lnTo>
                  <a:pt x="1548633" y="189230"/>
                </a:lnTo>
                <a:lnTo>
                  <a:pt x="1543448" y="148590"/>
                </a:lnTo>
                <a:lnTo>
                  <a:pt x="1528304" y="109220"/>
                </a:lnTo>
                <a:lnTo>
                  <a:pt x="1519637" y="95250"/>
                </a:lnTo>
                <a:lnTo>
                  <a:pt x="1514779" y="87630"/>
                </a:lnTo>
                <a:lnTo>
                  <a:pt x="1509602" y="81280"/>
                </a:lnTo>
                <a:lnTo>
                  <a:pt x="1504104" y="74930"/>
                </a:lnTo>
                <a:lnTo>
                  <a:pt x="1498287" y="68580"/>
                </a:lnTo>
                <a:lnTo>
                  <a:pt x="1492179" y="63500"/>
                </a:lnTo>
                <a:lnTo>
                  <a:pt x="1485809" y="57150"/>
                </a:lnTo>
                <a:lnTo>
                  <a:pt x="1479176" y="52070"/>
                </a:lnTo>
                <a:lnTo>
                  <a:pt x="1472281" y="48260"/>
                </a:lnTo>
                <a:lnTo>
                  <a:pt x="1465157" y="43180"/>
                </a:lnTo>
                <a:lnTo>
                  <a:pt x="1418651" y="24130"/>
                </a:lnTo>
                <a:lnTo>
                  <a:pt x="1410423" y="22860"/>
                </a:lnTo>
                <a:lnTo>
                  <a:pt x="1402114" y="20320"/>
                </a:lnTo>
                <a:lnTo>
                  <a:pt x="1393764" y="20320"/>
                </a:lnTo>
                <a:lnTo>
                  <a:pt x="1385374" y="19050"/>
                </a:lnTo>
                <a:lnTo>
                  <a:pt x="1461537" y="19050"/>
                </a:lnTo>
                <a:lnTo>
                  <a:pt x="1498304" y="43180"/>
                </a:lnTo>
                <a:lnTo>
                  <a:pt x="1505405" y="48260"/>
                </a:lnTo>
                <a:lnTo>
                  <a:pt x="1512214" y="54610"/>
                </a:lnTo>
                <a:lnTo>
                  <a:pt x="1518699" y="62230"/>
                </a:lnTo>
                <a:lnTo>
                  <a:pt x="1524827" y="68580"/>
                </a:lnTo>
                <a:lnTo>
                  <a:pt x="1530599" y="76200"/>
                </a:lnTo>
                <a:lnTo>
                  <a:pt x="1536015" y="83820"/>
                </a:lnTo>
                <a:lnTo>
                  <a:pt x="1541049" y="91440"/>
                </a:lnTo>
                <a:lnTo>
                  <a:pt x="1545676" y="100330"/>
                </a:lnTo>
                <a:lnTo>
                  <a:pt x="1549898" y="107950"/>
                </a:lnTo>
                <a:lnTo>
                  <a:pt x="1564629" y="152400"/>
                </a:lnTo>
                <a:lnTo>
                  <a:pt x="1568345" y="189230"/>
                </a:lnTo>
                <a:lnTo>
                  <a:pt x="1568345" y="854710"/>
                </a:lnTo>
                <a:lnTo>
                  <a:pt x="1562565" y="900430"/>
                </a:lnTo>
                <a:lnTo>
                  <a:pt x="1545682" y="944880"/>
                </a:lnTo>
                <a:lnTo>
                  <a:pt x="1518705" y="982980"/>
                </a:lnTo>
                <a:lnTo>
                  <a:pt x="1483228" y="1012190"/>
                </a:lnTo>
                <a:lnTo>
                  <a:pt x="1467126" y="1022350"/>
                </a:lnTo>
                <a:lnTo>
                  <a:pt x="1461541" y="10248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2646035"/>
            <a:ext cx="10159365" cy="3322954"/>
            <a:chOff x="0" y="2646035"/>
            <a:chExt cx="10159365" cy="3322954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6144" y="2695747"/>
              <a:ext cx="812240" cy="8682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46035"/>
              <a:ext cx="10158874" cy="33223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50" y="3846500"/>
              <a:ext cx="838936" cy="10082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66461" y="5075910"/>
              <a:ext cx="567690" cy="635635"/>
            </a:xfrm>
            <a:custGeom>
              <a:avLst/>
              <a:gdLst/>
              <a:ahLst/>
              <a:cxnLst/>
              <a:rect l="l" t="t" r="r" b="b"/>
              <a:pathLst>
                <a:path w="567690" h="635635">
                  <a:moveTo>
                    <a:pt x="299375" y="635614"/>
                  </a:moveTo>
                  <a:lnTo>
                    <a:pt x="320477" y="611189"/>
                  </a:lnTo>
                  <a:lnTo>
                    <a:pt x="334135" y="569077"/>
                  </a:lnTo>
                  <a:lnTo>
                    <a:pt x="332900" y="516260"/>
                  </a:lnTo>
                  <a:lnTo>
                    <a:pt x="328314" y="475938"/>
                  </a:lnTo>
                  <a:lnTo>
                    <a:pt x="327578" y="432018"/>
                  </a:lnTo>
                  <a:lnTo>
                    <a:pt x="329502" y="396710"/>
                  </a:lnTo>
                  <a:lnTo>
                    <a:pt x="332900" y="382227"/>
                  </a:lnTo>
                  <a:lnTo>
                    <a:pt x="524949" y="382227"/>
                  </a:lnTo>
                  <a:lnTo>
                    <a:pt x="542888" y="378579"/>
                  </a:lnTo>
                  <a:lnTo>
                    <a:pt x="557583" y="368649"/>
                  </a:lnTo>
                  <a:lnTo>
                    <a:pt x="567437" y="354067"/>
                  </a:lnTo>
                  <a:lnTo>
                    <a:pt x="567437" y="314813"/>
                  </a:lnTo>
                  <a:lnTo>
                    <a:pt x="557583" y="300231"/>
                  </a:lnTo>
                  <a:lnTo>
                    <a:pt x="542888" y="290301"/>
                  </a:lnTo>
                  <a:lnTo>
                    <a:pt x="524949" y="286653"/>
                  </a:lnTo>
                  <a:lnTo>
                    <a:pt x="542888" y="283011"/>
                  </a:lnTo>
                  <a:lnTo>
                    <a:pt x="557583" y="273092"/>
                  </a:lnTo>
                  <a:lnTo>
                    <a:pt x="567437" y="258522"/>
                  </a:lnTo>
                  <a:lnTo>
                    <a:pt x="567437" y="219258"/>
                  </a:lnTo>
                  <a:lnTo>
                    <a:pt x="557583" y="204678"/>
                  </a:lnTo>
                  <a:lnTo>
                    <a:pt x="542888" y="194756"/>
                  </a:lnTo>
                  <a:lnTo>
                    <a:pt x="524949" y="191113"/>
                  </a:lnTo>
                  <a:lnTo>
                    <a:pt x="542888" y="187466"/>
                  </a:lnTo>
                  <a:lnTo>
                    <a:pt x="557583" y="177535"/>
                  </a:lnTo>
                  <a:lnTo>
                    <a:pt x="567437" y="162953"/>
                  </a:lnTo>
                  <a:lnTo>
                    <a:pt x="567437" y="123699"/>
                  </a:lnTo>
                  <a:lnTo>
                    <a:pt x="557583" y="109117"/>
                  </a:lnTo>
                  <a:lnTo>
                    <a:pt x="542888" y="99186"/>
                  </a:lnTo>
                  <a:lnTo>
                    <a:pt x="524949" y="95539"/>
                  </a:lnTo>
                  <a:lnTo>
                    <a:pt x="516572" y="95539"/>
                  </a:lnTo>
                  <a:lnTo>
                    <a:pt x="516572" y="95020"/>
                  </a:lnTo>
                  <a:lnTo>
                    <a:pt x="553212" y="65817"/>
                  </a:lnTo>
                  <a:lnTo>
                    <a:pt x="556276" y="46177"/>
                  </a:lnTo>
                  <a:lnTo>
                    <a:pt x="552628" y="28242"/>
                  </a:lnTo>
                  <a:lnTo>
                    <a:pt x="542698" y="13560"/>
                  </a:lnTo>
                  <a:lnTo>
                    <a:pt x="528004" y="3641"/>
                  </a:lnTo>
                  <a:lnTo>
                    <a:pt x="510066" y="0"/>
                  </a:lnTo>
                  <a:lnTo>
                    <a:pt x="257086" y="0"/>
                  </a:lnTo>
                  <a:lnTo>
                    <a:pt x="217860" y="3171"/>
                  </a:lnTo>
                  <a:lnTo>
                    <a:pt x="179885" y="12526"/>
                  </a:lnTo>
                  <a:lnTo>
                    <a:pt x="143889" y="27819"/>
                  </a:lnTo>
                  <a:lnTo>
                    <a:pt x="110597" y="48807"/>
                  </a:lnTo>
                  <a:lnTo>
                    <a:pt x="109489" y="49638"/>
                  </a:lnTo>
                  <a:lnTo>
                    <a:pt x="75631" y="60411"/>
                  </a:lnTo>
                  <a:lnTo>
                    <a:pt x="6745" y="60411"/>
                  </a:lnTo>
                  <a:lnTo>
                    <a:pt x="0" y="67708"/>
                  </a:lnTo>
                  <a:lnTo>
                    <a:pt x="0" y="275403"/>
                  </a:lnTo>
                  <a:lnTo>
                    <a:pt x="11250" y="292089"/>
                  </a:lnTo>
                  <a:lnTo>
                    <a:pt x="37224" y="301360"/>
                  </a:lnTo>
                  <a:lnTo>
                    <a:pt x="66256" y="308704"/>
                  </a:lnTo>
                  <a:lnTo>
                    <a:pt x="86678" y="319607"/>
                  </a:lnTo>
                  <a:lnTo>
                    <a:pt x="122206" y="362094"/>
                  </a:lnTo>
                  <a:lnTo>
                    <a:pt x="140453" y="382836"/>
                  </a:lnTo>
                  <a:lnTo>
                    <a:pt x="184743" y="429063"/>
                  </a:lnTo>
                  <a:lnTo>
                    <a:pt x="207720" y="456980"/>
                  </a:lnTo>
                  <a:lnTo>
                    <a:pt x="243556" y="519479"/>
                  </a:lnTo>
                  <a:lnTo>
                    <a:pt x="257508" y="572577"/>
                  </a:lnTo>
                  <a:lnTo>
                    <a:pt x="263337" y="602038"/>
                  </a:lnTo>
                  <a:lnTo>
                    <a:pt x="266277" y="614551"/>
                  </a:lnTo>
                  <a:lnTo>
                    <a:pt x="270925" y="626260"/>
                  </a:lnTo>
                  <a:lnTo>
                    <a:pt x="278276" y="635373"/>
                  </a:lnTo>
                  <a:lnTo>
                    <a:pt x="299375" y="635614"/>
                  </a:lnTo>
                  <a:close/>
                </a:path>
                <a:path w="567690" h="635635">
                  <a:moveTo>
                    <a:pt x="6745" y="60411"/>
                  </a:moveTo>
                  <a:lnTo>
                    <a:pt x="75631" y="60411"/>
                  </a:lnTo>
                  <a:lnTo>
                    <a:pt x="11524" y="55241"/>
                  </a:lnTo>
                  <a:lnTo>
                    <a:pt x="6745" y="60411"/>
                  </a:lnTo>
                  <a:close/>
                </a:path>
              </a:pathLst>
            </a:custGeom>
            <a:solidFill>
              <a:srgbClr val="FBD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5783" y="5120564"/>
              <a:ext cx="160655" cy="293370"/>
            </a:xfrm>
            <a:custGeom>
              <a:avLst/>
              <a:gdLst/>
              <a:ahLst/>
              <a:cxnLst/>
              <a:rect l="l" t="t" r="r" b="b"/>
              <a:pathLst>
                <a:path w="160654" h="293370">
                  <a:moveTo>
                    <a:pt x="15972" y="292884"/>
                  </a:moveTo>
                  <a:lnTo>
                    <a:pt x="140381" y="292884"/>
                  </a:lnTo>
                  <a:lnTo>
                    <a:pt x="148044" y="291335"/>
                  </a:lnTo>
                  <a:lnTo>
                    <a:pt x="154306" y="287112"/>
                  </a:lnTo>
                  <a:lnTo>
                    <a:pt x="158529" y="280851"/>
                  </a:lnTo>
                  <a:lnTo>
                    <a:pt x="160078" y="273188"/>
                  </a:lnTo>
                  <a:lnTo>
                    <a:pt x="160078" y="19696"/>
                  </a:lnTo>
                  <a:lnTo>
                    <a:pt x="158529" y="12033"/>
                  </a:lnTo>
                  <a:lnTo>
                    <a:pt x="154306" y="5772"/>
                  </a:lnTo>
                  <a:lnTo>
                    <a:pt x="148044" y="1549"/>
                  </a:lnTo>
                  <a:lnTo>
                    <a:pt x="140381" y="0"/>
                  </a:lnTo>
                  <a:lnTo>
                    <a:pt x="15972" y="0"/>
                  </a:lnTo>
                  <a:lnTo>
                    <a:pt x="8309" y="1549"/>
                  </a:lnTo>
                  <a:lnTo>
                    <a:pt x="2048" y="5772"/>
                  </a:lnTo>
                  <a:lnTo>
                    <a:pt x="0" y="8809"/>
                  </a:lnTo>
                  <a:lnTo>
                    <a:pt x="0" y="284075"/>
                  </a:lnTo>
                  <a:lnTo>
                    <a:pt x="2048" y="287112"/>
                  </a:lnTo>
                  <a:lnTo>
                    <a:pt x="8309" y="291335"/>
                  </a:lnTo>
                  <a:lnTo>
                    <a:pt x="15972" y="292884"/>
                  </a:lnTo>
                  <a:close/>
                </a:path>
              </a:pathLst>
            </a:custGeom>
            <a:solidFill>
              <a:srgbClr val="BA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698" y="5160304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311" y="54589"/>
                  </a:moveTo>
                  <a:lnTo>
                    <a:pt x="37926" y="52444"/>
                  </a:lnTo>
                  <a:lnTo>
                    <a:pt x="46597" y="46592"/>
                  </a:lnTo>
                  <a:lnTo>
                    <a:pt x="52444" y="37911"/>
                  </a:lnTo>
                  <a:lnTo>
                    <a:pt x="54589" y="27277"/>
                  </a:lnTo>
                  <a:lnTo>
                    <a:pt x="52444" y="16662"/>
                  </a:lnTo>
                  <a:lnTo>
                    <a:pt x="46597" y="7991"/>
                  </a:lnTo>
                  <a:lnTo>
                    <a:pt x="37926" y="2144"/>
                  </a:lnTo>
                  <a:lnTo>
                    <a:pt x="27311" y="0"/>
                  </a:lnTo>
                  <a:lnTo>
                    <a:pt x="16677" y="2144"/>
                  </a:lnTo>
                  <a:lnTo>
                    <a:pt x="7996" y="7991"/>
                  </a:lnTo>
                  <a:lnTo>
                    <a:pt x="2145" y="16662"/>
                  </a:lnTo>
                  <a:lnTo>
                    <a:pt x="0" y="27277"/>
                  </a:lnTo>
                  <a:lnTo>
                    <a:pt x="2145" y="37911"/>
                  </a:lnTo>
                  <a:lnTo>
                    <a:pt x="7996" y="46592"/>
                  </a:lnTo>
                  <a:lnTo>
                    <a:pt x="16677" y="52444"/>
                  </a:lnTo>
                  <a:lnTo>
                    <a:pt x="27311" y="54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3905" y="5164949"/>
              <a:ext cx="133985" cy="201930"/>
            </a:xfrm>
            <a:custGeom>
              <a:avLst/>
              <a:gdLst/>
              <a:ahLst/>
              <a:cxnLst/>
              <a:rect l="l" t="t" r="r" b="b"/>
              <a:pathLst>
                <a:path w="133984" h="201929">
                  <a:moveTo>
                    <a:pt x="125628" y="195580"/>
                  </a:moveTo>
                  <a:lnTo>
                    <a:pt x="117716" y="195580"/>
                  </a:lnTo>
                  <a:lnTo>
                    <a:pt x="117716" y="194310"/>
                  </a:lnTo>
                  <a:lnTo>
                    <a:pt x="106997" y="194310"/>
                  </a:lnTo>
                  <a:lnTo>
                    <a:pt x="106997" y="193040"/>
                  </a:lnTo>
                  <a:lnTo>
                    <a:pt x="90195" y="193040"/>
                  </a:lnTo>
                  <a:lnTo>
                    <a:pt x="90195" y="191770"/>
                  </a:lnTo>
                  <a:lnTo>
                    <a:pt x="38481" y="191770"/>
                  </a:lnTo>
                  <a:lnTo>
                    <a:pt x="38481" y="193040"/>
                  </a:lnTo>
                  <a:lnTo>
                    <a:pt x="22237" y="193040"/>
                  </a:lnTo>
                  <a:lnTo>
                    <a:pt x="22237" y="194310"/>
                  </a:lnTo>
                  <a:lnTo>
                    <a:pt x="11620" y="194310"/>
                  </a:lnTo>
                  <a:lnTo>
                    <a:pt x="11620" y="195580"/>
                  </a:lnTo>
                  <a:lnTo>
                    <a:pt x="3721" y="195580"/>
                  </a:lnTo>
                  <a:lnTo>
                    <a:pt x="3721" y="196850"/>
                  </a:lnTo>
                  <a:lnTo>
                    <a:pt x="4775" y="196850"/>
                  </a:lnTo>
                  <a:lnTo>
                    <a:pt x="4775" y="198120"/>
                  </a:lnTo>
                  <a:lnTo>
                    <a:pt x="12979" y="198120"/>
                  </a:lnTo>
                  <a:lnTo>
                    <a:pt x="12979" y="199390"/>
                  </a:lnTo>
                  <a:lnTo>
                    <a:pt x="24015" y="199390"/>
                  </a:lnTo>
                  <a:lnTo>
                    <a:pt x="24015" y="200660"/>
                  </a:lnTo>
                  <a:lnTo>
                    <a:pt x="41783" y="200660"/>
                  </a:lnTo>
                  <a:lnTo>
                    <a:pt x="41783" y="201930"/>
                  </a:lnTo>
                  <a:lnTo>
                    <a:pt x="86626" y="201930"/>
                  </a:lnTo>
                  <a:lnTo>
                    <a:pt x="86626" y="200660"/>
                  </a:lnTo>
                  <a:lnTo>
                    <a:pt x="105194" y="200660"/>
                  </a:lnTo>
                  <a:lnTo>
                    <a:pt x="105194" y="199390"/>
                  </a:lnTo>
                  <a:lnTo>
                    <a:pt x="116344" y="199390"/>
                  </a:lnTo>
                  <a:lnTo>
                    <a:pt x="116344" y="198120"/>
                  </a:lnTo>
                  <a:lnTo>
                    <a:pt x="124561" y="198120"/>
                  </a:lnTo>
                  <a:lnTo>
                    <a:pt x="124561" y="196850"/>
                  </a:lnTo>
                  <a:lnTo>
                    <a:pt x="125628" y="196850"/>
                  </a:lnTo>
                  <a:lnTo>
                    <a:pt x="125628" y="195580"/>
                  </a:lnTo>
                  <a:close/>
                </a:path>
                <a:path w="133984" h="201929">
                  <a:moveTo>
                    <a:pt x="125869" y="3810"/>
                  </a:moveTo>
                  <a:lnTo>
                    <a:pt x="118541" y="3810"/>
                  </a:lnTo>
                  <a:lnTo>
                    <a:pt x="118541" y="2540"/>
                  </a:lnTo>
                  <a:lnTo>
                    <a:pt x="108635" y="2540"/>
                  </a:lnTo>
                  <a:lnTo>
                    <a:pt x="108635" y="1270"/>
                  </a:lnTo>
                  <a:lnTo>
                    <a:pt x="94030" y="1270"/>
                  </a:lnTo>
                  <a:lnTo>
                    <a:pt x="94030" y="0"/>
                  </a:lnTo>
                  <a:lnTo>
                    <a:pt x="31280" y="0"/>
                  </a:lnTo>
                  <a:lnTo>
                    <a:pt x="31280" y="1270"/>
                  </a:lnTo>
                  <a:lnTo>
                    <a:pt x="17183" y="1270"/>
                  </a:lnTo>
                  <a:lnTo>
                    <a:pt x="17183" y="2540"/>
                  </a:lnTo>
                  <a:lnTo>
                    <a:pt x="7327" y="2540"/>
                  </a:lnTo>
                  <a:lnTo>
                    <a:pt x="7327" y="381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5029" y="5080"/>
                  </a:lnTo>
                  <a:lnTo>
                    <a:pt x="5029" y="6350"/>
                  </a:lnTo>
                  <a:lnTo>
                    <a:pt x="13804" y="6350"/>
                  </a:lnTo>
                  <a:lnTo>
                    <a:pt x="13804" y="7620"/>
                  </a:lnTo>
                  <a:lnTo>
                    <a:pt x="26403" y="7620"/>
                  </a:lnTo>
                  <a:lnTo>
                    <a:pt x="26403" y="8890"/>
                  </a:lnTo>
                  <a:lnTo>
                    <a:pt x="49110" y="8890"/>
                  </a:lnTo>
                  <a:lnTo>
                    <a:pt x="49110" y="10160"/>
                  </a:lnTo>
                  <a:lnTo>
                    <a:pt x="75844" y="10160"/>
                  </a:lnTo>
                  <a:lnTo>
                    <a:pt x="75844" y="8890"/>
                  </a:lnTo>
                  <a:lnTo>
                    <a:pt x="99174" y="8890"/>
                  </a:lnTo>
                  <a:lnTo>
                    <a:pt x="99174" y="7620"/>
                  </a:lnTo>
                  <a:lnTo>
                    <a:pt x="112052" y="7620"/>
                  </a:lnTo>
                  <a:lnTo>
                    <a:pt x="112052" y="6350"/>
                  </a:lnTo>
                  <a:lnTo>
                    <a:pt x="120853" y="6350"/>
                  </a:lnTo>
                  <a:lnTo>
                    <a:pt x="120853" y="5080"/>
                  </a:lnTo>
                  <a:lnTo>
                    <a:pt x="125869" y="5080"/>
                  </a:lnTo>
                  <a:lnTo>
                    <a:pt x="125869" y="3810"/>
                  </a:lnTo>
                  <a:close/>
                </a:path>
                <a:path w="133984" h="201929">
                  <a:moveTo>
                    <a:pt x="133959" y="100330"/>
                  </a:moveTo>
                  <a:lnTo>
                    <a:pt x="125945" y="100330"/>
                  </a:lnTo>
                  <a:lnTo>
                    <a:pt x="125945" y="99060"/>
                  </a:lnTo>
                  <a:lnTo>
                    <a:pt x="115100" y="99060"/>
                  </a:lnTo>
                  <a:lnTo>
                    <a:pt x="115100" y="97790"/>
                  </a:lnTo>
                  <a:lnTo>
                    <a:pt x="97942" y="97790"/>
                  </a:lnTo>
                  <a:lnTo>
                    <a:pt x="97942" y="96520"/>
                  </a:lnTo>
                  <a:lnTo>
                    <a:pt x="48031" y="96520"/>
                  </a:lnTo>
                  <a:lnTo>
                    <a:pt x="48031" y="97790"/>
                  </a:lnTo>
                  <a:lnTo>
                    <a:pt x="31432" y="97790"/>
                  </a:lnTo>
                  <a:lnTo>
                    <a:pt x="31432" y="99060"/>
                  </a:lnTo>
                  <a:lnTo>
                    <a:pt x="20688" y="99060"/>
                  </a:lnTo>
                  <a:lnTo>
                    <a:pt x="20688" y="100330"/>
                  </a:lnTo>
                  <a:lnTo>
                    <a:pt x="12687" y="100330"/>
                  </a:lnTo>
                  <a:lnTo>
                    <a:pt x="12687" y="101600"/>
                  </a:lnTo>
                  <a:lnTo>
                    <a:pt x="13106" y="101600"/>
                  </a:lnTo>
                  <a:lnTo>
                    <a:pt x="13106" y="102870"/>
                  </a:lnTo>
                  <a:lnTo>
                    <a:pt x="21221" y="102870"/>
                  </a:lnTo>
                  <a:lnTo>
                    <a:pt x="21221" y="104140"/>
                  </a:lnTo>
                  <a:lnTo>
                    <a:pt x="32131" y="104140"/>
                  </a:lnTo>
                  <a:lnTo>
                    <a:pt x="32131" y="105410"/>
                  </a:lnTo>
                  <a:lnTo>
                    <a:pt x="49187" y="105410"/>
                  </a:lnTo>
                  <a:lnTo>
                    <a:pt x="49187" y="106680"/>
                  </a:lnTo>
                  <a:lnTo>
                    <a:pt x="96545" y="106680"/>
                  </a:lnTo>
                  <a:lnTo>
                    <a:pt x="96545" y="105410"/>
                  </a:lnTo>
                  <a:lnTo>
                    <a:pt x="114388" y="105410"/>
                  </a:lnTo>
                  <a:lnTo>
                    <a:pt x="114388" y="104140"/>
                  </a:lnTo>
                  <a:lnTo>
                    <a:pt x="125412" y="104140"/>
                  </a:lnTo>
                  <a:lnTo>
                    <a:pt x="125412" y="102870"/>
                  </a:lnTo>
                  <a:lnTo>
                    <a:pt x="133540" y="102870"/>
                  </a:lnTo>
                  <a:lnTo>
                    <a:pt x="133540" y="101600"/>
                  </a:lnTo>
                  <a:lnTo>
                    <a:pt x="133959" y="101600"/>
                  </a:lnTo>
                  <a:lnTo>
                    <a:pt x="133959" y="100330"/>
                  </a:lnTo>
                  <a:close/>
                </a:path>
              </a:pathLst>
            </a:custGeom>
            <a:solidFill>
              <a:srgbClr val="EFB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0289" y="4007615"/>
              <a:ext cx="855998" cy="172279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263848" y="2824198"/>
            <a:ext cx="4633595" cy="116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650" b="1" i="1" spc="-300" dirty="0">
                <a:solidFill>
                  <a:srgbClr val="FFDE58"/>
                </a:solidFill>
                <a:latin typeface="Verdana"/>
                <a:cs typeface="Verdana"/>
              </a:rPr>
              <a:t>29.16%</a:t>
            </a:r>
            <a:r>
              <a:rPr sz="1650" b="1" i="1" spc="-9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650" b="1" spc="-25" dirty="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r>
              <a:rPr sz="165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expect</a:t>
            </a:r>
            <a:r>
              <a:rPr sz="165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5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i="1" spc="-100" dirty="0">
                <a:solidFill>
                  <a:srgbClr val="FFDE58"/>
                </a:solidFill>
                <a:latin typeface="Verdana"/>
                <a:cs typeface="Verdana"/>
              </a:rPr>
              <a:t>receive</a:t>
            </a:r>
            <a:r>
              <a:rPr sz="1650" b="1" i="1" spc="-8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1650" b="1" i="1" spc="-90" dirty="0">
                <a:solidFill>
                  <a:srgbClr val="FFDE58"/>
                </a:solidFill>
                <a:latin typeface="Verdana"/>
                <a:cs typeface="Verdana"/>
              </a:rPr>
              <a:t>incentives </a:t>
            </a:r>
            <a:r>
              <a:rPr sz="1650" b="1" spc="-10" dirty="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sz="165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spc="-65" dirty="0">
                <a:solidFill>
                  <a:srgbClr val="FFFFFF"/>
                </a:solidFill>
                <a:latin typeface="Tahoma"/>
                <a:cs typeface="Tahoma"/>
              </a:rPr>
              <a:t>writing</a:t>
            </a:r>
            <a:r>
              <a:rPr sz="165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sz="165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FFFFFF"/>
                </a:solidFill>
                <a:latin typeface="Tahoma"/>
                <a:cs typeface="Tahoma"/>
              </a:rPr>
              <a:t>review</a:t>
            </a:r>
            <a:r>
              <a:rPr sz="165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5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i="1" spc="-270" dirty="0">
                <a:solidFill>
                  <a:srgbClr val="FFDE58"/>
                </a:solidFill>
                <a:latin typeface="Verdana"/>
                <a:cs typeface="Verdana"/>
              </a:rPr>
              <a:t>43.75% </a:t>
            </a:r>
            <a:r>
              <a:rPr sz="1650" b="1" i="1" spc="-80" dirty="0">
                <a:solidFill>
                  <a:srgbClr val="FFDE58"/>
                </a:solidFill>
                <a:latin typeface="Verdana"/>
                <a:cs typeface="Verdana"/>
              </a:rPr>
              <a:t>expect</a:t>
            </a:r>
            <a:r>
              <a:rPr sz="1650" b="1" i="1" spc="-9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1650" b="1" i="1" spc="-155" dirty="0">
                <a:solidFill>
                  <a:srgbClr val="FFDE58"/>
                </a:solidFill>
                <a:latin typeface="Verdana"/>
                <a:cs typeface="Verdana"/>
              </a:rPr>
              <a:t>improvement</a:t>
            </a:r>
            <a:r>
              <a:rPr sz="1650" b="1" i="1" spc="-9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1650" b="1" spc="-6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5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food</a:t>
            </a:r>
            <a:r>
              <a:rPr sz="165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50" b="1" spc="-10" dirty="0">
                <a:solidFill>
                  <a:srgbClr val="FFFFFF"/>
                </a:solidFill>
                <a:latin typeface="Tahoma"/>
                <a:cs typeface="Tahoma"/>
              </a:rPr>
              <a:t> other services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64749" y="3088927"/>
            <a:ext cx="1454150" cy="1038860"/>
            <a:chOff x="8264749" y="3088927"/>
            <a:chExt cx="1454150" cy="103886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1254" y="3088927"/>
              <a:ext cx="847305" cy="84730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4749" y="3193589"/>
              <a:ext cx="877593" cy="93361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5527" y="6922835"/>
            <a:ext cx="10196830" cy="3126105"/>
            <a:chOff x="25527" y="6922835"/>
            <a:chExt cx="10196830" cy="3126105"/>
          </a:xfrm>
        </p:grpSpPr>
        <p:sp>
          <p:nvSpPr>
            <p:cNvPr id="27" name="object 27"/>
            <p:cNvSpPr/>
            <p:nvPr/>
          </p:nvSpPr>
          <p:spPr>
            <a:xfrm>
              <a:off x="44484" y="6941885"/>
              <a:ext cx="10156190" cy="3088005"/>
            </a:xfrm>
            <a:custGeom>
              <a:avLst/>
              <a:gdLst/>
              <a:ahLst/>
              <a:cxnLst/>
              <a:rect l="l" t="t" r="r" b="b"/>
              <a:pathLst>
                <a:path w="10156190" h="3088004">
                  <a:moveTo>
                    <a:pt x="10156137" y="3087851"/>
                  </a:moveTo>
                  <a:lnTo>
                    <a:pt x="0" y="3087851"/>
                  </a:lnTo>
                  <a:lnTo>
                    <a:pt x="0" y="0"/>
                  </a:lnTo>
                  <a:lnTo>
                    <a:pt x="10156137" y="0"/>
                  </a:lnTo>
                  <a:lnTo>
                    <a:pt x="10156137" y="3087851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577" y="6941885"/>
              <a:ext cx="10158730" cy="3088005"/>
            </a:xfrm>
            <a:custGeom>
              <a:avLst/>
              <a:gdLst/>
              <a:ahLst/>
              <a:cxnLst/>
              <a:rect l="l" t="t" r="r" b="b"/>
              <a:pathLst>
                <a:path w="10158730" h="3088004">
                  <a:moveTo>
                    <a:pt x="0" y="0"/>
                  </a:moveTo>
                  <a:lnTo>
                    <a:pt x="10158663" y="0"/>
                  </a:lnTo>
                  <a:lnTo>
                    <a:pt x="10158663" y="3087770"/>
                  </a:lnTo>
                  <a:lnTo>
                    <a:pt x="0" y="308777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695" y="7421837"/>
              <a:ext cx="87874" cy="878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695" y="8476330"/>
              <a:ext cx="87874" cy="8787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695" y="9530824"/>
              <a:ext cx="87874" cy="8787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3627" y="7240049"/>
            <a:ext cx="10137140" cy="248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225" marR="546100">
              <a:lnSpc>
                <a:spcPct val="1153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gained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incentives,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valuable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gesture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in-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person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even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loyalty.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2000">
              <a:latin typeface="Verdana"/>
              <a:cs typeface="Verdana"/>
            </a:endParaRPr>
          </a:p>
          <a:p>
            <a:pPr marL="657225" marR="828040">
              <a:lnSpc>
                <a:spcPct val="115300"/>
              </a:lnSpc>
              <a:spcBef>
                <a:spcPts val="5"/>
              </a:spcBef>
            </a:pP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takes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think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review,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therefore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never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thought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even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‘important’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000">
              <a:latin typeface="Verdana"/>
              <a:cs typeface="Verdana"/>
            </a:endParaRPr>
          </a:p>
          <a:p>
            <a:pPr marL="657225">
              <a:lnSpc>
                <a:spcPct val="100000"/>
              </a:lnSpc>
              <a:spcBef>
                <a:spcPts val="5"/>
              </a:spcBef>
            </a:pP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It’s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extra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added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step,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takes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bring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nothing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441735" y="1039625"/>
            <a:ext cx="7733665" cy="9189720"/>
            <a:chOff x="10441735" y="1039625"/>
            <a:chExt cx="7733665" cy="9189720"/>
          </a:xfrm>
        </p:grpSpPr>
        <p:sp>
          <p:nvSpPr>
            <p:cNvPr id="34" name="object 34"/>
            <p:cNvSpPr/>
            <p:nvPr/>
          </p:nvSpPr>
          <p:spPr>
            <a:xfrm>
              <a:off x="10460785" y="1058675"/>
              <a:ext cx="7695565" cy="9151620"/>
            </a:xfrm>
            <a:custGeom>
              <a:avLst/>
              <a:gdLst/>
              <a:ahLst/>
              <a:cxnLst/>
              <a:rect l="l" t="t" r="r" b="b"/>
              <a:pathLst>
                <a:path w="7695565" h="9151620">
                  <a:moveTo>
                    <a:pt x="0" y="0"/>
                  </a:moveTo>
                  <a:lnTo>
                    <a:pt x="7695283" y="0"/>
                  </a:lnTo>
                  <a:lnTo>
                    <a:pt x="7695283" y="9151042"/>
                  </a:lnTo>
                  <a:lnTo>
                    <a:pt x="0" y="9151042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8642" y="1476544"/>
              <a:ext cx="66675" cy="66674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760879" y="1508154"/>
            <a:ext cx="1031240" cy="9982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6515" algn="ctr">
              <a:lnSpc>
                <a:spcPts val="3565"/>
              </a:lnSpc>
              <a:spcBef>
                <a:spcPts val="114"/>
              </a:spcBef>
            </a:pPr>
            <a:r>
              <a:rPr sz="3150" spc="-434" dirty="0">
                <a:solidFill>
                  <a:srgbClr val="CB202D"/>
                </a:solidFill>
                <a:latin typeface="Tahoma"/>
                <a:cs typeface="Tahoma"/>
              </a:rPr>
              <a:t>62.5%</a:t>
            </a:r>
            <a:endParaRPr sz="3150">
              <a:latin typeface="Tahoma"/>
              <a:cs typeface="Tahoma"/>
            </a:endParaRPr>
          </a:p>
          <a:p>
            <a:pPr algn="ctr">
              <a:lnSpc>
                <a:spcPts val="1764"/>
              </a:lnSpc>
            </a:pPr>
            <a:r>
              <a:rPr sz="1650" b="1" spc="45" dirty="0">
                <a:latin typeface="Tahoma"/>
                <a:cs typeface="Tahoma"/>
              </a:rPr>
              <a:t>ZGold</a:t>
            </a:r>
            <a:endParaRPr sz="1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650" b="1" spc="-10" dirty="0">
                <a:latin typeface="Tahoma"/>
                <a:cs typeface="Tahoma"/>
              </a:rPr>
              <a:t>Members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01379" y="4555204"/>
            <a:ext cx="4197985" cy="85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1550" b="1" i="1" spc="-310" dirty="0">
                <a:solidFill>
                  <a:srgbClr val="FFDE58"/>
                </a:solidFill>
                <a:latin typeface="Verdana"/>
                <a:cs typeface="Verdana"/>
              </a:rPr>
              <a:t>32.1%</a:t>
            </a:r>
            <a:r>
              <a:rPr sz="1550" b="1" i="1" spc="-9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5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people</a:t>
            </a:r>
            <a:r>
              <a:rPr sz="15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5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15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r>
              <a:rPr sz="15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280" dirty="0">
                <a:solidFill>
                  <a:srgbClr val="FFFFFF"/>
                </a:solidFill>
                <a:latin typeface="Tahoma"/>
                <a:cs typeface="Tahoma"/>
              </a:rPr>
              <a:t>&lt;=5</a:t>
            </a:r>
            <a:r>
              <a:rPr sz="15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times</a:t>
            </a:r>
            <a:r>
              <a:rPr sz="15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5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550" b="1" spc="-45" dirty="0">
                <a:solidFill>
                  <a:srgbClr val="FFFFFF"/>
                </a:solidFill>
                <a:latin typeface="Tahoma"/>
                <a:cs typeface="Tahoma"/>
              </a:rPr>
              <a:t>month,</a:t>
            </a:r>
            <a:r>
              <a:rPr sz="15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5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Zomato</a:t>
            </a:r>
            <a:r>
              <a:rPr sz="15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gold</a:t>
            </a:r>
            <a:r>
              <a:rPr sz="15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members</a:t>
            </a:r>
            <a:r>
              <a:rPr sz="15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550" b="1" spc="-25" dirty="0">
                <a:solidFill>
                  <a:srgbClr val="FFFFFF"/>
                </a:solidFill>
                <a:latin typeface="Tahoma"/>
                <a:cs typeface="Tahoma"/>
              </a:rPr>
              <a:t> who 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rate</a:t>
            </a:r>
            <a:r>
              <a:rPr sz="155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55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10" dirty="0">
                <a:solidFill>
                  <a:srgbClr val="FFFFFF"/>
                </a:solidFill>
                <a:latin typeface="Tahoma"/>
                <a:cs typeface="Tahoma"/>
              </a:rPr>
              <a:t>order.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54464" y="4923405"/>
            <a:ext cx="355663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165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i="1" spc="-240" dirty="0">
                <a:solidFill>
                  <a:srgbClr val="FFDE58"/>
                </a:solidFill>
                <a:latin typeface="Verdana"/>
                <a:cs typeface="Verdana"/>
              </a:rPr>
              <a:t>39.58%</a:t>
            </a:r>
            <a:r>
              <a:rPr sz="165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sz="165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r>
              <a:rPr sz="165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65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i="1" spc="-145" dirty="0">
                <a:solidFill>
                  <a:srgbClr val="FFDE58"/>
                </a:solidFill>
                <a:latin typeface="Verdana"/>
                <a:cs typeface="Verdana"/>
              </a:rPr>
              <a:t>writing </a:t>
            </a:r>
            <a:r>
              <a:rPr sz="1650" b="1" i="1" spc="-140" dirty="0">
                <a:solidFill>
                  <a:srgbClr val="FFDE58"/>
                </a:solidFill>
                <a:latin typeface="Verdana"/>
                <a:cs typeface="Verdana"/>
              </a:rPr>
              <a:t>a</a:t>
            </a:r>
            <a:r>
              <a:rPr sz="165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1650" b="1" i="1" spc="-114" dirty="0">
                <a:solidFill>
                  <a:srgbClr val="FFDE58"/>
                </a:solidFill>
                <a:latin typeface="Verdana"/>
                <a:cs typeface="Verdana"/>
              </a:rPr>
              <a:t>text</a:t>
            </a:r>
            <a:r>
              <a:rPr sz="165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1650" b="1" i="1" spc="-150" dirty="0">
                <a:solidFill>
                  <a:srgbClr val="FFDE58"/>
                </a:solidFill>
                <a:latin typeface="Verdana"/>
                <a:cs typeface="Verdana"/>
              </a:rPr>
              <a:t>review</a:t>
            </a:r>
            <a:r>
              <a:rPr sz="165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5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that’s</a:t>
            </a:r>
            <a:r>
              <a:rPr sz="165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5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spc="45" dirty="0">
                <a:solidFill>
                  <a:srgbClr val="FFFFFF"/>
                </a:solidFill>
                <a:latin typeface="Tahoma"/>
                <a:cs typeface="Tahoma"/>
              </a:rPr>
              <a:t>case </a:t>
            </a:r>
            <a:r>
              <a:rPr sz="1650" b="1" spc="-2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6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it’s</a:t>
            </a:r>
            <a:r>
              <a:rPr sz="16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i="1" spc="-135" dirty="0">
                <a:solidFill>
                  <a:srgbClr val="FFFFFF"/>
                </a:solidFill>
                <a:latin typeface="Verdana"/>
                <a:cs typeface="Verdana"/>
              </a:rPr>
              <a:t>Avg</a:t>
            </a:r>
            <a:r>
              <a:rPr sz="1650" b="1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i="1" spc="-19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650" b="1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i="1" spc="-160" dirty="0">
                <a:solidFill>
                  <a:srgbClr val="FFFFFF"/>
                </a:solidFill>
                <a:latin typeface="Verdana"/>
                <a:cs typeface="Verdana"/>
              </a:rPr>
              <a:t>Medium/Bad</a:t>
            </a:r>
            <a:r>
              <a:rPr sz="1650" b="1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i="1" spc="-10" dirty="0">
                <a:solidFill>
                  <a:srgbClr val="FFFFFF"/>
                </a:solidFill>
                <a:latin typeface="Verdana"/>
                <a:cs typeface="Verdana"/>
              </a:rPr>
              <a:t>Order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34464" y="2840397"/>
            <a:ext cx="2926715" cy="191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1650">
              <a:lnSpc>
                <a:spcPct val="113599"/>
              </a:lnSpc>
              <a:spcBef>
                <a:spcPts val="100"/>
              </a:spcBef>
            </a:pPr>
            <a:r>
              <a:rPr sz="1650" b="1" i="1" spc="-270" dirty="0">
                <a:solidFill>
                  <a:srgbClr val="FFDE58"/>
                </a:solidFill>
                <a:latin typeface="Verdana"/>
                <a:cs typeface="Verdana"/>
              </a:rPr>
              <a:t>39.5%</a:t>
            </a:r>
            <a:r>
              <a:rPr sz="165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5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spc="-25" dirty="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r>
              <a:rPr sz="165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spc="-25" dirty="0">
                <a:solidFill>
                  <a:srgbClr val="FFFFFF"/>
                </a:solidFill>
                <a:latin typeface="Tahoma"/>
                <a:cs typeface="Tahoma"/>
              </a:rPr>
              <a:t>find</a:t>
            </a:r>
            <a:r>
              <a:rPr sz="165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FFFFFF"/>
                </a:solidFill>
                <a:latin typeface="Tahoma"/>
                <a:cs typeface="Tahoma"/>
              </a:rPr>
              <a:t>text </a:t>
            </a:r>
            <a:r>
              <a:rPr sz="1650" b="1" spc="-30" dirty="0">
                <a:solidFill>
                  <a:srgbClr val="FFFFFF"/>
                </a:solidFill>
                <a:latin typeface="Tahoma"/>
                <a:cs typeface="Tahoma"/>
              </a:rPr>
              <a:t>reviewing</a:t>
            </a:r>
            <a:r>
              <a:rPr sz="16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6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i="1" spc="-20" dirty="0">
                <a:solidFill>
                  <a:srgbClr val="FFDE58"/>
                </a:solidFill>
                <a:latin typeface="Verdana"/>
                <a:cs typeface="Verdana"/>
              </a:rPr>
              <a:t>time </a:t>
            </a:r>
            <a:r>
              <a:rPr sz="1650" b="1" i="1" spc="-135" dirty="0">
                <a:solidFill>
                  <a:srgbClr val="FFDE58"/>
                </a:solidFill>
                <a:latin typeface="Verdana"/>
                <a:cs typeface="Verdana"/>
              </a:rPr>
              <a:t>consuming</a:t>
            </a:r>
            <a:r>
              <a:rPr sz="1650" b="1" i="1" spc="-5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1650" b="1" spc="-20" dirty="0">
                <a:solidFill>
                  <a:srgbClr val="FFFFFF"/>
                </a:solidFill>
                <a:latin typeface="Tahoma"/>
                <a:cs typeface="Tahoma"/>
              </a:rPr>
              <a:t>task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13599"/>
              </a:lnSpc>
              <a:spcBef>
                <a:spcPts val="1355"/>
              </a:spcBef>
            </a:pPr>
            <a:r>
              <a:rPr sz="1650" b="1" spc="-2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6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5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accomplish</a:t>
            </a:r>
            <a:r>
              <a:rPr sz="165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Tahoma"/>
                <a:cs typeface="Tahoma"/>
              </a:rPr>
              <a:t>before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placing</a:t>
            </a:r>
            <a:r>
              <a:rPr sz="165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65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r>
              <a:rPr sz="165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5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i="1" spc="-105" dirty="0">
                <a:solidFill>
                  <a:srgbClr val="FFDE58"/>
                </a:solidFill>
                <a:latin typeface="Verdana"/>
                <a:cs typeface="Verdana"/>
              </a:rPr>
              <a:t>Cravings </a:t>
            </a:r>
            <a:r>
              <a:rPr sz="1650" b="1" spc="-7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i="1" spc="-270" dirty="0">
                <a:solidFill>
                  <a:srgbClr val="FFDE58"/>
                </a:solidFill>
                <a:latin typeface="Verdana"/>
                <a:cs typeface="Verdana"/>
              </a:rPr>
              <a:t>45.8%</a:t>
            </a:r>
            <a:r>
              <a:rPr sz="1650" b="1" i="1" spc="-10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59820" y="142436"/>
            <a:ext cx="5425440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735" marR="5080" indent="-788670">
              <a:lnSpc>
                <a:spcPct val="115500"/>
              </a:lnSpc>
              <a:spcBef>
                <a:spcPts val="100"/>
              </a:spcBef>
            </a:pPr>
            <a:r>
              <a:rPr sz="3300" spc="-260" dirty="0">
                <a:latin typeface="Arial Black"/>
                <a:cs typeface="Arial Black"/>
              </a:rPr>
              <a:t>User</a:t>
            </a:r>
            <a:r>
              <a:rPr sz="3300" spc="-310" dirty="0">
                <a:latin typeface="Arial Black"/>
                <a:cs typeface="Arial Black"/>
              </a:rPr>
              <a:t> </a:t>
            </a:r>
            <a:r>
              <a:rPr sz="3300" spc="-280" dirty="0">
                <a:latin typeface="Arial Black"/>
                <a:cs typeface="Arial Black"/>
              </a:rPr>
              <a:t>Research:</a:t>
            </a:r>
            <a:r>
              <a:rPr sz="3300" spc="-305" dirty="0">
                <a:latin typeface="Arial Black"/>
                <a:cs typeface="Arial Black"/>
              </a:rPr>
              <a:t> </a:t>
            </a:r>
            <a:r>
              <a:rPr sz="3300" spc="-185" dirty="0">
                <a:solidFill>
                  <a:srgbClr val="CB202D"/>
                </a:solidFill>
                <a:latin typeface="Arial Black"/>
                <a:cs typeface="Arial Black"/>
              </a:rPr>
              <a:t>48</a:t>
            </a:r>
            <a:r>
              <a:rPr sz="3300" spc="-305" dirty="0">
                <a:solidFill>
                  <a:srgbClr val="CB202D"/>
                </a:solidFill>
                <a:latin typeface="Arial Black"/>
                <a:cs typeface="Arial Black"/>
              </a:rPr>
              <a:t> </a:t>
            </a:r>
            <a:r>
              <a:rPr sz="3300" spc="-180" dirty="0">
                <a:solidFill>
                  <a:srgbClr val="CB202D"/>
                </a:solidFill>
                <a:latin typeface="Arial Black"/>
                <a:cs typeface="Arial Black"/>
              </a:rPr>
              <a:t>Surveys </a:t>
            </a:r>
            <a:r>
              <a:rPr sz="3300" spc="-765" dirty="0">
                <a:solidFill>
                  <a:srgbClr val="CB202D"/>
                </a:solidFill>
                <a:latin typeface="Arial Black"/>
                <a:cs typeface="Arial Black"/>
              </a:rPr>
              <a:t>&amp;</a:t>
            </a:r>
            <a:r>
              <a:rPr sz="3300" spc="-325" dirty="0">
                <a:solidFill>
                  <a:srgbClr val="CB202D"/>
                </a:solidFill>
                <a:latin typeface="Arial Black"/>
                <a:cs typeface="Arial Black"/>
              </a:rPr>
              <a:t> </a:t>
            </a:r>
            <a:r>
              <a:rPr sz="3300" spc="-220" dirty="0">
                <a:solidFill>
                  <a:srgbClr val="CB202D"/>
                </a:solidFill>
                <a:latin typeface="Arial Black"/>
                <a:cs typeface="Arial Black"/>
              </a:rPr>
              <a:t>5</a:t>
            </a:r>
            <a:r>
              <a:rPr sz="3300" spc="-320" dirty="0">
                <a:solidFill>
                  <a:srgbClr val="CB202D"/>
                </a:solidFill>
                <a:latin typeface="Arial Black"/>
                <a:cs typeface="Arial Black"/>
              </a:rPr>
              <a:t> </a:t>
            </a:r>
            <a:r>
              <a:rPr sz="3300" spc="-260" dirty="0">
                <a:solidFill>
                  <a:srgbClr val="CB202D"/>
                </a:solidFill>
                <a:latin typeface="Arial Black"/>
                <a:cs typeface="Arial Black"/>
              </a:rPr>
              <a:t>User</a:t>
            </a:r>
            <a:r>
              <a:rPr sz="3300" spc="-325" dirty="0">
                <a:solidFill>
                  <a:srgbClr val="CB202D"/>
                </a:solidFill>
                <a:latin typeface="Arial Black"/>
                <a:cs typeface="Arial Black"/>
              </a:rPr>
              <a:t> </a:t>
            </a:r>
            <a:r>
              <a:rPr sz="3300" spc="-125" dirty="0">
                <a:solidFill>
                  <a:srgbClr val="CB202D"/>
                </a:solidFill>
                <a:latin typeface="Arial Black"/>
                <a:cs typeface="Arial Black"/>
              </a:rPr>
              <a:t>Interviews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2682125" y="223766"/>
            <a:ext cx="325247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0" i="0" spc="-434" dirty="0">
                <a:solidFill>
                  <a:srgbClr val="000000"/>
                </a:solidFill>
                <a:latin typeface="Arial Black"/>
                <a:cs typeface="Arial Black"/>
              </a:rPr>
              <a:t>Key</a:t>
            </a:r>
            <a:r>
              <a:rPr sz="4300" b="0" i="0" spc="-409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300" b="0" i="0" spc="-315" dirty="0">
                <a:latin typeface="Arial Black"/>
                <a:cs typeface="Arial Black"/>
              </a:rPr>
              <a:t>Insights</a:t>
            </a:r>
            <a:endParaRPr sz="430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993586" y="1307253"/>
            <a:ext cx="6763384" cy="911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sz="1700" spc="105" dirty="0">
                <a:latin typeface="Tahoma"/>
                <a:cs typeface="Tahoma"/>
              </a:rPr>
              <a:t>There’s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not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95" dirty="0">
                <a:latin typeface="Tahoma"/>
                <a:cs typeface="Tahoma"/>
              </a:rPr>
              <a:t>much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time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in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their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90" dirty="0">
                <a:latin typeface="Tahoma"/>
                <a:cs typeface="Tahoma"/>
              </a:rPr>
              <a:t>lives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or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they’re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20" dirty="0">
                <a:latin typeface="Tahoma"/>
                <a:cs typeface="Tahoma"/>
              </a:rPr>
              <a:t>just </a:t>
            </a:r>
            <a:r>
              <a:rPr sz="1700" b="1" i="1" spc="-135" dirty="0">
                <a:solidFill>
                  <a:srgbClr val="CB202D"/>
                </a:solidFill>
                <a:latin typeface="Verdana"/>
                <a:cs typeface="Verdana"/>
              </a:rPr>
              <a:t>involved/engaged</a:t>
            </a:r>
            <a:r>
              <a:rPr sz="1700" b="1" i="1" spc="-5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70" dirty="0">
                <a:solidFill>
                  <a:srgbClr val="CB202D"/>
                </a:solidFill>
                <a:latin typeface="Verdana"/>
                <a:cs typeface="Verdana"/>
              </a:rPr>
              <a:t>in</a:t>
            </a:r>
            <a:r>
              <a:rPr sz="1700" b="1" i="1" spc="-5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10" dirty="0">
                <a:solidFill>
                  <a:srgbClr val="CB202D"/>
                </a:solidFill>
                <a:latin typeface="Verdana"/>
                <a:cs typeface="Verdana"/>
              </a:rPr>
              <a:t>activities</a:t>
            </a:r>
            <a:r>
              <a:rPr sz="1700" b="1" i="1" spc="-5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35" dirty="0">
                <a:solidFill>
                  <a:srgbClr val="CB202D"/>
                </a:solidFill>
                <a:latin typeface="Verdana"/>
                <a:cs typeface="Verdana"/>
              </a:rPr>
              <a:t>building</a:t>
            </a:r>
            <a:r>
              <a:rPr sz="1700" b="1" i="1" spc="-5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45" dirty="0">
                <a:solidFill>
                  <a:srgbClr val="CB202D"/>
                </a:solidFill>
                <a:latin typeface="Verdana"/>
                <a:cs typeface="Verdana"/>
              </a:rPr>
              <a:t>more</a:t>
            </a:r>
            <a:r>
              <a:rPr sz="1700" b="1" i="1" spc="-5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30" dirty="0">
                <a:solidFill>
                  <a:srgbClr val="CB202D"/>
                </a:solidFill>
                <a:latin typeface="Verdana"/>
                <a:cs typeface="Verdana"/>
              </a:rPr>
              <a:t>value</a:t>
            </a:r>
            <a:r>
              <a:rPr sz="1700" b="1" i="1" spc="-3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dirty="0">
                <a:latin typeface="Tahoma"/>
                <a:cs typeface="Tahoma"/>
              </a:rPr>
              <a:t>in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their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lives </a:t>
            </a:r>
            <a:r>
              <a:rPr sz="1700" dirty="0">
                <a:latin typeface="Tahoma"/>
                <a:cs typeface="Tahoma"/>
              </a:rPr>
              <a:t>than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90" dirty="0">
                <a:latin typeface="Tahoma"/>
                <a:cs typeface="Tahoma"/>
              </a:rPr>
              <a:t>dropping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a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review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808642" y="2657644"/>
            <a:ext cx="66675" cy="5972175"/>
            <a:chOff x="10808642" y="2657644"/>
            <a:chExt cx="66675" cy="5972175"/>
          </a:xfrm>
        </p:grpSpPr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8642" y="2657644"/>
              <a:ext cx="66675" cy="6667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8642" y="3543470"/>
              <a:ext cx="66675" cy="6667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8642" y="4429295"/>
              <a:ext cx="66675" cy="6667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8642" y="5315120"/>
              <a:ext cx="66675" cy="6667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8642" y="6496220"/>
              <a:ext cx="66675" cy="666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8642" y="7382045"/>
              <a:ext cx="66675" cy="6667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8642" y="8563145"/>
              <a:ext cx="66675" cy="6667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0993586" y="2488353"/>
            <a:ext cx="6318250" cy="6159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700" spc="95" dirty="0">
                <a:latin typeface="Tahoma"/>
                <a:cs typeface="Tahoma"/>
              </a:rPr>
              <a:t>The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b="1" i="1" spc="-150" dirty="0">
                <a:solidFill>
                  <a:srgbClr val="CB202D"/>
                </a:solidFill>
                <a:latin typeface="Verdana"/>
                <a:cs typeface="Verdana"/>
              </a:rPr>
              <a:t>time</a:t>
            </a:r>
            <a:r>
              <a:rPr sz="1700" b="1" i="1" spc="-10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14" dirty="0">
                <a:solidFill>
                  <a:srgbClr val="CB202D"/>
                </a:solidFill>
                <a:latin typeface="Verdana"/>
                <a:cs typeface="Verdana"/>
              </a:rPr>
              <a:t>between</a:t>
            </a:r>
            <a:r>
              <a:rPr sz="1700" b="1" i="1" spc="-100" dirty="0">
                <a:solidFill>
                  <a:srgbClr val="CB202D"/>
                </a:solidFill>
                <a:latin typeface="Verdana"/>
                <a:cs typeface="Verdana"/>
              </a:rPr>
              <a:t> placing </a:t>
            </a:r>
            <a:r>
              <a:rPr sz="1700" b="1" i="1" spc="-120" dirty="0">
                <a:solidFill>
                  <a:srgbClr val="CB202D"/>
                </a:solidFill>
                <a:latin typeface="Verdana"/>
                <a:cs typeface="Verdana"/>
              </a:rPr>
              <a:t>the</a:t>
            </a:r>
            <a:r>
              <a:rPr sz="1700" b="1" i="1" spc="-10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20" dirty="0">
                <a:solidFill>
                  <a:srgbClr val="CB202D"/>
                </a:solidFill>
                <a:latin typeface="Verdana"/>
                <a:cs typeface="Verdana"/>
              </a:rPr>
              <a:t>order</a:t>
            </a:r>
            <a:r>
              <a:rPr sz="1700" b="1" i="1" spc="-10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50" dirty="0">
                <a:solidFill>
                  <a:srgbClr val="CB202D"/>
                </a:solidFill>
                <a:latin typeface="Verdana"/>
                <a:cs typeface="Verdana"/>
              </a:rPr>
              <a:t>and</a:t>
            </a:r>
            <a:r>
              <a:rPr sz="1700" b="1" i="1" spc="-10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14" dirty="0">
                <a:solidFill>
                  <a:srgbClr val="CB202D"/>
                </a:solidFill>
                <a:latin typeface="Verdana"/>
                <a:cs typeface="Verdana"/>
              </a:rPr>
              <a:t>receiving</a:t>
            </a:r>
            <a:r>
              <a:rPr sz="1700" b="1" i="1" spc="-10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95" dirty="0">
                <a:solidFill>
                  <a:srgbClr val="CB202D"/>
                </a:solidFill>
                <a:latin typeface="Verdana"/>
                <a:cs typeface="Verdana"/>
              </a:rPr>
              <a:t>is</a:t>
            </a:r>
            <a:r>
              <a:rPr sz="1700" b="1" i="1" spc="-10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0" dirty="0">
                <a:solidFill>
                  <a:srgbClr val="CB202D"/>
                </a:solidFill>
                <a:latin typeface="Verdana"/>
                <a:cs typeface="Verdana"/>
              </a:rPr>
              <a:t>spent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700" spc="65" dirty="0">
                <a:latin typeface="Tahoma"/>
                <a:cs typeface="Tahoma"/>
              </a:rPr>
              <a:t>continuing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their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spc="95" dirty="0">
                <a:latin typeface="Tahoma"/>
                <a:cs typeface="Tahoma"/>
              </a:rPr>
              <a:t>last</a:t>
            </a:r>
            <a:r>
              <a:rPr sz="1700" spc="35" dirty="0">
                <a:latin typeface="Tahoma"/>
                <a:cs typeface="Tahoma"/>
              </a:rPr>
              <a:t> </a:t>
            </a:r>
            <a:r>
              <a:rPr sz="1700" spc="45" dirty="0">
                <a:latin typeface="Tahoma"/>
                <a:cs typeface="Tahoma"/>
              </a:rPr>
              <a:t>task.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993586" y="3374180"/>
            <a:ext cx="6441440" cy="61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sz="1700" spc="90" dirty="0">
                <a:latin typeface="Tahoma"/>
                <a:cs typeface="Tahoma"/>
              </a:rPr>
              <a:t>They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160" dirty="0">
                <a:latin typeface="Tahoma"/>
                <a:cs typeface="Tahoma"/>
              </a:rPr>
              <a:t>come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135" dirty="0">
                <a:latin typeface="Tahoma"/>
                <a:cs typeface="Tahoma"/>
              </a:rPr>
              <a:t>back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to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the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120" dirty="0">
                <a:latin typeface="Tahoma"/>
                <a:cs typeface="Tahoma"/>
              </a:rPr>
              <a:t>app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to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90" dirty="0">
                <a:latin typeface="Tahoma"/>
                <a:cs typeface="Tahoma"/>
              </a:rPr>
              <a:t>track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their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orders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every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now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40" dirty="0">
                <a:latin typeface="Tahoma"/>
                <a:cs typeface="Tahoma"/>
              </a:rPr>
              <a:t>&amp; </a:t>
            </a:r>
            <a:r>
              <a:rPr sz="1700" spc="-10" dirty="0">
                <a:latin typeface="Tahoma"/>
                <a:cs typeface="Tahoma"/>
              </a:rPr>
              <a:t>then.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993586" y="4260003"/>
            <a:ext cx="6453505" cy="61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sz="1700" b="1" i="1" spc="-135" dirty="0">
                <a:solidFill>
                  <a:srgbClr val="CB202D"/>
                </a:solidFill>
                <a:latin typeface="Verdana"/>
                <a:cs typeface="Verdana"/>
              </a:rPr>
              <a:t>Ratings</a:t>
            </a:r>
            <a:r>
              <a:rPr sz="1700" b="1" i="1" spc="-6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35" dirty="0">
                <a:solidFill>
                  <a:srgbClr val="CB202D"/>
                </a:solidFill>
                <a:latin typeface="Verdana"/>
                <a:cs typeface="Verdana"/>
              </a:rPr>
              <a:t>mentioned</a:t>
            </a:r>
            <a:r>
              <a:rPr sz="1700" b="1" i="1" spc="-6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30" dirty="0">
                <a:solidFill>
                  <a:srgbClr val="CB202D"/>
                </a:solidFill>
                <a:latin typeface="Verdana"/>
                <a:cs typeface="Verdana"/>
              </a:rPr>
              <a:t>on</a:t>
            </a:r>
            <a:r>
              <a:rPr sz="1700" b="1" i="1" spc="-6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80" dirty="0">
                <a:solidFill>
                  <a:srgbClr val="CB202D"/>
                </a:solidFill>
                <a:latin typeface="Verdana"/>
                <a:cs typeface="Verdana"/>
              </a:rPr>
              <a:t>food</a:t>
            </a:r>
            <a:r>
              <a:rPr sz="1700" b="1" i="1" spc="-6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spc="80" dirty="0">
                <a:latin typeface="Tahoma"/>
                <a:cs typeface="Tahoma"/>
              </a:rPr>
              <a:t>strengthen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their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95" dirty="0">
                <a:latin typeface="Tahoma"/>
                <a:cs typeface="Tahoma"/>
              </a:rPr>
              <a:t>decision-</a:t>
            </a:r>
            <a:r>
              <a:rPr sz="1700" spc="60" dirty="0">
                <a:latin typeface="Tahoma"/>
                <a:cs typeface="Tahoma"/>
              </a:rPr>
              <a:t>making </a:t>
            </a:r>
            <a:r>
              <a:rPr sz="1700" spc="105" dirty="0">
                <a:latin typeface="Tahoma"/>
                <a:cs typeface="Tahoma"/>
              </a:rPr>
              <a:t>process.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993586" y="5145829"/>
            <a:ext cx="6946265" cy="911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3999"/>
              </a:lnSpc>
              <a:spcBef>
                <a:spcPts val="95"/>
              </a:spcBef>
            </a:pPr>
            <a:r>
              <a:rPr sz="1700" b="1" i="1" spc="-165" dirty="0">
                <a:solidFill>
                  <a:srgbClr val="CB202D"/>
                </a:solidFill>
                <a:latin typeface="Verdana"/>
                <a:cs typeface="Verdana"/>
              </a:rPr>
              <a:t>Interaction</a:t>
            </a:r>
            <a:r>
              <a:rPr sz="1700" b="1" i="1" spc="2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60" dirty="0">
                <a:solidFill>
                  <a:srgbClr val="CB202D"/>
                </a:solidFill>
                <a:latin typeface="Verdana"/>
                <a:cs typeface="Verdana"/>
              </a:rPr>
              <a:t>is</a:t>
            </a:r>
            <a:r>
              <a:rPr sz="1700" b="1" i="1" spc="1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75" dirty="0">
                <a:solidFill>
                  <a:srgbClr val="CB202D"/>
                </a:solidFill>
                <a:latin typeface="Verdana"/>
                <a:cs typeface="Verdana"/>
              </a:rPr>
              <a:t>the</a:t>
            </a:r>
            <a:r>
              <a:rPr sz="1700" b="1" i="1" spc="3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45" dirty="0">
                <a:solidFill>
                  <a:srgbClr val="CB202D"/>
                </a:solidFill>
                <a:latin typeface="Verdana"/>
                <a:cs typeface="Verdana"/>
              </a:rPr>
              <a:t>trigger</a:t>
            </a:r>
            <a:r>
              <a:rPr sz="1700" b="1" i="1" spc="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latin typeface="Tahoma"/>
                <a:cs typeface="Tahoma"/>
              </a:rPr>
              <a:t>for</a:t>
            </a:r>
            <a:r>
              <a:rPr sz="1700" spc="-13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them</a:t>
            </a:r>
            <a:r>
              <a:rPr sz="1700" spc="-135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to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rate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or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drop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a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review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(if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60" dirty="0">
                <a:latin typeface="Tahoma"/>
                <a:cs typeface="Tahoma"/>
              </a:rPr>
              <a:t>they </a:t>
            </a:r>
            <a:r>
              <a:rPr sz="1700" spc="90" dirty="0">
                <a:latin typeface="Tahoma"/>
                <a:cs typeface="Tahoma"/>
              </a:rPr>
              <a:t>ever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do):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50" dirty="0">
                <a:latin typeface="Tahoma"/>
                <a:cs typeface="Tahoma"/>
              </a:rPr>
              <a:t>Interaction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spc="50" dirty="0">
                <a:latin typeface="Tahoma"/>
                <a:cs typeface="Tahoma"/>
              </a:rPr>
              <a:t>with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the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delivery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65" dirty="0">
                <a:latin typeface="Tahoma"/>
                <a:cs typeface="Tahoma"/>
              </a:rPr>
              <a:t>partner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or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spc="110" dirty="0">
                <a:latin typeface="Tahoma"/>
                <a:cs typeface="Tahoma"/>
              </a:rPr>
              <a:t>customer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support resolution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120" dirty="0">
                <a:latin typeface="Tahoma"/>
                <a:cs typeface="Tahoma"/>
              </a:rPr>
              <a:t>makes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them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drop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a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review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for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the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110" dirty="0">
                <a:latin typeface="Tahoma"/>
                <a:cs typeface="Tahoma"/>
              </a:rPr>
              <a:t>respective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95" dirty="0">
                <a:latin typeface="Tahoma"/>
                <a:cs typeface="Tahoma"/>
              </a:rPr>
              <a:t>people.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993586" y="6326929"/>
            <a:ext cx="6973570" cy="61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0325">
              <a:lnSpc>
                <a:spcPct val="113999"/>
              </a:lnSpc>
              <a:spcBef>
                <a:spcPts val="95"/>
              </a:spcBef>
            </a:pPr>
            <a:r>
              <a:rPr sz="1700" b="1" i="1" spc="-140" dirty="0">
                <a:solidFill>
                  <a:srgbClr val="CB202D"/>
                </a:solidFill>
                <a:latin typeface="Verdana"/>
                <a:cs typeface="Verdana"/>
              </a:rPr>
              <a:t>Reviewing</a:t>
            </a:r>
            <a:r>
              <a:rPr sz="1700" b="1" i="1" spc="-8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spc="65" dirty="0">
                <a:latin typeface="Tahoma"/>
                <a:cs typeface="Tahoma"/>
              </a:rPr>
              <a:t>at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other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145" dirty="0">
                <a:latin typeface="Tahoma"/>
                <a:cs typeface="Tahoma"/>
              </a:rPr>
              <a:t>places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is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a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b="1" i="1" spc="-120" dirty="0">
                <a:solidFill>
                  <a:srgbClr val="CB202D"/>
                </a:solidFill>
                <a:latin typeface="Verdana"/>
                <a:cs typeface="Verdana"/>
              </a:rPr>
              <a:t>function</a:t>
            </a:r>
            <a:r>
              <a:rPr sz="1700" b="1" i="1" spc="-10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80" dirty="0">
                <a:solidFill>
                  <a:srgbClr val="CB202D"/>
                </a:solidFill>
                <a:latin typeface="Verdana"/>
                <a:cs typeface="Verdana"/>
              </a:rPr>
              <a:t>of</a:t>
            </a:r>
            <a:r>
              <a:rPr sz="1700" b="1" i="1" spc="-10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10" dirty="0">
                <a:solidFill>
                  <a:srgbClr val="CB202D"/>
                </a:solidFill>
                <a:latin typeface="Verdana"/>
                <a:cs typeface="Verdana"/>
              </a:rPr>
              <a:t>passion,</a:t>
            </a:r>
            <a:r>
              <a:rPr sz="1700" b="1" i="1" spc="-10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95" dirty="0">
                <a:solidFill>
                  <a:srgbClr val="CB202D"/>
                </a:solidFill>
                <a:latin typeface="Verdana"/>
                <a:cs typeface="Verdana"/>
              </a:rPr>
              <a:t>experience</a:t>
            </a:r>
            <a:r>
              <a:rPr sz="1700" b="1" i="1" spc="-105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50" dirty="0">
                <a:solidFill>
                  <a:srgbClr val="CB202D"/>
                </a:solidFill>
                <a:latin typeface="Verdana"/>
                <a:cs typeface="Verdana"/>
              </a:rPr>
              <a:t>&amp; </a:t>
            </a:r>
            <a:r>
              <a:rPr sz="1700" b="1" i="1" spc="-180" dirty="0">
                <a:solidFill>
                  <a:srgbClr val="CB202D"/>
                </a:solidFill>
                <a:latin typeface="Verdana"/>
                <a:cs typeface="Verdana"/>
              </a:rPr>
              <a:t>way</a:t>
            </a:r>
            <a:r>
              <a:rPr sz="1700" b="1" i="1" spc="-80" dirty="0">
                <a:solidFill>
                  <a:srgbClr val="CB202D"/>
                </a:solidFill>
                <a:latin typeface="Verdana"/>
                <a:cs typeface="Verdana"/>
              </a:rPr>
              <a:t> of </a:t>
            </a:r>
            <a:r>
              <a:rPr sz="1700" b="1" i="1" spc="-125" dirty="0">
                <a:solidFill>
                  <a:srgbClr val="CB202D"/>
                </a:solidFill>
                <a:latin typeface="Verdana"/>
                <a:cs typeface="Verdana"/>
              </a:rPr>
              <a:t>consuming</a:t>
            </a:r>
            <a:r>
              <a:rPr sz="1700" b="1" i="1" spc="-6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latin typeface="Tahoma"/>
                <a:cs typeface="Tahoma"/>
              </a:rPr>
              <a:t>that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product/service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50" dirty="0">
                <a:latin typeface="Tahoma"/>
                <a:cs typeface="Tahoma"/>
              </a:rPr>
              <a:t>during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their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leisure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time.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993586" y="7212755"/>
            <a:ext cx="6903720" cy="911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sz="1700" spc="95" dirty="0">
                <a:latin typeface="Tahoma"/>
                <a:cs typeface="Tahoma"/>
              </a:rPr>
              <a:t>The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95" dirty="0">
                <a:latin typeface="Tahoma"/>
                <a:cs typeface="Tahoma"/>
              </a:rPr>
              <a:t>times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b="1" i="1" spc="-165" dirty="0">
                <a:solidFill>
                  <a:srgbClr val="CB202D"/>
                </a:solidFill>
                <a:latin typeface="Verdana"/>
                <a:cs typeface="Verdana"/>
              </a:rPr>
              <a:t>when</a:t>
            </a:r>
            <a:r>
              <a:rPr sz="1700" b="1" i="1" spc="-11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80" dirty="0">
                <a:solidFill>
                  <a:srgbClr val="CB202D"/>
                </a:solidFill>
                <a:latin typeface="Verdana"/>
                <a:cs typeface="Verdana"/>
              </a:rPr>
              <a:t>food</a:t>
            </a:r>
            <a:r>
              <a:rPr sz="1700" b="1" i="1" spc="-114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95" dirty="0">
                <a:solidFill>
                  <a:srgbClr val="CB202D"/>
                </a:solidFill>
                <a:latin typeface="Verdana"/>
                <a:cs typeface="Verdana"/>
              </a:rPr>
              <a:t>is</a:t>
            </a:r>
            <a:r>
              <a:rPr sz="1700" b="1" i="1" spc="-114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00" dirty="0">
                <a:solidFill>
                  <a:srgbClr val="CB202D"/>
                </a:solidFill>
                <a:latin typeface="Verdana"/>
                <a:cs typeface="Verdana"/>
              </a:rPr>
              <a:t>exceptionally</a:t>
            </a:r>
            <a:r>
              <a:rPr sz="1700" b="1" i="1" spc="-114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90" dirty="0">
                <a:solidFill>
                  <a:srgbClr val="CB202D"/>
                </a:solidFill>
                <a:latin typeface="Verdana"/>
                <a:cs typeface="Verdana"/>
              </a:rPr>
              <a:t>good </a:t>
            </a:r>
            <a:r>
              <a:rPr sz="1700" spc="80" dirty="0">
                <a:latin typeface="Tahoma"/>
                <a:cs typeface="Tahoma"/>
              </a:rPr>
              <a:t>or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120" dirty="0">
                <a:latin typeface="Tahoma"/>
                <a:cs typeface="Tahoma"/>
              </a:rPr>
              <a:t>bad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(in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145" dirty="0">
                <a:latin typeface="Tahoma"/>
                <a:cs typeface="Tahoma"/>
              </a:rPr>
              <a:t>cases </a:t>
            </a:r>
            <a:r>
              <a:rPr sz="1700" spc="85" dirty="0">
                <a:latin typeface="Tahoma"/>
                <a:cs typeface="Tahoma"/>
              </a:rPr>
              <a:t>when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the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110" dirty="0">
                <a:latin typeface="Tahoma"/>
                <a:cs typeface="Tahoma"/>
              </a:rPr>
              <a:t>issue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is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not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114" dirty="0">
                <a:latin typeface="Tahoma"/>
                <a:cs typeface="Tahoma"/>
              </a:rPr>
              <a:t>resolved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110" dirty="0">
                <a:latin typeface="Tahoma"/>
                <a:cs typeface="Tahoma"/>
              </a:rPr>
              <a:t>by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the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65" dirty="0">
                <a:latin typeface="Tahoma"/>
                <a:cs typeface="Tahoma"/>
              </a:rPr>
              <a:t>restaurant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or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120" dirty="0">
                <a:latin typeface="Tahoma"/>
                <a:cs typeface="Tahoma"/>
              </a:rPr>
              <a:t>sometimes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by </a:t>
            </a:r>
            <a:r>
              <a:rPr sz="1700" spc="55" dirty="0">
                <a:latin typeface="Tahoma"/>
                <a:cs typeface="Tahoma"/>
              </a:rPr>
              <a:t>Zomato),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that’s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when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they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drop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a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40" dirty="0">
                <a:latin typeface="Tahoma"/>
                <a:cs typeface="Tahoma"/>
              </a:rPr>
              <a:t>review.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993586" y="8393854"/>
            <a:ext cx="6875145" cy="1501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sz="1700" spc="150" dirty="0">
                <a:latin typeface="Tahoma"/>
                <a:cs typeface="Tahoma"/>
              </a:rPr>
              <a:t>Most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110" dirty="0">
                <a:latin typeface="Tahoma"/>
                <a:cs typeface="Tahoma"/>
              </a:rPr>
              <a:t>of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their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orders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are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b="1" i="1" spc="-100" dirty="0">
                <a:solidFill>
                  <a:srgbClr val="CB202D"/>
                </a:solidFill>
                <a:latin typeface="Verdana"/>
                <a:cs typeface="Verdana"/>
              </a:rPr>
              <a:t>repeated</a:t>
            </a:r>
            <a:r>
              <a:rPr sz="1700" b="1" i="1" spc="-8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b="1" i="1" spc="-135" dirty="0">
                <a:solidFill>
                  <a:srgbClr val="CB202D"/>
                </a:solidFill>
                <a:latin typeface="Verdana"/>
                <a:cs typeface="Verdana"/>
              </a:rPr>
              <a:t>orders/meals</a:t>
            </a:r>
            <a:r>
              <a:rPr sz="1700" b="1" i="1" spc="-60" dirty="0">
                <a:solidFill>
                  <a:srgbClr val="CB202D"/>
                </a:solidFill>
                <a:latin typeface="Verdana"/>
                <a:cs typeface="Verdana"/>
              </a:rPr>
              <a:t> </a:t>
            </a:r>
            <a:r>
              <a:rPr sz="1700" spc="80" dirty="0">
                <a:latin typeface="Tahoma"/>
                <a:cs typeface="Tahoma"/>
              </a:rPr>
              <a:t>from</a:t>
            </a:r>
            <a:r>
              <a:rPr sz="1700" spc="-10" dirty="0">
                <a:latin typeface="Tahoma"/>
                <a:cs typeface="Tahoma"/>
              </a:rPr>
              <a:t> their </a:t>
            </a:r>
            <a:r>
              <a:rPr sz="1700" spc="65" dirty="0">
                <a:latin typeface="Tahoma"/>
                <a:cs typeface="Tahoma"/>
              </a:rPr>
              <a:t>favorite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restaurants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140" dirty="0">
                <a:latin typeface="Tahoma"/>
                <a:cs typeface="Tahoma"/>
              </a:rPr>
              <a:t>based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95" dirty="0">
                <a:latin typeface="Tahoma"/>
                <a:cs typeface="Tahoma"/>
              </a:rPr>
              <a:t>on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their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1st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impression,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and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they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order </a:t>
            </a:r>
            <a:r>
              <a:rPr sz="1700" dirty="0">
                <a:latin typeface="Tahoma"/>
                <a:cs typeface="Tahoma"/>
              </a:rPr>
              <a:t>it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when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they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95" dirty="0">
                <a:latin typeface="Tahoma"/>
                <a:cs typeface="Tahoma"/>
              </a:rPr>
              <a:t>don’t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have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time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to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think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90" dirty="0">
                <a:latin typeface="Tahoma"/>
                <a:cs typeface="Tahoma"/>
              </a:rPr>
              <a:t>about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what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to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90" dirty="0">
                <a:latin typeface="Tahoma"/>
                <a:cs typeface="Tahoma"/>
              </a:rPr>
              <a:t>order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or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spc="60" dirty="0">
                <a:latin typeface="Tahoma"/>
                <a:cs typeface="Tahoma"/>
              </a:rPr>
              <a:t>are </a:t>
            </a:r>
            <a:r>
              <a:rPr sz="1700" dirty="0">
                <a:latin typeface="Tahoma"/>
                <a:cs typeface="Tahoma"/>
              </a:rPr>
              <a:t>hungry. </a:t>
            </a:r>
            <a:r>
              <a:rPr sz="1700" spc="-90" dirty="0">
                <a:latin typeface="Tahoma"/>
                <a:cs typeface="Tahoma"/>
              </a:rPr>
              <a:t>It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happens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105" dirty="0">
                <a:latin typeface="Tahoma"/>
                <a:cs typeface="Tahoma"/>
              </a:rPr>
              <a:t>mostly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95" dirty="0">
                <a:latin typeface="Tahoma"/>
                <a:cs typeface="Tahoma"/>
              </a:rPr>
              <a:t>on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125" dirty="0">
                <a:latin typeface="Tahoma"/>
                <a:cs typeface="Tahoma"/>
              </a:rPr>
              <a:t>weekdays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in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120" dirty="0">
                <a:latin typeface="Tahoma"/>
                <a:cs typeface="Tahoma"/>
              </a:rPr>
              <a:t>between</a:t>
            </a:r>
            <a:r>
              <a:rPr sz="1700" dirty="0">
                <a:latin typeface="Tahoma"/>
                <a:cs typeface="Tahoma"/>
              </a:rPr>
              <a:t> their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100" dirty="0">
                <a:latin typeface="Tahoma"/>
                <a:cs typeface="Tahoma"/>
              </a:rPr>
              <a:t>office </a:t>
            </a:r>
            <a:r>
              <a:rPr sz="1700" spc="-10" dirty="0">
                <a:latin typeface="Tahoma"/>
                <a:cs typeface="Tahoma"/>
              </a:rPr>
              <a:t>hours.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58609" y="6180616"/>
            <a:ext cx="23266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20" dirty="0">
                <a:solidFill>
                  <a:srgbClr val="CB202D"/>
                </a:solidFill>
                <a:latin typeface="Arial Black"/>
                <a:cs typeface="Arial Black"/>
              </a:rPr>
              <a:t>Pain</a:t>
            </a:r>
            <a:r>
              <a:rPr sz="3300" spc="-305" dirty="0">
                <a:solidFill>
                  <a:srgbClr val="CB202D"/>
                </a:solidFill>
                <a:latin typeface="Arial Black"/>
                <a:cs typeface="Arial Black"/>
              </a:rPr>
              <a:t> </a:t>
            </a:r>
            <a:r>
              <a:rPr sz="3300" spc="-175" dirty="0">
                <a:latin typeface="Arial Black"/>
                <a:cs typeface="Arial Black"/>
              </a:rPr>
              <a:t>Points</a:t>
            </a:r>
            <a:endParaRPr sz="3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67985" cy="1439545"/>
          </a:xfrm>
          <a:custGeom>
            <a:avLst/>
            <a:gdLst/>
            <a:ahLst/>
            <a:cxnLst/>
            <a:rect l="l" t="t" r="r" b="b"/>
            <a:pathLst>
              <a:path w="5467985" h="1439545">
                <a:moveTo>
                  <a:pt x="3836048" y="1438967"/>
                </a:moveTo>
                <a:lnTo>
                  <a:pt x="0" y="1438967"/>
                </a:lnTo>
                <a:lnTo>
                  <a:pt x="0" y="0"/>
                </a:lnTo>
                <a:lnTo>
                  <a:pt x="5467823" y="0"/>
                </a:lnTo>
                <a:lnTo>
                  <a:pt x="5467070" y="3868"/>
                </a:lnTo>
                <a:lnTo>
                  <a:pt x="5456082" y="41968"/>
                </a:lnTo>
                <a:lnTo>
                  <a:pt x="5444014" y="92768"/>
                </a:lnTo>
                <a:lnTo>
                  <a:pt x="5430881" y="130868"/>
                </a:lnTo>
                <a:lnTo>
                  <a:pt x="5416698" y="168968"/>
                </a:lnTo>
                <a:lnTo>
                  <a:pt x="5401480" y="219768"/>
                </a:lnTo>
                <a:lnTo>
                  <a:pt x="5385240" y="257868"/>
                </a:lnTo>
                <a:lnTo>
                  <a:pt x="5367995" y="308668"/>
                </a:lnTo>
                <a:lnTo>
                  <a:pt x="5349758" y="346768"/>
                </a:lnTo>
                <a:lnTo>
                  <a:pt x="5330544" y="384868"/>
                </a:lnTo>
                <a:lnTo>
                  <a:pt x="5310368" y="422968"/>
                </a:lnTo>
                <a:lnTo>
                  <a:pt x="5289245" y="461068"/>
                </a:lnTo>
                <a:lnTo>
                  <a:pt x="5267189" y="511868"/>
                </a:lnTo>
                <a:lnTo>
                  <a:pt x="5244215" y="549968"/>
                </a:lnTo>
                <a:lnTo>
                  <a:pt x="5220337" y="588068"/>
                </a:lnTo>
                <a:lnTo>
                  <a:pt x="5195571" y="626168"/>
                </a:lnTo>
                <a:lnTo>
                  <a:pt x="5169931" y="651568"/>
                </a:lnTo>
                <a:lnTo>
                  <a:pt x="5143432" y="689668"/>
                </a:lnTo>
                <a:lnTo>
                  <a:pt x="5116088" y="727768"/>
                </a:lnTo>
                <a:lnTo>
                  <a:pt x="5087914" y="765868"/>
                </a:lnTo>
                <a:lnTo>
                  <a:pt x="5058925" y="803968"/>
                </a:lnTo>
                <a:lnTo>
                  <a:pt x="5029135" y="829368"/>
                </a:lnTo>
                <a:lnTo>
                  <a:pt x="4998560" y="867468"/>
                </a:lnTo>
                <a:lnTo>
                  <a:pt x="4967213" y="892868"/>
                </a:lnTo>
                <a:lnTo>
                  <a:pt x="4935110" y="930968"/>
                </a:lnTo>
                <a:lnTo>
                  <a:pt x="4902265" y="956368"/>
                </a:lnTo>
                <a:lnTo>
                  <a:pt x="4868693" y="994468"/>
                </a:lnTo>
                <a:lnTo>
                  <a:pt x="4834408" y="1019868"/>
                </a:lnTo>
                <a:lnTo>
                  <a:pt x="4799426" y="1045268"/>
                </a:lnTo>
                <a:lnTo>
                  <a:pt x="4763761" y="1070668"/>
                </a:lnTo>
                <a:lnTo>
                  <a:pt x="4727428" y="1096068"/>
                </a:lnTo>
                <a:lnTo>
                  <a:pt x="4690440" y="1121468"/>
                </a:lnTo>
                <a:lnTo>
                  <a:pt x="4652814" y="1146868"/>
                </a:lnTo>
                <a:lnTo>
                  <a:pt x="4614564" y="1172268"/>
                </a:lnTo>
                <a:lnTo>
                  <a:pt x="4536249" y="1223068"/>
                </a:lnTo>
                <a:lnTo>
                  <a:pt x="4496214" y="1235768"/>
                </a:lnTo>
                <a:lnTo>
                  <a:pt x="4455613" y="1261168"/>
                </a:lnTo>
                <a:lnTo>
                  <a:pt x="4414462" y="1273868"/>
                </a:lnTo>
                <a:lnTo>
                  <a:pt x="4372774" y="1299268"/>
                </a:lnTo>
                <a:lnTo>
                  <a:pt x="4330565" y="1311968"/>
                </a:lnTo>
                <a:lnTo>
                  <a:pt x="4287849" y="1337368"/>
                </a:lnTo>
                <a:lnTo>
                  <a:pt x="4021733" y="1413568"/>
                </a:lnTo>
                <a:lnTo>
                  <a:pt x="3975881" y="1413568"/>
                </a:lnTo>
                <a:lnTo>
                  <a:pt x="3929640" y="1426268"/>
                </a:lnTo>
                <a:lnTo>
                  <a:pt x="3883024" y="1426268"/>
                </a:lnTo>
                <a:lnTo>
                  <a:pt x="3836048" y="1438967"/>
                </a:lnTo>
                <a:close/>
              </a:path>
            </a:pathLst>
          </a:custGeom>
          <a:solidFill>
            <a:srgbClr val="CB2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61937"/>
            <a:ext cx="18288000" cy="3721100"/>
          </a:xfrm>
          <a:custGeom>
            <a:avLst/>
            <a:gdLst/>
            <a:ahLst/>
            <a:cxnLst/>
            <a:rect l="l" t="t" r="r" b="b"/>
            <a:pathLst>
              <a:path w="18288000" h="3721100">
                <a:moveTo>
                  <a:pt x="16466148" y="12699"/>
                </a:moveTo>
                <a:lnTo>
                  <a:pt x="1821850" y="12699"/>
                </a:lnTo>
                <a:lnTo>
                  <a:pt x="1870119" y="0"/>
                </a:lnTo>
                <a:lnTo>
                  <a:pt x="16417879" y="0"/>
                </a:lnTo>
                <a:lnTo>
                  <a:pt x="16466148" y="12699"/>
                </a:lnTo>
                <a:close/>
              </a:path>
              <a:path w="18288000" h="3721100">
                <a:moveTo>
                  <a:pt x="16656064" y="25399"/>
                </a:moveTo>
                <a:lnTo>
                  <a:pt x="1631934" y="25399"/>
                </a:lnTo>
                <a:lnTo>
                  <a:pt x="1678910" y="12699"/>
                </a:lnTo>
                <a:lnTo>
                  <a:pt x="16609088" y="12699"/>
                </a:lnTo>
                <a:lnTo>
                  <a:pt x="16656064" y="25399"/>
                </a:lnTo>
                <a:close/>
              </a:path>
              <a:path w="18288000" h="3721100">
                <a:moveTo>
                  <a:pt x="16748921" y="38099"/>
                </a:moveTo>
                <a:lnTo>
                  <a:pt x="1539077" y="38099"/>
                </a:lnTo>
                <a:lnTo>
                  <a:pt x="1585318" y="25399"/>
                </a:lnTo>
                <a:lnTo>
                  <a:pt x="16702680" y="25399"/>
                </a:lnTo>
                <a:lnTo>
                  <a:pt x="16748921" y="38099"/>
                </a:lnTo>
                <a:close/>
              </a:path>
              <a:path w="18288000" h="3721100">
                <a:moveTo>
                  <a:pt x="16794773" y="3695699"/>
                </a:moveTo>
                <a:lnTo>
                  <a:pt x="1493224" y="3695699"/>
                </a:lnTo>
                <a:lnTo>
                  <a:pt x="1227109" y="3619499"/>
                </a:lnTo>
                <a:lnTo>
                  <a:pt x="1184393" y="3594099"/>
                </a:lnTo>
                <a:lnTo>
                  <a:pt x="1100496" y="3568699"/>
                </a:lnTo>
                <a:lnTo>
                  <a:pt x="1018744" y="3517899"/>
                </a:lnTo>
                <a:lnTo>
                  <a:pt x="978709" y="3505199"/>
                </a:lnTo>
                <a:lnTo>
                  <a:pt x="900394" y="3454399"/>
                </a:lnTo>
                <a:lnTo>
                  <a:pt x="862143" y="3428999"/>
                </a:lnTo>
                <a:lnTo>
                  <a:pt x="824517" y="3403599"/>
                </a:lnTo>
                <a:lnTo>
                  <a:pt x="787530" y="3378199"/>
                </a:lnTo>
                <a:lnTo>
                  <a:pt x="751197" y="3352799"/>
                </a:lnTo>
                <a:lnTo>
                  <a:pt x="715531" y="3327399"/>
                </a:lnTo>
                <a:lnTo>
                  <a:pt x="680549" y="3301999"/>
                </a:lnTo>
                <a:lnTo>
                  <a:pt x="646265" y="3276599"/>
                </a:lnTo>
                <a:lnTo>
                  <a:pt x="612693" y="3238499"/>
                </a:lnTo>
                <a:lnTo>
                  <a:pt x="579848" y="3213099"/>
                </a:lnTo>
                <a:lnTo>
                  <a:pt x="547745" y="3187699"/>
                </a:lnTo>
                <a:lnTo>
                  <a:pt x="516398" y="3149599"/>
                </a:lnTo>
                <a:lnTo>
                  <a:pt x="485823" y="3111499"/>
                </a:lnTo>
                <a:lnTo>
                  <a:pt x="456033" y="3086099"/>
                </a:lnTo>
                <a:lnTo>
                  <a:pt x="427044" y="3047999"/>
                </a:lnTo>
                <a:lnTo>
                  <a:pt x="398870" y="3009899"/>
                </a:lnTo>
                <a:lnTo>
                  <a:pt x="371526" y="2984499"/>
                </a:lnTo>
                <a:lnTo>
                  <a:pt x="345027" y="2946399"/>
                </a:lnTo>
                <a:lnTo>
                  <a:pt x="319387" y="2908299"/>
                </a:lnTo>
                <a:lnTo>
                  <a:pt x="294620" y="2870199"/>
                </a:lnTo>
                <a:lnTo>
                  <a:pt x="270743" y="2832099"/>
                </a:lnTo>
                <a:lnTo>
                  <a:pt x="247769" y="2793999"/>
                </a:lnTo>
                <a:lnTo>
                  <a:pt x="225713" y="2755899"/>
                </a:lnTo>
                <a:lnTo>
                  <a:pt x="204589" y="2717799"/>
                </a:lnTo>
                <a:lnTo>
                  <a:pt x="184414" y="2679699"/>
                </a:lnTo>
                <a:lnTo>
                  <a:pt x="165200" y="2628899"/>
                </a:lnTo>
                <a:lnTo>
                  <a:pt x="146963" y="2590799"/>
                </a:lnTo>
                <a:lnTo>
                  <a:pt x="129717" y="2552699"/>
                </a:lnTo>
                <a:lnTo>
                  <a:pt x="113478" y="2501899"/>
                </a:lnTo>
                <a:lnTo>
                  <a:pt x="98259" y="2463799"/>
                </a:lnTo>
                <a:lnTo>
                  <a:pt x="84076" y="2425699"/>
                </a:lnTo>
                <a:lnTo>
                  <a:pt x="70944" y="2374899"/>
                </a:lnTo>
                <a:lnTo>
                  <a:pt x="58876" y="2336799"/>
                </a:lnTo>
                <a:lnTo>
                  <a:pt x="47888" y="2285999"/>
                </a:lnTo>
                <a:lnTo>
                  <a:pt x="37994" y="2247899"/>
                </a:lnTo>
                <a:lnTo>
                  <a:pt x="29209" y="2197099"/>
                </a:lnTo>
                <a:lnTo>
                  <a:pt x="21547" y="2146299"/>
                </a:lnTo>
                <a:lnTo>
                  <a:pt x="15025" y="2108199"/>
                </a:lnTo>
                <a:lnTo>
                  <a:pt x="9655" y="2057399"/>
                </a:lnTo>
                <a:lnTo>
                  <a:pt x="5453" y="2006599"/>
                </a:lnTo>
                <a:lnTo>
                  <a:pt x="2433" y="1968499"/>
                </a:lnTo>
                <a:lnTo>
                  <a:pt x="610" y="1917699"/>
                </a:lnTo>
                <a:lnTo>
                  <a:pt x="0" y="1866899"/>
                </a:lnTo>
                <a:lnTo>
                  <a:pt x="610" y="1816099"/>
                </a:lnTo>
                <a:lnTo>
                  <a:pt x="2433" y="1765299"/>
                </a:lnTo>
                <a:lnTo>
                  <a:pt x="5453" y="1727199"/>
                </a:lnTo>
                <a:lnTo>
                  <a:pt x="9655" y="1676399"/>
                </a:lnTo>
                <a:lnTo>
                  <a:pt x="15025" y="1625599"/>
                </a:lnTo>
                <a:lnTo>
                  <a:pt x="21547" y="1587499"/>
                </a:lnTo>
                <a:lnTo>
                  <a:pt x="29209" y="1536699"/>
                </a:lnTo>
                <a:lnTo>
                  <a:pt x="37994" y="1485899"/>
                </a:lnTo>
                <a:lnTo>
                  <a:pt x="47888" y="1447799"/>
                </a:lnTo>
                <a:lnTo>
                  <a:pt x="58876" y="1396999"/>
                </a:lnTo>
                <a:lnTo>
                  <a:pt x="70944" y="1358899"/>
                </a:lnTo>
                <a:lnTo>
                  <a:pt x="84076" y="1308099"/>
                </a:lnTo>
                <a:lnTo>
                  <a:pt x="98259" y="1269999"/>
                </a:lnTo>
                <a:lnTo>
                  <a:pt x="113478" y="1231899"/>
                </a:lnTo>
                <a:lnTo>
                  <a:pt x="129717" y="1181099"/>
                </a:lnTo>
                <a:lnTo>
                  <a:pt x="146963" y="1142999"/>
                </a:lnTo>
                <a:lnTo>
                  <a:pt x="165200" y="1104899"/>
                </a:lnTo>
                <a:lnTo>
                  <a:pt x="184414" y="1054099"/>
                </a:lnTo>
                <a:lnTo>
                  <a:pt x="204589" y="1015999"/>
                </a:lnTo>
                <a:lnTo>
                  <a:pt x="225713" y="977899"/>
                </a:lnTo>
                <a:lnTo>
                  <a:pt x="247769" y="939799"/>
                </a:lnTo>
                <a:lnTo>
                  <a:pt x="270743" y="901699"/>
                </a:lnTo>
                <a:lnTo>
                  <a:pt x="294620" y="863599"/>
                </a:lnTo>
                <a:lnTo>
                  <a:pt x="319387" y="825499"/>
                </a:lnTo>
                <a:lnTo>
                  <a:pt x="345027" y="787399"/>
                </a:lnTo>
                <a:lnTo>
                  <a:pt x="371526" y="749299"/>
                </a:lnTo>
                <a:lnTo>
                  <a:pt x="398870" y="723899"/>
                </a:lnTo>
                <a:lnTo>
                  <a:pt x="427044" y="685799"/>
                </a:lnTo>
                <a:lnTo>
                  <a:pt x="456033" y="647699"/>
                </a:lnTo>
                <a:lnTo>
                  <a:pt x="485823" y="609599"/>
                </a:lnTo>
                <a:lnTo>
                  <a:pt x="516398" y="584199"/>
                </a:lnTo>
                <a:lnTo>
                  <a:pt x="547745" y="546099"/>
                </a:lnTo>
                <a:lnTo>
                  <a:pt x="579848" y="520699"/>
                </a:lnTo>
                <a:lnTo>
                  <a:pt x="612693" y="495299"/>
                </a:lnTo>
                <a:lnTo>
                  <a:pt x="646265" y="457199"/>
                </a:lnTo>
                <a:lnTo>
                  <a:pt x="680549" y="431799"/>
                </a:lnTo>
                <a:lnTo>
                  <a:pt x="715531" y="406399"/>
                </a:lnTo>
                <a:lnTo>
                  <a:pt x="751197" y="380999"/>
                </a:lnTo>
                <a:lnTo>
                  <a:pt x="787530" y="342899"/>
                </a:lnTo>
                <a:lnTo>
                  <a:pt x="824517" y="317499"/>
                </a:lnTo>
                <a:lnTo>
                  <a:pt x="862143" y="304799"/>
                </a:lnTo>
                <a:lnTo>
                  <a:pt x="900394" y="279399"/>
                </a:lnTo>
                <a:lnTo>
                  <a:pt x="978709" y="228599"/>
                </a:lnTo>
                <a:lnTo>
                  <a:pt x="1018744" y="203199"/>
                </a:lnTo>
                <a:lnTo>
                  <a:pt x="1059345" y="190499"/>
                </a:lnTo>
                <a:lnTo>
                  <a:pt x="1100496" y="165099"/>
                </a:lnTo>
                <a:lnTo>
                  <a:pt x="1184393" y="139699"/>
                </a:lnTo>
                <a:lnTo>
                  <a:pt x="1227109" y="114299"/>
                </a:lnTo>
                <a:lnTo>
                  <a:pt x="1493224" y="38099"/>
                </a:lnTo>
                <a:lnTo>
                  <a:pt x="16794773" y="38099"/>
                </a:lnTo>
                <a:lnTo>
                  <a:pt x="17060888" y="114299"/>
                </a:lnTo>
                <a:lnTo>
                  <a:pt x="17103604" y="139699"/>
                </a:lnTo>
                <a:lnTo>
                  <a:pt x="17187501" y="165099"/>
                </a:lnTo>
                <a:lnTo>
                  <a:pt x="17228652" y="190499"/>
                </a:lnTo>
                <a:lnTo>
                  <a:pt x="17269253" y="203199"/>
                </a:lnTo>
                <a:lnTo>
                  <a:pt x="17309288" y="228599"/>
                </a:lnTo>
                <a:lnTo>
                  <a:pt x="17387603" y="279399"/>
                </a:lnTo>
                <a:lnTo>
                  <a:pt x="17425854" y="304799"/>
                </a:lnTo>
                <a:lnTo>
                  <a:pt x="17463480" y="317499"/>
                </a:lnTo>
                <a:lnTo>
                  <a:pt x="17500467" y="342899"/>
                </a:lnTo>
                <a:lnTo>
                  <a:pt x="17536800" y="380999"/>
                </a:lnTo>
                <a:lnTo>
                  <a:pt x="17572465" y="406399"/>
                </a:lnTo>
                <a:lnTo>
                  <a:pt x="17607448" y="431799"/>
                </a:lnTo>
                <a:lnTo>
                  <a:pt x="17641732" y="457199"/>
                </a:lnTo>
                <a:lnTo>
                  <a:pt x="17675304" y="495299"/>
                </a:lnTo>
                <a:lnTo>
                  <a:pt x="17708149" y="520699"/>
                </a:lnTo>
                <a:lnTo>
                  <a:pt x="17740252" y="546099"/>
                </a:lnTo>
                <a:lnTo>
                  <a:pt x="17771599" y="584199"/>
                </a:lnTo>
                <a:lnTo>
                  <a:pt x="17802174" y="609599"/>
                </a:lnTo>
                <a:lnTo>
                  <a:pt x="17831964" y="647699"/>
                </a:lnTo>
                <a:lnTo>
                  <a:pt x="17860953" y="685799"/>
                </a:lnTo>
                <a:lnTo>
                  <a:pt x="17889127" y="723899"/>
                </a:lnTo>
                <a:lnTo>
                  <a:pt x="17916471" y="749299"/>
                </a:lnTo>
                <a:lnTo>
                  <a:pt x="17942970" y="787399"/>
                </a:lnTo>
                <a:lnTo>
                  <a:pt x="17968610" y="825499"/>
                </a:lnTo>
                <a:lnTo>
                  <a:pt x="17993376" y="863599"/>
                </a:lnTo>
                <a:lnTo>
                  <a:pt x="18017253" y="901699"/>
                </a:lnTo>
                <a:lnTo>
                  <a:pt x="18040228" y="939799"/>
                </a:lnTo>
                <a:lnTo>
                  <a:pt x="18062284" y="977899"/>
                </a:lnTo>
                <a:lnTo>
                  <a:pt x="18083407" y="1015999"/>
                </a:lnTo>
                <a:lnTo>
                  <a:pt x="18103583" y="1054099"/>
                </a:lnTo>
                <a:lnTo>
                  <a:pt x="18122797" y="1104899"/>
                </a:lnTo>
                <a:lnTo>
                  <a:pt x="18141034" y="1142999"/>
                </a:lnTo>
                <a:lnTo>
                  <a:pt x="18158279" y="1181099"/>
                </a:lnTo>
                <a:lnTo>
                  <a:pt x="18174518" y="1231899"/>
                </a:lnTo>
                <a:lnTo>
                  <a:pt x="18189737" y="1269999"/>
                </a:lnTo>
                <a:lnTo>
                  <a:pt x="18203920" y="1308099"/>
                </a:lnTo>
                <a:lnTo>
                  <a:pt x="18217053" y="1358899"/>
                </a:lnTo>
                <a:lnTo>
                  <a:pt x="18229120" y="1396999"/>
                </a:lnTo>
                <a:lnTo>
                  <a:pt x="18240109" y="1447799"/>
                </a:lnTo>
                <a:lnTo>
                  <a:pt x="18250003" y="1485899"/>
                </a:lnTo>
                <a:lnTo>
                  <a:pt x="18258787" y="1536699"/>
                </a:lnTo>
                <a:lnTo>
                  <a:pt x="18266449" y="1587499"/>
                </a:lnTo>
                <a:lnTo>
                  <a:pt x="18272972" y="1625599"/>
                </a:lnTo>
                <a:lnTo>
                  <a:pt x="18278341" y="1676399"/>
                </a:lnTo>
                <a:lnTo>
                  <a:pt x="18282544" y="1727199"/>
                </a:lnTo>
                <a:lnTo>
                  <a:pt x="18285563" y="1765299"/>
                </a:lnTo>
                <a:lnTo>
                  <a:pt x="18287386" y="1816099"/>
                </a:lnTo>
                <a:lnTo>
                  <a:pt x="18287997" y="1866899"/>
                </a:lnTo>
                <a:lnTo>
                  <a:pt x="18287386" y="1917699"/>
                </a:lnTo>
                <a:lnTo>
                  <a:pt x="18285563" y="1968499"/>
                </a:lnTo>
                <a:lnTo>
                  <a:pt x="18282544" y="2006599"/>
                </a:lnTo>
                <a:lnTo>
                  <a:pt x="18278341" y="2057399"/>
                </a:lnTo>
                <a:lnTo>
                  <a:pt x="18272972" y="2108199"/>
                </a:lnTo>
                <a:lnTo>
                  <a:pt x="18266449" y="2146299"/>
                </a:lnTo>
                <a:lnTo>
                  <a:pt x="18258787" y="2197099"/>
                </a:lnTo>
                <a:lnTo>
                  <a:pt x="18250003" y="2247899"/>
                </a:lnTo>
                <a:lnTo>
                  <a:pt x="18240109" y="2285999"/>
                </a:lnTo>
                <a:lnTo>
                  <a:pt x="18229120" y="2336799"/>
                </a:lnTo>
                <a:lnTo>
                  <a:pt x="18217053" y="2374899"/>
                </a:lnTo>
                <a:lnTo>
                  <a:pt x="18203920" y="2425699"/>
                </a:lnTo>
                <a:lnTo>
                  <a:pt x="18189737" y="2463799"/>
                </a:lnTo>
                <a:lnTo>
                  <a:pt x="18174518" y="2501899"/>
                </a:lnTo>
                <a:lnTo>
                  <a:pt x="18158279" y="2552699"/>
                </a:lnTo>
                <a:lnTo>
                  <a:pt x="18141034" y="2590799"/>
                </a:lnTo>
                <a:lnTo>
                  <a:pt x="18122797" y="2628899"/>
                </a:lnTo>
                <a:lnTo>
                  <a:pt x="18103583" y="2679699"/>
                </a:lnTo>
                <a:lnTo>
                  <a:pt x="18083407" y="2717799"/>
                </a:lnTo>
                <a:lnTo>
                  <a:pt x="18062284" y="2755899"/>
                </a:lnTo>
                <a:lnTo>
                  <a:pt x="18040228" y="2793999"/>
                </a:lnTo>
                <a:lnTo>
                  <a:pt x="18017253" y="2832099"/>
                </a:lnTo>
                <a:lnTo>
                  <a:pt x="17993376" y="2870199"/>
                </a:lnTo>
                <a:lnTo>
                  <a:pt x="17968610" y="2908299"/>
                </a:lnTo>
                <a:lnTo>
                  <a:pt x="17942970" y="2946399"/>
                </a:lnTo>
                <a:lnTo>
                  <a:pt x="17916471" y="2984499"/>
                </a:lnTo>
                <a:lnTo>
                  <a:pt x="17889127" y="3009899"/>
                </a:lnTo>
                <a:lnTo>
                  <a:pt x="17860953" y="3047999"/>
                </a:lnTo>
                <a:lnTo>
                  <a:pt x="17831964" y="3086099"/>
                </a:lnTo>
                <a:lnTo>
                  <a:pt x="17802174" y="3111499"/>
                </a:lnTo>
                <a:lnTo>
                  <a:pt x="17771599" y="3149599"/>
                </a:lnTo>
                <a:lnTo>
                  <a:pt x="17740252" y="3187699"/>
                </a:lnTo>
                <a:lnTo>
                  <a:pt x="17708149" y="3213099"/>
                </a:lnTo>
                <a:lnTo>
                  <a:pt x="17675304" y="3238499"/>
                </a:lnTo>
                <a:lnTo>
                  <a:pt x="17641732" y="3276599"/>
                </a:lnTo>
                <a:lnTo>
                  <a:pt x="17607448" y="3301999"/>
                </a:lnTo>
                <a:lnTo>
                  <a:pt x="17572465" y="3327399"/>
                </a:lnTo>
                <a:lnTo>
                  <a:pt x="17536800" y="3352799"/>
                </a:lnTo>
                <a:lnTo>
                  <a:pt x="17500467" y="3378199"/>
                </a:lnTo>
                <a:lnTo>
                  <a:pt x="17463480" y="3403599"/>
                </a:lnTo>
                <a:lnTo>
                  <a:pt x="17425854" y="3428999"/>
                </a:lnTo>
                <a:lnTo>
                  <a:pt x="17387603" y="3454399"/>
                </a:lnTo>
                <a:lnTo>
                  <a:pt x="17309288" y="3505199"/>
                </a:lnTo>
                <a:lnTo>
                  <a:pt x="17269253" y="3517899"/>
                </a:lnTo>
                <a:lnTo>
                  <a:pt x="17187501" y="3568699"/>
                </a:lnTo>
                <a:lnTo>
                  <a:pt x="17103604" y="3594099"/>
                </a:lnTo>
                <a:lnTo>
                  <a:pt x="17060888" y="3619499"/>
                </a:lnTo>
                <a:lnTo>
                  <a:pt x="16794773" y="3695699"/>
                </a:lnTo>
                <a:close/>
              </a:path>
              <a:path w="18288000" h="3721100">
                <a:moveTo>
                  <a:pt x="16702680" y="3708399"/>
                </a:moveTo>
                <a:lnTo>
                  <a:pt x="1585318" y="3708399"/>
                </a:lnTo>
                <a:lnTo>
                  <a:pt x="1539077" y="3695699"/>
                </a:lnTo>
                <a:lnTo>
                  <a:pt x="16748921" y="3695699"/>
                </a:lnTo>
                <a:lnTo>
                  <a:pt x="16702680" y="3708399"/>
                </a:lnTo>
                <a:close/>
              </a:path>
              <a:path w="18288000" h="3721100">
                <a:moveTo>
                  <a:pt x="16609089" y="3721099"/>
                </a:moveTo>
                <a:lnTo>
                  <a:pt x="1678909" y="3721099"/>
                </a:lnTo>
                <a:lnTo>
                  <a:pt x="1631934" y="3708399"/>
                </a:lnTo>
                <a:lnTo>
                  <a:pt x="16656064" y="3708399"/>
                </a:lnTo>
                <a:lnTo>
                  <a:pt x="16609089" y="3721099"/>
                </a:lnTo>
                <a:close/>
              </a:path>
            </a:pathLst>
          </a:custGeom>
          <a:solidFill>
            <a:srgbClr val="CB2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6510" y="2475822"/>
            <a:ext cx="486664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often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i="1" spc="-90" dirty="0">
                <a:solidFill>
                  <a:srgbClr val="FFDE58"/>
                </a:solidFill>
                <a:latin typeface="Verdana"/>
                <a:cs typeface="Verdana"/>
              </a:rPr>
              <a:t>lack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04" dirty="0">
                <a:solidFill>
                  <a:srgbClr val="FFDE58"/>
                </a:solidFill>
                <a:latin typeface="Verdana"/>
                <a:cs typeface="Verdana"/>
              </a:rPr>
              <a:t>an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35" dirty="0">
                <a:solidFill>
                  <a:srgbClr val="FFDE58"/>
                </a:solidFill>
                <a:latin typeface="Verdana"/>
                <a:cs typeface="Verdana"/>
              </a:rPr>
              <a:t>emotional </a:t>
            </a:r>
            <a:r>
              <a:rPr sz="2000" b="1" i="1" spc="-120" dirty="0">
                <a:solidFill>
                  <a:srgbClr val="FFDE58"/>
                </a:solidFill>
                <a:latin typeface="Verdana"/>
                <a:cs typeface="Verdana"/>
              </a:rPr>
              <a:t>connection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15" dirty="0">
                <a:solidFill>
                  <a:srgbClr val="FFDE58"/>
                </a:solidFill>
                <a:latin typeface="Verdana"/>
                <a:cs typeface="Verdana"/>
              </a:rPr>
              <a:t>with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50" dirty="0">
                <a:solidFill>
                  <a:srgbClr val="FFDE58"/>
                </a:solidFill>
                <a:latin typeface="Verdana"/>
                <a:cs typeface="Verdana"/>
              </a:rPr>
              <a:t>the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70" dirty="0">
                <a:solidFill>
                  <a:srgbClr val="FFDE58"/>
                </a:solidFill>
                <a:latin typeface="Verdana"/>
                <a:cs typeface="Verdana"/>
              </a:rPr>
              <a:t>restaurants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viewing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food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ordering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routine </a:t>
            </a:r>
            <a:r>
              <a:rPr sz="2000" b="1" i="1" spc="-180" dirty="0">
                <a:solidFill>
                  <a:srgbClr val="FFDE58"/>
                </a:solidFill>
                <a:latin typeface="Verdana"/>
                <a:cs typeface="Verdana"/>
              </a:rPr>
              <a:t>rather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00" dirty="0">
                <a:solidFill>
                  <a:srgbClr val="FFDE58"/>
                </a:solidFill>
                <a:latin typeface="Verdana"/>
                <a:cs typeface="Verdana"/>
              </a:rPr>
              <a:t>than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70" dirty="0">
                <a:solidFill>
                  <a:srgbClr val="FFDE58"/>
                </a:solidFill>
                <a:latin typeface="Verdana"/>
                <a:cs typeface="Verdana"/>
              </a:rPr>
              <a:t>a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90" dirty="0">
                <a:solidFill>
                  <a:srgbClr val="FFDE58"/>
                </a:solidFill>
                <a:latin typeface="Verdana"/>
                <a:cs typeface="Verdana"/>
              </a:rPr>
              <a:t>special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experience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contributes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fewer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reviews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being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left,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i="1" spc="-10" dirty="0">
                <a:solidFill>
                  <a:srgbClr val="FFDE58"/>
                </a:solidFill>
                <a:latin typeface="Verdana"/>
                <a:cs typeface="Verdana"/>
              </a:rPr>
              <a:t>perceive </a:t>
            </a:r>
            <a:r>
              <a:rPr sz="2000" b="1" i="1" spc="-165" dirty="0">
                <a:solidFill>
                  <a:srgbClr val="FFDE58"/>
                </a:solidFill>
                <a:latin typeface="Verdana"/>
                <a:cs typeface="Verdana"/>
              </a:rPr>
              <a:t>something</a:t>
            </a:r>
            <a:r>
              <a:rPr sz="2000" b="1" i="1" spc="-114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20" dirty="0">
                <a:solidFill>
                  <a:srgbClr val="FFDE58"/>
                </a:solidFill>
                <a:latin typeface="Verdana"/>
                <a:cs typeface="Verdana"/>
              </a:rPr>
              <a:t>exceptional</a:t>
            </a:r>
            <a:r>
              <a:rPr sz="2000" b="1" i="1" spc="-11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55" dirty="0">
                <a:solidFill>
                  <a:srgbClr val="FFDE58"/>
                </a:solidFill>
                <a:latin typeface="Verdana"/>
                <a:cs typeface="Verdana"/>
              </a:rPr>
              <a:t>about</a:t>
            </a:r>
            <a:r>
              <a:rPr sz="2000" b="1" i="1" spc="-114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5" dirty="0">
                <a:solidFill>
                  <a:srgbClr val="FFDE58"/>
                </a:solidFill>
                <a:latin typeface="Verdana"/>
                <a:cs typeface="Verdana"/>
              </a:rPr>
              <a:t>the </a:t>
            </a:r>
            <a:r>
              <a:rPr sz="2000" b="1" i="1" spc="-170" dirty="0">
                <a:solidFill>
                  <a:srgbClr val="FFDE58"/>
                </a:solidFill>
                <a:latin typeface="Verdana"/>
                <a:cs typeface="Verdana"/>
              </a:rPr>
              <a:t>restaurant's</a:t>
            </a:r>
            <a:r>
              <a:rPr sz="2000" b="1" i="1" spc="-11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0" dirty="0">
                <a:solidFill>
                  <a:srgbClr val="FFDE58"/>
                </a:solidFill>
                <a:latin typeface="Verdana"/>
                <a:cs typeface="Verdana"/>
              </a:rPr>
              <a:t>service</a:t>
            </a:r>
            <a:r>
              <a:rPr sz="2000" b="1" spc="-10" dirty="0">
                <a:solidFill>
                  <a:srgbClr val="FFDE58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5294" y="2207216"/>
            <a:ext cx="16242665" cy="3381375"/>
            <a:chOff x="1045294" y="2207216"/>
            <a:chExt cx="16242665" cy="3381375"/>
          </a:xfrm>
        </p:grpSpPr>
        <p:sp>
          <p:nvSpPr>
            <p:cNvPr id="6" name="object 6"/>
            <p:cNvSpPr/>
            <p:nvPr/>
          </p:nvSpPr>
          <p:spPr>
            <a:xfrm>
              <a:off x="1073869" y="2345993"/>
              <a:ext cx="5708015" cy="3180715"/>
            </a:xfrm>
            <a:custGeom>
              <a:avLst/>
              <a:gdLst/>
              <a:ahLst/>
              <a:cxnLst/>
              <a:rect l="l" t="t" r="r" b="b"/>
              <a:pathLst>
                <a:path w="5708015" h="3180715">
                  <a:moveTo>
                    <a:pt x="5240441" y="0"/>
                  </a:moveTo>
                  <a:lnTo>
                    <a:pt x="5284809" y="15122"/>
                  </a:lnTo>
                </a:path>
                <a:path w="5708015" h="3180715">
                  <a:moveTo>
                    <a:pt x="5312800" y="26958"/>
                  </a:moveTo>
                  <a:lnTo>
                    <a:pt x="5368958" y="54275"/>
                  </a:lnTo>
                  <a:lnTo>
                    <a:pt x="5408484" y="78053"/>
                  </a:lnTo>
                  <a:lnTo>
                    <a:pt x="5446141" y="104461"/>
                  </a:lnTo>
                  <a:lnTo>
                    <a:pt x="5481803" y="133374"/>
                  </a:lnTo>
                  <a:lnTo>
                    <a:pt x="5515342" y="164663"/>
                  </a:lnTo>
                  <a:lnTo>
                    <a:pt x="5546631" y="198202"/>
                  </a:lnTo>
                  <a:lnTo>
                    <a:pt x="5575543" y="233863"/>
                  </a:lnTo>
                  <a:lnTo>
                    <a:pt x="5601951" y="271520"/>
                  </a:lnTo>
                  <a:lnTo>
                    <a:pt x="5625729" y="311046"/>
                  </a:lnTo>
                  <a:lnTo>
                    <a:pt x="5646748" y="352313"/>
                  </a:lnTo>
                  <a:lnTo>
                    <a:pt x="5664883" y="395195"/>
                  </a:lnTo>
                  <a:lnTo>
                    <a:pt x="5680005" y="439564"/>
                  </a:lnTo>
                  <a:lnTo>
                    <a:pt x="5691988" y="485293"/>
                  </a:lnTo>
                  <a:lnTo>
                    <a:pt x="5700704" y="532255"/>
                  </a:lnTo>
                  <a:lnTo>
                    <a:pt x="5706027" y="580323"/>
                  </a:lnTo>
                  <a:lnTo>
                    <a:pt x="5707830" y="629371"/>
                  </a:lnTo>
                  <a:lnTo>
                    <a:pt x="5707830" y="2522968"/>
                  </a:lnTo>
                  <a:lnTo>
                    <a:pt x="5706027" y="2572015"/>
                  </a:lnTo>
                  <a:lnTo>
                    <a:pt x="5700704" y="2620084"/>
                  </a:lnTo>
                  <a:lnTo>
                    <a:pt x="5691988" y="2667046"/>
                  </a:lnTo>
                  <a:lnTo>
                    <a:pt x="5680005" y="2712775"/>
                  </a:lnTo>
                  <a:lnTo>
                    <a:pt x="5664883" y="2757144"/>
                  </a:lnTo>
                  <a:lnTo>
                    <a:pt x="5646748" y="2800025"/>
                  </a:lnTo>
                  <a:lnTo>
                    <a:pt x="5625729" y="2841293"/>
                  </a:lnTo>
                  <a:lnTo>
                    <a:pt x="5601951" y="2880818"/>
                  </a:lnTo>
                  <a:lnTo>
                    <a:pt x="5575543" y="2918476"/>
                  </a:lnTo>
                  <a:lnTo>
                    <a:pt x="5546631" y="2954137"/>
                  </a:lnTo>
                  <a:lnTo>
                    <a:pt x="5515342" y="2987676"/>
                  </a:lnTo>
                  <a:lnTo>
                    <a:pt x="5481803" y="3018965"/>
                  </a:lnTo>
                  <a:lnTo>
                    <a:pt x="5446141" y="3047877"/>
                  </a:lnTo>
                  <a:lnTo>
                    <a:pt x="5408484" y="3074286"/>
                  </a:lnTo>
                  <a:lnTo>
                    <a:pt x="5368958" y="3098063"/>
                  </a:lnTo>
                  <a:lnTo>
                    <a:pt x="5327691" y="3119083"/>
                  </a:lnTo>
                  <a:lnTo>
                    <a:pt x="5284809" y="3137217"/>
                  </a:lnTo>
                  <a:lnTo>
                    <a:pt x="5240440" y="3152339"/>
                  </a:lnTo>
                  <a:lnTo>
                    <a:pt x="5194711" y="3164322"/>
                  </a:lnTo>
                  <a:lnTo>
                    <a:pt x="5147749" y="3173039"/>
                  </a:lnTo>
                  <a:lnTo>
                    <a:pt x="5099681" y="3178362"/>
                  </a:lnTo>
                  <a:lnTo>
                    <a:pt x="5050633" y="3180164"/>
                  </a:lnTo>
                  <a:lnTo>
                    <a:pt x="641353" y="3180164"/>
                  </a:lnTo>
                  <a:lnTo>
                    <a:pt x="592306" y="3178362"/>
                  </a:lnTo>
                  <a:lnTo>
                    <a:pt x="544238" y="3173039"/>
                  </a:lnTo>
                  <a:lnTo>
                    <a:pt x="497276" y="3164322"/>
                  </a:lnTo>
                  <a:lnTo>
                    <a:pt x="451547" y="3152339"/>
                  </a:lnTo>
                  <a:lnTo>
                    <a:pt x="407178" y="3137217"/>
                  </a:lnTo>
                  <a:lnTo>
                    <a:pt x="364296" y="3119083"/>
                  </a:lnTo>
                  <a:lnTo>
                    <a:pt x="323029" y="3098063"/>
                  </a:lnTo>
                  <a:lnTo>
                    <a:pt x="283503" y="3074286"/>
                  </a:lnTo>
                  <a:lnTo>
                    <a:pt x="245846" y="3047877"/>
                  </a:lnTo>
                  <a:lnTo>
                    <a:pt x="210184" y="3018965"/>
                  </a:lnTo>
                  <a:lnTo>
                    <a:pt x="176646" y="2987676"/>
                  </a:lnTo>
                  <a:lnTo>
                    <a:pt x="145356" y="2954137"/>
                  </a:lnTo>
                  <a:lnTo>
                    <a:pt x="116444" y="2918476"/>
                  </a:lnTo>
                  <a:lnTo>
                    <a:pt x="90036" y="2880818"/>
                  </a:lnTo>
                  <a:lnTo>
                    <a:pt x="66258" y="2841293"/>
                  </a:lnTo>
                  <a:lnTo>
                    <a:pt x="45239" y="2800025"/>
                  </a:lnTo>
                  <a:lnTo>
                    <a:pt x="27104" y="2757144"/>
                  </a:lnTo>
                  <a:lnTo>
                    <a:pt x="11982" y="2712775"/>
                  </a:lnTo>
                  <a:lnTo>
                    <a:pt x="0" y="2667046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2876" y="2397760"/>
              <a:ext cx="85725" cy="85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2876" y="3102610"/>
              <a:ext cx="85725" cy="857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2876" y="4159884"/>
              <a:ext cx="85725" cy="85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2876" y="5217159"/>
              <a:ext cx="85725" cy="857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653838" y="2235791"/>
              <a:ext cx="4605655" cy="3324225"/>
            </a:xfrm>
            <a:custGeom>
              <a:avLst/>
              <a:gdLst/>
              <a:ahLst/>
              <a:cxnLst/>
              <a:rect l="l" t="t" r="r" b="b"/>
              <a:pathLst>
                <a:path w="4605655" h="3324225">
                  <a:moveTo>
                    <a:pt x="4379280" y="161200"/>
                  </a:moveTo>
                  <a:lnTo>
                    <a:pt x="4412819" y="192489"/>
                  </a:lnTo>
                  <a:lnTo>
                    <a:pt x="4444108" y="226028"/>
                  </a:lnTo>
                  <a:lnTo>
                    <a:pt x="4473020" y="261690"/>
                  </a:lnTo>
                  <a:lnTo>
                    <a:pt x="4499429" y="299348"/>
                  </a:lnTo>
                  <a:lnTo>
                    <a:pt x="4523207" y="338874"/>
                  </a:lnTo>
                  <a:lnTo>
                    <a:pt x="4544226" y="380141"/>
                  </a:lnTo>
                  <a:lnTo>
                    <a:pt x="4562361" y="423023"/>
                  </a:lnTo>
                  <a:lnTo>
                    <a:pt x="4577483" y="467392"/>
                  </a:lnTo>
                  <a:lnTo>
                    <a:pt x="4589466" y="513122"/>
                  </a:lnTo>
                  <a:lnTo>
                    <a:pt x="4598182" y="560084"/>
                  </a:lnTo>
                  <a:lnTo>
                    <a:pt x="4603506" y="608153"/>
                  </a:lnTo>
                  <a:lnTo>
                    <a:pt x="4605308" y="657201"/>
                  </a:lnTo>
                  <a:lnTo>
                    <a:pt x="4605308" y="2669850"/>
                  </a:lnTo>
                  <a:lnTo>
                    <a:pt x="4603506" y="2718898"/>
                  </a:lnTo>
                  <a:lnTo>
                    <a:pt x="4598182" y="2766967"/>
                  </a:lnTo>
                  <a:lnTo>
                    <a:pt x="4589466" y="2813929"/>
                  </a:lnTo>
                  <a:lnTo>
                    <a:pt x="4577483" y="2859659"/>
                  </a:lnTo>
                  <a:lnTo>
                    <a:pt x="4562361" y="2904028"/>
                  </a:lnTo>
                  <a:lnTo>
                    <a:pt x="4544226" y="2946910"/>
                  </a:lnTo>
                  <a:lnTo>
                    <a:pt x="4523207" y="2988178"/>
                  </a:lnTo>
                  <a:lnTo>
                    <a:pt x="4499429" y="3027704"/>
                  </a:lnTo>
                  <a:lnTo>
                    <a:pt x="4473020" y="3065361"/>
                  </a:lnTo>
                  <a:lnTo>
                    <a:pt x="4444108" y="3101023"/>
                  </a:lnTo>
                  <a:lnTo>
                    <a:pt x="4412819" y="3134562"/>
                  </a:lnTo>
                  <a:lnTo>
                    <a:pt x="4379279" y="3165851"/>
                  </a:lnTo>
                  <a:lnTo>
                    <a:pt x="4343618" y="3194764"/>
                  </a:lnTo>
                  <a:lnTo>
                    <a:pt x="4305960" y="3221173"/>
                  </a:lnTo>
                  <a:lnTo>
                    <a:pt x="4266434" y="3244950"/>
                  </a:lnTo>
                  <a:lnTo>
                    <a:pt x="4225167" y="3265970"/>
                  </a:lnTo>
                  <a:lnTo>
                    <a:pt x="4182285" y="3284104"/>
                  </a:lnTo>
                  <a:lnTo>
                    <a:pt x="4137916" y="3299227"/>
                  </a:lnTo>
                  <a:lnTo>
                    <a:pt x="4092186" y="3311210"/>
                  </a:lnTo>
                  <a:lnTo>
                    <a:pt x="4045224" y="3319926"/>
                  </a:lnTo>
                  <a:lnTo>
                    <a:pt x="4006410" y="3324224"/>
                  </a:lnTo>
                </a:path>
                <a:path w="4605655" h="3324225">
                  <a:moveTo>
                    <a:pt x="598898" y="3324224"/>
                  </a:moveTo>
                  <a:lnTo>
                    <a:pt x="560084" y="3319926"/>
                  </a:lnTo>
                  <a:lnTo>
                    <a:pt x="513122" y="3311210"/>
                  </a:lnTo>
                  <a:lnTo>
                    <a:pt x="467392" y="3299227"/>
                  </a:lnTo>
                  <a:lnTo>
                    <a:pt x="423023" y="3284104"/>
                  </a:lnTo>
                  <a:lnTo>
                    <a:pt x="380141" y="3265970"/>
                  </a:lnTo>
                  <a:lnTo>
                    <a:pt x="338874" y="3244950"/>
                  </a:lnTo>
                  <a:lnTo>
                    <a:pt x="299348" y="3221173"/>
                  </a:lnTo>
                  <a:lnTo>
                    <a:pt x="261690" y="3194764"/>
                  </a:lnTo>
                  <a:lnTo>
                    <a:pt x="226028" y="3165851"/>
                  </a:lnTo>
                  <a:lnTo>
                    <a:pt x="192490" y="3134562"/>
                  </a:lnTo>
                  <a:lnTo>
                    <a:pt x="161200" y="3101023"/>
                  </a:lnTo>
                  <a:lnTo>
                    <a:pt x="132287" y="3065361"/>
                  </a:lnTo>
                  <a:lnTo>
                    <a:pt x="105879" y="3027704"/>
                  </a:lnTo>
                  <a:lnTo>
                    <a:pt x="82101" y="2988178"/>
                  </a:lnTo>
                  <a:lnTo>
                    <a:pt x="61081" y="2946910"/>
                  </a:lnTo>
                  <a:lnTo>
                    <a:pt x="42947" y="2904028"/>
                  </a:lnTo>
                  <a:lnTo>
                    <a:pt x="27825" y="2859659"/>
                  </a:lnTo>
                  <a:lnTo>
                    <a:pt x="15842" y="2813929"/>
                  </a:lnTo>
                  <a:lnTo>
                    <a:pt x="7125" y="2766967"/>
                  </a:lnTo>
                  <a:lnTo>
                    <a:pt x="1802" y="2718898"/>
                  </a:lnTo>
                  <a:lnTo>
                    <a:pt x="0" y="2669850"/>
                  </a:lnTo>
                  <a:lnTo>
                    <a:pt x="0" y="657201"/>
                  </a:lnTo>
                  <a:lnTo>
                    <a:pt x="1802" y="608153"/>
                  </a:lnTo>
                  <a:lnTo>
                    <a:pt x="7125" y="560084"/>
                  </a:lnTo>
                  <a:lnTo>
                    <a:pt x="15842" y="513122"/>
                  </a:lnTo>
                  <a:lnTo>
                    <a:pt x="27825" y="467392"/>
                  </a:lnTo>
                  <a:lnTo>
                    <a:pt x="42947" y="423023"/>
                  </a:lnTo>
                  <a:lnTo>
                    <a:pt x="61081" y="380141"/>
                  </a:lnTo>
                  <a:lnTo>
                    <a:pt x="82101" y="338874"/>
                  </a:lnTo>
                  <a:lnTo>
                    <a:pt x="105879" y="299348"/>
                  </a:lnTo>
                  <a:lnTo>
                    <a:pt x="132287" y="261690"/>
                  </a:lnTo>
                  <a:lnTo>
                    <a:pt x="161200" y="226028"/>
                  </a:lnTo>
                  <a:lnTo>
                    <a:pt x="192489" y="192489"/>
                  </a:lnTo>
                  <a:lnTo>
                    <a:pt x="226028" y="161200"/>
                  </a:lnTo>
                  <a:lnTo>
                    <a:pt x="261690" y="132287"/>
                  </a:lnTo>
                  <a:lnTo>
                    <a:pt x="299348" y="105879"/>
                  </a:lnTo>
                  <a:lnTo>
                    <a:pt x="338874" y="82101"/>
                  </a:lnTo>
                  <a:lnTo>
                    <a:pt x="380141" y="61081"/>
                  </a:lnTo>
                  <a:lnTo>
                    <a:pt x="423023" y="42947"/>
                  </a:lnTo>
                  <a:lnTo>
                    <a:pt x="467392" y="27825"/>
                  </a:lnTo>
                  <a:lnTo>
                    <a:pt x="513122" y="15842"/>
                  </a:lnTo>
                  <a:lnTo>
                    <a:pt x="560084" y="7125"/>
                  </a:lnTo>
                  <a:lnTo>
                    <a:pt x="608153" y="1802"/>
                  </a:lnTo>
                  <a:lnTo>
                    <a:pt x="657201" y="0"/>
                  </a:lnTo>
                  <a:lnTo>
                    <a:pt x="3948107" y="0"/>
                  </a:lnTo>
                  <a:lnTo>
                    <a:pt x="3997155" y="1802"/>
                  </a:lnTo>
                  <a:lnTo>
                    <a:pt x="4045224" y="7125"/>
                  </a:lnTo>
                  <a:lnTo>
                    <a:pt x="4092186" y="15842"/>
                  </a:lnTo>
                  <a:lnTo>
                    <a:pt x="4137916" y="27825"/>
                  </a:lnTo>
                  <a:lnTo>
                    <a:pt x="4182285" y="42947"/>
                  </a:lnTo>
                  <a:lnTo>
                    <a:pt x="4225167" y="61081"/>
                  </a:lnTo>
                  <a:lnTo>
                    <a:pt x="4266434" y="82101"/>
                  </a:lnTo>
                  <a:lnTo>
                    <a:pt x="4305960" y="105879"/>
                  </a:lnTo>
                  <a:lnTo>
                    <a:pt x="4343618" y="132287"/>
                  </a:lnTo>
                  <a:lnTo>
                    <a:pt x="4379280" y="16120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6333" y="2666334"/>
              <a:ext cx="85725" cy="857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0" y="6565245"/>
            <a:ext cx="18288000" cy="3721100"/>
            <a:chOff x="0" y="6565245"/>
            <a:chExt cx="18288000" cy="3721100"/>
          </a:xfrm>
        </p:grpSpPr>
        <p:sp>
          <p:nvSpPr>
            <p:cNvPr id="14" name="object 14"/>
            <p:cNvSpPr/>
            <p:nvPr/>
          </p:nvSpPr>
          <p:spPr>
            <a:xfrm>
              <a:off x="0" y="6565245"/>
              <a:ext cx="18288000" cy="3721100"/>
            </a:xfrm>
            <a:custGeom>
              <a:avLst/>
              <a:gdLst/>
              <a:ahLst/>
              <a:cxnLst/>
              <a:rect l="l" t="t" r="r" b="b"/>
              <a:pathLst>
                <a:path w="18288000" h="3721100">
                  <a:moveTo>
                    <a:pt x="16466148" y="12699"/>
                  </a:moveTo>
                  <a:lnTo>
                    <a:pt x="1821850" y="12699"/>
                  </a:lnTo>
                  <a:lnTo>
                    <a:pt x="1870119" y="0"/>
                  </a:lnTo>
                  <a:lnTo>
                    <a:pt x="16417879" y="0"/>
                  </a:lnTo>
                  <a:lnTo>
                    <a:pt x="16466148" y="12699"/>
                  </a:lnTo>
                  <a:close/>
                </a:path>
                <a:path w="18288000" h="3721100">
                  <a:moveTo>
                    <a:pt x="16656064" y="25399"/>
                  </a:moveTo>
                  <a:lnTo>
                    <a:pt x="1631934" y="25399"/>
                  </a:lnTo>
                  <a:lnTo>
                    <a:pt x="1678910" y="12699"/>
                  </a:lnTo>
                  <a:lnTo>
                    <a:pt x="16609088" y="12699"/>
                  </a:lnTo>
                  <a:lnTo>
                    <a:pt x="16656064" y="25399"/>
                  </a:lnTo>
                  <a:close/>
                </a:path>
                <a:path w="18288000" h="3721100">
                  <a:moveTo>
                    <a:pt x="16748921" y="38099"/>
                  </a:moveTo>
                  <a:lnTo>
                    <a:pt x="1539077" y="38099"/>
                  </a:lnTo>
                  <a:lnTo>
                    <a:pt x="1585318" y="25399"/>
                  </a:lnTo>
                  <a:lnTo>
                    <a:pt x="16702680" y="25399"/>
                  </a:lnTo>
                  <a:lnTo>
                    <a:pt x="16748921" y="38099"/>
                  </a:lnTo>
                  <a:close/>
                </a:path>
                <a:path w="18288000" h="3721100">
                  <a:moveTo>
                    <a:pt x="16794773" y="3695699"/>
                  </a:moveTo>
                  <a:lnTo>
                    <a:pt x="1493224" y="3695699"/>
                  </a:lnTo>
                  <a:lnTo>
                    <a:pt x="1227109" y="3619499"/>
                  </a:lnTo>
                  <a:lnTo>
                    <a:pt x="1184393" y="3594099"/>
                  </a:lnTo>
                  <a:lnTo>
                    <a:pt x="1100496" y="3568699"/>
                  </a:lnTo>
                  <a:lnTo>
                    <a:pt x="1018744" y="3517899"/>
                  </a:lnTo>
                  <a:lnTo>
                    <a:pt x="978709" y="3505199"/>
                  </a:lnTo>
                  <a:lnTo>
                    <a:pt x="900394" y="3454399"/>
                  </a:lnTo>
                  <a:lnTo>
                    <a:pt x="862143" y="3428999"/>
                  </a:lnTo>
                  <a:lnTo>
                    <a:pt x="824517" y="3403599"/>
                  </a:lnTo>
                  <a:lnTo>
                    <a:pt x="787530" y="3378199"/>
                  </a:lnTo>
                  <a:lnTo>
                    <a:pt x="751197" y="3352799"/>
                  </a:lnTo>
                  <a:lnTo>
                    <a:pt x="715531" y="3327399"/>
                  </a:lnTo>
                  <a:lnTo>
                    <a:pt x="680549" y="3301999"/>
                  </a:lnTo>
                  <a:lnTo>
                    <a:pt x="646265" y="3276599"/>
                  </a:lnTo>
                  <a:lnTo>
                    <a:pt x="612693" y="3238499"/>
                  </a:lnTo>
                  <a:lnTo>
                    <a:pt x="579848" y="3213099"/>
                  </a:lnTo>
                  <a:lnTo>
                    <a:pt x="547745" y="3187699"/>
                  </a:lnTo>
                  <a:lnTo>
                    <a:pt x="516398" y="3149599"/>
                  </a:lnTo>
                  <a:lnTo>
                    <a:pt x="485823" y="3111499"/>
                  </a:lnTo>
                  <a:lnTo>
                    <a:pt x="456033" y="3086099"/>
                  </a:lnTo>
                  <a:lnTo>
                    <a:pt x="427044" y="3047999"/>
                  </a:lnTo>
                  <a:lnTo>
                    <a:pt x="398870" y="3009899"/>
                  </a:lnTo>
                  <a:lnTo>
                    <a:pt x="371526" y="2984499"/>
                  </a:lnTo>
                  <a:lnTo>
                    <a:pt x="345027" y="2946399"/>
                  </a:lnTo>
                  <a:lnTo>
                    <a:pt x="319387" y="2908299"/>
                  </a:lnTo>
                  <a:lnTo>
                    <a:pt x="294620" y="2870199"/>
                  </a:lnTo>
                  <a:lnTo>
                    <a:pt x="270743" y="2832099"/>
                  </a:lnTo>
                  <a:lnTo>
                    <a:pt x="247769" y="2793999"/>
                  </a:lnTo>
                  <a:lnTo>
                    <a:pt x="225713" y="2755899"/>
                  </a:lnTo>
                  <a:lnTo>
                    <a:pt x="204589" y="2717799"/>
                  </a:lnTo>
                  <a:lnTo>
                    <a:pt x="184414" y="2679699"/>
                  </a:lnTo>
                  <a:lnTo>
                    <a:pt x="165200" y="2628899"/>
                  </a:lnTo>
                  <a:lnTo>
                    <a:pt x="146963" y="2590799"/>
                  </a:lnTo>
                  <a:lnTo>
                    <a:pt x="129717" y="2552699"/>
                  </a:lnTo>
                  <a:lnTo>
                    <a:pt x="113478" y="2501899"/>
                  </a:lnTo>
                  <a:lnTo>
                    <a:pt x="98259" y="2463799"/>
                  </a:lnTo>
                  <a:lnTo>
                    <a:pt x="84076" y="2425699"/>
                  </a:lnTo>
                  <a:lnTo>
                    <a:pt x="70944" y="2374899"/>
                  </a:lnTo>
                  <a:lnTo>
                    <a:pt x="58876" y="2336799"/>
                  </a:lnTo>
                  <a:lnTo>
                    <a:pt x="47888" y="2285999"/>
                  </a:lnTo>
                  <a:lnTo>
                    <a:pt x="37994" y="2247899"/>
                  </a:lnTo>
                  <a:lnTo>
                    <a:pt x="29209" y="2197099"/>
                  </a:lnTo>
                  <a:lnTo>
                    <a:pt x="21547" y="2146299"/>
                  </a:lnTo>
                  <a:lnTo>
                    <a:pt x="15025" y="2108199"/>
                  </a:lnTo>
                  <a:lnTo>
                    <a:pt x="9655" y="2057399"/>
                  </a:lnTo>
                  <a:lnTo>
                    <a:pt x="5453" y="2006599"/>
                  </a:lnTo>
                  <a:lnTo>
                    <a:pt x="2433" y="1968499"/>
                  </a:lnTo>
                  <a:lnTo>
                    <a:pt x="610" y="1917699"/>
                  </a:lnTo>
                  <a:lnTo>
                    <a:pt x="0" y="1866899"/>
                  </a:lnTo>
                  <a:lnTo>
                    <a:pt x="610" y="1816099"/>
                  </a:lnTo>
                  <a:lnTo>
                    <a:pt x="2433" y="1765299"/>
                  </a:lnTo>
                  <a:lnTo>
                    <a:pt x="5453" y="1727199"/>
                  </a:lnTo>
                  <a:lnTo>
                    <a:pt x="9655" y="1676399"/>
                  </a:lnTo>
                  <a:lnTo>
                    <a:pt x="15025" y="1625599"/>
                  </a:lnTo>
                  <a:lnTo>
                    <a:pt x="21547" y="1587499"/>
                  </a:lnTo>
                  <a:lnTo>
                    <a:pt x="29209" y="1536699"/>
                  </a:lnTo>
                  <a:lnTo>
                    <a:pt x="37994" y="1485899"/>
                  </a:lnTo>
                  <a:lnTo>
                    <a:pt x="47888" y="1447799"/>
                  </a:lnTo>
                  <a:lnTo>
                    <a:pt x="58876" y="1396999"/>
                  </a:lnTo>
                  <a:lnTo>
                    <a:pt x="70944" y="1358899"/>
                  </a:lnTo>
                  <a:lnTo>
                    <a:pt x="84076" y="1308099"/>
                  </a:lnTo>
                  <a:lnTo>
                    <a:pt x="98259" y="1269999"/>
                  </a:lnTo>
                  <a:lnTo>
                    <a:pt x="113478" y="1231899"/>
                  </a:lnTo>
                  <a:lnTo>
                    <a:pt x="129717" y="1181099"/>
                  </a:lnTo>
                  <a:lnTo>
                    <a:pt x="146963" y="1142999"/>
                  </a:lnTo>
                  <a:lnTo>
                    <a:pt x="165200" y="1104899"/>
                  </a:lnTo>
                  <a:lnTo>
                    <a:pt x="184414" y="1054099"/>
                  </a:lnTo>
                  <a:lnTo>
                    <a:pt x="204589" y="1015999"/>
                  </a:lnTo>
                  <a:lnTo>
                    <a:pt x="225713" y="977899"/>
                  </a:lnTo>
                  <a:lnTo>
                    <a:pt x="247769" y="939799"/>
                  </a:lnTo>
                  <a:lnTo>
                    <a:pt x="270743" y="901699"/>
                  </a:lnTo>
                  <a:lnTo>
                    <a:pt x="294620" y="863599"/>
                  </a:lnTo>
                  <a:lnTo>
                    <a:pt x="319387" y="825499"/>
                  </a:lnTo>
                  <a:lnTo>
                    <a:pt x="345027" y="787399"/>
                  </a:lnTo>
                  <a:lnTo>
                    <a:pt x="371526" y="749299"/>
                  </a:lnTo>
                  <a:lnTo>
                    <a:pt x="398870" y="723899"/>
                  </a:lnTo>
                  <a:lnTo>
                    <a:pt x="427044" y="685799"/>
                  </a:lnTo>
                  <a:lnTo>
                    <a:pt x="456033" y="647699"/>
                  </a:lnTo>
                  <a:lnTo>
                    <a:pt x="485823" y="609599"/>
                  </a:lnTo>
                  <a:lnTo>
                    <a:pt x="516398" y="584199"/>
                  </a:lnTo>
                  <a:lnTo>
                    <a:pt x="547745" y="546099"/>
                  </a:lnTo>
                  <a:lnTo>
                    <a:pt x="579848" y="520699"/>
                  </a:lnTo>
                  <a:lnTo>
                    <a:pt x="612693" y="495299"/>
                  </a:lnTo>
                  <a:lnTo>
                    <a:pt x="646265" y="457199"/>
                  </a:lnTo>
                  <a:lnTo>
                    <a:pt x="680549" y="431799"/>
                  </a:lnTo>
                  <a:lnTo>
                    <a:pt x="715531" y="406399"/>
                  </a:lnTo>
                  <a:lnTo>
                    <a:pt x="751197" y="380999"/>
                  </a:lnTo>
                  <a:lnTo>
                    <a:pt x="787530" y="342899"/>
                  </a:lnTo>
                  <a:lnTo>
                    <a:pt x="824517" y="317499"/>
                  </a:lnTo>
                  <a:lnTo>
                    <a:pt x="862143" y="304799"/>
                  </a:lnTo>
                  <a:lnTo>
                    <a:pt x="900394" y="279399"/>
                  </a:lnTo>
                  <a:lnTo>
                    <a:pt x="978709" y="228599"/>
                  </a:lnTo>
                  <a:lnTo>
                    <a:pt x="1018744" y="203199"/>
                  </a:lnTo>
                  <a:lnTo>
                    <a:pt x="1059345" y="190499"/>
                  </a:lnTo>
                  <a:lnTo>
                    <a:pt x="1100496" y="165099"/>
                  </a:lnTo>
                  <a:lnTo>
                    <a:pt x="1184393" y="139699"/>
                  </a:lnTo>
                  <a:lnTo>
                    <a:pt x="1227109" y="114299"/>
                  </a:lnTo>
                  <a:lnTo>
                    <a:pt x="1493224" y="38099"/>
                  </a:lnTo>
                  <a:lnTo>
                    <a:pt x="16794773" y="38099"/>
                  </a:lnTo>
                  <a:lnTo>
                    <a:pt x="17060888" y="114299"/>
                  </a:lnTo>
                  <a:lnTo>
                    <a:pt x="17103604" y="139699"/>
                  </a:lnTo>
                  <a:lnTo>
                    <a:pt x="17187501" y="165099"/>
                  </a:lnTo>
                  <a:lnTo>
                    <a:pt x="17228652" y="190499"/>
                  </a:lnTo>
                  <a:lnTo>
                    <a:pt x="17269253" y="203199"/>
                  </a:lnTo>
                  <a:lnTo>
                    <a:pt x="17309288" y="228599"/>
                  </a:lnTo>
                  <a:lnTo>
                    <a:pt x="17387603" y="279399"/>
                  </a:lnTo>
                  <a:lnTo>
                    <a:pt x="17425854" y="304799"/>
                  </a:lnTo>
                  <a:lnTo>
                    <a:pt x="17463480" y="317499"/>
                  </a:lnTo>
                  <a:lnTo>
                    <a:pt x="17500467" y="342899"/>
                  </a:lnTo>
                  <a:lnTo>
                    <a:pt x="17536800" y="380999"/>
                  </a:lnTo>
                  <a:lnTo>
                    <a:pt x="17572465" y="406399"/>
                  </a:lnTo>
                  <a:lnTo>
                    <a:pt x="17607448" y="431799"/>
                  </a:lnTo>
                  <a:lnTo>
                    <a:pt x="17641732" y="457199"/>
                  </a:lnTo>
                  <a:lnTo>
                    <a:pt x="17675304" y="495299"/>
                  </a:lnTo>
                  <a:lnTo>
                    <a:pt x="17708149" y="520699"/>
                  </a:lnTo>
                  <a:lnTo>
                    <a:pt x="17740252" y="546099"/>
                  </a:lnTo>
                  <a:lnTo>
                    <a:pt x="17771599" y="584199"/>
                  </a:lnTo>
                  <a:lnTo>
                    <a:pt x="17802174" y="609599"/>
                  </a:lnTo>
                  <a:lnTo>
                    <a:pt x="17831964" y="647699"/>
                  </a:lnTo>
                  <a:lnTo>
                    <a:pt x="17860953" y="685799"/>
                  </a:lnTo>
                  <a:lnTo>
                    <a:pt x="17889127" y="723899"/>
                  </a:lnTo>
                  <a:lnTo>
                    <a:pt x="17916471" y="749299"/>
                  </a:lnTo>
                  <a:lnTo>
                    <a:pt x="17942970" y="787399"/>
                  </a:lnTo>
                  <a:lnTo>
                    <a:pt x="17968610" y="825499"/>
                  </a:lnTo>
                  <a:lnTo>
                    <a:pt x="17993376" y="863599"/>
                  </a:lnTo>
                  <a:lnTo>
                    <a:pt x="18017253" y="901699"/>
                  </a:lnTo>
                  <a:lnTo>
                    <a:pt x="18040228" y="939799"/>
                  </a:lnTo>
                  <a:lnTo>
                    <a:pt x="18062284" y="977899"/>
                  </a:lnTo>
                  <a:lnTo>
                    <a:pt x="18083407" y="1015999"/>
                  </a:lnTo>
                  <a:lnTo>
                    <a:pt x="18103583" y="1054099"/>
                  </a:lnTo>
                  <a:lnTo>
                    <a:pt x="18122797" y="1104899"/>
                  </a:lnTo>
                  <a:lnTo>
                    <a:pt x="18141034" y="1142999"/>
                  </a:lnTo>
                  <a:lnTo>
                    <a:pt x="18158279" y="1181099"/>
                  </a:lnTo>
                  <a:lnTo>
                    <a:pt x="18174518" y="1231899"/>
                  </a:lnTo>
                  <a:lnTo>
                    <a:pt x="18189737" y="1269999"/>
                  </a:lnTo>
                  <a:lnTo>
                    <a:pt x="18203920" y="1308099"/>
                  </a:lnTo>
                  <a:lnTo>
                    <a:pt x="18217053" y="1358899"/>
                  </a:lnTo>
                  <a:lnTo>
                    <a:pt x="18229120" y="1396999"/>
                  </a:lnTo>
                  <a:lnTo>
                    <a:pt x="18240109" y="1447799"/>
                  </a:lnTo>
                  <a:lnTo>
                    <a:pt x="18250003" y="1485899"/>
                  </a:lnTo>
                  <a:lnTo>
                    <a:pt x="18258787" y="1536699"/>
                  </a:lnTo>
                  <a:lnTo>
                    <a:pt x="18266449" y="1587499"/>
                  </a:lnTo>
                  <a:lnTo>
                    <a:pt x="18272972" y="1625599"/>
                  </a:lnTo>
                  <a:lnTo>
                    <a:pt x="18278341" y="1676399"/>
                  </a:lnTo>
                  <a:lnTo>
                    <a:pt x="18282544" y="1727199"/>
                  </a:lnTo>
                  <a:lnTo>
                    <a:pt x="18285563" y="1765299"/>
                  </a:lnTo>
                  <a:lnTo>
                    <a:pt x="18287386" y="1816099"/>
                  </a:lnTo>
                  <a:lnTo>
                    <a:pt x="18287997" y="1866899"/>
                  </a:lnTo>
                  <a:lnTo>
                    <a:pt x="18287386" y="1917699"/>
                  </a:lnTo>
                  <a:lnTo>
                    <a:pt x="18285563" y="1968499"/>
                  </a:lnTo>
                  <a:lnTo>
                    <a:pt x="18282544" y="2006599"/>
                  </a:lnTo>
                  <a:lnTo>
                    <a:pt x="18278341" y="2057399"/>
                  </a:lnTo>
                  <a:lnTo>
                    <a:pt x="18272972" y="2108199"/>
                  </a:lnTo>
                  <a:lnTo>
                    <a:pt x="18266449" y="2146299"/>
                  </a:lnTo>
                  <a:lnTo>
                    <a:pt x="18258787" y="2197099"/>
                  </a:lnTo>
                  <a:lnTo>
                    <a:pt x="18250003" y="2247899"/>
                  </a:lnTo>
                  <a:lnTo>
                    <a:pt x="18240109" y="2285999"/>
                  </a:lnTo>
                  <a:lnTo>
                    <a:pt x="18229120" y="2336799"/>
                  </a:lnTo>
                  <a:lnTo>
                    <a:pt x="18217053" y="2374899"/>
                  </a:lnTo>
                  <a:lnTo>
                    <a:pt x="18203920" y="2425699"/>
                  </a:lnTo>
                  <a:lnTo>
                    <a:pt x="18189737" y="2463799"/>
                  </a:lnTo>
                  <a:lnTo>
                    <a:pt x="18174518" y="2501899"/>
                  </a:lnTo>
                  <a:lnTo>
                    <a:pt x="18158279" y="2552699"/>
                  </a:lnTo>
                  <a:lnTo>
                    <a:pt x="18141034" y="2590799"/>
                  </a:lnTo>
                  <a:lnTo>
                    <a:pt x="18122797" y="2628899"/>
                  </a:lnTo>
                  <a:lnTo>
                    <a:pt x="18103583" y="2679699"/>
                  </a:lnTo>
                  <a:lnTo>
                    <a:pt x="18083407" y="2717799"/>
                  </a:lnTo>
                  <a:lnTo>
                    <a:pt x="18062284" y="2755899"/>
                  </a:lnTo>
                  <a:lnTo>
                    <a:pt x="18040228" y="2793999"/>
                  </a:lnTo>
                  <a:lnTo>
                    <a:pt x="18017253" y="2832099"/>
                  </a:lnTo>
                  <a:lnTo>
                    <a:pt x="17993376" y="2870199"/>
                  </a:lnTo>
                  <a:lnTo>
                    <a:pt x="17968610" y="2908299"/>
                  </a:lnTo>
                  <a:lnTo>
                    <a:pt x="17942970" y="2946399"/>
                  </a:lnTo>
                  <a:lnTo>
                    <a:pt x="17916471" y="2984499"/>
                  </a:lnTo>
                  <a:lnTo>
                    <a:pt x="17889127" y="3009899"/>
                  </a:lnTo>
                  <a:lnTo>
                    <a:pt x="17860953" y="3047999"/>
                  </a:lnTo>
                  <a:lnTo>
                    <a:pt x="17831964" y="3086099"/>
                  </a:lnTo>
                  <a:lnTo>
                    <a:pt x="17802174" y="3111499"/>
                  </a:lnTo>
                  <a:lnTo>
                    <a:pt x="17771599" y="3149599"/>
                  </a:lnTo>
                  <a:lnTo>
                    <a:pt x="17740252" y="3187699"/>
                  </a:lnTo>
                  <a:lnTo>
                    <a:pt x="17708149" y="3213099"/>
                  </a:lnTo>
                  <a:lnTo>
                    <a:pt x="17675304" y="3238499"/>
                  </a:lnTo>
                  <a:lnTo>
                    <a:pt x="17641732" y="3276599"/>
                  </a:lnTo>
                  <a:lnTo>
                    <a:pt x="17607448" y="3301999"/>
                  </a:lnTo>
                  <a:lnTo>
                    <a:pt x="17572465" y="3327399"/>
                  </a:lnTo>
                  <a:lnTo>
                    <a:pt x="17536800" y="3352799"/>
                  </a:lnTo>
                  <a:lnTo>
                    <a:pt x="17500467" y="3378199"/>
                  </a:lnTo>
                  <a:lnTo>
                    <a:pt x="17463480" y="3403599"/>
                  </a:lnTo>
                  <a:lnTo>
                    <a:pt x="17425854" y="3428999"/>
                  </a:lnTo>
                  <a:lnTo>
                    <a:pt x="17387603" y="3454399"/>
                  </a:lnTo>
                  <a:lnTo>
                    <a:pt x="17309288" y="3505199"/>
                  </a:lnTo>
                  <a:lnTo>
                    <a:pt x="17269253" y="3517899"/>
                  </a:lnTo>
                  <a:lnTo>
                    <a:pt x="17187501" y="3568699"/>
                  </a:lnTo>
                  <a:lnTo>
                    <a:pt x="17103604" y="3594099"/>
                  </a:lnTo>
                  <a:lnTo>
                    <a:pt x="17060888" y="3619499"/>
                  </a:lnTo>
                  <a:lnTo>
                    <a:pt x="16794773" y="3695699"/>
                  </a:lnTo>
                  <a:close/>
                </a:path>
                <a:path w="18288000" h="3721100">
                  <a:moveTo>
                    <a:pt x="16702680" y="3708399"/>
                  </a:moveTo>
                  <a:lnTo>
                    <a:pt x="1585318" y="3708399"/>
                  </a:lnTo>
                  <a:lnTo>
                    <a:pt x="1539077" y="3695699"/>
                  </a:lnTo>
                  <a:lnTo>
                    <a:pt x="16748921" y="3695699"/>
                  </a:lnTo>
                  <a:lnTo>
                    <a:pt x="16702680" y="3708399"/>
                  </a:lnTo>
                  <a:close/>
                </a:path>
                <a:path w="18288000" h="3721100">
                  <a:moveTo>
                    <a:pt x="16609088" y="3721099"/>
                  </a:moveTo>
                  <a:lnTo>
                    <a:pt x="1678910" y="3721099"/>
                  </a:lnTo>
                  <a:lnTo>
                    <a:pt x="1631934" y="3708399"/>
                  </a:lnTo>
                  <a:lnTo>
                    <a:pt x="16656064" y="3708399"/>
                  </a:lnTo>
                  <a:lnTo>
                    <a:pt x="16609088" y="3721099"/>
                  </a:lnTo>
                  <a:close/>
                </a:path>
              </a:pathLst>
            </a:custGeom>
            <a:solidFill>
              <a:srgbClr val="CB20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36001" y="6819491"/>
              <a:ext cx="11134725" cy="3286125"/>
            </a:xfrm>
            <a:custGeom>
              <a:avLst/>
              <a:gdLst/>
              <a:ahLst/>
              <a:cxnLst/>
              <a:rect l="l" t="t" r="r" b="b"/>
              <a:pathLst>
                <a:path w="11134725" h="3286125">
                  <a:moveTo>
                    <a:pt x="10614779" y="14216"/>
                  </a:moveTo>
                  <a:lnTo>
                    <a:pt x="10669270" y="27825"/>
                  </a:lnTo>
                  <a:lnTo>
                    <a:pt x="10713640" y="42948"/>
                  </a:lnTo>
                  <a:lnTo>
                    <a:pt x="10756522" y="61083"/>
                  </a:lnTo>
                  <a:lnTo>
                    <a:pt x="10797791" y="82103"/>
                  </a:lnTo>
                  <a:lnTo>
                    <a:pt x="10837318" y="105881"/>
                  </a:lnTo>
                  <a:lnTo>
                    <a:pt x="10874976" y="132290"/>
                  </a:lnTo>
                  <a:lnTo>
                    <a:pt x="10910638" y="161203"/>
                  </a:lnTo>
                  <a:lnTo>
                    <a:pt x="10944178" y="192493"/>
                  </a:lnTo>
                  <a:lnTo>
                    <a:pt x="10975468" y="226033"/>
                  </a:lnTo>
                  <a:lnTo>
                    <a:pt x="11004381" y="261696"/>
                  </a:lnTo>
                  <a:lnTo>
                    <a:pt x="11030790" y="299354"/>
                  </a:lnTo>
                  <a:lnTo>
                    <a:pt x="11054569" y="338881"/>
                  </a:lnTo>
                  <a:lnTo>
                    <a:pt x="11075589" y="380149"/>
                  </a:lnTo>
                  <a:lnTo>
                    <a:pt x="11093723" y="423032"/>
                  </a:lnTo>
                  <a:lnTo>
                    <a:pt x="11108846" y="467402"/>
                  </a:lnTo>
                  <a:lnTo>
                    <a:pt x="11120829" y="513133"/>
                  </a:lnTo>
                  <a:lnTo>
                    <a:pt x="11129546" y="560096"/>
                  </a:lnTo>
                  <a:lnTo>
                    <a:pt x="11134656" y="606246"/>
                  </a:lnTo>
                </a:path>
                <a:path w="11134725" h="3286125">
                  <a:moveTo>
                    <a:pt x="11134656" y="2680622"/>
                  </a:moveTo>
                  <a:lnTo>
                    <a:pt x="11129546" y="2726771"/>
                  </a:lnTo>
                  <a:lnTo>
                    <a:pt x="11120829" y="2773735"/>
                  </a:lnTo>
                  <a:lnTo>
                    <a:pt x="11108846" y="2819465"/>
                  </a:lnTo>
                  <a:lnTo>
                    <a:pt x="11093723" y="2863836"/>
                  </a:lnTo>
                  <a:lnTo>
                    <a:pt x="11075589" y="2906718"/>
                  </a:lnTo>
                  <a:lnTo>
                    <a:pt x="11054569" y="2947987"/>
                  </a:lnTo>
                  <a:lnTo>
                    <a:pt x="11030790" y="2987514"/>
                  </a:lnTo>
                  <a:lnTo>
                    <a:pt x="11004381" y="3025172"/>
                  </a:lnTo>
                  <a:lnTo>
                    <a:pt x="10975468" y="3060835"/>
                  </a:lnTo>
                  <a:lnTo>
                    <a:pt x="10944178" y="3094374"/>
                  </a:lnTo>
                  <a:lnTo>
                    <a:pt x="10910638" y="3125664"/>
                  </a:lnTo>
                  <a:lnTo>
                    <a:pt x="10874976" y="3154578"/>
                  </a:lnTo>
                  <a:lnTo>
                    <a:pt x="10837318" y="3180987"/>
                  </a:lnTo>
                  <a:lnTo>
                    <a:pt x="10797791" y="3204765"/>
                  </a:lnTo>
                  <a:lnTo>
                    <a:pt x="10756522" y="3225785"/>
                  </a:lnTo>
                  <a:lnTo>
                    <a:pt x="10713640" y="3243920"/>
                  </a:lnTo>
                  <a:lnTo>
                    <a:pt x="10669270" y="3259042"/>
                  </a:lnTo>
                  <a:lnTo>
                    <a:pt x="10623539" y="3271026"/>
                  </a:lnTo>
                  <a:lnTo>
                    <a:pt x="10576576" y="3279742"/>
                  </a:lnTo>
                  <a:lnTo>
                    <a:pt x="10528506" y="3285066"/>
                  </a:lnTo>
                  <a:lnTo>
                    <a:pt x="10499697" y="3286124"/>
                  </a:lnTo>
                </a:path>
                <a:path w="11134725" h="3286125">
                  <a:moveTo>
                    <a:pt x="636975" y="3286124"/>
                  </a:moveTo>
                  <a:lnTo>
                    <a:pt x="560096" y="3279742"/>
                  </a:lnTo>
                  <a:lnTo>
                    <a:pt x="513133" y="3271026"/>
                  </a:lnTo>
                  <a:lnTo>
                    <a:pt x="467402" y="3259042"/>
                  </a:lnTo>
                  <a:lnTo>
                    <a:pt x="423032" y="3243920"/>
                  </a:lnTo>
                  <a:lnTo>
                    <a:pt x="380149" y="3225785"/>
                  </a:lnTo>
                  <a:lnTo>
                    <a:pt x="338881" y="3204765"/>
                  </a:lnTo>
                  <a:lnTo>
                    <a:pt x="299354" y="3180987"/>
                  </a:lnTo>
                  <a:lnTo>
                    <a:pt x="261696" y="3154578"/>
                  </a:lnTo>
                  <a:lnTo>
                    <a:pt x="226033" y="3125664"/>
                  </a:lnTo>
                  <a:lnTo>
                    <a:pt x="192493" y="3094374"/>
                  </a:lnTo>
                  <a:lnTo>
                    <a:pt x="161203" y="3060835"/>
                  </a:lnTo>
                  <a:lnTo>
                    <a:pt x="132290" y="3025172"/>
                  </a:lnTo>
                  <a:lnTo>
                    <a:pt x="105881" y="2987514"/>
                  </a:lnTo>
                  <a:lnTo>
                    <a:pt x="82103" y="2947987"/>
                  </a:lnTo>
                  <a:lnTo>
                    <a:pt x="61083" y="2906718"/>
                  </a:lnTo>
                  <a:lnTo>
                    <a:pt x="42948" y="2863836"/>
                  </a:lnTo>
                  <a:lnTo>
                    <a:pt x="27825" y="2819466"/>
                  </a:lnTo>
                  <a:lnTo>
                    <a:pt x="15842" y="2773735"/>
                  </a:lnTo>
                  <a:lnTo>
                    <a:pt x="7125" y="2726771"/>
                  </a:lnTo>
                  <a:lnTo>
                    <a:pt x="1802" y="2678702"/>
                  </a:lnTo>
                  <a:lnTo>
                    <a:pt x="0" y="2629653"/>
                  </a:lnTo>
                  <a:lnTo>
                    <a:pt x="0" y="657215"/>
                  </a:lnTo>
                  <a:lnTo>
                    <a:pt x="1802" y="608166"/>
                  </a:lnTo>
                  <a:lnTo>
                    <a:pt x="7125" y="560096"/>
                  </a:lnTo>
                  <a:lnTo>
                    <a:pt x="15842" y="513133"/>
                  </a:lnTo>
                  <a:lnTo>
                    <a:pt x="27825" y="467402"/>
                  </a:lnTo>
                  <a:lnTo>
                    <a:pt x="42948" y="423032"/>
                  </a:lnTo>
                  <a:lnTo>
                    <a:pt x="61083" y="380149"/>
                  </a:lnTo>
                  <a:lnTo>
                    <a:pt x="82103" y="338881"/>
                  </a:lnTo>
                  <a:lnTo>
                    <a:pt x="105881" y="299354"/>
                  </a:lnTo>
                  <a:lnTo>
                    <a:pt x="132290" y="261696"/>
                  </a:lnTo>
                  <a:lnTo>
                    <a:pt x="161203" y="226033"/>
                  </a:lnTo>
                  <a:lnTo>
                    <a:pt x="192493" y="192493"/>
                  </a:lnTo>
                  <a:lnTo>
                    <a:pt x="226033" y="161203"/>
                  </a:lnTo>
                  <a:lnTo>
                    <a:pt x="261696" y="132290"/>
                  </a:lnTo>
                  <a:lnTo>
                    <a:pt x="299354" y="105881"/>
                  </a:lnTo>
                  <a:lnTo>
                    <a:pt x="338881" y="82103"/>
                  </a:lnTo>
                  <a:lnTo>
                    <a:pt x="380149" y="61083"/>
                  </a:lnTo>
                  <a:lnTo>
                    <a:pt x="423032" y="42948"/>
                  </a:lnTo>
                  <a:lnTo>
                    <a:pt x="467402" y="27825"/>
                  </a:lnTo>
                  <a:lnTo>
                    <a:pt x="513133" y="15842"/>
                  </a:lnTo>
                  <a:lnTo>
                    <a:pt x="560096" y="7125"/>
                  </a:lnTo>
                  <a:lnTo>
                    <a:pt x="608166" y="1802"/>
                  </a:lnTo>
                  <a:lnTo>
                    <a:pt x="657215" y="0"/>
                  </a:lnTo>
                  <a:lnTo>
                    <a:pt x="10479457" y="0"/>
                  </a:lnTo>
                  <a:lnTo>
                    <a:pt x="10528506" y="1802"/>
                  </a:lnTo>
                  <a:lnTo>
                    <a:pt x="10576576" y="7125"/>
                  </a:lnTo>
                  <a:lnTo>
                    <a:pt x="10614779" y="14216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5373" y="6995803"/>
              <a:ext cx="5400675" cy="2992120"/>
            </a:xfrm>
            <a:custGeom>
              <a:avLst/>
              <a:gdLst/>
              <a:ahLst/>
              <a:cxnLst/>
              <a:rect l="l" t="t" r="r" b="b"/>
              <a:pathLst>
                <a:path w="5400675" h="2992120">
                  <a:moveTo>
                    <a:pt x="5141548" y="0"/>
                  </a:moveTo>
                  <a:lnTo>
                    <a:pt x="5177209" y="28912"/>
                  </a:lnTo>
                </a:path>
                <a:path w="5400675" h="2992120">
                  <a:moveTo>
                    <a:pt x="5196820" y="47208"/>
                  </a:moveTo>
                  <a:lnTo>
                    <a:pt x="5242038" y="93740"/>
                  </a:lnTo>
                  <a:lnTo>
                    <a:pt x="5270950" y="129402"/>
                  </a:lnTo>
                  <a:lnTo>
                    <a:pt x="5297359" y="167059"/>
                  </a:lnTo>
                  <a:lnTo>
                    <a:pt x="5321136" y="206585"/>
                  </a:lnTo>
                  <a:lnTo>
                    <a:pt x="5342156" y="247853"/>
                  </a:lnTo>
                  <a:lnTo>
                    <a:pt x="5360290" y="290734"/>
                  </a:lnTo>
                  <a:lnTo>
                    <a:pt x="5375412" y="335104"/>
                  </a:lnTo>
                  <a:lnTo>
                    <a:pt x="5387395" y="380833"/>
                  </a:lnTo>
                  <a:lnTo>
                    <a:pt x="5396112" y="427795"/>
                  </a:lnTo>
                  <a:lnTo>
                    <a:pt x="5400617" y="468473"/>
                  </a:lnTo>
                </a:path>
                <a:path w="5400675" h="2992120">
                  <a:moveTo>
                    <a:pt x="5400617" y="2392192"/>
                  </a:moveTo>
                  <a:lnTo>
                    <a:pt x="5396112" y="2432870"/>
                  </a:lnTo>
                  <a:lnTo>
                    <a:pt x="5387395" y="2479832"/>
                  </a:lnTo>
                  <a:lnTo>
                    <a:pt x="5375412" y="2525561"/>
                  </a:lnTo>
                  <a:lnTo>
                    <a:pt x="5360290" y="2569930"/>
                  </a:lnTo>
                  <a:lnTo>
                    <a:pt x="5342156" y="2612812"/>
                  </a:lnTo>
                  <a:lnTo>
                    <a:pt x="5321136" y="2654080"/>
                  </a:lnTo>
                  <a:lnTo>
                    <a:pt x="5297359" y="2693606"/>
                  </a:lnTo>
                  <a:lnTo>
                    <a:pt x="5270950" y="2731263"/>
                  </a:lnTo>
                  <a:lnTo>
                    <a:pt x="5242038" y="2766925"/>
                  </a:lnTo>
                  <a:lnTo>
                    <a:pt x="5210748" y="2800464"/>
                  </a:lnTo>
                  <a:lnTo>
                    <a:pt x="5177209" y="2831753"/>
                  </a:lnTo>
                  <a:lnTo>
                    <a:pt x="5141547" y="2860666"/>
                  </a:lnTo>
                  <a:lnTo>
                    <a:pt x="5103890" y="2887074"/>
                  </a:lnTo>
                  <a:lnTo>
                    <a:pt x="5064364" y="2910852"/>
                  </a:lnTo>
                  <a:lnTo>
                    <a:pt x="5023097" y="2931871"/>
                  </a:lnTo>
                  <a:lnTo>
                    <a:pt x="4980215" y="2950006"/>
                  </a:lnTo>
                  <a:lnTo>
                    <a:pt x="4935846" y="2965128"/>
                  </a:lnTo>
                  <a:lnTo>
                    <a:pt x="4890116" y="2977111"/>
                  </a:lnTo>
                  <a:lnTo>
                    <a:pt x="4843154" y="2985828"/>
                  </a:lnTo>
                  <a:lnTo>
                    <a:pt x="4795085" y="2991151"/>
                  </a:lnTo>
                  <a:lnTo>
                    <a:pt x="4774377" y="2991912"/>
                  </a:lnTo>
                </a:path>
                <a:path w="5400675" h="2992120">
                  <a:moveTo>
                    <a:pt x="628860" y="2991912"/>
                  </a:moveTo>
                  <a:lnTo>
                    <a:pt x="560083" y="2985828"/>
                  </a:lnTo>
                  <a:lnTo>
                    <a:pt x="513120" y="2977111"/>
                  </a:lnTo>
                  <a:lnTo>
                    <a:pt x="467391" y="2965128"/>
                  </a:lnTo>
                  <a:lnTo>
                    <a:pt x="423022" y="2950006"/>
                  </a:lnTo>
                  <a:lnTo>
                    <a:pt x="380140" y="2931871"/>
                  </a:lnTo>
                  <a:lnTo>
                    <a:pt x="338873" y="2910852"/>
                  </a:lnTo>
                  <a:lnTo>
                    <a:pt x="299347" y="2887074"/>
                  </a:lnTo>
                  <a:lnTo>
                    <a:pt x="261690" y="2860666"/>
                  </a:lnTo>
                  <a:lnTo>
                    <a:pt x="226028" y="2831753"/>
                  </a:lnTo>
                  <a:lnTo>
                    <a:pt x="192489" y="2800464"/>
                  </a:lnTo>
                  <a:lnTo>
                    <a:pt x="161199" y="2766925"/>
                  </a:lnTo>
                  <a:lnTo>
                    <a:pt x="132287" y="2731263"/>
                  </a:lnTo>
                  <a:lnTo>
                    <a:pt x="105878" y="2693606"/>
                  </a:lnTo>
                  <a:lnTo>
                    <a:pt x="82101" y="2654080"/>
                  </a:lnTo>
                  <a:lnTo>
                    <a:pt x="61081" y="2612812"/>
                  </a:lnTo>
                  <a:lnTo>
                    <a:pt x="42947" y="2569930"/>
                  </a:lnTo>
                  <a:lnTo>
                    <a:pt x="27825" y="2525561"/>
                  </a:lnTo>
                  <a:lnTo>
                    <a:pt x="15842" y="2479832"/>
                  </a:lnTo>
                  <a:lnTo>
                    <a:pt x="7125" y="2432870"/>
                  </a:lnTo>
                  <a:lnTo>
                    <a:pt x="1802" y="2384801"/>
                  </a:lnTo>
                  <a:lnTo>
                    <a:pt x="0" y="2335754"/>
                  </a:lnTo>
                  <a:lnTo>
                    <a:pt x="0" y="524912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3373" y="7114810"/>
              <a:ext cx="64243" cy="269557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6446" y="311245"/>
            <a:ext cx="4498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15" dirty="0">
                <a:solidFill>
                  <a:srgbClr val="FFFFFF"/>
                </a:solidFill>
                <a:latin typeface="Arial Black"/>
                <a:cs typeface="Arial Black"/>
              </a:rPr>
              <a:t>Problem</a:t>
            </a:r>
            <a:r>
              <a:rPr sz="42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200" spc="-300" dirty="0">
                <a:solidFill>
                  <a:srgbClr val="FFFFFF"/>
                </a:solidFill>
                <a:latin typeface="Arial Black"/>
                <a:cs typeface="Arial Black"/>
              </a:rPr>
              <a:t>Framing</a:t>
            </a:r>
            <a:endParaRPr sz="42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“Lack</a:t>
            </a:r>
            <a:r>
              <a:rPr spc="-55" dirty="0"/>
              <a:t> </a:t>
            </a:r>
            <a:r>
              <a:rPr spc="95" dirty="0"/>
              <a:t>of</a:t>
            </a:r>
            <a:r>
              <a:rPr spc="-50" dirty="0"/>
              <a:t> </a:t>
            </a:r>
            <a:r>
              <a:rPr spc="110" dirty="0"/>
              <a:t>emotional</a:t>
            </a:r>
            <a:r>
              <a:rPr spc="-50" dirty="0"/>
              <a:t> </a:t>
            </a:r>
            <a:r>
              <a:rPr dirty="0"/>
              <a:t>connection</a:t>
            </a:r>
            <a:r>
              <a:rPr spc="-50" dirty="0"/>
              <a:t> </a:t>
            </a:r>
            <a:r>
              <a:rPr spc="60" dirty="0"/>
              <a:t>prevents</a:t>
            </a:r>
            <a:r>
              <a:rPr spc="-50" dirty="0"/>
              <a:t> </a:t>
            </a:r>
            <a:r>
              <a:rPr spc="125" dirty="0"/>
              <a:t>them</a:t>
            </a:r>
            <a:r>
              <a:rPr spc="-50" dirty="0"/>
              <a:t> </a:t>
            </a:r>
            <a:r>
              <a:rPr spc="95" dirty="0"/>
              <a:t>from</a:t>
            </a:r>
            <a:r>
              <a:rPr spc="-55" dirty="0"/>
              <a:t> </a:t>
            </a:r>
            <a:r>
              <a:rPr spc="-175" dirty="0"/>
              <a:t>droppinoft</a:t>
            </a:r>
            <a:r>
              <a:rPr spc="-50" dirty="0"/>
              <a:t> </a:t>
            </a:r>
            <a:r>
              <a:rPr spc="265" dirty="0"/>
              <a:t>a</a:t>
            </a:r>
            <a:r>
              <a:rPr spc="-50" dirty="0"/>
              <a:t> </a:t>
            </a:r>
            <a:r>
              <a:rPr spc="55" dirty="0"/>
              <a:t>revie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62297" y="1558969"/>
            <a:ext cx="4839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95" dirty="0">
                <a:latin typeface="Arial Black"/>
                <a:cs typeface="Arial Black"/>
              </a:rPr>
              <a:t>What</a:t>
            </a:r>
            <a:r>
              <a:rPr sz="3000" spc="-270" dirty="0">
                <a:latin typeface="Arial Black"/>
                <a:cs typeface="Arial Black"/>
              </a:rPr>
              <a:t> </a:t>
            </a:r>
            <a:r>
              <a:rPr sz="3000" spc="-250" dirty="0">
                <a:latin typeface="Arial Black"/>
                <a:cs typeface="Arial Black"/>
              </a:rPr>
              <a:t>is</a:t>
            </a:r>
            <a:r>
              <a:rPr sz="3000" spc="-270" dirty="0">
                <a:latin typeface="Arial Black"/>
                <a:cs typeface="Arial Black"/>
              </a:rPr>
              <a:t> </a:t>
            </a:r>
            <a:r>
              <a:rPr sz="3000" spc="-170" dirty="0">
                <a:latin typeface="Arial Black"/>
                <a:cs typeface="Arial Black"/>
              </a:rPr>
              <a:t>the</a:t>
            </a:r>
            <a:r>
              <a:rPr sz="3000" spc="-270" dirty="0">
                <a:latin typeface="Arial Black"/>
                <a:cs typeface="Arial Black"/>
              </a:rPr>
              <a:t> </a:t>
            </a:r>
            <a:r>
              <a:rPr sz="3000" spc="-140" dirty="0">
                <a:latin typeface="Arial Black"/>
                <a:cs typeface="Arial Black"/>
              </a:rPr>
              <a:t>true</a:t>
            </a:r>
            <a:r>
              <a:rPr sz="3000" spc="-270" dirty="0">
                <a:latin typeface="Arial Black"/>
                <a:cs typeface="Arial Black"/>
              </a:rPr>
              <a:t> </a:t>
            </a:r>
            <a:r>
              <a:rPr sz="3000" spc="-130" dirty="0">
                <a:latin typeface="Arial Black"/>
                <a:cs typeface="Arial Black"/>
              </a:rPr>
              <a:t>problem?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11901" y="2912097"/>
            <a:ext cx="314261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Place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orders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85" dirty="0">
                <a:solidFill>
                  <a:srgbClr val="FFFFFF"/>
                </a:solidFill>
                <a:latin typeface="Verdana"/>
                <a:cs typeface="Verdana"/>
              </a:rPr>
              <a:t>&lt;=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times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month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11901" y="3969372"/>
            <a:ext cx="375539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Mostly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repeat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order 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(dish(es))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place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11901" y="5074348"/>
            <a:ext cx="3088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Sometimes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rate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order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36037" y="876934"/>
            <a:ext cx="3269615" cy="1708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855" marR="5080" indent="-732790">
              <a:lnSpc>
                <a:spcPct val="116700"/>
              </a:lnSpc>
              <a:spcBef>
                <a:spcPts val="95"/>
              </a:spcBef>
            </a:pPr>
            <a:r>
              <a:rPr sz="3000" spc="-170" dirty="0">
                <a:latin typeface="Arial Black"/>
                <a:cs typeface="Arial Black"/>
              </a:rPr>
              <a:t>Who</a:t>
            </a:r>
            <a:r>
              <a:rPr sz="3000" spc="-270" dirty="0">
                <a:latin typeface="Arial Black"/>
                <a:cs typeface="Arial Black"/>
              </a:rPr>
              <a:t> </a:t>
            </a:r>
            <a:r>
              <a:rPr sz="3000" spc="-250" dirty="0">
                <a:latin typeface="Arial Black"/>
                <a:cs typeface="Arial Black"/>
              </a:rPr>
              <a:t>is</a:t>
            </a:r>
            <a:r>
              <a:rPr sz="3000" spc="-270" dirty="0">
                <a:latin typeface="Arial Black"/>
                <a:cs typeface="Arial Black"/>
              </a:rPr>
              <a:t> </a:t>
            </a:r>
            <a:r>
              <a:rPr sz="3000" spc="-210" dirty="0">
                <a:latin typeface="Arial Black"/>
                <a:cs typeface="Arial Black"/>
              </a:rPr>
              <a:t>facing</a:t>
            </a:r>
            <a:r>
              <a:rPr sz="3000" spc="-270" dirty="0">
                <a:latin typeface="Arial Black"/>
                <a:cs typeface="Arial Black"/>
              </a:rPr>
              <a:t> </a:t>
            </a:r>
            <a:r>
              <a:rPr sz="3000" spc="-155" dirty="0">
                <a:latin typeface="Arial Black"/>
                <a:cs typeface="Arial Black"/>
              </a:rPr>
              <a:t>this </a:t>
            </a:r>
            <a:r>
              <a:rPr sz="3000" spc="-35" dirty="0">
                <a:latin typeface="Arial Black"/>
                <a:cs typeface="Arial Black"/>
              </a:rPr>
              <a:t>problem?</a:t>
            </a:r>
            <a:endParaRPr sz="3000">
              <a:latin typeface="Arial Black"/>
              <a:cs typeface="Arial Black"/>
            </a:endParaRPr>
          </a:p>
          <a:p>
            <a:pPr marL="88265">
              <a:lnSpc>
                <a:spcPct val="100000"/>
              </a:lnSpc>
              <a:spcBef>
                <a:spcPts val="2450"/>
              </a:spcBef>
            </a:pP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Zomato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Gold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members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01325" y="876934"/>
            <a:ext cx="443357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2655" marR="5080" indent="-910590">
              <a:lnSpc>
                <a:spcPct val="116700"/>
              </a:lnSpc>
              <a:spcBef>
                <a:spcPts val="95"/>
              </a:spcBef>
            </a:pPr>
            <a:r>
              <a:rPr sz="3000" spc="-270" dirty="0">
                <a:latin typeface="Arial Black"/>
                <a:cs typeface="Arial Black"/>
              </a:rPr>
              <a:t>How</a:t>
            </a:r>
            <a:r>
              <a:rPr sz="3000" spc="-285" dirty="0">
                <a:latin typeface="Arial Black"/>
                <a:cs typeface="Arial Black"/>
              </a:rPr>
              <a:t> </a:t>
            </a:r>
            <a:r>
              <a:rPr sz="3000" spc="-100" dirty="0">
                <a:latin typeface="Arial Black"/>
                <a:cs typeface="Arial Black"/>
              </a:rPr>
              <a:t>do</a:t>
            </a:r>
            <a:r>
              <a:rPr sz="3000" spc="-285" dirty="0">
                <a:latin typeface="Arial Black"/>
                <a:cs typeface="Arial Black"/>
              </a:rPr>
              <a:t> </a:t>
            </a:r>
            <a:r>
              <a:rPr sz="3000" spc="-365" dirty="0">
                <a:latin typeface="Arial Black"/>
                <a:cs typeface="Arial Black"/>
              </a:rPr>
              <a:t>we</a:t>
            </a:r>
            <a:r>
              <a:rPr sz="3000" spc="-285" dirty="0">
                <a:latin typeface="Arial Black"/>
                <a:cs typeface="Arial Black"/>
              </a:rPr>
              <a:t> </a:t>
            </a:r>
            <a:r>
              <a:rPr sz="3000" spc="-290" dirty="0">
                <a:latin typeface="Arial Black"/>
                <a:cs typeface="Arial Black"/>
              </a:rPr>
              <a:t>know</a:t>
            </a:r>
            <a:r>
              <a:rPr sz="3000" spc="-285" dirty="0">
                <a:latin typeface="Arial Black"/>
                <a:cs typeface="Arial Black"/>
              </a:rPr>
              <a:t> </a:t>
            </a:r>
            <a:r>
              <a:rPr sz="3000" spc="-70" dirty="0">
                <a:latin typeface="Arial Black"/>
                <a:cs typeface="Arial Black"/>
              </a:rPr>
              <a:t>if</a:t>
            </a:r>
            <a:r>
              <a:rPr sz="3000" spc="-280" dirty="0">
                <a:latin typeface="Arial Black"/>
                <a:cs typeface="Arial Black"/>
              </a:rPr>
              <a:t> </a:t>
            </a:r>
            <a:r>
              <a:rPr sz="3000" spc="-160" dirty="0">
                <a:latin typeface="Arial Black"/>
                <a:cs typeface="Arial Black"/>
              </a:rPr>
              <a:t>it’s</a:t>
            </a:r>
            <a:r>
              <a:rPr sz="3000" spc="-285" dirty="0">
                <a:latin typeface="Arial Black"/>
                <a:cs typeface="Arial Black"/>
              </a:rPr>
              <a:t> </a:t>
            </a:r>
            <a:r>
              <a:rPr sz="3000" spc="-350" dirty="0">
                <a:latin typeface="Arial Black"/>
                <a:cs typeface="Arial Black"/>
              </a:rPr>
              <a:t>a </a:t>
            </a:r>
            <a:r>
              <a:rPr sz="3000" spc="-180" dirty="0">
                <a:latin typeface="Arial Black"/>
                <a:cs typeface="Arial Black"/>
              </a:rPr>
              <a:t>real</a:t>
            </a:r>
            <a:r>
              <a:rPr sz="3000" spc="-275" dirty="0">
                <a:latin typeface="Arial Black"/>
                <a:cs typeface="Arial Black"/>
              </a:rPr>
              <a:t> </a:t>
            </a:r>
            <a:r>
              <a:rPr sz="3000" spc="-30" dirty="0">
                <a:latin typeface="Arial Black"/>
                <a:cs typeface="Arial Black"/>
              </a:rPr>
              <a:t>problem?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52484" y="5923391"/>
            <a:ext cx="8585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95" dirty="0">
                <a:latin typeface="Arial Black"/>
                <a:cs typeface="Arial Black"/>
              </a:rPr>
              <a:t>What</a:t>
            </a:r>
            <a:r>
              <a:rPr sz="3000" spc="-265" dirty="0">
                <a:latin typeface="Arial Black"/>
                <a:cs typeface="Arial Black"/>
              </a:rPr>
              <a:t> </a:t>
            </a:r>
            <a:r>
              <a:rPr sz="3000" spc="-220" dirty="0">
                <a:latin typeface="Arial Black"/>
                <a:cs typeface="Arial Black"/>
              </a:rPr>
              <a:t>are</a:t>
            </a:r>
            <a:r>
              <a:rPr sz="3000" spc="-265" dirty="0">
                <a:latin typeface="Arial Black"/>
                <a:cs typeface="Arial Black"/>
              </a:rPr>
              <a:t> </a:t>
            </a:r>
            <a:r>
              <a:rPr sz="3000" spc="-170" dirty="0">
                <a:latin typeface="Arial Black"/>
                <a:cs typeface="Arial Black"/>
              </a:rPr>
              <a:t>the</a:t>
            </a:r>
            <a:r>
              <a:rPr sz="3000" spc="-260" dirty="0">
                <a:latin typeface="Arial Black"/>
                <a:cs typeface="Arial Black"/>
              </a:rPr>
              <a:t> </a:t>
            </a:r>
            <a:r>
              <a:rPr sz="3000" spc="-175" dirty="0">
                <a:latin typeface="Arial Black"/>
                <a:cs typeface="Arial Black"/>
              </a:rPr>
              <a:t>benefits</a:t>
            </a:r>
            <a:r>
              <a:rPr sz="3000" spc="-265" dirty="0">
                <a:latin typeface="Arial Black"/>
                <a:cs typeface="Arial Black"/>
              </a:rPr>
              <a:t> </a:t>
            </a:r>
            <a:r>
              <a:rPr sz="3000" spc="-70" dirty="0">
                <a:latin typeface="Arial Black"/>
                <a:cs typeface="Arial Black"/>
              </a:rPr>
              <a:t>of</a:t>
            </a:r>
            <a:r>
              <a:rPr sz="3000" spc="-260" dirty="0">
                <a:latin typeface="Arial Black"/>
                <a:cs typeface="Arial Black"/>
              </a:rPr>
              <a:t> </a:t>
            </a:r>
            <a:r>
              <a:rPr sz="3000" spc="-190" dirty="0">
                <a:latin typeface="Arial Black"/>
                <a:cs typeface="Arial Black"/>
              </a:rPr>
              <a:t>solving</a:t>
            </a:r>
            <a:r>
              <a:rPr sz="3000" spc="-265" dirty="0">
                <a:latin typeface="Arial Black"/>
                <a:cs typeface="Arial Black"/>
              </a:rPr>
              <a:t> </a:t>
            </a:r>
            <a:r>
              <a:rPr sz="3000" spc="-175" dirty="0">
                <a:latin typeface="Arial Black"/>
                <a:cs typeface="Arial Black"/>
              </a:rPr>
              <a:t>this</a:t>
            </a:r>
            <a:r>
              <a:rPr sz="3000" spc="-260" dirty="0">
                <a:latin typeface="Arial Black"/>
                <a:cs typeface="Arial Black"/>
              </a:rPr>
              <a:t> </a:t>
            </a:r>
            <a:r>
              <a:rPr sz="3000" spc="-100" dirty="0">
                <a:latin typeface="Arial Black"/>
                <a:cs typeface="Arial Black"/>
              </a:rPr>
              <a:t>problem?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4724" y="5923391"/>
            <a:ext cx="7110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0" dirty="0">
                <a:latin typeface="Arial Black"/>
                <a:cs typeface="Arial Black"/>
              </a:rPr>
              <a:t>How</a:t>
            </a:r>
            <a:r>
              <a:rPr sz="3000" spc="-285" dirty="0">
                <a:latin typeface="Arial Black"/>
                <a:cs typeface="Arial Black"/>
              </a:rPr>
              <a:t> </a:t>
            </a:r>
            <a:r>
              <a:rPr sz="3000" spc="-100" dirty="0">
                <a:latin typeface="Arial Black"/>
                <a:cs typeface="Arial Black"/>
              </a:rPr>
              <a:t>do</a:t>
            </a:r>
            <a:r>
              <a:rPr sz="3000" spc="-285" dirty="0">
                <a:latin typeface="Arial Black"/>
                <a:cs typeface="Arial Black"/>
              </a:rPr>
              <a:t> </a:t>
            </a:r>
            <a:r>
              <a:rPr sz="3000" spc="-365" dirty="0">
                <a:latin typeface="Arial Black"/>
                <a:cs typeface="Arial Black"/>
              </a:rPr>
              <a:t>we</a:t>
            </a:r>
            <a:r>
              <a:rPr sz="3000" spc="-285" dirty="0">
                <a:latin typeface="Arial Black"/>
                <a:cs typeface="Arial Black"/>
              </a:rPr>
              <a:t> </a:t>
            </a:r>
            <a:r>
              <a:rPr sz="3000" spc="-290" dirty="0">
                <a:latin typeface="Arial Black"/>
                <a:cs typeface="Arial Black"/>
              </a:rPr>
              <a:t>know</a:t>
            </a:r>
            <a:r>
              <a:rPr sz="3000" spc="-280" dirty="0">
                <a:latin typeface="Arial Black"/>
                <a:cs typeface="Arial Black"/>
              </a:rPr>
              <a:t> </a:t>
            </a:r>
            <a:r>
              <a:rPr sz="3000" spc="-70" dirty="0">
                <a:latin typeface="Arial Black"/>
                <a:cs typeface="Arial Black"/>
              </a:rPr>
              <a:t>if</a:t>
            </a:r>
            <a:r>
              <a:rPr sz="3000" spc="-285" dirty="0">
                <a:latin typeface="Arial Black"/>
                <a:cs typeface="Arial Black"/>
              </a:rPr>
              <a:t> </a:t>
            </a:r>
            <a:r>
              <a:rPr sz="3000" spc="-160" dirty="0">
                <a:latin typeface="Arial Black"/>
                <a:cs typeface="Arial Black"/>
              </a:rPr>
              <a:t>it’s</a:t>
            </a:r>
            <a:r>
              <a:rPr sz="3000" spc="-285" dirty="0">
                <a:latin typeface="Arial Black"/>
                <a:cs typeface="Arial Black"/>
              </a:rPr>
              <a:t> </a:t>
            </a:r>
            <a:r>
              <a:rPr sz="3000" spc="-300" dirty="0">
                <a:latin typeface="Arial Black"/>
                <a:cs typeface="Arial Black"/>
              </a:rPr>
              <a:t>a</a:t>
            </a:r>
            <a:r>
              <a:rPr sz="3000" spc="-285" dirty="0">
                <a:latin typeface="Arial Black"/>
                <a:cs typeface="Arial Black"/>
              </a:rPr>
              <a:t> </a:t>
            </a:r>
            <a:r>
              <a:rPr sz="3000" spc="-180" dirty="0">
                <a:latin typeface="Arial Black"/>
                <a:cs typeface="Arial Black"/>
              </a:rPr>
              <a:t>real</a:t>
            </a:r>
            <a:r>
              <a:rPr sz="3000" spc="-280" dirty="0">
                <a:latin typeface="Arial Black"/>
                <a:cs typeface="Arial Black"/>
              </a:rPr>
              <a:t> </a:t>
            </a:r>
            <a:r>
              <a:rPr sz="3000" spc="-120" dirty="0">
                <a:latin typeface="Arial Black"/>
                <a:cs typeface="Arial Black"/>
              </a:rPr>
              <a:t>problem?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3408" y="6968859"/>
            <a:ext cx="483362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5599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Zomato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holds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i="1" spc="-415" dirty="0">
                <a:solidFill>
                  <a:srgbClr val="FFDE58"/>
                </a:solidFill>
                <a:latin typeface="Verdana"/>
                <a:cs typeface="Verdana"/>
              </a:rPr>
              <a:t>55%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45" dirty="0">
                <a:solidFill>
                  <a:srgbClr val="FFDE58"/>
                </a:solidFill>
                <a:latin typeface="Verdana"/>
                <a:cs typeface="Verdana"/>
              </a:rPr>
              <a:t>share</a:t>
            </a:r>
            <a:r>
              <a:rPr sz="2000" b="1" i="1" spc="-13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10" dirty="0">
                <a:solidFill>
                  <a:srgbClr val="FFDE58"/>
                </a:solidFill>
                <a:latin typeface="Verdana"/>
                <a:cs typeface="Verdana"/>
              </a:rPr>
              <a:t>in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50" dirty="0">
                <a:solidFill>
                  <a:srgbClr val="FFDE58"/>
                </a:solidFill>
                <a:latin typeface="Verdana"/>
                <a:cs typeface="Verdana"/>
              </a:rPr>
              <a:t>a 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duopoly</a:t>
            </a:r>
            <a:r>
              <a:rPr sz="2000" b="1" i="1" spc="-12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85" dirty="0">
                <a:solidFill>
                  <a:srgbClr val="FFDE58"/>
                </a:solidFill>
                <a:latin typeface="Verdana"/>
                <a:cs typeface="Verdana"/>
              </a:rPr>
              <a:t>market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competitor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Swiggy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rapidly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growing.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i="1" spc="-30" dirty="0">
                <a:solidFill>
                  <a:srgbClr val="FFDE58"/>
                </a:solidFill>
                <a:latin typeface="Verdana"/>
                <a:cs typeface="Verdana"/>
              </a:rPr>
              <a:t>Swiggy's </a:t>
            </a:r>
            <a:r>
              <a:rPr sz="2000" b="1" i="1" spc="-160" dirty="0">
                <a:solidFill>
                  <a:srgbClr val="FFDE58"/>
                </a:solidFill>
                <a:latin typeface="Verdana"/>
                <a:cs typeface="Verdana"/>
              </a:rPr>
              <a:t>restaurants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75" dirty="0">
                <a:solidFill>
                  <a:srgbClr val="FFDE58"/>
                </a:solidFill>
                <a:latin typeface="Verdana"/>
                <a:cs typeface="Verdana"/>
              </a:rPr>
              <a:t>and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14" dirty="0">
                <a:solidFill>
                  <a:srgbClr val="FFDE58"/>
                </a:solidFill>
                <a:latin typeface="Verdana"/>
                <a:cs typeface="Verdana"/>
              </a:rPr>
              <a:t>dishes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95" dirty="0">
                <a:solidFill>
                  <a:srgbClr val="FFDE58"/>
                </a:solidFill>
                <a:latin typeface="Verdana"/>
                <a:cs typeface="Verdana"/>
              </a:rPr>
              <a:t>rank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75" dirty="0">
                <a:solidFill>
                  <a:srgbClr val="FFDE58"/>
                </a:solidFill>
                <a:latin typeface="Verdana"/>
                <a:cs typeface="Verdana"/>
              </a:rPr>
              <a:t>higher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5" dirty="0">
                <a:solidFill>
                  <a:srgbClr val="FFDE58"/>
                </a:solidFill>
                <a:latin typeface="Verdana"/>
                <a:cs typeface="Verdana"/>
              </a:rPr>
              <a:t>on </a:t>
            </a:r>
            <a:r>
              <a:rPr sz="2000" b="1" i="1" spc="-80" dirty="0">
                <a:solidFill>
                  <a:srgbClr val="FFDE58"/>
                </a:solidFill>
                <a:latin typeface="Verdana"/>
                <a:cs typeface="Verdana"/>
              </a:rPr>
              <a:t>Google</a:t>
            </a:r>
            <a:r>
              <a:rPr sz="2000" b="1" i="1" spc="-110" dirty="0">
                <a:solidFill>
                  <a:srgbClr val="FFDE58"/>
                </a:solidFill>
                <a:latin typeface="Verdana"/>
                <a:cs typeface="Verdana"/>
              </a:rPr>
              <a:t> searches, </a:t>
            </a:r>
            <a:r>
              <a:rPr sz="2000" b="1" i="1" spc="-155" dirty="0">
                <a:solidFill>
                  <a:srgbClr val="FFDE58"/>
                </a:solidFill>
                <a:latin typeface="Verdana"/>
                <a:cs typeface="Verdana"/>
              </a:rPr>
              <a:t>attracting</a:t>
            </a:r>
            <a:r>
              <a:rPr sz="2000" b="1" i="1" spc="-11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0" dirty="0">
                <a:solidFill>
                  <a:srgbClr val="FFDE58"/>
                </a:solidFill>
                <a:latin typeface="Verdana"/>
                <a:cs typeface="Verdana"/>
              </a:rPr>
              <a:t>more 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organic</a:t>
            </a:r>
            <a:r>
              <a:rPr sz="2000" b="1" i="1" spc="-11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50" dirty="0">
                <a:solidFill>
                  <a:srgbClr val="FFDE58"/>
                </a:solidFill>
                <a:latin typeface="Verdana"/>
                <a:cs typeface="Verdana"/>
              </a:rPr>
              <a:t>traffic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Zomato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could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85" dirty="0">
                <a:solidFill>
                  <a:srgbClr val="FFDE58"/>
                </a:solidFill>
                <a:latin typeface="Times New Roman"/>
                <a:cs typeface="Times New Roman"/>
              </a:rPr>
              <a:t>l</a:t>
            </a:r>
            <a:r>
              <a:rPr sz="2000" b="1" i="1" spc="-85" dirty="0">
                <a:solidFill>
                  <a:srgbClr val="FFDE58"/>
                </a:solidFill>
                <a:latin typeface="Verdana"/>
                <a:cs typeface="Verdana"/>
              </a:rPr>
              <a:t>everage 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its</a:t>
            </a:r>
            <a:r>
              <a:rPr sz="2000" b="1" i="1" spc="-13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45" dirty="0">
                <a:solidFill>
                  <a:srgbClr val="FFDE58"/>
                </a:solidFill>
                <a:latin typeface="Verdana"/>
                <a:cs typeface="Verdana"/>
              </a:rPr>
              <a:t>strong</a:t>
            </a:r>
            <a:r>
              <a:rPr sz="2000" b="1" i="1" spc="-13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70" dirty="0">
                <a:solidFill>
                  <a:srgbClr val="FFDE58"/>
                </a:solidFill>
                <a:latin typeface="Verdana"/>
                <a:cs typeface="Verdana"/>
              </a:rPr>
              <a:t>review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75" dirty="0">
                <a:solidFill>
                  <a:srgbClr val="FFDE58"/>
                </a:solidFill>
                <a:latin typeface="Verdana"/>
                <a:cs typeface="Verdana"/>
              </a:rPr>
              <a:t>and</a:t>
            </a:r>
            <a:r>
              <a:rPr sz="2000" b="1" i="1" spc="-13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85" dirty="0">
                <a:solidFill>
                  <a:srgbClr val="FFDE58"/>
                </a:solidFill>
                <a:latin typeface="Verdana"/>
                <a:cs typeface="Verdana"/>
              </a:rPr>
              <a:t>rating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system</a:t>
            </a:r>
            <a:r>
              <a:rPr sz="2000" b="1" i="1" spc="-13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5" dirty="0">
                <a:solidFill>
                  <a:srgbClr val="FFDE58"/>
                </a:solidFill>
                <a:latin typeface="Verdana"/>
                <a:cs typeface="Verdana"/>
              </a:rPr>
              <a:t>to </a:t>
            </a:r>
            <a:r>
              <a:rPr sz="2000" b="1" i="1" spc="-135" dirty="0">
                <a:solidFill>
                  <a:srgbClr val="FFDE58"/>
                </a:solidFill>
                <a:latin typeface="Verdana"/>
                <a:cs typeface="Verdana"/>
              </a:rPr>
              <a:t>better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35" dirty="0">
                <a:solidFill>
                  <a:srgbClr val="FFDE58"/>
                </a:solidFill>
                <a:latin typeface="Verdana"/>
                <a:cs typeface="Verdana"/>
              </a:rPr>
              <a:t>capture</a:t>
            </a:r>
            <a:r>
              <a:rPr sz="2000" b="1" i="1" spc="-12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55" dirty="0">
                <a:solidFill>
                  <a:srgbClr val="FFDE58"/>
                </a:solidFill>
                <a:latin typeface="Verdana"/>
                <a:cs typeface="Verdana"/>
              </a:rPr>
              <a:t>this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65" dirty="0">
                <a:solidFill>
                  <a:srgbClr val="FFDE58"/>
                </a:solidFill>
                <a:latin typeface="Verdana"/>
                <a:cs typeface="Verdana"/>
              </a:rPr>
              <a:t>opportunity</a:t>
            </a:r>
            <a:r>
              <a:rPr sz="2000" i="1" spc="-65" dirty="0">
                <a:solidFill>
                  <a:srgbClr val="FFDE58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09124" y="6786140"/>
            <a:ext cx="4718050" cy="179641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167640" algn="ctr">
              <a:lnSpc>
                <a:spcPct val="100000"/>
              </a:lnSpc>
              <a:spcBef>
                <a:spcPts val="509"/>
              </a:spcBef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Target</a:t>
            </a:r>
            <a:r>
              <a:rPr sz="20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5599"/>
              </a:lnSpc>
              <a:spcBef>
                <a:spcPts val="35"/>
              </a:spcBef>
            </a:pPr>
            <a:r>
              <a:rPr sz="2000" b="1" spc="-75" dirty="0">
                <a:solidFill>
                  <a:srgbClr val="FFDE58"/>
                </a:solidFill>
                <a:latin typeface="Tahoma"/>
                <a:cs typeface="Tahoma"/>
              </a:rPr>
              <a:t>Improved</a:t>
            </a:r>
            <a:r>
              <a:rPr sz="2000" b="1" spc="-40" dirty="0">
                <a:solidFill>
                  <a:srgbClr val="FFDE58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FFDE58"/>
                </a:solidFill>
                <a:latin typeface="Tahoma"/>
                <a:cs typeface="Tahoma"/>
              </a:rPr>
              <a:t>Recommendations:</a:t>
            </a:r>
            <a:r>
              <a:rPr sz="2000" b="1" spc="-10" dirty="0">
                <a:solidFill>
                  <a:srgbClr val="FFDE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tailored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suggestions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reviews,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introducing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familiar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restaurants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explore.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09124" y="8909366"/>
            <a:ext cx="414020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DE58"/>
                </a:solidFill>
                <a:latin typeface="Tahoma"/>
                <a:cs typeface="Tahoma"/>
              </a:rPr>
              <a:t>Emotional</a:t>
            </a:r>
            <a:r>
              <a:rPr sz="2000" b="1" spc="-60" dirty="0">
                <a:solidFill>
                  <a:srgbClr val="FFDE58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FFDE58"/>
                </a:solidFill>
                <a:latin typeface="Tahoma"/>
                <a:cs typeface="Tahoma"/>
              </a:rPr>
              <a:t>Bond:</a:t>
            </a:r>
            <a:r>
              <a:rPr sz="2000" b="1" spc="-30" dirty="0">
                <a:solidFill>
                  <a:srgbClr val="FFDE58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feel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loyal,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decisions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easier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encouraging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recommendations.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853850" y="8703428"/>
            <a:ext cx="85725" cy="790575"/>
            <a:chOff x="12853850" y="8703428"/>
            <a:chExt cx="85725" cy="790575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3850" y="8703428"/>
              <a:ext cx="85725" cy="857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3850" y="9408278"/>
              <a:ext cx="85725" cy="8572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2641125" y="6838179"/>
            <a:ext cx="4424680" cy="31102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316230" indent="1496060">
              <a:lnSpc>
                <a:spcPct val="102600"/>
              </a:lnSpc>
              <a:spcBef>
                <a:spcPts val="35"/>
              </a:spcBef>
            </a:pPr>
            <a:r>
              <a:rPr sz="2000" b="1" spc="-10" dirty="0">
                <a:solidFill>
                  <a:srgbClr val="FFFFFF"/>
                </a:solidFill>
                <a:latin typeface="Tahoma"/>
                <a:cs typeface="Tahoma"/>
              </a:rPr>
              <a:t>Business</a:t>
            </a:r>
            <a:r>
              <a:rPr sz="2000" b="1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DE58"/>
                </a:solidFill>
                <a:latin typeface="Tahoma"/>
                <a:cs typeface="Tahoma"/>
              </a:rPr>
              <a:t>Conversion</a:t>
            </a:r>
            <a:r>
              <a:rPr sz="2000" b="1" spc="-80" dirty="0">
                <a:solidFill>
                  <a:srgbClr val="FFDE58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DE58"/>
                </a:solidFill>
                <a:latin typeface="Tahoma"/>
                <a:cs typeface="Tahoma"/>
              </a:rPr>
              <a:t>&amp;</a:t>
            </a:r>
            <a:r>
              <a:rPr sz="2000" b="1" spc="-75" dirty="0">
                <a:solidFill>
                  <a:srgbClr val="FFDE58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FFDE58"/>
                </a:solidFill>
                <a:latin typeface="Tahoma"/>
                <a:cs typeface="Tahoma"/>
              </a:rPr>
              <a:t>Retention:</a:t>
            </a:r>
            <a:r>
              <a:rPr sz="2000" b="1" spc="-55" dirty="0">
                <a:solidFill>
                  <a:srgbClr val="FFDE58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Zomato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15599"/>
              </a:lnSpc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boosts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trust,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engagement,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restaurant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revenue.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-30" dirty="0">
                <a:solidFill>
                  <a:srgbClr val="FFDE58"/>
                </a:solidFill>
                <a:latin typeface="Tahoma"/>
                <a:cs typeface="Tahoma"/>
              </a:rPr>
              <a:t>Restaurant</a:t>
            </a:r>
            <a:r>
              <a:rPr sz="2000" b="1" spc="-75" dirty="0">
                <a:solidFill>
                  <a:srgbClr val="FFDE58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FDE58"/>
                </a:solidFill>
                <a:latin typeface="Tahoma"/>
                <a:cs typeface="Tahoma"/>
              </a:rPr>
              <a:t>Image:</a:t>
            </a:r>
            <a:endParaRPr sz="2000">
              <a:latin typeface="Tahoma"/>
              <a:cs typeface="Tahoma"/>
            </a:endParaRPr>
          </a:p>
          <a:p>
            <a:pPr marL="443865" marR="137160">
              <a:lnSpc>
                <a:spcPct val="115599"/>
              </a:lnSpc>
            </a:pPr>
            <a:r>
              <a:rPr sz="2000" b="1" spc="-220" dirty="0">
                <a:solidFill>
                  <a:srgbClr val="A2CFBA"/>
                </a:solidFill>
                <a:latin typeface="Tahoma"/>
                <a:cs typeface="Tahoma"/>
              </a:rPr>
              <a:t>In-</a:t>
            </a:r>
            <a:r>
              <a:rPr sz="2000" b="1" spc="-40" dirty="0">
                <a:solidFill>
                  <a:srgbClr val="A2CFBA"/>
                </a:solidFill>
                <a:latin typeface="Tahoma"/>
                <a:cs typeface="Tahoma"/>
              </a:rPr>
              <a:t>App:</a:t>
            </a:r>
            <a:r>
              <a:rPr sz="2000" b="1" spc="-45" dirty="0">
                <a:solidFill>
                  <a:srgbClr val="A2CFBA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Reviews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build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reputation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quality. </a:t>
            </a:r>
            <a:r>
              <a:rPr sz="2000" b="1" spc="-25" dirty="0">
                <a:solidFill>
                  <a:srgbClr val="A2CFBA"/>
                </a:solidFill>
                <a:latin typeface="Tahoma"/>
                <a:cs typeface="Tahoma"/>
              </a:rPr>
              <a:t>Organic: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Word-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of-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mouth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drives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growth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loyalty.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215359" y="2475822"/>
            <a:ext cx="375856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research,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found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i="1" spc="-355" dirty="0">
                <a:solidFill>
                  <a:srgbClr val="FFDE58"/>
                </a:solidFill>
                <a:latin typeface="Verdana"/>
                <a:cs typeface="Verdana"/>
              </a:rPr>
              <a:t>60.41%</a:t>
            </a:r>
            <a:r>
              <a:rPr sz="2000" b="1" i="1" spc="-13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55" dirty="0">
                <a:solidFill>
                  <a:srgbClr val="FFDE58"/>
                </a:solidFill>
                <a:latin typeface="Verdana"/>
                <a:cs typeface="Verdana"/>
              </a:rPr>
              <a:t>rate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5" dirty="0">
                <a:solidFill>
                  <a:srgbClr val="FFDE58"/>
                </a:solidFill>
                <a:latin typeface="Verdana"/>
                <a:cs typeface="Verdana"/>
              </a:rPr>
              <a:t>on 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orders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54" dirty="0">
                <a:solidFill>
                  <a:srgbClr val="FFDE58"/>
                </a:solidFill>
                <a:latin typeface="Verdana"/>
                <a:cs typeface="Verdana"/>
              </a:rPr>
              <a:t>(not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 all</a:t>
            </a:r>
            <a:r>
              <a:rPr sz="2000" b="1" i="1" spc="-12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10" dirty="0">
                <a:solidFill>
                  <a:srgbClr val="FFDE58"/>
                </a:solidFill>
                <a:latin typeface="Verdana"/>
                <a:cs typeface="Verdana"/>
              </a:rPr>
              <a:t>times),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5" dirty="0">
                <a:solidFill>
                  <a:srgbClr val="FFDE58"/>
                </a:solidFill>
                <a:latin typeface="Verdana"/>
                <a:cs typeface="Verdana"/>
              </a:rPr>
              <a:t>and </a:t>
            </a:r>
            <a:r>
              <a:rPr sz="2000" b="1" i="1" spc="-415" dirty="0">
                <a:solidFill>
                  <a:srgbClr val="FFDE58"/>
                </a:solidFill>
                <a:latin typeface="Verdana"/>
                <a:cs typeface="Verdana"/>
              </a:rPr>
              <a:t>40%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35" dirty="0">
                <a:solidFill>
                  <a:srgbClr val="FFDE58"/>
                </a:solidFill>
                <a:latin typeface="Verdana"/>
                <a:cs typeface="Verdana"/>
              </a:rPr>
              <a:t>don’t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80" dirty="0">
                <a:solidFill>
                  <a:srgbClr val="FFDE58"/>
                </a:solidFill>
                <a:latin typeface="Verdana"/>
                <a:cs typeface="Verdana"/>
              </a:rPr>
              <a:t>write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70" dirty="0">
                <a:solidFill>
                  <a:srgbClr val="FFDE58"/>
                </a:solidFill>
                <a:latin typeface="Verdana"/>
                <a:cs typeface="Verdana"/>
              </a:rPr>
              <a:t>a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35" dirty="0">
                <a:solidFill>
                  <a:srgbClr val="FFDE58"/>
                </a:solidFill>
                <a:latin typeface="Verdana"/>
                <a:cs typeface="Verdana"/>
              </a:rPr>
              <a:t>review.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6333" y="4428459"/>
            <a:ext cx="85725" cy="8572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3215359" y="4237947"/>
            <a:ext cx="374396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report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states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i="1" spc="-475" dirty="0">
                <a:solidFill>
                  <a:srgbClr val="FFDE58"/>
                </a:solidFill>
                <a:latin typeface="Verdana"/>
                <a:cs typeface="Verdana"/>
              </a:rPr>
              <a:t>1.5%</a:t>
            </a:r>
            <a:r>
              <a:rPr sz="2000" b="1" i="1" spc="-13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5" dirty="0">
                <a:solidFill>
                  <a:srgbClr val="FFDE58"/>
                </a:solidFill>
                <a:latin typeface="Verdana"/>
                <a:cs typeface="Verdana"/>
              </a:rPr>
              <a:t>of 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orders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80" dirty="0">
                <a:solidFill>
                  <a:srgbClr val="FFDE58"/>
                </a:solidFill>
                <a:latin typeface="Verdana"/>
                <a:cs typeface="Verdana"/>
              </a:rPr>
              <a:t>that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50" dirty="0">
                <a:solidFill>
                  <a:srgbClr val="FFDE58"/>
                </a:solidFill>
                <a:latin typeface="Verdana"/>
                <a:cs typeface="Verdana"/>
              </a:rPr>
              <a:t>are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50" dirty="0">
                <a:solidFill>
                  <a:srgbClr val="FFDE58"/>
                </a:solidFill>
                <a:latin typeface="Verdana"/>
                <a:cs typeface="Verdana"/>
              </a:rPr>
              <a:t>rated</a:t>
            </a:r>
            <a:r>
              <a:rPr sz="2000" b="1" i="1" spc="-13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20" dirty="0">
                <a:solidFill>
                  <a:srgbClr val="FFDE58"/>
                </a:solidFill>
                <a:latin typeface="Verdana"/>
                <a:cs typeface="Verdana"/>
              </a:rPr>
              <a:t>have </a:t>
            </a:r>
            <a:r>
              <a:rPr sz="2000" b="1" i="1" spc="-140" dirty="0">
                <a:solidFill>
                  <a:srgbClr val="FFDE58"/>
                </a:solidFill>
                <a:latin typeface="Verdana"/>
                <a:cs typeface="Verdana"/>
              </a:rPr>
              <a:t>text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55" dirty="0">
                <a:solidFill>
                  <a:srgbClr val="FFDE58"/>
                </a:solidFill>
                <a:latin typeface="Verdana"/>
                <a:cs typeface="Verdana"/>
              </a:rPr>
              <a:t>reviews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90" dirty="0">
                <a:solidFill>
                  <a:srgbClr val="FFDE58"/>
                </a:solidFill>
                <a:latin typeface="Verdana"/>
                <a:cs typeface="Verdana"/>
              </a:rPr>
              <a:t>written</a:t>
            </a:r>
            <a:r>
              <a:rPr sz="2000" b="1" i="1" spc="-130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45" dirty="0">
                <a:solidFill>
                  <a:srgbClr val="FFDE58"/>
                </a:solidFill>
                <a:latin typeface="Verdana"/>
                <a:cs typeface="Verdana"/>
              </a:rPr>
              <a:t>for</a:t>
            </a:r>
            <a:r>
              <a:rPr sz="2000" b="1" i="1" spc="-125" dirty="0">
                <a:solidFill>
                  <a:srgbClr val="FFDE58"/>
                </a:solidFill>
                <a:latin typeface="Verdana"/>
                <a:cs typeface="Verdana"/>
              </a:rPr>
              <a:t> </a:t>
            </a:r>
            <a:r>
              <a:rPr sz="2000" b="1" i="1" spc="-170" dirty="0">
                <a:solidFill>
                  <a:srgbClr val="FFDE58"/>
                </a:solidFill>
                <a:latin typeface="Verdana"/>
                <a:cs typeface="Verdana"/>
              </a:rPr>
              <a:t>them.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1204</Words>
  <Application>Microsoft Office PowerPoint</Application>
  <PresentationFormat>Custom</PresentationFormat>
  <Paragraphs>128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Black</vt:lpstr>
      <vt:lpstr>Arial MT</vt:lpstr>
      <vt:lpstr>Ink Free</vt:lpstr>
      <vt:lpstr>Tahoma</vt:lpstr>
      <vt:lpstr>Times New Roman</vt:lpstr>
      <vt:lpstr>Trebuchet MS</vt:lpstr>
      <vt:lpstr>Verdana</vt:lpstr>
      <vt:lpstr>Office Theme</vt:lpstr>
      <vt:lpstr>ZOMATO ~ a brand, legend &amp; saviour</vt:lpstr>
      <vt:lpstr>User Segmentation (Impact Mapping)</vt:lpstr>
      <vt:lpstr>Key Insights</vt:lpstr>
      <vt:lpstr>“Lack of emotional connection prevents them from droppinoft a revie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PRITAM PRAKASH</cp:lastModifiedBy>
  <cp:revision>2</cp:revision>
  <dcterms:created xsi:type="dcterms:W3CDTF">2024-09-16T08:13:36Z</dcterms:created>
  <dcterms:modified xsi:type="dcterms:W3CDTF">2024-09-16T09:31:55Z</dcterms:modified>
</cp:coreProperties>
</file>