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56" r:id="rId5"/>
    <p:sldId id="258"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269" r:id="rId24"/>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9" autoAdjust="0"/>
    <p:restoredTop sz="94660"/>
  </p:normalViewPr>
  <p:slideViewPr>
    <p:cSldViewPr snapToGrid="0">
      <p:cViewPr varScale="1">
        <p:scale>
          <a:sx n="128" d="100"/>
          <a:sy n="128" d="100"/>
        </p:scale>
        <p:origin x="672" y="176"/>
      </p:cViewPr>
      <p:guideLst>
        <p:guide orient="horz" pos="2160"/>
        <p:guide pos="3840"/>
      </p:guideLst>
    </p:cSldViewPr>
  </p:slideViewPr>
  <p:notesTextViewPr>
    <p:cViewPr>
      <p:scale>
        <a:sx n="1" d="1"/>
        <a:sy n="1" d="1"/>
      </p:scale>
      <p:origin x="0" y="0"/>
    </p:cViewPr>
  </p:notesTextViewPr>
  <p:notesViewPr>
    <p:cSldViewPr snapToGrid="0">
      <p:cViewPr varScale="1">
        <p:scale>
          <a:sx n="86" d="100"/>
          <a:sy n="86" d="100"/>
        </p:scale>
        <p:origin x="301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C5E8405-9D99-4FA5-842E-D515212A7594}" type="datetime1">
              <a:rPr lang="en-GB" smtClean="0"/>
              <a:t>23/04/2023</a:t>
            </a:fld>
            <a:endParaRPr lang="en-GB"/>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831430A-4AA4-45C8-AC23-CD6B61C41A4C}" type="slidenum">
              <a:rPr lang="en-GB" smtClean="0"/>
              <a:t>‹#›</a:t>
            </a:fld>
            <a:endParaRPr lang="en-GB"/>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D70E3C-251E-4FDC-A619-AC9EE932F165}" type="datetime1">
              <a:rPr lang="en-GB" noProof="0" smtClean="0"/>
              <a:pPr/>
              <a:t>23/04/2023</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734D747-9380-41EE-9946-EC9EC0CA5D1E}" type="slidenum">
              <a:rPr lang="en-GB" noProof="0" smtClean="0"/>
              <a:t>‹#›</a:t>
            </a:fld>
            <a:endParaRPr lang="en-GB" noProof="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t>1</a:t>
            </a:fld>
            <a:endParaRPr lang="en-GB"/>
          </a:p>
        </p:txBody>
      </p:sp>
    </p:spTree>
    <p:extLst>
      <p:ext uri="{BB962C8B-B14F-4D97-AF65-F5344CB8AC3E}">
        <p14:creationId xmlns:p14="http://schemas.microsoft.com/office/powerpoint/2010/main" val="4243935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t>2</a:t>
            </a:fld>
            <a:endParaRPr lang="en-GB"/>
          </a:p>
        </p:txBody>
      </p:sp>
    </p:spTree>
    <p:extLst>
      <p:ext uri="{BB962C8B-B14F-4D97-AF65-F5344CB8AC3E}">
        <p14:creationId xmlns:p14="http://schemas.microsoft.com/office/powerpoint/2010/main" val="2223578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t>20</a:t>
            </a:fld>
            <a:endParaRPr lang="en-GB"/>
          </a:p>
        </p:txBody>
      </p:sp>
    </p:spTree>
    <p:extLst>
      <p:ext uri="{BB962C8B-B14F-4D97-AF65-F5344CB8AC3E}">
        <p14:creationId xmlns:p14="http://schemas.microsoft.com/office/powerpoint/2010/main" val="2885186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rtl="0"/>
            <a:r>
              <a:rPr lang="en-gb"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rtl="0"/>
            <a:r>
              <a:rPr lang="en-GB" noProof="0"/>
              <a:t>Click to edit Master subtitle style</a:t>
            </a:r>
            <a:endParaRPr lang="en-gb"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GB"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n-GB" noProof="0"/>
              <a:t>Click icon to add picture</a:t>
            </a:r>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n-GB" noProof="0"/>
              <a:t>Click icon to add picture</a:t>
            </a:r>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n-GB" noProof="0"/>
              <a:t>Click icon to add picture</a:t>
            </a:r>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n-GB" noProof="0"/>
              <a:t>Click icon to add picture</a:t>
            </a:r>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n-GB" noProof="0"/>
              <a:t>Click icon to add picture</a:t>
            </a:r>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719894"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hasCustomPrompt="1"/>
          </p:nvPr>
        </p:nvSpPr>
        <p:spPr>
          <a:xfrm>
            <a:off x="2963912"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hasCustomPrompt="1"/>
          </p:nvPr>
        </p:nvSpPr>
        <p:spPr>
          <a:xfrm>
            <a:off x="5207930"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hasCustomPrompt="1"/>
          </p:nvPr>
        </p:nvSpPr>
        <p:spPr>
          <a:xfrm>
            <a:off x="7451948"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hasCustomPrompt="1"/>
          </p:nvPr>
        </p:nvSpPr>
        <p:spPr>
          <a:xfrm>
            <a:off x="9695965"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a:t>‹#›</a:t>
            </a:fld>
            <a:endParaRPr lang="en-GB" noProof="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GB"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a:t>‹#›</a:t>
            </a:fld>
            <a:endParaRPr lang="en-GB" noProof="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en-GB" noProof="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hasCustomPrompt="1"/>
          </p:nvPr>
        </p:nvSpPr>
        <p:spPr>
          <a:xfrm>
            <a:off x="4444169"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hasCustomPrompt="1"/>
          </p:nvPr>
        </p:nvSpPr>
        <p:spPr>
          <a:xfrm>
            <a:off x="834624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GB"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9402006" cy="1463040"/>
          </a:xfrm>
        </p:spPr>
        <p:txBody>
          <a:bodyPr lIns="0" tIns="0" rIns="0" bIns="0" rtlCol="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a:t>‹#›</a:t>
            </a:fld>
            <a:endParaRPr lang="en-GB" noProof="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en-GB" noProof="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GB"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a:t>‹#›</a:t>
            </a:fld>
            <a:endParaRPr lang="en-GB" noProof="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rtlCol="0">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GB"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a:t>‹#›</a:t>
            </a:fld>
            <a:endParaRPr lang="en-GB" noProof="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hasCustomPrompt="1"/>
          </p:nvPr>
        </p:nvSpPr>
        <p:spPr>
          <a:xfrm>
            <a:off x="3964290" y="1444649"/>
            <a:ext cx="7694310" cy="4579079"/>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a:t>‹#›</a:t>
            </a:fld>
            <a:endParaRPr lang="en-GB" noProof="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en-GB"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en-GB"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en-GB"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US" noProof="0" smtClean="0"/>
              <a:pPr/>
              <a:t>‹#›</a:t>
            </a:fld>
            <a:endParaRPr lang="en-US" noProof="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en-gb"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en-gb"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en-GB"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US" noProof="0" smtClean="0"/>
              <a:pPr/>
              <a:t>‹#›</a:t>
            </a:fld>
            <a:endParaRPr lang="en-US" noProof="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rtl="0"/>
            <a:r>
              <a:rPr lang="en-gb" sz="18400" noProof="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rtl="0"/>
            <a:r>
              <a:rPr lang="en-gb"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US" noProof="0" smtClean="0"/>
              <a:pPr/>
              <a:t>‹#›</a:t>
            </a:fld>
            <a:endParaRPr lang="en-US" noProof="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GB" noProof="0"/>
              <a:t>Click to edit Master title style</a:t>
            </a:r>
            <a:endParaRPr lang="en-gb"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US" noProof="0" smtClean="0"/>
              <a:pPr/>
              <a:t>‹#›</a:t>
            </a:fld>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rtlCol="0">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Click to edit Master text styles</a:t>
            </a:r>
          </a:p>
          <a:p>
            <a:pPr lvl="1" rtl="0"/>
            <a:r>
              <a:rPr lang="en-GB" noProof="0"/>
              <a:t>Second level</a:t>
            </a:r>
          </a:p>
          <a:p>
            <a:pPr lvl="2" rtl="0"/>
            <a:r>
              <a:rPr lang="en-GB"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GB"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GB"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a:t>‹#›</a:t>
            </a:fld>
            <a:endParaRPr lang="en-GB" noProof="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GB"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GB"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a:t>‹#›</a:t>
            </a:fld>
            <a:endParaRPr lang="en-GB" noProof="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hasCustomPrompt="1"/>
          </p:nvPr>
        </p:nvSpPr>
        <p:spPr>
          <a:xfrm>
            <a:off x="443365" y="1825625"/>
            <a:ext cx="11215235"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GB"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GB"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a:t>‹#›</a:t>
            </a:fld>
            <a:endParaRPr lang="en-GB" noProof="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hasCustomPrompt="1"/>
          </p:nvPr>
        </p:nvSpPr>
        <p:spPr>
          <a:xfrm>
            <a:off x="444500" y="1681163"/>
            <a:ext cx="5157787"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hasCustomPrompt="1"/>
          </p:nvPr>
        </p:nvSpPr>
        <p:spPr>
          <a:xfrm>
            <a:off x="6500812" y="1681163"/>
            <a:ext cx="5157788"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hasCustomPrompt="1"/>
          </p:nvPr>
        </p:nvSpPr>
        <p:spPr>
          <a:xfrm>
            <a:off x="444500" y="2505075"/>
            <a:ext cx="5157787"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hasCustomPrompt="1"/>
          </p:nvPr>
        </p:nvSpPr>
        <p:spPr>
          <a:xfrm>
            <a:off x="6475412" y="2505075"/>
            <a:ext cx="5183188"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GB"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GB"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a:t>‹#›</a:t>
            </a:fld>
            <a:endParaRPr lang="en-GB" noProof="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hasCustomPrompt="1"/>
          </p:nvPr>
        </p:nvSpPr>
        <p:spPr>
          <a:xfrm>
            <a:off x="443365" y="1517715"/>
            <a:ext cx="5184437" cy="4659248"/>
          </a:xfrm>
        </p:spPr>
        <p:txBody>
          <a:bodyPr rtlCol="0">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hasCustomPrompt="1"/>
          </p:nvPr>
        </p:nvSpPr>
        <p:spPr>
          <a:xfrm>
            <a:off x="6474163" y="1517715"/>
            <a:ext cx="5184437" cy="465924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pPr rtl="0"/>
            <a:r>
              <a:rPr lang="en-GB" noProof="0"/>
              <a:t>Click to edit Master title style</a:t>
            </a:r>
            <a:endParaRPr lang="en-gb" noProof="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C263D6C4-4840-40CC-AC84-17E24B3B7BDE}" type="slidenum">
              <a:rPr lang="en-US" noProof="0" smtClean="0"/>
              <a:t>‹#›</a:t>
            </a:fld>
            <a:endParaRPr lang="en-US" noProof="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pPr rtl="0"/>
            <a:r>
              <a:rPr lang="en-gb" noProof="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US" noProof="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rtlCol="0"/>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C263D6C4-4840-40CC-AC84-17E24B3B7BDE}" type="slidenum">
              <a:rPr lang="en-US" noProof="0" smtClean="0"/>
              <a:pPr/>
              <a:t>‹#›</a:t>
            </a:fld>
            <a:endParaRPr lang="en-US" noProof="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rtlCol="0"/>
          <a:lstStyle/>
          <a:p>
            <a:pPr rtl="0"/>
            <a:r>
              <a:rPr lang="en-GB" sz="4400" dirty="0"/>
              <a:t>Baby Cry Detection using AI and Signal Processing</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rtlCol="0"/>
          <a:lstStyle/>
          <a:p>
            <a:pPr marL="0" indent="0" rtl="0">
              <a:buNone/>
            </a:pPr>
            <a:r>
              <a:rPr lang="en-GB" dirty="0"/>
              <a:t>Pritam Kesh</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9E15F-94A4-6A38-33E6-4CC0DFD959B8}"/>
              </a:ext>
            </a:extLst>
          </p:cNvPr>
          <p:cNvSpPr>
            <a:spLocks noGrp="1"/>
          </p:cNvSpPr>
          <p:nvPr>
            <p:ph type="title"/>
          </p:nvPr>
        </p:nvSpPr>
        <p:spPr/>
        <p:txBody>
          <a:bodyPr/>
          <a:lstStyle/>
          <a:p>
            <a:r>
              <a:rPr lang="en-US" dirty="0"/>
              <a:t>Steps Involved in finding MFCC Coefficients</a:t>
            </a:r>
          </a:p>
        </p:txBody>
      </p:sp>
      <p:sp>
        <p:nvSpPr>
          <p:cNvPr id="3" name="Slide Number Placeholder 2">
            <a:extLst>
              <a:ext uri="{FF2B5EF4-FFF2-40B4-BE49-F238E27FC236}">
                <a16:creationId xmlns:a16="http://schemas.microsoft.com/office/drawing/2014/main" id="{A889BFA6-6AEF-1C33-F947-6C8CB23141B9}"/>
              </a:ext>
            </a:extLst>
          </p:cNvPr>
          <p:cNvSpPr>
            <a:spLocks noGrp="1"/>
          </p:cNvSpPr>
          <p:nvPr>
            <p:ph type="sldNum" sz="quarter" idx="12"/>
          </p:nvPr>
        </p:nvSpPr>
        <p:spPr/>
        <p:txBody>
          <a:bodyPr/>
          <a:lstStyle/>
          <a:p>
            <a:pPr rtl="0"/>
            <a:fld id="{C263D6C4-4840-40CC-AC84-17E24B3B7BDE}" type="slidenum">
              <a:rPr lang="en-GB" noProof="0" smtClean="0"/>
              <a:pPr rtl="0"/>
              <a:t>10</a:t>
            </a:fld>
            <a:endParaRPr lang="en-GB" noProof="0"/>
          </a:p>
        </p:txBody>
      </p:sp>
      <p:sp>
        <p:nvSpPr>
          <p:cNvPr id="5" name="Rectangle 4">
            <a:extLst>
              <a:ext uri="{FF2B5EF4-FFF2-40B4-BE49-F238E27FC236}">
                <a16:creationId xmlns:a16="http://schemas.microsoft.com/office/drawing/2014/main" id="{401AC8C8-F280-1572-82F7-4967F1A258D2}"/>
              </a:ext>
            </a:extLst>
          </p:cNvPr>
          <p:cNvSpPr/>
          <p:nvPr/>
        </p:nvSpPr>
        <p:spPr>
          <a:xfrm>
            <a:off x="5121174" y="1401870"/>
            <a:ext cx="151216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anose="02020603050405020304" pitchFamily="18" charset="0"/>
                <a:cs typeface="Times New Roman" panose="02020603050405020304" pitchFamily="18" charset="0"/>
              </a:rPr>
              <a:t>Raw signal</a:t>
            </a:r>
          </a:p>
        </p:txBody>
      </p:sp>
      <p:sp>
        <p:nvSpPr>
          <p:cNvPr id="6" name="Rectangle 5">
            <a:extLst>
              <a:ext uri="{FF2B5EF4-FFF2-40B4-BE49-F238E27FC236}">
                <a16:creationId xmlns:a16="http://schemas.microsoft.com/office/drawing/2014/main" id="{50B7AD50-96DE-BFC5-CD29-3251A92772D9}"/>
              </a:ext>
            </a:extLst>
          </p:cNvPr>
          <p:cNvSpPr/>
          <p:nvPr/>
        </p:nvSpPr>
        <p:spPr>
          <a:xfrm>
            <a:off x="5121174" y="2193958"/>
            <a:ext cx="151216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anose="02020603050405020304" pitchFamily="18" charset="0"/>
                <a:cs typeface="Times New Roman" panose="02020603050405020304" pitchFamily="18" charset="0"/>
              </a:rPr>
              <a:t>Split the signal into frames</a:t>
            </a:r>
          </a:p>
        </p:txBody>
      </p:sp>
      <p:sp>
        <p:nvSpPr>
          <p:cNvPr id="7" name="Rectangle 6">
            <a:extLst>
              <a:ext uri="{FF2B5EF4-FFF2-40B4-BE49-F238E27FC236}">
                <a16:creationId xmlns:a16="http://schemas.microsoft.com/office/drawing/2014/main" id="{FCB21771-A131-4413-C5A4-6B4AC9A5DCAC}"/>
              </a:ext>
            </a:extLst>
          </p:cNvPr>
          <p:cNvSpPr/>
          <p:nvPr/>
        </p:nvSpPr>
        <p:spPr>
          <a:xfrm>
            <a:off x="5121173" y="2986046"/>
            <a:ext cx="1646055"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anose="02020603050405020304" pitchFamily="18" charset="0"/>
                <a:cs typeface="Times New Roman" panose="02020603050405020304" pitchFamily="18" charset="0"/>
              </a:rPr>
              <a:t>Apply fft to get periodogram of each frame</a:t>
            </a:r>
          </a:p>
        </p:txBody>
      </p:sp>
      <p:sp>
        <p:nvSpPr>
          <p:cNvPr id="8" name="Rectangle 7">
            <a:extLst>
              <a:ext uri="{FF2B5EF4-FFF2-40B4-BE49-F238E27FC236}">
                <a16:creationId xmlns:a16="http://schemas.microsoft.com/office/drawing/2014/main" id="{A69FC610-73D1-2C67-5194-F961CDBD9D26}"/>
              </a:ext>
            </a:extLst>
          </p:cNvPr>
          <p:cNvSpPr/>
          <p:nvPr/>
        </p:nvSpPr>
        <p:spPr>
          <a:xfrm>
            <a:off x="5003033" y="3794803"/>
            <a:ext cx="1872208" cy="585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anose="02020603050405020304" pitchFamily="18" charset="0"/>
                <a:cs typeface="Times New Roman" panose="02020603050405020304" pitchFamily="18" charset="0"/>
              </a:rPr>
              <a:t>Apply triangular filter to periodogram to get filter bank coefficients</a:t>
            </a:r>
          </a:p>
        </p:txBody>
      </p:sp>
      <p:sp>
        <p:nvSpPr>
          <p:cNvPr id="9" name="Rectangle 8">
            <a:extLst>
              <a:ext uri="{FF2B5EF4-FFF2-40B4-BE49-F238E27FC236}">
                <a16:creationId xmlns:a16="http://schemas.microsoft.com/office/drawing/2014/main" id="{36E1D848-99E5-62B3-7DD1-387F0EBF1A6C}"/>
              </a:ext>
            </a:extLst>
          </p:cNvPr>
          <p:cNvSpPr/>
          <p:nvPr/>
        </p:nvSpPr>
        <p:spPr>
          <a:xfrm>
            <a:off x="5121173" y="4788519"/>
            <a:ext cx="1646056" cy="947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anose="02020603050405020304" pitchFamily="18" charset="0"/>
                <a:cs typeface="Times New Roman" panose="02020603050405020304" pitchFamily="18" charset="0"/>
              </a:rPr>
              <a:t>Apply DCT to  filter bank coefficients to get 13 MFCC coefficients</a:t>
            </a:r>
          </a:p>
          <a:p>
            <a:pPr algn="ctr"/>
            <a:r>
              <a:rPr lang="en-IN" sz="1200" b="1" dirty="0">
                <a:latin typeface="Times New Roman" panose="02020603050405020304" pitchFamily="18" charset="0"/>
                <a:cs typeface="Times New Roman" panose="02020603050405020304" pitchFamily="18" charset="0"/>
              </a:rPr>
              <a:t> </a:t>
            </a:r>
          </a:p>
        </p:txBody>
      </p:sp>
      <p:sp>
        <p:nvSpPr>
          <p:cNvPr id="10" name="Rectangle 9">
            <a:extLst>
              <a:ext uri="{FF2B5EF4-FFF2-40B4-BE49-F238E27FC236}">
                <a16:creationId xmlns:a16="http://schemas.microsoft.com/office/drawing/2014/main" id="{26A4999A-2FF7-E521-C23A-93E1FBF29381}"/>
              </a:ext>
            </a:extLst>
          </p:cNvPr>
          <p:cNvSpPr/>
          <p:nvPr/>
        </p:nvSpPr>
        <p:spPr>
          <a:xfrm>
            <a:off x="5121174" y="6226406"/>
            <a:ext cx="151216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Times New Roman" panose="02020603050405020304" pitchFamily="18" charset="0"/>
                <a:cs typeface="Times New Roman" panose="02020603050405020304" pitchFamily="18" charset="0"/>
              </a:rPr>
              <a:t>Selecting 13 MFCC coefficients</a:t>
            </a:r>
          </a:p>
        </p:txBody>
      </p:sp>
      <p:cxnSp>
        <p:nvCxnSpPr>
          <p:cNvPr id="11" name="Straight Arrow Connector 10">
            <a:extLst>
              <a:ext uri="{FF2B5EF4-FFF2-40B4-BE49-F238E27FC236}">
                <a16:creationId xmlns:a16="http://schemas.microsoft.com/office/drawing/2014/main" id="{EF75CC11-41FE-A380-438B-52C7E1434E74}"/>
              </a:ext>
            </a:extLst>
          </p:cNvPr>
          <p:cNvCxnSpPr>
            <a:stCxn id="5" idx="2"/>
            <a:endCxn id="6" idx="0"/>
          </p:cNvCxnSpPr>
          <p:nvPr/>
        </p:nvCxnSpPr>
        <p:spPr>
          <a:xfrm>
            <a:off x="5877258" y="1833918"/>
            <a:ext cx="0"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3ADF4C9-5195-9545-1BD0-BEE5F44EBCBD}"/>
              </a:ext>
            </a:extLst>
          </p:cNvPr>
          <p:cNvCxnSpPr/>
          <p:nvPr/>
        </p:nvCxnSpPr>
        <p:spPr>
          <a:xfrm>
            <a:off x="5881319" y="4380437"/>
            <a:ext cx="0" cy="395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37E37C1-9CEC-917B-F495-FDBB40314CD8}"/>
              </a:ext>
            </a:extLst>
          </p:cNvPr>
          <p:cNvCxnSpPr/>
          <p:nvPr/>
        </p:nvCxnSpPr>
        <p:spPr>
          <a:xfrm>
            <a:off x="5881374" y="5736354"/>
            <a:ext cx="0" cy="477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4864805-6629-F2A7-5AB0-37B18FBC4710}"/>
              </a:ext>
            </a:extLst>
          </p:cNvPr>
          <p:cNvCxnSpPr>
            <a:stCxn id="6" idx="2"/>
          </p:cNvCxnSpPr>
          <p:nvPr/>
        </p:nvCxnSpPr>
        <p:spPr>
          <a:xfrm>
            <a:off x="5877258" y="2626006"/>
            <a:ext cx="0"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542B786-AF02-4496-C8B5-73FE0C369B4D}"/>
              </a:ext>
            </a:extLst>
          </p:cNvPr>
          <p:cNvCxnSpPr/>
          <p:nvPr/>
        </p:nvCxnSpPr>
        <p:spPr>
          <a:xfrm flipH="1">
            <a:off x="5881319" y="3490102"/>
            <a:ext cx="5064" cy="304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688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698D-7F40-9CF6-2778-527246C50F87}"/>
              </a:ext>
            </a:extLst>
          </p:cNvPr>
          <p:cNvSpPr>
            <a:spLocks noGrp="1"/>
          </p:cNvSpPr>
          <p:nvPr>
            <p:ph type="title"/>
          </p:nvPr>
        </p:nvSpPr>
        <p:spPr/>
        <p:txBody>
          <a:bodyPr/>
          <a:lstStyle/>
          <a:p>
            <a:r>
              <a:rPr lang="en-US" dirty="0"/>
              <a:t>MFCC Output</a:t>
            </a:r>
          </a:p>
        </p:txBody>
      </p:sp>
      <p:sp>
        <p:nvSpPr>
          <p:cNvPr id="3" name="Slide Number Placeholder 2">
            <a:extLst>
              <a:ext uri="{FF2B5EF4-FFF2-40B4-BE49-F238E27FC236}">
                <a16:creationId xmlns:a16="http://schemas.microsoft.com/office/drawing/2014/main" id="{E41DA013-E6F6-3C18-C6E3-9F808C71C5AF}"/>
              </a:ext>
            </a:extLst>
          </p:cNvPr>
          <p:cNvSpPr>
            <a:spLocks noGrp="1"/>
          </p:cNvSpPr>
          <p:nvPr>
            <p:ph type="sldNum" sz="quarter" idx="12"/>
          </p:nvPr>
        </p:nvSpPr>
        <p:spPr/>
        <p:txBody>
          <a:bodyPr/>
          <a:lstStyle/>
          <a:p>
            <a:pPr rtl="0"/>
            <a:fld id="{C263D6C4-4840-40CC-AC84-17E24B3B7BDE}" type="slidenum">
              <a:rPr lang="en-GB" noProof="0" smtClean="0"/>
              <a:pPr rtl="0"/>
              <a:t>11</a:t>
            </a:fld>
            <a:endParaRPr lang="en-GB" noProof="0"/>
          </a:p>
        </p:txBody>
      </p:sp>
      <p:pic>
        <p:nvPicPr>
          <p:cNvPr id="8" name="Picture 7">
            <a:extLst>
              <a:ext uri="{FF2B5EF4-FFF2-40B4-BE49-F238E27FC236}">
                <a16:creationId xmlns:a16="http://schemas.microsoft.com/office/drawing/2014/main" id="{A1E23B96-165F-933E-D99F-552899D3E9D6}"/>
              </a:ext>
            </a:extLst>
          </p:cNvPr>
          <p:cNvPicPr>
            <a:picLocks noChangeAspect="1"/>
          </p:cNvPicPr>
          <p:nvPr/>
        </p:nvPicPr>
        <p:blipFill>
          <a:blip r:embed="rId2"/>
          <a:stretch>
            <a:fillRect/>
          </a:stretch>
        </p:blipFill>
        <p:spPr>
          <a:xfrm>
            <a:off x="4076700" y="2033065"/>
            <a:ext cx="4038600" cy="1663700"/>
          </a:xfrm>
          <a:prstGeom prst="rect">
            <a:avLst/>
          </a:prstGeom>
        </p:spPr>
      </p:pic>
      <p:pic>
        <p:nvPicPr>
          <p:cNvPr id="9" name="Picture 8">
            <a:extLst>
              <a:ext uri="{FF2B5EF4-FFF2-40B4-BE49-F238E27FC236}">
                <a16:creationId xmlns:a16="http://schemas.microsoft.com/office/drawing/2014/main" id="{A9BDE062-5DA4-FDE5-7F8C-B2F5CD2DEA68}"/>
              </a:ext>
            </a:extLst>
          </p:cNvPr>
          <p:cNvPicPr>
            <a:picLocks noChangeAspect="1"/>
          </p:cNvPicPr>
          <p:nvPr/>
        </p:nvPicPr>
        <p:blipFill>
          <a:blip r:embed="rId3"/>
          <a:stretch>
            <a:fillRect/>
          </a:stretch>
        </p:blipFill>
        <p:spPr>
          <a:xfrm>
            <a:off x="2014537" y="3959289"/>
            <a:ext cx="8162925" cy="1866900"/>
          </a:xfrm>
          <a:prstGeom prst="rect">
            <a:avLst/>
          </a:prstGeom>
        </p:spPr>
      </p:pic>
    </p:spTree>
    <p:extLst>
      <p:ext uri="{BB962C8B-B14F-4D97-AF65-F5344CB8AC3E}">
        <p14:creationId xmlns:p14="http://schemas.microsoft.com/office/powerpoint/2010/main" val="1986081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3E3D5-C9CD-D95B-3C2A-54A0998457F1}"/>
              </a:ext>
            </a:extLst>
          </p:cNvPr>
          <p:cNvSpPr>
            <a:spLocks noGrp="1"/>
          </p:cNvSpPr>
          <p:nvPr>
            <p:ph type="title"/>
          </p:nvPr>
        </p:nvSpPr>
        <p:spPr/>
        <p:txBody>
          <a:bodyPr/>
          <a:lstStyle/>
          <a:p>
            <a:r>
              <a:rPr lang="en-US" dirty="0"/>
              <a:t>CNN</a:t>
            </a:r>
          </a:p>
        </p:txBody>
      </p:sp>
      <p:sp>
        <p:nvSpPr>
          <p:cNvPr id="3" name="Slide Number Placeholder 2">
            <a:extLst>
              <a:ext uri="{FF2B5EF4-FFF2-40B4-BE49-F238E27FC236}">
                <a16:creationId xmlns:a16="http://schemas.microsoft.com/office/drawing/2014/main" id="{077D64B9-0595-0CF0-E867-9F34336550B2}"/>
              </a:ext>
            </a:extLst>
          </p:cNvPr>
          <p:cNvSpPr>
            <a:spLocks noGrp="1"/>
          </p:cNvSpPr>
          <p:nvPr>
            <p:ph type="sldNum" sz="quarter" idx="12"/>
          </p:nvPr>
        </p:nvSpPr>
        <p:spPr/>
        <p:txBody>
          <a:bodyPr/>
          <a:lstStyle/>
          <a:p>
            <a:pPr rtl="0"/>
            <a:fld id="{C263D6C4-4840-40CC-AC84-17E24B3B7BDE}" type="slidenum">
              <a:rPr lang="en-GB" noProof="0" smtClean="0"/>
              <a:pPr rtl="0"/>
              <a:t>12</a:t>
            </a:fld>
            <a:endParaRPr lang="en-GB" noProof="0"/>
          </a:p>
        </p:txBody>
      </p:sp>
      <p:sp>
        <p:nvSpPr>
          <p:cNvPr id="4" name="Content Placeholder 3">
            <a:extLst>
              <a:ext uri="{FF2B5EF4-FFF2-40B4-BE49-F238E27FC236}">
                <a16:creationId xmlns:a16="http://schemas.microsoft.com/office/drawing/2014/main" id="{CDDD4BB6-5E25-0643-C460-357D1433A875}"/>
              </a:ext>
            </a:extLst>
          </p:cNvPr>
          <p:cNvSpPr>
            <a:spLocks noGrp="1"/>
          </p:cNvSpPr>
          <p:nvPr>
            <p:ph idx="1"/>
          </p:nvPr>
        </p:nvSpPr>
        <p:spPr/>
        <p:txBody>
          <a:bodyPr>
            <a:normAutofit lnSpcReduction="10000"/>
          </a:bodyPr>
          <a:lstStyle/>
          <a:p>
            <a:pPr algn="just"/>
            <a:r>
              <a:rPr lang="en-IN" dirty="0">
                <a:latin typeface="Times New Roman" panose="02020603050405020304" pitchFamily="18" charset="0"/>
                <a:cs typeface="Times New Roman" panose="02020603050405020304" pitchFamily="18" charset="0"/>
              </a:rPr>
              <a:t>Models in </a:t>
            </a:r>
            <a:r>
              <a:rPr lang="en-IN" dirty="0" err="1">
                <a:latin typeface="Times New Roman" panose="02020603050405020304" pitchFamily="18" charset="0"/>
                <a:cs typeface="Times New Roman" panose="02020603050405020304" pitchFamily="18" charset="0"/>
              </a:rPr>
              <a:t>Keras</a:t>
            </a:r>
            <a:r>
              <a:rPr lang="en-IN" dirty="0">
                <a:latin typeface="Times New Roman" panose="02020603050405020304" pitchFamily="18" charset="0"/>
                <a:cs typeface="Times New Roman" panose="02020603050405020304" pitchFamily="18" charset="0"/>
              </a:rPr>
              <a:t> are defined as  sequence of layers</a:t>
            </a:r>
          </a:p>
          <a:p>
            <a:pPr algn="just"/>
            <a:r>
              <a:rPr lang="en-IN" dirty="0">
                <a:latin typeface="Times New Roman" panose="02020603050405020304" pitchFamily="18" charset="0"/>
                <a:cs typeface="Times New Roman" panose="02020603050405020304" pitchFamily="18" charset="0"/>
              </a:rPr>
              <a:t>The first hidden layer was set to be 64</a:t>
            </a:r>
          </a:p>
          <a:p>
            <a:pPr algn="just"/>
            <a:r>
              <a:rPr lang="en-IN" dirty="0">
                <a:latin typeface="Times New Roman" panose="02020603050405020304" pitchFamily="18" charset="0"/>
                <a:cs typeface="Times New Roman" panose="02020603050405020304" pitchFamily="18" charset="0"/>
              </a:rPr>
              <a:t>The second layer was set to be 32</a:t>
            </a:r>
          </a:p>
          <a:p>
            <a:pPr algn="just"/>
            <a:r>
              <a:rPr lang="en-IN" dirty="0">
                <a:latin typeface="Times New Roman" panose="02020603050405020304" pitchFamily="18" charset="0"/>
                <a:cs typeface="Times New Roman" panose="02020603050405020304" pitchFamily="18" charset="0"/>
              </a:rPr>
              <a:t>The output layer was set to be 1</a:t>
            </a:r>
          </a:p>
          <a:p>
            <a:pPr algn="just"/>
            <a:r>
              <a:rPr lang="en-IN" dirty="0">
                <a:latin typeface="Times New Roman" panose="02020603050405020304" pitchFamily="18" charset="0"/>
                <a:cs typeface="Times New Roman" panose="02020603050405020304" pitchFamily="18" charset="0"/>
              </a:rPr>
              <a:t>the sigmoid activation function was used for the third layer, which is the output layer. </a:t>
            </a:r>
          </a:p>
          <a:p>
            <a:pPr algn="just"/>
            <a:r>
              <a:rPr lang="en-IN" dirty="0">
                <a:latin typeface="Times New Roman" panose="02020603050405020304" pitchFamily="18" charset="0"/>
                <a:cs typeface="Times New Roman" panose="02020603050405020304" pitchFamily="18" charset="0"/>
              </a:rPr>
              <a:t>Sigmoid was used to achieve a binary output, it ensure that the output is between 0 and 1</a:t>
            </a:r>
          </a:p>
          <a:p>
            <a:pPr algn="just"/>
            <a:r>
              <a:rPr lang="en-IN" dirty="0">
                <a:latin typeface="Times New Roman" panose="02020603050405020304" pitchFamily="18" charset="0"/>
                <a:cs typeface="Times New Roman" panose="02020603050405020304" pitchFamily="18" charset="0"/>
              </a:rPr>
              <a:t>Learning rate is 0.0005 with optimizer Adam(</a:t>
            </a:r>
            <a:r>
              <a:rPr lang="en-IN" dirty="0"/>
              <a:t> </a:t>
            </a:r>
            <a:r>
              <a:rPr lang="en-IN" dirty="0">
                <a:latin typeface="Times New Roman" panose="02020603050405020304" pitchFamily="18" charset="0"/>
                <a:cs typeface="Times New Roman" panose="02020603050405020304" pitchFamily="18" charset="0"/>
              </a:rPr>
              <a:t>update network weights iterative based in training data</a:t>
            </a:r>
            <a:r>
              <a:rPr lang="en-IN" dirty="0"/>
              <a:t>.</a:t>
            </a:r>
            <a:r>
              <a:rPr lang="en-IN" dirty="0">
                <a:latin typeface="Times New Roman" panose="02020603050405020304" pitchFamily="18" charset="0"/>
                <a:cs typeface="Times New Roman" panose="02020603050405020304" pitchFamily="18" charset="0"/>
              </a:rPr>
              <a:t>).</a:t>
            </a:r>
          </a:p>
          <a:p>
            <a:pPr marL="0" indent="0" algn="just">
              <a:buNone/>
            </a:pPr>
            <a:endParaRPr lang="en-IN" dirty="0"/>
          </a:p>
          <a:p>
            <a:pPr algn="just"/>
            <a:endParaRPr lang="en-US" dirty="0"/>
          </a:p>
        </p:txBody>
      </p:sp>
    </p:spTree>
    <p:extLst>
      <p:ext uri="{BB962C8B-B14F-4D97-AF65-F5344CB8AC3E}">
        <p14:creationId xmlns:p14="http://schemas.microsoft.com/office/powerpoint/2010/main" val="3483307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39CEE-72B8-A9F2-2AEE-34FA5EC8388A}"/>
              </a:ext>
            </a:extLst>
          </p:cNvPr>
          <p:cNvSpPr>
            <a:spLocks noGrp="1"/>
          </p:cNvSpPr>
          <p:nvPr>
            <p:ph type="title"/>
          </p:nvPr>
        </p:nvSpPr>
        <p:spPr>
          <a:xfrm>
            <a:off x="444500" y="542925"/>
            <a:ext cx="11214100" cy="535531"/>
          </a:xfrm>
        </p:spPr>
        <p:txBody>
          <a:bodyPr wrap="square" anchor="t">
            <a:normAutofit/>
          </a:bodyPr>
          <a:lstStyle/>
          <a:p>
            <a:r>
              <a:rPr lang="en-US" dirty="0"/>
              <a:t>CNN Model Accuracy Results</a:t>
            </a:r>
          </a:p>
        </p:txBody>
      </p:sp>
      <p:sp>
        <p:nvSpPr>
          <p:cNvPr id="3" name="Slide Number Placeholder 2">
            <a:extLst>
              <a:ext uri="{FF2B5EF4-FFF2-40B4-BE49-F238E27FC236}">
                <a16:creationId xmlns:a16="http://schemas.microsoft.com/office/drawing/2014/main" id="{6575FEF9-FCE3-9946-1E1D-18D16101F55C}"/>
              </a:ext>
            </a:extLst>
          </p:cNvPr>
          <p:cNvSpPr>
            <a:spLocks noGrp="1"/>
          </p:cNvSpPr>
          <p:nvPr>
            <p:ph type="sldNum" sz="quarter" idx="12"/>
          </p:nvPr>
        </p:nvSpPr>
        <p:spPr>
          <a:xfrm>
            <a:off x="11252200" y="6315075"/>
            <a:ext cx="406400" cy="365125"/>
          </a:xfrm>
        </p:spPr>
        <p:txBody>
          <a:bodyPr anchor="ctr">
            <a:normAutofit/>
          </a:bodyPr>
          <a:lstStyle/>
          <a:p>
            <a:pPr rtl="0">
              <a:spcAft>
                <a:spcPts val="600"/>
              </a:spcAft>
            </a:pPr>
            <a:fld id="{C263D6C4-4840-40CC-AC84-17E24B3B7BDE}" type="slidenum">
              <a:rPr lang="en-GB" noProof="0" smtClean="0"/>
              <a:pPr rtl="0">
                <a:spcAft>
                  <a:spcPts val="600"/>
                </a:spcAft>
              </a:pPr>
              <a:t>13</a:t>
            </a:fld>
            <a:endParaRPr lang="en-GB" noProof="0"/>
          </a:p>
        </p:txBody>
      </p:sp>
      <p:sp>
        <p:nvSpPr>
          <p:cNvPr id="12" name="Text Placeholder 3">
            <a:extLst>
              <a:ext uri="{FF2B5EF4-FFF2-40B4-BE49-F238E27FC236}">
                <a16:creationId xmlns:a16="http://schemas.microsoft.com/office/drawing/2014/main" id="{2FAF1A9B-2964-30EE-F4C3-C39938459E03}"/>
              </a:ext>
            </a:extLst>
          </p:cNvPr>
          <p:cNvSpPr>
            <a:spLocks noGrp="1"/>
          </p:cNvSpPr>
          <p:nvPr>
            <p:ph type="body" sz="half" idx="2"/>
          </p:nvPr>
        </p:nvSpPr>
        <p:spPr>
          <a:xfrm>
            <a:off x="443366" y="1444649"/>
            <a:ext cx="3365063" cy="4579079"/>
          </a:xfrm>
        </p:spPr>
        <p:txBody>
          <a:bodyPr/>
          <a:lstStyle/>
          <a:p>
            <a:pPr algn="just"/>
            <a:r>
              <a:rPr lang="en-IN" dirty="0"/>
              <a:t>The training accuracy, indicated by the blue label, is 98%, while the test accuracy, indicated by the orange label, is 96.3% after 100 epochs. The model's training and test accuracy increase gradually at each epoch. Furthermore, the difference between the training loss and testing loss gradually reduces and reaches a minimum at the final epoch.</a:t>
            </a:r>
            <a:endParaRPr lang="en-US" dirty="0"/>
          </a:p>
        </p:txBody>
      </p:sp>
      <p:pic>
        <p:nvPicPr>
          <p:cNvPr id="7" name="Picture 6" descr="Chart, histogram&#10;&#10;Description automatically generated">
            <a:extLst>
              <a:ext uri="{FF2B5EF4-FFF2-40B4-BE49-F238E27FC236}">
                <a16:creationId xmlns:a16="http://schemas.microsoft.com/office/drawing/2014/main" id="{2EA379AA-D7E8-AE6E-2B5C-34A49B9DC6AC}"/>
              </a:ext>
            </a:extLst>
          </p:cNvPr>
          <p:cNvPicPr>
            <a:picLocks noChangeAspect="1"/>
          </p:cNvPicPr>
          <p:nvPr/>
        </p:nvPicPr>
        <p:blipFill>
          <a:blip r:embed="rId2"/>
          <a:stretch>
            <a:fillRect/>
          </a:stretch>
        </p:blipFill>
        <p:spPr>
          <a:xfrm>
            <a:off x="3964290" y="2253034"/>
            <a:ext cx="7694310" cy="2962308"/>
          </a:xfrm>
          <a:prstGeom prst="rect">
            <a:avLst/>
          </a:prstGeom>
          <a:noFill/>
        </p:spPr>
      </p:pic>
    </p:spTree>
    <p:extLst>
      <p:ext uri="{BB962C8B-B14F-4D97-AF65-F5344CB8AC3E}">
        <p14:creationId xmlns:p14="http://schemas.microsoft.com/office/powerpoint/2010/main" val="3203334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DD633-4768-9D37-F7B2-23874ECED0E1}"/>
              </a:ext>
            </a:extLst>
          </p:cNvPr>
          <p:cNvSpPr>
            <a:spLocks noGrp="1"/>
          </p:cNvSpPr>
          <p:nvPr>
            <p:ph type="title"/>
          </p:nvPr>
        </p:nvSpPr>
        <p:spPr>
          <a:xfrm>
            <a:off x="444500" y="542925"/>
            <a:ext cx="11214100" cy="535531"/>
          </a:xfrm>
        </p:spPr>
        <p:txBody>
          <a:bodyPr wrap="square" anchor="t">
            <a:normAutofit/>
          </a:bodyPr>
          <a:lstStyle/>
          <a:p>
            <a:r>
              <a:rPr lang="en-US" dirty="0"/>
              <a:t>CNN Model Classification Report</a:t>
            </a:r>
          </a:p>
        </p:txBody>
      </p:sp>
      <p:sp>
        <p:nvSpPr>
          <p:cNvPr id="3" name="Slide Number Placeholder 2">
            <a:extLst>
              <a:ext uri="{FF2B5EF4-FFF2-40B4-BE49-F238E27FC236}">
                <a16:creationId xmlns:a16="http://schemas.microsoft.com/office/drawing/2014/main" id="{23A6A952-A4E0-8683-E248-DA411F1416B5}"/>
              </a:ext>
            </a:extLst>
          </p:cNvPr>
          <p:cNvSpPr>
            <a:spLocks noGrp="1"/>
          </p:cNvSpPr>
          <p:nvPr>
            <p:ph type="sldNum" sz="quarter" idx="12"/>
          </p:nvPr>
        </p:nvSpPr>
        <p:spPr>
          <a:xfrm>
            <a:off x="11252200" y="6315075"/>
            <a:ext cx="406400" cy="365125"/>
          </a:xfrm>
        </p:spPr>
        <p:txBody>
          <a:bodyPr anchor="ctr">
            <a:normAutofit/>
          </a:bodyPr>
          <a:lstStyle/>
          <a:p>
            <a:pPr rtl="0">
              <a:spcAft>
                <a:spcPts val="600"/>
              </a:spcAft>
            </a:pPr>
            <a:fld id="{C263D6C4-4840-40CC-AC84-17E24B3B7BDE}" type="slidenum">
              <a:rPr lang="en-GB" noProof="0" smtClean="0"/>
              <a:pPr rtl="0">
                <a:spcAft>
                  <a:spcPts val="600"/>
                </a:spcAft>
              </a:pPr>
              <a:t>14</a:t>
            </a:fld>
            <a:endParaRPr lang="en-GB" noProof="0"/>
          </a:p>
        </p:txBody>
      </p:sp>
      <p:pic>
        <p:nvPicPr>
          <p:cNvPr id="5" name="Picture 4">
            <a:extLst>
              <a:ext uri="{FF2B5EF4-FFF2-40B4-BE49-F238E27FC236}">
                <a16:creationId xmlns:a16="http://schemas.microsoft.com/office/drawing/2014/main" id="{D4E97E04-5189-CEBE-49B3-09FC033C4D83}"/>
              </a:ext>
            </a:extLst>
          </p:cNvPr>
          <p:cNvPicPr>
            <a:picLocks noChangeAspect="1"/>
          </p:cNvPicPr>
          <p:nvPr/>
        </p:nvPicPr>
        <p:blipFill>
          <a:blip r:embed="rId2"/>
          <a:stretch>
            <a:fillRect/>
          </a:stretch>
        </p:blipFill>
        <p:spPr>
          <a:xfrm>
            <a:off x="443365" y="2669485"/>
            <a:ext cx="11215235" cy="2663617"/>
          </a:xfrm>
          <a:prstGeom prst="rect">
            <a:avLst/>
          </a:prstGeom>
          <a:noFill/>
        </p:spPr>
      </p:pic>
    </p:spTree>
    <p:extLst>
      <p:ext uri="{BB962C8B-B14F-4D97-AF65-F5344CB8AC3E}">
        <p14:creationId xmlns:p14="http://schemas.microsoft.com/office/powerpoint/2010/main" val="2578504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2DE5F-B7DB-5535-9D1C-B60811D0E58A}"/>
              </a:ext>
            </a:extLst>
          </p:cNvPr>
          <p:cNvSpPr>
            <a:spLocks noGrp="1"/>
          </p:cNvSpPr>
          <p:nvPr>
            <p:ph type="title"/>
          </p:nvPr>
        </p:nvSpPr>
        <p:spPr/>
        <p:txBody>
          <a:bodyPr/>
          <a:lstStyle/>
          <a:p>
            <a:r>
              <a:rPr lang="en-US" dirty="0"/>
              <a:t>Comparing Different Model Performance</a:t>
            </a:r>
          </a:p>
        </p:txBody>
      </p:sp>
      <p:sp>
        <p:nvSpPr>
          <p:cNvPr id="3" name="Slide Number Placeholder 2">
            <a:extLst>
              <a:ext uri="{FF2B5EF4-FFF2-40B4-BE49-F238E27FC236}">
                <a16:creationId xmlns:a16="http://schemas.microsoft.com/office/drawing/2014/main" id="{54889EC2-0D42-44D9-5B2E-3156442786A7}"/>
              </a:ext>
            </a:extLst>
          </p:cNvPr>
          <p:cNvSpPr>
            <a:spLocks noGrp="1"/>
          </p:cNvSpPr>
          <p:nvPr>
            <p:ph type="sldNum" sz="quarter" idx="12"/>
          </p:nvPr>
        </p:nvSpPr>
        <p:spPr/>
        <p:txBody>
          <a:bodyPr/>
          <a:lstStyle/>
          <a:p>
            <a:pPr rtl="0"/>
            <a:fld id="{C263D6C4-4840-40CC-AC84-17E24B3B7BDE}" type="slidenum">
              <a:rPr lang="en-GB" noProof="0" smtClean="0"/>
              <a:pPr rtl="0"/>
              <a:t>15</a:t>
            </a:fld>
            <a:endParaRPr lang="en-GB" noProof="0"/>
          </a:p>
        </p:txBody>
      </p:sp>
      <p:graphicFrame>
        <p:nvGraphicFramePr>
          <p:cNvPr id="5" name="Table 5">
            <a:extLst>
              <a:ext uri="{FF2B5EF4-FFF2-40B4-BE49-F238E27FC236}">
                <a16:creationId xmlns:a16="http://schemas.microsoft.com/office/drawing/2014/main" id="{705F6EB0-58A1-426F-FB7D-DB96A648965E}"/>
              </a:ext>
            </a:extLst>
          </p:cNvPr>
          <p:cNvGraphicFramePr>
            <a:graphicFrameLocks noGrp="1"/>
          </p:cNvGraphicFramePr>
          <p:nvPr>
            <p:ph idx="1"/>
            <p:extLst>
              <p:ext uri="{D42A27DB-BD31-4B8C-83A1-F6EECF244321}">
                <p14:modId xmlns:p14="http://schemas.microsoft.com/office/powerpoint/2010/main" val="3129339864"/>
              </p:ext>
            </p:extLst>
          </p:nvPr>
        </p:nvGraphicFramePr>
        <p:xfrm>
          <a:off x="442913" y="1825625"/>
          <a:ext cx="11215686" cy="1112520"/>
        </p:xfrm>
        <a:graphic>
          <a:graphicData uri="http://schemas.openxmlformats.org/drawingml/2006/table">
            <a:tbl>
              <a:tblPr firstRow="1" bandRow="1">
                <a:tableStyleId>{5C22544A-7EE6-4342-B048-85BDC9FD1C3A}</a:tableStyleId>
              </a:tblPr>
              <a:tblGrid>
                <a:gridCol w="3738562">
                  <a:extLst>
                    <a:ext uri="{9D8B030D-6E8A-4147-A177-3AD203B41FA5}">
                      <a16:colId xmlns:a16="http://schemas.microsoft.com/office/drawing/2014/main" val="726356651"/>
                    </a:ext>
                  </a:extLst>
                </a:gridCol>
                <a:gridCol w="3738562">
                  <a:extLst>
                    <a:ext uri="{9D8B030D-6E8A-4147-A177-3AD203B41FA5}">
                      <a16:colId xmlns:a16="http://schemas.microsoft.com/office/drawing/2014/main" val="3885060497"/>
                    </a:ext>
                  </a:extLst>
                </a:gridCol>
                <a:gridCol w="3738562">
                  <a:extLst>
                    <a:ext uri="{9D8B030D-6E8A-4147-A177-3AD203B41FA5}">
                      <a16:colId xmlns:a16="http://schemas.microsoft.com/office/drawing/2014/main" val="2711405993"/>
                    </a:ext>
                  </a:extLst>
                </a:gridCol>
              </a:tblGrid>
              <a:tr h="370840">
                <a:tc>
                  <a:txBody>
                    <a:bodyPr/>
                    <a:lstStyle/>
                    <a:p>
                      <a:r>
                        <a:rPr lang="en-US" dirty="0"/>
                        <a:t>Models</a:t>
                      </a:r>
                    </a:p>
                  </a:txBody>
                  <a:tcPr/>
                </a:tc>
                <a:tc>
                  <a:txBody>
                    <a:bodyPr/>
                    <a:lstStyle/>
                    <a:p>
                      <a:r>
                        <a:rPr lang="en-US" dirty="0"/>
                        <a:t>Training Accuracy</a:t>
                      </a:r>
                    </a:p>
                  </a:txBody>
                  <a:tcPr/>
                </a:tc>
                <a:tc>
                  <a:txBody>
                    <a:bodyPr/>
                    <a:lstStyle/>
                    <a:p>
                      <a:r>
                        <a:rPr lang="en-US" dirty="0"/>
                        <a:t>Testing Accuracy</a:t>
                      </a:r>
                    </a:p>
                  </a:txBody>
                  <a:tcPr/>
                </a:tc>
                <a:extLst>
                  <a:ext uri="{0D108BD9-81ED-4DB2-BD59-A6C34878D82A}">
                    <a16:rowId xmlns:a16="http://schemas.microsoft.com/office/drawing/2014/main" val="4290825059"/>
                  </a:ext>
                </a:extLst>
              </a:tr>
              <a:tr h="370840">
                <a:tc>
                  <a:txBody>
                    <a:bodyPr/>
                    <a:lstStyle/>
                    <a:p>
                      <a:r>
                        <a:rPr lang="en-US" dirty="0"/>
                        <a:t>ANN</a:t>
                      </a:r>
                    </a:p>
                  </a:txBody>
                  <a:tcPr/>
                </a:tc>
                <a:tc>
                  <a:txBody>
                    <a:bodyPr/>
                    <a:lstStyle/>
                    <a:p>
                      <a:r>
                        <a:rPr lang="en-US" dirty="0"/>
                        <a:t>96%</a:t>
                      </a:r>
                    </a:p>
                  </a:txBody>
                  <a:tcPr/>
                </a:tc>
                <a:tc>
                  <a:txBody>
                    <a:bodyPr/>
                    <a:lstStyle/>
                    <a:p>
                      <a:r>
                        <a:rPr lang="en-US" dirty="0"/>
                        <a:t>91%</a:t>
                      </a:r>
                    </a:p>
                  </a:txBody>
                  <a:tcPr/>
                </a:tc>
                <a:extLst>
                  <a:ext uri="{0D108BD9-81ED-4DB2-BD59-A6C34878D82A}">
                    <a16:rowId xmlns:a16="http://schemas.microsoft.com/office/drawing/2014/main" val="4231858846"/>
                  </a:ext>
                </a:extLst>
              </a:tr>
              <a:tr h="370840">
                <a:tc>
                  <a:txBody>
                    <a:bodyPr/>
                    <a:lstStyle/>
                    <a:p>
                      <a:r>
                        <a:rPr lang="en-US" dirty="0"/>
                        <a:t>CNN</a:t>
                      </a:r>
                    </a:p>
                  </a:txBody>
                  <a:tcPr/>
                </a:tc>
                <a:tc>
                  <a:txBody>
                    <a:bodyPr/>
                    <a:lstStyle/>
                    <a:p>
                      <a:r>
                        <a:rPr lang="en-US" dirty="0"/>
                        <a:t>99%</a:t>
                      </a:r>
                    </a:p>
                  </a:txBody>
                  <a:tcPr/>
                </a:tc>
                <a:tc>
                  <a:txBody>
                    <a:bodyPr/>
                    <a:lstStyle/>
                    <a:p>
                      <a:r>
                        <a:rPr lang="en-US" dirty="0"/>
                        <a:t>98%</a:t>
                      </a:r>
                    </a:p>
                  </a:txBody>
                  <a:tcPr/>
                </a:tc>
                <a:extLst>
                  <a:ext uri="{0D108BD9-81ED-4DB2-BD59-A6C34878D82A}">
                    <a16:rowId xmlns:a16="http://schemas.microsoft.com/office/drawing/2014/main" val="4277707403"/>
                  </a:ext>
                </a:extLst>
              </a:tr>
            </a:tbl>
          </a:graphicData>
        </a:graphic>
      </p:graphicFrame>
    </p:spTree>
    <p:extLst>
      <p:ext uri="{BB962C8B-B14F-4D97-AF65-F5344CB8AC3E}">
        <p14:creationId xmlns:p14="http://schemas.microsoft.com/office/powerpoint/2010/main" val="1747772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321D7-5920-B535-64DC-C84B3D0F68E0}"/>
              </a:ext>
            </a:extLst>
          </p:cNvPr>
          <p:cNvSpPr>
            <a:spLocks noGrp="1"/>
          </p:cNvSpPr>
          <p:nvPr>
            <p:ph type="title"/>
          </p:nvPr>
        </p:nvSpPr>
        <p:spPr>
          <a:xfrm>
            <a:off x="444500" y="542925"/>
            <a:ext cx="11214100" cy="535531"/>
          </a:xfrm>
        </p:spPr>
        <p:txBody>
          <a:bodyPr wrap="square" anchor="t">
            <a:normAutofit/>
          </a:bodyPr>
          <a:lstStyle/>
          <a:p>
            <a:r>
              <a:rPr lang="en-US" dirty="0"/>
              <a:t>Demo 1</a:t>
            </a:r>
          </a:p>
        </p:txBody>
      </p:sp>
      <p:sp>
        <p:nvSpPr>
          <p:cNvPr id="3" name="Slide Number Placeholder 2">
            <a:extLst>
              <a:ext uri="{FF2B5EF4-FFF2-40B4-BE49-F238E27FC236}">
                <a16:creationId xmlns:a16="http://schemas.microsoft.com/office/drawing/2014/main" id="{3730AEB8-38B6-8389-42CB-EBEB05847B78}"/>
              </a:ext>
            </a:extLst>
          </p:cNvPr>
          <p:cNvSpPr>
            <a:spLocks noGrp="1"/>
          </p:cNvSpPr>
          <p:nvPr>
            <p:ph type="sldNum" sz="quarter" idx="12"/>
          </p:nvPr>
        </p:nvSpPr>
        <p:spPr>
          <a:xfrm>
            <a:off x="11252200" y="6315075"/>
            <a:ext cx="406400" cy="365125"/>
          </a:xfrm>
        </p:spPr>
        <p:txBody>
          <a:bodyPr anchor="ctr">
            <a:normAutofit/>
          </a:bodyPr>
          <a:lstStyle/>
          <a:p>
            <a:pPr rtl="0">
              <a:spcAft>
                <a:spcPts val="600"/>
              </a:spcAft>
            </a:pPr>
            <a:fld id="{C263D6C4-4840-40CC-AC84-17E24B3B7BDE}" type="slidenum">
              <a:rPr lang="en-GB" noProof="0" smtClean="0"/>
              <a:pPr rtl="0">
                <a:spcAft>
                  <a:spcPts val="600"/>
                </a:spcAft>
              </a:pPr>
              <a:t>16</a:t>
            </a:fld>
            <a:endParaRPr lang="en-GB" noProof="0"/>
          </a:p>
        </p:txBody>
      </p:sp>
      <p:pic>
        <p:nvPicPr>
          <p:cNvPr id="5" name="Picture 4">
            <a:extLst>
              <a:ext uri="{FF2B5EF4-FFF2-40B4-BE49-F238E27FC236}">
                <a16:creationId xmlns:a16="http://schemas.microsoft.com/office/drawing/2014/main" id="{97C997E4-188E-1AD2-33FA-CCE3BEADD0A2}"/>
              </a:ext>
            </a:extLst>
          </p:cNvPr>
          <p:cNvPicPr>
            <a:picLocks noChangeAspect="1"/>
          </p:cNvPicPr>
          <p:nvPr/>
        </p:nvPicPr>
        <p:blipFill>
          <a:blip r:embed="rId2"/>
          <a:stretch>
            <a:fillRect/>
          </a:stretch>
        </p:blipFill>
        <p:spPr>
          <a:xfrm>
            <a:off x="4146319" y="1444649"/>
            <a:ext cx="7476048" cy="4579079"/>
          </a:xfrm>
          <a:prstGeom prst="rect">
            <a:avLst/>
          </a:prstGeom>
          <a:noFill/>
        </p:spPr>
      </p:pic>
      <p:sp>
        <p:nvSpPr>
          <p:cNvPr id="4" name="Content Placeholder 3">
            <a:extLst>
              <a:ext uri="{FF2B5EF4-FFF2-40B4-BE49-F238E27FC236}">
                <a16:creationId xmlns:a16="http://schemas.microsoft.com/office/drawing/2014/main" id="{8B7BEBA3-8C16-5930-06C0-8A0F91CE16BF}"/>
              </a:ext>
            </a:extLst>
          </p:cNvPr>
          <p:cNvSpPr>
            <a:spLocks noGrp="1"/>
          </p:cNvSpPr>
          <p:nvPr>
            <p:ph type="body" sz="half" idx="2"/>
          </p:nvPr>
        </p:nvSpPr>
        <p:spPr>
          <a:xfrm>
            <a:off x="443366" y="1444649"/>
            <a:ext cx="3365063" cy="4579079"/>
          </a:xfrm>
        </p:spPr>
        <p:txBody>
          <a:bodyPr>
            <a:normAutofit/>
          </a:bodyPr>
          <a:lstStyle/>
          <a:p>
            <a:r>
              <a:rPr lang="en-US" dirty="0"/>
              <a:t>Application Demo – With audio data files.</a:t>
            </a:r>
          </a:p>
        </p:txBody>
      </p:sp>
    </p:spTree>
    <p:extLst>
      <p:ext uri="{BB962C8B-B14F-4D97-AF65-F5344CB8AC3E}">
        <p14:creationId xmlns:p14="http://schemas.microsoft.com/office/powerpoint/2010/main" val="51257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160F1-55E3-3841-198A-06D8C73C3804}"/>
              </a:ext>
            </a:extLst>
          </p:cNvPr>
          <p:cNvSpPr>
            <a:spLocks noGrp="1"/>
          </p:cNvSpPr>
          <p:nvPr>
            <p:ph type="title"/>
          </p:nvPr>
        </p:nvSpPr>
        <p:spPr>
          <a:xfrm>
            <a:off x="444500" y="542925"/>
            <a:ext cx="11214100" cy="535531"/>
          </a:xfrm>
        </p:spPr>
        <p:txBody>
          <a:bodyPr wrap="square" anchor="t">
            <a:normAutofit/>
          </a:bodyPr>
          <a:lstStyle/>
          <a:p>
            <a:r>
              <a:rPr lang="en-US" dirty="0"/>
              <a:t>Demo 2 </a:t>
            </a:r>
          </a:p>
        </p:txBody>
      </p:sp>
      <p:sp>
        <p:nvSpPr>
          <p:cNvPr id="3" name="Slide Number Placeholder 2">
            <a:extLst>
              <a:ext uri="{FF2B5EF4-FFF2-40B4-BE49-F238E27FC236}">
                <a16:creationId xmlns:a16="http://schemas.microsoft.com/office/drawing/2014/main" id="{AFB4EE27-EBE0-F354-F22B-E28DF0B37985}"/>
              </a:ext>
            </a:extLst>
          </p:cNvPr>
          <p:cNvSpPr>
            <a:spLocks noGrp="1"/>
          </p:cNvSpPr>
          <p:nvPr>
            <p:ph type="sldNum" sz="quarter" idx="12"/>
          </p:nvPr>
        </p:nvSpPr>
        <p:spPr>
          <a:xfrm>
            <a:off x="11252200" y="6315075"/>
            <a:ext cx="406400" cy="365125"/>
          </a:xfrm>
        </p:spPr>
        <p:txBody>
          <a:bodyPr anchor="ctr">
            <a:normAutofit/>
          </a:bodyPr>
          <a:lstStyle/>
          <a:p>
            <a:pPr rtl="0">
              <a:spcAft>
                <a:spcPts val="600"/>
              </a:spcAft>
            </a:pPr>
            <a:fld id="{C263D6C4-4840-40CC-AC84-17E24B3B7BDE}" type="slidenum">
              <a:rPr lang="en-GB" noProof="0" smtClean="0"/>
              <a:pPr rtl="0">
                <a:spcAft>
                  <a:spcPts val="600"/>
                </a:spcAft>
              </a:pPr>
              <a:t>17</a:t>
            </a:fld>
            <a:endParaRPr lang="en-GB" noProof="0"/>
          </a:p>
        </p:txBody>
      </p:sp>
      <p:pic>
        <p:nvPicPr>
          <p:cNvPr id="8" name="Picture 7" descr="Graphical user interface, text, application, chat or text message&#10;&#10;Description automatically generated">
            <a:extLst>
              <a:ext uri="{FF2B5EF4-FFF2-40B4-BE49-F238E27FC236}">
                <a16:creationId xmlns:a16="http://schemas.microsoft.com/office/drawing/2014/main" id="{FD65EE5E-7349-E78A-2047-DB53042D1942}"/>
              </a:ext>
            </a:extLst>
          </p:cNvPr>
          <p:cNvPicPr>
            <a:picLocks noChangeAspect="1"/>
          </p:cNvPicPr>
          <p:nvPr/>
        </p:nvPicPr>
        <p:blipFill rotWithShape="1">
          <a:blip r:embed="rId2"/>
          <a:srcRect t="8155" r="-1" b="20477"/>
          <a:stretch/>
        </p:blipFill>
        <p:spPr>
          <a:xfrm>
            <a:off x="4110087" y="1444649"/>
            <a:ext cx="7548513" cy="4579079"/>
          </a:xfrm>
          <a:prstGeom prst="rect">
            <a:avLst/>
          </a:prstGeom>
          <a:noFill/>
        </p:spPr>
      </p:pic>
      <p:sp>
        <p:nvSpPr>
          <p:cNvPr id="4" name="Content Placeholder 3">
            <a:extLst>
              <a:ext uri="{FF2B5EF4-FFF2-40B4-BE49-F238E27FC236}">
                <a16:creationId xmlns:a16="http://schemas.microsoft.com/office/drawing/2014/main" id="{2C84248F-07FE-4E93-9D46-0827B5424947}"/>
              </a:ext>
            </a:extLst>
          </p:cNvPr>
          <p:cNvSpPr>
            <a:spLocks noGrp="1"/>
          </p:cNvSpPr>
          <p:nvPr>
            <p:ph type="body" sz="half" idx="2"/>
          </p:nvPr>
        </p:nvSpPr>
        <p:spPr>
          <a:xfrm>
            <a:off x="443366" y="1444649"/>
            <a:ext cx="3365063" cy="4579079"/>
          </a:xfrm>
        </p:spPr>
        <p:txBody>
          <a:bodyPr>
            <a:normAutofit/>
          </a:bodyPr>
          <a:lstStyle/>
          <a:p>
            <a:r>
              <a:rPr lang="en-US" dirty="0"/>
              <a:t>Application Demo – Real Time Testing with live audio listening capabilities. </a:t>
            </a:r>
          </a:p>
        </p:txBody>
      </p:sp>
    </p:spTree>
    <p:extLst>
      <p:ext uri="{BB962C8B-B14F-4D97-AF65-F5344CB8AC3E}">
        <p14:creationId xmlns:p14="http://schemas.microsoft.com/office/powerpoint/2010/main" val="1433983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CAEDF-5C56-AE50-0A32-439CE38A1A1B}"/>
              </a:ext>
            </a:extLst>
          </p:cNvPr>
          <p:cNvSpPr>
            <a:spLocks noGrp="1"/>
          </p:cNvSpPr>
          <p:nvPr>
            <p:ph type="title"/>
          </p:nvPr>
        </p:nvSpPr>
        <p:spPr/>
        <p:txBody>
          <a:bodyPr/>
          <a:lstStyle/>
          <a:p>
            <a:r>
              <a:rPr lang="en-US" dirty="0"/>
              <a:t>Conclusion</a:t>
            </a:r>
          </a:p>
        </p:txBody>
      </p:sp>
      <p:sp>
        <p:nvSpPr>
          <p:cNvPr id="3" name="Slide Number Placeholder 2">
            <a:extLst>
              <a:ext uri="{FF2B5EF4-FFF2-40B4-BE49-F238E27FC236}">
                <a16:creationId xmlns:a16="http://schemas.microsoft.com/office/drawing/2014/main" id="{05AE6C9C-BD82-1DCF-2708-56D1268D4169}"/>
              </a:ext>
            </a:extLst>
          </p:cNvPr>
          <p:cNvSpPr>
            <a:spLocks noGrp="1"/>
          </p:cNvSpPr>
          <p:nvPr>
            <p:ph type="sldNum" sz="quarter" idx="12"/>
          </p:nvPr>
        </p:nvSpPr>
        <p:spPr/>
        <p:txBody>
          <a:bodyPr/>
          <a:lstStyle/>
          <a:p>
            <a:pPr rtl="0"/>
            <a:fld id="{C263D6C4-4840-40CC-AC84-17E24B3B7BDE}" type="slidenum">
              <a:rPr lang="en-GB" noProof="0" smtClean="0"/>
              <a:pPr rtl="0"/>
              <a:t>18</a:t>
            </a:fld>
            <a:endParaRPr lang="en-GB" noProof="0"/>
          </a:p>
        </p:txBody>
      </p:sp>
      <p:sp>
        <p:nvSpPr>
          <p:cNvPr id="4" name="Content Placeholder 3">
            <a:extLst>
              <a:ext uri="{FF2B5EF4-FFF2-40B4-BE49-F238E27FC236}">
                <a16:creationId xmlns:a16="http://schemas.microsoft.com/office/drawing/2014/main" id="{3D370FDC-162F-6091-F8BD-92A975313333}"/>
              </a:ext>
            </a:extLst>
          </p:cNvPr>
          <p:cNvSpPr>
            <a:spLocks noGrp="1"/>
          </p:cNvSpPr>
          <p:nvPr>
            <p:ph idx="1"/>
          </p:nvPr>
        </p:nvSpPr>
        <p:spPr/>
        <p:txBody>
          <a:bodyPr/>
          <a:lstStyle/>
          <a:p>
            <a:pPr algn="just"/>
            <a:r>
              <a:rPr lang="en-IN" dirty="0"/>
              <a:t>The primary objective of this thesis is to create a system that can accurately detect instances of baby crying. This overarching goal is accomplished through a series of three specific objectives. The first objective involves training the system using a custom-built convolutional neural network. The second objective entails integrating a pre-trained version of the model into a real-time testing application. Finally, the third objective aims to develop a notification alert that is triggered whenever a cry is detected by the system. Upon detecting a crying baby, the system generates a notification to alert.</a:t>
            </a:r>
            <a:endParaRPr lang="en-US" dirty="0"/>
          </a:p>
        </p:txBody>
      </p:sp>
    </p:spTree>
    <p:extLst>
      <p:ext uri="{BB962C8B-B14F-4D97-AF65-F5344CB8AC3E}">
        <p14:creationId xmlns:p14="http://schemas.microsoft.com/office/powerpoint/2010/main" val="2422261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55046-37F6-5A25-1ECC-6C8F61986251}"/>
              </a:ext>
            </a:extLst>
          </p:cNvPr>
          <p:cNvSpPr>
            <a:spLocks noGrp="1"/>
          </p:cNvSpPr>
          <p:nvPr>
            <p:ph type="title"/>
          </p:nvPr>
        </p:nvSpPr>
        <p:spPr/>
        <p:txBody>
          <a:bodyPr/>
          <a:lstStyle/>
          <a:p>
            <a:r>
              <a:rPr lang="en-US" dirty="0"/>
              <a:t>Scope &amp; Limitations</a:t>
            </a:r>
          </a:p>
        </p:txBody>
      </p:sp>
      <p:sp>
        <p:nvSpPr>
          <p:cNvPr id="3" name="Slide Number Placeholder 2">
            <a:extLst>
              <a:ext uri="{FF2B5EF4-FFF2-40B4-BE49-F238E27FC236}">
                <a16:creationId xmlns:a16="http://schemas.microsoft.com/office/drawing/2014/main" id="{7973F92E-F15C-7FE9-A25B-2EC2026F71CC}"/>
              </a:ext>
            </a:extLst>
          </p:cNvPr>
          <p:cNvSpPr>
            <a:spLocks noGrp="1"/>
          </p:cNvSpPr>
          <p:nvPr>
            <p:ph type="sldNum" sz="quarter" idx="12"/>
          </p:nvPr>
        </p:nvSpPr>
        <p:spPr/>
        <p:txBody>
          <a:bodyPr/>
          <a:lstStyle/>
          <a:p>
            <a:pPr rtl="0"/>
            <a:fld id="{C263D6C4-4840-40CC-AC84-17E24B3B7BDE}" type="slidenum">
              <a:rPr lang="en-GB" noProof="0" smtClean="0"/>
              <a:pPr rtl="0"/>
              <a:t>19</a:t>
            </a:fld>
            <a:endParaRPr lang="en-GB" noProof="0"/>
          </a:p>
        </p:txBody>
      </p:sp>
      <p:sp>
        <p:nvSpPr>
          <p:cNvPr id="4" name="Content Placeholder 3">
            <a:extLst>
              <a:ext uri="{FF2B5EF4-FFF2-40B4-BE49-F238E27FC236}">
                <a16:creationId xmlns:a16="http://schemas.microsoft.com/office/drawing/2014/main" id="{6E67B089-4F06-6FC4-4BC3-2887F5188429}"/>
              </a:ext>
            </a:extLst>
          </p:cNvPr>
          <p:cNvSpPr>
            <a:spLocks noGrp="1"/>
          </p:cNvSpPr>
          <p:nvPr>
            <p:ph idx="1"/>
          </p:nvPr>
        </p:nvSpPr>
        <p:spPr/>
        <p:txBody>
          <a:bodyPr>
            <a:normAutofit/>
          </a:bodyPr>
          <a:lstStyle/>
          <a:p>
            <a:r>
              <a:rPr lang="en-IN" dirty="0"/>
              <a:t>Deploying this in mobile application.</a:t>
            </a:r>
          </a:p>
          <a:p>
            <a:r>
              <a:rPr lang="en-IN" dirty="0">
                <a:cs typeface="Times New Roman" panose="02020603050405020304" pitchFamily="18" charset="0"/>
              </a:rPr>
              <a:t>This system can be integrated in many ways to show output.</a:t>
            </a:r>
          </a:p>
          <a:p>
            <a:pPr lvl="1"/>
            <a:r>
              <a:rPr lang="en-IN" sz="2800" dirty="0">
                <a:cs typeface="Times New Roman" panose="02020603050405020304" pitchFamily="18" charset="0"/>
              </a:rPr>
              <a:t> Like play a music when baby cries</a:t>
            </a:r>
          </a:p>
          <a:p>
            <a:pPr lvl="1"/>
            <a:r>
              <a:rPr lang="en-IN" sz="2800" dirty="0">
                <a:cs typeface="Times New Roman" panose="02020603050405020304" pitchFamily="18" charset="0"/>
              </a:rPr>
              <a:t> Video monitoring.</a:t>
            </a:r>
          </a:p>
          <a:p>
            <a:pPr lvl="1">
              <a:buFont typeface="Arial" panose="020B0604020202020204" pitchFamily="34" charset="0"/>
              <a:buChar char="•"/>
            </a:pPr>
            <a:r>
              <a:rPr lang="en-IN" sz="2800" dirty="0">
                <a:cs typeface="Times New Roman" panose="02020603050405020304" pitchFamily="18" charset="0"/>
              </a:rPr>
              <a:t>The limitations of the system is  high  sensitive to loud noise(false alarms).</a:t>
            </a:r>
          </a:p>
          <a:p>
            <a:pPr marL="914400" lvl="2" indent="0">
              <a:buNone/>
            </a:pPr>
            <a:endParaRPr lang="en-IN" sz="2800" dirty="0"/>
          </a:p>
          <a:p>
            <a:pPr lvl="2"/>
            <a:endParaRPr lang="en-IN" sz="2800" dirty="0"/>
          </a:p>
          <a:p>
            <a:pPr lvl="2"/>
            <a:endParaRPr lang="en-IN" sz="2800" dirty="0"/>
          </a:p>
          <a:p>
            <a:endParaRPr lang="en-IN" dirty="0"/>
          </a:p>
        </p:txBody>
      </p:sp>
    </p:spTree>
    <p:extLst>
      <p:ext uri="{BB962C8B-B14F-4D97-AF65-F5344CB8AC3E}">
        <p14:creationId xmlns:p14="http://schemas.microsoft.com/office/powerpoint/2010/main" val="2439475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en-GB" dirty="0"/>
              <a:t>Contents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rtlCol="0"/>
          <a:lstStyle/>
          <a:p>
            <a:pPr rtl="0"/>
            <a:r>
              <a:rPr lang="en-GB" dirty="0"/>
              <a:t>Problem Statement</a:t>
            </a:r>
          </a:p>
          <a:p>
            <a:pPr rtl="0"/>
            <a:r>
              <a:rPr lang="en-GB" dirty="0"/>
              <a:t>Objectives</a:t>
            </a:r>
          </a:p>
          <a:p>
            <a:pPr rtl="0"/>
            <a:r>
              <a:rPr lang="en-GB" dirty="0"/>
              <a:t>Methodology</a:t>
            </a:r>
          </a:p>
          <a:p>
            <a:pPr rtl="0"/>
            <a:r>
              <a:rPr lang="en-GB" dirty="0"/>
              <a:t>Results</a:t>
            </a:r>
          </a:p>
          <a:p>
            <a:pPr rtl="0"/>
            <a:r>
              <a:rPr lang="en-GB" dirty="0"/>
              <a:t>Conclusion</a:t>
            </a:r>
          </a:p>
          <a:p>
            <a:pPr rtl="0"/>
            <a:r>
              <a:rPr lang="en-GB" dirty="0"/>
              <a:t>Scope and Limitations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GB" smtClean="0"/>
              <a:pPr rtl="0"/>
              <a:t>2</a:t>
            </a:fld>
            <a:endParaRPr lang="en-GB"/>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rtlCol="0"/>
          <a:lstStyle/>
          <a:p>
            <a:pPr rtl="0"/>
            <a:r>
              <a:rPr lang="en-GB"/>
              <a:t>Thank you</a:t>
            </a: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79EA-75BA-52D1-67A9-0DD54BC53824}"/>
              </a:ext>
            </a:extLst>
          </p:cNvPr>
          <p:cNvSpPr>
            <a:spLocks noGrp="1"/>
          </p:cNvSpPr>
          <p:nvPr>
            <p:ph type="title"/>
          </p:nvPr>
        </p:nvSpPr>
        <p:spPr/>
        <p:txBody>
          <a:bodyPr/>
          <a:lstStyle/>
          <a:p>
            <a:r>
              <a:rPr lang="en-GB" dirty="0"/>
              <a:t>Problem Statement</a:t>
            </a:r>
            <a:endParaRPr lang="en-US" dirty="0"/>
          </a:p>
        </p:txBody>
      </p:sp>
      <p:sp>
        <p:nvSpPr>
          <p:cNvPr id="3" name="Slide Number Placeholder 2">
            <a:extLst>
              <a:ext uri="{FF2B5EF4-FFF2-40B4-BE49-F238E27FC236}">
                <a16:creationId xmlns:a16="http://schemas.microsoft.com/office/drawing/2014/main" id="{E1760DD4-E189-F132-8F23-1D03FB42478A}"/>
              </a:ext>
            </a:extLst>
          </p:cNvPr>
          <p:cNvSpPr>
            <a:spLocks noGrp="1"/>
          </p:cNvSpPr>
          <p:nvPr>
            <p:ph type="sldNum" sz="quarter" idx="12"/>
          </p:nvPr>
        </p:nvSpPr>
        <p:spPr/>
        <p:txBody>
          <a:bodyPr/>
          <a:lstStyle/>
          <a:p>
            <a:pPr rtl="0"/>
            <a:fld id="{C263D6C4-4840-40CC-AC84-17E24B3B7BDE}" type="slidenum">
              <a:rPr lang="en-GB" noProof="0" smtClean="0"/>
              <a:pPr rtl="0"/>
              <a:t>3</a:t>
            </a:fld>
            <a:endParaRPr lang="en-GB" noProof="0"/>
          </a:p>
        </p:txBody>
      </p:sp>
      <p:sp>
        <p:nvSpPr>
          <p:cNvPr id="4" name="Content Placeholder 3">
            <a:extLst>
              <a:ext uri="{FF2B5EF4-FFF2-40B4-BE49-F238E27FC236}">
                <a16:creationId xmlns:a16="http://schemas.microsoft.com/office/drawing/2014/main" id="{AAA70794-0A67-6DE8-1AE3-889D7E67322D}"/>
              </a:ext>
            </a:extLst>
          </p:cNvPr>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Today’s baby monitor device is  not accurate to monitor baby cry because of lot false detection. There is no intelligent system in the market to detect infant cry accurately. In order to overcome false detection a system needed to design for detect infant cry accurately. </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 proposed system is build with signal processing and Artificial neural network algorithms with model accuracy is 98%.</a:t>
            </a:r>
          </a:p>
        </p:txBody>
      </p:sp>
    </p:spTree>
    <p:extLst>
      <p:ext uri="{BB962C8B-B14F-4D97-AF65-F5344CB8AC3E}">
        <p14:creationId xmlns:p14="http://schemas.microsoft.com/office/powerpoint/2010/main" val="2915617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E9BC5-1648-8F26-910B-B1DA5D355364}"/>
              </a:ext>
            </a:extLst>
          </p:cNvPr>
          <p:cNvSpPr>
            <a:spLocks noGrp="1"/>
          </p:cNvSpPr>
          <p:nvPr>
            <p:ph type="title"/>
          </p:nvPr>
        </p:nvSpPr>
        <p:spPr/>
        <p:txBody>
          <a:bodyPr/>
          <a:lstStyle/>
          <a:p>
            <a:r>
              <a:rPr lang="en-US" dirty="0"/>
              <a:t>Problem Statement</a:t>
            </a:r>
          </a:p>
        </p:txBody>
      </p:sp>
      <p:sp>
        <p:nvSpPr>
          <p:cNvPr id="3" name="Slide Number Placeholder 2">
            <a:extLst>
              <a:ext uri="{FF2B5EF4-FFF2-40B4-BE49-F238E27FC236}">
                <a16:creationId xmlns:a16="http://schemas.microsoft.com/office/drawing/2014/main" id="{B4902107-33F1-B81F-922B-6AC41AA984B6}"/>
              </a:ext>
            </a:extLst>
          </p:cNvPr>
          <p:cNvSpPr>
            <a:spLocks noGrp="1"/>
          </p:cNvSpPr>
          <p:nvPr>
            <p:ph type="sldNum" sz="quarter" idx="12"/>
          </p:nvPr>
        </p:nvSpPr>
        <p:spPr/>
        <p:txBody>
          <a:bodyPr/>
          <a:lstStyle/>
          <a:p>
            <a:pPr rtl="0"/>
            <a:fld id="{C263D6C4-4840-40CC-AC84-17E24B3B7BDE}" type="slidenum">
              <a:rPr lang="en-GB" noProof="0" smtClean="0"/>
              <a:pPr rtl="0"/>
              <a:t>4</a:t>
            </a:fld>
            <a:endParaRPr lang="en-GB" noProof="0"/>
          </a:p>
        </p:txBody>
      </p:sp>
      <p:sp>
        <p:nvSpPr>
          <p:cNvPr id="4" name="Content Placeholder 3">
            <a:extLst>
              <a:ext uri="{FF2B5EF4-FFF2-40B4-BE49-F238E27FC236}">
                <a16:creationId xmlns:a16="http://schemas.microsoft.com/office/drawing/2014/main" id="{E553C1F4-0C58-97F1-D846-B2C1304DEDB7}"/>
              </a:ext>
            </a:extLst>
          </p:cNvPr>
          <p:cNvSpPr>
            <a:spLocks noGrp="1"/>
          </p:cNvSpPr>
          <p:nvPr>
            <p:ph idx="1"/>
          </p:nvPr>
        </p:nvSpPr>
        <p:spPr/>
        <p:txBody>
          <a:bodyPr/>
          <a:lstStyle/>
          <a:p>
            <a:pPr algn="just"/>
            <a:r>
              <a:rPr lang="en-IN" dirty="0"/>
              <a:t>To cater the consumer needs, a healthcare beta product is in development for delivering very good primary baby video monitoring performance. Now to deliver it’s one of the features is to detect baby’s cry. It is important to detect it with higher accuracy with real time data which has obstacles such as different background noises. The long-term objective to solve it in a single model manner, so that it can be mounted inside the device chipset, and the model can be deployed inside the device.</a:t>
            </a:r>
            <a:endParaRPr lang="en-US" dirty="0"/>
          </a:p>
        </p:txBody>
      </p:sp>
    </p:spTree>
    <p:extLst>
      <p:ext uri="{BB962C8B-B14F-4D97-AF65-F5344CB8AC3E}">
        <p14:creationId xmlns:p14="http://schemas.microsoft.com/office/powerpoint/2010/main" val="3906436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D9E2F-20F2-3ECF-0376-374CE8ADDAE7}"/>
              </a:ext>
            </a:extLst>
          </p:cNvPr>
          <p:cNvSpPr>
            <a:spLocks noGrp="1"/>
          </p:cNvSpPr>
          <p:nvPr>
            <p:ph type="title"/>
          </p:nvPr>
        </p:nvSpPr>
        <p:spPr/>
        <p:txBody>
          <a:bodyPr/>
          <a:lstStyle/>
          <a:p>
            <a:r>
              <a:rPr lang="en-US" dirty="0"/>
              <a:t>Objectives </a:t>
            </a:r>
          </a:p>
        </p:txBody>
      </p:sp>
      <p:sp>
        <p:nvSpPr>
          <p:cNvPr id="3" name="Slide Number Placeholder 2">
            <a:extLst>
              <a:ext uri="{FF2B5EF4-FFF2-40B4-BE49-F238E27FC236}">
                <a16:creationId xmlns:a16="http://schemas.microsoft.com/office/drawing/2014/main" id="{35656B3C-EEA2-3F3E-BF67-9619DA46C8F3}"/>
              </a:ext>
            </a:extLst>
          </p:cNvPr>
          <p:cNvSpPr>
            <a:spLocks noGrp="1"/>
          </p:cNvSpPr>
          <p:nvPr>
            <p:ph type="sldNum" sz="quarter" idx="12"/>
          </p:nvPr>
        </p:nvSpPr>
        <p:spPr/>
        <p:txBody>
          <a:bodyPr/>
          <a:lstStyle/>
          <a:p>
            <a:pPr rtl="0"/>
            <a:fld id="{C263D6C4-4840-40CC-AC84-17E24B3B7BDE}" type="slidenum">
              <a:rPr lang="en-GB" noProof="0" smtClean="0"/>
              <a:pPr rtl="0"/>
              <a:t>5</a:t>
            </a:fld>
            <a:endParaRPr lang="en-GB" noProof="0"/>
          </a:p>
        </p:txBody>
      </p:sp>
      <p:sp>
        <p:nvSpPr>
          <p:cNvPr id="4" name="Content Placeholder 3">
            <a:extLst>
              <a:ext uri="{FF2B5EF4-FFF2-40B4-BE49-F238E27FC236}">
                <a16:creationId xmlns:a16="http://schemas.microsoft.com/office/drawing/2014/main" id="{6FFAA0C5-5AA8-AC4E-4094-E2BC2820830B}"/>
              </a:ext>
            </a:extLst>
          </p:cNvPr>
          <p:cNvSpPr>
            <a:spLocks noGrp="1"/>
          </p:cNvSpPr>
          <p:nvPr>
            <p:ph idx="1"/>
          </p:nvPr>
        </p:nvSpPr>
        <p:spPr/>
        <p:txBody>
          <a:bodyPr/>
          <a:lstStyle/>
          <a:p>
            <a:pPr algn="just"/>
            <a:r>
              <a:rPr lang="en-IN" dirty="0"/>
              <a:t>The key objective of this research project is to develop a robust system that can accurately identify and detect infant crying sounds based on raw audio signals. The system will be designed to leverage advanced signal processing and deep learning techniques to extract relevant features from the audio signals and to classify them into distinct categories. The use of raw audio signals for cry detection eliminates the need for complex signal pre-processing steps, which can introduce noise and degrade the quality of the audio signal.</a:t>
            </a:r>
            <a:endParaRPr lang="en-US" dirty="0"/>
          </a:p>
        </p:txBody>
      </p:sp>
    </p:spTree>
    <p:extLst>
      <p:ext uri="{BB962C8B-B14F-4D97-AF65-F5344CB8AC3E}">
        <p14:creationId xmlns:p14="http://schemas.microsoft.com/office/powerpoint/2010/main" val="849799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7DDD2-F94C-5471-FC59-139C27BCFD35}"/>
              </a:ext>
            </a:extLst>
          </p:cNvPr>
          <p:cNvSpPr>
            <a:spLocks noGrp="1"/>
          </p:cNvSpPr>
          <p:nvPr>
            <p:ph type="title"/>
          </p:nvPr>
        </p:nvSpPr>
        <p:spPr/>
        <p:txBody>
          <a:bodyPr/>
          <a:lstStyle/>
          <a:p>
            <a:r>
              <a:rPr lang="en-US" dirty="0"/>
              <a:t>Methodology</a:t>
            </a:r>
          </a:p>
        </p:txBody>
      </p:sp>
      <p:sp>
        <p:nvSpPr>
          <p:cNvPr id="3" name="Slide Number Placeholder 2">
            <a:extLst>
              <a:ext uri="{FF2B5EF4-FFF2-40B4-BE49-F238E27FC236}">
                <a16:creationId xmlns:a16="http://schemas.microsoft.com/office/drawing/2014/main" id="{B79B5C72-4A4B-6478-6FF5-843788361672}"/>
              </a:ext>
            </a:extLst>
          </p:cNvPr>
          <p:cNvSpPr>
            <a:spLocks noGrp="1"/>
          </p:cNvSpPr>
          <p:nvPr>
            <p:ph type="sldNum" sz="quarter" idx="12"/>
          </p:nvPr>
        </p:nvSpPr>
        <p:spPr/>
        <p:txBody>
          <a:bodyPr/>
          <a:lstStyle/>
          <a:p>
            <a:pPr rtl="0"/>
            <a:fld id="{C263D6C4-4840-40CC-AC84-17E24B3B7BDE}" type="slidenum">
              <a:rPr lang="en-GB" noProof="0" smtClean="0"/>
              <a:pPr rtl="0"/>
              <a:t>6</a:t>
            </a:fld>
            <a:endParaRPr lang="en-GB" noProof="0"/>
          </a:p>
        </p:txBody>
      </p:sp>
      <p:sp>
        <p:nvSpPr>
          <p:cNvPr id="4" name="Content Placeholder 3">
            <a:extLst>
              <a:ext uri="{FF2B5EF4-FFF2-40B4-BE49-F238E27FC236}">
                <a16:creationId xmlns:a16="http://schemas.microsoft.com/office/drawing/2014/main" id="{3017249D-8A76-2484-55FC-172E7A03D660}"/>
              </a:ext>
            </a:extLst>
          </p:cNvPr>
          <p:cNvSpPr>
            <a:spLocks noGrp="1"/>
          </p:cNvSpPr>
          <p:nvPr>
            <p:ph idx="1"/>
          </p:nvPr>
        </p:nvSpPr>
        <p:spPr/>
        <p:txBody>
          <a:bodyPr/>
          <a:lstStyle/>
          <a:p>
            <a:r>
              <a:rPr lang="en-US" dirty="0"/>
              <a:t>Methodology divided in two parts:</a:t>
            </a:r>
          </a:p>
          <a:p>
            <a:pPr lvl="1"/>
            <a:r>
              <a:rPr lang="en-US" dirty="0"/>
              <a:t>Deep Learning Model Building (ANN and CNN)</a:t>
            </a:r>
          </a:p>
          <a:p>
            <a:pPr lvl="1"/>
            <a:r>
              <a:rPr lang="en-US" dirty="0"/>
              <a:t>Application development using Python/Flask/HTML/CSS/</a:t>
            </a:r>
            <a:r>
              <a:rPr lang="en-US" dirty="0" err="1"/>
              <a:t>JQuery</a:t>
            </a:r>
            <a:r>
              <a:rPr lang="en-US" dirty="0"/>
              <a:t> for testing the application of the implemented model</a:t>
            </a:r>
          </a:p>
          <a:p>
            <a:pPr marL="457200" lvl="1" indent="0">
              <a:buNone/>
            </a:pPr>
            <a:r>
              <a:rPr lang="en-US" dirty="0"/>
              <a:t> </a:t>
            </a:r>
          </a:p>
        </p:txBody>
      </p:sp>
      <p:pic>
        <p:nvPicPr>
          <p:cNvPr id="5" name="Picture 4">
            <a:extLst>
              <a:ext uri="{FF2B5EF4-FFF2-40B4-BE49-F238E27FC236}">
                <a16:creationId xmlns:a16="http://schemas.microsoft.com/office/drawing/2014/main" id="{BC95E559-710B-1F5F-512F-14446AE0DA12}"/>
              </a:ext>
            </a:extLst>
          </p:cNvPr>
          <p:cNvPicPr>
            <a:picLocks noChangeAspect="1"/>
          </p:cNvPicPr>
          <p:nvPr/>
        </p:nvPicPr>
        <p:blipFill>
          <a:blip r:embed="rId2"/>
          <a:stretch>
            <a:fillRect/>
          </a:stretch>
        </p:blipFill>
        <p:spPr>
          <a:xfrm>
            <a:off x="2129959" y="3641123"/>
            <a:ext cx="7932082" cy="2204764"/>
          </a:xfrm>
          <a:prstGeom prst="rect">
            <a:avLst/>
          </a:prstGeom>
        </p:spPr>
      </p:pic>
    </p:spTree>
    <p:extLst>
      <p:ext uri="{BB962C8B-B14F-4D97-AF65-F5344CB8AC3E}">
        <p14:creationId xmlns:p14="http://schemas.microsoft.com/office/powerpoint/2010/main" val="2003879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D7921-3341-8BDD-35D6-4F702CF8768B}"/>
              </a:ext>
            </a:extLst>
          </p:cNvPr>
          <p:cNvSpPr>
            <a:spLocks noGrp="1"/>
          </p:cNvSpPr>
          <p:nvPr>
            <p:ph type="title"/>
          </p:nvPr>
        </p:nvSpPr>
        <p:spPr/>
        <p:txBody>
          <a:bodyPr/>
          <a:lstStyle/>
          <a:p>
            <a:r>
              <a:rPr lang="en-US" dirty="0"/>
              <a:t>CNN Model Building	</a:t>
            </a:r>
          </a:p>
        </p:txBody>
      </p:sp>
      <p:sp>
        <p:nvSpPr>
          <p:cNvPr id="3" name="Slide Number Placeholder 2">
            <a:extLst>
              <a:ext uri="{FF2B5EF4-FFF2-40B4-BE49-F238E27FC236}">
                <a16:creationId xmlns:a16="http://schemas.microsoft.com/office/drawing/2014/main" id="{DC2C3ECD-A7C9-2AEF-FFC5-AD20D113999D}"/>
              </a:ext>
            </a:extLst>
          </p:cNvPr>
          <p:cNvSpPr>
            <a:spLocks noGrp="1"/>
          </p:cNvSpPr>
          <p:nvPr>
            <p:ph type="sldNum" sz="quarter" idx="12"/>
          </p:nvPr>
        </p:nvSpPr>
        <p:spPr/>
        <p:txBody>
          <a:bodyPr/>
          <a:lstStyle/>
          <a:p>
            <a:pPr rtl="0"/>
            <a:fld id="{C263D6C4-4840-40CC-AC84-17E24B3B7BDE}" type="slidenum">
              <a:rPr lang="en-GB" noProof="0" smtClean="0"/>
              <a:pPr rtl="0"/>
              <a:t>7</a:t>
            </a:fld>
            <a:endParaRPr lang="en-GB" noProof="0"/>
          </a:p>
        </p:txBody>
      </p:sp>
      <p:sp>
        <p:nvSpPr>
          <p:cNvPr id="4" name="Content Placeholder 3">
            <a:extLst>
              <a:ext uri="{FF2B5EF4-FFF2-40B4-BE49-F238E27FC236}">
                <a16:creationId xmlns:a16="http://schemas.microsoft.com/office/drawing/2014/main" id="{5B1B769D-BDAA-42F5-36B6-5744FBE94E91}"/>
              </a:ext>
            </a:extLst>
          </p:cNvPr>
          <p:cNvSpPr>
            <a:spLocks noGrp="1"/>
          </p:cNvSpPr>
          <p:nvPr>
            <p:ph idx="1"/>
          </p:nvPr>
        </p:nvSpPr>
        <p:spPr/>
        <p:txBody>
          <a:bodyPr/>
          <a:lstStyle/>
          <a:p>
            <a:endParaRPr lang="en-IN" dirty="0"/>
          </a:p>
          <a:p>
            <a:pPr marL="0" indent="0">
              <a:buNone/>
            </a:pPr>
            <a:r>
              <a:rPr lang="en-IN" dirty="0"/>
              <a:t>Dataset</a:t>
            </a:r>
            <a:endParaRPr lang="en-IN" dirty="0">
              <a:latin typeface="Times New Roman" panose="02020603050405020304" pitchFamily="18" charset="0"/>
              <a:cs typeface="Times New Roman" panose="02020603050405020304" pitchFamily="18" charset="0"/>
            </a:endParaRPr>
          </a:p>
          <a:p>
            <a:r>
              <a:rPr lang="en-IN" dirty="0"/>
              <a:t>Dataset consist of baby cry recordings and non-baby cry recordings(all sounds except baby cry)</a:t>
            </a:r>
          </a:p>
          <a:p>
            <a:r>
              <a:rPr lang="en-IN" dirty="0"/>
              <a:t>Two classes</a:t>
            </a:r>
          </a:p>
          <a:p>
            <a:pPr lvl="1">
              <a:buFont typeface="Wingdings" panose="05000000000000000000" pitchFamily="2" charset="2"/>
              <a:buChar char="§"/>
            </a:pPr>
            <a:r>
              <a:rPr lang="en-IN" dirty="0"/>
              <a:t>Baby cry</a:t>
            </a:r>
          </a:p>
          <a:p>
            <a:pPr lvl="1">
              <a:buFont typeface="Wingdings" panose="05000000000000000000" pitchFamily="2" charset="2"/>
              <a:buChar char="§"/>
            </a:pPr>
            <a:r>
              <a:rPr lang="en-IN" dirty="0"/>
              <a:t>Non-baby cry</a:t>
            </a:r>
          </a:p>
          <a:p>
            <a:endParaRPr lang="en-US" dirty="0"/>
          </a:p>
        </p:txBody>
      </p:sp>
    </p:spTree>
    <p:extLst>
      <p:ext uri="{BB962C8B-B14F-4D97-AF65-F5344CB8AC3E}">
        <p14:creationId xmlns:p14="http://schemas.microsoft.com/office/powerpoint/2010/main" val="3984711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4D84A-3D02-70A0-A178-E986775BCB32}"/>
              </a:ext>
            </a:extLst>
          </p:cNvPr>
          <p:cNvSpPr>
            <a:spLocks noGrp="1"/>
          </p:cNvSpPr>
          <p:nvPr>
            <p:ph type="title"/>
          </p:nvPr>
        </p:nvSpPr>
        <p:spPr/>
        <p:txBody>
          <a:bodyPr/>
          <a:lstStyle/>
          <a:p>
            <a:r>
              <a:rPr lang="en-US" dirty="0"/>
              <a:t>Audio Signal Preprocessing</a:t>
            </a:r>
          </a:p>
        </p:txBody>
      </p:sp>
      <p:sp>
        <p:nvSpPr>
          <p:cNvPr id="3" name="Slide Number Placeholder 2">
            <a:extLst>
              <a:ext uri="{FF2B5EF4-FFF2-40B4-BE49-F238E27FC236}">
                <a16:creationId xmlns:a16="http://schemas.microsoft.com/office/drawing/2014/main" id="{1BD4B8FB-AD85-99AA-A3B6-D39555D2E2FF}"/>
              </a:ext>
            </a:extLst>
          </p:cNvPr>
          <p:cNvSpPr>
            <a:spLocks noGrp="1"/>
          </p:cNvSpPr>
          <p:nvPr>
            <p:ph type="sldNum" sz="quarter" idx="12"/>
          </p:nvPr>
        </p:nvSpPr>
        <p:spPr/>
        <p:txBody>
          <a:bodyPr/>
          <a:lstStyle/>
          <a:p>
            <a:pPr rtl="0"/>
            <a:fld id="{C263D6C4-4840-40CC-AC84-17E24B3B7BDE}" type="slidenum">
              <a:rPr lang="en-GB" noProof="0" smtClean="0"/>
              <a:pPr rtl="0"/>
              <a:t>8</a:t>
            </a:fld>
            <a:endParaRPr lang="en-GB" noProof="0"/>
          </a:p>
        </p:txBody>
      </p:sp>
      <p:sp>
        <p:nvSpPr>
          <p:cNvPr id="5" name="Rectangle 4">
            <a:extLst>
              <a:ext uri="{FF2B5EF4-FFF2-40B4-BE49-F238E27FC236}">
                <a16:creationId xmlns:a16="http://schemas.microsoft.com/office/drawing/2014/main" id="{9801DE45-D3E9-D69A-CFFE-B208582B7D26}"/>
              </a:ext>
            </a:extLst>
          </p:cNvPr>
          <p:cNvSpPr/>
          <p:nvPr/>
        </p:nvSpPr>
        <p:spPr>
          <a:xfrm>
            <a:off x="4771934" y="1373558"/>
            <a:ext cx="165618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latin typeface="Times New Roman" panose="02020603050405020304" pitchFamily="18" charset="0"/>
                <a:cs typeface="Times New Roman" panose="02020603050405020304" pitchFamily="18" charset="0"/>
              </a:rPr>
              <a:t>AUDIO DATA</a:t>
            </a:r>
          </a:p>
        </p:txBody>
      </p:sp>
      <p:sp>
        <p:nvSpPr>
          <p:cNvPr id="6" name="Rectangle 5">
            <a:extLst>
              <a:ext uri="{FF2B5EF4-FFF2-40B4-BE49-F238E27FC236}">
                <a16:creationId xmlns:a16="http://schemas.microsoft.com/office/drawing/2014/main" id="{92EE0BD1-6B54-238A-3A19-2CB4A51FBF5E}"/>
              </a:ext>
            </a:extLst>
          </p:cNvPr>
          <p:cNvSpPr/>
          <p:nvPr/>
        </p:nvSpPr>
        <p:spPr>
          <a:xfrm>
            <a:off x="3187757" y="4567010"/>
            <a:ext cx="165618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latin typeface="Times New Roman" panose="02020603050405020304" pitchFamily="18" charset="0"/>
                <a:cs typeface="Times New Roman" panose="02020603050405020304" pitchFamily="18" charset="0"/>
              </a:rPr>
              <a:t>Label baby cry target as 1</a:t>
            </a:r>
          </a:p>
        </p:txBody>
      </p:sp>
      <p:sp>
        <p:nvSpPr>
          <p:cNvPr id="7" name="Rectangle 6">
            <a:extLst>
              <a:ext uri="{FF2B5EF4-FFF2-40B4-BE49-F238E27FC236}">
                <a16:creationId xmlns:a16="http://schemas.microsoft.com/office/drawing/2014/main" id="{890BF9C4-1DA4-3C9B-97A3-32FFF6C002E9}"/>
              </a:ext>
            </a:extLst>
          </p:cNvPr>
          <p:cNvSpPr/>
          <p:nvPr/>
        </p:nvSpPr>
        <p:spPr>
          <a:xfrm>
            <a:off x="6284101" y="2550786"/>
            <a:ext cx="165618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latin typeface="Times New Roman" panose="02020603050405020304" pitchFamily="18" charset="0"/>
                <a:cs typeface="Times New Roman" panose="02020603050405020304" pitchFamily="18" charset="0"/>
              </a:rPr>
              <a:t>Non-baby cry audio</a:t>
            </a:r>
          </a:p>
        </p:txBody>
      </p:sp>
      <p:sp>
        <p:nvSpPr>
          <p:cNvPr id="8" name="Rectangle 7">
            <a:extLst>
              <a:ext uri="{FF2B5EF4-FFF2-40B4-BE49-F238E27FC236}">
                <a16:creationId xmlns:a16="http://schemas.microsoft.com/office/drawing/2014/main" id="{5C765AB4-4EA1-F0FB-1477-BB1E32A102DC}"/>
              </a:ext>
            </a:extLst>
          </p:cNvPr>
          <p:cNvSpPr/>
          <p:nvPr/>
        </p:nvSpPr>
        <p:spPr>
          <a:xfrm>
            <a:off x="3187757" y="3558898"/>
            <a:ext cx="165618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latin typeface="Times New Roman" panose="02020603050405020304" pitchFamily="18" charset="0"/>
                <a:cs typeface="Times New Roman" panose="02020603050405020304" pitchFamily="18" charset="0"/>
              </a:rPr>
              <a:t>MFCC</a:t>
            </a:r>
          </a:p>
        </p:txBody>
      </p:sp>
      <p:sp>
        <p:nvSpPr>
          <p:cNvPr id="9" name="Rectangle 8">
            <a:extLst>
              <a:ext uri="{FF2B5EF4-FFF2-40B4-BE49-F238E27FC236}">
                <a16:creationId xmlns:a16="http://schemas.microsoft.com/office/drawing/2014/main" id="{DB435B40-88F9-36EA-CD81-7BF3BFF9C359}"/>
              </a:ext>
            </a:extLst>
          </p:cNvPr>
          <p:cNvSpPr/>
          <p:nvPr/>
        </p:nvSpPr>
        <p:spPr>
          <a:xfrm>
            <a:off x="6284101" y="3558898"/>
            <a:ext cx="165618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latin typeface="Times New Roman" panose="02020603050405020304" pitchFamily="18" charset="0"/>
                <a:cs typeface="Times New Roman" panose="02020603050405020304" pitchFamily="18" charset="0"/>
              </a:rPr>
              <a:t>MFCC</a:t>
            </a:r>
          </a:p>
        </p:txBody>
      </p:sp>
      <p:sp>
        <p:nvSpPr>
          <p:cNvPr id="10" name="Rectangle 9">
            <a:extLst>
              <a:ext uri="{FF2B5EF4-FFF2-40B4-BE49-F238E27FC236}">
                <a16:creationId xmlns:a16="http://schemas.microsoft.com/office/drawing/2014/main" id="{9F43FADE-2EEF-DFDE-3A66-04C4E012B904}"/>
              </a:ext>
            </a:extLst>
          </p:cNvPr>
          <p:cNvSpPr/>
          <p:nvPr/>
        </p:nvSpPr>
        <p:spPr>
          <a:xfrm>
            <a:off x="3187757" y="2550786"/>
            <a:ext cx="165618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latin typeface="Times New Roman" panose="02020603050405020304" pitchFamily="18" charset="0"/>
                <a:cs typeface="Times New Roman" panose="02020603050405020304" pitchFamily="18" charset="0"/>
              </a:rPr>
              <a:t>Baby cry audio</a:t>
            </a:r>
          </a:p>
        </p:txBody>
      </p:sp>
      <p:sp>
        <p:nvSpPr>
          <p:cNvPr id="11" name="Rectangle 10">
            <a:extLst>
              <a:ext uri="{FF2B5EF4-FFF2-40B4-BE49-F238E27FC236}">
                <a16:creationId xmlns:a16="http://schemas.microsoft.com/office/drawing/2014/main" id="{E24F718F-46D6-64D9-15F7-A0B2F894A6FA}"/>
              </a:ext>
            </a:extLst>
          </p:cNvPr>
          <p:cNvSpPr/>
          <p:nvPr/>
        </p:nvSpPr>
        <p:spPr>
          <a:xfrm>
            <a:off x="6284101" y="4567010"/>
            <a:ext cx="165618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latin typeface="Times New Roman" panose="02020603050405020304" pitchFamily="18" charset="0"/>
                <a:cs typeface="Times New Roman" panose="02020603050405020304" pitchFamily="18" charset="0"/>
              </a:rPr>
              <a:t>Label non-baby cry target as 0</a:t>
            </a:r>
          </a:p>
        </p:txBody>
      </p:sp>
      <p:sp>
        <p:nvSpPr>
          <p:cNvPr id="12" name="Rectangle 11">
            <a:extLst>
              <a:ext uri="{FF2B5EF4-FFF2-40B4-BE49-F238E27FC236}">
                <a16:creationId xmlns:a16="http://schemas.microsoft.com/office/drawing/2014/main" id="{4BA6D0C7-13E4-2FD7-4282-86E9DE8DBEED}"/>
              </a:ext>
            </a:extLst>
          </p:cNvPr>
          <p:cNvSpPr/>
          <p:nvPr/>
        </p:nvSpPr>
        <p:spPr>
          <a:xfrm>
            <a:off x="4797754" y="5587924"/>
            <a:ext cx="165618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latin typeface="Times New Roman" panose="02020603050405020304" pitchFamily="18" charset="0"/>
                <a:cs typeface="Times New Roman" panose="02020603050405020304" pitchFamily="18" charset="0"/>
              </a:rPr>
              <a:t> MODEL</a:t>
            </a:r>
          </a:p>
        </p:txBody>
      </p:sp>
      <p:cxnSp>
        <p:nvCxnSpPr>
          <p:cNvPr id="13" name="Straight Arrow Connector 12">
            <a:extLst>
              <a:ext uri="{FF2B5EF4-FFF2-40B4-BE49-F238E27FC236}">
                <a16:creationId xmlns:a16="http://schemas.microsoft.com/office/drawing/2014/main" id="{A34A581A-5C38-69F0-9BBB-9D34E186ED79}"/>
              </a:ext>
            </a:extLst>
          </p:cNvPr>
          <p:cNvCxnSpPr/>
          <p:nvPr/>
        </p:nvCxnSpPr>
        <p:spPr>
          <a:xfrm>
            <a:off x="3979845" y="1614682"/>
            <a:ext cx="0" cy="93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72F59D0-CEF4-9F6D-649E-D7099C566812}"/>
              </a:ext>
            </a:extLst>
          </p:cNvPr>
          <p:cNvCxnSpPr>
            <a:stCxn id="5" idx="1"/>
          </p:cNvCxnSpPr>
          <p:nvPr/>
        </p:nvCxnSpPr>
        <p:spPr>
          <a:xfrm flipH="1">
            <a:off x="3979845" y="1625586"/>
            <a:ext cx="7920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C4A6D8E-E081-781B-D646-76CCC8F94F52}"/>
              </a:ext>
            </a:extLst>
          </p:cNvPr>
          <p:cNvCxnSpPr/>
          <p:nvPr/>
        </p:nvCxnSpPr>
        <p:spPr>
          <a:xfrm>
            <a:off x="7112193" y="1625586"/>
            <a:ext cx="0" cy="925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85DF29B-3A92-DA8B-64D5-CEBDEB7EB170}"/>
              </a:ext>
            </a:extLst>
          </p:cNvPr>
          <p:cNvCxnSpPr>
            <a:stCxn id="5" idx="3"/>
          </p:cNvCxnSpPr>
          <p:nvPr/>
        </p:nvCxnSpPr>
        <p:spPr>
          <a:xfrm>
            <a:off x="6428118" y="1625586"/>
            <a:ext cx="6840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8CF81A-B866-FE29-F53B-3DE603B45941}"/>
              </a:ext>
            </a:extLst>
          </p:cNvPr>
          <p:cNvCxnSpPr>
            <a:stCxn id="10" idx="2"/>
            <a:endCxn id="8" idx="0"/>
          </p:cNvCxnSpPr>
          <p:nvPr/>
        </p:nvCxnSpPr>
        <p:spPr>
          <a:xfrm>
            <a:off x="4015849" y="3054842"/>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9BFB603-5642-4BB2-EBE8-5B6B0FA97802}"/>
              </a:ext>
            </a:extLst>
          </p:cNvPr>
          <p:cNvCxnSpPr>
            <a:stCxn id="8" idx="2"/>
            <a:endCxn id="6" idx="0"/>
          </p:cNvCxnSpPr>
          <p:nvPr/>
        </p:nvCxnSpPr>
        <p:spPr>
          <a:xfrm>
            <a:off x="4015849" y="4062954"/>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C192A70-6A58-ACC1-F250-1E4E6F342C7C}"/>
              </a:ext>
            </a:extLst>
          </p:cNvPr>
          <p:cNvCxnSpPr>
            <a:stCxn id="7" idx="2"/>
            <a:endCxn id="9" idx="0"/>
          </p:cNvCxnSpPr>
          <p:nvPr/>
        </p:nvCxnSpPr>
        <p:spPr>
          <a:xfrm>
            <a:off x="7112193" y="3054842"/>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2726FFA-DCB6-15F0-6909-0A1812C8E6C9}"/>
              </a:ext>
            </a:extLst>
          </p:cNvPr>
          <p:cNvCxnSpPr>
            <a:stCxn id="9" idx="2"/>
            <a:endCxn id="11" idx="0"/>
          </p:cNvCxnSpPr>
          <p:nvPr/>
        </p:nvCxnSpPr>
        <p:spPr>
          <a:xfrm>
            <a:off x="7112193" y="4062954"/>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A7DF0E2-5C75-CA89-6069-9CF53D84875E}"/>
              </a:ext>
            </a:extLst>
          </p:cNvPr>
          <p:cNvCxnSpPr>
            <a:stCxn id="6" idx="2"/>
          </p:cNvCxnSpPr>
          <p:nvPr/>
        </p:nvCxnSpPr>
        <p:spPr>
          <a:xfrm>
            <a:off x="4015849" y="5071066"/>
            <a:ext cx="0" cy="720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9FC5F4-F44D-EBE7-0D6D-D67199AAB88D}"/>
              </a:ext>
            </a:extLst>
          </p:cNvPr>
          <p:cNvCxnSpPr>
            <a:stCxn id="11" idx="2"/>
          </p:cNvCxnSpPr>
          <p:nvPr/>
        </p:nvCxnSpPr>
        <p:spPr>
          <a:xfrm>
            <a:off x="7112193" y="5071066"/>
            <a:ext cx="0" cy="720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761FDC5-09EA-F4D9-33F5-E7E4C84CD364}"/>
              </a:ext>
            </a:extLst>
          </p:cNvPr>
          <p:cNvCxnSpPr/>
          <p:nvPr/>
        </p:nvCxnSpPr>
        <p:spPr>
          <a:xfrm>
            <a:off x="4015849" y="5791146"/>
            <a:ext cx="7560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C433EEB-2899-145F-89E4-0F189066D24E}"/>
              </a:ext>
            </a:extLst>
          </p:cNvPr>
          <p:cNvCxnSpPr>
            <a:endCxn id="12" idx="3"/>
          </p:cNvCxnSpPr>
          <p:nvPr/>
        </p:nvCxnSpPr>
        <p:spPr>
          <a:xfrm flipH="1">
            <a:off x="6453938" y="5791146"/>
            <a:ext cx="658255" cy="12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124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A608A-FB03-DC84-B766-5CCBFC8D5026}"/>
              </a:ext>
            </a:extLst>
          </p:cNvPr>
          <p:cNvSpPr>
            <a:spLocks noGrp="1"/>
          </p:cNvSpPr>
          <p:nvPr>
            <p:ph type="title"/>
          </p:nvPr>
        </p:nvSpPr>
        <p:spPr/>
        <p:txBody>
          <a:bodyPr/>
          <a:lstStyle/>
          <a:p>
            <a:r>
              <a:rPr lang="en-US" dirty="0"/>
              <a:t>MFCC</a:t>
            </a:r>
          </a:p>
        </p:txBody>
      </p:sp>
      <p:sp>
        <p:nvSpPr>
          <p:cNvPr id="3" name="Slide Number Placeholder 2">
            <a:extLst>
              <a:ext uri="{FF2B5EF4-FFF2-40B4-BE49-F238E27FC236}">
                <a16:creationId xmlns:a16="http://schemas.microsoft.com/office/drawing/2014/main" id="{FB004E26-1F26-86F4-F7D1-DFC48C8B62CD}"/>
              </a:ext>
            </a:extLst>
          </p:cNvPr>
          <p:cNvSpPr>
            <a:spLocks noGrp="1"/>
          </p:cNvSpPr>
          <p:nvPr>
            <p:ph type="sldNum" sz="quarter" idx="12"/>
          </p:nvPr>
        </p:nvSpPr>
        <p:spPr/>
        <p:txBody>
          <a:bodyPr/>
          <a:lstStyle/>
          <a:p>
            <a:pPr rtl="0"/>
            <a:fld id="{C263D6C4-4840-40CC-AC84-17E24B3B7BDE}" type="slidenum">
              <a:rPr lang="en-GB" noProof="0" smtClean="0"/>
              <a:pPr rtl="0"/>
              <a:t>9</a:t>
            </a:fld>
            <a:endParaRPr lang="en-GB" noProof="0"/>
          </a:p>
        </p:txBody>
      </p:sp>
      <p:sp>
        <p:nvSpPr>
          <p:cNvPr id="4" name="Content Placeholder 3">
            <a:extLst>
              <a:ext uri="{FF2B5EF4-FFF2-40B4-BE49-F238E27FC236}">
                <a16:creationId xmlns:a16="http://schemas.microsoft.com/office/drawing/2014/main" id="{0BDF53D0-3B25-6A3F-257A-694BD88F4324}"/>
              </a:ext>
            </a:extLst>
          </p:cNvPr>
          <p:cNvSpPr>
            <a:spLocks noGrp="1"/>
          </p:cNvSpPr>
          <p:nvPr>
            <p:ph idx="1"/>
          </p:nvPr>
        </p:nvSpPr>
        <p:spPr/>
        <p:txBody>
          <a:bodyPr>
            <a:normAutofit lnSpcReduction="10000"/>
          </a:bodyPr>
          <a:lstStyle/>
          <a:p>
            <a:pPr algn="just"/>
            <a:r>
              <a:rPr lang="en-IN" sz="2800" dirty="0">
                <a:latin typeface="Times New Roman" panose="02020603050405020304" pitchFamily="18" charset="0"/>
                <a:cs typeface="Times New Roman" panose="02020603050405020304" pitchFamily="18" charset="0"/>
              </a:rPr>
              <a:t>MFCCs are the Mel Frequency Cepstral Coefficients.</a:t>
            </a:r>
          </a:p>
          <a:p>
            <a:pPr algn="just"/>
            <a:r>
              <a:rPr lang="en-IN" sz="2800" dirty="0">
                <a:latin typeface="Times New Roman" panose="02020603050405020304" pitchFamily="18" charset="0"/>
                <a:cs typeface="Times New Roman" panose="02020603050405020304" pitchFamily="18" charset="0"/>
              </a:rPr>
              <a:t>MFCC takes into account human perception for sensitivity at appropriate frequencies by converting the conventional frequency to Mel Scale, and are thus suitable for speech recognition tasks.</a:t>
            </a:r>
          </a:p>
          <a:p>
            <a:pPr algn="just"/>
            <a:r>
              <a:rPr lang="en-IN" dirty="0">
                <a:latin typeface="Times New Roman" panose="02020603050405020304" pitchFamily="18" charset="0"/>
                <a:cs typeface="Times New Roman" panose="02020603050405020304" pitchFamily="18" charset="0"/>
              </a:rPr>
              <a:t>The Mel scale relates perceived frequency, or pitch, of a pure tone to its actual measured frequency. Humans are much better at discerning small changes in pitch at low frequencies than they are at high frequencies. Incorporating this scale makes our features match more closely what humans hear.</a:t>
            </a:r>
          </a:p>
          <a:p>
            <a:pPr algn="just"/>
            <a:r>
              <a:rPr lang="en-IN" dirty="0">
                <a:latin typeface="Times New Roman" panose="02020603050405020304" pitchFamily="18" charset="0"/>
                <a:cs typeface="Times New Roman" panose="02020603050405020304" pitchFamily="18" charset="0"/>
              </a:rPr>
              <a:t>We generally take 12-13 Mel Frequency coefficients into consideration as features when training models.</a:t>
            </a:r>
          </a:p>
        </p:txBody>
      </p:sp>
    </p:spTree>
    <p:extLst>
      <p:ext uri="{BB962C8B-B14F-4D97-AF65-F5344CB8AC3E}">
        <p14:creationId xmlns:p14="http://schemas.microsoft.com/office/powerpoint/2010/main" val="3610846754"/>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677750_TF66687569" id="{5B888300-1273-41F5-A5CD-44107916CC14}" vid="{40518E2E-947D-4D54-9D53-AB7B73CA5C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8A95DE24-D6C3-4A00-9085-D9594C193AE1}">
  <ds:schemaRefs>
    <ds:schemaRef ds:uri="http://schemas.microsoft.com/sharepoint/v3/contenttype/forms"/>
  </ds:schemaRefs>
</ds:datastoreItem>
</file>

<file path=customXml/itemProps2.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992231-163D-4428-A2B8-DA1FE0274129}">
  <ds:schemaRefs>
    <ds:schemaRef ds:uri="http://schemas.microsoft.com/office/2006/metadata/properties"/>
    <ds:schemaRef ds:uri="http://purl.org/dc/dcmitype/"/>
    <ds:schemaRef ds:uri="http://schemas.microsoft.com/sharepoint/v3"/>
    <ds:schemaRef ds:uri="http://purl.org/dc/elements/1.1/"/>
    <ds:schemaRef ds:uri="http://schemas.openxmlformats.org/package/2006/metadata/core-properties"/>
    <ds:schemaRef ds:uri="6dc4bcd6-49db-4c07-9060-8acfc67cef9f"/>
    <ds:schemaRef ds:uri="http://schemas.microsoft.com/office/2006/documentManagement/types"/>
    <ds:schemaRef ds:uri="http://schemas.microsoft.com/office/infopath/2007/PartnerControls"/>
    <ds:schemaRef ds:uri="http://purl.org/dc/terms/"/>
    <ds:schemaRef ds:uri="fb0879af-3eba-417a-a55a-ffe6dcd6ca77"/>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955</TotalTime>
  <Words>897</Words>
  <Application>Microsoft Macintosh PowerPoint</Application>
  <PresentationFormat>Widescreen</PresentationFormat>
  <Paragraphs>109</Paragraphs>
  <Slides>20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Times New Roman</vt:lpstr>
      <vt:lpstr>Trade Gothic LT Pro</vt:lpstr>
      <vt:lpstr>Trebuchet MS</vt:lpstr>
      <vt:lpstr>Wingdings</vt:lpstr>
      <vt:lpstr>Office Theme</vt:lpstr>
      <vt:lpstr>Baby Cry Detection using AI and Signal Processing</vt:lpstr>
      <vt:lpstr>Contents</vt:lpstr>
      <vt:lpstr>Problem Statement</vt:lpstr>
      <vt:lpstr>Problem Statement</vt:lpstr>
      <vt:lpstr>Objectives </vt:lpstr>
      <vt:lpstr>Methodology</vt:lpstr>
      <vt:lpstr>CNN Model Building </vt:lpstr>
      <vt:lpstr>Audio Signal Preprocessing</vt:lpstr>
      <vt:lpstr>MFCC</vt:lpstr>
      <vt:lpstr>Steps Involved in finding MFCC Coefficients</vt:lpstr>
      <vt:lpstr>MFCC Output</vt:lpstr>
      <vt:lpstr>CNN</vt:lpstr>
      <vt:lpstr>CNN Model Accuracy Results</vt:lpstr>
      <vt:lpstr>CNN Model Classification Report</vt:lpstr>
      <vt:lpstr>Comparing Different Model Performance</vt:lpstr>
      <vt:lpstr>Demo 1</vt:lpstr>
      <vt:lpstr>Demo 2 </vt:lpstr>
      <vt:lpstr>Conclusion</vt:lpstr>
      <vt:lpstr>Scope &amp; Limitations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Baby Cry Detection using AI and Signal Processing</dc:title>
  <dc:creator>Pritam Kesh</dc:creator>
  <cp:lastModifiedBy>Pritam Kesh</cp:lastModifiedBy>
  <cp:revision>17</cp:revision>
  <dcterms:created xsi:type="dcterms:W3CDTF">2023-04-05T12:19:45Z</dcterms:created>
  <dcterms:modified xsi:type="dcterms:W3CDTF">2023-04-23T17:39:41Z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