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5"/>
  </p:notesMasterIdLst>
  <p:sldIdLst>
    <p:sldId id="1300" r:id="rId5"/>
    <p:sldId id="1291" r:id="rId6"/>
    <p:sldId id="1301" r:id="rId7"/>
    <p:sldId id="1302" r:id="rId8"/>
    <p:sldId id="1315" r:id="rId9"/>
    <p:sldId id="1305" r:id="rId10"/>
    <p:sldId id="1306" r:id="rId11"/>
    <p:sldId id="1307" r:id="rId12"/>
    <p:sldId id="1308" r:id="rId13"/>
    <p:sldId id="1309" r:id="rId14"/>
    <p:sldId id="1310" r:id="rId15"/>
    <p:sldId id="1311" r:id="rId16"/>
    <p:sldId id="1312" r:id="rId17"/>
    <p:sldId id="1313" r:id="rId18"/>
    <p:sldId id="1314" r:id="rId19"/>
    <p:sldId id="1295" r:id="rId20"/>
    <p:sldId id="1303" r:id="rId21"/>
    <p:sldId id="1296" r:id="rId22"/>
    <p:sldId id="1304" r:id="rId23"/>
    <p:sldId id="1250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EF9"/>
    <a:srgbClr val="F9FFEB"/>
    <a:srgbClr val="EDEEFF"/>
    <a:srgbClr val="EDFFC5"/>
    <a:srgbClr val="7FBA00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>
        <p:scale>
          <a:sx n="75" d="100"/>
          <a:sy n="75" d="100"/>
        </p:scale>
        <p:origin x="946" y="-130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65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1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245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384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14" r:id="rId2"/>
    <p:sldLayoutId id="214748372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5666986" y="2782669"/>
            <a:ext cx="508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0" i="0" dirty="0">
                <a:solidFill>
                  <a:srgbClr val="FFFFFF"/>
                </a:solidFill>
                <a:effectLst/>
              </a:rPr>
              <a:t>Sustainability Analysis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D97332-B949-6172-80A0-C0B4B4FB67E8}"/>
              </a:ext>
            </a:extLst>
          </p:cNvPr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A27540A-9E08-71C9-C49B-6AA04DE6E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EEE6DDB2-51A4-6779-CC14-E1171B3C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525A2-49D0-AAD6-F4EE-F488AD21601D}"/>
              </a:ext>
            </a:extLst>
          </p:cNvPr>
          <p:cNvSpPr txBox="1"/>
          <p:nvPr/>
        </p:nvSpPr>
        <p:spPr>
          <a:xfrm>
            <a:off x="5994607" y="3910016"/>
            <a:ext cx="4714752" cy="2090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Symbiosis Institute Of Technology, Nagpur</a:t>
            </a:r>
          </a:p>
          <a:p>
            <a:pPr>
              <a:lnSpc>
                <a:spcPts val="3675"/>
              </a:lnSpc>
            </a:pPr>
            <a:r>
              <a:rPr lang="en-IN" b="0" i="0" dirty="0">
                <a:solidFill>
                  <a:srgbClr val="FFFFFF"/>
                </a:solidFill>
                <a:effectLst/>
                <a:latin typeface="YAFdJi-0PQg 0"/>
              </a:rPr>
              <a:t>Prakriti Kumari</a:t>
            </a:r>
            <a:endParaRPr lang="en-IN" dirty="0">
              <a:solidFill>
                <a:srgbClr val="FFFFFF"/>
              </a:solidFill>
              <a:effectLst/>
              <a:latin typeface="YAFdJi-0PQg 0"/>
            </a:endParaRPr>
          </a:p>
          <a:p>
            <a:pPr>
              <a:lnSpc>
                <a:spcPts val="3675"/>
              </a:lnSpc>
            </a:pPr>
            <a:r>
              <a:rPr lang="en-IN" b="0" i="0" dirty="0">
                <a:solidFill>
                  <a:srgbClr val="FFFFFF"/>
                </a:solidFill>
                <a:effectLst/>
                <a:latin typeface="YAFdJi-0PQg 0"/>
              </a:rPr>
              <a:t>Pritam Morey</a:t>
            </a:r>
            <a:endParaRPr lang="en-IN" dirty="0">
              <a:solidFill>
                <a:srgbClr val="FFFFFF"/>
              </a:solidFill>
              <a:effectLst/>
              <a:latin typeface="YAFdJi-0PQg 0"/>
            </a:endParaRPr>
          </a:p>
          <a:p>
            <a:pPr>
              <a:lnSpc>
                <a:spcPts val="3675"/>
              </a:lnSpc>
            </a:pPr>
            <a:r>
              <a:rPr lang="en-IN" b="0" i="0" dirty="0" err="1">
                <a:solidFill>
                  <a:srgbClr val="FFFFFF"/>
                </a:solidFill>
                <a:effectLst/>
                <a:latin typeface="YAFdJi-0PQg 0"/>
              </a:rPr>
              <a:t>Taniksha</a:t>
            </a:r>
            <a:r>
              <a:rPr lang="en-IN" b="0" i="0" dirty="0">
                <a:solidFill>
                  <a:srgbClr val="FFFFFF"/>
                </a:solidFill>
                <a:effectLst/>
                <a:latin typeface="YAFdJi-0PQg 0"/>
              </a:rPr>
              <a:t> </a:t>
            </a:r>
            <a:r>
              <a:rPr lang="en-IN" dirty="0">
                <a:solidFill>
                  <a:srgbClr val="FFFFFF"/>
                </a:solidFill>
                <a:latin typeface="YAFdJi-0PQg 0"/>
              </a:rPr>
              <a:t>Upadhyay</a:t>
            </a:r>
            <a:endParaRPr lang="en-IN" dirty="0">
              <a:solidFill>
                <a:srgbClr val="FFFFFF"/>
              </a:solidFill>
              <a:effectLst/>
              <a:latin typeface="YAFdJi-0PQg 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64ADD5-8E32-87F8-D327-4866916233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31"/>
          <a:stretch/>
        </p:blipFill>
        <p:spPr>
          <a:xfrm>
            <a:off x="1297148" y="762000"/>
            <a:ext cx="9252263" cy="607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7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B1FCE3-BF54-FD9B-2F34-C5CD4976F0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97"/>
          <a:stretch/>
        </p:blipFill>
        <p:spPr>
          <a:xfrm>
            <a:off x="1257867" y="741680"/>
            <a:ext cx="9273436" cy="61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98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47D45B9-BC9A-32E2-6EAC-D0DB51CF5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9665"/>
            <a:ext cx="5565198" cy="570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5B9C8D-253E-BF21-FDCC-DD4C414BF85D}"/>
              </a:ext>
            </a:extLst>
          </p:cNvPr>
          <p:cNvSpPr txBox="1"/>
          <p:nvPr/>
        </p:nvSpPr>
        <p:spPr>
          <a:xfrm>
            <a:off x="6105524" y="1328091"/>
            <a:ext cx="5565197" cy="4689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 Features of the Graph: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X-axis and Y-axis: The dataset forms a spiral on the XY-plane, with the radius gradually increasing as the spiral completes multiple turns.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Z-axis: The points rise vertically along the Z-axis, creating a helical structure that spirals upward.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Color Gradient: The points are colored based on their angular position (theta), with the </a:t>
            </a:r>
            <a:r>
              <a:rPr lang="en-US" dirty="0" err="1"/>
              <a:t>Viridis</a:t>
            </a:r>
            <a:r>
              <a:rPr lang="en-US" dirty="0"/>
              <a:t> colormap applied to visually distinguish different parts of the spiral.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Points Distribution: The points are uniformly distributed along the spiral, with a smooth transition between the X, Y, and Z coordinates, providing a clear 3D representation.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483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4705E3-51CB-2805-49FA-6F593C730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552"/>
            <a:ext cx="12192000" cy="2322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5A0760-F272-ED9F-6291-1F0D694D7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02981"/>
            <a:ext cx="12243946" cy="23226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3FC929-B737-B2DC-350B-674A483E3A16}"/>
              </a:ext>
            </a:extLst>
          </p:cNvPr>
          <p:cNvSpPr txBox="1"/>
          <p:nvPr/>
        </p:nvSpPr>
        <p:spPr>
          <a:xfrm>
            <a:off x="429492" y="1282615"/>
            <a:ext cx="321425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tx1"/>
                </a:solidFill>
                <a:highlight>
                  <a:srgbClr val="EBEEF9"/>
                </a:highlight>
              </a:rPr>
              <a:t>3D Box Plot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E52AA-BDE4-A147-A0C5-70447560D249}"/>
              </a:ext>
            </a:extLst>
          </p:cNvPr>
          <p:cNvSpPr txBox="1"/>
          <p:nvPr/>
        </p:nvSpPr>
        <p:spPr>
          <a:xfrm>
            <a:off x="429492" y="3877129"/>
            <a:ext cx="174567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EBEEF9"/>
                </a:highlight>
              </a:rPr>
              <a:t>Funnel Chart</a:t>
            </a:r>
          </a:p>
        </p:txBody>
      </p:sp>
    </p:spTree>
    <p:extLst>
      <p:ext uri="{BB962C8B-B14F-4D97-AF65-F5344CB8AC3E}">
        <p14:creationId xmlns:p14="http://schemas.microsoft.com/office/powerpoint/2010/main" val="390325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2B49A8-7121-104E-8007-918F8A0C58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896"/>
          <a:stretch/>
        </p:blipFill>
        <p:spPr>
          <a:xfrm>
            <a:off x="0" y="742865"/>
            <a:ext cx="3708318" cy="428982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6A6819D-9D63-CB07-E007-F1D66A5BC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052" y="3171106"/>
            <a:ext cx="4680156" cy="353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BE8FA47-3E84-7EDE-6A28-ED3BA7642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615" y="1175502"/>
            <a:ext cx="3688750" cy="377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CE755F-58FD-76B9-91F8-D444C3B46788}"/>
              </a:ext>
            </a:extLst>
          </p:cNvPr>
          <p:cNvSpPr txBox="1"/>
          <p:nvPr/>
        </p:nvSpPr>
        <p:spPr>
          <a:xfrm>
            <a:off x="0" y="869359"/>
            <a:ext cx="264621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EBEEF9"/>
                </a:highlight>
              </a:rPr>
              <a:t>Sunburst Chart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F3C3F-88AA-4CC0-3F67-90FA29D19664}"/>
              </a:ext>
            </a:extLst>
          </p:cNvPr>
          <p:cNvSpPr txBox="1"/>
          <p:nvPr/>
        </p:nvSpPr>
        <p:spPr>
          <a:xfrm>
            <a:off x="9064238" y="1059187"/>
            <a:ext cx="182880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EBEEF9"/>
                </a:highlight>
              </a:rPr>
              <a:t>Radar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23BB9-E313-E594-D6B8-E59D5B680316}"/>
              </a:ext>
            </a:extLst>
          </p:cNvPr>
          <p:cNvSpPr txBox="1"/>
          <p:nvPr/>
        </p:nvSpPr>
        <p:spPr>
          <a:xfrm>
            <a:off x="192635" y="4744719"/>
            <a:ext cx="2997605" cy="174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Sunburst Chart</a:t>
            </a:r>
            <a:r>
              <a:rPr lang="en-US" dirty="0"/>
              <a:t>: </a:t>
            </a:r>
            <a:r>
              <a:rPr lang="en-US" sz="1400" dirty="0"/>
              <a:t>A radial chart used to visualize hierarchical data, with each level represented by a ring, and inner rings showing broader categories while outer rings break down into subcategories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366C69-E66C-DD69-CEDC-7E252065D26F}"/>
              </a:ext>
            </a:extLst>
          </p:cNvPr>
          <p:cNvSpPr txBox="1"/>
          <p:nvPr/>
        </p:nvSpPr>
        <p:spPr>
          <a:xfrm>
            <a:off x="4207336" y="1175502"/>
            <a:ext cx="3604260" cy="1610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Density Plot</a:t>
            </a:r>
            <a:r>
              <a:rPr lang="en-US" dirty="0"/>
              <a:t>: </a:t>
            </a:r>
            <a:r>
              <a:rPr lang="en-US" sz="1600" dirty="0"/>
              <a:t>A smooth, continuous version of a histogram, showing the distribution of a dataset and its probability density, often used to understand the underlying distribution of data.</a:t>
            </a:r>
            <a:endParaRPr lang="en-IN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5A0C9C-005E-1BC1-6B91-C5C1405C2CA3}"/>
              </a:ext>
            </a:extLst>
          </p:cNvPr>
          <p:cNvSpPr txBox="1"/>
          <p:nvPr/>
        </p:nvSpPr>
        <p:spPr>
          <a:xfrm>
            <a:off x="8394700" y="4860890"/>
            <a:ext cx="3688750" cy="1610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Radar Chart</a:t>
            </a:r>
            <a:r>
              <a:rPr lang="en-US" dirty="0"/>
              <a:t>: </a:t>
            </a:r>
            <a:r>
              <a:rPr lang="en-US" sz="1600" dirty="0"/>
              <a:t>A graphical representation of multivariate data with multiple axes, where each axis represents a variable, and the data points are plotted along these axes to form a polygon.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28354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93724C-F861-380C-DA6B-61599554E9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829" t="20274"/>
          <a:stretch/>
        </p:blipFill>
        <p:spPr>
          <a:xfrm>
            <a:off x="0" y="796397"/>
            <a:ext cx="8922327" cy="6061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5488D6-B638-8332-64D2-4B45E5583492}"/>
              </a:ext>
            </a:extLst>
          </p:cNvPr>
          <p:cNvSpPr txBox="1"/>
          <p:nvPr/>
        </p:nvSpPr>
        <p:spPr>
          <a:xfrm>
            <a:off x="9230592" y="1066801"/>
            <a:ext cx="42360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Choropleth MAP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1ED35-9A8E-8D59-5355-8C096173B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327" y="1720413"/>
            <a:ext cx="1297172" cy="479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92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Conclusion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212231" y="1623907"/>
            <a:ext cx="71311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2000" b="1" dirty="0"/>
              <a:t>Summary</a:t>
            </a:r>
          </a:p>
          <a:p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IKEA’s sustainability initiatives demonstrate strong correlations between environmental, economic, and social impacts.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Key drivers include cost efficiency, renewable energy usage, and customer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Linear regression and clustering revealed actionable insights to prioritize high-impact initiatives.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Recommendations were made to optimize sustainability strategies and enhance outcomes.</a:t>
            </a:r>
            <a:endParaRPr lang="en-US" sz="1800" dirty="0">
              <a:latin typeface="+mn-lt"/>
            </a:endParaRPr>
          </a:p>
          <a:p>
            <a:endParaRPr lang="en-US" sz="1400" dirty="0"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7989A-A2B1-6748-7E8A-F0362FB212B6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>
            <a:extLst>
              <a:ext uri="{FF2B5EF4-FFF2-40B4-BE49-F238E27FC236}">
                <a16:creationId xmlns:a16="http://schemas.microsoft.com/office/drawing/2014/main" id="{75F7452F-58BC-17CE-3016-C04F4A0BB5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7" t="5427" r="7295" b="7474"/>
          <a:stretch/>
        </p:blipFill>
        <p:spPr>
          <a:xfrm>
            <a:off x="7284122" y="1112942"/>
            <a:ext cx="4551680" cy="46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6A0EAD-F9E5-284A-7671-F2FC704FF90B}"/>
              </a:ext>
            </a:extLst>
          </p:cNvPr>
          <p:cNvSpPr txBox="1"/>
          <p:nvPr/>
        </p:nvSpPr>
        <p:spPr>
          <a:xfrm>
            <a:off x="510988" y="1132170"/>
            <a:ext cx="9127864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Future Work</a:t>
            </a:r>
          </a:p>
          <a:p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Broader Analysis</a:t>
            </a:r>
            <a:r>
              <a:rPr lang="en-US" sz="2000" dirty="0"/>
              <a:t>: Expand the dataset to include more initiatives and global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Real-Time Monitoring</a:t>
            </a:r>
            <a:r>
              <a:rPr lang="en-US" sz="2000" dirty="0"/>
              <a:t>: Integrate IoT and real-time data tracking for continuous evaluation.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Emerging Technologies</a:t>
            </a:r>
            <a:r>
              <a:rPr lang="en-US" sz="2000" dirty="0"/>
              <a:t>: Explore AI and machine learning to predict long-term sustainability impacts.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Comparative Studies</a:t>
            </a:r>
            <a:r>
              <a:rPr lang="en-US" sz="2000" dirty="0"/>
              <a:t>: Benchmark IKEA's sustainability performance against industry peers.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Stakeholder Engagement</a:t>
            </a:r>
            <a:r>
              <a:rPr lang="en-US" sz="2000" dirty="0"/>
              <a:t>: Assess the role of customer and community participation in driving impact.</a:t>
            </a:r>
          </a:p>
        </p:txBody>
      </p:sp>
    </p:spTree>
    <p:extLst>
      <p:ext uri="{BB962C8B-B14F-4D97-AF65-F5344CB8AC3E}">
        <p14:creationId xmlns:p14="http://schemas.microsoft.com/office/powerpoint/2010/main" val="97982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References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344245" y="1859932"/>
            <a:ext cx="8541571" cy="420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IKEA Sustainability Report: 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https://www.ikea.com/ms/en_US/this-is-ikea/sustainable-everyday/sustainability-report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IKEA and Sustainability Practices (World Economic Forum): 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https://www.weforum.org/agenda/2021/01/how-ikea-is-becoming-more-sustainable/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Sustainability and Corporate Responsibility at IKEA: 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https://about.ikea.com/en/sustainability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Case Studies on IKEA’s Circular Economy (Ellen MacArthur Foundation): 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https://ellenmacarthurfoundation.org/case-studies/ikea-designs-for-circularity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IKEA Carbon Footprint Reduction: 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https://www.climateaction.org/news/ikea-reduces-carbon-footprint-while-increasing-sales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Sustainable Energy Goals at IKEA: 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https://www.reuters.com/business/sustainable-energy-ikea-2022</a:t>
            </a:r>
          </a:p>
        </p:txBody>
      </p:sp>
    </p:spTree>
    <p:extLst>
      <p:ext uri="{BB962C8B-B14F-4D97-AF65-F5344CB8AC3E}">
        <p14:creationId xmlns:p14="http://schemas.microsoft.com/office/powerpoint/2010/main" val="1307925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7A6786-8921-E901-47F8-83CBE248429A}"/>
              </a:ext>
            </a:extLst>
          </p:cNvPr>
          <p:cNvSpPr txBox="1"/>
          <p:nvPr/>
        </p:nvSpPr>
        <p:spPr>
          <a:xfrm>
            <a:off x="285077" y="993296"/>
            <a:ext cx="60995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Result</a:t>
            </a:r>
            <a:endParaRPr lang="en-IN" sz="2000" dirty="0">
              <a:solidFill>
                <a:srgbClr val="213163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48DE2B4-0EBC-527A-1C40-1B52997D9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39" y="1957038"/>
            <a:ext cx="5207361" cy="414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8634CD-A33D-D827-7DE5-A4D49DEFC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828" y="2249212"/>
            <a:ext cx="4561910" cy="15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1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22267" y="1579544"/>
            <a:ext cx="979429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dirty="0"/>
              <a:t>Analyze IKEA's sustainability initiatives to understand the relationships between environmental, social, and economic impacts, and identify key factors driving effective outcomes. Use data-driven insights to recommend strategies for improving sustainability performance.</a:t>
            </a:r>
          </a:p>
          <a:p>
            <a:pPr>
              <a:spcAft>
                <a:spcPts val="800"/>
              </a:spcAft>
            </a:pPr>
            <a:endParaRPr lang="en-US" sz="2000" b="0" i="0" dirty="0">
              <a:solidFill>
                <a:srgbClr val="FFFFFF"/>
              </a:solidFill>
              <a:effectLst/>
            </a:endParaRPr>
          </a:p>
          <a:p>
            <a:pPr>
              <a:spcAft>
                <a:spcPts val="800"/>
              </a:spcAft>
            </a:pPr>
            <a:r>
              <a:rPr lang="en-IN" sz="2000" b="1" dirty="0">
                <a:solidFill>
                  <a:srgbClr val="213163"/>
                </a:solidFill>
              </a:rPr>
              <a:t>Objectives</a:t>
            </a:r>
            <a:endParaRPr lang="en-IN" sz="2000" dirty="0">
              <a:solidFill>
                <a:srgbClr val="21316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</a:rPr>
              <a:t>Evaluate the effectiveness of sustainability initiatives of IKEA.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</a:rPr>
              <a:t>Recognizing the essential factors for expected results.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</a:rPr>
              <a:t>Find correlations among cost, CO2 emission reduction, and revenue.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</a:rPr>
              <a:t>Recommendations for Improvements.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spcAft>
                <a:spcPts val="800"/>
              </a:spcAft>
            </a:pPr>
            <a:endParaRPr lang="en-US" sz="1600" b="0" i="0" dirty="0">
              <a:solidFill>
                <a:srgbClr val="FFFFFF"/>
              </a:solidFill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22267" y="971490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Problem Statement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3816073" y="2935476"/>
            <a:ext cx="4559853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Dataset Overview(Optional)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B6B6A23-E736-5B25-C63F-608CD9C7338C}"/>
              </a:ext>
            </a:extLst>
          </p:cNvPr>
          <p:cNvSpPr txBox="1"/>
          <p:nvPr/>
        </p:nvSpPr>
        <p:spPr>
          <a:xfrm>
            <a:off x="285871" y="2000681"/>
            <a:ext cx="11429207" cy="3426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dataset contains sustainability initiatives at IKEA, focusing on both environmental and financial aspects. It provides insights into the performance and impact of various sustainability programs.</a:t>
            </a:r>
          </a:p>
          <a:p>
            <a:r>
              <a:rPr lang="en-US" sz="1800" b="1" dirty="0"/>
              <a:t>Key Columns:</a:t>
            </a:r>
          </a:p>
          <a:p>
            <a:pPr>
              <a:buFont typeface="+mj-lt"/>
              <a:buAutoNum type="arabicPeriod"/>
            </a:pPr>
            <a:r>
              <a:rPr lang="en-US" sz="1800" b="1" dirty="0" err="1"/>
              <a:t>Initiative_ID</a:t>
            </a:r>
            <a:r>
              <a:rPr lang="en-US" sz="1800" dirty="0"/>
              <a:t>: Unique identifier for each sustainability initiative (e.g., 'IKEA_40').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Category</a:t>
            </a:r>
            <a:r>
              <a:rPr lang="en-US" sz="1800" dirty="0"/>
              <a:t>: The type or category of sustainability initiative (e.g., 'Energy Efficiency', 'Waste Management').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Cost</a:t>
            </a:r>
            <a:r>
              <a:rPr lang="en-US" sz="1800" dirty="0"/>
              <a:t>: The cost associated with each initiative (numeric).</a:t>
            </a:r>
          </a:p>
          <a:p>
            <a:pPr>
              <a:buFont typeface="+mj-lt"/>
              <a:buAutoNum type="arabicPeriod"/>
            </a:pPr>
            <a:r>
              <a:rPr lang="en-US" sz="1800" b="1" dirty="0" err="1"/>
              <a:t>Revenue_Impact</a:t>
            </a:r>
            <a:r>
              <a:rPr lang="en-US" sz="1800" dirty="0"/>
              <a:t>: The financial revenue generated or saved due to the initiative (numeric).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CO2_Reduction</a:t>
            </a:r>
            <a:r>
              <a:rPr lang="en-US" sz="1800" dirty="0"/>
              <a:t>: The amount of CO2 emissions reduced as a result of the initiative (numeric).</a:t>
            </a:r>
          </a:p>
          <a:p>
            <a:pPr>
              <a:buFont typeface="+mj-lt"/>
              <a:buAutoNum type="arabicPeriod"/>
            </a:pPr>
            <a:r>
              <a:rPr lang="en-US" sz="1800" b="1" dirty="0" err="1"/>
              <a:t>Waste_Reduction</a:t>
            </a:r>
            <a:r>
              <a:rPr lang="en-US" sz="1800" dirty="0"/>
              <a:t>: The amount of waste reduced through the initiative (numeric).</a:t>
            </a:r>
          </a:p>
          <a:p>
            <a:pPr>
              <a:buFont typeface="+mj-lt"/>
              <a:buAutoNum type="arabicPeriod"/>
            </a:pPr>
            <a:r>
              <a:rPr lang="en-US" sz="1800" b="1" dirty="0" err="1"/>
              <a:t>Renewable_Energy_Usage</a:t>
            </a:r>
            <a:r>
              <a:rPr lang="en-US" sz="1800" dirty="0"/>
              <a:t>: Percentage of energy used from renewable sources in the initiative (numeric).</a:t>
            </a:r>
          </a:p>
          <a:p>
            <a:pPr>
              <a:buFont typeface="+mj-lt"/>
              <a:buAutoNum type="arabicPeriod"/>
            </a:pPr>
            <a:r>
              <a:rPr lang="en-US" sz="1800" b="1" dirty="0" err="1"/>
              <a:t>Customer_Engagement</a:t>
            </a:r>
            <a:r>
              <a:rPr lang="en-US" sz="1800" dirty="0"/>
              <a:t>: The level of customer engagement or awareness raised by the initiative (numeric).</a:t>
            </a:r>
          </a:p>
          <a:p>
            <a:pPr>
              <a:buFont typeface="+mj-lt"/>
              <a:buAutoNum type="arabicPeriod"/>
            </a:pPr>
            <a:r>
              <a:rPr lang="en-US" sz="1800" b="1" dirty="0" err="1"/>
              <a:t>Employee_Engagement</a:t>
            </a:r>
            <a:r>
              <a:rPr lang="en-US" sz="1800" dirty="0"/>
              <a:t>: The level of employee involvement in sustainability initiatives (numeric)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6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02071" y="1490982"/>
            <a:ext cx="9643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Data-Driven Decision Process:</a:t>
            </a:r>
            <a:endParaRPr lang="en-US" sz="16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Methodology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BAEE479-8436-F1F4-05F6-F93258FEF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116" y="1172592"/>
            <a:ext cx="8792584" cy="45845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442DD6-1EAF-501B-62BC-A0D311670508}"/>
              </a:ext>
            </a:extLst>
          </p:cNvPr>
          <p:cNvCxnSpPr/>
          <p:nvPr/>
        </p:nvCxnSpPr>
        <p:spPr>
          <a:xfrm>
            <a:off x="5238974" y="1829536"/>
            <a:ext cx="0" cy="31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D299A7-0A91-E1F8-1725-3BF200614AF4}"/>
              </a:ext>
            </a:extLst>
          </p:cNvPr>
          <p:cNvCxnSpPr/>
          <p:nvPr/>
        </p:nvCxnSpPr>
        <p:spPr>
          <a:xfrm>
            <a:off x="5238974" y="2603351"/>
            <a:ext cx="0" cy="2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9CB83C-EB07-43ED-F21F-1CD5021BEBAB}"/>
              </a:ext>
            </a:extLst>
          </p:cNvPr>
          <p:cNvCxnSpPr/>
          <p:nvPr/>
        </p:nvCxnSpPr>
        <p:spPr>
          <a:xfrm>
            <a:off x="5238974" y="3324113"/>
            <a:ext cx="0" cy="31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2EA08E-5EC2-1EAA-C717-F32B176A8914}"/>
              </a:ext>
            </a:extLst>
          </p:cNvPr>
          <p:cNvCxnSpPr/>
          <p:nvPr/>
        </p:nvCxnSpPr>
        <p:spPr>
          <a:xfrm>
            <a:off x="5238974" y="4130936"/>
            <a:ext cx="0" cy="2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62EF23-FC91-3EAA-7732-79A632B9CADB}"/>
              </a:ext>
            </a:extLst>
          </p:cNvPr>
          <p:cNvCxnSpPr/>
          <p:nvPr/>
        </p:nvCxnSpPr>
        <p:spPr>
          <a:xfrm>
            <a:off x="5238974" y="4862456"/>
            <a:ext cx="0" cy="30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85DE38-6B96-0E60-64DD-C0FA9821F40B}"/>
              </a:ext>
            </a:extLst>
          </p:cNvPr>
          <p:cNvCxnSpPr/>
          <p:nvPr/>
        </p:nvCxnSpPr>
        <p:spPr>
          <a:xfrm>
            <a:off x="7637929" y="2323652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0D0E73-C652-5AC8-2B4D-711DF9B81A41}"/>
              </a:ext>
            </a:extLst>
          </p:cNvPr>
          <p:cNvCxnSpPr/>
          <p:nvPr/>
        </p:nvCxnSpPr>
        <p:spPr>
          <a:xfrm>
            <a:off x="8971878" y="3087445"/>
            <a:ext cx="376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3FE9E1-D047-3D9A-C44C-801A48D866F4}"/>
              </a:ext>
            </a:extLst>
          </p:cNvPr>
          <p:cNvCxnSpPr/>
          <p:nvPr/>
        </p:nvCxnSpPr>
        <p:spPr>
          <a:xfrm>
            <a:off x="8272631" y="3324113"/>
            <a:ext cx="0" cy="31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6E8938-6776-C04E-98C3-B0F282121500}"/>
              </a:ext>
            </a:extLst>
          </p:cNvPr>
          <p:cNvCxnSpPr/>
          <p:nvPr/>
        </p:nvCxnSpPr>
        <p:spPr>
          <a:xfrm>
            <a:off x="5518673" y="3087445"/>
            <a:ext cx="577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355A57-87CF-B1FB-DCC2-69E48CAA1CBC}"/>
              </a:ext>
            </a:extLst>
          </p:cNvPr>
          <p:cNvCxnSpPr/>
          <p:nvPr/>
        </p:nvCxnSpPr>
        <p:spPr>
          <a:xfrm>
            <a:off x="6960198" y="4604273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21296A0-B37C-FFA3-BA9B-939DBA5A13EC}"/>
              </a:ext>
            </a:extLst>
          </p:cNvPr>
          <p:cNvCxnSpPr/>
          <p:nvPr/>
        </p:nvCxnSpPr>
        <p:spPr>
          <a:xfrm>
            <a:off x="5807336" y="5368066"/>
            <a:ext cx="378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3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3E3045-7DCE-0142-CD1C-3462EF499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103"/>
            <a:ext cx="7173326" cy="6143897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E995AF9-706D-7144-C0B1-75AA443CC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9793" y="1401037"/>
            <a:ext cx="485577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Data on sustainability initiatives.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Columns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Renewable Energy Usage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Percentage from renewable 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 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Financial impact of initiatives.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Waste Reduction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Measure of waste reduction.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Analyzing relationships between energy usage, waste reduction, and financial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Mix of numeric and categorical for visual analysis. </a:t>
            </a:r>
          </a:p>
        </p:txBody>
      </p:sp>
    </p:spTree>
    <p:extLst>
      <p:ext uri="{BB962C8B-B14F-4D97-AF65-F5344CB8AC3E}">
        <p14:creationId xmlns:p14="http://schemas.microsoft.com/office/powerpoint/2010/main" val="183674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B62412-ED36-D836-33A1-CAC20477F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3" y="854803"/>
            <a:ext cx="5980037" cy="592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4F5FA6-8615-E790-9D75-7500658C37A4}"/>
              </a:ext>
            </a:extLst>
          </p:cNvPr>
          <p:cNvSpPr txBox="1"/>
          <p:nvPr/>
        </p:nvSpPr>
        <p:spPr>
          <a:xfrm>
            <a:off x="6384664" y="854803"/>
            <a:ext cx="3576918" cy="382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uploaded image shows a pair plot generated using </a:t>
            </a:r>
            <a:r>
              <a:rPr lang="en-US" dirty="0" err="1"/>
              <a:t>sns.pairplot</a:t>
            </a:r>
            <a:r>
              <a:rPr lang="en-US" dirty="0"/>
              <a:t>() from the Seaborn library, visualizing relationships among numerical variables in a </a:t>
            </a:r>
            <a:r>
              <a:rPr lang="en-US" dirty="0" err="1"/>
              <a:t>dataset.Each</a:t>
            </a:r>
            <a:r>
              <a:rPr lang="en-US" dirty="0"/>
              <a:t> diagonal represents histograms (or kernel density plots) of individual variables, while the off-diagonal subplots show scatter plots representing pairwise relationships between the variables.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927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C7BA80-E1A0-D2F6-6E57-5F1BEC53A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" y="1120427"/>
            <a:ext cx="5942172" cy="5457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325127-D79E-18E8-2DAF-CD1CAA7DDCB3}"/>
              </a:ext>
            </a:extLst>
          </p:cNvPr>
          <p:cNvSpPr txBox="1"/>
          <p:nvPr/>
        </p:nvSpPr>
        <p:spPr>
          <a:xfrm>
            <a:off x="6201783" y="1120427"/>
            <a:ext cx="5448749" cy="4976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heatmap visualizes the correlations between numerical features in the dataset:</a:t>
            </a:r>
          </a:p>
          <a:p>
            <a:r>
              <a:rPr lang="en-US" dirty="0"/>
              <a:t>Axes: Both the x-axis and y-axis represent the numerical columns.</a:t>
            </a:r>
          </a:p>
          <a:p>
            <a:r>
              <a:rPr lang="en-US" dirty="0"/>
              <a:t>Colors: Red tones indicate strong positive correlations (close to +1).</a:t>
            </a:r>
          </a:p>
          <a:p>
            <a:r>
              <a:rPr lang="en-US" dirty="0"/>
              <a:t>Blue tones indicate strong negative correlations (close to -1).</a:t>
            </a:r>
          </a:p>
          <a:p>
            <a:r>
              <a:rPr lang="en-US" dirty="0"/>
              <a:t>White or neutral shades indicate weak or no correlation (close to 0).</a:t>
            </a:r>
          </a:p>
          <a:p>
            <a:r>
              <a:rPr lang="en-US" dirty="0"/>
              <a:t>Annotations: Each cell displays the exact correlation value, formatted to two decimal places.</a:t>
            </a:r>
          </a:p>
          <a:p>
            <a:r>
              <a:rPr lang="en-US" dirty="0" err="1"/>
              <a:t>Insights:Identify</a:t>
            </a:r>
            <a:r>
              <a:rPr lang="en-US" dirty="0"/>
              <a:t> features with strong positive relationships (e.g., values close to 1).</a:t>
            </a:r>
          </a:p>
          <a:p>
            <a:r>
              <a:rPr lang="en-US" dirty="0"/>
              <a:t>Spot features with strong negative relationships (e.g., values close to -1).</a:t>
            </a:r>
          </a:p>
          <a:p>
            <a:r>
              <a:rPr lang="en-US" dirty="0"/>
              <a:t>Weak or no relationships appear close to 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857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6F9132F-840D-63C8-BE99-6B06464D1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2109"/>
            <a:ext cx="7783665" cy="549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9ADB1D-9C92-E77F-76B0-E6C989A8A6D4}"/>
              </a:ext>
            </a:extLst>
          </p:cNvPr>
          <p:cNvSpPr txBox="1"/>
          <p:nvPr/>
        </p:nvSpPr>
        <p:spPr>
          <a:xfrm>
            <a:off x="8246919" y="1462682"/>
            <a:ext cx="3321626" cy="4402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Position</a:t>
            </a:r>
            <a:r>
              <a:rPr lang="en-US" dirty="0"/>
              <a:t>: Each point represents a dataset entry.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Color</a:t>
            </a:r>
            <a:r>
              <a:rPr lang="en-US" dirty="0"/>
              <a:t>: Bright yellow-green indicates higher revenue impact, while darker shades indicate lower impact.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Insights</a:t>
            </a:r>
            <a:r>
              <a:rPr lang="en-US" dirty="0"/>
              <a:t>: Patterns or clusters may reveal how revenue impact varies with energy usage and waste reduction.</a:t>
            </a:r>
          </a:p>
          <a:p>
            <a:r>
              <a:rPr lang="en-US" dirty="0"/>
              <a:t>This plot highlights potential trends or correlations among the variables.</a:t>
            </a:r>
          </a:p>
        </p:txBody>
      </p:sp>
    </p:spTree>
    <p:extLst>
      <p:ext uri="{BB962C8B-B14F-4D97-AF65-F5344CB8AC3E}">
        <p14:creationId xmlns:p14="http://schemas.microsoft.com/office/powerpoint/2010/main" val="212175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4334EE-97EB-5A85-9411-82EDC0857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437"/>
            <a:ext cx="9237422" cy="61375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6BA3D4-7C90-3299-BEAA-33E428FA5937}"/>
              </a:ext>
            </a:extLst>
          </p:cNvPr>
          <p:cNvSpPr txBox="1"/>
          <p:nvPr/>
        </p:nvSpPr>
        <p:spPr>
          <a:xfrm>
            <a:off x="9230591" y="1333541"/>
            <a:ext cx="2615045" cy="4402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Key </a:t>
            </a:r>
            <a:r>
              <a:rPr lang="en-US" dirty="0" err="1"/>
              <a:t>Features:X-axis</a:t>
            </a:r>
            <a:r>
              <a:rPr lang="en-US" dirty="0"/>
              <a:t>: Categories in the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Y-axis: Count of occurrences for each category.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Insights: Highlights the most and least frequent categories in the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Rotated x-axis labels improve readability for longer category names.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5369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3985</TotalTime>
  <Words>1092</Words>
  <Application>Microsoft Office PowerPoint</Application>
  <PresentationFormat>Widescreen</PresentationFormat>
  <Paragraphs>94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Times New Roman</vt:lpstr>
      <vt:lpstr>YAFdJi-0PQg 0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Prakriti Kumari</cp:lastModifiedBy>
  <cp:revision>74</cp:revision>
  <dcterms:modified xsi:type="dcterms:W3CDTF">2025-01-11T09:36:51Z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