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Pritam\Downloads\New%20folder%20(2)\New%20Microsoft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Pritam\Downloads\New%20folder%20(2)\New%20Microsoft%20Excel%20Workshee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Pritam\Downloads\New%20folder%20(2)\New%20Microsoft%20Excel%20Workshee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Pritam\Downloads\New%20folder%20(2)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'QN 1'!$B$1</c:f>
              <c:strCache>
                <c:ptCount val="1"/>
                <c:pt idx="0">
                  <c:v>yearly_revenue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numRef>
              <c:f>'QN 1'!$A$2:$A$4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'QN 1'!$B$2:$B$4</c:f>
              <c:numCache>
                <c:formatCode>0</c:formatCode>
                <c:ptCount val="3"/>
                <c:pt idx="0">
                  <c:v>3686610.159</c:v>
                </c:pt>
                <c:pt idx="1">
                  <c:v>13732395.4404999</c:v>
                </c:pt>
                <c:pt idx="2">
                  <c:v>8425289.2115001194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68181360"/>
        <c:axId val="368184080"/>
      </c:barChart>
      <c:catAx>
        <c:axId val="36818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4080"/>
        <c:crosses val="autoZero"/>
        <c:auto val="1"/>
        <c:lblAlgn val="ctr"/>
        <c:lblOffset val="100"/>
        <c:noMultiLvlLbl val="0"/>
      </c:catAx>
      <c:valAx>
        <c:axId val="36818408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136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u="none" strike="noStrike" cap="none" baseline="0">
                <a:solidFill>
                  <a:schemeClr val="accent1"/>
                </a:solidFill>
                <a:effectLst/>
              </a:rPr>
              <a:t>Revenue by market segments</a:t>
            </a:r>
            <a:endParaRPr lang="en-IN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76159230096237E-2"/>
          <c:y val="0.1754867348144647"/>
          <c:w val="0.86001618547681535"/>
          <c:h val="0.70391277986076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'QN 2'!$B$1</c:f>
              <c:strCache>
                <c:ptCount val="1"/>
                <c:pt idx="0">
                  <c:v>year2018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'QN 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'QN 2'!$B$2:$B$8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129215.895</c:v>
                </c:pt>
                <c:pt idx="3">
                  <c:v>868833.92699999898</c:v>
                </c:pt>
                <c:pt idx="4">
                  <c:v>260010.04500000001</c:v>
                </c:pt>
                <c:pt idx="5">
                  <c:v>984147.53499999898</c:v>
                </c:pt>
                <c:pt idx="6">
                  <c:v>1452686.6059999999</c:v>
                </c:pt>
              </c:numCache>
            </c:numRef>
          </c:val>
        </c:ser>
        <c:ser>
          <c:idx val="1"/>
          <c:order val="1"/>
          <c:tx>
            <c:strRef>
              <c:f>'QN 2'!$C$1</c:f>
              <c:strCache>
                <c:ptCount val="1"/>
                <c:pt idx="0">
                  <c:v>year2019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'QN 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'QN 2'!$C$2:$C$8</c:f>
              <c:numCache>
                <c:formatCode>General</c:formatCode>
                <c:ptCount val="7"/>
                <c:pt idx="0">
                  <c:v>35005.703999999903</c:v>
                </c:pt>
                <c:pt idx="1">
                  <c:v>0</c:v>
                </c:pt>
                <c:pt idx="2">
                  <c:v>376760.09449999803</c:v>
                </c:pt>
                <c:pt idx="3">
                  <c:v>2642539.1399999899</c:v>
                </c:pt>
                <c:pt idx="4">
                  <c:v>708240.32099999196</c:v>
                </c:pt>
                <c:pt idx="5">
                  <c:v>3046421.6299999799</c:v>
                </c:pt>
                <c:pt idx="6">
                  <c:v>6945865.9409999195</c:v>
                </c:pt>
              </c:numCache>
            </c:numRef>
          </c:val>
        </c:ser>
        <c:ser>
          <c:idx val="2"/>
          <c:order val="2"/>
          <c:tx>
            <c:strRef>
              <c:f>'QN 2'!$D$1</c:f>
              <c:strCache>
                <c:ptCount val="1"/>
                <c:pt idx="0">
                  <c:v>year2020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'QN 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'QN 2'!$D$2:$D$8</c:f>
              <c:numCache>
                <c:formatCode>General</c:formatCode>
                <c:ptCount val="7"/>
                <c:pt idx="0">
                  <c:v>27225.1519999999</c:v>
                </c:pt>
                <c:pt idx="1">
                  <c:v>0</c:v>
                </c:pt>
                <c:pt idx="2">
                  <c:v>136413.941500001</c:v>
                </c:pt>
                <c:pt idx="3">
                  <c:v>1752260.19299999</c:v>
                </c:pt>
                <c:pt idx="4">
                  <c:v>392972.103</c:v>
                </c:pt>
                <c:pt idx="5">
                  <c:v>1295584.4580000001</c:v>
                </c:pt>
                <c:pt idx="6">
                  <c:v>4832326.0160000203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68187888"/>
        <c:axId val="368183536"/>
      </c:barChart>
      <c:catAx>
        <c:axId val="36818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3536"/>
        <c:crosses val="autoZero"/>
        <c:auto val="1"/>
        <c:lblAlgn val="ctr"/>
        <c:lblOffset val="100"/>
        <c:noMultiLvlLbl val="0"/>
      </c:catAx>
      <c:valAx>
        <c:axId val="36818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78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3">
                    <a:lumMod val="75000"/>
                  </a:schemeClr>
                </a:solidFill>
              </a:rPr>
              <a:t>Occupancy of the hotel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'QN 3'!$B$1</c:f>
              <c:strCache>
                <c:ptCount val="1"/>
                <c:pt idx="0">
                  <c:v>2018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'QN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3'!$B$2:$B$13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2776</c:v>
                </c:pt>
                <c:pt idx="7">
                  <c:v>3889</c:v>
                </c:pt>
                <c:pt idx="8">
                  <c:v>5114</c:v>
                </c:pt>
                <c:pt idx="9">
                  <c:v>4957</c:v>
                </c:pt>
                <c:pt idx="10">
                  <c:v>2340</c:v>
                </c:pt>
                <c:pt idx="11">
                  <c:v>2920</c:v>
                </c:pt>
              </c:numCache>
            </c:numRef>
          </c:val>
        </c:ser>
        <c:ser>
          <c:idx val="1"/>
          <c:order val="1"/>
          <c:tx>
            <c:strRef>
              <c:f>'QN 3'!$C$1</c:f>
              <c:strCache>
                <c:ptCount val="1"/>
                <c:pt idx="0">
                  <c:v>2019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'QN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3'!$C$2:$C$13</c:f>
              <c:numCache>
                <c:formatCode>General</c:formatCode>
                <c:ptCount val="12"/>
                <c:pt idx="0">
                  <c:v>2329</c:v>
                </c:pt>
                <c:pt idx="1">
                  <c:v>4195</c:v>
                </c:pt>
                <c:pt idx="2">
                  <c:v>4840</c:v>
                </c:pt>
                <c:pt idx="3">
                  <c:v>5428</c:v>
                </c:pt>
                <c:pt idx="4">
                  <c:v>5478</c:v>
                </c:pt>
                <c:pt idx="5">
                  <c:v>5292</c:v>
                </c:pt>
                <c:pt idx="6">
                  <c:v>7357</c:v>
                </c:pt>
                <c:pt idx="7">
                  <c:v>8958</c:v>
                </c:pt>
                <c:pt idx="8">
                  <c:v>10516</c:v>
                </c:pt>
                <c:pt idx="9">
                  <c:v>11170</c:v>
                </c:pt>
                <c:pt idx="10">
                  <c:v>6809</c:v>
                </c:pt>
                <c:pt idx="11">
                  <c:v>6892</c:v>
                </c:pt>
              </c:numCache>
            </c:numRef>
          </c:val>
        </c:ser>
        <c:ser>
          <c:idx val="2"/>
          <c:order val="2"/>
          <c:tx>
            <c:strRef>
              <c:f>'QN 3'!$D$1</c:f>
              <c:strCache>
                <c:ptCount val="1"/>
                <c:pt idx="0">
                  <c:v>2020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'QN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3'!$D$2:$D$13</c:f>
              <c:numCache>
                <c:formatCode>General</c:formatCode>
                <c:ptCount val="12"/>
                <c:pt idx="0">
                  <c:v>3681</c:v>
                </c:pt>
                <c:pt idx="1">
                  <c:v>4177</c:v>
                </c:pt>
                <c:pt idx="2">
                  <c:v>4970</c:v>
                </c:pt>
                <c:pt idx="3">
                  <c:v>5661</c:v>
                </c:pt>
                <c:pt idx="4">
                  <c:v>6313</c:v>
                </c:pt>
                <c:pt idx="5">
                  <c:v>5647</c:v>
                </c:pt>
                <c:pt idx="6">
                  <c:v>5313</c:v>
                </c:pt>
                <c:pt idx="7">
                  <c:v>4925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79572832"/>
        <c:axId val="379573376"/>
      </c:barChart>
      <c:catAx>
        <c:axId val="37957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3376"/>
        <c:crosses val="autoZero"/>
        <c:auto val="1"/>
        <c:lblAlgn val="ctr"/>
        <c:lblOffset val="100"/>
        <c:noMultiLvlLbl val="0"/>
      </c:catAx>
      <c:valAx>
        <c:axId val="37957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cap="none" baseline="0">
                <a:solidFill>
                  <a:schemeClr val="tx1"/>
                </a:solidFill>
                <a:effectLst/>
              </a:rPr>
              <a:t>Cancellation by year and month</a:t>
            </a:r>
            <a:endParaRPr lang="en-IN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72222222222222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'QN 4'!$B$1</c:f>
              <c:strCache>
                <c:ptCount val="1"/>
                <c:pt idx="0">
                  <c:v>2018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'QN 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4'!$B$2:$B$13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1259</c:v>
                </c:pt>
                <c:pt idx="7">
                  <c:v>1598</c:v>
                </c:pt>
                <c:pt idx="8">
                  <c:v>2094</c:v>
                </c:pt>
                <c:pt idx="9">
                  <c:v>1732</c:v>
                </c:pt>
                <c:pt idx="10">
                  <c:v>486</c:v>
                </c:pt>
                <c:pt idx="11">
                  <c:v>973</c:v>
                </c:pt>
              </c:numCache>
            </c:numRef>
          </c:val>
        </c:ser>
        <c:ser>
          <c:idx val="1"/>
          <c:order val="1"/>
          <c:tx>
            <c:strRef>
              <c:f>'QN 4'!$C$1</c:f>
              <c:strCache>
                <c:ptCount val="1"/>
                <c:pt idx="0">
                  <c:v>2019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'QN 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4'!$C$2:$C$13</c:f>
              <c:numCache>
                <c:formatCode>General</c:formatCode>
                <c:ptCount val="12"/>
                <c:pt idx="0">
                  <c:v>638</c:v>
                </c:pt>
                <c:pt idx="1">
                  <c:v>1641</c:v>
                </c:pt>
                <c:pt idx="2">
                  <c:v>1493</c:v>
                </c:pt>
                <c:pt idx="3">
                  <c:v>2061</c:v>
                </c:pt>
                <c:pt idx="4">
                  <c:v>1915</c:v>
                </c:pt>
                <c:pt idx="5">
                  <c:v>2096</c:v>
                </c:pt>
                <c:pt idx="6">
                  <c:v>2767</c:v>
                </c:pt>
                <c:pt idx="7">
                  <c:v>3428</c:v>
                </c:pt>
                <c:pt idx="8">
                  <c:v>4124</c:v>
                </c:pt>
                <c:pt idx="9">
                  <c:v>4254</c:v>
                </c:pt>
                <c:pt idx="10">
                  <c:v>2137</c:v>
                </c:pt>
                <c:pt idx="11">
                  <c:v>2398</c:v>
                </c:pt>
              </c:numCache>
            </c:numRef>
          </c:val>
        </c:ser>
        <c:ser>
          <c:idx val="2"/>
          <c:order val="2"/>
          <c:tx>
            <c:strRef>
              <c:f>'QN 4'!$D$1</c:f>
              <c:strCache>
                <c:ptCount val="1"/>
                <c:pt idx="0">
                  <c:v>2020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'QN 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'QN 4'!$D$2:$D$13</c:f>
              <c:numCache>
                <c:formatCode>General</c:formatCode>
                <c:ptCount val="12"/>
                <c:pt idx="0">
                  <c:v>1250</c:v>
                </c:pt>
                <c:pt idx="1">
                  <c:v>1359</c:v>
                </c:pt>
                <c:pt idx="2">
                  <c:v>1672</c:v>
                </c:pt>
                <c:pt idx="3">
                  <c:v>2463</c:v>
                </c:pt>
                <c:pt idx="4">
                  <c:v>2762</c:v>
                </c:pt>
                <c:pt idx="5">
                  <c:v>2439</c:v>
                </c:pt>
                <c:pt idx="6">
                  <c:v>1984</c:v>
                </c:pt>
                <c:pt idx="7">
                  <c:v>1816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79576096"/>
        <c:axId val="379575008"/>
      </c:barChart>
      <c:catAx>
        <c:axId val="37957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5008"/>
        <c:crosses val="autoZero"/>
        <c:auto val="1"/>
        <c:lblAlgn val="ctr"/>
        <c:lblOffset val="100"/>
        <c:noMultiLvlLbl val="0"/>
      </c:catAx>
      <c:valAx>
        <c:axId val="37957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'QN 5'!$C$1</c:f>
              <c:strCache>
                <c:ptCount val="1"/>
                <c:pt idx="0">
                  <c:v>percentage_cancel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'QN 5'!$A$2:$B$7</c:f>
              <c:multiLvlStrCache>
                <c:ptCount val="6"/>
                <c:lvl>
                  <c:pt idx="0">
                    <c:v>FAMILY</c:v>
                  </c:pt>
                  <c:pt idx="1">
                    <c:v>NON-FAMILY</c:v>
                  </c:pt>
                  <c:pt idx="2">
                    <c:v>FAMILY</c:v>
                  </c:pt>
                  <c:pt idx="3">
                    <c:v>NON-FAMILY</c:v>
                  </c:pt>
                  <c:pt idx="4">
                    <c:v>FAMILY</c:v>
                  </c:pt>
                  <c:pt idx="5">
                    <c:v>NON-FAMILY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'QN 5'!$C$2:$C$7</c:f>
              <c:numCache>
                <c:formatCode>General</c:formatCode>
                <c:ptCount val="6"/>
                <c:pt idx="0">
                  <c:v>20.917400000000001</c:v>
                </c:pt>
                <c:pt idx="1">
                  <c:v>37.855200000000004</c:v>
                </c:pt>
                <c:pt idx="2">
                  <c:v>31.994299999999999</c:v>
                </c:pt>
                <c:pt idx="3">
                  <c:v>36.872300000000003</c:v>
                </c:pt>
                <c:pt idx="4">
                  <c:v>39.802500000000002</c:v>
                </c:pt>
                <c:pt idx="5">
                  <c:v>38.585900000000002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573920"/>
        <c:axId val="379567392"/>
      </c:lineChart>
      <c:catAx>
        <c:axId val="3795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67392"/>
        <c:crosses val="autoZero"/>
        <c:auto val="1"/>
        <c:lblAlgn val="ctr"/>
        <c:lblOffset val="100"/>
        <c:noMultiLvlLbl val="0"/>
      </c:catAx>
      <c:valAx>
        <c:axId val="379567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cap="none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Returning Guest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88888888888889E-2"/>
          <c:y val="0.15266221930592008"/>
          <c:w val="0.93888888888888888"/>
          <c:h val="0.7706265869860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'QN 6'!$B$1</c:f>
              <c:strCache>
                <c:ptCount val="1"/>
                <c:pt idx="0">
                  <c:v>repeated_guest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'QN 6'!$A$2:$A$4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'QN 6'!$B$2:$B$4</c:f>
              <c:numCache>
                <c:formatCode>General</c:formatCode>
                <c:ptCount val="3"/>
                <c:pt idx="0">
                  <c:v>289</c:v>
                </c:pt>
                <c:pt idx="1">
                  <c:v>1932</c:v>
                </c:pt>
                <c:pt idx="2">
                  <c:v>1326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77467152"/>
        <c:axId val="377463344"/>
      </c:barChart>
      <c:catAx>
        <c:axId val="37746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63344"/>
        <c:crosses val="autoZero"/>
        <c:auto val="1"/>
        <c:lblAlgn val="ctr"/>
        <c:lblOffset val="100"/>
        <c:noMultiLvlLbl val="0"/>
      </c:catAx>
      <c:valAx>
        <c:axId val="377463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746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0.26994</cdr:x>
      <cdr:y>0.34549</cdr:y>
    </cdr:from>
    <cdr:to>
      <cdr:x>0.45327</cdr:x>
      <cdr:y>0.65451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1666135" y="1683788"/>
          <a:ext cx="1131550" cy="15060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0.31458</cdr:x>
      <cdr:y>0.39757</cdr:y>
    </cdr:from>
    <cdr:to>
      <cdr:x>0.37708</cdr:x>
      <cdr:y>0.50868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38275" y="1090613"/>
          <a:ext cx="28575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b="1">
              <a:solidFill>
                <a:schemeClr val="accent6"/>
              </a:solidFill>
            </a:rPr>
            <a:t>3X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0.22096</cdr:x>
      <cdr:y>0.44057</cdr:y>
    </cdr:from>
    <cdr:to>
      <cdr:x>0.40429</cdr:x>
      <cdr:y>0.76002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1363817" y="2501309"/>
          <a:ext cx="1131549" cy="181366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0.21042</cdr:x>
      <cdr:y>0.38715</cdr:y>
    </cdr:from>
    <cdr:to>
      <cdr:x>0.41042</cdr:x>
      <cdr:y>0.72049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62025" y="106203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0.25676</cdr:x>
      <cdr:y>0.5458</cdr:y>
    </cdr:from>
    <cdr:to>
      <cdr:x>0.32759</cdr:x>
      <cdr:y>0.61058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584803" y="3098785"/>
          <a:ext cx="437177" cy="3677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 dirty="0">
              <a:solidFill>
                <a:schemeClr val="tx2"/>
              </a:solidFill>
            </a:rPr>
            <a:t>7X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2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1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8355-7522-4832-A214-89CEE9A3E5DB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ADD2-3D16-48E2-A79D-807121B99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Analyzing Hotel Bookings &amp; Revenue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Pritam </a:t>
            </a:r>
            <a:r>
              <a:rPr lang="en-US" dirty="0"/>
              <a:t>N</a:t>
            </a:r>
            <a:r>
              <a:rPr lang="en-US" dirty="0" smtClean="0"/>
              <a:t>andy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4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4361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</a:rPr>
              <a:t>2019 has the highest Revenue</a:t>
            </a:r>
            <a:endParaRPr lang="en-IN" sz="4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8984"/>
            <a:ext cx="3932237" cy="2730003"/>
          </a:xfrm>
        </p:spPr>
        <p:txBody>
          <a:bodyPr/>
          <a:lstStyle/>
          <a:p>
            <a:r>
              <a:rPr lang="en-US" sz="2800" dirty="0" smtClean="0"/>
              <a:t>Is hotel revenue increasing year on year?</a:t>
            </a:r>
            <a:endParaRPr lang="en-US" sz="2500" b="1" dirty="0">
              <a:solidFill>
                <a:srgbClr val="ED7D31">
                  <a:lumMod val="75000"/>
                </a:srgbClr>
              </a:solidFill>
            </a:endParaRPr>
          </a:p>
          <a:p>
            <a:pPr lvl="0"/>
            <a:r>
              <a:rPr lang="en-US" sz="2500" b="1" dirty="0" smtClean="0">
                <a:solidFill>
                  <a:srgbClr val="ED7D31">
                    <a:lumMod val="75000"/>
                  </a:srgbClr>
                </a:solidFill>
              </a:rPr>
              <a:t>No</a:t>
            </a:r>
            <a:r>
              <a:rPr lang="en-US" sz="1900" b="1" dirty="0" smtClean="0">
                <a:solidFill>
                  <a:srgbClr val="ED7D31">
                    <a:lumMod val="75000"/>
                  </a:srgbClr>
                </a:solidFill>
              </a:rPr>
              <a:t> </a:t>
            </a:r>
            <a:endParaRPr lang="en-US" sz="1900" b="1" dirty="0">
              <a:solidFill>
                <a:srgbClr val="ED7D31">
                  <a:lumMod val="75000"/>
                </a:srgbClr>
              </a:solidFill>
            </a:endParaRPr>
          </a:p>
          <a:p>
            <a:pPr lvl="0"/>
            <a:r>
              <a:rPr lang="en-US" sz="1900" dirty="0">
                <a:solidFill>
                  <a:prstClr val="black"/>
                </a:solidFill>
              </a:rPr>
              <a:t>in year 2018 hotel make </a:t>
            </a:r>
            <a:r>
              <a:rPr lang="en-US" sz="1900" dirty="0" smtClean="0">
                <a:solidFill>
                  <a:prstClr val="black"/>
                </a:solidFill>
              </a:rPr>
              <a:t>3686610</a:t>
            </a:r>
            <a:endParaRPr lang="en-US" sz="1900" dirty="0">
              <a:solidFill>
                <a:prstClr val="black"/>
              </a:solidFill>
            </a:endParaRPr>
          </a:p>
          <a:p>
            <a:pPr lvl="0"/>
            <a:r>
              <a:rPr lang="en-US" sz="1900" dirty="0">
                <a:solidFill>
                  <a:prstClr val="black"/>
                </a:solidFill>
              </a:rPr>
              <a:t>in year 2019 hotel make 13732395</a:t>
            </a:r>
          </a:p>
          <a:p>
            <a:pPr lvl="0"/>
            <a:r>
              <a:rPr lang="en-US" sz="1900" dirty="0">
                <a:solidFill>
                  <a:prstClr val="black"/>
                </a:solidFill>
              </a:rPr>
              <a:t>in year 2020 hotel make 8425289</a:t>
            </a:r>
          </a:p>
          <a:p>
            <a:pPr lvl="0"/>
            <a:endParaRPr lang="en-IN" sz="12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22000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283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22" y="1433014"/>
            <a:ext cx="3525148" cy="106111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Market segment revenue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542" y="3312994"/>
            <a:ext cx="3336427" cy="2419066"/>
          </a:xfrm>
        </p:spPr>
        <p:txBody>
          <a:bodyPr/>
          <a:lstStyle/>
          <a:p>
            <a:pPr lvl="0"/>
            <a:r>
              <a:rPr lang="en-IN" dirty="0">
                <a:solidFill>
                  <a:srgbClr val="ED7D31">
                    <a:lumMod val="75000"/>
                  </a:srgbClr>
                </a:solidFill>
              </a:rPr>
              <a:t>major contributors are</a:t>
            </a:r>
          </a:p>
          <a:p>
            <a:pPr lvl="0"/>
            <a:r>
              <a:rPr lang="en-IN" b="1" dirty="0">
                <a:solidFill>
                  <a:prstClr val="black"/>
                </a:solidFill>
              </a:rPr>
              <a:t>Online TA</a:t>
            </a:r>
          </a:p>
          <a:p>
            <a:pPr lvl="0"/>
            <a:r>
              <a:rPr lang="en-IN" b="1" dirty="0">
                <a:solidFill>
                  <a:prstClr val="black"/>
                </a:solidFill>
              </a:rPr>
              <a:t>Offline TA/TO</a:t>
            </a:r>
          </a:p>
          <a:p>
            <a:pPr lvl="0"/>
            <a:r>
              <a:rPr lang="en-US" dirty="0">
                <a:solidFill>
                  <a:srgbClr val="ED7D31">
                    <a:lumMod val="75000"/>
                  </a:srgbClr>
                </a:solidFill>
              </a:rPr>
              <a:t>The change year on year is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Aviation is come after 2018 and its performing well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but 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</a:rPr>
              <a:t>Offline TA/TO is 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</a:rPr>
              <a:t>reducing</a:t>
            </a:r>
            <a:endParaRPr lang="en-US" dirty="0">
              <a:solidFill>
                <a:srgbClr val="5B9BD5">
                  <a:lumMod val="75000"/>
                </a:srgb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27771"/>
              </p:ext>
            </p:extLst>
          </p:nvPr>
        </p:nvGraphicFramePr>
        <p:xfrm>
          <a:off x="4203510" y="457201"/>
          <a:ext cx="7151878" cy="595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78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72" y="846160"/>
            <a:ext cx="3541144" cy="28387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September &amp; October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has highest Occupancy except for 2020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172" y="5186148"/>
            <a:ext cx="4067032" cy="9830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Transaction Data is available from </a:t>
            </a:r>
            <a:r>
              <a:rPr lang="en-US" sz="2400" dirty="0" smtClean="0">
                <a:solidFill>
                  <a:srgbClr val="00B0F0"/>
                </a:solidFill>
              </a:rPr>
              <a:t>July 2018 to August 2020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97644"/>
              </p:ext>
            </p:extLst>
          </p:nvPr>
        </p:nvGraphicFramePr>
        <p:xfrm>
          <a:off x="4653887" y="586855"/>
          <a:ext cx="7192370" cy="575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1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89" y="673527"/>
            <a:ext cx="3932237" cy="2151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September &amp; October has highest cancellation except for 2020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888" y="3513185"/>
            <a:ext cx="3932237" cy="2347865"/>
          </a:xfrm>
        </p:spPr>
        <p:txBody>
          <a:bodyPr/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In </a:t>
            </a:r>
            <a:r>
              <a:rPr lang="en-US" sz="2000" dirty="0">
                <a:solidFill>
                  <a:prstClr val="black"/>
                </a:solidFill>
              </a:rPr>
              <a:t>year 2020 people cancelling the most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When </a:t>
            </a:r>
            <a:r>
              <a:rPr lang="en-US" sz="2000" dirty="0">
                <a:solidFill>
                  <a:prstClr val="black"/>
                </a:solidFill>
              </a:rPr>
              <a:t>month </a:t>
            </a:r>
            <a:r>
              <a:rPr lang="en-US" sz="2000" b="1" dirty="0">
                <a:solidFill>
                  <a:srgbClr val="C00000"/>
                </a:solidFill>
              </a:rPr>
              <a:t>of April, May, June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there.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In </a:t>
            </a:r>
            <a:r>
              <a:rPr lang="en-US" sz="2000" dirty="0">
                <a:solidFill>
                  <a:srgbClr val="FF0000"/>
                </a:solidFill>
              </a:rPr>
              <a:t>2020 </a:t>
            </a:r>
            <a:r>
              <a:rPr lang="en-US" sz="2000" b="1" dirty="0">
                <a:solidFill>
                  <a:srgbClr val="C00000"/>
                </a:solidFill>
              </a:rPr>
              <a:t>covid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started in march. So people cancelling the bookings.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24108"/>
              </p:ext>
            </p:extLst>
          </p:nvPr>
        </p:nvGraphicFramePr>
        <p:xfrm>
          <a:off x="5183188" y="450376"/>
          <a:ext cx="6172200" cy="603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2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50" y="832513"/>
            <a:ext cx="3366305" cy="126924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Status of the booking.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185" y="3138985"/>
            <a:ext cx="3932237" cy="293427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Bookings made by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non-family members</a:t>
            </a:r>
            <a:r>
              <a:rPr lang="en-US" sz="3200" dirty="0" smtClean="0"/>
              <a:t> have the highest cancellation rate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except for 2020.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889015"/>
              </p:ext>
            </p:extLst>
          </p:nvPr>
        </p:nvGraphicFramePr>
        <p:xfrm>
          <a:off x="4758377" y="1255595"/>
          <a:ext cx="6869966" cy="481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51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25870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The hotel's hospitality is getting better.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84896"/>
            <a:ext cx="3932237" cy="218409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1932</a:t>
            </a:r>
            <a:r>
              <a:rPr lang="en-US" sz="4000" dirty="0" smtClean="0"/>
              <a:t> guests are visited again in 2019.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49668"/>
              </p:ext>
            </p:extLst>
          </p:nvPr>
        </p:nvGraphicFramePr>
        <p:xfrm>
          <a:off x="4772025" y="354842"/>
          <a:ext cx="6665250" cy="567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Analyzing Hotel Bookings &amp; Revenue</vt:lpstr>
      <vt:lpstr>2019 has the highest Revenue</vt:lpstr>
      <vt:lpstr>Market segment revenue analysis</vt:lpstr>
      <vt:lpstr>September &amp; October has highest Occupancy except for 2020</vt:lpstr>
      <vt:lpstr>September &amp; October has highest cancellation except for 2020</vt:lpstr>
      <vt:lpstr>Status of the booking.</vt:lpstr>
      <vt:lpstr>The hotel's hospitality is getting better.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2023-07-30T15:38:28Z</dcterms:created>
  <dcterms:modified xsi:type="dcterms:W3CDTF">2023-07-30T18:31:42Z</dcterms:modified>
</cp:coreProperties>
</file>