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8" r:id="rId4"/>
    <p:sldId id="260" r:id="rId5"/>
    <p:sldId id="263" r:id="rId6"/>
    <p:sldId id="256" r:id="rId7"/>
    <p:sldId id="262" r:id="rId8"/>
    <p:sldId id="259" r:id="rId9"/>
    <p:sldId id="257" r:id="rId10"/>
    <p:sldId id="261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ugam\mine\companies\aplc1\Training%20Material\class%20solutions\Apr%20Batch\covid\covid_cas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tam\Downloads\covid\New%20Microsoft%20Excel%20Worksheet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Pritam\Downloads\covid\New%20Microsoft%20Excel%20Workshe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74772610855278943"/>
          <c:y val="3.9886589194355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484495654764819"/>
          <c:y val="6.1935128364981488E-2"/>
          <c:w val="0.41819347857425876"/>
          <c:h val="0.77019814742837789"/>
        </c:manualLayout>
      </c:layout>
      <c:pieChart>
        <c:varyColors val="1"/>
        <c:ser>
          <c:idx val="0"/>
          <c:order val="0"/>
          <c:tx>
            <c:strRef>
              <c:f>Sheet8!$A$2</c:f>
              <c:strCache>
                <c:ptCount val="1"/>
                <c:pt idx="0">
                  <c:v>World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explosion val="4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9.0133064211059571E-2"/>
                  <c:y val="-0.236344330356295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594019394778279E-2"/>
                  <c:y val="-2.47468830917769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2C6F60-B77A-4D4A-AAC0-22237EB1B228}" type="CATEGORYNAME">
                      <a:rPr lang="en-US" sz="24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400" baseline="0" dirty="0"/>
                      <a:t>
</a:t>
                    </a:r>
                    <a:fld id="{8224E1DB-C08E-424E-A5B1-73950ADA050B}" type="VALUE">
                      <a:rPr lang="en-US" sz="2400" baseline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pPr>
                        <a:defRPr sz="24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2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5482134633454947"/>
                  <c:y val="-0.1217026678071576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BAB857C-79DD-4482-A490-9BAA6E2A6364}" type="CATEGORYNAME">
                      <a:rPr lang="en-US"/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</a:t>
                    </a:r>
                    <a:fld id="{B669961A-556C-474D-B218-D735838D6772}" type="VALUE">
                      <a:rPr lang="en-US" baseline="0"/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7.5361678373504687E-2"/>
                  <c:y val="-0.131961112723761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C53CB52-90D1-47C6-958F-89D1FA728D14}" type="CATEGORYNAME">
                      <a:rPr lang="en-US" sz="2000" b="1"/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b="0" baseline="0" dirty="0"/>
                      <a:t>
</a:t>
                    </a:r>
                    <a:fld id="{D7093051-8493-4792-A582-159BE0E0BA33}" type="PERCENTAGE">
                      <a:rPr lang="en-US" sz="2000" b="0" baseline="0"/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="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Sheet8!$B$1:$E$1</c:f>
              <c:strCache>
                <c:ptCount val="4"/>
                <c:pt idx="0">
                  <c:v>population_percentage</c:v>
                </c:pt>
                <c:pt idx="1">
                  <c:v>spread_rate</c:v>
                </c:pt>
                <c:pt idx="2">
                  <c:v>death_rate</c:v>
                </c:pt>
                <c:pt idx="3">
                  <c:v>vaccination_rate</c:v>
                </c:pt>
              </c:strCache>
            </c:strRef>
          </c:cat>
          <c:val>
            <c:numRef>
              <c:f>Sheet8!$B$2:$E$2</c:f>
              <c:numCache>
                <c:formatCode>0.00</c:formatCode>
                <c:ptCount val="4"/>
                <c:pt idx="0" formatCode="General">
                  <c:v>100</c:v>
                </c:pt>
                <c:pt idx="1">
                  <c:v>7.8352000000000004</c:v>
                </c:pt>
                <c:pt idx="2">
                  <c:v>8.2799999999999999E-2</c:v>
                </c:pt>
                <c:pt idx="3">
                  <c:v>62.629399999999997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Continent_level_spread!$B$1</c:f>
              <c:strCache>
                <c:ptCount val="1"/>
                <c:pt idx="0">
                  <c:v>spread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21D-4F41-A4E3-8637DBCD8BD2}"/>
              </c:ext>
            </c:extLst>
          </c:dPt>
          <c:cat>
            <c:strRef>
              <c:f>Continent_level_spread!$A$2:$A$7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Continent_level_spread!$B$2:$B$7</c:f>
              <c:numCache>
                <c:formatCode>General</c:formatCode>
                <c:ptCount val="6"/>
                <c:pt idx="0">
                  <c:v>1.8837999999999999</c:v>
                </c:pt>
                <c:pt idx="1">
                  <c:v>3.1282000000000001</c:v>
                </c:pt>
                <c:pt idx="2">
                  <c:v>24.604600000000001</c:v>
                </c:pt>
                <c:pt idx="3">
                  <c:v>28.650700000000001</c:v>
                </c:pt>
                <c:pt idx="4">
                  <c:v>39.528300000000002</c:v>
                </c:pt>
                <c:pt idx="5">
                  <c:v>16.189800000000002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1D-4F41-A4E3-8637DBCD8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5925760"/>
        <c:axId val="1455926848"/>
      </c:barChart>
      <c:catAx>
        <c:axId val="1455925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26848"/>
        <c:crosses val="autoZero"/>
        <c:auto val="1"/>
        <c:lblAlgn val="ctr"/>
        <c:lblOffset val="100"/>
        <c:noMultiLvlLbl val="0"/>
      </c:catAx>
      <c:valAx>
        <c:axId val="145592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Continent_level_death!$B$1</c:f>
              <c:strCache>
                <c:ptCount val="1"/>
                <c:pt idx="0">
                  <c:v>d_rate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40-1E48-A248-B4B7132F3C96}"/>
              </c:ext>
            </c:extLst>
          </c:dPt>
          <c:cat>
            <c:strRef>
              <c:f>Continent_level_death!$A$2:$A$7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Continent_level_death!$B$2:$B$7</c:f>
              <c:numCache>
                <c:formatCode>General</c:formatCode>
                <c:ptCount val="6"/>
                <c:pt idx="0">
                  <c:v>4.7899999999999998E-2</c:v>
                </c:pt>
                <c:pt idx="1">
                  <c:v>3.7100000000000001E-2</c:v>
                </c:pt>
                <c:pt idx="2">
                  <c:v>0.26179999999999998</c:v>
                </c:pt>
                <c:pt idx="3">
                  <c:v>0.315</c:v>
                </c:pt>
                <c:pt idx="4">
                  <c:v>5.8799999999999998E-2</c:v>
                </c:pt>
                <c:pt idx="5">
                  <c:v>0.32029999999999997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40-1E48-A248-B4B7132F3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5928480"/>
        <c:axId val="1219433248"/>
      </c:barChart>
      <c:catAx>
        <c:axId val="145592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433248"/>
        <c:crosses val="autoZero"/>
        <c:auto val="1"/>
        <c:lblAlgn val="ctr"/>
        <c:lblOffset val="100"/>
        <c:noMultiLvlLbl val="0"/>
      </c:catAx>
      <c:valAx>
        <c:axId val="12194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2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Continent_level_vaccination!$B$1</c:f>
              <c:strCache>
                <c:ptCount val="1"/>
                <c:pt idx="0">
                  <c:v>v_rate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Continent_level_vaccination!$A$2:$A$7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Continent_level_vaccination!$B$2:$B$7</c:f>
              <c:numCache>
                <c:formatCode>General</c:formatCode>
                <c:ptCount val="6"/>
                <c:pt idx="0">
                  <c:v>0.4612</c:v>
                </c:pt>
                <c:pt idx="1">
                  <c:v>2.4106000000000001</c:v>
                </c:pt>
                <c:pt idx="2">
                  <c:v>1.2815000000000001</c:v>
                </c:pt>
                <c:pt idx="3">
                  <c:v>1.8391</c:v>
                </c:pt>
                <c:pt idx="4">
                  <c:v>2.2566000000000002</c:v>
                </c:pt>
                <c:pt idx="5">
                  <c:v>2.2067999999999999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81-5045-80A6-C7A6D5C2D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8736624"/>
        <c:axId val="1497064304"/>
      </c:barChart>
      <c:catAx>
        <c:axId val="121873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064304"/>
        <c:crosses val="autoZero"/>
        <c:auto val="1"/>
        <c:lblAlgn val="ctr"/>
        <c:lblOffset val="100"/>
        <c:noMultiLvlLbl val="0"/>
      </c:catAx>
      <c:valAx>
        <c:axId val="149706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3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highest_cases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India</c:v>
                </c:pt>
                <c:pt idx="2">
                  <c:v>France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96552187</c:v>
                </c:pt>
                <c:pt idx="1">
                  <c:v>44490283</c:v>
                </c:pt>
                <c:pt idx="2">
                  <c:v>35701937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455931744"/>
        <c:axId val="1455933920"/>
      </c:barChart>
      <c:catAx>
        <c:axId val="145593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3920"/>
        <c:crosses val="autoZero"/>
        <c:auto val="1"/>
        <c:lblAlgn val="ctr"/>
        <c:lblOffset val="100"/>
        <c:noMultiLvlLbl val="0"/>
      </c:catAx>
      <c:valAx>
        <c:axId val="14559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population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</c:dPt>
          <c:cat>
            <c:strRef>
              <c:f>Sheet2!$A$2:$A$4</c:f>
              <c:strCache>
                <c:ptCount val="3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1425893464</c:v>
                </c:pt>
                <c:pt idx="1">
                  <c:v>1407563842</c:v>
                </c:pt>
                <c:pt idx="2">
                  <c:v>336997624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455939904"/>
        <c:axId val="1455937184"/>
      </c:barChart>
      <c:catAx>
        <c:axId val="145593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7184"/>
        <c:crosses val="autoZero"/>
        <c:auto val="1"/>
        <c:lblAlgn val="ctr"/>
        <c:lblOffset val="100"/>
        <c:noMultiLvlLbl val="0"/>
      </c:catAx>
      <c:valAx>
        <c:axId val="145593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9297222222222221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Sheet7!$A$2</c:f>
              <c:strCache>
                <c:ptCount val="1"/>
                <c:pt idx="0">
                  <c:v>United States</c:v>
                </c:pt>
              </c:strCache>
            </c:strRef>
          </c:tx>
          <c:dPt>
            <c:idx val="0"/>
            <c:bubble3D val="0"/>
            <c:explosion val="17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41245845193113"/>
                  <c:y val="-0.1961775574135571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2660236030536546"/>
                  <c:y val="-0.12786329855744238"/>
                </c:manualLayout>
              </c:layout>
              <c:tx>
                <c:rich>
                  <a:bodyPr/>
                  <a:lstStyle/>
                  <a:p>
                    <a:fld id="{2CF300D1-8C0A-4237-B9E2-3EBDDFACEDE6}" type="VALUE">
                      <a:rPr lang="en-US" smtClean="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9102001722698717"/>
                  <c:y val="0.148586976942205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615248528239151"/>
                  <c:y val="0.2846234143620968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Sheet7!$B$1:$E$1</c:f>
              <c:strCache>
                <c:ptCount val="4"/>
                <c:pt idx="0">
                  <c:v>percentage_total_cases</c:v>
                </c:pt>
                <c:pt idx="1">
                  <c:v>percentage_total_deaths</c:v>
                </c:pt>
                <c:pt idx="2">
                  <c:v>percentage_people_fully_vaccinated</c:v>
                </c:pt>
                <c:pt idx="3">
                  <c:v>percentage_population</c:v>
                </c:pt>
              </c:strCache>
            </c:strRef>
          </c:cat>
          <c:val>
            <c:numRef>
              <c:f>Sheet7!$B$2:$E$2</c:f>
              <c:numCache>
                <c:formatCode>General</c:formatCode>
                <c:ptCount val="4"/>
                <c:pt idx="0">
                  <c:v>28.650700000000001</c:v>
                </c:pt>
                <c:pt idx="1">
                  <c:v>0.315</c:v>
                </c:pt>
                <c:pt idx="2">
                  <c:v>66.850399999999993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India</a:t>
            </a:r>
          </a:p>
        </c:rich>
      </c:tx>
      <c:layout>
        <c:manualLayout>
          <c:xMode val="edge"/>
          <c:yMode val="edge"/>
          <c:x val="1.5949347664415518E-2"/>
          <c:y val="3.3266754865456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963076826552057"/>
          <c:y val="0.26569452103845365"/>
          <c:w val="0.42886595350879947"/>
          <c:h val="0.69336770455446861"/>
        </c:manualLayout>
      </c:layout>
      <c:doughnutChart>
        <c:varyColors val="1"/>
        <c:ser>
          <c:idx val="0"/>
          <c:order val="0"/>
          <c:tx>
            <c:strRef>
              <c:f>Sheet4!$A$2</c:f>
              <c:strCache>
                <c:ptCount val="1"/>
                <c:pt idx="0">
                  <c:v>India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27622841965471445"/>
                  <c:y val="-9.4471266905673826E-2"/>
                </c:manualLayout>
              </c:layout>
              <c:tx>
                <c:rich>
                  <a:bodyPr/>
                  <a:lstStyle/>
                  <a:p>
                    <a:fld id="{81B16739-70EF-4289-A409-084B065B219A}" type="VALUE">
                      <a:rPr lang="en-US" smtClean="0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3240371845949534"/>
                  <c:y val="-0.10305956389709868"/>
                </c:manualLayout>
              </c:layout>
              <c:tx>
                <c:rich>
                  <a:bodyPr/>
                  <a:lstStyle/>
                  <a:p>
                    <a:fld id="{34D0A177-6F18-401F-88B8-46C9F99A57A1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8592297476759628"/>
                  <c:y val="0.2490606127513218"/>
                </c:manualLayout>
              </c:layout>
              <c:tx>
                <c:rich>
                  <a:bodyPr/>
                  <a:lstStyle/>
                  <a:p>
                    <a:fld id="{8ACE1267-65C8-4379-8AC4-41E6B025245D}" type="PERCENTAGE">
                      <a:rPr lang="en-US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0.16201859229747675"/>
                  <c:y val="0.12882445487137334"/>
                </c:manualLayout>
              </c:layout>
              <c:tx>
                <c:rich>
                  <a:bodyPr/>
                  <a:lstStyle/>
                  <a:p>
                    <a:fld id="{2B7CD8CD-FC64-4488-BA75-8E00B2A2ACA6}" type="PERCENTAGE">
                      <a:rPr lang="en-US">
                        <a:solidFill>
                          <a:srgbClr val="FF0000"/>
                        </a:solidFill>
                      </a:rPr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Sheet4!$B$1:$E$1</c:f>
              <c:strCache>
                <c:ptCount val="4"/>
                <c:pt idx="0">
                  <c:v>percentage_total_cases</c:v>
                </c:pt>
                <c:pt idx="1">
                  <c:v>percentage_total_deaths</c:v>
                </c:pt>
                <c:pt idx="2">
                  <c:v>percentage_people_fully_vaccinated</c:v>
                </c:pt>
                <c:pt idx="3">
                  <c:v>percentage_population</c:v>
                </c:pt>
              </c:strCache>
            </c:strRef>
          </c:cat>
          <c:val>
            <c:numRef>
              <c:f>Sheet4!$B$2:$E$2</c:f>
              <c:numCache>
                <c:formatCode>General</c:formatCode>
                <c:ptCount val="4"/>
                <c:pt idx="0">
                  <c:v>3.1608000000000001</c:v>
                </c:pt>
                <c:pt idx="1">
                  <c:v>3.7499999999999999E-2</c:v>
                </c:pt>
                <c:pt idx="2">
                  <c:v>67.104699999999994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263722014827831"/>
          <c:y val="2.6151364338888788E-2"/>
          <c:w val="0.77002436448431999"/>
          <c:h val="0.13848730335251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China</a:t>
            </a:r>
          </a:p>
        </c:rich>
      </c:tx>
      <c:layout>
        <c:manualLayout>
          <c:xMode val="edge"/>
          <c:yMode val="edge"/>
          <c:x val="2.5459015568571091E-2"/>
          <c:y val="2.9199818045749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277416151221806E-2"/>
          <c:y val="0.25660171391609038"/>
          <c:w val="0.46820487826735602"/>
          <c:h val="0.64395993470459079"/>
        </c:manualLayout>
      </c:layout>
      <c:doughnutChart>
        <c:varyColors val="1"/>
        <c:ser>
          <c:idx val="0"/>
          <c:order val="0"/>
          <c:tx>
            <c:strRef>
              <c:f>Sheet5!$A$2</c:f>
              <c:strCache>
                <c:ptCount val="1"/>
                <c:pt idx="0">
                  <c:v>China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978417609684989"/>
                  <c:y val="-0.1442793144234609"/>
                </c:manualLayout>
              </c:layout>
              <c:tx>
                <c:rich>
                  <a:bodyPr/>
                  <a:lstStyle/>
                  <a:p>
                    <a:fld id="{5F40D3FC-0109-4D15-BA4B-24CD2F7992F8}" type="VALUE">
                      <a:rPr lang="en-US" smtClean="0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1972274875685388"/>
                  <c:y val="-0.16210370836603114"/>
                </c:manualLayout>
              </c:layout>
              <c:tx>
                <c:rich>
                  <a:bodyPr/>
                  <a:lstStyle/>
                  <a:p>
                    <a:fld id="{326BA4D5-FC09-4271-AE59-2B52E259AE38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Sheet5!$B$1:$E$1</c:f>
              <c:strCache>
                <c:ptCount val="4"/>
                <c:pt idx="0">
                  <c:v>percentage_total_cases</c:v>
                </c:pt>
                <c:pt idx="1">
                  <c:v>percentage_total_deaths</c:v>
                </c:pt>
                <c:pt idx="2">
                  <c:v>percentage_people_fully_vaccinated</c:v>
                </c:pt>
                <c:pt idx="3">
                  <c:v>percentage_population</c:v>
                </c:pt>
              </c:strCache>
            </c:strRef>
          </c:cat>
          <c:val>
            <c:numRef>
              <c:f>Sheet5!$B$2:$E$2</c:f>
              <c:numCache>
                <c:formatCode>General</c:formatCode>
                <c:ptCount val="4"/>
                <c:pt idx="0">
                  <c:v>7.4999999999999997E-3</c:v>
                </c:pt>
                <c:pt idx="1">
                  <c:v>2.9999999999999997E-4</c:v>
                </c:pt>
                <c:pt idx="2">
                  <c:v>68.007900000000006</c:v>
                </c:pt>
                <c:pt idx="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6046440905429802"/>
          <c:y val="0.3244907407407408"/>
          <c:w val="0.19219411847451581"/>
          <c:h val="0.60763998250218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555572811661599E-2"/>
          <c:y val="4.7482489933728403E-2"/>
          <c:w val="0.87160673665791766"/>
          <c:h val="0.7908180227471566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spread_rate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High income</c:v>
                </c:pt>
                <c:pt idx="1">
                  <c:v>Low income</c:v>
                </c:pt>
                <c:pt idx="2">
                  <c:v>Lower middle income</c:v>
                </c:pt>
                <c:pt idx="3">
                  <c:v>Upper middle income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4"/>
                <c:pt idx="0">
                  <c:v>30.8674</c:v>
                </c:pt>
                <c:pt idx="1">
                  <c:v>0.31990000000000002</c:v>
                </c:pt>
                <c:pt idx="2">
                  <c:v>2.8584999999999998</c:v>
                </c:pt>
                <c:pt idx="3">
                  <c:v>5.5216000000000003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death_rate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High income</c:v>
                </c:pt>
                <c:pt idx="1">
                  <c:v>Low income</c:v>
                </c:pt>
                <c:pt idx="2">
                  <c:v>Lower middle income</c:v>
                </c:pt>
                <c:pt idx="3">
                  <c:v>Upper middle income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0.2157</c:v>
                </c:pt>
                <c:pt idx="1">
                  <c:v>6.7999999999999996E-3</c:v>
                </c:pt>
                <c:pt idx="2">
                  <c:v>3.9699999999999999E-2</c:v>
                </c:pt>
                <c:pt idx="3">
                  <c:v>9.9599999999999994E-2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455926304"/>
        <c:axId val="1455934464"/>
      </c:barChart>
      <c:catAx>
        <c:axId val="145592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4464"/>
        <c:crosses val="autoZero"/>
        <c:auto val="1"/>
        <c:lblAlgn val="ctr"/>
        <c:lblOffset val="100"/>
        <c:noMultiLvlLbl val="0"/>
      </c:catAx>
      <c:valAx>
        <c:axId val="145593446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5592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vaccinated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Sheet6!$A$2:$A$5</c:f>
              <c:strCache>
                <c:ptCount val="4"/>
                <c:pt idx="0">
                  <c:v>High income</c:v>
                </c:pt>
                <c:pt idx="1">
                  <c:v>Low income</c:v>
                </c:pt>
                <c:pt idx="2">
                  <c:v>Lower middle income</c:v>
                </c:pt>
                <c:pt idx="3">
                  <c:v>Upper middle income</c:v>
                </c:pt>
              </c:strCache>
            </c:strRef>
          </c:cat>
          <c:val>
            <c:numRef>
              <c:f>Sheet6!$B$2:$B$5</c:f>
              <c:numCache>
                <c:formatCode>General</c:formatCode>
                <c:ptCount val="4"/>
                <c:pt idx="0">
                  <c:v>74.8065</c:v>
                </c:pt>
                <c:pt idx="1">
                  <c:v>18.55</c:v>
                </c:pt>
                <c:pt idx="2">
                  <c:v>57.125799999999998</c:v>
                </c:pt>
                <c:pt idx="3">
                  <c:v>78.891900000000007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55935008"/>
        <c:axId val="1455936096"/>
      </c:barChart>
      <c:catAx>
        <c:axId val="145593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36096"/>
        <c:crosses val="autoZero"/>
        <c:auto val="1"/>
        <c:lblAlgn val="ctr"/>
        <c:lblOffset val="100"/>
        <c:noMultiLvlLbl val="0"/>
      </c:catAx>
      <c:valAx>
        <c:axId val="145593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93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death</a:t>
            </a:r>
            <a:r>
              <a:rPr lang="en-US" sz="1800" baseline="0"/>
              <a:t> </a:t>
            </a:r>
            <a:r>
              <a:rPr lang="en-US" sz="1800"/>
              <a:t>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death_rate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25400" cap="flat" cmpd="sng" algn="ctr">
                <a:noFill/>
                <a:miter lim="800000"/>
              </a:ln>
              <a:effectLst/>
            </c:spPr>
          </c:dPt>
          <c:cat>
            <c:strRef>
              <c:f>Sheet9!$A$2:$A$11</c:f>
              <c:strCache>
                <c:ptCount val="10"/>
                <c:pt idx="0">
                  <c:v>Peru</c:v>
                </c:pt>
                <c:pt idx="1">
                  <c:v>Bulgaria</c:v>
                </c:pt>
                <c:pt idx="2">
                  <c:v>Bosnia and Herzegovina</c:v>
                </c:pt>
                <c:pt idx="3">
                  <c:v>Hungary</c:v>
                </c:pt>
                <c:pt idx="4">
                  <c:v>North Macedonia</c:v>
                </c:pt>
                <c:pt idx="5">
                  <c:v>Georgia</c:v>
                </c:pt>
                <c:pt idx="6">
                  <c:v>Montenegro</c:v>
                </c:pt>
                <c:pt idx="7">
                  <c:v>Croatia</c:v>
                </c:pt>
                <c:pt idx="8">
                  <c:v>Czechia</c:v>
                </c:pt>
                <c:pt idx="9">
                  <c:v>Moldova</c:v>
                </c:pt>
              </c:strCache>
            </c:strRef>
          </c:cat>
          <c:val>
            <c:numRef>
              <c:f>Sheet9!$B$2:$B$11</c:f>
              <c:numCache>
                <c:formatCode>General</c:formatCode>
                <c:ptCount val="10"/>
                <c:pt idx="0">
                  <c:v>0.64249999999999996</c:v>
                </c:pt>
                <c:pt idx="1">
                  <c:v>0.54800000000000004</c:v>
                </c:pt>
                <c:pt idx="2">
                  <c:v>0.49340000000000001</c:v>
                </c:pt>
                <c:pt idx="3">
                  <c:v>0.49</c:v>
                </c:pt>
                <c:pt idx="4">
                  <c:v>0.45369999999999999</c:v>
                </c:pt>
                <c:pt idx="5">
                  <c:v>0.44969999999999999</c:v>
                </c:pt>
                <c:pt idx="6">
                  <c:v>0.44309999999999999</c:v>
                </c:pt>
                <c:pt idx="7">
                  <c:v>0.41720000000000002</c:v>
                </c:pt>
                <c:pt idx="8">
                  <c:v>0.39179999999999998</c:v>
                </c:pt>
                <c:pt idx="9">
                  <c:v>0.38729999999999998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455936640"/>
        <c:axId val="1455940448"/>
      </c:barChart>
      <c:catAx>
        <c:axId val="145593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40448"/>
        <c:crosses val="autoZero"/>
        <c:auto val="1"/>
        <c:lblAlgn val="ctr"/>
        <c:lblOffset val="100"/>
        <c:noMultiLvlLbl val="0"/>
      </c:catAx>
      <c:valAx>
        <c:axId val="1455940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93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4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41C70-F65F-BB4C-9183-DF8B3396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B0F932-965B-0A4B-8D00-ABC6163D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3F7921-67BA-8F4F-9A12-10C4A222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55537B-4A9C-B148-A382-994E534F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7286C2-D285-794F-B893-018DE8EB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9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2CA01E-AF4B-D84A-9E70-FCB44A3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328FC-48AD-1342-9A71-69738D7D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012290-D183-CE40-9590-596CEB65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10890F-BFA9-F74F-A5FE-05F8BBD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02B504-F884-FA40-850C-4C380F0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5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C7323-4534-264F-8564-0378D8E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42A3D6-1D68-7E45-AD75-B5249CB9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D77020-E30A-C642-B2D2-A63690A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245617-73BA-DA46-939B-50BCB43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C0BE5B-CB0F-4C4B-B1E1-F490139E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1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2A5C5-4584-014E-B13A-F77569D5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9F05A-3913-8C4A-9585-04421A27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7AA37C-072D-EA47-9F56-44FC59A8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FF8C48-74C0-4246-A7C7-8FAE2B5D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CAEFA1-29D6-5A49-807B-747AD382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620075-4303-9D43-B143-B16A149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0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A1BB2-9D19-9549-9A37-4DD66355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92111B-3BD2-7A43-9E97-FF67054D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F8F28E-9206-564C-9295-18A0ED29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3F66CF-5B33-EB4E-A41E-ECF011E8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552B536-1599-8F4B-9BA1-AC08A9F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CE64E0-252C-5549-81D5-361CD22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5F1BEC-8EB6-6140-9F48-1538FF26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204CBB-4C5E-7441-82C5-9A8DA41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7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E8ED86-1D6B-6E42-B0C3-07106606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4EF08C-70E6-304C-93E8-ED17722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602ACE-6BDD-A745-9689-AEFA94C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72C7B1-1D66-CE45-A385-2839784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0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AD5819-06CD-C348-9CCE-7462792B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1393D2E-5935-8548-AB99-264F58E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C2BA31-A2FD-154B-87DE-9B02FD1A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3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8EF75-5DF6-3446-B0CD-346A9264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98A6A8-4082-3046-BB49-D5DBF30C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60DB7A-440D-4B42-937A-C86B7C0EA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57E937-A9C0-4D48-A7A6-19BE29F8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328391-FE8C-754E-A67A-90F0A594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2E4962-D73A-994C-BB78-14F9829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90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D943F-016D-B04E-BE26-CBFB3661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90F3A9-33D2-3D4C-B466-3F83DEF5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98C1BB-0243-7E42-80E1-3BD1E689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98BBC6-A297-5A4E-B8A2-97F2E98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524264-B14C-A74B-9FCD-5EFC6DD0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2A94DD-4A4C-AA44-BFA6-03380F9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4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78C97-54CA-7A4D-9B35-4058BB93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935BCD-7BA2-834E-BEAB-197A73854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81C934-1617-F844-9DEB-CCC720E6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76BA55-CDC5-2C49-B5F7-158D0FB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54D31E-557C-DF44-A0A4-AAE65F94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8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5A8930-735D-3C44-A203-C453CCAA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68EB49-6B8E-5947-8FED-A58AF36D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948466-149A-2642-8D4F-BF931C81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EA3C3-B7EC-4944-913D-ECFE3FFA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C4FE7C-352B-DB46-B7E5-CD06C4E7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41C70-F65F-BB4C-9183-DF8B3396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B0F932-965B-0A4B-8D00-ABC6163D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3F7921-67BA-8F4F-9A12-10C4A222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5537B-4A9C-B148-A382-994E534F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7286C2-D285-794F-B893-018DE8EB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08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CA01E-AF4B-D84A-9E70-FCB44A3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328FC-48AD-1342-9A71-69738D7D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012290-D183-CE40-9590-596CEB65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0890F-BFA9-F74F-A5FE-05F8BBD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2B504-F884-FA40-850C-4C380F02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26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C7323-4534-264F-8564-0378D8E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42A3D6-1D68-7E45-AD75-B5249CB9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77020-E30A-C642-B2D2-A63690A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245617-73BA-DA46-939B-50BCB43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C0BE5B-CB0F-4C4B-B1E1-F490139E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17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A5C5-4584-014E-B13A-F77569D5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9F05A-3913-8C4A-9585-04421A27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7AA37C-072D-EA47-9F56-44FC59A8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FF8C48-74C0-4246-A7C7-8FAE2B5D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CAEFA1-29D6-5A49-807B-747AD382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620075-4303-9D43-B143-B16A149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1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A1BB2-9D19-9549-9A37-4DD66355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92111B-3BD2-7A43-9E97-FF67054D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F8F28E-9206-564C-9295-18A0ED29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F66CF-5B33-EB4E-A41E-ECF011E8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52B536-1599-8F4B-9BA1-AC08A9FF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CE64E0-252C-5549-81D5-361CD22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5F1BEC-8EB6-6140-9F48-1538FF26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204CBB-4C5E-7441-82C5-9A8DA41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94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8ED86-1D6B-6E42-B0C3-07106606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4EF08C-70E6-304C-93E8-ED17722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602ACE-6BDD-A745-9689-AEFA94C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72C7B1-1D66-CE45-A385-2839784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75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AD5819-06CD-C348-9CCE-7462792B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393D2E-5935-8548-AB99-264F58E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C2BA31-A2FD-154B-87DE-9B02FD1A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6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25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8EF75-5DF6-3446-B0CD-346A9264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8A6A8-4082-3046-BB49-D5DBF30C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60DB7A-440D-4B42-937A-C86B7C0EA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57E937-A9C0-4D48-A7A6-19BE29F8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328391-FE8C-754E-A67A-90F0A594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E4962-D73A-994C-BB78-14F9829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5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CD943F-016D-B04E-BE26-CBFB3661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90F3A9-33D2-3D4C-B466-3F83DEF5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98C1BB-0243-7E42-80E1-3BD1E689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98BBC6-A297-5A4E-B8A2-97F2E98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524264-B14C-A74B-9FCD-5EFC6DD0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A94DD-4A4C-AA44-BFA6-03380F9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53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78C97-54CA-7A4D-9B35-4058BB93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935BCD-7BA2-834E-BEAB-197A73854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81C934-1617-F844-9DEB-CCC720E6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76BA55-CDC5-2C49-B5F7-158D0FB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4D31E-557C-DF44-A0A4-AAE65F94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43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5A8930-735D-3C44-A203-C453CCAA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68EB49-6B8E-5947-8FED-A58AF36D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948466-149A-2642-8D4F-BF931C81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CEA3C3-B7EC-4944-913D-ECFE3FFA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C4FE7C-352B-DB46-B7E5-CD06C4E7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4906-BDE0-472C-8D44-288C4E6A6BA1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DEB5-FE10-44E4-91EF-892E02A7B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8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4DC10B-32A0-6249-A963-FEE3B59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1F12DF-A350-2A43-915F-4BD0C2E5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D4BBB5-343F-ED4C-AD33-659774CC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23DD8B-D722-0B43-8DBB-83B1593B2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6CE2B-08DF-1E4A-A01B-D2F40658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14DC10B-32A0-6249-A963-FEE3B59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1F12DF-A350-2A43-915F-4BD0C2E5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D4BBB5-343F-ED4C-AD33-659774CC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2D24-C527-1E4B-A3F5-1BD20460F0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3DD8B-D722-0B43-8DBB-83B1593B2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6CE2B-08DF-1E4A-A01B-D2F40658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D09C-455B-B948-9A3E-75167D3C58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EF3C97-F78B-8540-891E-6EDD75630268}"/>
              </a:ext>
            </a:extLst>
          </p:cNvPr>
          <p:cNvSpPr txBox="1"/>
          <p:nvPr/>
        </p:nvSpPr>
        <p:spPr>
          <a:xfrm>
            <a:off x="444442" y="410626"/>
            <a:ext cx="1006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Avenir Next LT Pro" panose="020B0504020202020204" pitchFamily="34" charset="77"/>
              </a:rPr>
              <a:t>Asia</a:t>
            </a:r>
            <a:r>
              <a:rPr lang="en-US" sz="2800" dirty="0">
                <a:solidFill>
                  <a:srgbClr val="0070C0"/>
                </a:solidFill>
                <a:latin typeface="Avenir Next LT Pro" panose="020B0504020202020204" pitchFamily="34" charset="77"/>
              </a:rPr>
              <a:t> experienced a lower spread of the virus but had a notably </a:t>
            </a:r>
            <a:r>
              <a:rPr lang="en-US" sz="2800" dirty="0">
                <a:solidFill>
                  <a:srgbClr val="00B050"/>
                </a:solidFill>
                <a:latin typeface="Avenir Next LT Pro" panose="020B0504020202020204" pitchFamily="34" charset="77"/>
              </a:rPr>
              <a:t>high vaccination rate.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63D80C38-0D31-3E48-B713-83E67E640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108713"/>
              </p:ext>
            </p:extLst>
          </p:nvPr>
        </p:nvGraphicFramePr>
        <p:xfrm>
          <a:off x="439945" y="2290344"/>
          <a:ext cx="3959501" cy="322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C2100F2F-3ED6-AA42-B552-0584AA4E7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837795"/>
              </p:ext>
            </p:extLst>
          </p:nvPr>
        </p:nvGraphicFramePr>
        <p:xfrm>
          <a:off x="7633253" y="2307049"/>
          <a:ext cx="4095612" cy="322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EC9844EF-453A-2443-997A-9223DCE9F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3236"/>
              </p:ext>
            </p:extLst>
          </p:nvPr>
        </p:nvGraphicFramePr>
        <p:xfrm>
          <a:off x="3991805" y="2290344"/>
          <a:ext cx="3601969" cy="322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8285F4-A47B-5042-BF88-1368C9FC21AB}"/>
              </a:ext>
            </a:extLst>
          </p:cNvPr>
          <p:cNvSpPr txBox="1"/>
          <p:nvPr/>
        </p:nvSpPr>
        <p:spPr>
          <a:xfrm>
            <a:off x="463136" y="2030050"/>
            <a:ext cx="270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  <a:latin typeface="Avenir Next LT Pro" panose="020B0504020202020204" pitchFamily="34" charset="77"/>
              </a:rPr>
              <a:t>Spread Level by Continent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2BCB1A-F277-DC4C-844D-B11B899F43F0}"/>
              </a:ext>
            </a:extLst>
          </p:cNvPr>
          <p:cNvSpPr txBox="1"/>
          <p:nvPr/>
        </p:nvSpPr>
        <p:spPr>
          <a:xfrm>
            <a:off x="4014996" y="2013344"/>
            <a:ext cx="270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  <a:latin typeface="Avenir Next LT Pro" panose="020B0504020202020204" pitchFamily="34" charset="77"/>
              </a:rPr>
              <a:t>Vaccination by Continent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9FC83D-DF10-4948-AD0C-FFF3B12C7DCD}"/>
              </a:ext>
            </a:extLst>
          </p:cNvPr>
          <p:cNvSpPr txBox="1"/>
          <p:nvPr/>
        </p:nvSpPr>
        <p:spPr>
          <a:xfrm>
            <a:off x="7633253" y="2013343"/>
            <a:ext cx="270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  <a:latin typeface="Avenir Next LT Pro" panose="020B0504020202020204" pitchFamily="34" charset="77"/>
              </a:rPr>
              <a:t>Death Rate by Continent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8747E8-1352-5B46-B221-87093909CE10}"/>
              </a:ext>
            </a:extLst>
          </p:cNvPr>
          <p:cNvSpPr txBox="1"/>
          <p:nvPr/>
        </p:nvSpPr>
        <p:spPr>
          <a:xfrm>
            <a:off x="2708654" y="6105957"/>
            <a:ext cx="64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77"/>
              </a:rPr>
              <a:t>The spread of the virus in North America was relatively low, but the death rate was very high.</a:t>
            </a:r>
          </a:p>
        </p:txBody>
      </p:sp>
    </p:spTree>
    <p:extLst>
      <p:ext uri="{BB962C8B-B14F-4D97-AF65-F5344CB8AC3E}">
        <p14:creationId xmlns:p14="http://schemas.microsoft.com/office/powerpoint/2010/main" val="21415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734EEE-B50C-804F-BCEF-1A6420612863}"/>
              </a:ext>
            </a:extLst>
          </p:cNvPr>
          <p:cNvSpPr txBox="1"/>
          <p:nvPr/>
        </p:nvSpPr>
        <p:spPr>
          <a:xfrm>
            <a:off x="311364" y="2661983"/>
            <a:ext cx="6061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venir Next LT Pro" panose="020B0504020202020204" pitchFamily="34" charset="77"/>
              </a:rPr>
              <a:t>6.5</a:t>
            </a:r>
            <a:r>
              <a:rPr lang="en-US" sz="7200" dirty="0">
                <a:latin typeface="Avenir Next LT Pro" panose="020B0504020202020204" pitchFamily="34" charset="77"/>
              </a:rPr>
              <a:t> Million </a:t>
            </a:r>
            <a:r>
              <a:rPr lang="en-US" sz="4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FE356C-6721-7E49-AD96-D6FED099D9A0}"/>
              </a:ext>
            </a:extLst>
          </p:cNvPr>
          <p:cNvSpPr txBox="1"/>
          <p:nvPr/>
        </p:nvSpPr>
        <p:spPr>
          <a:xfrm>
            <a:off x="4821926" y="261326"/>
            <a:ext cx="60614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77"/>
              </a:rPr>
              <a:t>619</a:t>
            </a:r>
            <a:r>
              <a:rPr lang="en-US" sz="7200" dirty="0">
                <a:latin typeface="Avenir Next LT Pro" panose="020B0504020202020204" pitchFamily="34" charset="77"/>
              </a:rPr>
              <a:t> Million</a:t>
            </a:r>
            <a:r>
              <a:rPr lang="en-US" sz="8800" dirty="0">
                <a:latin typeface="Avenir Next LT Pro" panose="020B0504020202020204" pitchFamily="34" charset="77"/>
              </a:rPr>
              <a:t> 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77"/>
              </a:rPr>
              <a:t>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73F58A-DB5D-C648-AA62-AF98802D72E6}"/>
              </a:ext>
            </a:extLst>
          </p:cNvPr>
          <p:cNvSpPr txBox="1"/>
          <p:nvPr/>
        </p:nvSpPr>
        <p:spPr>
          <a:xfrm>
            <a:off x="878262" y="5308861"/>
            <a:ext cx="1023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venir Next LT Pro" panose="020B0504020202020204" pitchFamily="34" charset="77"/>
              </a:rPr>
              <a:t>Covid is the world’s deadliest pandemic in </a:t>
            </a:r>
            <a:r>
              <a:rPr lang="en-US" sz="2800" dirty="0">
                <a:solidFill>
                  <a:srgbClr val="7030A0"/>
                </a:solidFill>
                <a:latin typeface="Avenir Next LT Pro" panose="020B0504020202020204" pitchFamily="34" charset="77"/>
              </a:rPr>
              <a:t>last 100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03D4DB0-67CA-E94A-A7C1-E3DCD3431B7E}"/>
              </a:ext>
            </a:extLst>
          </p:cNvPr>
          <p:cNvSpPr txBox="1"/>
          <p:nvPr/>
        </p:nvSpPr>
        <p:spPr>
          <a:xfrm>
            <a:off x="1765366" y="5832081"/>
            <a:ext cx="773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venir Next LT Pro" panose="020B0504020202020204" pitchFamily="34" charset="77"/>
              </a:rPr>
              <a:t>Covid is </a:t>
            </a:r>
            <a:r>
              <a:rPr lang="en-US" sz="2800" dirty="0">
                <a:solidFill>
                  <a:srgbClr val="7030A0"/>
                </a:solidFill>
                <a:latin typeface="Avenir Next LT Pro" panose="020B0504020202020204" pitchFamily="34" charset="77"/>
              </a:rPr>
              <a:t>7</a:t>
            </a:r>
            <a:r>
              <a:rPr lang="en-US" sz="2800" baseline="30000" dirty="0">
                <a:solidFill>
                  <a:srgbClr val="7030A0"/>
                </a:solidFill>
                <a:latin typeface="Avenir Next LT Pro" panose="020B0504020202020204" pitchFamily="34" charset="77"/>
              </a:rPr>
              <a:t>th</a:t>
            </a:r>
            <a:r>
              <a:rPr lang="en-US" sz="2800" dirty="0">
                <a:solidFill>
                  <a:srgbClr val="7030A0"/>
                </a:solidFill>
                <a:latin typeface="Avenir Next LT Pro" panose="020B0504020202020204" pitchFamily="34" charset="77"/>
              </a:rPr>
              <a:t> deadliest pandemic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venir Next LT Pro" panose="020B0504020202020204" pitchFamily="34" charset="77"/>
              </a:rPr>
              <a:t>in the history</a:t>
            </a:r>
            <a:endParaRPr lang="en-US" sz="2800" dirty="0">
              <a:solidFill>
                <a:srgbClr val="C00000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62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67642"/>
              </p:ext>
            </p:extLst>
          </p:nvPr>
        </p:nvGraphicFramePr>
        <p:xfrm>
          <a:off x="736979" y="655093"/>
          <a:ext cx="10481481" cy="587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67661"/>
              </p:ext>
            </p:extLst>
          </p:nvPr>
        </p:nvGraphicFramePr>
        <p:xfrm>
          <a:off x="6403074" y="32856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982336"/>
              </p:ext>
            </p:extLst>
          </p:nvPr>
        </p:nvGraphicFramePr>
        <p:xfrm>
          <a:off x="1066800" y="32856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153608"/>
            <a:ext cx="372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dirty="0" smtClean="0">
                <a:solidFill>
                  <a:schemeClr val="accent1"/>
                </a:solidFill>
              </a:rPr>
              <a:t>top 3</a:t>
            </a:r>
            <a:r>
              <a:rPr lang="en-US" sz="2400" b="1" dirty="0" smtClean="0"/>
              <a:t> </a:t>
            </a:r>
            <a:r>
              <a:rPr lang="en-US" sz="2400" dirty="0" smtClean="0"/>
              <a:t>countries of world(with the highest number </a:t>
            </a:r>
            <a:r>
              <a:rPr lang="en-US" sz="2400" b="1" dirty="0" smtClean="0">
                <a:solidFill>
                  <a:schemeClr val="accent1"/>
                </a:solidFill>
              </a:rPr>
              <a:t>population</a:t>
            </a:r>
            <a:r>
              <a:rPr lang="en-US" sz="2400" dirty="0" smtClean="0"/>
              <a:t>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39552" y="2153608"/>
            <a:ext cx="443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</a:t>
            </a:r>
            <a:r>
              <a:rPr lang="en-US" sz="2400" b="1" dirty="0" smtClean="0">
                <a:solidFill>
                  <a:schemeClr val="accent1"/>
                </a:solidFill>
              </a:rPr>
              <a:t>op 3 </a:t>
            </a:r>
            <a:r>
              <a:rPr lang="en-US" sz="2400" dirty="0" smtClean="0"/>
              <a:t>countries of world(with the </a:t>
            </a:r>
            <a:r>
              <a:rPr lang="en-US" sz="2400" b="1" dirty="0" smtClean="0">
                <a:solidFill>
                  <a:srgbClr val="C00000"/>
                </a:solidFill>
              </a:rPr>
              <a:t>highest number </a:t>
            </a:r>
            <a:r>
              <a:rPr lang="en-US" sz="2400" dirty="0" smtClean="0"/>
              <a:t>of COVID-19 cases)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90365" y="667920"/>
            <a:ext cx="723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C00000"/>
                </a:solidFill>
                <a:latin typeface="Avenir Next LT Pro" panose="020B0504020202020204" pitchFamily="34" charset="77"/>
              </a:rPr>
              <a:t>United States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venir Next LT Pro" panose="020B0504020202020204" pitchFamily="34" charset="77"/>
              </a:rPr>
              <a:t>did not manage the spread on Covid Properly</a:t>
            </a:r>
          </a:p>
        </p:txBody>
      </p:sp>
    </p:spTree>
    <p:extLst>
      <p:ext uri="{BB962C8B-B14F-4D97-AF65-F5344CB8AC3E}">
        <p14:creationId xmlns:p14="http://schemas.microsoft.com/office/powerpoint/2010/main" val="31171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74895"/>
              </p:ext>
            </p:extLst>
          </p:nvPr>
        </p:nvGraphicFramePr>
        <p:xfrm>
          <a:off x="368491" y="218364"/>
          <a:ext cx="11559652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0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869218"/>
              </p:ext>
            </p:extLst>
          </p:nvPr>
        </p:nvGraphicFramePr>
        <p:xfrm>
          <a:off x="798251" y="2468858"/>
          <a:ext cx="5643491" cy="395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135622"/>
              </p:ext>
            </p:extLst>
          </p:nvPr>
        </p:nvGraphicFramePr>
        <p:xfrm>
          <a:off x="6441742" y="2468859"/>
          <a:ext cx="5445458" cy="39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7540" y="736979"/>
            <a:ext cx="753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the similar kind of population having top population country India and china but </a:t>
            </a:r>
            <a:r>
              <a:rPr lang="en-US" sz="2400" b="1" dirty="0" smtClean="0">
                <a:solidFill>
                  <a:srgbClr val="FF0000"/>
                </a:solidFill>
              </a:rPr>
              <a:t>India having more </a:t>
            </a:r>
            <a:r>
              <a:rPr lang="en-US" sz="2400" dirty="0" smtClean="0"/>
              <a:t>spared than china.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5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172" y="5622877"/>
            <a:ext cx="406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</a:t>
            </a:r>
            <a:r>
              <a:rPr lang="en-IN" sz="2800" dirty="0" smtClean="0"/>
              <a:t>ncome level classification</a:t>
            </a:r>
            <a:endParaRPr lang="en-IN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673396"/>
              </p:ext>
            </p:extLst>
          </p:nvPr>
        </p:nvGraphicFramePr>
        <p:xfrm>
          <a:off x="313898" y="1934570"/>
          <a:ext cx="6277971" cy="368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8172" y="522028"/>
            <a:ext cx="6100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High income </a:t>
            </a:r>
            <a:r>
              <a:rPr lang="en-US" sz="2400" dirty="0" smtClean="0"/>
              <a:t>based people having high level of </a:t>
            </a:r>
            <a:r>
              <a:rPr lang="en-US" sz="3200" b="1" dirty="0" smtClean="0">
                <a:solidFill>
                  <a:srgbClr val="00B0F0"/>
                </a:solidFill>
              </a:rPr>
              <a:t>spread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3945" y="1084858"/>
            <a:ext cx="5104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Low income </a:t>
            </a:r>
            <a:r>
              <a:rPr lang="en-US" sz="2400" dirty="0" smtClean="0"/>
              <a:t>based people having high level of </a:t>
            </a:r>
            <a:r>
              <a:rPr lang="en-US" sz="3200" b="1" dirty="0" smtClean="0">
                <a:solidFill>
                  <a:schemeClr val="accent2"/>
                </a:solidFill>
              </a:rPr>
              <a:t>death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054" y="3261815"/>
            <a:ext cx="31253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income based people having high </a:t>
            </a:r>
            <a:r>
              <a:rPr lang="en-US" sz="2800" b="1" dirty="0" smtClean="0">
                <a:solidFill>
                  <a:srgbClr val="C00000"/>
                </a:solidFill>
              </a:rPr>
              <a:t>financial resources </a:t>
            </a:r>
            <a:r>
              <a:rPr lang="en-US" sz="2400" dirty="0" smtClean="0"/>
              <a:t>so </a:t>
            </a:r>
            <a:r>
              <a:rPr lang="en-US" sz="2400" dirty="0" smtClean="0">
                <a:solidFill>
                  <a:srgbClr val="00B050"/>
                </a:solidFill>
              </a:rPr>
              <a:t>they have lowest amount of death rate</a:t>
            </a:r>
          </a:p>
        </p:txBody>
      </p:sp>
    </p:spTree>
    <p:extLst>
      <p:ext uri="{BB962C8B-B14F-4D97-AF65-F5344CB8AC3E}">
        <p14:creationId xmlns:p14="http://schemas.microsoft.com/office/powerpoint/2010/main" val="18288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72004"/>
              </p:ext>
            </p:extLst>
          </p:nvPr>
        </p:nvGraphicFramePr>
        <p:xfrm>
          <a:off x="2142699" y="2101755"/>
          <a:ext cx="9826387" cy="443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4968" y="368490"/>
            <a:ext cx="3862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Individuals with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low incomes </a:t>
            </a:r>
            <a:r>
              <a:rPr lang="en-US" sz="2400" dirty="0"/>
              <a:t>may be unable to afford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vaccine's cost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0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212366"/>
              </p:ext>
            </p:extLst>
          </p:nvPr>
        </p:nvGraphicFramePr>
        <p:xfrm>
          <a:off x="827315" y="1741714"/>
          <a:ext cx="10508342" cy="4630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71486" y="493485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Countries with poor medical facilities.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2023-08-05T13:36:42Z</dcterms:created>
  <dcterms:modified xsi:type="dcterms:W3CDTF">2023-08-06T16:47:41Z</dcterms:modified>
</cp:coreProperties>
</file>