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4150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8656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4331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2351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2423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1998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4631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307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3265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4276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9/1/24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4133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9/1/24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847742402"/>
      </p:ext>
    </p:extLst>
  </p:cSld>
  <p:clrMap bg1="dk1" tx1="lt1" bg2="dk2" tx2="lt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4"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a:extLst>
              <a:ext uri="{FF2B5EF4-FFF2-40B4-BE49-F238E27FC236}">
                <a16:creationId xmlns:a16="http://schemas.microsoft.com/office/drawing/2014/main" id="{40E56E2D-32FE-E26B-C2F7-70D1457FC153}"/>
              </a:ext>
            </a:extLst>
          </p:cNvPr>
          <p:cNvPicPr>
            <a:picLocks noChangeAspect="1"/>
          </p:cNvPicPr>
          <p:nvPr/>
        </p:nvPicPr>
        <p:blipFill>
          <a:blip r:embed="rId2">
            <a:alphaModFix amt="60000"/>
          </a:blip>
          <a:srcRect l="2303" r="8831"/>
          <a:stretch/>
        </p:blipFill>
        <p:spPr>
          <a:xfrm>
            <a:off x="20" y="10"/>
            <a:ext cx="12188921" cy="6857990"/>
          </a:xfrm>
          <a:prstGeom prst="rect">
            <a:avLst/>
          </a:prstGeom>
        </p:spPr>
      </p:pic>
      <p:sp>
        <p:nvSpPr>
          <p:cNvPr id="2" name="Title 1">
            <a:extLst>
              <a:ext uri="{FF2B5EF4-FFF2-40B4-BE49-F238E27FC236}">
                <a16:creationId xmlns:a16="http://schemas.microsoft.com/office/drawing/2014/main" id="{95DD4ABF-0BA0-3636-4333-640B3EDF6376}"/>
              </a:ext>
            </a:extLst>
          </p:cNvPr>
          <p:cNvSpPr>
            <a:spLocks noGrp="1"/>
          </p:cNvSpPr>
          <p:nvPr>
            <p:ph type="ctrTitle"/>
          </p:nvPr>
        </p:nvSpPr>
        <p:spPr>
          <a:xfrm>
            <a:off x="1425868" y="3761280"/>
            <a:ext cx="9669197" cy="2411152"/>
          </a:xfrm>
        </p:spPr>
        <p:txBody>
          <a:bodyPr>
            <a:normAutofit fontScale="90000"/>
          </a:bodyPr>
          <a:lstStyle/>
          <a:p>
            <a:pPr algn="ctr"/>
            <a:r>
              <a:rPr lang="en-DE" sz="8900" dirty="0">
                <a:solidFill>
                  <a:srgbClr val="FFFFFF"/>
                </a:solidFill>
              </a:rPr>
              <a:t>PCA </a:t>
            </a:r>
            <a:br>
              <a:rPr lang="en-DE" sz="8900" dirty="0">
                <a:solidFill>
                  <a:srgbClr val="FFFFFF"/>
                </a:solidFill>
              </a:rPr>
            </a:br>
            <a:r>
              <a:rPr lang="en-DE" sz="8900" dirty="0">
                <a:solidFill>
                  <a:srgbClr val="FFFFFF"/>
                </a:solidFill>
              </a:rPr>
              <a:t>&amp; </a:t>
            </a:r>
            <a:br>
              <a:rPr lang="en-DE" sz="8900" dirty="0">
                <a:solidFill>
                  <a:srgbClr val="FFFFFF"/>
                </a:solidFill>
              </a:rPr>
            </a:br>
            <a:r>
              <a:rPr lang="en-DE" sz="8900" dirty="0">
                <a:solidFill>
                  <a:srgbClr val="FFFFFF"/>
                </a:solidFill>
              </a:rPr>
              <a:t>Free Energy Landscape</a:t>
            </a:r>
            <a:br>
              <a:rPr lang="en-DE" dirty="0">
                <a:solidFill>
                  <a:srgbClr val="FFFFFF"/>
                </a:solidFill>
              </a:rPr>
            </a:br>
            <a:br>
              <a:rPr lang="en-DE" dirty="0">
                <a:solidFill>
                  <a:srgbClr val="FFFFFF"/>
                </a:solidFill>
              </a:rPr>
            </a:br>
            <a:br>
              <a:rPr lang="en-DE" dirty="0">
                <a:solidFill>
                  <a:srgbClr val="FFFFFF"/>
                </a:solidFill>
              </a:rPr>
            </a:br>
            <a:r>
              <a:rPr lang="en-DE" dirty="0">
                <a:solidFill>
                  <a:srgbClr val="FFFFFF"/>
                </a:solidFill>
              </a:rPr>
              <a:t>GROMACS</a:t>
            </a:r>
          </a:p>
        </p:txBody>
      </p:sp>
      <p:grpSp>
        <p:nvGrpSpPr>
          <p:cNvPr id="11" name="Group 10">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4424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4"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6"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8"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33DEFFA4-B14D-98FD-73AC-F265ACCA7F66}"/>
              </a:ext>
            </a:extLst>
          </p:cNvPr>
          <p:cNvSpPr>
            <a:spLocks noGrp="1"/>
          </p:cNvSpPr>
          <p:nvPr>
            <p:ph type="title"/>
          </p:nvPr>
        </p:nvSpPr>
        <p:spPr>
          <a:xfrm>
            <a:off x="457200" y="758952"/>
            <a:ext cx="4640729" cy="1325563"/>
          </a:xfrm>
        </p:spPr>
        <p:txBody>
          <a:bodyPr anchor="b">
            <a:normAutofit/>
          </a:bodyPr>
          <a:lstStyle/>
          <a:p>
            <a:r>
              <a:rPr lang="en-DE" dirty="0"/>
              <a:t>Free Energy Landscape</a:t>
            </a:r>
          </a:p>
        </p:txBody>
      </p:sp>
      <p:sp>
        <p:nvSpPr>
          <p:cNvPr id="9" name="Content Placeholder 8">
            <a:extLst>
              <a:ext uri="{FF2B5EF4-FFF2-40B4-BE49-F238E27FC236}">
                <a16:creationId xmlns:a16="http://schemas.microsoft.com/office/drawing/2014/main" id="{545D4E30-9243-7CA8-01BC-7F1724D61766}"/>
              </a:ext>
            </a:extLst>
          </p:cNvPr>
          <p:cNvSpPr>
            <a:spLocks noGrp="1"/>
          </p:cNvSpPr>
          <p:nvPr>
            <p:ph idx="1"/>
          </p:nvPr>
        </p:nvSpPr>
        <p:spPr>
          <a:xfrm>
            <a:off x="457200" y="2286000"/>
            <a:ext cx="4640729" cy="3887585"/>
          </a:xfrm>
        </p:spPr>
        <p:txBody>
          <a:bodyPr>
            <a:normAutofit/>
          </a:bodyPr>
          <a:lstStyle/>
          <a:p>
            <a:r>
              <a:rPr lang="en-US" dirty="0"/>
              <a:t>This plot is a visualization known as a Free Energy Landscape (FEL) or Gibbs Energy Landscape. It typically represents the free energy as a function of two reaction coordinates or principal components (PCs), often derived from Principal Component Analysis (PCA) of molecular dynamics (MD) simulation data.</a:t>
            </a:r>
          </a:p>
        </p:txBody>
      </p:sp>
      <p:pic>
        <p:nvPicPr>
          <p:cNvPr id="5" name="Content Placeholder 4">
            <a:extLst>
              <a:ext uri="{FF2B5EF4-FFF2-40B4-BE49-F238E27FC236}">
                <a16:creationId xmlns:a16="http://schemas.microsoft.com/office/drawing/2014/main" id="{A1D6A3FE-CD96-0FFB-C3B2-624ED918812F}"/>
              </a:ext>
            </a:extLst>
          </p:cNvPr>
          <p:cNvPicPr>
            <a:picLocks noChangeAspect="1"/>
          </p:cNvPicPr>
          <p:nvPr/>
        </p:nvPicPr>
        <p:blipFill>
          <a:blip r:embed="rId3"/>
          <a:stretch>
            <a:fillRect/>
          </a:stretch>
        </p:blipFill>
        <p:spPr>
          <a:xfrm>
            <a:off x="6799905" y="1164092"/>
            <a:ext cx="4118838" cy="4659872"/>
          </a:xfrm>
          <a:prstGeom prst="rect">
            <a:avLst/>
          </a:prstGeom>
        </p:spPr>
      </p:pic>
    </p:spTree>
    <p:extLst>
      <p:ext uri="{BB962C8B-B14F-4D97-AF65-F5344CB8AC3E}">
        <p14:creationId xmlns:p14="http://schemas.microsoft.com/office/powerpoint/2010/main" val="422055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81DE5-E2A8-7853-F019-A7A80082D9D7}"/>
              </a:ext>
            </a:extLst>
          </p:cNvPr>
          <p:cNvSpPr>
            <a:spLocks noGrp="1"/>
          </p:cNvSpPr>
          <p:nvPr>
            <p:ph idx="1"/>
          </p:nvPr>
        </p:nvSpPr>
        <p:spPr>
          <a:xfrm>
            <a:off x="457200" y="593124"/>
            <a:ext cx="7685037" cy="5583839"/>
          </a:xfrm>
        </p:spPr>
        <p:txBody>
          <a:bodyPr>
            <a:normAutofit fontScale="92500" lnSpcReduction="20000"/>
          </a:bodyPr>
          <a:lstStyle/>
          <a:p>
            <a:pPr marL="0" indent="0">
              <a:buNone/>
            </a:pPr>
            <a:r>
              <a:rPr lang="en-GB" b="1" dirty="0"/>
              <a:t>Axes (PC1 and PC2):</a:t>
            </a:r>
          </a:p>
          <a:p>
            <a:r>
              <a:rPr lang="en-GB" dirty="0"/>
              <a:t>The x-axis (PC1) and y-axis (PC2) correspond to the first and second principal components, respectively. These components are the directions in which the data shows the most significant variance, effectively capturing the essential motions or conformations of the system being studied (like a protein or a molecular complex).</a:t>
            </a:r>
          </a:p>
          <a:p>
            <a:pPr marL="0" indent="0">
              <a:buNone/>
            </a:pPr>
            <a:r>
              <a:rPr lang="en-GB" b="1" dirty="0" err="1"/>
              <a:t>Color</a:t>
            </a:r>
            <a:r>
              <a:rPr lang="en-GB" b="1" dirty="0"/>
              <a:t> Gradient (Gibbs Free Energy):</a:t>
            </a:r>
          </a:p>
          <a:p>
            <a:r>
              <a:rPr lang="en-GB" dirty="0"/>
              <a:t>The </a:t>
            </a:r>
            <a:r>
              <a:rPr lang="en-GB" dirty="0" err="1"/>
              <a:t>color</a:t>
            </a:r>
            <a:r>
              <a:rPr lang="en-GB" dirty="0"/>
              <a:t> gradient represents the Gibbs free energy (G) in kilojoules per mole (kJ/mol).</a:t>
            </a:r>
          </a:p>
          <a:p>
            <a:r>
              <a:rPr lang="en-GB" dirty="0"/>
              <a:t>Blue/Green Regions: These are the areas of low Gibbs free energy, corresponding to stable states or conformations that the system is most likely to occupy. These are often interpreted as local or global minima in the free energy landscape.</a:t>
            </a:r>
          </a:p>
          <a:p>
            <a:r>
              <a:rPr lang="en-GB" dirty="0"/>
              <a:t>Red Regions: These represent areas of high Gibbs free energy, indicating less </a:t>
            </a:r>
            <a:r>
              <a:rPr lang="en-GB" dirty="0" err="1"/>
              <a:t>favorable</a:t>
            </a:r>
            <a:r>
              <a:rPr lang="en-GB" dirty="0"/>
              <a:t> or unstable states that the system is less likely to occupy.</a:t>
            </a:r>
          </a:p>
          <a:p>
            <a:pPr marL="0" indent="0">
              <a:buNone/>
            </a:pPr>
            <a:r>
              <a:rPr lang="en-GB" b="1" dirty="0"/>
              <a:t>Interpretation:</a:t>
            </a:r>
          </a:p>
          <a:p>
            <a:r>
              <a:rPr lang="en-GB" dirty="0"/>
              <a:t>Clusters: The blue and green clusters in the plot correspond to the most stable conformational states of the system. The system is likely to remain in these states for more extended periods during the simulation.</a:t>
            </a:r>
          </a:p>
          <a:p>
            <a:r>
              <a:rPr lang="en-GB" dirty="0"/>
              <a:t>Transitions: The red regions between clusters indicate energy barriers that the system would need to overcome to transition from one stable state to another.</a:t>
            </a:r>
          </a:p>
          <a:p>
            <a:endParaRPr lang="en-DE" dirty="0"/>
          </a:p>
        </p:txBody>
      </p:sp>
      <p:pic>
        <p:nvPicPr>
          <p:cNvPr id="4" name="Content Placeholder 4">
            <a:extLst>
              <a:ext uri="{FF2B5EF4-FFF2-40B4-BE49-F238E27FC236}">
                <a16:creationId xmlns:a16="http://schemas.microsoft.com/office/drawing/2014/main" id="{68E42F2F-E60A-F41F-7028-F0F30DC999CD}"/>
              </a:ext>
            </a:extLst>
          </p:cNvPr>
          <p:cNvPicPr>
            <a:picLocks noChangeAspect="1"/>
          </p:cNvPicPr>
          <p:nvPr/>
        </p:nvPicPr>
        <p:blipFill>
          <a:blip r:embed="rId2"/>
          <a:stretch>
            <a:fillRect/>
          </a:stretch>
        </p:blipFill>
        <p:spPr>
          <a:xfrm>
            <a:off x="7986154" y="1099064"/>
            <a:ext cx="4118838" cy="4659872"/>
          </a:xfrm>
          <a:prstGeom prst="rect">
            <a:avLst/>
          </a:prstGeom>
        </p:spPr>
      </p:pic>
    </p:spTree>
    <p:extLst>
      <p:ext uri="{BB962C8B-B14F-4D97-AF65-F5344CB8AC3E}">
        <p14:creationId xmlns:p14="http://schemas.microsoft.com/office/powerpoint/2010/main" val="94622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30D3-6F10-E596-DD41-B3EAB67217E0}"/>
              </a:ext>
            </a:extLst>
          </p:cNvPr>
          <p:cNvSpPr>
            <a:spLocks noGrp="1"/>
          </p:cNvSpPr>
          <p:nvPr>
            <p:ph type="title"/>
          </p:nvPr>
        </p:nvSpPr>
        <p:spPr/>
        <p:txBody>
          <a:bodyPr/>
          <a:lstStyle/>
          <a:p>
            <a:r>
              <a:rPr lang="en-GB" dirty="0"/>
              <a:t>Possible Reasons for Separate Clusters on PC2:</a:t>
            </a:r>
            <a:endParaRPr lang="en-DE" dirty="0"/>
          </a:p>
        </p:txBody>
      </p:sp>
      <p:sp>
        <p:nvSpPr>
          <p:cNvPr id="3" name="Content Placeholder 2">
            <a:extLst>
              <a:ext uri="{FF2B5EF4-FFF2-40B4-BE49-F238E27FC236}">
                <a16:creationId xmlns:a16="http://schemas.microsoft.com/office/drawing/2014/main" id="{BB63C4CD-EBFE-8BC2-EDB8-5485F5E64105}"/>
              </a:ext>
            </a:extLst>
          </p:cNvPr>
          <p:cNvSpPr>
            <a:spLocks noGrp="1"/>
          </p:cNvSpPr>
          <p:nvPr>
            <p:ph idx="1"/>
          </p:nvPr>
        </p:nvSpPr>
        <p:spPr/>
        <p:txBody>
          <a:bodyPr>
            <a:normAutofit fontScale="77500" lnSpcReduction="20000"/>
          </a:bodyPr>
          <a:lstStyle/>
          <a:p>
            <a:pPr marL="0" indent="0">
              <a:buNone/>
            </a:pPr>
            <a:r>
              <a:rPr lang="en-GB" b="1" dirty="0"/>
              <a:t>Distinct Conformational States:</a:t>
            </a:r>
            <a:endParaRPr lang="en-GB" dirty="0"/>
          </a:p>
          <a:p>
            <a:pPr>
              <a:buFont typeface="Arial" panose="020B0604020202020204" pitchFamily="34" charset="0"/>
              <a:buChar char="•"/>
            </a:pPr>
            <a:r>
              <a:rPr lang="en-GB" dirty="0"/>
              <a:t>The protein might have multiple stable conformational states that are quite different from each other. These states are represented by separate clusters on the plot. The distance between these clusters along PC2 indicates how different these conformations are.</a:t>
            </a:r>
          </a:p>
          <a:p>
            <a:pPr marL="0" indent="0">
              <a:buNone/>
            </a:pPr>
            <a:r>
              <a:rPr lang="en-GB" b="1" dirty="0"/>
              <a:t>Energy Barriers:</a:t>
            </a:r>
            <a:endParaRPr lang="en-GB" dirty="0"/>
          </a:p>
          <a:p>
            <a:pPr>
              <a:buFont typeface="Arial" panose="020B0604020202020204" pitchFamily="34" charset="0"/>
              <a:buChar char="•"/>
            </a:pPr>
            <a:r>
              <a:rPr lang="en-GB" dirty="0"/>
              <a:t>The separation along PC2 could indicate the presence of significant energy barriers between these conformational states. These barriers make it less likely for the protein to transition directly from one state to another without undergoing intermediate steps.</a:t>
            </a:r>
          </a:p>
          <a:p>
            <a:pPr marL="0" indent="0">
              <a:buNone/>
            </a:pPr>
            <a:r>
              <a:rPr lang="en-GB" b="1" dirty="0"/>
              <a:t>Structural Transitions:</a:t>
            </a:r>
            <a:endParaRPr lang="en-GB" dirty="0"/>
          </a:p>
          <a:p>
            <a:pPr>
              <a:buFont typeface="Arial" panose="020B0604020202020204" pitchFamily="34" charset="0"/>
              <a:buChar char="•"/>
            </a:pPr>
            <a:r>
              <a:rPr lang="en-GB" dirty="0"/>
              <a:t>The protein might undergo large structural rearrangements that result in distinctly different conformations. For example, a protein might switch between an "open" and "closed" conformation, and these distinct states would be represented by separate clusters.</a:t>
            </a:r>
          </a:p>
          <a:p>
            <a:pPr marL="0" indent="0">
              <a:buNone/>
            </a:pPr>
            <a:r>
              <a:rPr lang="en-GB" b="1" dirty="0"/>
              <a:t>Partial Flexibility or Localized Motion:</a:t>
            </a:r>
            <a:endParaRPr lang="en-GB" dirty="0"/>
          </a:p>
          <a:p>
            <a:pPr>
              <a:buFont typeface="Arial" panose="020B0604020202020204" pitchFamily="34" charset="0"/>
              <a:buChar char="•"/>
            </a:pPr>
            <a:r>
              <a:rPr lang="en-GB" dirty="0"/>
              <a:t>The separation along PC2 might reflect localized flexibility in certain regions of the protein. If a specific domain or segment of the protein has a few distinct modes of movement or orientations, this could result in separated clusters on the plot.</a:t>
            </a:r>
          </a:p>
          <a:p>
            <a:endParaRPr lang="en-DE" dirty="0"/>
          </a:p>
        </p:txBody>
      </p:sp>
      <p:pic>
        <p:nvPicPr>
          <p:cNvPr id="5" name="Picture 4" descr="A red and green squares&#10;&#10;Description automatically generated with medium confidence">
            <a:extLst>
              <a:ext uri="{FF2B5EF4-FFF2-40B4-BE49-F238E27FC236}">
                <a16:creationId xmlns:a16="http://schemas.microsoft.com/office/drawing/2014/main" id="{E713BCDF-1348-0F90-F3F9-27637224B645}"/>
              </a:ext>
            </a:extLst>
          </p:cNvPr>
          <p:cNvPicPr>
            <a:picLocks noChangeAspect="1"/>
          </p:cNvPicPr>
          <p:nvPr/>
        </p:nvPicPr>
        <p:blipFill>
          <a:blip r:embed="rId2"/>
          <a:stretch>
            <a:fillRect/>
          </a:stretch>
        </p:blipFill>
        <p:spPr>
          <a:xfrm>
            <a:off x="8283796" y="1606377"/>
            <a:ext cx="3731090" cy="4570585"/>
          </a:xfrm>
          <a:prstGeom prst="rect">
            <a:avLst/>
          </a:prstGeom>
        </p:spPr>
      </p:pic>
    </p:spTree>
    <p:extLst>
      <p:ext uri="{BB962C8B-B14F-4D97-AF65-F5344CB8AC3E}">
        <p14:creationId xmlns:p14="http://schemas.microsoft.com/office/powerpoint/2010/main" val="94546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4B89-F5E1-D6A7-0F6B-B26A1649A47E}"/>
              </a:ext>
            </a:extLst>
          </p:cNvPr>
          <p:cNvSpPr>
            <a:spLocks noGrp="1"/>
          </p:cNvSpPr>
          <p:nvPr>
            <p:ph type="title"/>
          </p:nvPr>
        </p:nvSpPr>
        <p:spPr/>
        <p:txBody>
          <a:bodyPr/>
          <a:lstStyle/>
          <a:p>
            <a:r>
              <a:rPr lang="en-GB" dirty="0"/>
              <a:t>PCA and Free Energy Landscape for Protein-Ligand Complexes:</a:t>
            </a:r>
            <a:endParaRPr lang="en-DE" dirty="0"/>
          </a:p>
        </p:txBody>
      </p:sp>
      <p:sp>
        <p:nvSpPr>
          <p:cNvPr id="3" name="Content Placeholder 2">
            <a:extLst>
              <a:ext uri="{FF2B5EF4-FFF2-40B4-BE49-F238E27FC236}">
                <a16:creationId xmlns:a16="http://schemas.microsoft.com/office/drawing/2014/main" id="{D85615E7-79CD-1C4D-536C-D3AF68DA3712}"/>
              </a:ext>
            </a:extLst>
          </p:cNvPr>
          <p:cNvSpPr>
            <a:spLocks noGrp="1"/>
          </p:cNvSpPr>
          <p:nvPr>
            <p:ph idx="1"/>
          </p:nvPr>
        </p:nvSpPr>
        <p:spPr>
          <a:xfrm>
            <a:off x="457200" y="2096712"/>
            <a:ext cx="9622221" cy="4608887"/>
          </a:xfrm>
        </p:spPr>
        <p:txBody>
          <a:bodyPr>
            <a:normAutofit fontScale="70000" lnSpcReduction="20000"/>
          </a:bodyPr>
          <a:lstStyle/>
          <a:p>
            <a:pPr marL="0" indent="0" algn="l">
              <a:buNone/>
            </a:pPr>
            <a:r>
              <a:rPr lang="en-GB" b="0" i="0" u="none" strike="noStrike" dirty="0">
                <a:effectLst/>
              </a:rPr>
              <a:t>When performing PCA on a protein-ligand complex, the goal is to understand how the binding of the ligand influences the overall dynamics of the protein and how the complex as a whole explores its conformational space. </a:t>
            </a:r>
          </a:p>
          <a:p>
            <a:pPr algn="l">
              <a:buFont typeface="+mj-lt"/>
              <a:buAutoNum type="arabicPeriod"/>
            </a:pPr>
            <a:r>
              <a:rPr lang="en-GB" b="1" i="0" u="none" strike="noStrike" dirty="0">
                <a:effectLst/>
              </a:rPr>
              <a:t>Combined Motion Analysis:</a:t>
            </a:r>
            <a:endParaRPr lang="en-GB" b="0" i="0" u="none" strike="noStrike" dirty="0">
              <a:effectLst/>
            </a:endParaRPr>
          </a:p>
          <a:p>
            <a:pPr marL="742950" lvl="1" indent="-285750" algn="l">
              <a:buFont typeface="+mj-lt"/>
              <a:buAutoNum type="arabicPeriod"/>
            </a:pPr>
            <a:r>
              <a:rPr lang="en-GB" b="0" i="0" u="none" strike="noStrike" dirty="0">
                <a:effectLst/>
              </a:rPr>
              <a:t>When performing PCA on a protein-ligand complex, the principal components will describe the most significant collective motions of both the protein and the ligand.</a:t>
            </a:r>
          </a:p>
          <a:p>
            <a:pPr marL="742950" lvl="1" indent="-285750" algn="l">
              <a:buFont typeface="+mj-lt"/>
              <a:buAutoNum type="arabicPeriod"/>
            </a:pPr>
            <a:r>
              <a:rPr lang="en-GB" b="0" i="0" u="none" strike="noStrike" dirty="0">
                <a:effectLst/>
              </a:rPr>
              <a:t>This can include the ligand's binding modes, the protein's conformational changes in response to ligand binding, and the dynamics of the binding site.</a:t>
            </a:r>
          </a:p>
          <a:p>
            <a:pPr algn="l">
              <a:buFont typeface="+mj-lt"/>
              <a:buAutoNum type="arabicPeriod"/>
            </a:pPr>
            <a:r>
              <a:rPr lang="en-GB" b="1" i="0" u="none" strike="noStrike" dirty="0">
                <a:effectLst/>
              </a:rPr>
              <a:t>Influence of the Ligand:</a:t>
            </a:r>
            <a:endParaRPr lang="en-GB" b="0" i="0" u="none" strike="noStrike" dirty="0">
              <a:effectLst/>
            </a:endParaRPr>
          </a:p>
          <a:p>
            <a:pPr marL="742950" lvl="1" indent="-285750" algn="l">
              <a:buFont typeface="+mj-lt"/>
              <a:buAutoNum type="arabicPeriod"/>
            </a:pPr>
            <a:r>
              <a:rPr lang="en-GB" b="0" i="0" u="none" strike="noStrike" dirty="0">
                <a:effectLst/>
              </a:rPr>
              <a:t>The presence of the ligand might introduce new conformational states or stabilize specific conformations of the protein, which would be reflected in the PCA.</a:t>
            </a:r>
          </a:p>
          <a:p>
            <a:pPr marL="742950" lvl="1" indent="-285750" algn="l">
              <a:buFont typeface="+mj-lt"/>
              <a:buAutoNum type="arabicPeriod"/>
            </a:pPr>
            <a:r>
              <a:rPr lang="en-GB" b="0" i="0" u="none" strike="noStrike" dirty="0">
                <a:effectLst/>
              </a:rPr>
              <a:t>The FEL could reveal how the ligand stabilizes certain protein conformations by showing new low-energy regions (blue/green) that might not be present in the protein-only simulation.</a:t>
            </a:r>
          </a:p>
          <a:p>
            <a:pPr algn="l">
              <a:buFont typeface="+mj-lt"/>
              <a:buAutoNum type="arabicPeriod"/>
            </a:pPr>
            <a:r>
              <a:rPr lang="en-GB" b="1" i="0" u="none" strike="noStrike" dirty="0">
                <a:effectLst/>
              </a:rPr>
              <a:t>Clusters in the PCA Plot:</a:t>
            </a:r>
            <a:endParaRPr lang="en-GB" b="0" i="0" u="none" strike="noStrike" dirty="0">
              <a:effectLst/>
            </a:endParaRPr>
          </a:p>
          <a:p>
            <a:pPr marL="742950" lvl="1" indent="-285750" algn="l">
              <a:buFont typeface="+mj-lt"/>
              <a:buAutoNum type="arabicPeriod"/>
            </a:pPr>
            <a:r>
              <a:rPr lang="en-GB" b="0" i="0" u="none" strike="noStrike" dirty="0">
                <a:effectLst/>
              </a:rPr>
              <a:t>Separate clusters in the PCA plot could represent different binding modes of the ligand or different conformations of the protein-ligand complex.</a:t>
            </a:r>
          </a:p>
          <a:p>
            <a:pPr marL="742950" lvl="1" indent="-285750" algn="l">
              <a:buFont typeface="+mj-lt"/>
              <a:buAutoNum type="arabicPeriod"/>
            </a:pPr>
            <a:r>
              <a:rPr lang="en-GB" b="0" i="0" u="none" strike="noStrike" dirty="0">
                <a:effectLst/>
              </a:rPr>
              <a:t>For example, one cluster might represent the complex with the ligand bound tightly in a specific orientation, while another might represent a state where the ligand is loosely bound or partially dissociated.</a:t>
            </a:r>
          </a:p>
          <a:p>
            <a:pPr algn="l">
              <a:buFont typeface="+mj-lt"/>
              <a:buAutoNum type="arabicPeriod"/>
            </a:pPr>
            <a:r>
              <a:rPr lang="en-GB" b="1" i="0" u="none" strike="noStrike" dirty="0">
                <a:effectLst/>
              </a:rPr>
              <a:t>Protein-Ligand Interaction Dynamics:</a:t>
            </a:r>
            <a:endParaRPr lang="en-GB" b="0" i="0" u="none" strike="noStrike" dirty="0">
              <a:effectLst/>
            </a:endParaRPr>
          </a:p>
          <a:p>
            <a:pPr marL="742950" lvl="1" indent="-285750" algn="l">
              <a:buFont typeface="+mj-lt"/>
              <a:buAutoNum type="arabicPeriod"/>
            </a:pPr>
            <a:r>
              <a:rPr lang="en-GB" b="0" i="0" u="none" strike="noStrike" dirty="0">
                <a:effectLst/>
              </a:rPr>
              <a:t>PCA can help you understand the flexibility of the binding site and how the protein adjusts its structure to accommodate the ligand. This is crucial for understanding binding affinity and specificity.</a:t>
            </a:r>
          </a:p>
          <a:p>
            <a:pPr marL="742950" lvl="1" indent="-285750" algn="l">
              <a:buFont typeface="+mj-lt"/>
              <a:buAutoNum type="arabicPeriod"/>
            </a:pPr>
            <a:r>
              <a:rPr lang="en-GB" b="0" i="0" u="none" strike="noStrike" dirty="0">
                <a:effectLst/>
              </a:rPr>
              <a:t>The FEL will provide insights into which conformational states are most energetically </a:t>
            </a:r>
            <a:r>
              <a:rPr lang="en-GB" b="0" i="0" u="none" strike="noStrike" dirty="0" err="1">
                <a:effectLst/>
              </a:rPr>
              <a:t>favorable</a:t>
            </a:r>
            <a:r>
              <a:rPr lang="en-GB" b="0" i="0" u="none" strike="noStrike" dirty="0">
                <a:effectLst/>
              </a:rPr>
              <a:t> and how the protein-ligand complex transitions between these states.</a:t>
            </a:r>
          </a:p>
          <a:p>
            <a:endParaRPr lang="en-DE" dirty="0"/>
          </a:p>
        </p:txBody>
      </p:sp>
    </p:spTree>
    <p:extLst>
      <p:ext uri="{BB962C8B-B14F-4D97-AF65-F5344CB8AC3E}">
        <p14:creationId xmlns:p14="http://schemas.microsoft.com/office/powerpoint/2010/main" val="67811448"/>
      </p:ext>
    </p:extLst>
  </p:cSld>
  <p:clrMapOvr>
    <a:masterClrMapping/>
  </p:clrMapOvr>
</p:sld>
</file>

<file path=ppt/theme/theme1.xml><?xml version="1.0" encoding="utf-8"?>
<a:theme xmlns:a="http://schemas.openxmlformats.org/drawingml/2006/main" name="Tropic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88</TotalTime>
  <Words>777</Words>
  <Application>Microsoft Macintosh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Nova</vt:lpstr>
      <vt:lpstr>TropicVTI</vt:lpstr>
      <vt:lpstr>PCA  &amp;  Free Energy Landscape   GROMACS</vt:lpstr>
      <vt:lpstr>Free Energy Landscape</vt:lpstr>
      <vt:lpstr>PowerPoint Presentation</vt:lpstr>
      <vt:lpstr>Possible Reasons for Separate Clusters on PC2:</vt:lpstr>
      <vt:lpstr>PCA and Free Energy Landscape for Protein-Ligand Complexes: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Pritam Kumar Panda</dc:creator>
  <cp:lastModifiedBy>Pritam Kumar Panda</cp:lastModifiedBy>
  <cp:revision>10</cp:revision>
  <dcterms:created xsi:type="dcterms:W3CDTF">2024-09-01T16:58:30Z</dcterms:created>
  <dcterms:modified xsi:type="dcterms:W3CDTF">2024-09-01T18:38:41Z</dcterms:modified>
</cp:coreProperties>
</file>