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840" r:id="rId3"/>
    <p:sldId id="839" r:id="rId4"/>
    <p:sldId id="83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3242-D1A3-4FDD-8B1F-1A37E8513C8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B7550-2181-4FD4-A507-690AA628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CB6ECB-5D5C-4FF8-8661-33ECD4993B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50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99A2-2023-93A3-7DE3-554A55B2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0C716-2168-C3BB-EB16-214FB895E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04955-ADF3-958A-03EE-8E0F8774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B746-B318-88A1-9191-648A674D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543E-B8B5-2FD4-F00C-5E3EE46E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AD70-A11D-6DEF-B483-3C06274E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289CE-C934-5512-EAF7-700739BD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0200-FAAE-13CA-2EE8-9A36F87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5790-0F4B-C558-8324-0D135C96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7935-E8DC-C444-A52D-B50C3A66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8335D-5941-03ED-0251-1CD830FB3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2FB90-B097-304B-A9D0-FEEA535B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2097-1FE0-07A3-FEF2-AB1B5F82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CC19-F0A9-C865-F0FD-813F7674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A822-3AE6-CEBA-39D1-794E1F23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41A9-F6C1-4029-8958-5D8C6E30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CED4-61A5-4EAC-9ECC-9169F155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EEE4-F11B-43FC-8CC4-D1876BB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6A54-1CC2-4BB6-AFDB-4D19330C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DB13-7F72-4952-B47B-612B914E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EE40-62FD-415E-B10A-684FD6E5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C90A5-C627-4DEF-9CBF-5FB2B23E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6675-B597-4B96-AADB-6529DDFC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5985-2BF0-48E7-AAA1-9E027796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595E-B5AA-4CD5-93EE-DF195B13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B650-CCAA-443D-B608-93946693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58292-1043-4BB2-97EE-1671B8A0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2A5B-FFCB-4BC3-ADE8-CE246705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557E-E0A6-470C-8FCD-4E18B98A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B373-50A7-4831-B081-B8637B38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DFD2-9C57-4744-9E60-C8EF8C5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032-D548-473D-BF91-574F14B22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55ED8-2FEC-4F66-810B-042F5C76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62BA-6E76-4703-A766-7E73E4EE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0B123-418A-4466-9673-2AC0894D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5BA7A-75DE-4E0D-9B2F-29AC7290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8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B047-5546-4E61-BBB7-F4405F9A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BF17B-14B6-4B76-9484-0CE1C66ED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66D1A-36C4-4D39-BB05-5473EC74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AF11B-F218-45F4-93CF-F0E29935E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227B0-F338-46F0-A37A-5E2C31AF0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5E768-EF91-4382-9278-6FD76588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8CFFC-5E74-470A-9E9F-89461B1C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51DC2-1732-493A-8C46-590435B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49EF-B843-4275-B43F-138AEA7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BD9A0-265E-4040-8CD4-383BDE31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48CF5-BF55-4597-9135-12AEC651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3FD58-D86B-4939-A59B-4B0A85D9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3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52E02-CF79-4659-BB2E-E9013019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FC6C2-74D9-4741-9FE7-03DF5FFA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A138A-166A-4F89-9B0C-73B9B48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108E-0C1C-4413-968D-02D4583F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560F-013F-404F-8D0C-AAAA8642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189EB-9DE7-4E98-A597-7C80887F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F9703-7397-4A45-8E87-0352E088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CA97C-D6B5-42EE-8801-AED1653A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6766D-97F5-42A3-B283-00184BEB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9A04-899D-CAF8-55BD-79F77DB6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1AD4-9D85-2E07-364A-8414B8BA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C0C4-EFB0-4A1D-CB8A-D7AD14D8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4C11-441E-7C9A-0400-D4FBE768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434C-76BC-BA77-1096-7FE9AE7B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4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CA0F-5D53-464C-A3AB-B5A641D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9B9A0-B9C8-470D-9060-16D144E2A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9111D-2DD5-4859-886A-4D72E6B4B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BD97-43B4-4892-A125-8F379DD4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F87CD-4984-4925-87AC-17F5DBB5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F072-0D4A-4748-865B-3D3A5D46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1888-F6B0-4124-80C5-090C5B7A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56902-1C56-4667-BE67-060DCC1A1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48D3-D715-45EC-8085-5E12A0F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3CEF-F35F-4141-9DD1-5FC141E2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2707-C756-4C59-B216-04896844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9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C5F1C-862F-4573-950A-97E928137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C5C0D-EB5A-47CC-96DD-55E847174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EE49-D354-481D-B37E-1A25C04D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3F28-7B33-4BB2-83E7-F81918BB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142F-1748-453E-948D-BC450491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253D-8BA6-CF72-78EC-FF1D05F3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D1EF-9661-69C3-61AF-EB1C7624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CE58-59F1-0BEC-8896-BA33169C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4085-9DF6-00FA-183D-41AFC189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497C-354B-729F-9F62-64226A1E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5F91-1B99-03B6-7064-0EE67EE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7EDB-96E1-40DB-CD13-8D979EF98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5DAA-B03D-9C09-07F0-BB191A713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8950D-C9FA-EF72-81B8-040E314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D21A-EE6B-FB58-1253-D75D31F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5391-5136-4444-50CD-06E9118E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C83A-BC86-3491-BDC8-7168EA11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274D1-0B74-0DEB-FE0F-BC4D6405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3B14E-EF42-5462-C6F9-B2CC9D3A0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49983-6CEA-9B28-021C-18A9AA30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0E143-D5BF-A1E0-53CC-C8A28704D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D251F-7FE7-17D1-1B32-1556A83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6987C-ACAD-1BF0-C23C-68A3820C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7638E-E9B0-C426-B3CF-85B0A9A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D279-B5C4-7DF8-0C08-F03FE7DE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39FCD-82BA-D27A-3101-33202505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864E2-4E56-0B67-9AE5-6A9D762C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938AE-C747-76B6-CC7B-FC801601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CF52E-1C35-3BD1-4694-17940DBF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3885A-7A4C-4757-A862-87D006C1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ABCA-3FA1-D8F8-CCA5-CE36B7E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FC72-393B-60DA-A173-ED6566D0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1870-BBBF-6C03-8F4E-58F6BD24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ADDBC-5661-FC51-4159-426DCE7D4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30CEE-D0D8-A796-6E31-F23D9AC0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CDDFD-3127-E41B-085A-D2AAB048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C095-EBA7-CE24-C7DD-3D423076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5F9E-DE54-CAE2-75B2-163403CC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C168C-4942-A791-4561-05AB2EF50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A050D-8C94-AF7B-493D-71D2571C5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FCF5-4302-563B-9527-45D042D8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206B2-1A7D-B5ED-F460-3369DBD8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50636-227A-4675-66A8-C90CA105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6EA5A-ADEB-447F-51DC-6F2D2863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8569-AD6E-0458-2CEC-731ED391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A438-1DA6-A3AC-F145-E3497A04C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E0C1-0AE1-4AA6-9BB7-B276D37122F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A214-8013-3099-2828-91C1D041B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B84F-28F4-B3EC-AA5E-295970165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1657-2840-4C2D-A6FD-86D56722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03094-D242-4201-8547-4DA3818D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1056-C8BE-4234-9A2D-B0C4C94E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CEC4-F6E9-4A5B-A3E9-EF39E551F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F4225-1991-4AD3-BF78-1107E96AB67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F3E43-474A-43ED-AF64-6EF9E5CBF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CC1C-E64C-44F6-8D59-83A3D2F70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584D-EE2A-47C7-B8E7-78AFD34E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0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5A4515-9D21-4455-A78B-ACD750B3C9AF}"/>
              </a:ext>
            </a:extLst>
          </p:cNvPr>
          <p:cNvSpPr txBox="1"/>
          <p:nvPr/>
        </p:nvSpPr>
        <p:spPr>
          <a:xfrm>
            <a:off x="9370374" y="6275614"/>
            <a:ext cx="19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@DigitalSreeni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F6D0A-FF64-7856-4B08-0CC7DA3B8F9C}"/>
              </a:ext>
            </a:extLst>
          </p:cNvPr>
          <p:cNvSpPr txBox="1"/>
          <p:nvPr/>
        </p:nvSpPr>
        <p:spPr>
          <a:xfrm>
            <a:off x="270329" y="62756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BF9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8102F-176D-9EEE-64F3-95533EF773F9}"/>
              </a:ext>
            </a:extLst>
          </p:cNvPr>
          <p:cNvSpPr txBox="1"/>
          <p:nvPr/>
        </p:nvSpPr>
        <p:spPr>
          <a:xfrm>
            <a:off x="209515" y="143951"/>
            <a:ext cx="1176006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Benford's Law of Probability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The Secret Life of Numbers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9" name="Picture 8" descr="virus_cell_outlined.png | Oklahoma Attorney General">
            <a:extLst>
              <a:ext uri="{FF2B5EF4-FFF2-40B4-BE49-F238E27FC236}">
                <a16:creationId xmlns:a16="http://schemas.microsoft.com/office/drawing/2014/main" id="{934235C4-4C68-1E62-12DD-686F7D4C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60" y="2546438"/>
            <a:ext cx="1760274" cy="1608775"/>
          </a:xfrm>
          <a:prstGeom prst="rect">
            <a:avLst/>
          </a:prstGeom>
        </p:spPr>
      </p:pic>
      <p:pic>
        <p:nvPicPr>
          <p:cNvPr id="10" name="Picture 9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B9D65E32-80C7-5F5C-8B6E-E86774989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943" y="4215192"/>
            <a:ext cx="2777144" cy="2057400"/>
          </a:xfrm>
          <a:prstGeom prst="rect">
            <a:avLst/>
          </a:prstGeom>
        </p:spPr>
      </p:pic>
      <p:pic>
        <p:nvPicPr>
          <p:cNvPr id="13" name="Picture 12" descr="Gdp - Free business and finance icons">
            <a:extLst>
              <a:ext uri="{FF2B5EF4-FFF2-40B4-BE49-F238E27FC236}">
                <a16:creationId xmlns:a16="http://schemas.microsoft.com/office/drawing/2014/main" id="{9D88EF65-3465-5688-48C7-9678626AD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305" y="2642808"/>
            <a:ext cx="1416037" cy="1416037"/>
          </a:xfrm>
          <a:prstGeom prst="rect">
            <a:avLst/>
          </a:prstGeom>
        </p:spPr>
      </p:pic>
      <p:pic>
        <p:nvPicPr>
          <p:cNvPr id="14" name="Picture 1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D4C5E27-7910-4749-9554-CE1A69C00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228" y="4215192"/>
            <a:ext cx="2832193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5390E2-E9D6-84C7-419C-267E0BE39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95" y="4215192"/>
            <a:ext cx="3321711" cy="206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85BF9-039E-1EC9-2072-060052A772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82" t="7426" r="69258" b="5309"/>
          <a:stretch/>
        </p:blipFill>
        <p:spPr>
          <a:xfrm>
            <a:off x="167443" y="2045837"/>
            <a:ext cx="1856173" cy="1038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5C6AE-FBEB-9760-4374-140DC37760E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244" t="7426" r="34796" b="5308"/>
          <a:stretch/>
        </p:blipFill>
        <p:spPr>
          <a:xfrm>
            <a:off x="675102" y="2656603"/>
            <a:ext cx="1856173" cy="1038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107426-D054-5492-71D8-180B0A39D7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8938" t="6031" r="1384" b="7882"/>
          <a:stretch/>
        </p:blipFill>
        <p:spPr>
          <a:xfrm>
            <a:off x="1650629" y="3086986"/>
            <a:ext cx="1838736" cy="10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0DEF2-CF23-AE1F-70B3-EC2E91D85CF8}"/>
              </a:ext>
            </a:extLst>
          </p:cNvPr>
          <p:cNvSpPr txBox="1"/>
          <p:nvPr/>
        </p:nvSpPr>
        <p:spPr>
          <a:xfrm>
            <a:off x="296852" y="3436070"/>
            <a:ext cx="10715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7C11F-E17C-1629-19AC-2D8124D5443A}"/>
              </a:ext>
            </a:extLst>
          </p:cNvPr>
          <p:cNvSpPr txBox="1"/>
          <p:nvPr/>
        </p:nvSpPr>
        <p:spPr>
          <a:xfrm>
            <a:off x="296852" y="1487527"/>
            <a:ext cx="112367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Benford's</a:t>
            </a:r>
            <a:r>
              <a:rPr lang="en-US" sz="2400" dirty="0"/>
              <a:t> Law states that in a vast array of datasets, the first digits from 1 to 9 do not occur with equal frequency.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Instead, smaller digits like 1 appear more often as first digits, while larger digits like 9 appear less frequently.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data is distributed across multiple orders of magnitude, there are more numbers with smaller first digits (1, 2, 3) than larger ones (8, 9).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distribution occurs naturally in processes like population growth, financial transactions, and scientific measurements.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9E9EB-D9A3-79D1-1F4D-A8FF788B955D}"/>
              </a:ext>
            </a:extLst>
          </p:cNvPr>
          <p:cNvSpPr txBox="1"/>
          <p:nvPr/>
        </p:nvSpPr>
        <p:spPr>
          <a:xfrm>
            <a:off x="464269" y="398447"/>
            <a:ext cx="7755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What in the world is </a:t>
            </a:r>
            <a:r>
              <a:rPr lang="en-US" sz="3200" b="1" dirty="0" err="1"/>
              <a:t>Benford's</a:t>
            </a:r>
            <a:r>
              <a:rPr lang="en-US" sz="3200" b="1" dirty="0"/>
              <a:t> Law? </a:t>
            </a:r>
          </a:p>
        </p:txBody>
      </p:sp>
    </p:spTree>
    <p:extLst>
      <p:ext uri="{BB962C8B-B14F-4D97-AF65-F5344CB8AC3E}">
        <p14:creationId xmlns:p14="http://schemas.microsoft.com/office/powerpoint/2010/main" val="7685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DDFAA3F-E7F0-E3C1-06DD-649688D7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24" y="471571"/>
            <a:ext cx="9130552" cy="3803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27516-F513-1161-6A2F-DDA52437C49F}"/>
              </a:ext>
            </a:extLst>
          </p:cNvPr>
          <p:cNvSpPr txBox="1"/>
          <p:nvPr/>
        </p:nvSpPr>
        <p:spPr>
          <a:xfrm>
            <a:off x="1530724" y="5521924"/>
            <a:ext cx="9130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verify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Benford’s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law on a few datasets using python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(of course, including image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BC74B-494C-82A9-7B4B-890742F5D353}"/>
              </a:ext>
            </a:extLst>
          </p:cNvPr>
          <p:cNvSpPr txBox="1"/>
          <p:nvPr/>
        </p:nvSpPr>
        <p:spPr>
          <a:xfrm>
            <a:off x="4338684" y="4436709"/>
            <a:ext cx="3259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prob = log10(1 + 1/digit)</a:t>
            </a:r>
          </a:p>
        </p:txBody>
      </p:sp>
    </p:spTree>
    <p:extLst>
      <p:ext uri="{BB962C8B-B14F-4D97-AF65-F5344CB8AC3E}">
        <p14:creationId xmlns:p14="http://schemas.microsoft.com/office/powerpoint/2010/main" val="262970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145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Bhattiprolu, Sreenivas</dc:creator>
  <cp:lastModifiedBy>Bhattiprolu, Sreenivas</cp:lastModifiedBy>
  <cp:revision>6</cp:revision>
  <dcterms:created xsi:type="dcterms:W3CDTF">2024-01-31T18:39:14Z</dcterms:created>
  <dcterms:modified xsi:type="dcterms:W3CDTF">2024-07-10T18:52:13Z</dcterms:modified>
</cp:coreProperties>
</file>