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Constanti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0XIOL1Beap0Z68Ll19rBoVSTI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nstantia-regular.fntdata"/><Relationship Id="rId11" Type="http://schemas.openxmlformats.org/officeDocument/2006/relationships/slide" Target="slides/slide5.xml"/><Relationship Id="rId22" Type="http://schemas.openxmlformats.org/officeDocument/2006/relationships/font" Target="fonts/Constantia-italic.fntdata"/><Relationship Id="rId10" Type="http://schemas.openxmlformats.org/officeDocument/2006/relationships/slide" Target="slides/slide4.xml"/><Relationship Id="rId21" Type="http://schemas.openxmlformats.org/officeDocument/2006/relationships/font" Target="fonts/Constantia-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Constanti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 name="Google Shape;19;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0"/>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3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09" name="Google Shape;109;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112" name="Shape 112"/>
        <p:cNvGrpSpPr/>
        <p:nvPr/>
      </p:nvGrpSpPr>
      <p:grpSpPr>
        <a:xfrm>
          <a:off x="0" y="0"/>
          <a:ext cx="0" cy="0"/>
          <a:chOff x="0" y="0"/>
          <a:chExt cx="0" cy="0"/>
        </a:xfrm>
      </p:grpSpPr>
      <p:sp>
        <p:nvSpPr>
          <p:cNvPr id="113" name="Google Shape;113;p32"/>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2"/>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3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3"/>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1" name="Google Shape;121;p33"/>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2" name="Google Shape;122;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3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8" name="Google Shape;128;p34"/>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34"/>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0" name="Google Shape;130;p34"/>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3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3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6" name="Google Shape;146;p3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7" name="Google Shape;147;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2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5" name="Google Shape;25;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0" name="Shape 150"/>
        <p:cNvGrpSpPr/>
        <p:nvPr/>
      </p:nvGrpSpPr>
      <p:grpSpPr>
        <a:xfrm>
          <a:off x="0" y="0"/>
          <a:ext cx="0" cy="0"/>
          <a:chOff x="0" y="0"/>
          <a:chExt cx="0" cy="0"/>
        </a:xfrm>
      </p:grpSpPr>
      <p:sp>
        <p:nvSpPr>
          <p:cNvPr id="151" name="Google Shape;151;p38"/>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52" name="Google Shape;152;p38"/>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53" name="Google Shape;153;p38"/>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54" name="Google Shape;154;p38"/>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55" name="Google Shape;155;p38"/>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7" name="Google Shape;157;p3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158" name="Google Shape;158;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8"/>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1" name="Shape 161"/>
        <p:cNvGrpSpPr/>
        <p:nvPr/>
      </p:nvGrpSpPr>
      <p:grpSpPr>
        <a:xfrm>
          <a:off x="0" y="0"/>
          <a:ext cx="0" cy="0"/>
          <a:chOff x="0" y="0"/>
          <a:chExt cx="0" cy="0"/>
        </a:xfrm>
      </p:grpSpPr>
      <p:sp>
        <p:nvSpPr>
          <p:cNvPr id="162" name="Google Shape;162;p3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9"/>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4" name="Google Shape;164;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7" name="Shape 167"/>
        <p:cNvGrpSpPr/>
        <p:nvPr/>
      </p:nvGrpSpPr>
      <p:grpSpPr>
        <a:xfrm>
          <a:off x="0" y="0"/>
          <a:ext cx="0" cy="0"/>
          <a:chOff x="0" y="0"/>
          <a:chExt cx="0" cy="0"/>
        </a:xfrm>
      </p:grpSpPr>
      <p:sp>
        <p:nvSpPr>
          <p:cNvPr id="168" name="Google Shape;168;p40"/>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0"/>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0" name="Google Shape;170;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3" name="Shape 18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4" name="Shape 184"/>
        <p:cNvGrpSpPr/>
        <p:nvPr/>
      </p:nvGrpSpPr>
      <p:grpSpPr>
        <a:xfrm>
          <a:off x="0" y="0"/>
          <a:ext cx="0" cy="0"/>
          <a:chOff x="0" y="0"/>
          <a:chExt cx="0" cy="0"/>
        </a:xfrm>
      </p:grpSpPr>
      <p:sp>
        <p:nvSpPr>
          <p:cNvPr id="185" name="Google Shape;185;p41"/>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41"/>
          <p:cNvSpPr txBox="1"/>
          <p:nvPr>
            <p:ph idx="1" type="subTitle"/>
          </p:nvPr>
        </p:nvSpPr>
        <p:spPr>
          <a:xfrm>
            <a:off x="457200" y="1935000"/>
            <a:ext cx="8229240" cy="4389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7" name="Shape 187"/>
        <p:cNvGrpSpPr/>
        <p:nvPr/>
      </p:nvGrpSpPr>
      <p:grpSpPr>
        <a:xfrm>
          <a:off x="0" y="0"/>
          <a:ext cx="0" cy="0"/>
          <a:chOff x="0" y="0"/>
          <a:chExt cx="0" cy="0"/>
        </a:xfrm>
      </p:grpSpPr>
      <p:sp>
        <p:nvSpPr>
          <p:cNvPr id="188" name="Google Shape;188;p42"/>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2"/>
          <p:cNvSpPr txBox="1"/>
          <p:nvPr>
            <p:ph idx="1" type="body"/>
          </p:nvPr>
        </p:nvSpPr>
        <p:spPr>
          <a:xfrm>
            <a:off x="457200" y="1935000"/>
            <a:ext cx="822924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0" name="Shape 190"/>
        <p:cNvGrpSpPr/>
        <p:nvPr/>
      </p:nvGrpSpPr>
      <p:grpSpPr>
        <a:xfrm>
          <a:off x="0" y="0"/>
          <a:ext cx="0" cy="0"/>
          <a:chOff x="0" y="0"/>
          <a:chExt cx="0" cy="0"/>
        </a:xfrm>
      </p:grpSpPr>
      <p:sp>
        <p:nvSpPr>
          <p:cNvPr id="191" name="Google Shape;191;p43"/>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43"/>
          <p:cNvSpPr txBox="1"/>
          <p:nvPr>
            <p:ph idx="1" type="body"/>
          </p:nvPr>
        </p:nvSpPr>
        <p:spPr>
          <a:xfrm>
            <a:off x="45720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43"/>
          <p:cNvSpPr txBox="1"/>
          <p:nvPr>
            <p:ph idx="2" type="body"/>
          </p:nvPr>
        </p:nvSpPr>
        <p:spPr>
          <a:xfrm>
            <a:off x="467424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p44"/>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6" name="Shape 196"/>
        <p:cNvGrpSpPr/>
        <p:nvPr/>
      </p:nvGrpSpPr>
      <p:grpSpPr>
        <a:xfrm>
          <a:off x="0" y="0"/>
          <a:ext cx="0" cy="0"/>
          <a:chOff x="0" y="0"/>
          <a:chExt cx="0" cy="0"/>
        </a:xfrm>
      </p:grpSpPr>
      <p:sp>
        <p:nvSpPr>
          <p:cNvPr id="197" name="Google Shape;197;p45"/>
          <p:cNvSpPr txBox="1"/>
          <p:nvPr>
            <p:ph idx="1" type="subTitle"/>
          </p:nvPr>
        </p:nvSpPr>
        <p:spPr>
          <a:xfrm>
            <a:off x="457200" y="704880"/>
            <a:ext cx="8229240" cy="52981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8" name="Shape 198"/>
        <p:cNvGrpSpPr/>
        <p:nvPr/>
      </p:nvGrpSpPr>
      <p:grpSpPr>
        <a:xfrm>
          <a:off x="0" y="0"/>
          <a:ext cx="0" cy="0"/>
          <a:chOff x="0" y="0"/>
          <a:chExt cx="0" cy="0"/>
        </a:xfrm>
      </p:grpSpPr>
      <p:sp>
        <p:nvSpPr>
          <p:cNvPr id="199" name="Google Shape;199;p46"/>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46"/>
          <p:cNvSpPr txBox="1"/>
          <p:nvPr>
            <p:ph idx="1" type="body"/>
          </p:nvPr>
        </p:nvSpPr>
        <p:spPr>
          <a:xfrm>
            <a:off x="45720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46"/>
          <p:cNvSpPr txBox="1"/>
          <p:nvPr>
            <p:ph idx="2" type="body"/>
          </p:nvPr>
        </p:nvSpPr>
        <p:spPr>
          <a:xfrm>
            <a:off x="45720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46"/>
          <p:cNvSpPr txBox="1"/>
          <p:nvPr>
            <p:ph idx="3" type="body"/>
          </p:nvPr>
        </p:nvSpPr>
        <p:spPr>
          <a:xfrm>
            <a:off x="467424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22"/>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 name="Google Shape;31;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3" name="Shape 203"/>
        <p:cNvGrpSpPr/>
        <p:nvPr/>
      </p:nvGrpSpPr>
      <p:grpSpPr>
        <a:xfrm>
          <a:off x="0" y="0"/>
          <a:ext cx="0" cy="0"/>
          <a:chOff x="0" y="0"/>
          <a:chExt cx="0" cy="0"/>
        </a:xfrm>
      </p:grpSpPr>
      <p:sp>
        <p:nvSpPr>
          <p:cNvPr id="204" name="Google Shape;204;p47"/>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47"/>
          <p:cNvSpPr txBox="1"/>
          <p:nvPr>
            <p:ph idx="1" type="body"/>
          </p:nvPr>
        </p:nvSpPr>
        <p:spPr>
          <a:xfrm>
            <a:off x="457200" y="1935000"/>
            <a:ext cx="401580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47"/>
          <p:cNvSpPr txBox="1"/>
          <p:nvPr>
            <p:ph idx="2" type="body"/>
          </p:nvPr>
        </p:nvSpPr>
        <p:spPr>
          <a:xfrm>
            <a:off x="467424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47"/>
          <p:cNvSpPr txBox="1"/>
          <p:nvPr>
            <p:ph idx="3" type="body"/>
          </p:nvPr>
        </p:nvSpPr>
        <p:spPr>
          <a:xfrm>
            <a:off x="467424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8" name="Shape 208"/>
        <p:cNvGrpSpPr/>
        <p:nvPr/>
      </p:nvGrpSpPr>
      <p:grpSpPr>
        <a:xfrm>
          <a:off x="0" y="0"/>
          <a:ext cx="0" cy="0"/>
          <a:chOff x="0" y="0"/>
          <a:chExt cx="0" cy="0"/>
        </a:xfrm>
      </p:grpSpPr>
      <p:sp>
        <p:nvSpPr>
          <p:cNvPr id="209" name="Google Shape;209;p48"/>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48"/>
          <p:cNvSpPr txBox="1"/>
          <p:nvPr>
            <p:ph idx="1" type="body"/>
          </p:nvPr>
        </p:nvSpPr>
        <p:spPr>
          <a:xfrm>
            <a:off x="45720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48"/>
          <p:cNvSpPr txBox="1"/>
          <p:nvPr>
            <p:ph idx="2" type="body"/>
          </p:nvPr>
        </p:nvSpPr>
        <p:spPr>
          <a:xfrm>
            <a:off x="467424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48"/>
          <p:cNvSpPr txBox="1"/>
          <p:nvPr>
            <p:ph idx="3" type="body"/>
          </p:nvPr>
        </p:nvSpPr>
        <p:spPr>
          <a:xfrm>
            <a:off x="457200" y="4227840"/>
            <a:ext cx="822924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3" name="Shape 213"/>
        <p:cNvGrpSpPr/>
        <p:nvPr/>
      </p:nvGrpSpPr>
      <p:grpSpPr>
        <a:xfrm>
          <a:off x="0" y="0"/>
          <a:ext cx="0" cy="0"/>
          <a:chOff x="0" y="0"/>
          <a:chExt cx="0" cy="0"/>
        </a:xfrm>
      </p:grpSpPr>
      <p:sp>
        <p:nvSpPr>
          <p:cNvPr id="214" name="Google Shape;214;p49"/>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49"/>
          <p:cNvSpPr txBox="1"/>
          <p:nvPr>
            <p:ph idx="1" type="body"/>
          </p:nvPr>
        </p:nvSpPr>
        <p:spPr>
          <a:xfrm>
            <a:off x="457200" y="1935000"/>
            <a:ext cx="822924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49"/>
          <p:cNvSpPr txBox="1"/>
          <p:nvPr>
            <p:ph idx="2" type="body"/>
          </p:nvPr>
        </p:nvSpPr>
        <p:spPr>
          <a:xfrm>
            <a:off x="457200" y="4227840"/>
            <a:ext cx="822924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7" name="Shape 217"/>
        <p:cNvGrpSpPr/>
        <p:nvPr/>
      </p:nvGrpSpPr>
      <p:grpSpPr>
        <a:xfrm>
          <a:off x="0" y="0"/>
          <a:ext cx="0" cy="0"/>
          <a:chOff x="0" y="0"/>
          <a:chExt cx="0" cy="0"/>
        </a:xfrm>
      </p:grpSpPr>
      <p:sp>
        <p:nvSpPr>
          <p:cNvPr id="218" name="Google Shape;218;p50"/>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50"/>
          <p:cNvSpPr txBox="1"/>
          <p:nvPr>
            <p:ph idx="1" type="body"/>
          </p:nvPr>
        </p:nvSpPr>
        <p:spPr>
          <a:xfrm>
            <a:off x="45720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50"/>
          <p:cNvSpPr txBox="1"/>
          <p:nvPr>
            <p:ph idx="2" type="body"/>
          </p:nvPr>
        </p:nvSpPr>
        <p:spPr>
          <a:xfrm>
            <a:off x="4674240" y="193500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50"/>
          <p:cNvSpPr txBox="1"/>
          <p:nvPr>
            <p:ph idx="3" type="body"/>
          </p:nvPr>
        </p:nvSpPr>
        <p:spPr>
          <a:xfrm>
            <a:off x="467424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50"/>
          <p:cNvSpPr txBox="1"/>
          <p:nvPr>
            <p:ph idx="4" type="body"/>
          </p:nvPr>
        </p:nvSpPr>
        <p:spPr>
          <a:xfrm>
            <a:off x="457200" y="4227840"/>
            <a:ext cx="4015800" cy="20934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3" name="Shape 223"/>
        <p:cNvGrpSpPr/>
        <p:nvPr/>
      </p:nvGrpSpPr>
      <p:grpSpPr>
        <a:xfrm>
          <a:off x="0" y="0"/>
          <a:ext cx="0" cy="0"/>
          <a:chOff x="0" y="0"/>
          <a:chExt cx="0" cy="0"/>
        </a:xfrm>
      </p:grpSpPr>
      <p:sp>
        <p:nvSpPr>
          <p:cNvPr id="224" name="Google Shape;224;p51"/>
          <p:cNvSpPr txBox="1"/>
          <p:nvPr>
            <p:ph type="title"/>
          </p:nvPr>
        </p:nvSpPr>
        <p:spPr>
          <a:xfrm>
            <a:off x="457200" y="7048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51"/>
          <p:cNvSpPr txBox="1"/>
          <p:nvPr>
            <p:ph idx="1" type="body"/>
          </p:nvPr>
        </p:nvSpPr>
        <p:spPr>
          <a:xfrm>
            <a:off x="457200" y="1935000"/>
            <a:ext cx="822924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51"/>
          <p:cNvSpPr txBox="1"/>
          <p:nvPr>
            <p:ph idx="2" type="body"/>
          </p:nvPr>
        </p:nvSpPr>
        <p:spPr>
          <a:xfrm>
            <a:off x="457200" y="1935000"/>
            <a:ext cx="8229240" cy="4389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7" name="Google Shape;227;p51"/>
          <p:cNvPicPr preferRelativeResize="0"/>
          <p:nvPr/>
        </p:nvPicPr>
        <p:blipFill rotWithShape="1">
          <a:blip r:embed="rId2">
            <a:alphaModFix/>
          </a:blip>
          <a:srcRect b="0" l="0" r="0" t="0"/>
          <a:stretch/>
        </p:blipFill>
        <p:spPr>
          <a:xfrm>
            <a:off x="1821240" y="1935000"/>
            <a:ext cx="5500800" cy="4389120"/>
          </a:xfrm>
          <a:prstGeom prst="rect">
            <a:avLst/>
          </a:prstGeom>
          <a:noFill/>
          <a:ln>
            <a:noFill/>
          </a:ln>
        </p:spPr>
      </p:pic>
      <p:pic>
        <p:nvPicPr>
          <p:cNvPr id="228" name="Google Shape;228;p51"/>
          <p:cNvPicPr preferRelativeResize="0"/>
          <p:nvPr/>
        </p:nvPicPr>
        <p:blipFill rotWithShape="1">
          <a:blip r:embed="rId2">
            <a:alphaModFix/>
          </a:blip>
          <a:srcRect b="0" l="0" r="0" t="0"/>
          <a:stretch/>
        </p:blipFill>
        <p:spPr>
          <a:xfrm>
            <a:off x="1821240" y="1935000"/>
            <a:ext cx="5500800" cy="43891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23"/>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24"/>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24"/>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24"/>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2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28"/>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68" name="Google Shape;68;p28"/>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69" name="Google Shape;69;p28"/>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70" name="Google Shape;70;p28"/>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71" name="Google Shape;71;p28"/>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2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74" name="Google Shape;74;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3.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1.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5"/>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7" name="Google Shape;7;p15"/>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8" name="Google Shape;8;p1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9" name="Google Shape;9;p15"/>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 name="Google Shape;10;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1" name="Google Shape;11;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2" name="Google Shape;12;p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1pPr>
            <a:lvl2pPr indent="0" lvl="1"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2pPr>
            <a:lvl3pPr indent="0" lvl="2"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3pPr>
            <a:lvl4pPr indent="0" lvl="3"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4pPr>
            <a:lvl5pPr indent="0" lvl="4"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5pPr>
            <a:lvl6pPr indent="0" lvl="5"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6pPr>
            <a:lvl7pPr indent="0" lvl="6"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7pPr>
            <a:lvl8pPr indent="0" lvl="7"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8pPr>
            <a:lvl9pPr indent="0" lvl="8"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5"/>
          <p:cNvGrpSpPr/>
          <p:nvPr/>
        </p:nvGrpSpPr>
        <p:grpSpPr>
          <a:xfrm>
            <a:off x="-29327" y="-14808"/>
            <a:ext cx="9198220" cy="1083716"/>
            <a:chOff x="-29322" y="-1971"/>
            <a:chExt cx="9198255" cy="1086266"/>
          </a:xfrm>
        </p:grpSpPr>
        <p:sp>
          <p:nvSpPr>
            <p:cNvPr id="14" name="Google Shape;14;p15"/>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5" name="Google Shape;15;p15"/>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89" name="Shape 89"/>
        <p:cNvGrpSpPr/>
        <p:nvPr/>
      </p:nvGrpSpPr>
      <p:grpSpPr>
        <a:xfrm>
          <a:off x="0" y="0"/>
          <a:ext cx="0" cy="0"/>
          <a:chOff x="0" y="0"/>
          <a:chExt cx="0" cy="0"/>
        </a:xfrm>
      </p:grpSpPr>
      <p:sp>
        <p:nvSpPr>
          <p:cNvPr id="90" name="Google Shape;90;p17"/>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91" name="Google Shape;91;p17"/>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92" name="Google Shape;92;p1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93" name="Google Shape;93;p17"/>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4" name="Google Shape;94;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5" name="Google Shape;95;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4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6" name="Google Shape;96;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sz="1200">
                <a:solidFill>
                  <a:srgbClr val="045C75"/>
                </a:solidFill>
                <a:latin typeface="Constantia"/>
                <a:ea typeface="Constantia"/>
                <a:cs typeface="Constantia"/>
                <a:sym typeface="Constantia"/>
              </a:defRPr>
            </a:lvl1pPr>
            <a:lvl2pPr indent="0" lvl="1" marL="0" marR="0" rtl="0" algn="r">
              <a:spcBef>
                <a:spcPts val="0"/>
              </a:spcBef>
              <a:spcAft>
                <a:spcPts val="0"/>
              </a:spcAft>
              <a:buNone/>
              <a:defRPr sz="1200">
                <a:solidFill>
                  <a:srgbClr val="045C75"/>
                </a:solidFill>
                <a:latin typeface="Constantia"/>
                <a:ea typeface="Constantia"/>
                <a:cs typeface="Constantia"/>
                <a:sym typeface="Constantia"/>
              </a:defRPr>
            </a:lvl2pPr>
            <a:lvl3pPr indent="0" lvl="2" marL="0" marR="0" rtl="0" algn="r">
              <a:spcBef>
                <a:spcPts val="0"/>
              </a:spcBef>
              <a:spcAft>
                <a:spcPts val="0"/>
              </a:spcAft>
              <a:buNone/>
              <a:defRPr sz="1200">
                <a:solidFill>
                  <a:srgbClr val="045C75"/>
                </a:solidFill>
                <a:latin typeface="Constantia"/>
                <a:ea typeface="Constantia"/>
                <a:cs typeface="Constantia"/>
                <a:sym typeface="Constantia"/>
              </a:defRPr>
            </a:lvl3pPr>
            <a:lvl4pPr indent="0" lvl="3" marL="0" marR="0" rtl="0" algn="r">
              <a:spcBef>
                <a:spcPts val="0"/>
              </a:spcBef>
              <a:spcAft>
                <a:spcPts val="0"/>
              </a:spcAft>
              <a:buNone/>
              <a:defRPr sz="1200">
                <a:solidFill>
                  <a:srgbClr val="045C75"/>
                </a:solidFill>
                <a:latin typeface="Constantia"/>
                <a:ea typeface="Constantia"/>
                <a:cs typeface="Constantia"/>
                <a:sym typeface="Constantia"/>
              </a:defRPr>
            </a:lvl4pPr>
            <a:lvl5pPr indent="0" lvl="4" marL="0" marR="0" rtl="0" algn="r">
              <a:spcBef>
                <a:spcPts val="0"/>
              </a:spcBef>
              <a:spcAft>
                <a:spcPts val="0"/>
              </a:spcAft>
              <a:buNone/>
              <a:defRPr sz="1200">
                <a:solidFill>
                  <a:srgbClr val="045C75"/>
                </a:solidFill>
                <a:latin typeface="Constantia"/>
                <a:ea typeface="Constantia"/>
                <a:cs typeface="Constantia"/>
                <a:sym typeface="Constantia"/>
              </a:defRPr>
            </a:lvl5pPr>
            <a:lvl6pPr indent="0" lvl="5" marL="0" marR="0" rtl="0" algn="r">
              <a:spcBef>
                <a:spcPts val="0"/>
              </a:spcBef>
              <a:spcAft>
                <a:spcPts val="0"/>
              </a:spcAft>
              <a:buNone/>
              <a:defRPr sz="1200">
                <a:solidFill>
                  <a:srgbClr val="045C75"/>
                </a:solidFill>
                <a:latin typeface="Constantia"/>
                <a:ea typeface="Constantia"/>
                <a:cs typeface="Constantia"/>
                <a:sym typeface="Constantia"/>
              </a:defRPr>
            </a:lvl6pPr>
            <a:lvl7pPr indent="0" lvl="6" marL="0" marR="0" rtl="0" algn="r">
              <a:spcBef>
                <a:spcPts val="0"/>
              </a:spcBef>
              <a:spcAft>
                <a:spcPts val="0"/>
              </a:spcAft>
              <a:buNone/>
              <a:defRPr sz="1200">
                <a:solidFill>
                  <a:srgbClr val="045C75"/>
                </a:solidFill>
                <a:latin typeface="Constantia"/>
                <a:ea typeface="Constantia"/>
                <a:cs typeface="Constantia"/>
                <a:sym typeface="Constantia"/>
              </a:defRPr>
            </a:lvl7pPr>
            <a:lvl8pPr indent="0" lvl="7" marL="0" marR="0" rtl="0" algn="r">
              <a:spcBef>
                <a:spcPts val="0"/>
              </a:spcBef>
              <a:spcAft>
                <a:spcPts val="0"/>
              </a:spcAft>
              <a:buNone/>
              <a:defRPr sz="1200">
                <a:solidFill>
                  <a:srgbClr val="045C75"/>
                </a:solidFill>
                <a:latin typeface="Constantia"/>
                <a:ea typeface="Constantia"/>
                <a:cs typeface="Constantia"/>
                <a:sym typeface="Constantia"/>
              </a:defRPr>
            </a:lvl8pPr>
            <a:lvl9pPr indent="0" lvl="8" marL="0" marR="0" rtl="0" algn="r">
              <a:spcBef>
                <a:spcPts val="0"/>
              </a:spcBef>
              <a:spcAft>
                <a:spcPts val="0"/>
              </a:spcAft>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97" name="Google Shape;97;p17"/>
          <p:cNvGrpSpPr/>
          <p:nvPr/>
        </p:nvGrpSpPr>
        <p:grpSpPr>
          <a:xfrm>
            <a:off x="-29327" y="-14808"/>
            <a:ext cx="9198220" cy="1083716"/>
            <a:chOff x="-29322" y="-1971"/>
            <a:chExt cx="9198255" cy="1086266"/>
          </a:xfrm>
        </p:grpSpPr>
        <p:sp>
          <p:nvSpPr>
            <p:cNvPr id="98" name="Google Shape;98;p1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99" name="Google Shape;99;p1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173" name="Shape 173"/>
        <p:cNvGrpSpPr/>
        <p:nvPr/>
      </p:nvGrpSpPr>
      <p:grpSpPr>
        <a:xfrm>
          <a:off x="0" y="0"/>
          <a:ext cx="0" cy="0"/>
          <a:chOff x="0" y="0"/>
          <a:chExt cx="0" cy="0"/>
        </a:xfrm>
      </p:grpSpPr>
      <p:sp>
        <p:nvSpPr>
          <p:cNvPr id="174" name="Google Shape;174;p19"/>
          <p:cNvSpPr/>
          <p:nvPr/>
        </p:nvSpPr>
        <p:spPr>
          <a:xfrm>
            <a:off x="-9360" y="-7920"/>
            <a:ext cx="9162720" cy="1041120"/>
          </a:xfrm>
          <a:prstGeom prst="rect">
            <a:avLst/>
          </a:prstGeom>
          <a:gradFill>
            <a:gsLst>
              <a:gs pos="0">
                <a:srgbClr val="0074A0"/>
              </a:gs>
              <a:gs pos="100000">
                <a:srgbClr val="00C4CD"/>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4381560" y="-7920"/>
            <a:ext cx="4762080" cy="637920"/>
          </a:xfrm>
          <a:prstGeom prst="rect">
            <a:avLst/>
          </a:prstGeom>
          <a:gradFill>
            <a:gsLst>
              <a:gs pos="0">
                <a:srgbClr val="008ABF"/>
              </a:gs>
              <a:gs pos="100000">
                <a:srgbClr val="00A0A8"/>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163800">
            <a:off x="-18720" y="203040"/>
            <a:ext cx="9162720" cy="647280"/>
          </a:xfrm>
          <a:prstGeom prst="rect">
            <a:avLst/>
          </a:prstGeom>
          <a:noFill/>
          <a:ln cap="flat" cmpd="sng" w="10800">
            <a:solidFill>
              <a:srgbClr val="09B7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163800">
            <a:off x="-14040" y="276480"/>
            <a:ext cx="9175320" cy="528840"/>
          </a:xfrm>
          <a:prstGeom prst="rect">
            <a:avLst/>
          </a:prstGeom>
          <a:noFill/>
          <a:ln cap="flat" cmpd="sng" w="9525">
            <a:solidFill>
              <a:srgbClr val="0F6F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ph type="title"/>
          </p:nvPr>
        </p:nvSpPr>
        <p:spPr>
          <a:xfrm>
            <a:off x="457200" y="704880"/>
            <a:ext cx="8229240" cy="1142640"/>
          </a:xfrm>
          <a:prstGeom prst="rect">
            <a:avLst/>
          </a:prstGeom>
          <a:noFill/>
          <a:ln>
            <a:noFill/>
          </a:ln>
        </p:spPr>
        <p:txBody>
          <a:bodyPr anchorCtr="0" anchor="b" bIns="0" lIns="0" spcFirstLastPara="1" rIns="0"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Google Shape;179;p19"/>
          <p:cNvSpPr txBox="1"/>
          <p:nvPr>
            <p:ph idx="1" type="body"/>
          </p:nvPr>
        </p:nvSpPr>
        <p:spPr>
          <a:xfrm>
            <a:off x="457200" y="1935000"/>
            <a:ext cx="8229240" cy="438912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0" name="Google Shape;180;p19"/>
          <p:cNvSpPr txBox="1"/>
          <p:nvPr>
            <p:ph idx="10" type="dt"/>
          </p:nvPr>
        </p:nvSpPr>
        <p:spPr>
          <a:xfrm>
            <a:off x="457200" y="6356520"/>
            <a:ext cx="2133360" cy="36468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1" name="Google Shape;181;p19"/>
          <p:cNvSpPr txBox="1"/>
          <p:nvPr>
            <p:ph idx="11" type="ftr"/>
          </p:nvPr>
        </p:nvSpPr>
        <p:spPr>
          <a:xfrm>
            <a:off x="2666880" y="6356520"/>
            <a:ext cx="3352320" cy="36468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2" name="Google Shape;182;p19"/>
          <p:cNvSpPr txBox="1"/>
          <p:nvPr>
            <p:ph idx="12" type="sldNum"/>
          </p:nvPr>
        </p:nvSpPr>
        <p:spPr>
          <a:xfrm>
            <a:off x="7924680" y="6356520"/>
            <a:ext cx="761760" cy="364680"/>
          </a:xfrm>
          <a:prstGeom prst="rect">
            <a:avLst/>
          </a:prstGeom>
          <a:noFill/>
          <a:ln>
            <a:noFill/>
          </a:ln>
        </p:spPr>
        <p:txBody>
          <a:bodyPr anchorCtr="0" anchor="b" bIns="0" lIns="0" spcFirstLastPara="1" rIns="0" wrap="square" tIns="0">
            <a:noAutofit/>
          </a:bodyPr>
          <a:lstStyle>
            <a:lvl1pPr indent="0" lvl="0" marL="0" marR="0" rtl="0" algn="l">
              <a:lnSpc>
                <a:spcPct val="100000"/>
              </a:lnSpc>
              <a:spcBef>
                <a:spcPts val="0"/>
              </a:spcBef>
              <a:buNone/>
              <a:defRPr sz="1200">
                <a:solidFill>
                  <a:srgbClr val="045C75"/>
                </a:solidFill>
                <a:latin typeface="Constantia"/>
                <a:ea typeface="Constantia"/>
                <a:cs typeface="Constantia"/>
                <a:sym typeface="Constantia"/>
              </a:defRPr>
            </a:lvl1pPr>
            <a:lvl2pPr indent="0" lvl="1" marL="0" marR="0" rtl="0" algn="l">
              <a:lnSpc>
                <a:spcPct val="100000"/>
              </a:lnSpc>
              <a:spcBef>
                <a:spcPts val="0"/>
              </a:spcBef>
              <a:buNone/>
              <a:defRPr sz="1200">
                <a:solidFill>
                  <a:srgbClr val="045C75"/>
                </a:solidFill>
                <a:latin typeface="Constantia"/>
                <a:ea typeface="Constantia"/>
                <a:cs typeface="Constantia"/>
                <a:sym typeface="Constantia"/>
              </a:defRPr>
            </a:lvl2pPr>
            <a:lvl3pPr indent="0" lvl="2" marL="0" marR="0" rtl="0" algn="l">
              <a:lnSpc>
                <a:spcPct val="100000"/>
              </a:lnSpc>
              <a:spcBef>
                <a:spcPts val="0"/>
              </a:spcBef>
              <a:buNone/>
              <a:defRPr sz="1200">
                <a:solidFill>
                  <a:srgbClr val="045C75"/>
                </a:solidFill>
                <a:latin typeface="Constantia"/>
                <a:ea typeface="Constantia"/>
                <a:cs typeface="Constantia"/>
                <a:sym typeface="Constantia"/>
              </a:defRPr>
            </a:lvl3pPr>
            <a:lvl4pPr indent="0" lvl="3" marL="0" marR="0" rtl="0" algn="l">
              <a:lnSpc>
                <a:spcPct val="100000"/>
              </a:lnSpc>
              <a:spcBef>
                <a:spcPts val="0"/>
              </a:spcBef>
              <a:buNone/>
              <a:defRPr sz="1200">
                <a:solidFill>
                  <a:srgbClr val="045C75"/>
                </a:solidFill>
                <a:latin typeface="Constantia"/>
                <a:ea typeface="Constantia"/>
                <a:cs typeface="Constantia"/>
                <a:sym typeface="Constantia"/>
              </a:defRPr>
            </a:lvl4pPr>
            <a:lvl5pPr indent="0" lvl="4" marL="0" marR="0" rtl="0" algn="l">
              <a:lnSpc>
                <a:spcPct val="100000"/>
              </a:lnSpc>
              <a:spcBef>
                <a:spcPts val="0"/>
              </a:spcBef>
              <a:buNone/>
              <a:defRPr sz="1200">
                <a:solidFill>
                  <a:srgbClr val="045C75"/>
                </a:solidFill>
                <a:latin typeface="Constantia"/>
                <a:ea typeface="Constantia"/>
                <a:cs typeface="Constantia"/>
                <a:sym typeface="Constantia"/>
              </a:defRPr>
            </a:lvl5pPr>
            <a:lvl6pPr indent="0" lvl="5" marL="0" marR="0" rtl="0" algn="l">
              <a:lnSpc>
                <a:spcPct val="100000"/>
              </a:lnSpc>
              <a:spcBef>
                <a:spcPts val="0"/>
              </a:spcBef>
              <a:buNone/>
              <a:defRPr sz="1200">
                <a:solidFill>
                  <a:srgbClr val="045C75"/>
                </a:solidFill>
                <a:latin typeface="Constantia"/>
                <a:ea typeface="Constantia"/>
                <a:cs typeface="Constantia"/>
                <a:sym typeface="Constantia"/>
              </a:defRPr>
            </a:lvl6pPr>
            <a:lvl7pPr indent="0" lvl="6" marL="0" marR="0" rtl="0" algn="l">
              <a:lnSpc>
                <a:spcPct val="100000"/>
              </a:lnSpc>
              <a:spcBef>
                <a:spcPts val="0"/>
              </a:spcBef>
              <a:buNone/>
              <a:defRPr sz="1200">
                <a:solidFill>
                  <a:srgbClr val="045C75"/>
                </a:solidFill>
                <a:latin typeface="Constantia"/>
                <a:ea typeface="Constantia"/>
                <a:cs typeface="Constantia"/>
                <a:sym typeface="Constantia"/>
              </a:defRPr>
            </a:lvl7pPr>
            <a:lvl8pPr indent="0" lvl="7" marL="0" marR="0" rtl="0" algn="l">
              <a:lnSpc>
                <a:spcPct val="100000"/>
              </a:lnSpc>
              <a:spcBef>
                <a:spcPts val="0"/>
              </a:spcBef>
              <a:buNone/>
              <a:defRPr sz="1200">
                <a:solidFill>
                  <a:srgbClr val="045C75"/>
                </a:solidFill>
                <a:latin typeface="Constantia"/>
                <a:ea typeface="Constantia"/>
                <a:cs typeface="Constantia"/>
                <a:sym typeface="Constantia"/>
              </a:defRPr>
            </a:lvl8pPr>
            <a:lvl9pPr indent="0" lvl="8" marL="0" marR="0" rtl="0" algn="l">
              <a:lnSpc>
                <a:spcPct val="100000"/>
              </a:lnSpc>
              <a:spcBef>
                <a:spcPts val="0"/>
              </a:spcBef>
              <a:buNone/>
              <a:defRPr sz="1200">
                <a:solidFill>
                  <a:srgbClr val="045C75"/>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hyperlink" Target="https://dataaspirant.com/credit-card-fraud-detection-classification-algorithms-python/" TargetMode="External"/><Relationship Id="rId5" Type="http://schemas.openxmlformats.org/officeDocument/2006/relationships/hyperlink" Target="https://youtu.be/coOTEc-0OG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
        <p:nvSpPr>
          <p:cNvPr id="234" name="Google Shape;234;p1"/>
          <p:cNvSpPr/>
          <p:nvPr/>
        </p:nvSpPr>
        <p:spPr>
          <a:xfrm>
            <a:off x="634286" y="886918"/>
            <a:ext cx="7851240" cy="607031"/>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FF0000"/>
                </a:solidFill>
                <a:latin typeface="Calibri"/>
                <a:ea typeface="Calibri"/>
                <a:cs typeface="Calibri"/>
                <a:sym typeface="Calibri"/>
              </a:rPr>
              <a:t>Online Payment Fraud Detection</a:t>
            </a:r>
            <a:endParaRPr b="0" i="0" sz="4000" u="none" cap="none" strike="noStrike">
              <a:solidFill>
                <a:srgbClr val="FF0000"/>
              </a:solidFill>
              <a:latin typeface="Constantia"/>
              <a:ea typeface="Constantia"/>
              <a:cs typeface="Constantia"/>
              <a:sym typeface="Constantia"/>
            </a:endParaRPr>
          </a:p>
        </p:txBody>
      </p:sp>
      <p:sp>
        <p:nvSpPr>
          <p:cNvPr id="235" name="Google Shape;235;p1"/>
          <p:cNvSpPr/>
          <p:nvPr/>
        </p:nvSpPr>
        <p:spPr>
          <a:xfrm>
            <a:off x="383359" y="2367989"/>
            <a:ext cx="8353093" cy="363356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7030A0"/>
                </a:solidFill>
                <a:latin typeface="Times New Roman"/>
                <a:ea typeface="Times New Roman"/>
                <a:cs typeface="Times New Roman"/>
                <a:sym typeface="Times New Roman"/>
              </a:rPr>
              <a:t>By</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3000" u="none" cap="none" strike="noStrike">
                <a:solidFill>
                  <a:srgbClr val="FF0000"/>
                </a:solidFill>
                <a:latin typeface="Times New Roman"/>
                <a:ea typeface="Times New Roman"/>
                <a:cs typeface="Times New Roman"/>
                <a:sym typeface="Times New Roman"/>
              </a:rPr>
              <a:t>Pritam Rajak</a:t>
            </a:r>
            <a:endParaRPr b="0" i="0" sz="1800" u="none" cap="none" strike="noStrike">
              <a:solidFill>
                <a:srgbClr val="FF0000"/>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1800" u="none" cap="none" strike="noStrike">
                <a:solidFill>
                  <a:srgbClr val="7030A0"/>
                </a:solidFill>
                <a:latin typeface="Times New Roman"/>
                <a:ea typeface="Times New Roman"/>
                <a:cs typeface="Times New Roman"/>
                <a:sym typeface="Times New Roman"/>
              </a:rPr>
              <a:t>(</a:t>
            </a:r>
            <a:r>
              <a:rPr b="1" i="0" lang="en-US" sz="1800" u="none" cap="none" strike="noStrike">
                <a:solidFill>
                  <a:srgbClr val="FF0000"/>
                </a:solidFill>
                <a:latin typeface="Times New Roman"/>
                <a:ea typeface="Times New Roman"/>
                <a:cs typeface="Times New Roman"/>
                <a:sym typeface="Times New Roman"/>
              </a:rPr>
              <a:t>B.Tech 3</a:t>
            </a:r>
            <a:r>
              <a:rPr b="1" baseline="30000" i="0" lang="en-US" sz="1800" u="none" cap="none" strike="noStrike">
                <a:solidFill>
                  <a:srgbClr val="FF0000"/>
                </a:solidFill>
                <a:latin typeface="Times New Roman"/>
                <a:ea typeface="Times New Roman"/>
                <a:cs typeface="Times New Roman"/>
                <a:sym typeface="Times New Roman"/>
              </a:rPr>
              <a:t>rd</a:t>
            </a:r>
            <a:r>
              <a:rPr b="1" i="0" lang="en-US" sz="1800" u="none" cap="none" strike="noStrike">
                <a:solidFill>
                  <a:srgbClr val="FF0000"/>
                </a:solidFill>
                <a:latin typeface="Times New Roman"/>
                <a:ea typeface="Times New Roman"/>
                <a:cs typeface="Times New Roman"/>
                <a:sym typeface="Times New Roman"/>
              </a:rPr>
              <a:t> Year, Enrollment No.:12020002001056 </a:t>
            </a:r>
            <a:r>
              <a:rPr b="1" i="0" lang="en-US" sz="1800" u="none" cap="none" strike="noStrike">
                <a:solidFill>
                  <a:srgbClr val="7030A0"/>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2800" u="none" cap="none" strike="noStrike">
                <a:solidFill>
                  <a:srgbClr val="7030A0"/>
                </a:solidFill>
                <a:latin typeface="Times New Roman"/>
                <a:ea typeface="Times New Roman"/>
                <a:cs typeface="Times New Roman"/>
                <a:sym typeface="Times New Roman"/>
              </a:rPr>
              <a:t>Under the Supervision of</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3000" u="none" cap="none" strike="noStrike">
                <a:solidFill>
                  <a:srgbClr val="FF0000"/>
                </a:solidFill>
                <a:latin typeface="Times New Roman"/>
                <a:ea typeface="Times New Roman"/>
                <a:cs typeface="Times New Roman"/>
                <a:sym typeface="Times New Roman"/>
              </a:rPr>
              <a:t>Sagarika Ghosh</a:t>
            </a:r>
            <a:endParaRPr b="0" i="0" sz="1800" u="none" cap="none" strike="noStrike">
              <a:solidFill>
                <a:srgbClr val="FF0000"/>
              </a:solidFill>
              <a:latin typeface="Constantia"/>
              <a:ea typeface="Constantia"/>
              <a:cs typeface="Constantia"/>
              <a:sym typeface="Constantia"/>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3000" u="none" cap="none" strike="noStrike">
                <a:solidFill>
                  <a:srgbClr val="7030A0"/>
                </a:solidFill>
                <a:latin typeface="Times New Roman"/>
                <a:ea typeface="Times New Roman"/>
                <a:cs typeface="Times New Roman"/>
                <a:sym typeface="Times New Roman"/>
              </a:rPr>
              <a:t>Dept. of Computer Science &amp; Engineering</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rPr b="1" i="0" lang="en-US" sz="3000" u="none" cap="none" strike="noStrike">
                <a:solidFill>
                  <a:srgbClr val="7030A0"/>
                </a:solidFill>
                <a:latin typeface="Times New Roman"/>
                <a:ea typeface="Times New Roman"/>
                <a:cs typeface="Times New Roman"/>
                <a:sym typeface="Times New Roman"/>
              </a:rPr>
              <a:t>University of Engineering &amp; Management, Jaipur</a:t>
            </a:r>
            <a:endParaRPr b="0" i="0" sz="18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pic>
        <p:nvPicPr>
          <p:cNvPr descr="D:\logo.jpg" id="236" name="Google Shape;236;p1"/>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10" name="Google Shape;310;p11"/>
          <p:cNvSpPr txBox="1"/>
          <p:nvPr/>
        </p:nvSpPr>
        <p:spPr>
          <a:xfrm>
            <a:off x="465120" y="343659"/>
            <a:ext cx="8229240" cy="682606"/>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None/>
            </a:pPr>
            <a:r>
              <a:rPr b="1" lang="en-US" sz="4000">
                <a:solidFill>
                  <a:srgbClr val="7030A0"/>
                </a:solidFill>
                <a:latin typeface="Times New Roman"/>
                <a:ea typeface="Times New Roman"/>
                <a:cs typeface="Times New Roman"/>
                <a:sym typeface="Times New Roman"/>
              </a:rPr>
              <a:t>Conclusions &amp; Future Scope</a:t>
            </a:r>
            <a:endParaRPr sz="4000">
              <a:solidFill>
                <a:srgbClr val="000000"/>
              </a:solidFill>
              <a:latin typeface="Constantia"/>
              <a:ea typeface="Constantia"/>
              <a:cs typeface="Constantia"/>
              <a:sym typeface="Constantia"/>
            </a:endParaRPr>
          </a:p>
        </p:txBody>
      </p:sp>
      <p:sp>
        <p:nvSpPr>
          <p:cNvPr id="311" name="Google Shape;311;p11"/>
          <p:cNvSpPr txBox="1"/>
          <p:nvPr/>
        </p:nvSpPr>
        <p:spPr>
          <a:xfrm>
            <a:off x="465120" y="1339920"/>
            <a:ext cx="8229240" cy="43891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2375"/>
              <a:buFont typeface="Noto Sans Symbols"/>
              <a:buNone/>
            </a:pPr>
            <a:r>
              <a:t/>
            </a:r>
            <a:endParaRPr sz="25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375"/>
              <a:buFont typeface="Noto Sans Symbols"/>
              <a:buNone/>
            </a:pPr>
            <a:r>
              <a:t/>
            </a:r>
            <a:endParaRPr sz="25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710"/>
              <a:buFont typeface="Noto Sans Symbols"/>
              <a:buNone/>
            </a:pPr>
            <a:r>
              <a:t/>
            </a:r>
            <a:endParaRPr sz="1800">
              <a:solidFill>
                <a:srgbClr val="000000"/>
              </a:solidFill>
              <a:latin typeface="Constantia"/>
              <a:ea typeface="Constantia"/>
              <a:cs typeface="Constantia"/>
              <a:sym typeface="Constantia"/>
            </a:endParaRPr>
          </a:p>
        </p:txBody>
      </p:sp>
      <p:pic>
        <p:nvPicPr>
          <p:cNvPr descr="D:\logo.jpg" id="312" name="Google Shape;312;p11"/>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13" name="Google Shape;313;p11"/>
          <p:cNvSpPr txBox="1"/>
          <p:nvPr/>
        </p:nvSpPr>
        <p:spPr>
          <a:xfrm>
            <a:off x="216568" y="1041400"/>
            <a:ext cx="86508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I can conclude my project by saying that it is effectively accurate. It get the accuracy of 99% . Decision tree algorithm is </a:t>
            </a:r>
            <a:r>
              <a:rPr lang="en-US" sz="1800">
                <a:solidFill>
                  <a:schemeClr val="dk1"/>
                </a:solidFill>
                <a:latin typeface="Constantia"/>
                <a:ea typeface="Constantia"/>
                <a:cs typeface="Constantia"/>
                <a:sym typeface="Constantia"/>
              </a:rPr>
              <a:t>performing</a:t>
            </a:r>
            <a:r>
              <a:rPr lang="en-US" sz="1800">
                <a:solidFill>
                  <a:schemeClr val="dk1"/>
                </a:solidFill>
                <a:latin typeface="Constantia"/>
                <a:ea typeface="Constantia"/>
                <a:cs typeface="Constantia"/>
                <a:sym typeface="Constantia"/>
              </a:rPr>
              <a:t> much better as compare to logistic regression</a:t>
            </a:r>
            <a:endParaRPr/>
          </a:p>
          <a:p>
            <a:pPr indent="0" lvl="0" marL="0" marR="0" rtl="0" algn="just">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The future scope of this project online payments fraud detection is :</a:t>
            </a:r>
            <a:endParaRPr/>
          </a:p>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	1. to build a web extension of this project</a:t>
            </a:r>
            <a:endParaRPr/>
          </a:p>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	2. to build a application of this project</a:t>
            </a:r>
            <a:endParaRPr/>
          </a:p>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So that the normal people does not be the victim of online payment fraud.</a:t>
            </a:r>
            <a:endParaRPr sz="1800">
              <a:solidFill>
                <a:schemeClr val="dk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19" name="Google Shape;319;p12"/>
          <p:cNvSpPr txBox="1"/>
          <p:nvPr/>
        </p:nvSpPr>
        <p:spPr>
          <a:xfrm>
            <a:off x="673200" y="38637"/>
            <a:ext cx="8076960" cy="83772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None/>
            </a:pPr>
            <a:r>
              <a:rPr b="1" lang="en-US" sz="4000">
                <a:solidFill>
                  <a:srgbClr val="7030A0"/>
                </a:solidFill>
                <a:latin typeface="Times New Roman"/>
                <a:ea typeface="Times New Roman"/>
                <a:cs typeface="Times New Roman"/>
                <a:sym typeface="Times New Roman"/>
              </a:rPr>
              <a:t>References</a:t>
            </a:r>
            <a:endParaRPr sz="1800">
              <a:solidFill>
                <a:srgbClr val="000000"/>
              </a:solidFill>
              <a:latin typeface="Arial"/>
              <a:ea typeface="Arial"/>
              <a:cs typeface="Arial"/>
              <a:sym typeface="Arial"/>
            </a:endParaRPr>
          </a:p>
        </p:txBody>
      </p:sp>
      <p:pic>
        <p:nvPicPr>
          <p:cNvPr descr="D:\logo.jpg" id="320" name="Google Shape;320;p12"/>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21" name="Google Shape;321;p12"/>
          <p:cNvSpPr txBox="1"/>
          <p:nvPr/>
        </p:nvSpPr>
        <p:spPr>
          <a:xfrm>
            <a:off x="336884" y="1143000"/>
            <a:ext cx="84132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Credit card fraud detection:</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r>
              <a:rPr lang="en-US" sz="1800" u="sng">
                <a:solidFill>
                  <a:schemeClr val="dk1"/>
                </a:solidFill>
                <a:latin typeface="Constantia"/>
                <a:ea typeface="Constantia"/>
                <a:cs typeface="Constantia"/>
                <a:sym typeface="Constantia"/>
                <a:hlinkClick r:id="rId4">
                  <a:extLst>
                    <a:ext uri="{A12FA001-AC4F-418D-AE19-62706E023703}">
                      <ahyp:hlinkClr val="tx"/>
                    </a:ext>
                  </a:extLst>
                </a:hlinkClick>
              </a:rPr>
              <a:t>https://dataaspirant.com/credit-card-fraud-detection-classification-algorithms-python/</a:t>
            </a:r>
            <a:r>
              <a:rPr lang="en-US" sz="1800">
                <a:solidFill>
                  <a:schemeClr val="dk1"/>
                </a:solidFill>
                <a:latin typeface="Constantia"/>
                <a:ea typeface="Constantia"/>
                <a:cs typeface="Constantia"/>
                <a:sym typeface="Constantia"/>
              </a:rPr>
              <a:t>  </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Decision tree concept </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r>
              <a:rPr lang="en-US" sz="1800" u="sng">
                <a:solidFill>
                  <a:schemeClr val="dk1"/>
                </a:solidFill>
                <a:latin typeface="Constantia"/>
                <a:ea typeface="Constantia"/>
                <a:cs typeface="Constantia"/>
                <a:sym typeface="Constantia"/>
                <a:hlinkClick r:id="rId5">
                  <a:extLst>
                    <a:ext uri="{A12FA001-AC4F-418D-AE19-62706E023703}">
                      <ahyp:hlinkClr val="tx"/>
                    </a:ext>
                  </a:extLst>
                </a:hlinkClick>
              </a:rPr>
              <a:t>https://youtu.be/coOTEc-0OGw</a:t>
            </a: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logistic regression</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https://www.sciencedirect.com/topics/computer-science/logistic-regression</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27" name="Google Shape;327;p13"/>
          <p:cNvSpPr txBox="1"/>
          <p:nvPr/>
        </p:nvSpPr>
        <p:spPr>
          <a:xfrm>
            <a:off x="685800" y="23760"/>
            <a:ext cx="8076960" cy="60912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None/>
            </a:pPr>
            <a:r>
              <a:rPr b="1" lang="en-US" sz="4000">
                <a:solidFill>
                  <a:srgbClr val="7030A0"/>
                </a:solidFill>
                <a:latin typeface="Times New Roman"/>
                <a:ea typeface="Times New Roman"/>
                <a:cs typeface="Times New Roman"/>
                <a:sym typeface="Times New Roman"/>
              </a:rPr>
              <a:t>Acknowledgement</a:t>
            </a:r>
            <a:endParaRPr sz="1800">
              <a:solidFill>
                <a:srgbClr val="000000"/>
              </a:solidFill>
              <a:latin typeface="Arial"/>
              <a:ea typeface="Arial"/>
              <a:cs typeface="Arial"/>
              <a:sym typeface="Arial"/>
            </a:endParaRPr>
          </a:p>
        </p:txBody>
      </p:sp>
      <p:pic>
        <p:nvPicPr>
          <p:cNvPr descr="D:\logo.jpg" id="328" name="Google Shape;328;p13"/>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29" name="Google Shape;329;p13"/>
          <p:cNvSpPr txBox="1"/>
          <p:nvPr/>
        </p:nvSpPr>
        <p:spPr>
          <a:xfrm>
            <a:off x="452487" y="970730"/>
            <a:ext cx="8238900" cy="22191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I would like to express my gratitude to my project guide prof. Sagarika Ghosh for guiding me through this project and I would also thank Kaggle for payment fraud  dataset available for public use. I also sincerely thank the skillful developers of Sklearn, Pandas and Python for their ceaseless efforts in maintaining the libraries and packages.</a:t>
            </a:r>
            <a:endParaRPr sz="1800">
              <a:solidFill>
                <a:schemeClr val="dk1"/>
              </a:solidFill>
              <a:latin typeface="Calibri"/>
              <a:ea typeface="Calibri"/>
              <a:cs typeface="Calibri"/>
              <a:sym typeface="Calibri"/>
            </a:endParaRPr>
          </a:p>
          <a:p>
            <a:pPr indent="0" lvl="0" marL="0" marR="0" rtl="0" algn="just">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marR="0" rtl="0" algn="just">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14"/>
          <p:cNvPicPr preferRelativeResize="0"/>
          <p:nvPr/>
        </p:nvPicPr>
        <p:blipFill rotWithShape="1">
          <a:blip r:embed="rId3">
            <a:alphaModFix/>
          </a:blip>
          <a:srcRect b="0" l="0" r="0" t="0"/>
          <a:stretch/>
        </p:blipFill>
        <p:spPr>
          <a:xfrm>
            <a:off x="0" y="1143000"/>
            <a:ext cx="9143640" cy="5714640"/>
          </a:xfrm>
          <a:prstGeom prst="rect">
            <a:avLst/>
          </a:prstGeom>
          <a:noFill/>
          <a:ln>
            <a:noFill/>
          </a:ln>
        </p:spPr>
      </p:pic>
      <p:sp>
        <p:nvSpPr>
          <p:cNvPr id="335" name="Google Shape;335;p14"/>
          <p:cNvSpPr txBox="1"/>
          <p:nvPr/>
        </p:nvSpPr>
        <p:spPr>
          <a:xfrm>
            <a:off x="2666880" y="6356520"/>
            <a:ext cx="3352320" cy="36468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pic>
        <p:nvPicPr>
          <p:cNvPr descr="D:\logo.jpg" id="336" name="Google Shape;336;p14"/>
          <p:cNvPicPr preferRelativeResize="0"/>
          <p:nvPr/>
        </p:nvPicPr>
        <p:blipFill rotWithShape="1">
          <a:blip r:embed="rId4">
            <a:alphaModFix/>
          </a:blip>
          <a:srcRect b="3926" l="2734" r="2295" t="4678"/>
          <a:stretch/>
        </p:blipFill>
        <p:spPr>
          <a:xfrm>
            <a:off x="7543800" y="0"/>
            <a:ext cx="1600200" cy="104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
        <p:nvSpPr>
          <p:cNvPr id="242" name="Google Shape;242;p2"/>
          <p:cNvSpPr txBox="1"/>
          <p:nvPr/>
        </p:nvSpPr>
        <p:spPr>
          <a:xfrm>
            <a:off x="457200" y="103030"/>
            <a:ext cx="8076960" cy="717641"/>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None/>
            </a:pPr>
            <a:r>
              <a:rPr b="1" i="0" lang="en-US" sz="4000" u="none" cap="none" strike="noStrike">
                <a:solidFill>
                  <a:srgbClr val="7030A0"/>
                </a:solidFill>
                <a:latin typeface="Times New Roman"/>
                <a:ea typeface="Times New Roman"/>
                <a:cs typeface="Times New Roman"/>
                <a:sym typeface="Times New Roman"/>
              </a:rPr>
              <a:t>Outlines</a:t>
            </a:r>
            <a:endParaRPr b="0" i="0" sz="1800" u="none" cap="none" strike="noStrike">
              <a:solidFill>
                <a:srgbClr val="000000"/>
              </a:solidFill>
              <a:latin typeface="Arial"/>
              <a:ea typeface="Arial"/>
              <a:cs typeface="Arial"/>
              <a:sym typeface="Arial"/>
            </a:endParaRPr>
          </a:p>
        </p:txBody>
      </p:sp>
      <p:sp>
        <p:nvSpPr>
          <p:cNvPr id="243" name="Google Shape;243;p2"/>
          <p:cNvSpPr txBox="1"/>
          <p:nvPr/>
        </p:nvSpPr>
        <p:spPr>
          <a:xfrm>
            <a:off x="457200" y="1035930"/>
            <a:ext cx="8229240" cy="5105160"/>
          </a:xfrm>
          <a:prstGeom prst="rect">
            <a:avLst/>
          </a:prstGeom>
          <a:noFill/>
          <a:ln>
            <a:noFill/>
          </a:ln>
        </p:spPr>
        <p:txBody>
          <a:bodyPr anchorCtr="0" anchor="t" bIns="45700" lIns="91425" spcFirstLastPara="1" rIns="91425" wrap="square" tIns="45700">
            <a:noAutofit/>
          </a:bodyPr>
          <a:lstStyle/>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Introduction</a:t>
            </a:r>
            <a:endParaRPr b="0" i="0" sz="1800" u="none" cap="none" strike="noStrike">
              <a:solidFill>
                <a:srgbClr val="000000"/>
              </a:solidFill>
              <a:latin typeface="Arial"/>
              <a:ea typeface="Arial"/>
              <a:cs typeface="Arial"/>
              <a:sym typeface="Arial"/>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Literature Review</a:t>
            </a:r>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Objectives</a:t>
            </a:r>
            <a:endParaRPr b="0" i="0" sz="1800" u="none" cap="none" strike="noStrike">
              <a:solidFill>
                <a:srgbClr val="000000"/>
              </a:solidFill>
              <a:latin typeface="Arial"/>
              <a:ea typeface="Arial"/>
              <a:cs typeface="Arial"/>
              <a:sym typeface="Arial"/>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Proposed Model</a:t>
            </a:r>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Experimental Setup</a:t>
            </a:r>
            <a:endParaRPr b="0" i="0" sz="1800" u="none" cap="none" strike="noStrike">
              <a:solidFill>
                <a:srgbClr val="000000"/>
              </a:solidFill>
              <a:latin typeface="Arial"/>
              <a:ea typeface="Arial"/>
              <a:cs typeface="Arial"/>
              <a:sym typeface="Arial"/>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Result Analysis</a:t>
            </a:r>
            <a:endParaRPr b="0" i="0" sz="1800" u="none" cap="none" strike="noStrike">
              <a:solidFill>
                <a:srgbClr val="000000"/>
              </a:solidFill>
              <a:latin typeface="Arial"/>
              <a:ea typeface="Arial"/>
              <a:cs typeface="Arial"/>
              <a:sym typeface="Arial"/>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Conclusion &amp; Future Scope</a:t>
            </a:r>
            <a:endParaRPr b="0" i="0" sz="1800" u="none" cap="none" strike="noStrike">
              <a:solidFill>
                <a:srgbClr val="000000"/>
              </a:solidFill>
              <a:latin typeface="Arial"/>
              <a:ea typeface="Arial"/>
              <a:cs typeface="Arial"/>
              <a:sym typeface="Arial"/>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Reference</a:t>
            </a:r>
            <a:endParaRPr/>
          </a:p>
          <a:p>
            <a:pPr indent="-144780" lvl="0" marL="0" marR="0" rtl="0" algn="l">
              <a:spcBef>
                <a:spcPts val="0"/>
              </a:spcBef>
              <a:spcAft>
                <a:spcPts val="0"/>
              </a:spcAft>
              <a:buClr>
                <a:srgbClr val="000000"/>
              </a:buClr>
              <a:buSzPts val="2280"/>
              <a:buFont typeface="Noto Sans Symbols"/>
              <a:buChar char="⚫"/>
            </a:pPr>
            <a:r>
              <a:rPr b="1" i="0" lang="en-US" sz="2400" u="none" cap="none" strike="noStrike">
                <a:solidFill>
                  <a:srgbClr val="000000"/>
                </a:solidFill>
                <a:latin typeface="Times New Roman"/>
                <a:ea typeface="Times New Roman"/>
                <a:cs typeface="Times New Roman"/>
                <a:sym typeface="Times New Roman"/>
              </a:rPr>
              <a:t>Acknowledgement</a:t>
            </a:r>
            <a:endParaRPr b="0" i="0" sz="1800" u="none" cap="none" strike="noStrike">
              <a:solidFill>
                <a:srgbClr val="000000"/>
              </a:solidFill>
              <a:latin typeface="Arial"/>
              <a:ea typeface="Arial"/>
              <a:cs typeface="Arial"/>
              <a:sym typeface="Arial"/>
            </a:endParaRPr>
          </a:p>
        </p:txBody>
      </p:sp>
      <p:pic>
        <p:nvPicPr>
          <p:cNvPr descr="D:\logo.jpg" id="244" name="Google Shape;244;p2"/>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1200" u="none" cap="none" strike="noStrike">
                <a:solidFill>
                  <a:srgbClr val="045C75"/>
                </a:solidFill>
                <a:latin typeface="Constantia"/>
                <a:ea typeface="Constantia"/>
                <a:cs typeface="Constantia"/>
                <a:sym typeface="Constantia"/>
              </a:rPr>
              <a:t>Dept. of CSE, University of Engineering &amp; Management Jaipur</a:t>
            </a:r>
            <a:endParaRPr/>
          </a:p>
        </p:txBody>
      </p:sp>
      <p:sp>
        <p:nvSpPr>
          <p:cNvPr id="250" name="Google Shape;250;p3"/>
          <p:cNvSpPr txBox="1"/>
          <p:nvPr/>
        </p:nvSpPr>
        <p:spPr>
          <a:xfrm>
            <a:off x="609480" y="347733"/>
            <a:ext cx="8076960" cy="52803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i="0" lang="en-US" sz="4000" u="none" cap="none" strike="noStrike">
                <a:solidFill>
                  <a:srgbClr val="7030A0"/>
                </a:solidFill>
                <a:latin typeface="Times New Roman"/>
                <a:ea typeface="Times New Roman"/>
                <a:cs typeface="Times New Roman"/>
                <a:sym typeface="Times New Roman"/>
              </a:rPr>
              <a:t>Introduction</a:t>
            </a:r>
            <a:endParaRPr b="0" i="0" sz="1800" u="none" cap="none" strike="noStrike">
              <a:solidFill>
                <a:schemeClr val="dk1"/>
              </a:solidFill>
              <a:latin typeface="Constantia"/>
              <a:ea typeface="Constantia"/>
              <a:cs typeface="Constantia"/>
              <a:sym typeface="Constantia"/>
            </a:endParaRPr>
          </a:p>
        </p:txBody>
      </p:sp>
      <p:sp>
        <p:nvSpPr>
          <p:cNvPr id="251" name="Google Shape;251;p3"/>
          <p:cNvSpPr txBox="1"/>
          <p:nvPr/>
        </p:nvSpPr>
        <p:spPr>
          <a:xfrm>
            <a:off x="457200" y="1077653"/>
            <a:ext cx="8229240" cy="2103429"/>
          </a:xfrm>
          <a:prstGeom prst="rect">
            <a:avLst/>
          </a:prstGeom>
          <a:noFill/>
          <a:ln>
            <a:noFill/>
          </a:ln>
        </p:spPr>
        <p:txBody>
          <a:bodyPr anchorCtr="0" anchor="t" bIns="45700" lIns="91425" spcFirstLastPara="1" rIns="91425" wrap="square" tIns="45700">
            <a:noAutofit/>
          </a:bodyPr>
          <a:lstStyle/>
          <a:p>
            <a:pPr indent="-210184" lvl="0" marL="342900" marR="0" rtl="0" algn="just">
              <a:spcBef>
                <a:spcPts val="0"/>
              </a:spcBef>
              <a:spcAft>
                <a:spcPts val="0"/>
              </a:spcAft>
              <a:buClr>
                <a:schemeClr val="dk1"/>
              </a:buClr>
              <a:buSzPts val="209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252" name="Google Shape;252;p3"/>
          <p:cNvSpPr txBox="1"/>
          <p:nvPr/>
        </p:nvSpPr>
        <p:spPr>
          <a:xfrm>
            <a:off x="1275007" y="3181082"/>
            <a:ext cx="7147775" cy="494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i="1" sz="2100" u="none" cap="none" strike="noStrike">
              <a:solidFill>
                <a:schemeClr val="dk1"/>
              </a:solidFill>
              <a:latin typeface="Times New Roman"/>
              <a:ea typeface="Times New Roman"/>
              <a:cs typeface="Times New Roman"/>
              <a:sym typeface="Times New Roman"/>
            </a:endParaRPr>
          </a:p>
        </p:txBody>
      </p:sp>
      <p:pic>
        <p:nvPicPr>
          <p:cNvPr descr="D:\logo.jpg" id="253" name="Google Shape;253;p3"/>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54" name="Google Shape;254;p3"/>
          <p:cNvSpPr txBox="1"/>
          <p:nvPr/>
        </p:nvSpPr>
        <p:spPr>
          <a:xfrm>
            <a:off x="457200" y="1041400"/>
            <a:ext cx="8229300" cy="507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To identify online payment fraud with machine learning, we need to train a machine learning model for classifying fraudulent and non-fraudulent payments. For this, we need a dataset containing information about online payment fraud, so that we can understand what type of transactions lead to fraud. For this task, I collected a dataset from Kaggle, which contains historical information about fraudulent transactions which can be used to detect fraud in online payments. Below are all the columns from the dataset I’m using here:</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step: represents a unit of time where 1 step equals 1 hour</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rPr>
              <a:t>t</a:t>
            </a:r>
            <a:r>
              <a:rPr b="0" i="0" lang="en-US" sz="1800" u="none" cap="none" strike="noStrike">
                <a:solidFill>
                  <a:schemeClr val="dk1"/>
                </a:solidFill>
                <a:latin typeface="Arial"/>
                <a:ea typeface="Arial"/>
                <a:cs typeface="Arial"/>
                <a:sym typeface="Arial"/>
              </a:rPr>
              <a:t>ype: type of online transaction  </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rPr>
              <a:t>a</a:t>
            </a:r>
            <a:r>
              <a:rPr b="0" i="0" lang="en-US" sz="1800" u="none" cap="none" strike="noStrike">
                <a:solidFill>
                  <a:schemeClr val="dk1"/>
                </a:solidFill>
                <a:latin typeface="Arial"/>
                <a:ea typeface="Arial"/>
                <a:cs typeface="Arial"/>
                <a:sym typeface="Arial"/>
              </a:rPr>
              <a:t>mount: the amount of the transaction </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nameOrig: customer starting the transaction</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rPr>
              <a:t>o</a:t>
            </a:r>
            <a:r>
              <a:rPr b="0" i="0" lang="en-US" sz="1800" u="none" cap="none" strike="noStrike">
                <a:solidFill>
                  <a:schemeClr val="dk1"/>
                </a:solidFill>
                <a:latin typeface="Arial"/>
                <a:ea typeface="Arial"/>
                <a:cs typeface="Arial"/>
                <a:sym typeface="Arial"/>
              </a:rPr>
              <a:t>ldbalanceOrg: balance before the transaction </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rPr>
              <a:t>n</a:t>
            </a:r>
            <a:r>
              <a:rPr b="0" i="0" lang="en-US" sz="1800" u="none" cap="none" strike="noStrike">
                <a:solidFill>
                  <a:schemeClr val="dk1"/>
                </a:solidFill>
                <a:latin typeface="Arial"/>
                <a:ea typeface="Arial"/>
                <a:cs typeface="Arial"/>
                <a:sym typeface="Arial"/>
              </a:rPr>
              <a:t>ewbalanceOrig: balance after the transaction</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nameDest: recipient of the transaction</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oldbalanceDest: initial balance of recipient before the transaction</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newbalanceDest: the new balance of recipient after the transaction</a:t>
            </a:r>
            <a:endParaRPr/>
          </a:p>
          <a:p>
            <a:pPr indent="-114300" lvl="1" marL="4572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   isFraud: fraud transaction</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260" name="Google Shape;260;p5"/>
          <p:cNvSpPr txBox="1"/>
          <p:nvPr/>
        </p:nvSpPr>
        <p:spPr>
          <a:xfrm>
            <a:off x="457380" y="253693"/>
            <a:ext cx="8229240" cy="739273"/>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Objectives</a:t>
            </a:r>
            <a:endParaRPr sz="1800">
              <a:solidFill>
                <a:schemeClr val="dk1"/>
              </a:solidFill>
              <a:latin typeface="Constantia"/>
              <a:ea typeface="Constantia"/>
              <a:cs typeface="Constantia"/>
              <a:sym typeface="Constantia"/>
            </a:endParaRPr>
          </a:p>
        </p:txBody>
      </p:sp>
      <p:sp>
        <p:nvSpPr>
          <p:cNvPr id="261" name="Google Shape;261;p5"/>
          <p:cNvSpPr txBox="1"/>
          <p:nvPr/>
        </p:nvSpPr>
        <p:spPr>
          <a:xfrm>
            <a:off x="533520" y="1295280"/>
            <a:ext cx="8076960" cy="438912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710"/>
              <a:buFont typeface="Noto Sans Symbols"/>
              <a:buNone/>
            </a:pPr>
            <a:r>
              <a:t/>
            </a:r>
            <a:endParaRPr sz="1800">
              <a:solidFill>
                <a:schemeClr val="dk1"/>
              </a:solidFill>
              <a:latin typeface="Constantia"/>
              <a:ea typeface="Constantia"/>
              <a:cs typeface="Constantia"/>
              <a:sym typeface="Constantia"/>
            </a:endParaRPr>
          </a:p>
        </p:txBody>
      </p:sp>
      <p:pic>
        <p:nvPicPr>
          <p:cNvPr descr="D:\logo.jpg" id="262" name="Google Shape;262;p5"/>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63" name="Google Shape;263;p5"/>
          <p:cNvSpPr txBox="1"/>
          <p:nvPr/>
        </p:nvSpPr>
        <p:spPr>
          <a:xfrm>
            <a:off x="300789" y="1295280"/>
            <a:ext cx="8385900" cy="1477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I am trying to build a machine learning model to identify the online payment fraud Using Decision tree  algorithm. and logistic regression.</a:t>
            </a:r>
            <a:endParaRPr sz="1800">
              <a:solidFill>
                <a:schemeClr val="dk1"/>
              </a:solidFill>
              <a:latin typeface="Constantia"/>
              <a:ea typeface="Constantia"/>
              <a:cs typeface="Constantia"/>
              <a:sym typeface="Constantia"/>
            </a:endParaRPr>
          </a:p>
          <a:p>
            <a:pPr indent="0" lvl="0" marL="0" marR="0" rtl="0" algn="just">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My main objective is to extend this project to a web extension where </a:t>
            </a:r>
            <a:r>
              <a:rPr lang="en-US" sz="1800">
                <a:solidFill>
                  <a:schemeClr val="dk1"/>
                </a:solidFill>
                <a:latin typeface="Constantia"/>
                <a:ea typeface="Constantia"/>
                <a:cs typeface="Constantia"/>
                <a:sym typeface="Constantia"/>
              </a:rPr>
              <a:t>whenever</a:t>
            </a:r>
            <a:r>
              <a:rPr lang="en-US" sz="1800">
                <a:solidFill>
                  <a:schemeClr val="dk1"/>
                </a:solidFill>
                <a:latin typeface="Constantia"/>
                <a:ea typeface="Constantia"/>
                <a:cs typeface="Constantia"/>
                <a:sym typeface="Constantia"/>
              </a:rPr>
              <a:t> a fraud is </a:t>
            </a:r>
            <a:r>
              <a:rPr lang="en-US" sz="1800">
                <a:solidFill>
                  <a:schemeClr val="dk1"/>
                </a:solidFill>
                <a:latin typeface="Constantia"/>
                <a:ea typeface="Constantia"/>
                <a:cs typeface="Constantia"/>
                <a:sym typeface="Constantia"/>
              </a:rPr>
              <a:t>detected</a:t>
            </a:r>
            <a:r>
              <a:rPr lang="en-US" sz="1800">
                <a:solidFill>
                  <a:schemeClr val="dk1"/>
                </a:solidFill>
                <a:latin typeface="Constantia"/>
                <a:ea typeface="Constantia"/>
                <a:cs typeface="Constantia"/>
                <a:sym typeface="Constantia"/>
              </a:rPr>
              <a:t> according to my train model it will notify the user .</a:t>
            </a:r>
            <a:endParaRPr sz="1800">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269" name="Google Shape;269;p6"/>
          <p:cNvSpPr txBox="1"/>
          <p:nvPr/>
        </p:nvSpPr>
        <p:spPr>
          <a:xfrm>
            <a:off x="495900" y="127080"/>
            <a:ext cx="8229240" cy="91404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Proposed Model</a:t>
            </a:r>
            <a:endParaRPr sz="1800">
              <a:solidFill>
                <a:schemeClr val="dk1"/>
              </a:solidFill>
              <a:latin typeface="Constantia"/>
              <a:ea typeface="Constantia"/>
              <a:cs typeface="Constantia"/>
              <a:sym typeface="Constantia"/>
            </a:endParaRPr>
          </a:p>
        </p:txBody>
      </p:sp>
      <p:pic>
        <p:nvPicPr>
          <p:cNvPr descr="D:\logo.jpg" id="270" name="Google Shape;270;p6"/>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71" name="Google Shape;271;p6"/>
          <p:cNvSpPr txBox="1"/>
          <p:nvPr/>
        </p:nvSpPr>
        <p:spPr>
          <a:xfrm>
            <a:off x="192505" y="1251284"/>
            <a:ext cx="8532600" cy="4248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For this project I am using Decision tree algorithm and logistic regression to build the model.</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basic info about Decision tree algo:</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i="0" lang="en-US" sz="1800">
                <a:solidFill>
                  <a:schemeClr val="dk1"/>
                </a:solidFill>
                <a:latin typeface="Times New Roman"/>
                <a:ea typeface="Times New Roman"/>
                <a:cs typeface="Times New Roman"/>
                <a:sym typeface="Times New Roman"/>
              </a:rPr>
              <a:t> Decision Tree algorithm belongs to the family of supervised learning algorithms. Unlike other supervised learning algorithms, decision tree algorithm can be used for solving regression and classification problems too</a:t>
            </a:r>
            <a:r>
              <a:rPr i="0" lang="en-US" sz="1800">
                <a:solidFill>
                  <a:srgbClr val="292929"/>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basic info about logistic regression:</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E2E2E"/>
                </a:solidFill>
                <a:latin typeface="Times New Roman"/>
                <a:ea typeface="Times New Roman"/>
                <a:cs typeface="Times New Roman"/>
                <a:sym typeface="Times New Roman"/>
              </a:rPr>
              <a:t>Logistic regression is a process of modeling the probability of a discrete outcome given an input variable. The most common logistic regression models a binary outcome; something that can take two values such as true/false, yes/no, and so on. </a:t>
            </a:r>
            <a:endParaRPr sz="1800">
              <a:solidFill>
                <a:srgbClr val="2E2E2E"/>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rgbClr val="2E2E2E"/>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lang="en-US" sz="1800">
                <a:solidFill>
                  <a:schemeClr val="dk1"/>
                </a:solidFill>
                <a:latin typeface="Times New Roman"/>
                <a:ea typeface="Times New Roman"/>
                <a:cs typeface="Times New Roman"/>
                <a:sym typeface="Times New Roman"/>
              </a:rPr>
              <a:t>The general motive of using Decision Tree and logistic regression is to create a training model which can use to predict class or value of target variables by learning decision rules inferred from prior data(training data).</a:t>
            </a:r>
            <a:endParaRPr sz="1800">
              <a:solidFill>
                <a:srgbClr val="2E2E2E"/>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277" name="Google Shape;277;p7"/>
          <p:cNvSpPr txBox="1"/>
          <p:nvPr/>
        </p:nvSpPr>
        <p:spPr>
          <a:xfrm>
            <a:off x="495360" y="0"/>
            <a:ext cx="8229240" cy="923674"/>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Experimental Set-up</a:t>
            </a:r>
            <a:endParaRPr b="1" sz="3000">
              <a:solidFill>
                <a:schemeClr val="dk1"/>
              </a:solidFill>
              <a:latin typeface="Constantia"/>
              <a:ea typeface="Constantia"/>
              <a:cs typeface="Constantia"/>
              <a:sym typeface="Constantia"/>
            </a:endParaRPr>
          </a:p>
        </p:txBody>
      </p:sp>
      <p:pic>
        <p:nvPicPr>
          <p:cNvPr descr="D:\logo.jpg" id="278" name="Google Shape;278;p7"/>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79" name="Google Shape;279;p7"/>
          <p:cNvSpPr txBox="1"/>
          <p:nvPr/>
        </p:nvSpPr>
        <p:spPr>
          <a:xfrm>
            <a:off x="661736" y="1227221"/>
            <a:ext cx="79179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 First I have taken a dataset from kaggel.</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2. Get info about the algo</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3. Started the code importing the require libraries</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4. Imported the dataset(naming it as data).</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5. Check for null value</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6.Counts the type value (Cash_out,payment,cash_in,transfer, debit).</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7.Shown a pie chart of the data</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8.Check for correlation(isFraud).</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9.Then mapped it with the data[“type”] and data[“isFraud”] with Fraud or No 	fraud</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10. Creadted tow array X for {type, amount,oldbalanceorg,newbalanceorg} and</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Y for {isfraud}</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11.Separated data for train and testing </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12. Train the decision tree model and measure the score of accuracy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13. </a:t>
            </a:r>
            <a:r>
              <a:rPr lang="en-US" sz="1800">
                <a:solidFill>
                  <a:schemeClr val="dk1"/>
                </a:solidFill>
                <a:latin typeface="Constantia"/>
                <a:ea typeface="Constantia"/>
                <a:cs typeface="Constantia"/>
                <a:sym typeface="Constantia"/>
              </a:rPr>
              <a:t>Train the logistic regression model and measure the score of accuracy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14. Write a menu driven code for checking it multiple times.</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15. Predict is Fraud or No fraud with there given input.</a:t>
            </a:r>
            <a:endParaRPr sz="1800">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285" name="Google Shape;285;p8"/>
          <p:cNvSpPr/>
          <p:nvPr/>
        </p:nvSpPr>
        <p:spPr>
          <a:xfrm>
            <a:off x="533160" y="182520"/>
            <a:ext cx="8076960" cy="761760"/>
          </a:xfrm>
          <a:prstGeom prst="rect">
            <a:avLst/>
          </a:prstGeom>
          <a:noFill/>
          <a:ln>
            <a:noFill/>
          </a:ln>
        </p:spPr>
        <p:txBody>
          <a:bodyPr anchorCtr="0" anchor="b" bIns="0" lIns="0" spcFirstLastPara="1" rIns="0" wrap="square" tIns="450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Result: Example</a:t>
            </a:r>
            <a:endParaRPr sz="4000">
              <a:solidFill>
                <a:schemeClr val="dk1"/>
              </a:solidFill>
              <a:latin typeface="Constantia"/>
              <a:ea typeface="Constantia"/>
              <a:cs typeface="Constantia"/>
              <a:sym typeface="Constantia"/>
            </a:endParaRPr>
          </a:p>
        </p:txBody>
      </p:sp>
      <p:pic>
        <p:nvPicPr>
          <p:cNvPr descr="D:\logo.jpg" id="286" name="Google Shape;286;p8"/>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pic>
        <p:nvPicPr>
          <p:cNvPr id="287" name="Google Shape;287;p8"/>
          <p:cNvPicPr preferRelativeResize="0"/>
          <p:nvPr/>
        </p:nvPicPr>
        <p:blipFill rotWithShape="1">
          <a:blip r:embed="rId4">
            <a:alphaModFix/>
          </a:blip>
          <a:srcRect b="1621" l="22468" r="20777" t="26934"/>
          <a:stretch/>
        </p:blipFill>
        <p:spPr>
          <a:xfrm>
            <a:off x="247650" y="1453350"/>
            <a:ext cx="3924298" cy="3951299"/>
          </a:xfrm>
          <a:prstGeom prst="rect">
            <a:avLst/>
          </a:prstGeom>
          <a:noFill/>
          <a:ln>
            <a:noFill/>
          </a:ln>
        </p:spPr>
      </p:pic>
      <p:pic>
        <p:nvPicPr>
          <p:cNvPr id="288" name="Google Shape;288;p8"/>
          <p:cNvPicPr preferRelativeResize="0"/>
          <p:nvPr/>
        </p:nvPicPr>
        <p:blipFill rotWithShape="1">
          <a:blip r:embed="rId5">
            <a:alphaModFix/>
          </a:blip>
          <a:srcRect b="0" l="22574" r="21959" t="23821"/>
          <a:stretch/>
        </p:blipFill>
        <p:spPr>
          <a:xfrm>
            <a:off x="4343400" y="1406900"/>
            <a:ext cx="4714877" cy="404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294" name="Google Shape;294;p9"/>
          <p:cNvSpPr/>
          <p:nvPr/>
        </p:nvSpPr>
        <p:spPr>
          <a:xfrm>
            <a:off x="571500" y="193593"/>
            <a:ext cx="8076960" cy="837720"/>
          </a:xfrm>
          <a:prstGeom prst="rect">
            <a:avLst/>
          </a:prstGeom>
          <a:noFill/>
          <a:ln>
            <a:noFill/>
          </a:ln>
        </p:spPr>
        <p:txBody>
          <a:bodyPr anchorCtr="0" anchor="b" bIns="0" lIns="0" spcFirstLastPara="1" rIns="0" wrap="square" tIns="450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Result Analysis </a:t>
            </a:r>
            <a:endParaRPr sz="4000">
              <a:solidFill>
                <a:schemeClr val="dk1"/>
              </a:solidFill>
              <a:latin typeface="Times New Roman"/>
              <a:ea typeface="Times New Roman"/>
              <a:cs typeface="Times New Roman"/>
              <a:sym typeface="Times New Roman"/>
            </a:endParaRPr>
          </a:p>
        </p:txBody>
      </p:sp>
      <p:pic>
        <p:nvPicPr>
          <p:cNvPr descr="D:\logo.jpg" id="295" name="Google Shape;295;p9"/>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296" name="Google Shape;296;p9"/>
          <p:cNvSpPr txBox="1"/>
          <p:nvPr/>
        </p:nvSpPr>
        <p:spPr>
          <a:xfrm>
            <a:off x="329938" y="1041400"/>
            <a:ext cx="8474700" cy="1477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We are getting output in both the algorithm but the </a:t>
            </a:r>
            <a:r>
              <a:rPr lang="en-US" sz="1800">
                <a:solidFill>
                  <a:schemeClr val="dk1"/>
                </a:solidFill>
                <a:latin typeface="Constantia"/>
                <a:ea typeface="Constantia"/>
                <a:cs typeface="Constantia"/>
                <a:sym typeface="Constantia"/>
              </a:rPr>
              <a:t>estimate</a:t>
            </a:r>
            <a:r>
              <a:rPr lang="en-US" sz="1800">
                <a:solidFill>
                  <a:schemeClr val="dk1"/>
                </a:solidFill>
                <a:latin typeface="Constantia"/>
                <a:ea typeface="Constantia"/>
                <a:cs typeface="Constantia"/>
                <a:sym typeface="Constantia"/>
              </a:rPr>
              <a:t> out we are getting from decision tree algorithm .</a:t>
            </a:r>
            <a:endParaRPr sz="1800">
              <a:solidFill>
                <a:schemeClr val="dk1"/>
              </a:solidFill>
              <a:latin typeface="Constantia"/>
              <a:ea typeface="Constantia"/>
              <a:cs typeface="Constantia"/>
              <a:sym typeface="Constantia"/>
            </a:endParaRPr>
          </a:p>
          <a:p>
            <a:pPr indent="0" lvl="0" marL="0" marR="0" rtl="0" algn="just">
              <a:spcBef>
                <a:spcPts val="0"/>
              </a:spcBef>
              <a:spcAft>
                <a:spcPts val="0"/>
              </a:spcAft>
              <a:buNone/>
            </a:pPr>
            <a:r>
              <a:rPr lang="en-US" sz="1800">
                <a:solidFill>
                  <a:schemeClr val="dk1"/>
                </a:solidFill>
                <a:latin typeface="Constantia"/>
                <a:ea typeface="Constantia"/>
                <a:cs typeface="Constantia"/>
                <a:sym typeface="Constantia"/>
              </a:rPr>
              <a:t>The </a:t>
            </a:r>
            <a:r>
              <a:rPr lang="en-US" sz="1800">
                <a:solidFill>
                  <a:schemeClr val="dk1"/>
                </a:solidFill>
                <a:latin typeface="Constantia"/>
                <a:ea typeface="Constantia"/>
                <a:cs typeface="Constantia"/>
                <a:sym typeface="Constantia"/>
              </a:rPr>
              <a:t>accuracy</a:t>
            </a:r>
            <a:r>
              <a:rPr lang="en-US" sz="1800">
                <a:solidFill>
                  <a:schemeClr val="dk1"/>
                </a:solidFill>
                <a:latin typeface="Constantia"/>
                <a:ea typeface="Constantia"/>
                <a:cs typeface="Constantia"/>
                <a:sym typeface="Constantia"/>
              </a:rPr>
              <a:t> of decision tree algorithm is 99% and providing the estimate output so we can say for this project the decision tree algorithm is best among this.</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200">
                <a:solidFill>
                  <a:srgbClr val="045C75"/>
                </a:solidFill>
                <a:latin typeface="Constantia"/>
                <a:ea typeface="Constantia"/>
                <a:cs typeface="Constantia"/>
                <a:sym typeface="Constantia"/>
              </a:rPr>
              <a:t>Dept. of CSE, University of Engineering &amp; Management Jaipur</a:t>
            </a:r>
            <a:endParaRPr/>
          </a:p>
        </p:txBody>
      </p:sp>
      <p:sp>
        <p:nvSpPr>
          <p:cNvPr id="302" name="Google Shape;302;p10"/>
          <p:cNvSpPr txBox="1"/>
          <p:nvPr/>
        </p:nvSpPr>
        <p:spPr>
          <a:xfrm>
            <a:off x="437760" y="501054"/>
            <a:ext cx="8229240" cy="567892"/>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None/>
            </a:pPr>
            <a:r>
              <a:rPr b="1" lang="en-US" sz="4000">
                <a:solidFill>
                  <a:srgbClr val="7030A0"/>
                </a:solidFill>
                <a:latin typeface="Times New Roman"/>
                <a:ea typeface="Times New Roman"/>
                <a:cs typeface="Times New Roman"/>
                <a:sym typeface="Times New Roman"/>
              </a:rPr>
              <a:t>Limitation</a:t>
            </a:r>
            <a:endParaRPr sz="4000">
              <a:solidFill>
                <a:schemeClr val="dk1"/>
              </a:solidFill>
              <a:latin typeface="Constantia"/>
              <a:ea typeface="Constantia"/>
              <a:cs typeface="Constantia"/>
              <a:sym typeface="Constantia"/>
            </a:endParaRPr>
          </a:p>
        </p:txBody>
      </p:sp>
      <p:pic>
        <p:nvPicPr>
          <p:cNvPr descr="D:\logo.jpg" id="303" name="Google Shape;303;p10"/>
          <p:cNvPicPr preferRelativeResize="0"/>
          <p:nvPr/>
        </p:nvPicPr>
        <p:blipFill rotWithShape="1">
          <a:blip r:embed="rId3">
            <a:alphaModFix/>
          </a:blip>
          <a:srcRect b="3926" l="2734" r="2295" t="4678"/>
          <a:stretch/>
        </p:blipFill>
        <p:spPr>
          <a:xfrm>
            <a:off x="7543800" y="0"/>
            <a:ext cx="1600200" cy="1041400"/>
          </a:xfrm>
          <a:prstGeom prst="rect">
            <a:avLst/>
          </a:prstGeom>
          <a:noFill/>
          <a:ln>
            <a:noFill/>
          </a:ln>
        </p:spPr>
      </p:pic>
      <p:sp>
        <p:nvSpPr>
          <p:cNvPr id="304" name="Google Shape;304;p10"/>
          <p:cNvSpPr txBox="1"/>
          <p:nvPr/>
        </p:nvSpPr>
        <p:spPr>
          <a:xfrm>
            <a:off x="240632" y="1374007"/>
            <a:ext cx="8566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The project has few limitation that :</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1. It can use after the transaction has done</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2. It is still not prepare to  be used in web extension or application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3. more algorithm can be implemented.</a:t>
            </a:r>
            <a:endParaRPr sz="1800">
              <a:solidFill>
                <a:schemeClr val="dk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