
<file path=[Content_Types].xml><?xml version="1.0" encoding="utf-8"?>
<Types xmlns="http://schemas.openxmlformats.org/package/2006/content-types">
  <Default ContentType="image/x-emf" Extension="emf"/>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image/vnd.ms-photo" Extension="wdp"/>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customXmlProperties+xml" PartName="/customXml/itemProps4.xml"/>
  <Override ContentType="application/vnd.openxmlformats-officedocument.customXmlProperties+xml" PartName="/customXml/itemProps5.xml"/>
  <Override ContentType="application/vnd.openxmlformats-officedocument.customXmlProperties+xml" PartName="/customXml/itemProps6.xml"/>
  <Override ContentType="application/vnd.openxmlformats-officedocument.customXmlProperties+xml" PartName="/customXml/itemProps7.xml"/>
  <Override ContentType="application/vnd.openxmlformats-officedocument.customXmlProperties+xml" PartName="/customXml/itemProps8.xml"/>
  <Override ContentType="application/vnd.openxmlformats-officedocument.customXmlProperties+xml" PartName="/customXml/itemProps9.xml"/>
  <Override ContentType="application/vnd.openxmlformats-officedocument.customXmlProperties+xml" PartName="/customXml/itemProps10.xml"/>
  <Override ContentType="application/vnd.openxmlformats-officedocument.customXmlProperties+xml" PartName="/customXml/itemProps11.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0.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7" r:id="rId12"/>
    <p:sldMasterId id="2147483660" r:id="rId13"/>
    <p:sldMasterId id="2147483716" r:id="rId14"/>
  </p:sldMasterIdLst>
  <p:notesMasterIdLst>
    <p:notesMasterId r:id="rId90"/>
  </p:notesMasterIdLst>
  <p:handoutMasterIdLst>
    <p:handoutMasterId r:id="rId91"/>
  </p:handoutMasterIdLst>
  <p:sldIdLst>
    <p:sldId id="268" r:id="rId15"/>
    <p:sldId id="456" r:id="rId16"/>
    <p:sldId id="14464" r:id="rId17"/>
    <p:sldId id="2147327726" r:id="rId18"/>
    <p:sldId id="2147327672" r:id="rId19"/>
    <p:sldId id="2147327720" r:id="rId20"/>
    <p:sldId id="2147327721" r:id="rId21"/>
    <p:sldId id="2147327719" r:id="rId22"/>
    <p:sldId id="2147327710" r:id="rId23"/>
    <p:sldId id="1448942264" r:id="rId24"/>
    <p:sldId id="2147327970" r:id="rId25"/>
    <p:sldId id="3220" r:id="rId26"/>
    <p:sldId id="2147327736" r:id="rId27"/>
    <p:sldId id="2147327687" r:id="rId28"/>
    <p:sldId id="2147327693" r:id="rId29"/>
    <p:sldId id="2147327692" r:id="rId30"/>
    <p:sldId id="2147327713" r:id="rId31"/>
    <p:sldId id="2147327744" r:id="rId32"/>
    <p:sldId id="2147327688" r:id="rId33"/>
    <p:sldId id="2147327718" r:id="rId34"/>
    <p:sldId id="2147327717" r:id="rId35"/>
    <p:sldId id="2147327695" r:id="rId36"/>
    <p:sldId id="2147374449" r:id="rId37"/>
    <p:sldId id="2147327670" r:id="rId38"/>
    <p:sldId id="2147327700" r:id="rId39"/>
    <p:sldId id="2134806151" r:id="rId40"/>
    <p:sldId id="2147327702" r:id="rId41"/>
    <p:sldId id="2147374967" r:id="rId42"/>
    <p:sldId id="2147327701" r:id="rId43"/>
    <p:sldId id="2076137182" r:id="rId44"/>
    <p:sldId id="2134806152" r:id="rId45"/>
    <p:sldId id="2147327723" r:id="rId46"/>
    <p:sldId id="2147327732" r:id="rId47"/>
    <p:sldId id="14788" r:id="rId48"/>
    <p:sldId id="2134806153" r:id="rId49"/>
    <p:sldId id="2134806192" r:id="rId50"/>
    <p:sldId id="2147327724" r:id="rId51"/>
    <p:sldId id="2147327733" r:id="rId52"/>
    <p:sldId id="2147327738" r:id="rId53"/>
    <p:sldId id="2147327745" r:id="rId54"/>
    <p:sldId id="2147327725" r:id="rId55"/>
    <p:sldId id="2147327711" r:id="rId56"/>
    <p:sldId id="2134806194" r:id="rId57"/>
    <p:sldId id="2147327737" r:id="rId58"/>
    <p:sldId id="2147327668" r:id="rId59"/>
    <p:sldId id="2147327709" r:id="rId60"/>
    <p:sldId id="2147327707" r:id="rId61"/>
    <p:sldId id="2134806215" r:id="rId62"/>
    <p:sldId id="2147327646" r:id="rId63"/>
    <p:sldId id="2147327669" r:id="rId64"/>
    <p:sldId id="2134806206" r:id="rId65"/>
    <p:sldId id="2134806205" r:id="rId66"/>
    <p:sldId id="2147327973" r:id="rId67"/>
    <p:sldId id="2147327685" r:id="rId68"/>
    <p:sldId id="2147327678" r:id="rId69"/>
    <p:sldId id="2134806208" r:id="rId70"/>
    <p:sldId id="2134806217" r:id="rId71"/>
    <p:sldId id="2147374974" r:id="rId72"/>
    <p:sldId id="2147374748" r:id="rId73"/>
    <p:sldId id="2147327739" r:id="rId74"/>
    <p:sldId id="2147327971" r:id="rId75"/>
    <p:sldId id="2147327734" r:id="rId76"/>
    <p:sldId id="2147374969" r:id="rId77"/>
    <p:sldId id="2147374968" r:id="rId78"/>
    <p:sldId id="2147374549" r:id="rId79"/>
    <p:sldId id="2147374554" r:id="rId80"/>
    <p:sldId id="2147374551" r:id="rId81"/>
    <p:sldId id="2147374476" r:id="rId82"/>
    <p:sldId id="2147374965" r:id="rId83"/>
    <p:sldId id="2147374440" r:id="rId84"/>
    <p:sldId id="2147374441" r:id="rId85"/>
    <p:sldId id="2147374442" r:id="rId86"/>
    <p:sldId id="1338" r:id="rId87"/>
    <p:sldId id="15049" r:id="rId88"/>
    <p:sldId id="261" r:id="rId89"/>
  </p:sldIdLst>
  <p:sldSz cx="12192000" cy="6858000"/>
  <p:notesSz cx="6858000" cy="9144000"/>
  <p:embeddedFontLst>
    <p:embeddedFont>
      <p:font typeface="Calibri" panose="020F0502020204030204" pitchFamily="34" charset="0"/>
      <p:regular r:id="rId92"/>
      <p:bold r:id="rId93"/>
      <p:italic r:id="rId94"/>
      <p:boldItalic r:id="rId95"/>
    </p:embeddedFont>
    <p:embeddedFont>
      <p:font typeface="Ericsson Capital TT" panose="02000503000000020004" pitchFamily="2" charset="0"/>
      <p:regular r:id="rId96"/>
    </p:embeddedFont>
    <p:embeddedFont>
      <p:font typeface="Ericsson Hilda" panose="00000500000000000000" pitchFamily="2" charset="0"/>
      <p:regular r:id="rId97"/>
      <p:bold r:id="rId98"/>
      <p:italic r:id="rId99"/>
      <p:boldItalic r:id="rId100"/>
    </p:embeddedFont>
    <p:embeddedFont>
      <p:font typeface="Ericsson Hilda Light" panose="00000400000000000000" pitchFamily="2" charset="0"/>
      <p:regular r:id="rId101"/>
      <p:italic r:id="rId102"/>
    </p:embeddedFont>
    <p:embeddedFont>
      <p:font typeface="Ericsson Technical Icons" panose="00000500000000000000" pitchFamily="2" charset="0"/>
      <p:regular r:id="rId103"/>
      <p:bold r:id="rId104"/>
      <p:italic r:id="rId105"/>
      <p:boldItalic r:id="rId106"/>
    </p:embeddedFont>
  </p:embeddedFontLst>
  <p:defaultTextStyle>
    <a:defPPr>
      <a:defRPr lang="en-US"/>
    </a:defPPr>
  </p:defaultTextStyle>
  <p:extLst>
    <p:ext uri="{521415D9-36F7-43E2-AB2F-B90AF26B5E84}">
      <p14:sectionLst xmlns:p14="http://schemas.microsoft.com/office/powerpoint/2010/main">
        <p14:section name="Default Section" id="{A84989F8-5478-4810-8528-09CFA2609BFA}">
          <p14:sldIdLst>
            <p14:sldId id="268"/>
            <p14:sldId id="456"/>
            <p14:sldId id="14464"/>
            <p14:sldId id="2147327726"/>
          </p14:sldIdLst>
        </p14:section>
        <p14:section name="Overview and phasing" id="{E1A1FCCD-0D18-4803-8D96-EE49A0205A3E}">
          <p14:sldIdLst>
            <p14:sldId id="2147327672"/>
            <p14:sldId id="2147327720"/>
            <p14:sldId id="2147327721"/>
            <p14:sldId id="2147327719"/>
            <p14:sldId id="2147327710"/>
            <p14:sldId id="1448942264"/>
            <p14:sldId id="2147327970"/>
            <p14:sldId id="3220"/>
          </p14:sldIdLst>
        </p14:section>
        <p14:section name="Some basics" id="{2F8B8D9C-9D5D-4FEC-9A81-8346981E367A}">
          <p14:sldIdLst>
            <p14:sldId id="2147327736"/>
            <p14:sldId id="2147327687"/>
            <p14:sldId id="2147327693"/>
            <p14:sldId id="2147327692"/>
            <p14:sldId id="2147327713"/>
            <p14:sldId id="2147327744"/>
            <p14:sldId id="2147327688"/>
            <p14:sldId id="2147327718"/>
            <p14:sldId id="2147327717"/>
            <p14:sldId id="2147327695"/>
            <p14:sldId id="2147374449"/>
            <p14:sldId id="2147327670"/>
            <p14:sldId id="2147327700"/>
            <p14:sldId id="2134806151"/>
            <p14:sldId id="2147327702"/>
            <p14:sldId id="2147374967"/>
            <p14:sldId id="2147327701"/>
            <p14:sldId id="2076137182"/>
            <p14:sldId id="2134806152"/>
            <p14:sldId id="2147327723"/>
            <p14:sldId id="2147327732"/>
            <p14:sldId id="14788"/>
            <p14:sldId id="2134806153"/>
            <p14:sldId id="2134806192"/>
            <p14:sldId id="2147327724"/>
            <p14:sldId id="2147327733"/>
            <p14:sldId id="2147327738"/>
            <p14:sldId id="2147327745"/>
            <p14:sldId id="2147327725"/>
            <p14:sldId id="2147327711"/>
            <p14:sldId id="2134806194"/>
          </p14:sldIdLst>
        </p14:section>
        <p14:section name="Use cases" id="{B595D5EC-FAA1-47ED-AA6A-17C57934E688}">
          <p14:sldIdLst>
            <p14:sldId id="2147327737"/>
            <p14:sldId id="2147327668"/>
            <p14:sldId id="2147327709"/>
            <p14:sldId id="2147327707"/>
            <p14:sldId id="2134806215"/>
            <p14:sldId id="2147327646"/>
            <p14:sldId id="2147327669"/>
            <p14:sldId id="2134806206"/>
            <p14:sldId id="2134806205"/>
            <p14:sldId id="2147327973"/>
            <p14:sldId id="2147327685"/>
            <p14:sldId id="2147327678"/>
            <p14:sldId id="2134806208"/>
            <p14:sldId id="2134806217"/>
            <p14:sldId id="2147374974"/>
            <p14:sldId id="2147374748"/>
            <p14:sldId id="2147327739"/>
            <p14:sldId id="2147327971"/>
            <p14:sldId id="2147327734"/>
            <p14:sldId id="2147374969"/>
            <p14:sldId id="2147374968"/>
            <p14:sldId id="2147374549"/>
            <p14:sldId id="2147374554"/>
            <p14:sldId id="2147374551"/>
            <p14:sldId id="2147374476"/>
            <p14:sldId id="2147374965"/>
            <p14:sldId id="2147374440"/>
            <p14:sldId id="2147374441"/>
            <p14:sldId id="2147374442"/>
          </p14:sldIdLst>
        </p14:section>
        <p14:section name="Terminology, References" id="{88373888-F933-41D4-9694-828233CF7453}">
          <p14:sldIdLst>
            <p14:sldId id="1338"/>
            <p14:sldId id="15049"/>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hrister Gustafsson" initials="CG" lastIdx="5" clrIdx="6">
    <p:extLst>
      <p:ext uri="{19B8F6BF-5375-455C-9EA6-DF929625EA0E}">
        <p15:presenceInfo xmlns:p15="http://schemas.microsoft.com/office/powerpoint/2012/main" userId="S::christer.gustafsson@ericsson.com::a7699099-4099-4dff-afd8-9604b39eee48" providerId="AD"/>
      </p:ext>
    </p:extLst>
  </p:cmAuthor>
  <p:cmAuthor id="1" name="Anki Sander" initials="AS" lastIdx="178" clrIdx="0">
    <p:extLst>
      <p:ext uri="{19B8F6BF-5375-455C-9EA6-DF929625EA0E}">
        <p15:presenceInfo xmlns:p15="http://schemas.microsoft.com/office/powerpoint/2012/main" userId="S::anki.sander@ericsson.com::fac49f9f-16fa-4302-9fa3-6bf38edbf423" providerId="AD"/>
      </p:ext>
    </p:extLst>
  </p:cmAuthor>
  <p:cmAuthor id="2" name="Ralf Keller" initials="RK" lastIdx="351" clrIdx="1">
    <p:extLst>
      <p:ext uri="{19B8F6BF-5375-455C-9EA6-DF929625EA0E}">
        <p15:presenceInfo xmlns:p15="http://schemas.microsoft.com/office/powerpoint/2012/main" userId="S::ralf.keller@ericsson.com::ecac0821-0032-4c65-b83d-d57a5c70e2e6" providerId="AD"/>
      </p:ext>
    </p:extLst>
  </p:cmAuthor>
  <p:cmAuthor id="3" name="Torbjorn Cagenius" initials="TC" lastIdx="7" clrIdx="2">
    <p:extLst>
      <p:ext uri="{19B8F6BF-5375-455C-9EA6-DF929625EA0E}">
        <p15:presenceInfo xmlns:p15="http://schemas.microsoft.com/office/powerpoint/2012/main" userId="S::torbjorn.cagenius@ericsson.com::9de97db1-1ab7-4ae7-be7d-09d6dab08846" providerId="AD"/>
      </p:ext>
    </p:extLst>
  </p:cmAuthor>
  <p:cmAuthor id="4" name="Afshin Abtin" initials="AA" lastIdx="78" clrIdx="3">
    <p:extLst>
      <p:ext uri="{19B8F6BF-5375-455C-9EA6-DF929625EA0E}">
        <p15:presenceInfo xmlns:p15="http://schemas.microsoft.com/office/powerpoint/2012/main" userId="S::afshin.abtin@ericsson.com::d486750c-5316-450f-8f7b-b336a18b776c" providerId="AD"/>
      </p:ext>
    </p:extLst>
  </p:cmAuthor>
  <p:cmAuthor id="5" name="David Castellanos" initials="DC" lastIdx="2" clrIdx="4">
    <p:extLst>
      <p:ext uri="{19B8F6BF-5375-455C-9EA6-DF929625EA0E}">
        <p15:presenceInfo xmlns:p15="http://schemas.microsoft.com/office/powerpoint/2012/main" userId="S::david.castellanos@ericsson.com::c3e3ca41-45fd-4ccb-b2c6-c86be057d51f" providerId="AD"/>
      </p:ext>
    </p:extLst>
  </p:cmAuthor>
  <p:cmAuthor id="6" name="Ericsson User" initials="EU" lastIdx="24" clrIdx="5">
    <p:extLst>
      <p:ext uri="{19B8F6BF-5375-455C-9EA6-DF929625EA0E}">
        <p15:presenceInfo xmlns:p15="http://schemas.microsoft.com/office/powerpoint/2012/main" userId="Ericsson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01279-41A5-4E2E-8505-4297E268B731}" v="43" dt="2022-03-16T14:11:08.663"/>
    <p1510:client id="{3B25EC4D-ECD1-251E-AF3B-E585B6046C8D}" v="9" dt="2022-03-16T12:51:56.714"/>
    <p1510:client id="{D2836C33-9EAF-477E-8C1E-89B877C34996}" v="4858" dt="2022-03-16T09:59:57.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47" autoAdjust="0"/>
  </p:normalViewPr>
  <p:slideViewPr>
    <p:cSldViewPr snapToGrid="0">
      <p:cViewPr varScale="1">
        <p:scale>
          <a:sx n="79" d="100"/>
          <a:sy n="79" d="100"/>
        </p:scale>
        <p:origin x="1434" y="78"/>
      </p:cViewPr>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1" Target="../customXml/item1.xml" Type="http://schemas.openxmlformats.org/officeDocument/2006/relationships/customXml"/><Relationship Id="rId10" Target="../customXml/item10.xml" Type="http://schemas.openxmlformats.org/officeDocument/2006/relationships/customXml"/><Relationship Id="rId100" Target="fonts/font9.fntdata" Type="http://schemas.openxmlformats.org/officeDocument/2006/relationships/font"/><Relationship Id="rId101" Target="fonts/font10.fntdata" Type="http://schemas.openxmlformats.org/officeDocument/2006/relationships/font"/><Relationship Id="rId102" Target="fonts/font11.fntdata" Type="http://schemas.openxmlformats.org/officeDocument/2006/relationships/font"/><Relationship Id="rId103" Target="fonts/font12.fntdata" Type="http://schemas.openxmlformats.org/officeDocument/2006/relationships/font"/><Relationship Id="rId104" Target="fonts/font13.fntdata" Type="http://schemas.openxmlformats.org/officeDocument/2006/relationships/font"/><Relationship Id="rId105" Target="fonts/font14.fntdata" Type="http://schemas.openxmlformats.org/officeDocument/2006/relationships/font"/><Relationship Id="rId106" Target="fonts/font15.fntdata" Type="http://schemas.openxmlformats.org/officeDocument/2006/relationships/font"/><Relationship Id="rId107" Target="commentAuthors.xml" Type="http://schemas.openxmlformats.org/officeDocument/2006/relationships/commentAuthors"/><Relationship Id="rId108" Target="presProps.xml" Type="http://schemas.openxmlformats.org/officeDocument/2006/relationships/presProps"/><Relationship Id="rId109" Target="viewProps.xml" Type="http://schemas.openxmlformats.org/officeDocument/2006/relationships/viewProps"/><Relationship Id="rId11" Target="../customXml/item11.xml" Type="http://schemas.openxmlformats.org/officeDocument/2006/relationships/customXml"/><Relationship Id="rId110" Target="theme/theme1.xml" Type="http://schemas.openxmlformats.org/officeDocument/2006/relationships/theme"/><Relationship Id="rId111" Target="tableStyles.xml" Type="http://schemas.openxmlformats.org/officeDocument/2006/relationships/tableStyles"/><Relationship Id="rId112" Target="revisionInfo.xml" Type="http://schemas.microsoft.com/office/2015/10/relationships/revisionInfo"/><Relationship Id="rId12" Target="slideMasters/slideMaster1.xml" Type="http://schemas.openxmlformats.org/officeDocument/2006/relationships/slideMaster"/><Relationship Id="rId13" Target="slideMasters/slideMaster2.xml" Type="http://schemas.openxmlformats.org/officeDocument/2006/relationships/slideMaster"/><Relationship Id="rId14" Target="slideMasters/slideMaster3.xml" Type="http://schemas.openxmlformats.org/officeDocument/2006/relationships/slideMaster"/><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customXml/item2.xml" Type="http://schemas.openxmlformats.org/officeDocument/2006/relationships/customXml"/><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customXml/item3.xml" Type="http://schemas.openxmlformats.org/officeDocument/2006/relationships/customXml"/><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39" Target="slides/slide25.xml" Type="http://schemas.openxmlformats.org/officeDocument/2006/relationships/slide"/><Relationship Id="rId4" Target="../customXml/item4.xml" Type="http://schemas.openxmlformats.org/officeDocument/2006/relationships/customXml"/><Relationship Id="rId40" Target="slides/slide26.xml" Type="http://schemas.openxmlformats.org/officeDocument/2006/relationships/slide"/><Relationship Id="rId41" Target="slides/slide27.xml" Type="http://schemas.openxmlformats.org/officeDocument/2006/relationships/slide"/><Relationship Id="rId42" Target="slides/slide28.xml" Type="http://schemas.openxmlformats.org/officeDocument/2006/relationships/slide"/><Relationship Id="rId43" Target="slides/slide29.xml" Type="http://schemas.openxmlformats.org/officeDocument/2006/relationships/slide"/><Relationship Id="rId44" Target="slides/slide30.xml" Type="http://schemas.openxmlformats.org/officeDocument/2006/relationships/slide"/><Relationship Id="rId45" Target="slides/slide31.xml" Type="http://schemas.openxmlformats.org/officeDocument/2006/relationships/slide"/><Relationship Id="rId46" Target="slides/slide32.xml" Type="http://schemas.openxmlformats.org/officeDocument/2006/relationships/slide"/><Relationship Id="rId47" Target="slides/slide33.xml" Type="http://schemas.openxmlformats.org/officeDocument/2006/relationships/slide"/><Relationship Id="rId48" Target="slides/slide34.xml" Type="http://schemas.openxmlformats.org/officeDocument/2006/relationships/slide"/><Relationship Id="rId49" Target="slides/slide35.xml" Type="http://schemas.openxmlformats.org/officeDocument/2006/relationships/slide"/><Relationship Id="rId5" Target="../customXml/item5.xml" Type="http://schemas.openxmlformats.org/officeDocument/2006/relationships/customXml"/><Relationship Id="rId50" Target="slides/slide36.xml" Type="http://schemas.openxmlformats.org/officeDocument/2006/relationships/slide"/><Relationship Id="rId51" Target="slides/slide37.xml" Type="http://schemas.openxmlformats.org/officeDocument/2006/relationships/slide"/><Relationship Id="rId52" Target="slides/slide38.xml" Type="http://schemas.openxmlformats.org/officeDocument/2006/relationships/slide"/><Relationship Id="rId53" Target="slides/slide39.xml" Type="http://schemas.openxmlformats.org/officeDocument/2006/relationships/slide"/><Relationship Id="rId54" Target="slides/slide40.xml" Type="http://schemas.openxmlformats.org/officeDocument/2006/relationships/slide"/><Relationship Id="rId55" Target="slides/slide41.xml" Type="http://schemas.openxmlformats.org/officeDocument/2006/relationships/slide"/><Relationship Id="rId56" Target="slides/slide42.xml" Type="http://schemas.openxmlformats.org/officeDocument/2006/relationships/slide"/><Relationship Id="rId57" Target="slides/slide43.xml" Type="http://schemas.openxmlformats.org/officeDocument/2006/relationships/slide"/><Relationship Id="rId58" Target="slides/slide44.xml" Type="http://schemas.openxmlformats.org/officeDocument/2006/relationships/slide"/><Relationship Id="rId59" Target="slides/slide45.xml" Type="http://schemas.openxmlformats.org/officeDocument/2006/relationships/slide"/><Relationship Id="rId6" Target="../customXml/item6.xml" Type="http://schemas.openxmlformats.org/officeDocument/2006/relationships/customXml"/><Relationship Id="rId60" Target="slides/slide46.xml" Type="http://schemas.openxmlformats.org/officeDocument/2006/relationships/slide"/><Relationship Id="rId61" Target="slides/slide47.xml" Type="http://schemas.openxmlformats.org/officeDocument/2006/relationships/slide"/><Relationship Id="rId62" Target="slides/slide48.xml" Type="http://schemas.openxmlformats.org/officeDocument/2006/relationships/slide"/><Relationship Id="rId63" Target="slides/slide49.xml" Type="http://schemas.openxmlformats.org/officeDocument/2006/relationships/slide"/><Relationship Id="rId64" Target="slides/slide50.xml" Type="http://schemas.openxmlformats.org/officeDocument/2006/relationships/slide"/><Relationship Id="rId65" Target="slides/slide51.xml" Type="http://schemas.openxmlformats.org/officeDocument/2006/relationships/slide"/><Relationship Id="rId66" Target="slides/slide52.xml" Type="http://schemas.openxmlformats.org/officeDocument/2006/relationships/slide"/><Relationship Id="rId67" Target="slides/slide53.xml" Type="http://schemas.openxmlformats.org/officeDocument/2006/relationships/slide"/><Relationship Id="rId68" Target="slides/slide54.xml" Type="http://schemas.openxmlformats.org/officeDocument/2006/relationships/slide"/><Relationship Id="rId69" Target="slides/slide55.xml" Type="http://schemas.openxmlformats.org/officeDocument/2006/relationships/slide"/><Relationship Id="rId7" Target="../customXml/item7.xml" Type="http://schemas.openxmlformats.org/officeDocument/2006/relationships/customXml"/><Relationship Id="rId70" Target="slides/slide56.xml" Type="http://schemas.openxmlformats.org/officeDocument/2006/relationships/slide"/><Relationship Id="rId71" Target="slides/slide57.xml" Type="http://schemas.openxmlformats.org/officeDocument/2006/relationships/slide"/><Relationship Id="rId72" Target="slides/slide58.xml" Type="http://schemas.openxmlformats.org/officeDocument/2006/relationships/slide"/><Relationship Id="rId73" Target="slides/slide59.xml" Type="http://schemas.openxmlformats.org/officeDocument/2006/relationships/slide"/><Relationship Id="rId74" Target="slides/slide60.xml" Type="http://schemas.openxmlformats.org/officeDocument/2006/relationships/slide"/><Relationship Id="rId75" Target="slides/slide61.xml" Type="http://schemas.openxmlformats.org/officeDocument/2006/relationships/slide"/><Relationship Id="rId76" Target="slides/slide62.xml" Type="http://schemas.openxmlformats.org/officeDocument/2006/relationships/slide"/><Relationship Id="rId77" Target="slides/slide63.xml" Type="http://schemas.openxmlformats.org/officeDocument/2006/relationships/slide"/><Relationship Id="rId78" Target="slides/slide64.xml" Type="http://schemas.openxmlformats.org/officeDocument/2006/relationships/slide"/><Relationship Id="rId79" Target="slides/slide65.xml" Type="http://schemas.openxmlformats.org/officeDocument/2006/relationships/slide"/><Relationship Id="rId8" Target="../customXml/item8.xml" Type="http://schemas.openxmlformats.org/officeDocument/2006/relationships/customXml"/><Relationship Id="rId80" Target="slides/slide66.xml" Type="http://schemas.openxmlformats.org/officeDocument/2006/relationships/slide"/><Relationship Id="rId81" Target="slides/slide67.xml" Type="http://schemas.openxmlformats.org/officeDocument/2006/relationships/slide"/><Relationship Id="rId82" Target="slides/slide68.xml" Type="http://schemas.openxmlformats.org/officeDocument/2006/relationships/slide"/><Relationship Id="rId83" Target="slides/slide69.xml" Type="http://schemas.openxmlformats.org/officeDocument/2006/relationships/slide"/><Relationship Id="rId84" Target="slides/slide70.xml" Type="http://schemas.openxmlformats.org/officeDocument/2006/relationships/slide"/><Relationship Id="rId85" Target="slides/slide71.xml" Type="http://schemas.openxmlformats.org/officeDocument/2006/relationships/slide"/><Relationship Id="rId86" Target="slides/slide72.xml" Type="http://schemas.openxmlformats.org/officeDocument/2006/relationships/slide"/><Relationship Id="rId87" Target="slides/slide73.xml" Type="http://schemas.openxmlformats.org/officeDocument/2006/relationships/slide"/><Relationship Id="rId88" Target="slides/slide74.xml" Type="http://schemas.openxmlformats.org/officeDocument/2006/relationships/slide"/><Relationship Id="rId89" Target="slides/slide75.xml" Type="http://schemas.openxmlformats.org/officeDocument/2006/relationships/slide"/><Relationship Id="rId9" Target="../customXml/item9.xml" Type="http://schemas.openxmlformats.org/officeDocument/2006/relationships/customXml"/><Relationship Id="rId90" Target="notesMasters/notesMaster1.xml" Type="http://schemas.openxmlformats.org/officeDocument/2006/relationships/notesMaster"/><Relationship Id="rId91" Target="handoutMasters/handoutMaster1.xml" Type="http://schemas.openxmlformats.org/officeDocument/2006/relationships/handoutMaster"/><Relationship Id="rId92" Target="fonts/font1.fntdata" Type="http://schemas.openxmlformats.org/officeDocument/2006/relationships/font"/><Relationship Id="rId93" Target="fonts/font2.fntdata" Type="http://schemas.openxmlformats.org/officeDocument/2006/relationships/font"/><Relationship Id="rId94" Target="fonts/font3.fntdata" Type="http://schemas.openxmlformats.org/officeDocument/2006/relationships/font"/><Relationship Id="rId95" Target="fonts/font4.fntdata" Type="http://schemas.openxmlformats.org/officeDocument/2006/relationships/font"/><Relationship Id="rId96" Target="fonts/font5.fntdata" Type="http://schemas.openxmlformats.org/officeDocument/2006/relationships/font"/><Relationship Id="rId97" Target="fonts/font6.fntdata" Type="http://schemas.openxmlformats.org/officeDocument/2006/relationships/font"/><Relationship Id="rId98" Target="fonts/font7.fntdata" Type="http://schemas.openxmlformats.org/officeDocument/2006/relationships/font"/><Relationship Id="rId99" Target="fonts/font8.fntdata" Type="http://schemas.openxmlformats.org/officeDocument/2006/relationships/font"/></Relationships>
</file>

<file path=ppt/handoutMasters/_rels/handoutMaster1.xml.rels><?xml version="1.0" encoding="UTF-8" standalone="yes"?><Relationships xmlns="http://schemas.openxmlformats.org/package/2006/relationships"><Relationship Id="rId1" Target="../theme/theme5.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Relationships xmlns="http://schemas.openxmlformats.org/package/2006/relationships"><Relationship Id="rId1" Target="../theme/theme4.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6.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7.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2.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3.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6.xml" Type="http://schemas.openxmlformats.org/officeDocument/2006/relationships/slide"/></Relationships>
</file>

<file path=ppt/notesSlides/_rels/notesSlide3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8.xml" Type="http://schemas.openxmlformats.org/officeDocument/2006/relationships/slide"/></Relationships>
</file>

<file path=ppt/notesSlides/_rels/notesSlide3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1.xml" Type="http://schemas.openxmlformats.org/officeDocument/2006/relationships/slide"/></Relationships>
</file>

<file path=ppt/notesSlides/_rels/notesSlide3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2.xml" Type="http://schemas.openxmlformats.org/officeDocument/2006/relationships/slide"/></Relationships>
</file>

<file path=ppt/notesSlides/_rels/notesSlide3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3.xml" Type="http://schemas.openxmlformats.org/officeDocument/2006/relationships/slide"/></Relationships>
</file>

<file path=ppt/notesSlides/_rels/notesSlide3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5.xml" Type="http://schemas.openxmlformats.org/officeDocument/2006/relationships/slide"/></Relationships>
</file>

<file path=ppt/notesSlides/_rels/notesSlide3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1.xml" Type="http://schemas.openxmlformats.org/officeDocument/2006/relationships/slide"/></Relationships>
</file>

<file path=ppt/notesSlides/_rels/notesSlide4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3.xml" Type="http://schemas.openxmlformats.org/officeDocument/2006/relationships/slide"/></Relationships>
</file>

<file path=ppt/notesSlides/_rels/notesSlide4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4.xml" Type="http://schemas.openxmlformats.org/officeDocument/2006/relationships/slide"/></Relationships>
</file>

<file path=ppt/notesSlides/_rels/notesSlide4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5.xml" Type="http://schemas.openxmlformats.org/officeDocument/2006/relationships/slide"/></Relationships>
</file>

<file path=ppt/notesSlides/_rels/notesSlide4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8.xml" Type="http://schemas.openxmlformats.org/officeDocument/2006/relationships/slide"/></Relationships>
</file>

<file path=ppt/notesSlides/_rels/notesSlide4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9.xml" Type="http://schemas.openxmlformats.org/officeDocument/2006/relationships/slide"/></Relationships>
</file>

<file path=ppt/notesSlides/_rels/notesSlide4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1.xml" Type="http://schemas.openxmlformats.org/officeDocument/2006/relationships/slide"/></Relationships>
</file>

<file path=ppt/notesSlides/_rels/notesSlide4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2.xml" Type="http://schemas.openxmlformats.org/officeDocument/2006/relationships/slide"/></Relationships>
</file>

<file path=ppt/notesSlides/_rels/notesSlide4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3.xml" Type="http://schemas.openxmlformats.org/officeDocument/2006/relationships/slide"/></Relationships>
</file>

<file path=ppt/notesSlides/_rels/notesSlide4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altLang="x-none" sz="1200"/>
              <a:t>2019-09-24 </a:t>
            </a:r>
          </a:p>
        </p:txBody>
      </p:sp>
      <p:sp>
        <p:nvSpPr>
          <p:cNvPr id="13" name="Slide Number Placeholder 2"/>
          <p:cNvSpPr>
            <a:spLocks noGrp="1"/>
          </p:cNvSpPr>
          <p:nvPr>
            <p:ph type="sldNum" sz="quarter" idx="5"/>
          </p:nvPr>
        </p:nvSpPr>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fld id="{8F17E6C4-9DD2-4FB1-972F-C37ABE28E018}" type="slidenum">
              <a:rPr lang="en-US" altLang="x-none" sz="1200" smtClean="0"/>
              <a:t>1</a:t>
            </a:fld>
            <a:endParaRPr lang="en-US" altLang="x-none" sz="1200"/>
          </a:p>
        </p:txBody>
      </p:sp>
      <p:sp>
        <p:nvSpPr>
          <p:cNvPr id="5530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altLang="x-none" sz="1200"/>
              <a:t>5G Core - standardization update </a:t>
            </a:r>
          </a:p>
        </p:txBody>
      </p:sp>
      <p:sp>
        <p:nvSpPr>
          <p:cNvPr id="55301"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eaLnBrk="1" hangingPunct="1"/>
            <a:r>
              <a:rPr lang="en-US" altLang="x-none" sz="1200"/>
              <a:t>© Ericsson AB 2018 </a:t>
            </a:r>
          </a:p>
        </p:txBody>
      </p:sp>
      <p:sp>
        <p:nvSpPr>
          <p:cNvPr id="9" name="Slide Number Placeholder 2"/>
          <p:cNvSpPr txBox="1">
            <a:spLocks noGrp="1"/>
          </p:cNvSpPr>
          <p:nvPr/>
        </p:nvSpPr>
        <p:spPr>
          <a:xfrm>
            <a:off x="3900488" y="9515475"/>
            <a:ext cx="2982912" cy="501650"/>
          </a:xfrm>
          <a:prstGeom prst="rect">
            <a:avLst/>
          </a:prstGeom>
          <a:noFill/>
        </p:spPr>
        <p:txBody>
          <a:bodyPr anchor="b"/>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lgn="r" eaLnBrk="1" hangingPunct="1">
              <a:spcBef>
                <a:spcPct val="50000"/>
              </a:spcBef>
            </a:pPr>
            <a:fld id="{C7A1AECB-643C-484C-9DB3-DC1B7BA37098}" type="slidenum">
              <a:rPr lang="en-US" altLang="x-none" sz="1200"/>
              <a:pPr algn="r" eaLnBrk="1" hangingPunct="1">
                <a:spcBef>
                  <a:spcPct val="50000"/>
                </a:spcBef>
              </a:pPr>
              <a:t>1</a:t>
            </a:fld>
            <a:endParaRPr lang="en-US" altLang="x-none" sz="1200"/>
          </a:p>
        </p:txBody>
      </p:sp>
      <p:sp>
        <p:nvSpPr>
          <p:cNvPr id="55304" name="Header Placeholder 3"/>
          <p:cNvSpPr txBox="1">
            <a:spLocks noGrp="1"/>
          </p:cNvSpPr>
          <p:nvPr/>
        </p:nvSpPr>
        <p:spPr bwMode="auto">
          <a:xfrm>
            <a:off x="0" y="0"/>
            <a:ext cx="29829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lgn="l" eaLnBrk="1" hangingPunct="1">
              <a:spcBef>
                <a:spcPct val="50000"/>
              </a:spcBef>
            </a:pPr>
            <a:r>
              <a:rPr lang="en-US" altLang="x-none" sz="1200"/>
              <a:t>  </a:t>
            </a:r>
          </a:p>
        </p:txBody>
      </p:sp>
      <p:sp>
        <p:nvSpPr>
          <p:cNvPr id="55305" name="Footer Placeholder 5"/>
          <p:cNvSpPr txBox="1">
            <a:spLocks noGrp="1"/>
          </p:cNvSpPr>
          <p:nvPr/>
        </p:nvSpPr>
        <p:spPr bwMode="auto">
          <a:xfrm>
            <a:off x="0" y="9515475"/>
            <a:ext cx="29829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lgn="l" eaLnBrk="1" hangingPunct="1">
              <a:spcBef>
                <a:spcPct val="50000"/>
              </a:spcBef>
            </a:pPr>
            <a:r>
              <a:rPr lang="en-US" altLang="x-none" sz="1200"/>
              <a:t>  </a:t>
            </a:r>
          </a:p>
        </p:txBody>
      </p:sp>
      <p:sp>
        <p:nvSpPr>
          <p:cNvPr id="553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3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x-none"/>
          </a:p>
        </p:txBody>
      </p:sp>
      <p:sp>
        <p:nvSpPr>
          <p:cNvPr id="23557" name="Footer Placeholder 5"/>
          <p:cNvSpPr txBox="1">
            <a:spLocks noGrp="1"/>
          </p:cNvSpPr>
          <p:nvPr/>
        </p:nvSpPr>
        <p:spPr bwMode="auto">
          <a:xfrm>
            <a:off x="0" y="9515475"/>
            <a:ext cx="2982913" cy="501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l" eaLnBrk="1" hangingPunct="1">
              <a:defRPr/>
            </a:pPr>
            <a:r>
              <a:rPr lang="en-US" sz="1200">
                <a:ea typeface="+mn-ea"/>
                <a:cs typeface="+mn-cs"/>
              </a:rPr>
              <a:t> </a:t>
            </a:r>
          </a:p>
        </p:txBody>
      </p:sp>
      <p:sp>
        <p:nvSpPr>
          <p:cNvPr id="23558" name="Slide Number Placeholder 7"/>
          <p:cNvSpPr txBox="1">
            <a:spLocks noGrp="1"/>
          </p:cNvSpPr>
          <p:nvPr/>
        </p:nvSpPr>
        <p:spPr bwMode="auto">
          <a:xfrm>
            <a:off x="3900488" y="9515475"/>
            <a:ext cx="2982912" cy="501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ea typeface="Arial"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ct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ct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ct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ctr" eaLnBrk="0" fontAlgn="base" hangingPunct="0">
              <a:spcBef>
                <a:spcPct val="0"/>
              </a:spcBef>
              <a:spcAft>
                <a:spcPct val="0"/>
              </a:spcAft>
              <a:defRPr sz="2000">
                <a:solidFill>
                  <a:schemeClr val="tx1"/>
                </a:solidFill>
                <a:latin typeface="Arial" charset="0"/>
                <a:ea typeface="Arial" charset="0"/>
                <a:cs typeface="Arial" charset="0"/>
              </a:defRPr>
            </a:lvl9pPr>
          </a:lstStyle>
          <a:p>
            <a:pPr algn="r" eaLnBrk="1" hangingPunct="1">
              <a:spcBef>
                <a:spcPct val="50000"/>
              </a:spcBef>
            </a:pPr>
            <a:fld id="{5CB10943-0DA2-014F-85B7-91EBDDE85CB9}" type="slidenum">
              <a:rPr lang="en-US" altLang="x-none" sz="1200"/>
              <a:pPr algn="r" eaLnBrk="1" hangingPunct="1">
                <a:spcBef>
                  <a:spcPct val="50000"/>
                </a:spcBef>
              </a:pPr>
              <a:t>1</a:t>
            </a:fld>
            <a:endParaRPr lang="en-US" altLang="x-none" sz="1200"/>
          </a:p>
        </p:txBody>
      </p:sp>
    </p:spTree>
    <p:extLst>
      <p:ext uri="{BB962C8B-B14F-4D97-AF65-F5344CB8AC3E}">
        <p14:creationId xmlns:p14="http://schemas.microsoft.com/office/powerpoint/2010/main" val="3614805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a:t>Rel 16 enhancements</a:t>
            </a:r>
          </a:p>
          <a:p>
            <a:pPr marL="742950" lvl="1" indent="-285750">
              <a:buFont typeface="Arial" panose="020B0604020202020204" pitchFamily="34" charset="0"/>
              <a:buChar char="•"/>
            </a:pPr>
            <a:r>
              <a:rPr lang="en-US" sz="1400"/>
              <a:t>RAN+5GC: </a:t>
            </a:r>
            <a:r>
              <a:rPr lang="en-US" sz="1400">
                <a:solidFill>
                  <a:srgbClr val="181818"/>
                </a:solidFill>
              </a:rPr>
              <a:t>Allowed NSSAI sent to RAN (e.g. for enhanced slice based mobility</a:t>
            </a:r>
          </a:p>
          <a:p>
            <a:pPr marL="742950" lvl="1" indent="-285750">
              <a:buFont typeface="Arial" panose="020B0604020202020204" pitchFamily="34" charset="0"/>
              <a:buChar char="•"/>
            </a:pPr>
            <a:r>
              <a:rPr lang="en-US" sz="1400">
                <a:solidFill>
                  <a:srgbClr val="181818"/>
                </a:solidFill>
                <a:highlight>
                  <a:srgbClr val="FFFF00"/>
                </a:highlight>
              </a:rPr>
              <a:t>RAN:  </a:t>
            </a:r>
            <a:r>
              <a:rPr lang="en-US" sz="1400">
                <a:solidFill>
                  <a:srgbClr val="181818"/>
                </a:solidFill>
              </a:rPr>
              <a:t>Slice based Load Balancing, Enhancements to Slice Based Mobility</a:t>
            </a:r>
            <a:endParaRPr lang="en-US" sz="1400"/>
          </a:p>
          <a:p>
            <a:pPr marL="649350" lvl="2" indent="-285750">
              <a:spcBef>
                <a:spcPts val="300"/>
              </a:spcBef>
              <a:buFont typeface="Arial" panose="020B0604020202020204" pitchFamily="34" charset="0"/>
              <a:buChar char="•"/>
              <a:defRPr/>
            </a:pPr>
            <a:r>
              <a:rPr lang="en-US" sz="1400"/>
              <a:t>5GC: </a:t>
            </a:r>
            <a:r>
              <a:rPr lang="en-US" sz="1400">
                <a:solidFill>
                  <a:srgbClr val="181818"/>
                </a:solidFill>
              </a:rPr>
              <a:t>Enhancements for interworking with EPC (URSP, reallocate AMF and V-SMF), Network slice-specific Authentication and authorization</a:t>
            </a:r>
          </a:p>
          <a:p>
            <a:pPr marL="649350" lvl="2" indent="-285750">
              <a:spcBef>
                <a:spcPts val="300"/>
              </a:spcBef>
              <a:buFont typeface="Arial" panose="020B0604020202020204" pitchFamily="34" charset="0"/>
              <a:buChar char="•"/>
              <a:defRPr/>
            </a:pPr>
            <a:r>
              <a:rPr lang="en-US" sz="1400">
                <a:solidFill>
                  <a:srgbClr val="181818"/>
                </a:solidFill>
                <a:highlight>
                  <a:srgbClr val="FFFF00"/>
                </a:highlight>
              </a:rPr>
              <a:t>OAM: </a:t>
            </a:r>
            <a:r>
              <a:rPr lang="en-US" sz="1400">
                <a:solidFill>
                  <a:srgbClr val="181818"/>
                </a:solidFill>
              </a:rPr>
              <a:t>Per S-NSSAI PM counters, RRM policies for RAN resource partitions</a:t>
            </a:r>
            <a:endParaRPr lang="en-US" sz="1400"/>
          </a:p>
          <a:p>
            <a:endParaRPr lang="en-US"/>
          </a:p>
        </p:txBody>
      </p:sp>
      <p:sp>
        <p:nvSpPr>
          <p:cNvPr id="4" name="Date Placeholder 3"/>
          <p:cNvSpPr>
            <a:spLocks noGrp="1"/>
          </p:cNvSpPr>
          <p:nvPr>
            <p:ph type="dt" idx="1"/>
          </p:nvPr>
        </p:nvSpPr>
        <p:spPr/>
        <p:txBody>
          <a:bodyPr/>
          <a:lstStyle/>
          <a:p>
            <a:r>
              <a:rPr lang="en-US"/>
              <a:t>2019-06-24 </a:t>
            </a:r>
          </a:p>
        </p:txBody>
      </p:sp>
      <p:sp>
        <p:nvSpPr>
          <p:cNvPr id="5" name="Slide Number Placeholder 4"/>
          <p:cNvSpPr>
            <a:spLocks noGrp="1"/>
          </p:cNvSpPr>
          <p:nvPr>
            <p:ph type="sldNum" sz="quarter" idx="5"/>
          </p:nvPr>
        </p:nvSpPr>
        <p:spPr/>
        <p:txBody>
          <a:bodyPr/>
          <a:lstStyle/>
          <a:p>
            <a:fld id="{AD0AA50C-EC9E-4632-9461-311A938872B3}" type="slidenum">
              <a:rPr lang="en-US" smtClean="0"/>
              <a:t>10</a:t>
            </a:fld>
            <a:endParaRPr lang="en-US"/>
          </a:p>
        </p:txBody>
      </p:sp>
      <p:sp>
        <p:nvSpPr>
          <p:cNvPr id="7" name="Footer Placeholder 6"/>
          <p:cNvSpPr>
            <a:spLocks noGrp="1"/>
          </p:cNvSpPr>
          <p:nvPr>
            <p:ph type="ftr" sz="quarter" idx="4"/>
          </p:nvPr>
        </p:nvSpPr>
        <p:spPr/>
        <p:txBody>
          <a:bodyPr/>
          <a:lstStyle/>
          <a:p>
            <a:r>
              <a:rPr lang="en-US"/>
              <a:t> </a:t>
            </a:r>
          </a:p>
        </p:txBody>
      </p:sp>
    </p:spTree>
    <p:extLst>
      <p:ext uri="{BB962C8B-B14F-4D97-AF65-F5344CB8AC3E}">
        <p14:creationId xmlns:p14="http://schemas.microsoft.com/office/powerpoint/2010/main" val="160406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11</a:t>
            </a:fld>
            <a:endParaRPr lang="en-US"/>
          </a:p>
        </p:txBody>
      </p:sp>
    </p:spTree>
    <p:extLst>
      <p:ext uri="{BB962C8B-B14F-4D97-AF65-F5344CB8AC3E}">
        <p14:creationId xmlns:p14="http://schemas.microsoft.com/office/powerpoint/2010/main" val="176957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a:t>2019-06-24 </a:t>
            </a:r>
          </a:p>
        </p:txBody>
      </p:sp>
      <p:sp>
        <p:nvSpPr>
          <p:cNvPr id="5" name="Slide Number Placeholder 4"/>
          <p:cNvSpPr>
            <a:spLocks noGrp="1"/>
          </p:cNvSpPr>
          <p:nvPr>
            <p:ph type="sldNum" sz="quarter" idx="5"/>
          </p:nvPr>
        </p:nvSpPr>
        <p:spPr/>
        <p:txBody>
          <a:bodyPr/>
          <a:lstStyle/>
          <a:p>
            <a:fld id="{09984EB7-6585-4144-8A52-611A0A90DC55}" type="slidenum">
              <a:rPr lang="en-US" smtClean="0"/>
              <a:t>12</a:t>
            </a:fld>
            <a:endParaRPr lang="en-US"/>
          </a:p>
        </p:txBody>
      </p:sp>
      <p:sp>
        <p:nvSpPr>
          <p:cNvPr id="7" name="Footer Placeholder 6"/>
          <p:cNvSpPr>
            <a:spLocks noGrp="1"/>
          </p:cNvSpPr>
          <p:nvPr>
            <p:ph type="ftr" sz="quarter" idx="4"/>
          </p:nvPr>
        </p:nvSpPr>
        <p:spPr/>
        <p:txBody>
          <a:bodyPr/>
          <a:lstStyle/>
          <a:p>
            <a:r>
              <a:rPr lang="en-US"/>
              <a:t> </a:t>
            </a:r>
          </a:p>
        </p:txBody>
      </p:sp>
    </p:spTree>
    <p:extLst>
      <p:ext uri="{BB962C8B-B14F-4D97-AF65-F5344CB8AC3E}">
        <p14:creationId xmlns:p14="http://schemas.microsoft.com/office/powerpoint/2010/main" val="11598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Emergency APN is also known as SOS APN. </a:t>
            </a:r>
            <a:r>
              <a:rPr lang="en-US" sz="1200">
                <a:solidFill>
                  <a:schemeClr val="tx2"/>
                </a:solidFill>
              </a:rPr>
              <a:t>Emergency PDN connection takes precedence over other communication, e.g., no voice call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accent1"/>
                </a:solidFill>
              </a:rPr>
              <a:t>Note: most common there is a limit of 8 DRBs (3GPP Rel 15 allows also 15 DRBs) in the UE and hence a limit on number of EPS bearers; each PDN connection requires at least one EPS bearer</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16</a:t>
            </a:fld>
            <a:endParaRPr lang="en-US"/>
          </a:p>
        </p:txBody>
      </p:sp>
    </p:spTree>
    <p:extLst>
      <p:ext uri="{BB962C8B-B14F-4D97-AF65-F5344CB8AC3E}">
        <p14:creationId xmlns:p14="http://schemas.microsoft.com/office/powerpoint/2010/main" val="421959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DECOR was a work item in 3GPP that introduced a rudimentary type of slicing, it provides:</a:t>
            </a:r>
          </a:p>
          <a:p>
            <a:pPr lvl="1"/>
            <a:r>
              <a:rPr lang="en-US" sz="1200"/>
              <a:t>EPC may support several Dedicated Core Networks (DCNs). Different MMEs may support different DCNs.</a:t>
            </a:r>
          </a:p>
          <a:p>
            <a:pPr lvl="1"/>
            <a:r>
              <a:rPr lang="en-US" sz="1200"/>
              <a:t>UE Usage Type (UUT) in HSS, one UE can have only one UUT in subscriber data. UUT is mapped to DCN</a:t>
            </a:r>
          </a:p>
          <a:p>
            <a:pPr lvl="1"/>
            <a:r>
              <a:rPr lang="en-US" sz="1200"/>
              <a:t>A UE will be directed to an MME by RAN, and if the MME detects that the UE belongs to a DCN not served by this MME, the MME will redirect the UE to another MME serving this DCN via RAN, which requires support in RAN.</a:t>
            </a:r>
          </a:p>
          <a:p>
            <a:r>
              <a:rPr lang="en-US" sz="1200" err="1"/>
              <a:t>eDECOR</a:t>
            </a:r>
            <a:r>
              <a:rPr lang="en-US" sz="1200"/>
              <a:t> was another work item in 3GPP that added that the UE could provide info about which DCN it required to RAN, for RAN to select MME. This hasn’t got any traction in the UEs and is therefore not further considered.</a:t>
            </a:r>
          </a:p>
          <a:p>
            <a:pPr lvl="1"/>
            <a:r>
              <a:rPr lang="en-US" sz="1200"/>
              <a:t>If there is no support in RAN related to DCN, there is only a single DCN in EPC according to 3GPP</a:t>
            </a:r>
          </a:p>
          <a:p>
            <a:pPr lvl="1"/>
            <a:r>
              <a:rPr lang="en-US" sz="1200"/>
              <a:t>A UE that is using more than one slice in 5GC will always have utmost one UUT when moving to EPC. </a:t>
            </a:r>
          </a:p>
          <a:p>
            <a:r>
              <a:rPr lang="en-US" sz="1200"/>
              <a:t>If a UE moves from EPC back to 5GC </a:t>
            </a:r>
          </a:p>
          <a:p>
            <a:pPr lvl="2"/>
            <a:r>
              <a:rPr lang="en-US" sz="1200"/>
              <a:t>it will maintain PDU all session(s) on more than one  network slice if using different DNNs for different S-NSSAIs and PDU sessions, or</a:t>
            </a:r>
          </a:p>
          <a:p>
            <a:pPr lvl="2"/>
            <a:r>
              <a:rPr lang="en-US" sz="1200"/>
              <a:t>it will maintain PDU session(s) on one network slice and must set up any additional PDU sessions on other slices. This is not seen as a very useful use case.</a:t>
            </a:r>
          </a:p>
          <a:p>
            <a:r>
              <a:rPr lang="en-US" sz="1200"/>
              <a:t>If 5GC supports more than one slice, and </a:t>
            </a:r>
          </a:p>
          <a:p>
            <a:pPr lvl="1"/>
            <a:r>
              <a:rPr lang="en-US" sz="1200"/>
              <a:t>all slices are supported by all AMFs, and the UE is using only one slice in 5GC, always the right AMF will be selected by the MME.  [the AMF will assure that the UE is returned to the correct slice when the UE is moving from EPC to 5GC.]</a:t>
            </a:r>
          </a:p>
          <a:p>
            <a:pPr lvl="1"/>
            <a:r>
              <a:rPr lang="en-US" sz="1200"/>
              <a:t>different AMFs are supporting different slices, and the UE is using only one slice in 5GC, it is not possible to ensure that an AMF supporting the correct slice is selected when the UE is moving from EPC to 5GC, hence AMF may have to be reselected</a:t>
            </a:r>
          </a:p>
          <a:p>
            <a:r>
              <a:rPr lang="en-US" sz="1200"/>
              <a:t>There is the possibility to use the UUT parameter for SMF+PGW-C selection in the MME; requires support in MME, and HSS. Support in AMF and UDM is required if using UUT also for MME selection during interworking</a:t>
            </a:r>
          </a:p>
          <a:p>
            <a:pPr lvl="1"/>
            <a:r>
              <a:rPr lang="en-US" sz="1200"/>
              <a:t>Using UUT this way is non-standard, hence cannot be expected to work when roaming or in multi-vendor deployments</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18</a:t>
            </a:fld>
            <a:endParaRPr lang="en-US"/>
          </a:p>
        </p:txBody>
      </p:sp>
    </p:spTree>
    <p:extLst>
      <p:ext uri="{BB962C8B-B14F-4D97-AF65-F5344CB8AC3E}">
        <p14:creationId xmlns:p14="http://schemas.microsoft.com/office/powerpoint/2010/main" val="41590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IT	Information Technology:</a:t>
            </a:r>
          </a:p>
          <a:p>
            <a:r>
              <a:rPr lang="en-US"/>
              <a:t>OT	Operational Technology: </a:t>
            </a:r>
            <a:r>
              <a:rPr lang="en-US" sz="1200" kern="1200">
                <a:solidFill>
                  <a:schemeClr val="tx1"/>
                </a:solidFill>
                <a:effectLst/>
                <a:latin typeface="Ericsson Hilda Light" panose="00000400000000000000" pitchFamily="2" charset="0"/>
                <a:ea typeface="+mn-ea"/>
                <a:cs typeface="+mn-cs"/>
              </a:rPr>
              <a:t>Operational Technology (OT) is hardware and software that detects or causes a change, through the direct monitoring and/or control of industrial equipment, assets, processes and events.</a:t>
            </a: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21</a:t>
            </a:fld>
            <a:endParaRPr lang="en-US"/>
          </a:p>
        </p:txBody>
      </p:sp>
    </p:spTree>
    <p:extLst>
      <p:ext uri="{BB962C8B-B14F-4D97-AF65-F5344CB8AC3E}">
        <p14:creationId xmlns:p14="http://schemas.microsoft.com/office/powerpoint/2010/main" val="2700176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Note: there is a common limit of 8 DRBs ( 3GPP Rel 15 also allows 16 DRBs) and hence a limit on number of QoS flows; each PDU session requires at least one DRB for the default QoS flow.</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22</a:t>
            </a:fld>
            <a:endParaRPr lang="en-US"/>
          </a:p>
        </p:txBody>
      </p:sp>
    </p:spTree>
    <p:extLst>
      <p:ext uri="{BB962C8B-B14F-4D97-AF65-F5344CB8AC3E}">
        <p14:creationId xmlns:p14="http://schemas.microsoft.com/office/powerpoint/2010/main" val="358826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QoS parameters per QoS flow:</a:t>
            </a:r>
          </a:p>
          <a:p>
            <a:pPr marL="167800" indent="-167800">
              <a:buFont typeface="Arial" panose="020B0604020202020204" pitchFamily="34" charset="0"/>
              <a:buChar char="•"/>
            </a:pPr>
            <a:r>
              <a:rPr lang="en-US" sz="1200"/>
              <a:t>5G QoS indicator (5QI)</a:t>
            </a:r>
          </a:p>
          <a:p>
            <a:pPr marL="167800" indent="-167800">
              <a:buFont typeface="Arial" panose="020B0604020202020204" pitchFamily="34" charset="0"/>
              <a:buChar char="•"/>
            </a:pPr>
            <a:r>
              <a:rPr lang="en-US" sz="1200"/>
              <a:t>Allocation and Retention Priority (ARP)</a:t>
            </a:r>
          </a:p>
          <a:p>
            <a:pPr marL="167800" indent="-167800">
              <a:buFont typeface="Arial" panose="020B0604020202020204" pitchFamily="34" charset="0"/>
              <a:buChar char="•"/>
            </a:pPr>
            <a:r>
              <a:rPr lang="sv-SE" sz="1200"/>
              <a:t>Maximum Flow Bit Rate</a:t>
            </a:r>
          </a:p>
          <a:p>
            <a:pPr marL="167800" indent="-167800">
              <a:buFont typeface="Arial" panose="020B0604020202020204" pitchFamily="34" charset="0"/>
              <a:buChar char="•"/>
            </a:pPr>
            <a:r>
              <a:rPr lang="sv-SE" sz="1200"/>
              <a:t>Guaranteed Flow Bit Rate</a:t>
            </a:r>
          </a:p>
          <a:p>
            <a:pPr marL="167800" indent="-167800">
              <a:buFont typeface="Arial" panose="020B0604020202020204" pitchFamily="34" charset="0"/>
              <a:buChar char="•"/>
            </a:pPr>
            <a:r>
              <a:rPr lang="sv-SE" sz="1200"/>
              <a:t>Notification control. Controls whether notification should be made if the QoS targets are no longer fulfilled for a GBR QoS flow</a:t>
            </a:r>
          </a:p>
          <a:p>
            <a:pPr marL="167800" indent="-167800">
              <a:buFont typeface="Arial" panose="020B0604020202020204" pitchFamily="34" charset="0"/>
              <a:buChar char="•"/>
            </a:pPr>
            <a:endParaRPr lang="sv-SE" sz="1200"/>
          </a:p>
          <a:p>
            <a:pPr marL="0" indent="0">
              <a:buFont typeface="Arial" panose="020B0604020202020204" pitchFamily="34" charset="0"/>
              <a:buNone/>
            </a:pPr>
            <a:r>
              <a:rPr lang="sv-SE" sz="1200"/>
              <a:t>5QI</a:t>
            </a:r>
          </a:p>
          <a:p>
            <a:pPr marL="171450" indent="-171450">
              <a:buFontTx/>
              <a:buChar char="-"/>
            </a:pPr>
            <a:r>
              <a:rPr lang="sv-SE" sz="1200"/>
              <a:t>Default Priorty Level</a:t>
            </a:r>
          </a:p>
          <a:p>
            <a:pPr marL="171450" indent="-171450">
              <a:buFontTx/>
              <a:buChar char="-"/>
            </a:pPr>
            <a:r>
              <a:rPr lang="sv-SE" sz="1200"/>
              <a:t>Packet Delay Budget</a:t>
            </a:r>
          </a:p>
          <a:p>
            <a:pPr marL="171450" indent="-171450">
              <a:buFontTx/>
              <a:buChar char="-"/>
            </a:pPr>
            <a:r>
              <a:rPr lang="sv-SE" sz="1200"/>
              <a:t>Packet Error Rate</a:t>
            </a:r>
          </a:p>
          <a:p>
            <a:pPr marL="171450" indent="-171450">
              <a:buFontTx/>
              <a:buChar char="-"/>
            </a:pPr>
            <a:r>
              <a:rPr lang="sv-SE" sz="1200"/>
              <a:t>Default Maximum Data Burst Volume</a:t>
            </a:r>
          </a:p>
          <a:p>
            <a:pPr marL="171450" indent="-171450">
              <a:buFontTx/>
              <a:buChar char="-"/>
            </a:pPr>
            <a:r>
              <a:rPr lang="sv-SE" sz="1200"/>
              <a:t>Default Averaging Window</a:t>
            </a:r>
          </a:p>
          <a:p>
            <a:endParaRPr lang="en-US"/>
          </a:p>
          <a:p>
            <a:r>
              <a:rPr lang="en-US"/>
              <a:t>QoS is provided for PDUs carried via a QoS Flow. A PDU session can have one or more QoS flows. A network slice can have one or more PDU sessions.</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23</a:t>
            </a:fld>
            <a:endParaRPr lang="en-US"/>
          </a:p>
        </p:txBody>
      </p:sp>
    </p:spTree>
    <p:extLst>
      <p:ext uri="{BB962C8B-B14F-4D97-AF65-F5344CB8AC3E}">
        <p14:creationId xmlns:p14="http://schemas.microsoft.com/office/powerpoint/2010/main" val="279310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24</a:t>
            </a:fld>
            <a:endParaRPr lang="en-US"/>
          </a:p>
        </p:txBody>
      </p:sp>
    </p:spTree>
    <p:extLst>
      <p:ext uri="{BB962C8B-B14F-4D97-AF65-F5344CB8AC3E}">
        <p14:creationId xmlns:p14="http://schemas.microsoft.com/office/powerpoint/2010/main" val="186810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Ericsson Hilda Light" panose="00000400000000000000" pitchFamily="2" charset="0"/>
                <a:ea typeface="+mn-ea"/>
                <a:cs typeface="+mn-cs"/>
              </a:rPr>
              <a:t>However, the UE may also use a Requested NSSAI that includes up to eight S-NSSAIs. In this case, the UE has either configured or received S-NSSAI(s) as follows:</a:t>
            </a:r>
            <a:endParaRPr lang="en-150" sz="1200" kern="1200">
              <a:solidFill>
                <a:schemeClr val="tx1"/>
              </a:solidFill>
              <a:effectLst/>
              <a:latin typeface="Ericsson Hilda Light" panose="00000400000000000000" pitchFamily="2" charset="0"/>
              <a:ea typeface="+mn-ea"/>
              <a:cs typeface="+mn-cs"/>
            </a:endParaRP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Allowed NSSAI received before</a:t>
            </a:r>
            <a:endParaRPr lang="en-150" sz="1200" kern="1200">
              <a:solidFill>
                <a:schemeClr val="tx1"/>
              </a:solidFill>
              <a:effectLst/>
              <a:latin typeface="Ericsson Hilda Light" panose="00000400000000000000" pitchFamily="2" charset="0"/>
              <a:ea typeface="+mn-ea"/>
              <a:cs typeface="+mn-cs"/>
            </a:endParaRP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Configured NSSAI for the serving PLMN</a:t>
            </a:r>
            <a:endParaRPr lang="en-150" sz="1200" kern="1200">
              <a:solidFill>
                <a:schemeClr val="tx1"/>
              </a:solidFill>
              <a:effectLst/>
              <a:latin typeface="Ericsson Hilda Light" panose="00000400000000000000" pitchFamily="2" charset="0"/>
              <a:ea typeface="+mn-ea"/>
              <a:cs typeface="+mn-cs"/>
            </a:endParaRP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Default Configured NSSAI that applies to any PLMN for which no specific Configured NSSAI for the serving PLMN has been provided to the UE. </a:t>
            </a:r>
            <a:endParaRPr lang="en-150" sz="1200" kern="120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Ericsson Hilda Light" panose="00000400000000000000" pitchFamily="2" charset="0"/>
                <a:ea typeface="+mn-ea"/>
                <a:cs typeface="+mn-cs"/>
              </a:rPr>
              <a:t>The NG-RAN selects the AMF taking into account the Requested NSSAI if received via Access Stratum. </a:t>
            </a:r>
            <a:r>
              <a:rPr lang="en-US" sz="1200"/>
              <a:t>Default mode for 3GPP access is that UE does not provide NSSAI in the Access stratum (due to security aspects), hence RAN may select “wrong” AMF and then n</a:t>
            </a:r>
            <a:r>
              <a:rPr lang="en-US" sz="1200">
                <a:ea typeface="+mn-ea"/>
                <a:cs typeface="+mn-cs"/>
              </a:rPr>
              <a:t>eed to redirect between AMFs .</a:t>
            </a:r>
            <a:endParaRPr lang="en-US" sz="1200" kern="1200">
              <a:solidFill>
                <a:schemeClr val="tx1"/>
              </a:solidFill>
              <a:effectLst/>
              <a:latin typeface="Ericsson Hilda Light" panose="00000400000000000000" pitchFamily="2" charset="0"/>
              <a:ea typeface="+mn-ea"/>
              <a:cs typeface="+mn-cs"/>
            </a:endParaRPr>
          </a:p>
          <a:p>
            <a:r>
              <a:rPr lang="en-US" sz="1200" kern="1200">
                <a:solidFill>
                  <a:schemeClr val="tx1"/>
                </a:solidFill>
                <a:effectLst/>
                <a:latin typeface="Ericsson Hilda Light" panose="00000400000000000000" pitchFamily="2" charset="0"/>
                <a:ea typeface="+mn-ea"/>
                <a:cs typeface="+mn-cs"/>
              </a:rPr>
              <a:t>Once having received the registration request, and after receiving the subscription data from the UDM, the AMF uses the subscribed S-NSSAI received from UDM to determine which S-NSSAIs to add into Allowed NSSAI. The AMF informs the UE as well about which S-NSSAIs have been rejected, and in case there is a Mapping of Allowed NSSAI and/or a Mapping Of Configured NSSAI such that the UE stores this information for later use. Further details of Mapping of Allowed NSSAI and Mapping Of Configured NSSAI are excluded from this paper. </a:t>
            </a:r>
            <a:endParaRPr lang="en-150" sz="1200" kern="1200">
              <a:solidFill>
                <a:schemeClr val="tx1"/>
              </a:solidFill>
              <a:effectLst/>
              <a:latin typeface="Ericsson Hilda Light" panose="00000400000000000000" pitchFamily="2" charset="0"/>
              <a:ea typeface="+mn-ea"/>
              <a:cs typeface="+mn-cs"/>
            </a:endParaRPr>
          </a:p>
          <a:p>
            <a:r>
              <a:rPr lang="en-US" sz="1200" kern="1200">
                <a:solidFill>
                  <a:schemeClr val="tx1"/>
                </a:solidFill>
                <a:effectLst/>
                <a:latin typeface="Ericsson Hilda Light" panose="00000400000000000000" pitchFamily="2" charset="0"/>
                <a:ea typeface="+mn-ea"/>
                <a:cs typeface="+mn-cs"/>
              </a:rPr>
              <a:t>Hence the UE receives from the AMF the Allowed NSSAI containing one or more S-NSSAIs that are allowed to be used.</a:t>
            </a:r>
            <a:endParaRPr lang="en-150" sz="1200" kern="1200">
              <a:solidFill>
                <a:schemeClr val="tx1"/>
              </a:solidFill>
              <a:effectLst/>
              <a:latin typeface="Ericsson Hilda Light" panose="00000400000000000000" pitchFamily="2" charset="0"/>
              <a:ea typeface="+mn-ea"/>
              <a:cs typeface="+mn-cs"/>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UE registration., 5GC signals to RAN the (Allowed) NSSAI supported by the UE (RAN derives RRM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a:p>
          <a:p>
            <a:pPr>
              <a:lnSpc>
                <a:spcPct val="150000"/>
              </a:lnSpc>
            </a:pPr>
            <a:r>
              <a:rPr lang="en-US" sz="1200" noProof="0"/>
              <a:t>Network Slice</a:t>
            </a:r>
            <a:r>
              <a:rPr lang="en-US" sz="1200"/>
              <a:t> </a:t>
            </a:r>
            <a:r>
              <a:rPr lang="en-US" sz="1200" noProof="0"/>
              <a:t>Selection: select the Network Slice and thereby Network Functions to provide data communication services to the UE according to the needs of the applications/services that the UE intends to use.</a:t>
            </a:r>
          </a:p>
          <a:p>
            <a:pPr>
              <a:lnSpc>
                <a:spcPct val="150000"/>
              </a:lnSpc>
            </a:pPr>
            <a:r>
              <a:rPr lang="en-US" sz="1200" noProof="0"/>
              <a:t>5GC is responsible for Network Slice Selection. It requires actions and decisions which expand among several procedures and involves the UE, the AN and the 5GC network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a:p>
          <a:p>
            <a:endParaRPr lang="en-US"/>
          </a:p>
        </p:txBody>
      </p:sp>
      <p:sp>
        <p:nvSpPr>
          <p:cNvPr id="4" name="Date Placeholder 3"/>
          <p:cNvSpPr>
            <a:spLocks noGrp="1"/>
          </p:cNvSpPr>
          <p:nvPr>
            <p:ph type="dt" idx="10"/>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50F3A467-CDA3-4EBF-8F2A-9A4E502D78AF}"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t>26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 </a:t>
            </a:r>
          </a:p>
        </p:txBody>
      </p:sp>
      <p:sp>
        <p:nvSpPr>
          <p:cNvPr id="7" name="Footer Placeholder 6"/>
          <p:cNvSpPr>
            <a:spLocks noGrp="1"/>
          </p:cNvSpPr>
          <p:nvPr>
            <p:ph type="ftr" sz="quarter" idx="13"/>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 </a:t>
            </a:r>
          </a:p>
        </p:txBody>
      </p:sp>
    </p:spTree>
    <p:extLst>
      <p:ext uri="{BB962C8B-B14F-4D97-AF65-F5344CB8AC3E}">
        <p14:creationId xmlns:p14="http://schemas.microsoft.com/office/powerpoint/2010/main" val="36278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2019-10-30 </a:t>
            </a:r>
          </a:p>
        </p:txBody>
      </p:sp>
      <p:sp>
        <p:nvSpPr>
          <p:cNvPr id="5" name="Slide Number Placeholder 4"/>
          <p:cNvSpPr>
            <a:spLocks noGrp="1"/>
          </p:cNvSpPr>
          <p:nvPr>
            <p:ph type="sldNum" sz="quarter" idx="11"/>
          </p:nvPr>
        </p:nvSpPr>
        <p:spPr/>
        <p:txBody>
          <a:bodyPr/>
          <a:lstStyle/>
          <a:p>
            <a:fld id="{904AB05A-958C-498A-BC71-02CC44996F56}" type="slidenum">
              <a:rPr lang="en-US" smtClean="0"/>
              <a:t>2</a:t>
            </a:fld>
            <a:endParaRPr lang="en-US"/>
          </a:p>
        </p:txBody>
      </p:sp>
      <p:sp>
        <p:nvSpPr>
          <p:cNvPr id="7" name="Footer Placeholder 6"/>
          <p:cNvSpPr>
            <a:spLocks noGrp="1"/>
          </p:cNvSpPr>
          <p:nvPr>
            <p:ph type="ftr" sz="quarter" idx="13"/>
          </p:nvPr>
        </p:nvSpPr>
        <p:spPr/>
        <p:txBody>
          <a:bodyPr/>
          <a:lstStyle/>
          <a:p>
            <a:r>
              <a:rPr lang="en-US"/>
              <a:t> </a:t>
            </a:r>
          </a:p>
        </p:txBody>
      </p:sp>
    </p:spTree>
    <p:extLst>
      <p:ext uri="{BB962C8B-B14F-4D97-AF65-F5344CB8AC3E}">
        <p14:creationId xmlns:p14="http://schemas.microsoft.com/office/powerpoint/2010/main" val="424000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600" dirty="0"/>
              <a:t>Single Network Slice Selection Assistance Information (S-NSSAI) identifies a Network Slice.</a:t>
            </a:r>
          </a:p>
          <a:p>
            <a:r>
              <a:rPr lang="en-US" sz="1600" dirty="0"/>
              <a:t>An S-NSSAI is comprised of:</a:t>
            </a:r>
          </a:p>
          <a:p>
            <a:pPr marL="742950" lvl="1" indent="-285750">
              <a:buFont typeface="Arial" panose="020B0604020202020204" pitchFamily="34" charset="0"/>
              <a:buChar char="•"/>
            </a:pPr>
            <a:r>
              <a:rPr lang="en-US" sz="1600" dirty="0"/>
              <a:t>Slice/Service type (SST): refers to the expected Network Slice behavior in terms of features and services; </a:t>
            </a:r>
          </a:p>
          <a:p>
            <a:pPr marL="1200150" lvl="2" indent="-285750">
              <a:buFont typeface="Arial" panose="020B0604020202020204" pitchFamily="34" charset="0"/>
              <a:buChar char="•"/>
            </a:pPr>
            <a:r>
              <a:rPr lang="en-US" sz="1600" dirty="0"/>
              <a:t>some values are standardized by 3GPP</a:t>
            </a:r>
          </a:p>
          <a:p>
            <a:pPr marL="742950" lvl="1" indent="-285750">
              <a:buFont typeface="Arial" panose="020B0604020202020204" pitchFamily="34" charset="0"/>
              <a:buChar char="•"/>
            </a:pPr>
            <a:r>
              <a:rPr lang="en-US" sz="1600" dirty="0"/>
              <a:t>Slice Differentiator (SD): optional information that complements the Slice/Service type(s) to differentiate amongst multiple Network Slices of the same Slice/Service type.</a:t>
            </a:r>
          </a:p>
          <a:p>
            <a:pPr marL="742950" lvl="1" indent="-285750">
              <a:buFont typeface="Arial" panose="020B0604020202020204" pitchFamily="34" charset="0"/>
              <a:buChar char="•"/>
            </a:pPr>
            <a:r>
              <a:rPr lang="en-US" sz="1600" dirty="0"/>
              <a:t>Mapped HPLMN SST: may contain the SST value of an S-NSSAI in the S-NSSAI(s) of the HPLMN to which the SST value is mapped.</a:t>
            </a:r>
          </a:p>
          <a:p>
            <a:pPr marL="742950" lvl="1" indent="-285750">
              <a:buFont typeface="Arial" panose="020B0604020202020204" pitchFamily="34" charset="0"/>
              <a:buChar char="•"/>
            </a:pPr>
            <a:r>
              <a:rPr lang="en-US" sz="1600" dirty="0"/>
              <a:t>Mapped HPLMN SD: may contain the SD value of an S-NSSAI in the S-NSSAI(s) of the HPLMN to which the SD value is mapped. </a:t>
            </a:r>
          </a:p>
          <a:p>
            <a:endParaRPr lang="en-US" dirty="0"/>
          </a:p>
          <a:p>
            <a:r>
              <a:rPr lang="en-US" sz="1600" dirty="0"/>
              <a:t>An S-NSSAI can have </a:t>
            </a:r>
          </a:p>
          <a:p>
            <a:pPr marL="742950" lvl="1" indent="-285750">
              <a:buFont typeface="Arial" panose="020B0604020202020204" pitchFamily="34" charset="0"/>
              <a:buChar char="•"/>
            </a:pPr>
            <a:r>
              <a:rPr lang="en-US" sz="1600" b="1" dirty="0"/>
              <a:t>standard values</a:t>
            </a:r>
            <a:r>
              <a:rPr lang="en-US" sz="1600" dirty="0"/>
              <a:t>: such S-NSSAI is only comprised of an SST with a standardized SST value and no SD </a:t>
            </a:r>
          </a:p>
          <a:p>
            <a:pPr marL="742950" lvl="1" indent="-285750">
              <a:buFont typeface="Arial" panose="020B0604020202020204" pitchFamily="34" charset="0"/>
              <a:buChar char="•"/>
            </a:pPr>
            <a:r>
              <a:rPr lang="en-US" sz="1600" b="1" dirty="0"/>
              <a:t>non-standard values</a:t>
            </a:r>
            <a:r>
              <a:rPr lang="en-US" sz="1600" dirty="0"/>
              <a:t>: such S-NSSAI is comprised of either both an SST and an SD or only an SST without a standardized SST value and no SD </a:t>
            </a:r>
          </a:p>
          <a:p>
            <a:pPr marL="1200150" lvl="2" indent="-285750">
              <a:buFont typeface="Arial" panose="020B0604020202020204" pitchFamily="34" charset="0"/>
              <a:buChar char="•"/>
            </a:pPr>
            <a:r>
              <a:rPr lang="en-US" sz="1600" dirty="0"/>
              <a:t>Identifies a single Network Slice within the PLMN with which it is associated. </a:t>
            </a:r>
          </a:p>
          <a:p>
            <a:pPr marL="1200150" lvl="2" indent="-285750">
              <a:buFont typeface="Arial" panose="020B0604020202020204" pitchFamily="34" charset="0"/>
              <a:buChar char="•"/>
            </a:pPr>
            <a:r>
              <a:rPr lang="en-US" sz="1600" dirty="0"/>
              <a:t>Shall not be used by the UE in access stratum procedures in any PLMN other than the one to which the S-NSSAI is associated.</a:t>
            </a:r>
          </a:p>
          <a:p>
            <a:endParaRPr lang="en-US" dirty="0"/>
          </a:p>
        </p:txBody>
      </p:sp>
      <p:sp>
        <p:nvSpPr>
          <p:cNvPr id="4" name="Header Placeholder 3"/>
          <p:cNvSpPr>
            <a:spLocks noGrp="1"/>
          </p:cNvSpPr>
          <p:nvPr>
            <p:ph type="hdr" sz="quarter"/>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endParaRPr>
          </a:p>
        </p:txBody>
      </p:sp>
      <p:sp>
        <p:nvSpPr>
          <p:cNvPr id="5" name="Date Placeholder 4"/>
          <p:cNvSpPr>
            <a:spLocks noGrp="1"/>
          </p:cNvSpPr>
          <p:nvPr>
            <p:ph type="dt" idx="1"/>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rPr>
              <a:t> </a:t>
            </a:r>
          </a:p>
        </p:txBody>
      </p:sp>
      <p:sp>
        <p:nvSpPr>
          <p:cNvPr id="6" name="Footer Placeholder 5"/>
          <p:cNvSpPr>
            <a:spLocks noGrp="1"/>
          </p:cNvSpPr>
          <p:nvPr>
            <p:ph type="ftr" sz="quarter" idx="4"/>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endParaRPr>
          </a:p>
        </p:txBody>
      </p:sp>
      <p:sp>
        <p:nvSpPr>
          <p:cNvPr id="7" name="Slide Number Placeholder 6"/>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949BC75-2359-4F98-918A-7033C92AD487}" type="slidenum">
              <a:rPr kumimoji="0" lang="en-US" sz="1200" b="0" i="0" u="none" strike="noStrike" kern="0" cap="none" spc="0" normalizeH="0" baseline="0" noProof="0" smtClean="0">
                <a:ln>
                  <a:noFill/>
                </a:ln>
                <a:solidFill>
                  <a:sysClr val="windowText" lastClr="000000"/>
                </a:solidFill>
                <a:effectLst/>
                <a:uLnTx/>
                <a:uFillTx/>
                <a:latin typeface="Ericsson Hilda Light" panose="00000400000000000000" pitchFamily="2" charset="0"/>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endParaRPr>
          </a:p>
        </p:txBody>
      </p:sp>
    </p:spTree>
    <p:extLst>
      <p:ext uri="{BB962C8B-B14F-4D97-AF65-F5344CB8AC3E}">
        <p14:creationId xmlns:p14="http://schemas.microsoft.com/office/powerpoint/2010/main" val="1284231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A8E6FB-9BBA-4EC0-B4E6-AC08F5FCB0E2}" type="slidenum">
              <a:rPr lang="en-US" smtClean="0"/>
              <a:t>29</a:t>
            </a:fld>
            <a:endParaRPr lang="en-US"/>
          </a:p>
        </p:txBody>
      </p:sp>
      <p:sp>
        <p:nvSpPr>
          <p:cNvPr id="5" name="Header Placeholder 4">
            <a:extLst>
              <a:ext uri="{FF2B5EF4-FFF2-40B4-BE49-F238E27FC236}">
                <a16:creationId xmlns:a16="http://schemas.microsoft.com/office/drawing/2014/main" id="{C5046628-084B-48D1-97A7-CA0AE795E88F}"/>
              </a:ext>
            </a:extLst>
          </p:cNvPr>
          <p:cNvSpPr>
            <a:spLocks noGrp="1"/>
          </p:cNvSpPr>
          <p:nvPr>
            <p:ph type="hdr" sz="quarter"/>
          </p:nvPr>
        </p:nvSpPr>
        <p:spPr/>
        <p:txBody>
          <a:bodyPr/>
          <a:lstStyle/>
          <a:p>
            <a:r>
              <a:rPr lang="en-US"/>
              <a:t>Advanced Network Slicing </a:t>
            </a:r>
          </a:p>
        </p:txBody>
      </p:sp>
      <p:sp>
        <p:nvSpPr>
          <p:cNvPr id="6" name="Footer Placeholder 5">
            <a:extLst>
              <a:ext uri="{FF2B5EF4-FFF2-40B4-BE49-F238E27FC236}">
                <a16:creationId xmlns:a16="http://schemas.microsoft.com/office/drawing/2014/main" id="{806E732B-DF46-4C34-B8F4-D238FE1EFF03}"/>
              </a:ext>
            </a:extLst>
          </p:cNvPr>
          <p:cNvSpPr>
            <a:spLocks noGrp="1"/>
          </p:cNvSpPr>
          <p:nvPr>
            <p:ph type="ftr" sz="quarter" idx="4"/>
          </p:nvPr>
        </p:nvSpPr>
        <p:spPr/>
        <p:txBody>
          <a:bodyPr/>
          <a:lstStyle/>
          <a:p>
            <a:r>
              <a:rPr lang="en-US"/>
              <a:t> </a:t>
            </a:r>
          </a:p>
        </p:txBody>
      </p:sp>
      <p:sp>
        <p:nvSpPr>
          <p:cNvPr id="7" name="Date Placeholder 6">
            <a:extLst>
              <a:ext uri="{FF2B5EF4-FFF2-40B4-BE49-F238E27FC236}">
                <a16:creationId xmlns:a16="http://schemas.microsoft.com/office/drawing/2014/main" id="{8F5FC8A0-4211-402A-9E0E-259FC8F6D77A}"/>
              </a:ext>
            </a:extLst>
          </p:cNvPr>
          <p:cNvSpPr>
            <a:spLocks noGrp="1"/>
          </p:cNvSpPr>
          <p:nvPr>
            <p:ph type="dt" idx="1"/>
          </p:nvPr>
        </p:nvSpPr>
        <p:spPr/>
        <p:txBody>
          <a:bodyPr/>
          <a:lstStyle/>
          <a:p>
            <a:r>
              <a:rPr lang="en-US"/>
              <a:t>2019-03-26 </a:t>
            </a:r>
          </a:p>
        </p:txBody>
      </p:sp>
    </p:spTree>
    <p:extLst>
      <p:ext uri="{BB962C8B-B14F-4D97-AF65-F5344CB8AC3E}">
        <p14:creationId xmlns:p14="http://schemas.microsoft.com/office/powerpoint/2010/main" val="2418911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A8E6FB-9BBA-4EC0-B4E6-AC08F5FCB0E2}" type="slidenum">
              <a:rPr lang="en-US" smtClean="0"/>
              <a:t>30</a:t>
            </a:fld>
            <a:endParaRPr lang="en-US"/>
          </a:p>
        </p:txBody>
      </p:sp>
      <p:sp>
        <p:nvSpPr>
          <p:cNvPr id="5" name="Header Placeholder 4">
            <a:extLst>
              <a:ext uri="{FF2B5EF4-FFF2-40B4-BE49-F238E27FC236}">
                <a16:creationId xmlns:a16="http://schemas.microsoft.com/office/drawing/2014/main" id="{C5046628-084B-48D1-97A7-CA0AE795E88F}"/>
              </a:ext>
            </a:extLst>
          </p:cNvPr>
          <p:cNvSpPr>
            <a:spLocks noGrp="1"/>
          </p:cNvSpPr>
          <p:nvPr>
            <p:ph type="hdr" sz="quarter"/>
          </p:nvPr>
        </p:nvSpPr>
        <p:spPr/>
        <p:txBody>
          <a:bodyPr/>
          <a:lstStyle/>
          <a:p>
            <a:r>
              <a:rPr lang="en-US"/>
              <a:t>Advanced Network Slicing </a:t>
            </a:r>
          </a:p>
        </p:txBody>
      </p:sp>
      <p:sp>
        <p:nvSpPr>
          <p:cNvPr id="6" name="Footer Placeholder 5">
            <a:extLst>
              <a:ext uri="{FF2B5EF4-FFF2-40B4-BE49-F238E27FC236}">
                <a16:creationId xmlns:a16="http://schemas.microsoft.com/office/drawing/2014/main" id="{806E732B-DF46-4C34-B8F4-D238FE1EFF03}"/>
              </a:ext>
            </a:extLst>
          </p:cNvPr>
          <p:cNvSpPr>
            <a:spLocks noGrp="1"/>
          </p:cNvSpPr>
          <p:nvPr>
            <p:ph type="ftr" sz="quarter" idx="4"/>
          </p:nvPr>
        </p:nvSpPr>
        <p:spPr/>
        <p:txBody>
          <a:bodyPr/>
          <a:lstStyle/>
          <a:p>
            <a:r>
              <a:rPr lang="en-US"/>
              <a:t> </a:t>
            </a:r>
          </a:p>
        </p:txBody>
      </p:sp>
      <p:sp>
        <p:nvSpPr>
          <p:cNvPr id="7" name="Date Placeholder 6">
            <a:extLst>
              <a:ext uri="{FF2B5EF4-FFF2-40B4-BE49-F238E27FC236}">
                <a16:creationId xmlns:a16="http://schemas.microsoft.com/office/drawing/2014/main" id="{8F5FC8A0-4211-402A-9E0E-259FC8F6D77A}"/>
              </a:ext>
            </a:extLst>
          </p:cNvPr>
          <p:cNvSpPr>
            <a:spLocks noGrp="1"/>
          </p:cNvSpPr>
          <p:nvPr>
            <p:ph type="dt" idx="1"/>
          </p:nvPr>
        </p:nvSpPr>
        <p:spPr/>
        <p:txBody>
          <a:bodyPr/>
          <a:lstStyle/>
          <a:p>
            <a:r>
              <a:rPr lang="en-US"/>
              <a:t>2019-03-26 </a:t>
            </a:r>
          </a:p>
        </p:txBody>
      </p:sp>
    </p:spTree>
    <p:extLst>
      <p:ext uri="{BB962C8B-B14F-4D97-AF65-F5344CB8AC3E}">
        <p14:creationId xmlns:p14="http://schemas.microsoft.com/office/powerpoint/2010/main" val="195192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Klick through</a:t>
            </a:r>
          </a:p>
        </p:txBody>
      </p:sp>
      <p:sp>
        <p:nvSpPr>
          <p:cNvPr id="4" name="Date Placeholder 3"/>
          <p:cNvSpPr>
            <a:spLocks noGrp="1"/>
          </p:cNvSpPr>
          <p:nvPr>
            <p:ph type="dt" idx="10"/>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2019-10-30 </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7F5BA4FB-66ED-4B21-BF85-04FEFF1622AA}"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t>31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Network Slicing in 5GS incl. interworking with EPC </a:t>
            </a:r>
          </a:p>
        </p:txBody>
      </p:sp>
      <p:sp>
        <p:nvSpPr>
          <p:cNvPr id="7" name="Footer Placeholder 6"/>
          <p:cNvSpPr>
            <a:spLocks noGrp="1"/>
          </p:cNvSpPr>
          <p:nvPr>
            <p:ph type="ftr" sz="quarter" idx="13"/>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 </a:t>
            </a:r>
          </a:p>
        </p:txBody>
      </p:sp>
    </p:spTree>
    <p:extLst>
      <p:ext uri="{BB962C8B-B14F-4D97-AF65-F5344CB8AC3E}">
        <p14:creationId xmlns:p14="http://schemas.microsoft.com/office/powerpoint/2010/main" val="327780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UE can be pre-configured with URSP rules and with UE local configuration</a:t>
            </a:r>
          </a:p>
          <a:p>
            <a:r>
              <a:rPr lang="en-US"/>
              <a:t>New URSP rules can be provided by the network and the network can also ask the UE to delete URSP rule</a:t>
            </a:r>
          </a:p>
          <a:p>
            <a:endParaRPr lang="en-US"/>
          </a:p>
          <a:p>
            <a:r>
              <a:rPr lang="en-US" sz="1200">
                <a:solidFill>
                  <a:schemeClr val="tx1"/>
                </a:solidFill>
              </a:rPr>
              <a:t>UE stores and uses URSP for PDU session establishment to determine one or more of</a:t>
            </a:r>
          </a:p>
          <a:p>
            <a:pPr marL="285750" indent="-285750">
              <a:buFont typeface="Arial" panose="020B0604020202020204" pitchFamily="34" charset="0"/>
              <a:buChar char="•"/>
            </a:pPr>
            <a:r>
              <a:rPr lang="en-US" sz="1200">
                <a:solidFill>
                  <a:schemeClr val="tx1"/>
                </a:solidFill>
              </a:rPr>
              <a:t>S-NSSAI</a:t>
            </a:r>
          </a:p>
          <a:p>
            <a:pPr marL="285750" indent="-285750">
              <a:buFont typeface="Arial" panose="020B0604020202020204" pitchFamily="34" charset="0"/>
              <a:buChar char="•"/>
            </a:pPr>
            <a:r>
              <a:rPr lang="en-US" sz="1200">
                <a:solidFill>
                  <a:schemeClr val="tx1"/>
                </a:solidFill>
              </a:rPr>
              <a:t>DNN</a:t>
            </a:r>
          </a:p>
          <a:p>
            <a:pPr marL="285750" indent="-285750">
              <a:buFont typeface="Arial" panose="020B0604020202020204" pitchFamily="34" charset="0"/>
              <a:buChar char="•"/>
            </a:pPr>
            <a:r>
              <a:rPr lang="en-US" sz="1200">
                <a:solidFill>
                  <a:schemeClr val="tx1"/>
                </a:solidFill>
              </a:rPr>
              <a:t>SSC mode</a:t>
            </a:r>
          </a:p>
          <a:p>
            <a:r>
              <a:rPr lang="en-US" sz="1200">
                <a:solidFill>
                  <a:schemeClr val="tx1"/>
                </a:solidFill>
              </a:rPr>
              <a:t>Rel 16 UE uses URSP for PDN connection establishment to determine APN/DNN.</a:t>
            </a:r>
          </a:p>
          <a:p>
            <a:r>
              <a:rPr lang="en-US" sz="1200">
                <a:solidFill>
                  <a:schemeClr val="tx1"/>
                </a:solidFill>
              </a:rPr>
              <a:t>Note: use of IMS APN/DNN is bound to IMS voice support in the network and not determined by URSP</a:t>
            </a:r>
          </a:p>
          <a:p>
            <a:endParaRPr lang="en-US" sz="1200">
              <a:solidFill>
                <a:schemeClr val="tx1"/>
              </a:solidFill>
            </a:endParaRPr>
          </a:p>
          <a:p>
            <a:r>
              <a:rPr lang="en-US" sz="1200">
                <a:solidFill>
                  <a:srgbClr val="FF0000"/>
                </a:solidFill>
              </a:rPr>
              <a:t>Providing URSP by the network when roaming requires N24 between </a:t>
            </a:r>
            <a:r>
              <a:rPr lang="en-US" sz="1200" err="1">
                <a:solidFill>
                  <a:srgbClr val="FF0000"/>
                </a:solidFill>
              </a:rPr>
              <a:t>vPCF</a:t>
            </a:r>
            <a:r>
              <a:rPr lang="en-US" sz="1200">
                <a:solidFill>
                  <a:srgbClr val="FF0000"/>
                </a:solidFill>
              </a:rPr>
              <a:t> and </a:t>
            </a:r>
            <a:r>
              <a:rPr lang="en-US" sz="1200" err="1">
                <a:solidFill>
                  <a:srgbClr val="FF0000"/>
                </a:solidFill>
              </a:rPr>
              <a:t>hPCF</a:t>
            </a:r>
            <a:r>
              <a:rPr lang="en-US" sz="1200">
                <a:solidFill>
                  <a:srgbClr val="FF0000"/>
                </a:solidFill>
              </a:rPr>
              <a:t> .</a:t>
            </a:r>
          </a:p>
          <a:p>
            <a:endParaRPr lang="en-US" sz="1200">
              <a:solidFill>
                <a:srgbClr val="FF0000"/>
              </a:solidFill>
            </a:endParaRPr>
          </a:p>
          <a:p>
            <a:r>
              <a:rPr lang="en-US" sz="1200">
                <a:solidFill>
                  <a:schemeClr val="tx1"/>
                </a:solidFill>
              </a:rPr>
              <a:t>23.503 forbids to have DNN in route selection descriptor if using DNN as traffic descriptor.</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33</a:t>
            </a:fld>
            <a:endParaRPr lang="en-US"/>
          </a:p>
        </p:txBody>
      </p:sp>
    </p:spTree>
    <p:extLst>
      <p:ext uri="{BB962C8B-B14F-4D97-AF65-F5344CB8AC3E}">
        <p14:creationId xmlns:p14="http://schemas.microsoft.com/office/powerpoint/2010/main" val="3073829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Header Placeholder 3"/>
          <p:cNvSpPr>
            <a:spLocks noGrp="1"/>
          </p:cNvSpPr>
          <p:nvPr>
            <p:ph type="hdr" sz="quarter"/>
          </p:nvPr>
        </p:nvSpPr>
        <p:spPr/>
        <p:txBody>
          <a:bodyPr/>
          <a:lstStyle/>
          <a:p>
            <a:r>
              <a:rPr lang="en-US"/>
              <a:t>Network Slicing in 5GS incl. interworking with EPC </a:t>
            </a:r>
          </a:p>
        </p:txBody>
      </p:sp>
      <p:sp>
        <p:nvSpPr>
          <p:cNvPr id="5" name="Date Placeholder 4"/>
          <p:cNvSpPr>
            <a:spLocks noGrp="1"/>
          </p:cNvSpPr>
          <p:nvPr>
            <p:ph type="dt" idx="1"/>
          </p:nvPr>
        </p:nvSpPr>
        <p:spPr/>
        <p:txBody>
          <a:bodyPr/>
          <a:lstStyle/>
          <a:p>
            <a:r>
              <a:rPr lang="en-US"/>
              <a:t>2019-10-30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0D0A371D-ADDA-4D36-91DF-60C462B4C8A8}" type="slidenum">
              <a:rPr lang="en-US" smtClean="0"/>
              <a:t>34</a:t>
            </a:fld>
            <a:endParaRPr lang="en-US"/>
          </a:p>
        </p:txBody>
      </p:sp>
    </p:spTree>
    <p:extLst>
      <p:ext uri="{BB962C8B-B14F-4D97-AF65-F5344CB8AC3E}">
        <p14:creationId xmlns:p14="http://schemas.microsoft.com/office/powerpoint/2010/main" val="71930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chemeClr val="tx1"/>
                </a:solidFill>
              </a:rPr>
              <a:t>UE may provide UE Policy Container during registration procedure. PCF determines the need to provided URSP to the UE.</a:t>
            </a:r>
          </a:p>
          <a:p>
            <a:r>
              <a:rPr lang="en-US" sz="1200">
                <a:solidFill>
                  <a:schemeClr val="tx1"/>
                </a:solidFill>
              </a:rPr>
              <a:t>Rel 16 UE uses URSP for PDN connection establishment to determine APN/DNN.</a:t>
            </a:r>
          </a:p>
        </p:txBody>
      </p:sp>
      <p:sp>
        <p:nvSpPr>
          <p:cNvPr id="4" name="Slide Number Placeholder 3"/>
          <p:cNvSpPr>
            <a:spLocks noGrp="1"/>
          </p:cNvSpPr>
          <p:nvPr>
            <p:ph type="sldNum" sz="quarter" idx="10"/>
          </p:nvPr>
        </p:nvSpPr>
        <p:spPr/>
        <p:txBody>
          <a:bodyPr/>
          <a:lstStyle/>
          <a:p>
            <a:fld id="{29A8E6FB-9BBA-4EC0-B4E6-AC08F5FCB0E2}" type="slidenum">
              <a:rPr lang="en-US" smtClean="0"/>
              <a:t>35</a:t>
            </a:fld>
            <a:endParaRPr lang="en-US"/>
          </a:p>
        </p:txBody>
      </p:sp>
      <p:sp>
        <p:nvSpPr>
          <p:cNvPr id="5" name="Header Placeholder 4">
            <a:extLst>
              <a:ext uri="{FF2B5EF4-FFF2-40B4-BE49-F238E27FC236}">
                <a16:creationId xmlns:a16="http://schemas.microsoft.com/office/drawing/2014/main" id="{C5046628-084B-48D1-97A7-CA0AE795E88F}"/>
              </a:ext>
            </a:extLst>
          </p:cNvPr>
          <p:cNvSpPr>
            <a:spLocks noGrp="1"/>
          </p:cNvSpPr>
          <p:nvPr>
            <p:ph type="hdr" sz="quarter"/>
          </p:nvPr>
        </p:nvSpPr>
        <p:spPr/>
        <p:txBody>
          <a:bodyPr/>
          <a:lstStyle/>
          <a:p>
            <a:r>
              <a:rPr lang="en-US"/>
              <a:t>Advanced Network Slicing </a:t>
            </a:r>
          </a:p>
        </p:txBody>
      </p:sp>
      <p:sp>
        <p:nvSpPr>
          <p:cNvPr id="6" name="Footer Placeholder 5">
            <a:extLst>
              <a:ext uri="{FF2B5EF4-FFF2-40B4-BE49-F238E27FC236}">
                <a16:creationId xmlns:a16="http://schemas.microsoft.com/office/drawing/2014/main" id="{806E732B-DF46-4C34-B8F4-D238FE1EFF03}"/>
              </a:ext>
            </a:extLst>
          </p:cNvPr>
          <p:cNvSpPr>
            <a:spLocks noGrp="1"/>
          </p:cNvSpPr>
          <p:nvPr>
            <p:ph type="ftr" sz="quarter" idx="4"/>
          </p:nvPr>
        </p:nvSpPr>
        <p:spPr/>
        <p:txBody>
          <a:bodyPr/>
          <a:lstStyle/>
          <a:p>
            <a:r>
              <a:rPr lang="en-US"/>
              <a:t> </a:t>
            </a:r>
          </a:p>
        </p:txBody>
      </p:sp>
      <p:sp>
        <p:nvSpPr>
          <p:cNvPr id="7" name="Date Placeholder 6">
            <a:extLst>
              <a:ext uri="{FF2B5EF4-FFF2-40B4-BE49-F238E27FC236}">
                <a16:creationId xmlns:a16="http://schemas.microsoft.com/office/drawing/2014/main" id="{8F5FC8A0-4211-402A-9E0E-259FC8F6D77A}"/>
              </a:ext>
            </a:extLst>
          </p:cNvPr>
          <p:cNvSpPr>
            <a:spLocks noGrp="1"/>
          </p:cNvSpPr>
          <p:nvPr>
            <p:ph type="dt" idx="1"/>
          </p:nvPr>
        </p:nvSpPr>
        <p:spPr/>
        <p:txBody>
          <a:bodyPr/>
          <a:lstStyle/>
          <a:p>
            <a:r>
              <a:rPr lang="en-US"/>
              <a:t>2019-03-26 </a:t>
            </a:r>
          </a:p>
        </p:txBody>
      </p:sp>
    </p:spTree>
    <p:extLst>
      <p:ext uri="{BB962C8B-B14F-4D97-AF65-F5344CB8AC3E}">
        <p14:creationId xmlns:p14="http://schemas.microsoft.com/office/powerpoint/2010/main" val="3433866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need for URSP</a:t>
            </a: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r>
              <a:rPr lang="en-US" sz="1400" kern="1000" spc="-30">
                <a:solidFill>
                  <a:srgbClr val="181818"/>
                </a:solidFill>
                <a:latin typeface="Ericsson Hilda"/>
                <a:ea typeface="+mn-ea"/>
                <a:cs typeface="+mn-cs"/>
              </a:rPr>
              <a:t>If the UE is using a single slice, and knows all needed DNNs (e.g. IMS and Internet), then no need for  URSP or UE local configuration </a:t>
            </a: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r>
              <a:rPr lang="en-US" sz="1400" kern="1000" spc="-30">
                <a:solidFill>
                  <a:srgbClr val="181818"/>
                </a:solidFill>
                <a:latin typeface="Ericsson Hilda"/>
                <a:ea typeface="+mn-ea"/>
                <a:cs typeface="+mn-cs"/>
              </a:rPr>
              <a:t>Note: UE does not include S-NSSAI in PDU session establishment request and the AMF determines the S-NSSAI based on subscription.</a:t>
            </a:r>
          </a:p>
          <a:p>
            <a:pPr marL="180000" lvl="2" indent="-180000" algn="l" rtl="0" fontAlgn="base">
              <a:spcBef>
                <a:spcPts val="800"/>
              </a:spcBef>
              <a:spcAft>
                <a:spcPct val="0"/>
              </a:spcAft>
              <a:buFont typeface="Ericsson Hilda" panose="00000500000000000000" pitchFamily="2" charset="0"/>
              <a:buChar char="●"/>
            </a:pPr>
            <a:r>
              <a:rPr lang="en-US" sz="1400" kern="1000" spc="-30">
                <a:solidFill>
                  <a:srgbClr val="181818"/>
                </a:solidFill>
                <a:latin typeface="Ericsson Hilda"/>
                <a:ea typeface="+mn-ea"/>
                <a:cs typeface="+mn-cs"/>
              </a:rPr>
              <a:t>Changing S-NSSAI for the subscriber requires update of data in UDR </a:t>
            </a:r>
          </a:p>
          <a:p>
            <a:pPr marL="180000" lvl="2" indent="-180000" algn="l" rtl="0" fontAlgn="base">
              <a:spcBef>
                <a:spcPts val="800"/>
              </a:spcBef>
              <a:spcAft>
                <a:spcPct val="0"/>
              </a:spcAft>
              <a:buFont typeface="Ericsson Hilda" panose="00000500000000000000" pitchFamily="2" charset="0"/>
              <a:buChar char="●"/>
            </a:pPr>
            <a:endParaRPr lang="en-US" sz="1400" kern="1000" spc="-30">
              <a:solidFill>
                <a:srgbClr val="181818"/>
              </a:solidFill>
              <a:latin typeface="Ericsson Hilda"/>
              <a:ea typeface="+mn-ea"/>
              <a:cs typeface="+mn-cs"/>
            </a:endParaRPr>
          </a:p>
          <a:p>
            <a:pPr marL="0" lvl="2" indent="0" algn="l" rtl="0" fontAlgn="base">
              <a:spcBef>
                <a:spcPts val="800"/>
              </a:spcBef>
              <a:spcAft>
                <a:spcPct val="0"/>
              </a:spcAft>
              <a:buFont typeface="Ericsson Hilda" panose="00000500000000000000" pitchFamily="2" charset="0"/>
              <a:buNone/>
            </a:pPr>
            <a:r>
              <a:rPr lang="en-US" sz="1400" kern="1000" spc="-30">
                <a:solidFill>
                  <a:srgbClr val="181818"/>
                </a:solidFill>
                <a:latin typeface="Ericsson Hilda"/>
                <a:ea typeface="+mn-ea"/>
                <a:cs typeface="+mn-cs"/>
              </a:rPr>
              <a:t>URSP may be used</a:t>
            </a:r>
          </a:p>
          <a:p>
            <a:pPr marL="285750" marR="0" lvl="2" indent="-285750" algn="l" defTabSz="914400" rtl="0" eaLnBrk="1" fontAlgn="base" latinLnBrk="0" hangingPunct="1">
              <a:lnSpc>
                <a:spcPct val="100000"/>
              </a:lnSpc>
              <a:spcBef>
                <a:spcPts val="800"/>
              </a:spcBef>
              <a:spcAft>
                <a:spcPct val="0"/>
              </a:spcAft>
              <a:buClrTx/>
              <a:buSzTx/>
              <a:buFont typeface="Arial" panose="020B0604020202020204" pitchFamily="34" charset="0"/>
              <a:buChar char="•"/>
              <a:tabLst/>
              <a:defRPr/>
            </a:pPr>
            <a:r>
              <a:rPr lang="en-US" sz="1400" kern="1000" spc="-30">
                <a:solidFill>
                  <a:srgbClr val="181818"/>
                </a:solidFill>
                <a:latin typeface="Ericsson Hilda"/>
                <a:ea typeface="+mn-ea"/>
                <a:cs typeface="+mn-cs"/>
              </a:rPr>
              <a:t>If the UE is using a single slice only, and does not have the DNN, then  URSP can be used to determine DNN for e.g., enterprise or gaming traffic</a:t>
            </a:r>
          </a:p>
          <a:p>
            <a:pPr marL="0" lvl="2" indent="0" algn="l" rtl="0" fontAlgn="base">
              <a:spcBef>
                <a:spcPts val="800"/>
              </a:spcBef>
              <a:spcAft>
                <a:spcPct val="0"/>
              </a:spcAft>
              <a:buFont typeface="Ericsson Hilda" panose="00000500000000000000" pitchFamily="2" charset="0"/>
              <a:buNone/>
            </a:pPr>
            <a:endParaRPr lang="en-US" sz="1400" kern="1000" spc="-30">
              <a:solidFill>
                <a:srgbClr val="181818"/>
              </a:solidFill>
              <a:latin typeface="Ericsson Hilda"/>
              <a:ea typeface="+mn-ea"/>
              <a:cs typeface="+mn-cs"/>
            </a:endParaRPr>
          </a:p>
          <a:p>
            <a:pPr marL="0" lvl="2" indent="0" algn="l" rtl="0" fontAlgn="base">
              <a:spcBef>
                <a:spcPts val="800"/>
              </a:spcBef>
              <a:spcAft>
                <a:spcPct val="0"/>
              </a:spcAft>
              <a:buFont typeface="Ericsson Hilda" panose="00000500000000000000" pitchFamily="2" charset="0"/>
              <a:buNone/>
            </a:pPr>
            <a:r>
              <a:rPr lang="en-US" sz="1400" kern="1000" spc="-30">
                <a:solidFill>
                  <a:srgbClr val="181818"/>
                </a:solidFill>
                <a:latin typeface="Ericsson Hilda"/>
                <a:ea typeface="+mn-ea"/>
                <a:cs typeface="+mn-cs"/>
              </a:rPr>
              <a:t>URSP must be used</a:t>
            </a:r>
          </a:p>
          <a:p>
            <a:pPr marL="0" lvl="2" indent="0" algn="l" rtl="0" fontAlgn="base">
              <a:spcBef>
                <a:spcPts val="800"/>
              </a:spcBef>
              <a:spcAft>
                <a:spcPct val="0"/>
              </a:spcAft>
              <a:buFont typeface="Ericsson Hilda" panose="00000500000000000000" pitchFamily="2" charset="0"/>
              <a:buNone/>
            </a:pPr>
            <a:endParaRPr lang="en-US" sz="1400" kern="1000" spc="-30">
              <a:solidFill>
                <a:srgbClr val="181818"/>
              </a:solidFill>
              <a:latin typeface="Ericsson Hilda"/>
              <a:ea typeface="+mn-ea"/>
              <a:cs typeface="+mn-cs"/>
            </a:endParaRP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r>
              <a:rPr lang="en-US" sz="1400" kern="1000" spc="-30">
                <a:solidFill>
                  <a:schemeClr val="tx1"/>
                </a:solidFill>
                <a:latin typeface="Ericsson Hilda"/>
                <a:ea typeface="+mn-ea"/>
                <a:cs typeface="+mn-cs"/>
              </a:rPr>
              <a:t>URSP is used to steer traffic to additional PDU session(s) on another network slice, and the </a:t>
            </a:r>
            <a:r>
              <a:rPr lang="en-US" sz="1400" kern="1000" spc="-30">
                <a:solidFill>
                  <a:srgbClr val="181818"/>
                </a:solidFill>
                <a:latin typeface="Ericsson Hilda"/>
                <a:ea typeface="+mn-ea"/>
                <a:cs typeface="+mn-cs"/>
              </a:rPr>
              <a:t>configuration of the device should be controlled by the operator</a:t>
            </a: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r>
              <a:rPr lang="en-US" sz="1400" kern="1000" spc="-30">
                <a:solidFill>
                  <a:srgbClr val="181818"/>
                </a:solidFill>
                <a:latin typeface="Ericsson Hilda"/>
                <a:ea typeface="+mn-ea"/>
                <a:cs typeface="+mn-cs"/>
              </a:rPr>
              <a:t>Configuration update of URSP is via the PCF, e.g., to provide URSP the first time and upon subscription change</a:t>
            </a: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r>
              <a:rPr lang="en-US" sz="1400" kern="1000" spc="-30">
                <a:solidFill>
                  <a:srgbClr val="181818"/>
                </a:solidFill>
                <a:latin typeface="Ericsson Hilda"/>
                <a:ea typeface="+mn-ea"/>
                <a:cs typeface="+mn-cs"/>
              </a:rPr>
              <a:t>Note: once the policy association between AMF and PCF is established, it may be long-lived. There is no trigger defined to tear it down. </a:t>
            </a:r>
            <a:r>
              <a:rPr lang="en-US" sz="1400" kern="1000" spc="-30">
                <a:solidFill>
                  <a:srgbClr val="181818"/>
                </a:solidFill>
                <a:highlight>
                  <a:srgbClr val="FFFF00"/>
                </a:highlight>
                <a:latin typeface="Ericsson Hilda"/>
                <a:ea typeface="+mn-ea"/>
                <a:cs typeface="+mn-cs"/>
              </a:rPr>
              <a:t>[speaker’s notes?]</a:t>
            </a:r>
          </a:p>
          <a:p>
            <a:pPr marL="180000" lvl="2" indent="-180000" algn="l" rtl="0" fontAlgn="base">
              <a:spcBef>
                <a:spcPts val="800"/>
              </a:spcBef>
              <a:spcAft>
                <a:spcPct val="0"/>
              </a:spcAft>
              <a:buFont typeface="Ericsson Hilda" panose="00000500000000000000" pitchFamily="2" charset="0"/>
              <a:buChar char="●"/>
            </a:pPr>
            <a:r>
              <a:rPr lang="en-US" sz="1400">
                <a:highlight>
                  <a:srgbClr val="FFFF00"/>
                </a:highlight>
              </a:rPr>
              <a:t>URSP is also required </a:t>
            </a:r>
            <a:r>
              <a:rPr lang="en-US" sz="1400">
                <a:solidFill>
                  <a:schemeClr val="tx2"/>
                </a:solidFill>
                <a:highlight>
                  <a:srgbClr val="FFFF00"/>
                </a:highlight>
              </a:rPr>
              <a:t>to satisfy operator requirements for testing.</a:t>
            </a:r>
            <a:endParaRPr lang="en-US" sz="1400" kern="1000" spc="-30">
              <a:solidFill>
                <a:srgbClr val="181818"/>
              </a:solidFill>
              <a:latin typeface="Ericsson Hilda"/>
              <a:ea typeface="+mn-ea"/>
              <a:cs typeface="+mn-cs"/>
            </a:endParaRPr>
          </a:p>
          <a:p>
            <a:pPr marL="180000" lvl="2" indent="-180000" algn="l" rtl="0" fontAlgn="base">
              <a:spcBef>
                <a:spcPts val="800"/>
              </a:spcBef>
              <a:spcAft>
                <a:spcPct val="0"/>
              </a:spcAft>
              <a:buFont typeface="Ericsson Hilda" panose="00000500000000000000" pitchFamily="2" charset="0"/>
              <a:buChar char="●"/>
            </a:pPr>
            <a:endParaRPr lang="en-US" sz="1400" kern="1000" spc="-30">
              <a:solidFill>
                <a:srgbClr val="181818"/>
              </a:solidFill>
              <a:latin typeface="Ericsson Hilda"/>
              <a:ea typeface="+mn-ea"/>
              <a:cs typeface="+mn-cs"/>
            </a:endParaRPr>
          </a:p>
          <a:p>
            <a:pPr marL="0" lvl="2" indent="0" algn="l" rtl="0" fontAlgn="base">
              <a:spcBef>
                <a:spcPts val="800"/>
              </a:spcBef>
              <a:spcAft>
                <a:spcPct val="0"/>
              </a:spcAft>
              <a:buFont typeface="Ericsson Hilda" panose="00000500000000000000" pitchFamily="2"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36</a:t>
            </a:fld>
            <a:endParaRPr lang="en-US"/>
          </a:p>
        </p:txBody>
      </p:sp>
    </p:spTree>
    <p:extLst>
      <p:ext uri="{BB962C8B-B14F-4D97-AF65-F5344CB8AC3E}">
        <p14:creationId xmlns:p14="http://schemas.microsoft.com/office/powerpoint/2010/main" val="3390651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2"/>
              </a:solidFill>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trike="noStrike">
                <a:solidFill>
                  <a:schemeClr val="tx2"/>
                </a:solidFill>
                <a:highlight>
                  <a:srgbClr val="FFFF00"/>
                </a:highlight>
              </a:rPr>
              <a:t>Moving all PDU session of a UE to a different network slice can be done by changing subscriber data.</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37</a:t>
            </a:fld>
            <a:endParaRPr lang="en-US"/>
          </a:p>
        </p:txBody>
      </p:sp>
    </p:spTree>
    <p:extLst>
      <p:ext uri="{BB962C8B-B14F-4D97-AF65-F5344CB8AC3E}">
        <p14:creationId xmlns:p14="http://schemas.microsoft.com/office/powerpoint/2010/main" val="2443980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basic recommendation is that there is one UPF per slice, since there is no differentiation inside UPF per NSSAI currently. It is however possible to use one UPF for more than one NSSAI.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Rel 16 added the possibility to send S-NSSAI via N4 to the UPF, but there is so far no plan to support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NRF is shared but can be deployed as hierarchical NRF architecture.</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39</a:t>
            </a:fld>
            <a:endParaRPr lang="en-US"/>
          </a:p>
        </p:txBody>
      </p:sp>
    </p:spTree>
    <p:extLst>
      <p:ext uri="{BB962C8B-B14F-4D97-AF65-F5344CB8AC3E}">
        <p14:creationId xmlns:p14="http://schemas.microsoft.com/office/powerpoint/2010/main" val="386773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58105CD6-0733-48D1-A939-0D19124E4B70}" type="slidenum">
              <a:rPr lang="en-US" smtClean="0"/>
              <a:t>3</a:t>
            </a:fld>
            <a:endParaRPr lang="en-US"/>
          </a:p>
        </p:txBody>
      </p:sp>
    </p:spTree>
    <p:extLst>
      <p:ext uri="{BB962C8B-B14F-4D97-AF65-F5344CB8AC3E}">
        <p14:creationId xmlns:p14="http://schemas.microsoft.com/office/powerpoint/2010/main" val="1642868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Subscriber data is stored in UDR and used by UDM, AUSF and PCF</a:t>
            </a:r>
          </a:p>
          <a:p>
            <a:r>
              <a:rPr lang="en-US"/>
              <a:t>Network segmentation of AUSF/UDM/PCF/UDR is possible based on subscription partitioning.</a:t>
            </a:r>
          </a:p>
          <a:p>
            <a:pPr marL="628650" lvl="1" indent="-171450">
              <a:buFont typeface="Arial" panose="020B0604020202020204" pitchFamily="34" charset="0"/>
              <a:buChar char="•"/>
            </a:pPr>
            <a:r>
              <a:rPr lang="en-US"/>
              <a:t>One AUSF/UDM/PCF/UDR segment supports subscriptions of a given region, market or circle of a large network. </a:t>
            </a:r>
            <a:endParaRPr lang="en-US" sz="1000"/>
          </a:p>
          <a:p>
            <a:pPr marL="628650" lvl="1" indent="-171450">
              <a:buFont typeface="Arial" panose="020B0604020202020204" pitchFamily="34" charset="0"/>
              <a:buChar char="•"/>
            </a:pPr>
            <a:r>
              <a:rPr lang="en-US"/>
              <a:t>Segmentation parameters are e.g.</a:t>
            </a:r>
          </a:p>
          <a:p>
            <a:pPr marL="1085850" lvl="2" indent="-171450">
              <a:buFont typeface="Arial" panose="020B0604020202020204" pitchFamily="34" charset="0"/>
              <a:buChar char="•"/>
            </a:pPr>
            <a:r>
              <a:rPr lang="en-US"/>
              <a:t>GID, RID, GPSI range, SUPI range</a:t>
            </a:r>
          </a:p>
          <a:p>
            <a:pPr marL="1085850" lvl="2" indent="-171450">
              <a:buFont typeface="Arial" panose="020B0604020202020204" pitchFamily="34" charset="0"/>
              <a:buChar char="•"/>
            </a:pPr>
            <a:r>
              <a:rPr lang="en-US"/>
              <a:t>PCF may be additionally deployed based on supported DNNs. </a:t>
            </a:r>
          </a:p>
          <a:p>
            <a:r>
              <a:rPr lang="en-US"/>
              <a:t>AUSF/UDM/PCF/UDR segments may not be homogeneous. </a:t>
            </a:r>
          </a:p>
          <a:p>
            <a:pPr marL="628650" lvl="1" indent="-171450">
              <a:buFont typeface="Arial" panose="020B0604020202020204" pitchFamily="34" charset="0"/>
              <a:buChar char="•"/>
            </a:pPr>
            <a:r>
              <a:rPr lang="en-US"/>
              <a:t>Assumption: homogeneous segments (as shown below) facilitate management tasks (e.g., provisioning). </a:t>
            </a:r>
          </a:p>
          <a:p>
            <a:endParaRPr lang="en-US"/>
          </a:p>
          <a:p>
            <a:r>
              <a:rPr lang="en-US"/>
              <a:t>AUSF/UDM/PCF/UDR instances (within a segment) may be additionally deployed supporting a given network slice or set of network slices. </a:t>
            </a:r>
          </a:p>
          <a:p>
            <a:r>
              <a:rPr lang="en-US" sz="1800"/>
              <a:t>All UEs supported by the AUSF/UDM/PCF/UDR instance (within a segment) are allowed to use the network slice(s). </a:t>
            </a:r>
          </a:p>
          <a:p>
            <a:r>
              <a:rPr lang="en-US" sz="1800"/>
              <a:t>Example</a:t>
            </a:r>
          </a:p>
          <a:p>
            <a:pPr marL="742950" lvl="1" indent="-285750">
              <a:buFont typeface="Arial" panose="020B0604020202020204" pitchFamily="34" charset="0"/>
              <a:buChar char="•"/>
            </a:pPr>
            <a:r>
              <a:rPr lang="en-US" sz="1800"/>
              <a:t>IoT slice (S-NSSAI 1) supported by Segment 1. </a:t>
            </a:r>
          </a:p>
          <a:p>
            <a:pPr marL="742950" lvl="1" indent="-285750">
              <a:buFont typeface="Arial" panose="020B0604020202020204" pitchFamily="34" charset="0"/>
              <a:buChar char="•"/>
            </a:pPr>
            <a:r>
              <a:rPr lang="en-US" sz="1800"/>
              <a:t>MBB slice (S-NSSAI 2) supported by Segment 2 + 3.</a:t>
            </a:r>
          </a:p>
          <a:p>
            <a:endParaRPr lang="en-US"/>
          </a:p>
          <a:p>
            <a:r>
              <a:rPr lang="en-US"/>
              <a:t>AUSF, UDM and UDR selection is always based on Subscriber ID info (i.e., SUPI/GPSI, RID or GID).  </a:t>
            </a:r>
          </a:p>
          <a:p>
            <a:pPr lvl="1"/>
            <a:r>
              <a:rPr lang="en-US" sz="1800"/>
              <a:t>S-NSSAI not relevant for AUSF/UDM/UDR selection</a:t>
            </a:r>
          </a:p>
          <a:p>
            <a:r>
              <a:rPr lang="en-US"/>
              <a:t>PCF selection can be based on Subscriber ID info (SUPI, GID), DNN or S-NSSAI depending on UC. </a:t>
            </a:r>
          </a:p>
          <a:p>
            <a:endParaRPr lang="en-US"/>
          </a:p>
          <a:p>
            <a:r>
              <a:rPr lang="en-US" sz="1800"/>
              <a:t>UDM and PCF make use of UDR to store subscription and policy data, respectively. </a:t>
            </a:r>
          </a:p>
          <a:p>
            <a:r>
              <a:rPr lang="en-US" sz="1800"/>
              <a:t>Different UDRs may be used for subscription and for policy data.  No data centralization, no single point of provisioning.</a:t>
            </a:r>
          </a:p>
          <a:p>
            <a:r>
              <a:rPr lang="en-US" sz="1800"/>
              <a:t>Different PCFs may be used for AM&amp;UE and for SM policies.</a:t>
            </a:r>
          </a:p>
          <a:p>
            <a:pPr marL="742950" lvl="1" indent="-285750">
              <a:buFont typeface="Arial" panose="020B0604020202020204" pitchFamily="34" charset="0"/>
              <a:buChar char="•"/>
            </a:pPr>
            <a:r>
              <a:rPr lang="en-US" sz="1600"/>
              <a:t>Not possible for PCF to discover UDRs for Policy/am-data vs Policy/</a:t>
            </a:r>
            <a:r>
              <a:rPr lang="en-US" sz="1600" err="1"/>
              <a:t>sm</a:t>
            </a:r>
            <a:r>
              <a:rPr lang="en-US" sz="1600"/>
              <a:t>-data; i.e., same UDR must be used for both AM&amp;UE and SM policies. </a:t>
            </a:r>
          </a:p>
          <a:p>
            <a:r>
              <a:rPr lang="en-US" sz="1800"/>
              <a:t>For scenarios with shared UDM/AMF and dedicated SMFs per slice, PCF for SM and UDR may be deployed as follows: </a:t>
            </a:r>
          </a:p>
          <a:p>
            <a:pPr marL="742950" lvl="1" indent="-285750">
              <a:buFont typeface="Arial" panose="020B0604020202020204" pitchFamily="34" charset="0"/>
              <a:buChar char="•"/>
            </a:pPr>
            <a:r>
              <a:rPr lang="en-US" sz="1600"/>
              <a:t>Shared PCF for SM and UDR (recommended). </a:t>
            </a:r>
          </a:p>
          <a:p>
            <a:pPr marL="742950" lvl="1" indent="-285750">
              <a:buFont typeface="Arial" panose="020B0604020202020204" pitchFamily="34" charset="0"/>
              <a:buChar char="•"/>
            </a:pPr>
            <a:r>
              <a:rPr lang="en-US" sz="1600"/>
              <a:t>Dedicated PCF for SM policies with shared UDR.</a:t>
            </a:r>
          </a:p>
          <a:p>
            <a:pPr marL="742950" lvl="1" indent="-285750">
              <a:buFont typeface="Arial" panose="020B0604020202020204" pitchFamily="34" charset="0"/>
              <a:buChar char="•"/>
            </a:pPr>
            <a:r>
              <a:rPr lang="en-US" sz="1600"/>
              <a:t>Dedicated PCF for SM (and AM) policies per slice with shared or dedicated UDR for corresponding policies. PCF selection at AMF based on S-NSSAI</a:t>
            </a:r>
            <a:r>
              <a:rPr lang="en-US" sz="1600" strike="sngStrike"/>
              <a:t>. </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40</a:t>
            </a:fld>
            <a:endParaRPr lang="en-US"/>
          </a:p>
        </p:txBody>
      </p:sp>
    </p:spTree>
    <p:extLst>
      <p:ext uri="{BB962C8B-B14F-4D97-AF65-F5344CB8AC3E}">
        <p14:creationId xmlns:p14="http://schemas.microsoft.com/office/powerpoint/2010/main" val="386757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000" spc="-30">
                <a:solidFill>
                  <a:srgbClr val="181818"/>
                </a:solidFill>
                <a:latin typeface="Times New Roman" panose="02020603050405020304" pitchFamily="18" charset="0"/>
                <a:ea typeface="Times New Roman" panose="02020603050405020304" pitchFamily="18" charset="0"/>
              </a:rPr>
              <a:t>IETF: “A transport network slice is a virtual (logical) network with a particular network topology and a set of shared or dedicated network resources, which are used to provide the network slice consumer with the required connectivity, appropriate </a:t>
            </a:r>
            <a:r>
              <a:rPr lang="en-US" sz="1200" b="1" i="1" kern="1000" spc="-30">
                <a:solidFill>
                  <a:srgbClr val="181818"/>
                </a:solidFill>
                <a:latin typeface="Times New Roman" panose="02020603050405020304" pitchFamily="18" charset="0"/>
                <a:ea typeface="Times New Roman" panose="02020603050405020304" pitchFamily="18" charset="0"/>
              </a:rPr>
              <a:t>isolation</a:t>
            </a:r>
            <a:r>
              <a:rPr lang="en-US" sz="1200" i="1" kern="1000" spc="-30">
                <a:solidFill>
                  <a:srgbClr val="181818"/>
                </a:solidFill>
                <a:latin typeface="Times New Roman" panose="02020603050405020304" pitchFamily="18" charset="0"/>
                <a:ea typeface="Times New Roman" panose="02020603050405020304" pitchFamily="18" charset="0"/>
              </a:rPr>
              <a:t> and specific Service Level Agreement (SLA).”</a:t>
            </a:r>
            <a:endParaRPr kumimoji="0" lang="sv-SE" sz="1200" i="1" u="none" strike="noStrike" kern="1000" cap="none" spc="-30" normalizeH="0" baseline="0" noProof="0">
              <a:ln>
                <a:noFill/>
              </a:ln>
              <a:solidFill>
                <a:srgbClr val="181818"/>
              </a:solidFill>
              <a:effectLst/>
              <a:uLnTx/>
              <a:uFillTx/>
              <a:latin typeface="Ericsson Hilda"/>
              <a:ea typeface="+mn-ea"/>
              <a:cs typeface="+mn-cs"/>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000" spc="-30">
                <a:solidFill>
                  <a:srgbClr val="181818"/>
                </a:solidFill>
                <a:latin typeface="Times New Roman" panose="02020603050405020304" pitchFamily="18" charset="0"/>
                <a:ea typeface="Times New Roman" panose="02020603050405020304" pitchFamily="18" charset="0"/>
              </a:rPr>
              <a:t>Transport network slice can use e.g. IPv6 flow label, DSCP, VLAN tag, and MPLS label. </a:t>
            </a:r>
            <a:endParaRPr kumimoji="0" lang="sv-SE" sz="1200" i="1" u="none" strike="noStrike" kern="1000" cap="none" spc="-30" normalizeH="0" baseline="0" noProof="0">
              <a:ln>
                <a:noFill/>
              </a:ln>
              <a:solidFill>
                <a:srgbClr val="181818"/>
              </a:solidFill>
              <a:effectLst/>
              <a:uLnTx/>
              <a:uFillTx/>
              <a:latin typeface="Ericsson Hilda"/>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42</a:t>
            </a:fld>
            <a:endParaRPr lang="en-US"/>
          </a:p>
        </p:txBody>
      </p:sp>
    </p:spTree>
    <p:extLst>
      <p:ext uri="{BB962C8B-B14F-4D97-AF65-F5344CB8AC3E}">
        <p14:creationId xmlns:p14="http://schemas.microsoft.com/office/powerpoint/2010/main" val="1128552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Ericsson Hilda Light" panose="00000400000000000000" pitchFamily="2" charset="0"/>
                <a:ea typeface="+mn-ea"/>
                <a:cs typeface="+mn-cs"/>
              </a:rPr>
              <a:t>We treat the partitions per DRB, hence QoS flows of different PDU sessions (with different S-NSSAI) may be on different partitions. Note that the slice is just an Id this case used to find the relevant partition, when we control the resource share for a partition it will be handled in BB where slices are unknown.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Ericsson Hilda Light" panose="00000400000000000000" pitchFamily="2" charset="0"/>
                <a:ea typeface="+mn-ea"/>
                <a:cs typeface="+mn-cs"/>
              </a:rPr>
              <a:t>We do have Relative Priority Scheduling in 21.Q1, hence it’s possible to differentiate without ruining the lower priority partition members performance. But good support will be in 21.Q3 with radio resource portioning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t>Per slice RRM policies are configured by OAM to RAN (e.g. min/max/reserved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Ericsson Hilda Light" panose="00000400000000000000" pitchFamily="2" charset="0"/>
                <a:ea typeface="+mn-ea"/>
                <a:cs typeface="+mn-cs"/>
              </a:rPr>
              <a:t>Product view: </a:t>
            </a:r>
            <a:r>
              <a:rPr lang="en-US" sz="1200"/>
              <a:t>Up to 36 RAN partitions hence up to 36 5QI tables with up to 29 5QI in each table and priority per 5QI</a:t>
            </a:r>
            <a:endParaRPr lang="en-150" sz="1200" kern="120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sz="1200"/>
          </a:p>
          <a:p>
            <a:r>
              <a:rPr lang="en-US" sz="1600"/>
              <a:t>The term RAN Partition is not represented by any single “monolithic” implementation in RAN but should rather be seen as a container framework for configuration of _</a:t>
            </a:r>
            <a:r>
              <a:rPr lang="en-US" sz="1600" i="1"/>
              <a:t>some</a:t>
            </a:r>
            <a:r>
              <a:rPr lang="en-US" sz="1600"/>
              <a:t>_ functionality. </a:t>
            </a:r>
          </a:p>
          <a:p>
            <a:r>
              <a:rPr lang="en-US" sz="1600"/>
              <a:t> A RAN partition is currently being defined by any combination of a set of {PLMN; S-NSSAI}. More identifiers can be considered for the future. </a:t>
            </a:r>
          </a:p>
          <a:p>
            <a:r>
              <a:rPr lang="en-US" sz="1600"/>
              <a:t> Not all functionality in RAN will be controlled via this exact set of {PLMN; S-NSSAI} that constitutes a RAN Partition, but can be independently controlled via the available identifiers that RAN received from CN, PLMN, S-NSSA, SPID/RFSP, 5QI, ARP, ARPI, …</a:t>
            </a:r>
          </a:p>
          <a:p>
            <a:pPr lvl="1"/>
            <a:r>
              <a:rPr lang="en-US" sz="1600"/>
              <a:t>Note: no plan so far to support ARPI, neither in eNB nor in MME</a:t>
            </a:r>
          </a:p>
          <a:p>
            <a:r>
              <a:rPr lang="en-US" sz="1600"/>
              <a:t> Currently a RAN partition governs the configuration of DRB packet treatment for QoS flows based on the 5QI value. Different RAN partitions can have different configuration for the same 5QI value.</a:t>
            </a:r>
          </a:p>
          <a:p>
            <a:r>
              <a:rPr lang="en-US" sz="1600"/>
              <a:t> In 2021, we will also start adding “radio resource partitioning in the scheduler”. This will be similar (but probably not identical) to the Radio Resource Partitioning feature from LTE. This is dynamic sharing so that each “partitioning” will get their share of resources over time, but if the resources not are used, they can be used by traffic from other partitions. </a:t>
            </a:r>
          </a:p>
          <a:p>
            <a:r>
              <a:rPr lang="en-US" sz="1600"/>
              <a:t> For the future, also the Admission Control need to be aware of the share of resources to make sure that both the AC for system stability and AC for QoS management can handle the implications from that only a particular “share” of any resources are “guaranteed”, and other only are available as “best effort”. Exactly how this should be done need to be carefully considered for each feature.</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43</a:t>
            </a:fld>
            <a:endParaRPr lang="en-US"/>
          </a:p>
        </p:txBody>
      </p:sp>
    </p:spTree>
    <p:extLst>
      <p:ext uri="{BB962C8B-B14F-4D97-AF65-F5344CB8AC3E}">
        <p14:creationId xmlns:p14="http://schemas.microsoft.com/office/powerpoint/2010/main" val="1590017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Header Placeholder 3"/>
          <p:cNvSpPr>
            <a:spLocks noGrp="1"/>
          </p:cNvSpPr>
          <p:nvPr>
            <p:ph type="hdr" sz="quarter"/>
          </p:nvPr>
        </p:nvSpPr>
        <p:spPr/>
        <p:txBody>
          <a:bodyPr/>
          <a:lstStyle/>
          <a:p>
            <a:r>
              <a:rPr lang="en-US"/>
              <a:t>Network Slicing in 5GS incl. interworking with EPC </a:t>
            </a:r>
          </a:p>
        </p:txBody>
      </p:sp>
      <p:sp>
        <p:nvSpPr>
          <p:cNvPr id="5" name="Date Placeholder 4"/>
          <p:cNvSpPr>
            <a:spLocks noGrp="1"/>
          </p:cNvSpPr>
          <p:nvPr>
            <p:ph type="dt" idx="1"/>
          </p:nvPr>
        </p:nvSpPr>
        <p:spPr/>
        <p:txBody>
          <a:bodyPr/>
          <a:lstStyle/>
          <a:p>
            <a:r>
              <a:rPr lang="en-US"/>
              <a:t>2019-10-30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B11413DD-D0ED-4025-8E6C-DBDFB5006051}" type="slidenum">
              <a:rPr lang="en-US" smtClean="0"/>
              <a:t>46</a:t>
            </a:fld>
            <a:endParaRPr lang="en-US"/>
          </a:p>
        </p:txBody>
      </p:sp>
    </p:spTree>
    <p:extLst>
      <p:ext uri="{BB962C8B-B14F-4D97-AF65-F5344CB8AC3E}">
        <p14:creationId xmlns:p14="http://schemas.microsoft.com/office/powerpoint/2010/main" val="1325350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48</a:t>
            </a:fld>
            <a:endParaRPr lang="en-US"/>
          </a:p>
        </p:txBody>
      </p:sp>
    </p:spTree>
    <p:extLst>
      <p:ext uri="{BB962C8B-B14F-4D97-AF65-F5344CB8AC3E}">
        <p14:creationId xmlns:p14="http://schemas.microsoft.com/office/powerpoint/2010/main" val="3652234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Example: The UE is using the enterprise slice when in the enterprise, and will change to use an MBB slice when moving outside of the enterprise</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51</a:t>
            </a:fld>
            <a:endParaRPr lang="en-US"/>
          </a:p>
        </p:txBody>
      </p:sp>
    </p:spTree>
    <p:extLst>
      <p:ext uri="{BB962C8B-B14F-4D97-AF65-F5344CB8AC3E}">
        <p14:creationId xmlns:p14="http://schemas.microsoft.com/office/powerpoint/2010/main" val="2468365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 This UC with different AMF per network slice cannot evolve to UE </a:t>
            </a:r>
            <a:r>
              <a:rPr lang="en-US" sz="1200">
                <a:solidFill>
                  <a:schemeClr val="accent1"/>
                </a:solidFill>
              </a:rPr>
              <a:t>using S-NSSAI C and D  simultaneously (UE cannot use two AMFs)</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52</a:t>
            </a:fld>
            <a:endParaRPr lang="en-US"/>
          </a:p>
        </p:txBody>
      </p:sp>
    </p:spTree>
    <p:extLst>
      <p:ext uri="{BB962C8B-B14F-4D97-AF65-F5344CB8AC3E}">
        <p14:creationId xmlns:p14="http://schemas.microsoft.com/office/powerpoint/2010/main" val="2156379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Changing between network slices is FFS in 3GPP, e.g. using S-NSSAI “x” in RA 1 and moves to RA1, then the UE is using S-NSSAI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From 23.501: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r>
              <a:rPr lang="en-US" sz="1200" b="0" i="0" u="none" strike="noStrike" kern="1200" baseline="0">
                <a:solidFill>
                  <a:schemeClr val="tx1"/>
                </a:solidFill>
                <a:latin typeface="Ericsson Hilda Light" panose="00000400000000000000" pitchFamily="2" charset="0"/>
                <a:ea typeface="+mn-ea"/>
                <a:cs typeface="+mn-cs"/>
              </a:rPr>
              <a:t>In addition to sending the new Allowed NSSAI to the UE, when a Network Slice used for a one or multiple PDU Sessions is no longer available for a UE, the following applies:</a:t>
            </a:r>
          </a:p>
          <a:p>
            <a:r>
              <a:rPr lang="en-US" sz="1200" b="0" i="0" u="none" strike="noStrike" kern="1200" baseline="0">
                <a:solidFill>
                  <a:schemeClr val="tx1"/>
                </a:solidFill>
                <a:latin typeface="Ericsson Hilda Light" panose="00000400000000000000" pitchFamily="2" charset="0"/>
                <a:ea typeface="+mn-ea"/>
                <a:cs typeface="+mn-cs"/>
              </a:rPr>
              <a:t>-	If the Network Slice becomes no longer available under the same AMF (e.g. due to UE subscription change), the AMF indicates to the SMF(s) which PDU Session ID(s) corresponding to the relevant S-NSSAI shall be released. SMF releases the PDU Session according to clause 4.3.4.2 in TS 23.502 [3].</a:t>
            </a:r>
          </a:p>
          <a:p>
            <a:r>
              <a:rPr lang="en-US" sz="1200" b="0" i="0" u="none" strike="noStrike" kern="1200" baseline="0">
                <a:solidFill>
                  <a:schemeClr val="tx1"/>
                </a:solidFill>
                <a:latin typeface="Ericsson Hilda Light" panose="00000400000000000000" pitchFamily="2" charset="0"/>
                <a:ea typeface="+mn-ea"/>
                <a:cs typeface="+mn-cs"/>
              </a:rPr>
              <a:t>-	If the Network Slice becomes no longer available upon a change of AMF (e.g. due to Registration Area change), the new AMF indicates to the old AMF that the PDU Session(s) corresponding to the relevant S-NSSAI shall be released. The old AMF informs the corresponding SMF(s) to release the indicated PDU Session(s). The SMF(s) release the PDU Session(s) as described in clause 4.3.4 of TS 23.502 [3]. Then the new AMF modifies the PDU Session Status correspondingly. The PDU Session(s) context is locally released in the UE  after receiving the PDU Session Status in the Registration Accept message.</a:t>
            </a: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Slice aware NG handover and geographically limited </a:t>
            </a: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Slice aware NG handover is an enhanced RAN feature (for the UE and the CN it is “normal” NG handover)  whereas geographical limited network slices has impact on both CN and UE</a:t>
            </a:r>
            <a:endParaRPr lang="en-150" sz="1100" kern="1200">
              <a:solidFill>
                <a:schemeClr val="tx1"/>
              </a:solidFill>
              <a:effectLst/>
              <a:latin typeface="Ericsson Hilda Light" panose="00000400000000000000" pitchFamily="2" charset="0"/>
              <a:ea typeface="+mn-ea"/>
              <a:cs typeface="+mn-cs"/>
            </a:endParaRP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Slice aware NG handover, if activated, is only about connected mode mobility, not idle mode mobility. If a network slice is not supported in the target cell, then the gNB does not neither initiate measurements nor triggers the handover to the target cell (this target cell may be outside or inside the building/campus)</a:t>
            </a:r>
            <a:endParaRPr lang="en-150" sz="1100" kern="1200">
              <a:solidFill>
                <a:schemeClr val="tx1"/>
              </a:solidFill>
              <a:effectLst/>
              <a:latin typeface="Ericsson Hilda Light" panose="00000400000000000000" pitchFamily="2" charset="0"/>
              <a:ea typeface="+mn-ea"/>
              <a:cs typeface="+mn-cs"/>
            </a:endParaRPr>
          </a:p>
          <a:p>
            <a:pPr marL="628650" lvl="1"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Example: A UE with only the geographical limited slice (factory robot </a:t>
            </a:r>
            <a:r>
              <a:rPr lang="en-US" sz="1200" kern="1200" err="1">
                <a:solidFill>
                  <a:schemeClr val="tx1"/>
                </a:solidFill>
                <a:effectLst/>
                <a:latin typeface="Ericsson Hilda Light" panose="00000400000000000000" pitchFamily="2" charset="0"/>
                <a:ea typeface="+mn-ea"/>
                <a:cs typeface="+mn-cs"/>
              </a:rPr>
              <a:t>etc</a:t>
            </a:r>
            <a:r>
              <a:rPr lang="en-US" sz="1200" kern="1200">
                <a:solidFill>
                  <a:schemeClr val="tx1"/>
                </a:solidFill>
                <a:effectLst/>
                <a:latin typeface="Ericsson Hilda Light" panose="00000400000000000000" pitchFamily="2" charset="0"/>
                <a:ea typeface="+mn-ea"/>
                <a:cs typeface="+mn-cs"/>
              </a:rPr>
              <a:t>) isn’t handed over outside the factory, even if the coverage might be a bit varying due to rain/storm/objects in the way etc.</a:t>
            </a:r>
            <a:endParaRPr lang="en-150" sz="1100" kern="1200">
              <a:solidFill>
                <a:schemeClr val="tx1"/>
              </a:solidFill>
              <a:effectLst/>
              <a:latin typeface="Ericsson Hilda Light" panose="00000400000000000000" pitchFamily="2" charset="0"/>
              <a:ea typeface="+mn-ea"/>
              <a:cs typeface="+mn-cs"/>
            </a:endParaRPr>
          </a:p>
          <a:p>
            <a:pPr marL="171450" lvl="0"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For geographical limited network slice, and in case mobility takes place (idle more or connected mode if not restricted), the UE has to establish new PDU sessions if entering the RA where the geographical limited network slice is supported. The CN (or the UE according to 3GPP) have to release PDU sessions if the UE enters a registration area where the S-NSSAI is not supported.</a:t>
            </a:r>
            <a:endParaRPr lang="en-150" sz="1100" kern="1200">
              <a:solidFill>
                <a:schemeClr val="tx1"/>
              </a:solidFill>
              <a:effectLst/>
              <a:latin typeface="Ericsson Hilda Light" panose="00000400000000000000" pitchFamily="2" charset="0"/>
              <a:ea typeface="+mn-ea"/>
              <a:cs typeface="+mn-cs"/>
            </a:endParaRPr>
          </a:p>
          <a:p>
            <a:pPr marL="628650" lvl="1" indent="-171450">
              <a:buFont typeface="Arial" panose="020B0604020202020204" pitchFamily="34" charset="0"/>
              <a:buChar char="•"/>
            </a:pPr>
            <a:r>
              <a:rPr lang="en-US" sz="1200" kern="1200">
                <a:solidFill>
                  <a:schemeClr val="tx1"/>
                </a:solidFill>
                <a:effectLst/>
                <a:latin typeface="Ericsson Hilda Light" panose="00000400000000000000" pitchFamily="2" charset="0"/>
                <a:ea typeface="+mn-ea"/>
                <a:cs typeface="+mn-cs"/>
              </a:rPr>
              <a:t>Example: A UE with both a geographical limited slice (inside the company building/campus) and an MBB slice, RAN won’t initiate connected mode handover outside the campus. If the UE anyway moves (when you go home for the day) you do idle mode mobility and will only have MBB coverage; all PDU sessions using the geographical limited slice have to be released when being outside the campus.</a:t>
            </a:r>
            <a:endParaRPr lang="en-150" sz="1100" kern="1200">
              <a:solidFill>
                <a:schemeClr val="tx1"/>
              </a:solidFill>
              <a:effectLst/>
              <a:latin typeface="Ericsson Hilda Light" panose="00000400000000000000" pitchFamily="2"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53</a:t>
            </a:fld>
            <a:endParaRPr lang="en-US"/>
          </a:p>
        </p:txBody>
      </p:sp>
    </p:spTree>
    <p:extLst>
      <p:ext uri="{BB962C8B-B14F-4D97-AF65-F5344CB8AC3E}">
        <p14:creationId xmlns:p14="http://schemas.microsoft.com/office/powerpoint/2010/main" val="3203563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a:p>
        </p:txBody>
      </p:sp>
      <p:sp>
        <p:nvSpPr>
          <p:cNvPr id="4" name="Header Placeholder 3"/>
          <p:cNvSpPr>
            <a:spLocks noGrp="1"/>
          </p:cNvSpPr>
          <p:nvPr>
            <p:ph type="hdr" sz="quarter"/>
          </p:nvPr>
        </p:nvSpPr>
        <p:spPr/>
        <p:txBody>
          <a:bodyPr/>
          <a:lstStyle/>
          <a:p>
            <a:r>
              <a:rPr lang="en-US"/>
              <a:t>Network Slicing in 5GS incl. interworking with EPC </a:t>
            </a:r>
          </a:p>
        </p:txBody>
      </p:sp>
      <p:sp>
        <p:nvSpPr>
          <p:cNvPr id="5" name="Date Placeholder 4"/>
          <p:cNvSpPr>
            <a:spLocks noGrp="1"/>
          </p:cNvSpPr>
          <p:nvPr>
            <p:ph type="dt" idx="1"/>
          </p:nvPr>
        </p:nvSpPr>
        <p:spPr/>
        <p:txBody>
          <a:bodyPr/>
          <a:lstStyle/>
          <a:p>
            <a:r>
              <a:rPr lang="en-US"/>
              <a:t>2019-10-30 </a:t>
            </a:r>
          </a:p>
        </p:txBody>
      </p:sp>
      <p:sp>
        <p:nvSpPr>
          <p:cNvPr id="6" name="Footer Placeholder 5"/>
          <p:cNvSpPr>
            <a:spLocks noGrp="1"/>
          </p:cNvSpPr>
          <p:nvPr>
            <p:ph type="ftr" sz="quarter" idx="4"/>
          </p:nvPr>
        </p:nvSpPr>
        <p:spPr/>
        <p:txBody>
          <a:bodyPr/>
          <a:lstStyle/>
          <a:p>
            <a:r>
              <a:rPr lang="en-US"/>
              <a:t> </a:t>
            </a:r>
          </a:p>
        </p:txBody>
      </p:sp>
      <p:sp>
        <p:nvSpPr>
          <p:cNvPr id="7" name="Slide Number Placeholder 6"/>
          <p:cNvSpPr>
            <a:spLocks noGrp="1"/>
          </p:cNvSpPr>
          <p:nvPr>
            <p:ph type="sldNum" sz="quarter" idx="5"/>
          </p:nvPr>
        </p:nvSpPr>
        <p:spPr/>
        <p:txBody>
          <a:bodyPr/>
          <a:lstStyle/>
          <a:p>
            <a:fld id="{B11413DD-D0ED-4025-8E6C-DBDFB5006051}" type="slidenum">
              <a:rPr lang="en-US" smtClean="0"/>
              <a:t>55</a:t>
            </a:fld>
            <a:endParaRPr lang="en-US"/>
          </a:p>
        </p:txBody>
      </p:sp>
    </p:spTree>
    <p:extLst>
      <p:ext uri="{BB962C8B-B14F-4D97-AF65-F5344CB8AC3E}">
        <p14:creationId xmlns:p14="http://schemas.microsoft.com/office/powerpoint/2010/main" val="3214844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Step 2 may include also changes in the contract for the subscriber/enterprise.</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59</a:t>
            </a:fld>
            <a:endParaRPr lang="en-US"/>
          </a:p>
        </p:txBody>
      </p:sp>
    </p:spTree>
    <p:extLst>
      <p:ext uri="{BB962C8B-B14F-4D97-AF65-F5344CB8AC3E}">
        <p14:creationId xmlns:p14="http://schemas.microsoft.com/office/powerpoint/2010/main" val="868118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Network slicing is a mechanism, within a PLMN, independent from PLMN Selection and Network Sharing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0"/>
              <a:t>RAN nodes are configured with supported slices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0"/>
              <a:t>5GC is responsible for Network Slice Selection. It requires actions and decisions which expand among several procedures and involves the UE, the AN and the 5GC network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4</a:t>
            </a:fld>
            <a:endParaRPr lang="en-US"/>
          </a:p>
        </p:txBody>
      </p:sp>
    </p:spTree>
    <p:extLst>
      <p:ext uri="{BB962C8B-B14F-4D97-AF65-F5344CB8AC3E}">
        <p14:creationId xmlns:p14="http://schemas.microsoft.com/office/powerpoint/2010/main" val="3761006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Generally, internal IMS segmenting of IMS resources and NFs using IMS mechanisms may also apply e.g., using different IMS Application Servers for different services or subscriber groups or separating P-CSCF serving different subscriber groups.</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61</a:t>
            </a:fld>
            <a:endParaRPr lang="en-US"/>
          </a:p>
        </p:txBody>
      </p:sp>
    </p:spTree>
    <p:extLst>
      <p:ext uri="{BB962C8B-B14F-4D97-AF65-F5344CB8AC3E}">
        <p14:creationId xmlns:p14="http://schemas.microsoft.com/office/powerpoint/2010/main" val="132702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The topic “same DNN on different network slices when using EPC interworking” has been subject of several discussion with operators and in standardisation</a:t>
            </a:r>
          </a:p>
          <a:p>
            <a:r>
              <a:rPr lang="en-US"/>
              <a:t>The following slides provide the Ericsson’s view on using the same DNN in more than one network slice together with EPC interworking</a:t>
            </a:r>
          </a:p>
          <a:p>
            <a:endParaRPr lang="en-US"/>
          </a:p>
          <a:p>
            <a:r>
              <a:rPr lang="en-US"/>
              <a:t>APN/DNN and S-NSSAI: Working and non-working cases from an MME perspective</a:t>
            </a:r>
          </a:p>
          <a:p>
            <a:pPr lvl="1"/>
            <a:r>
              <a:rPr lang="en-US">
                <a:solidFill>
                  <a:schemeClr val="accent2"/>
                </a:solidFill>
              </a:rPr>
              <a:t>If an APN/DNN is supported only on one slice, then the MME can select any SMF+PGW-C that supports this APN/DNN </a:t>
            </a:r>
            <a:r>
              <a:rPr lang="en-US"/>
              <a:t>- </a:t>
            </a:r>
            <a:r>
              <a:rPr lang="en-US">
                <a:solidFill>
                  <a:srgbClr val="00B050"/>
                </a:solidFill>
              </a:rPr>
              <a:t>ok</a:t>
            </a:r>
          </a:p>
          <a:p>
            <a:pPr lvl="1"/>
            <a:r>
              <a:rPr lang="en-US"/>
              <a:t>If an APN/DNN is supported on more than one slice:</a:t>
            </a:r>
          </a:p>
          <a:p>
            <a:pPr lvl="3"/>
            <a:r>
              <a:rPr lang="en-US"/>
              <a:t>If different SMF+PGW-C supporting this APN/DNN support different slices – </a:t>
            </a:r>
            <a:r>
              <a:rPr lang="en-US">
                <a:solidFill>
                  <a:schemeClr val="accent6"/>
                </a:solidFill>
              </a:rPr>
              <a:t>not ok</a:t>
            </a:r>
          </a:p>
          <a:p>
            <a:pPr lvl="3"/>
            <a:r>
              <a:rPr lang="en-US">
                <a:solidFill>
                  <a:schemeClr val="accent2"/>
                </a:solidFill>
              </a:rPr>
              <a:t>If an SMF+PGW-C supporting this APN/DNN also supports all slices</a:t>
            </a:r>
          </a:p>
          <a:p>
            <a:pPr lvl="4"/>
            <a:r>
              <a:rPr lang="en-US">
                <a:solidFill>
                  <a:schemeClr val="accent2"/>
                </a:solidFill>
              </a:rPr>
              <a:t>If a UE with this APN/DNN only have one of the slices in UDM </a:t>
            </a:r>
            <a:r>
              <a:rPr lang="en-US"/>
              <a:t>– </a:t>
            </a:r>
            <a:r>
              <a:rPr lang="en-US">
                <a:solidFill>
                  <a:srgbClr val="00B050"/>
                </a:solidFill>
              </a:rPr>
              <a:t>ok</a:t>
            </a:r>
          </a:p>
          <a:p>
            <a:pPr lvl="5"/>
            <a:r>
              <a:rPr lang="en-US"/>
              <a:t>During PDN connection establishment, SMF+PGW-C must check the UE subscription to find the correct S-NSSAI  for this APN/DNN</a:t>
            </a:r>
            <a:endParaRPr lang="en-US">
              <a:solidFill>
                <a:srgbClr val="00B050"/>
              </a:solidFill>
            </a:endParaRPr>
          </a:p>
          <a:p>
            <a:pPr lvl="4"/>
            <a:r>
              <a:rPr lang="en-US"/>
              <a:t>If a UE with this APN/DNN has more than one of the slices supporting this APN/DNN in UDM – </a:t>
            </a:r>
            <a:r>
              <a:rPr lang="en-US">
                <a:solidFill>
                  <a:schemeClr val="accent6"/>
                </a:solidFill>
              </a:rPr>
              <a:t>not ok</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63</a:t>
            </a:fld>
            <a:endParaRPr lang="en-US"/>
          </a:p>
        </p:txBody>
      </p:sp>
    </p:spTree>
    <p:extLst>
      <p:ext uri="{BB962C8B-B14F-4D97-AF65-F5344CB8AC3E}">
        <p14:creationId xmlns:p14="http://schemas.microsoft.com/office/powerpoint/2010/main" val="12719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64</a:t>
            </a:fld>
            <a:endParaRPr lang="en-US"/>
          </a:p>
        </p:txBody>
      </p:sp>
    </p:spTree>
    <p:extLst>
      <p:ext uri="{BB962C8B-B14F-4D97-AF65-F5344CB8AC3E}">
        <p14:creationId xmlns:p14="http://schemas.microsoft.com/office/powerpoint/2010/main" val="3518396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Test document 2 </a:t>
            </a:r>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r>
              <a:rPr lang="en-US"/>
              <a:t>1551-192072 Uen, Rev PA1 </a:t>
            </a:r>
          </a:p>
        </p:txBody>
      </p:sp>
      <p:sp>
        <p:nvSpPr>
          <p:cNvPr id="7" name="Slide Number Placeholder 6"/>
          <p:cNvSpPr>
            <a:spLocks noGrp="1"/>
          </p:cNvSpPr>
          <p:nvPr>
            <p:ph type="sldNum" sz="quarter" idx="5"/>
          </p:nvPr>
        </p:nvSpPr>
        <p:spPr/>
        <p:txBody>
          <a:bodyPr/>
          <a:lstStyle/>
          <a:p>
            <a:fld id="{F949BC75-2359-4F98-918A-7033C92AD487}" type="slidenum">
              <a:rPr lang="en-US" smtClean="0"/>
              <a:pPr/>
              <a:t>65</a:t>
            </a:fld>
            <a:endParaRPr lang="en-US"/>
          </a:p>
        </p:txBody>
      </p:sp>
    </p:spTree>
    <p:extLst>
      <p:ext uri="{BB962C8B-B14F-4D97-AF65-F5344CB8AC3E}">
        <p14:creationId xmlns:p14="http://schemas.microsoft.com/office/powerpoint/2010/main" val="1231650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Rel 16 has added the capability to forward </a:t>
            </a:r>
            <a:r>
              <a:rPr lang="en-GB" sz="1200" kern="1200">
                <a:solidFill>
                  <a:schemeClr val="tx1"/>
                </a:solidFill>
                <a:effectLst/>
                <a:latin typeface="Ericsson Hilda Light" panose="00000400000000000000" pitchFamily="2" charset="0"/>
                <a:ea typeface="+mn-ea"/>
                <a:cs typeface="+mn-cs"/>
              </a:rPr>
              <a:t>Create Session Request message from old to new SMF+PGW-C if the old SMF+PGW-C does not support the S-NSSAI for which the  UE  has subscription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Rel 17 added the capability to reject the </a:t>
            </a:r>
            <a:r>
              <a:rPr lang="en-GB" sz="1200" kern="1200">
                <a:solidFill>
                  <a:schemeClr val="tx1"/>
                </a:solidFill>
                <a:effectLst/>
                <a:latin typeface="Ericsson Hilda Light" panose="00000400000000000000" pitchFamily="2" charset="0"/>
                <a:ea typeface="+mn-ea"/>
                <a:cs typeface="+mn-cs"/>
              </a:rPr>
              <a:t>Create Session Request message with new SMF+PGW-C which supports the S-NSSAI for which the UE has 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a:solidFill>
                <a:schemeClr val="tx1"/>
              </a:solidFill>
              <a:effectLst/>
              <a:latin typeface="Ericsson Hilda Light" panose="000004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Background from 3GPP TS 29.274 v17.3.0</a:t>
            </a:r>
            <a:endParaRPr lang="en-GB" sz="1200" kern="1200">
              <a:solidFill>
                <a:schemeClr val="tx1"/>
              </a:solidFill>
              <a:effectLst/>
              <a:latin typeface="Ericsson Hilda Light" panose="00000400000000000000" pitchFamily="2" charset="0"/>
              <a:ea typeface="+mn-ea"/>
              <a:cs typeface="+mn-cs"/>
            </a:endParaRPr>
          </a:p>
          <a:p>
            <a:pPr marL="0" indent="0">
              <a:spcAft>
                <a:spcPts val="900"/>
              </a:spcAft>
              <a:buNone/>
            </a:pPr>
            <a:r>
              <a:rPr lang="en-US" sz="1600">
                <a:effectLst/>
                <a:latin typeface="Times New Roman" panose="02020603050405020304" pitchFamily="18" charset="0"/>
                <a:ea typeface="Times New Roman" panose="02020603050405020304" pitchFamily="18" charset="0"/>
              </a:rPr>
              <a:t>Section 7.2.1 – “</a:t>
            </a:r>
            <a:r>
              <a:rPr lang="en-US" sz="1600">
                <a:solidFill>
                  <a:schemeClr val="tx2"/>
                </a:solidFill>
              </a:rPr>
              <a:t>Create Session Request forward </a:t>
            </a:r>
            <a:r>
              <a:rPr lang="en-US" sz="1600">
                <a:effectLst/>
                <a:latin typeface="Times New Roman" panose="02020603050405020304" pitchFamily="18" charset="0"/>
                <a:ea typeface="Times New Roman" panose="02020603050405020304" pitchFamily="18" charset="0"/>
              </a:rPr>
              <a:t>” (Rel-16)</a:t>
            </a:r>
          </a:p>
          <a:p>
            <a:pPr marL="0" indent="0">
              <a:spcAft>
                <a:spcPts val="900"/>
              </a:spcAft>
              <a:buNone/>
            </a:pPr>
            <a:r>
              <a:rPr lang="en-US" sz="1200">
                <a:effectLst/>
                <a:latin typeface="Times New Roman" panose="02020603050405020304" pitchFamily="18" charset="0"/>
                <a:ea typeface="Times New Roman" panose="02020603050405020304" pitchFamily="18" charset="0"/>
              </a:rPr>
              <a:t>In some network deployment, e.g., when 5G Network Slice is deployed and the combined PGW-C/SMFs are connected to the UDM, </a:t>
            </a:r>
            <a:r>
              <a:rPr lang="en-US" sz="1200" b="1">
                <a:effectLst/>
                <a:latin typeface="Times New Roman" panose="02020603050405020304" pitchFamily="18" charset="0"/>
                <a:ea typeface="Times New Roman" panose="02020603050405020304" pitchFamily="18" charset="0"/>
              </a:rPr>
              <a:t>the PGW may select another PGW supporting the network slice for which the UE has subscription and then forward the Create Session Request to that PGW.</a:t>
            </a:r>
            <a:r>
              <a:rPr lang="en-US" sz="1200">
                <a:effectLst/>
                <a:latin typeface="Times New Roman" panose="02020603050405020304" pitchFamily="18" charset="0"/>
                <a:ea typeface="Times New Roman" panose="02020603050405020304" pitchFamily="18" charset="0"/>
              </a:rPr>
              <a:t> When forwarding the Create Session Request message, the PGW shall forward the Create Session Request message as received from the SGW but with the following modifications:</a:t>
            </a:r>
          </a:p>
          <a:p>
            <a:pPr marL="180340" indent="0">
              <a:spcAft>
                <a:spcPts val="900"/>
              </a:spcAft>
              <a:buNone/>
            </a:pPr>
            <a:r>
              <a:rPr lang="en-US" sz="1200">
                <a:effectLst/>
                <a:latin typeface="Times New Roman" panose="02020603050405020304" pitchFamily="18" charset="0"/>
                <a:ea typeface="Times New Roman" panose="02020603050405020304" pitchFamily="18" charset="0"/>
              </a:rPr>
              <a:t>-	the destination IP address of the message shall be set to the selected PGW IP address;</a:t>
            </a:r>
            <a:br>
              <a:rPr lang="en-US" sz="1200">
                <a:effectLst/>
                <a:latin typeface="Times New Roman" panose="02020603050405020304" pitchFamily="18" charset="0"/>
                <a:ea typeface="Times New Roman" panose="02020603050405020304" pitchFamily="18" charset="0"/>
              </a:rPr>
            </a:br>
            <a:r>
              <a:rPr lang="en-US" sz="1200">
                <a:effectLst/>
                <a:latin typeface="Times New Roman" panose="02020603050405020304" pitchFamily="18" charset="0"/>
                <a:ea typeface="Times New Roman" panose="02020603050405020304" pitchFamily="18" charset="0"/>
              </a:rPr>
              <a:t>-	</a:t>
            </a:r>
            <a:r>
              <a:rPr lang="en-US" sz="1200">
                <a:effectLst/>
                <a:highlight>
                  <a:srgbClr val="FFFF00"/>
                </a:highlight>
                <a:latin typeface="Times New Roman" panose="02020603050405020304" pitchFamily="18" charset="0"/>
                <a:ea typeface="Times New Roman" panose="02020603050405020304" pitchFamily="18" charset="0"/>
              </a:rPr>
              <a:t>the CSRMFI flag shall be set to "1";</a:t>
            </a:r>
            <a:br>
              <a:rPr lang="en-US" sz="1200">
                <a:latin typeface="Times New Roman" panose="02020603050405020304" pitchFamily="18" charset="0"/>
                <a:ea typeface="Times New Roman" panose="02020603050405020304" pitchFamily="18" charset="0"/>
              </a:rPr>
            </a:br>
            <a:r>
              <a:rPr lang="en-US" sz="1200">
                <a:effectLst/>
                <a:latin typeface="Times New Roman" panose="02020603050405020304" pitchFamily="18" charset="0"/>
                <a:ea typeface="Times New Roman" panose="02020603050405020304" pitchFamily="18" charset="0"/>
              </a:rPr>
              <a:t>-	the source IP address and UDP port of the message shall be set to the IP address and port of the forwarding PGW.</a:t>
            </a:r>
          </a:p>
          <a:p>
            <a:pPr marL="180340" indent="0">
              <a:spcAft>
                <a:spcPts val="900"/>
              </a:spcAft>
              <a:buNone/>
            </a:pPr>
            <a:r>
              <a:rPr lang="en-US" sz="1200">
                <a:effectLst/>
                <a:latin typeface="Times New Roman" panose="02020603050405020304" pitchFamily="18" charset="0"/>
                <a:ea typeface="Times New Roman" panose="02020603050405020304" pitchFamily="18" charset="0"/>
              </a:rPr>
              <a:t>NOTE 2:	</a:t>
            </a:r>
            <a:r>
              <a:rPr lang="en-US" sz="1200" b="1">
                <a:effectLst/>
                <a:latin typeface="Times New Roman" panose="02020603050405020304" pitchFamily="18" charset="0"/>
                <a:ea typeface="Times New Roman" panose="02020603050405020304" pitchFamily="18" charset="0"/>
              </a:rPr>
              <a:t>The Create Session Response message is sent back to the forwarding PGW that forwards it to the SGW</a:t>
            </a:r>
            <a:r>
              <a:rPr lang="en-US" sz="1200">
                <a:effectLst/>
                <a:latin typeface="Times New Roman" panose="02020603050405020304" pitchFamily="18" charset="0"/>
                <a:ea typeface="Times New Roman" panose="02020603050405020304" pitchFamily="18" charset="0"/>
              </a:rPr>
              <a:t>. It is assumed that GTPv2/UDP/IP connectivity between the source PGW/SMF and the target PGW/SMF which are in different slices is allowed in such network deployment; otherwise, if there is no GTPv2/UDP/IP connectivity between the source PGW/SMF and the target PGW/SMF, or if the source PGW/SMF does not support forwarding the request to the target PGW/SMF, the source PGW/SMF can proceed as specified in clause 7.2.2.</a:t>
            </a:r>
            <a:endParaRPr lang="en-US" sz="1200">
              <a:latin typeface="Times New Roman" panose="02020603050405020304" pitchFamily="18" charset="0"/>
              <a:ea typeface="Times New Roman" panose="02020603050405020304" pitchFamily="18" charset="0"/>
            </a:endParaRPr>
          </a:p>
          <a:p>
            <a:pPr marL="180340" indent="0">
              <a:spcAft>
                <a:spcPts val="900"/>
              </a:spcAft>
              <a:buNone/>
            </a:pPr>
            <a:endParaRPr lang="en-US" sz="1200">
              <a:effectLst/>
              <a:latin typeface="Times New Roman" panose="02020603050405020304" pitchFamily="18" charset="0"/>
              <a:ea typeface="Times New Roman" panose="02020603050405020304" pitchFamily="18" charset="0"/>
            </a:endParaRPr>
          </a:p>
          <a:p>
            <a:pPr marL="180340" indent="0">
              <a:spcAft>
                <a:spcPts val="900"/>
              </a:spcAft>
              <a:buNone/>
            </a:pPr>
            <a:endParaRPr lang="en-US" sz="1200">
              <a:effectLst/>
              <a:latin typeface="Times New Roman" panose="02020603050405020304" pitchFamily="18" charset="0"/>
              <a:ea typeface="Times New Roman" panose="02020603050405020304" pitchFamily="18" charset="0"/>
            </a:endParaRPr>
          </a:p>
          <a:p>
            <a:pPr marL="180340" indent="0">
              <a:spcAft>
                <a:spcPts val="900"/>
              </a:spcAft>
              <a:buNone/>
            </a:pPr>
            <a:r>
              <a:rPr lang="en-US" sz="1200">
                <a:effectLst/>
                <a:latin typeface="Times New Roman" panose="02020603050405020304" pitchFamily="18" charset="0"/>
                <a:ea typeface="Times New Roman" panose="02020603050405020304" pitchFamily="18" charset="0"/>
              </a:rPr>
              <a:t>NOTE 14:	The MME shall update the PGW FQDN associated with this PDN connection using this 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150" sz="1200" kern="1200">
              <a:solidFill>
                <a:schemeClr val="tx1"/>
              </a:solidFill>
              <a:effectLst/>
              <a:latin typeface="Ericsson Hilda Light" panose="00000400000000000000" pitchFamily="2" charset="0"/>
              <a:ea typeface="+mn-ea"/>
              <a:cs typeface="+mn-cs"/>
            </a:endParaRPr>
          </a:p>
          <a:p>
            <a:pPr marL="0" indent="0">
              <a:buNone/>
            </a:pPr>
            <a:r>
              <a:rPr lang="en-US"/>
              <a:t>Section 7.2.2 – “</a:t>
            </a:r>
            <a:r>
              <a:rPr lang="en-US" sz="1800">
                <a:solidFill>
                  <a:schemeClr val="tx2"/>
                </a:solidFill>
              </a:rPr>
              <a:t>Create Session Request reject </a:t>
            </a:r>
            <a:r>
              <a:rPr lang="en-US"/>
              <a:t>” (Rel-17)</a:t>
            </a:r>
          </a:p>
          <a:p>
            <a:pPr marL="0" indent="0">
              <a:spcAft>
                <a:spcPts val="900"/>
              </a:spcAft>
              <a:buNone/>
            </a:pPr>
            <a:r>
              <a:rPr lang="en-US" sz="1200">
                <a:effectLst/>
                <a:latin typeface="Times New Roman" panose="02020603050405020304" pitchFamily="18" charset="0"/>
                <a:ea typeface="Times New Roman" panose="02020603050405020304" pitchFamily="18" charset="0"/>
              </a:rPr>
              <a:t>In some network deployment, e.g. when 5G Network Slice is deployed and the combined PGW-C/SMFs are connected to the UDM, </a:t>
            </a:r>
            <a:r>
              <a:rPr lang="en-US" sz="1200" b="1">
                <a:effectLst/>
                <a:highlight>
                  <a:srgbClr val="FFFF00"/>
                </a:highlight>
                <a:latin typeface="Times New Roman" panose="02020603050405020304" pitchFamily="18" charset="0"/>
                <a:ea typeface="Times New Roman" panose="02020603050405020304" pitchFamily="18" charset="0"/>
              </a:rPr>
              <a:t>if the MME indicated in the Create Session Request that it supports PGW redirection due to mismatch with network slice subscribed by UE, the source PGW/SMF may select another PGW supporting the network slice for which the UE has a subscription and then reject the Create Session Request with the cause set to "PGW mismatch with network slice subscribed by the UE" </a:t>
            </a:r>
            <a:r>
              <a:rPr lang="en-US" sz="1200">
                <a:effectLst/>
                <a:latin typeface="Times New Roman" panose="02020603050405020304" pitchFamily="18" charset="0"/>
                <a:ea typeface="Times New Roman" panose="02020603050405020304" pitchFamily="18" charset="0"/>
              </a:rPr>
              <a:t>and with the FQDN or IP address of the other PGW that the MME should use for establishing the PDN connection.</a:t>
            </a:r>
          </a:p>
          <a:p>
            <a:pPr marL="180340" indent="0">
              <a:spcAft>
                <a:spcPts val="900"/>
              </a:spcAft>
              <a:buNone/>
            </a:pPr>
            <a:r>
              <a:rPr lang="en-US" sz="1200">
                <a:effectLst/>
                <a:latin typeface="Times New Roman" panose="02020603050405020304" pitchFamily="18" charset="0"/>
                <a:ea typeface="Times New Roman" panose="02020603050405020304" pitchFamily="18" charset="0"/>
              </a:rPr>
              <a:t>NOTE:	This can be used e.g. if there is no GTPv2/UDP/IP connectivity between PGW/SMFs pertaining to different network slices, or if the source PGW/SMF does not support forwarding the request to the target PGW/SMF as specified in clause 7.2.1.</a:t>
            </a: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68</a:t>
            </a:fld>
            <a:endParaRPr lang="en-US"/>
          </a:p>
        </p:txBody>
      </p:sp>
    </p:spTree>
    <p:extLst>
      <p:ext uri="{BB962C8B-B14F-4D97-AF65-F5344CB8AC3E}">
        <p14:creationId xmlns:p14="http://schemas.microsoft.com/office/powerpoint/2010/main" val="19737059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a:t>Recommendation 1: </a:t>
            </a:r>
            <a:r>
              <a:rPr lang="en-US" sz="1600"/>
              <a:t>It is recommended to use different DNNs for PDU sessions on different network slices</a:t>
            </a:r>
          </a:p>
          <a:p>
            <a:r>
              <a:rPr lang="en-US" sz="1600" b="1"/>
              <a:t>Recommendation 2: </a:t>
            </a:r>
            <a:r>
              <a:rPr lang="en-US" sz="1600"/>
              <a:t>If it cannot be avoided to use the same DNN in different network slices, then the same SMF+PGW-C can be shared, i.e., such a SMF+PGW-C must support more than one S-NSSAI </a:t>
            </a:r>
          </a:p>
          <a:p>
            <a:pPr lvl="1"/>
            <a:r>
              <a:rPr lang="en-US" sz="1600"/>
              <a:t>During PDN connection establishment, SMF+PGW-C must check the UE subscription to find the correct S-NSSAI for this APN/DNN; only possible if only one S-NSSAI is possible per DNN in the subscription.</a:t>
            </a:r>
          </a:p>
          <a:p>
            <a:pPr lvl="1"/>
            <a:r>
              <a:rPr lang="en-US" sz="1600" i="0" u="none" strike="noStrike" kern="1200">
                <a:solidFill>
                  <a:srgbClr val="181818"/>
                </a:solidFill>
                <a:effectLst/>
                <a:latin typeface="Ericsson Hilda"/>
              </a:rPr>
              <a:t>If needed, different UPFs for different S-NSSAIs can be selected</a:t>
            </a:r>
          </a:p>
          <a:p>
            <a:pPr lvl="1"/>
            <a:endParaRPr lang="en-US" sz="1600" i="0" u="none" strike="noStrike" kern="1200">
              <a:solidFill>
                <a:srgbClr val="181818"/>
              </a:solidFill>
              <a:effectLst/>
              <a:latin typeface="Ericsson Hilda"/>
            </a:endParaRPr>
          </a:p>
          <a:p>
            <a:r>
              <a:rPr lang="en-US" sz="1600"/>
              <a:t>If a solution requires support from the VPLMN, then it cannot be expected to work in all VPLMNs, hence the following solutions may only work in non-roaming cases</a:t>
            </a:r>
          </a:p>
          <a:p>
            <a:pPr lvl="2"/>
            <a:r>
              <a:rPr lang="en-US" sz="1600"/>
              <a:t>UUT with DCN – only if VPLMN supports UUT</a:t>
            </a:r>
          </a:p>
          <a:p>
            <a:pPr lvl="2"/>
            <a:r>
              <a:rPr lang="en-US" sz="1600"/>
              <a:t>UUT without DCN – not standardized</a:t>
            </a:r>
          </a:p>
          <a:p>
            <a:pPr lvl="2"/>
            <a:r>
              <a:rPr lang="en-US" sz="1600">
                <a:solidFill>
                  <a:schemeClr val="tx1"/>
                </a:solidFill>
              </a:rPr>
              <a:t>APN-OI replacement on UE or on APN level</a:t>
            </a:r>
          </a:p>
          <a:p>
            <a:pPr lvl="2"/>
            <a:r>
              <a:rPr lang="en-US" sz="1600">
                <a:solidFill>
                  <a:schemeClr val="tx1"/>
                </a:solidFill>
              </a:rPr>
              <a:t>Charging Characteristics</a:t>
            </a:r>
          </a:p>
          <a:p>
            <a:pPr lvl="2"/>
            <a:r>
              <a:rPr lang="en-US" sz="1600" i="0" u="none" strike="noStrike" kern="1200">
                <a:solidFill>
                  <a:srgbClr val="181818"/>
                </a:solidFill>
                <a:effectLst/>
                <a:latin typeface="Ericsson Hilda" panose="00000500000000000000" pitchFamily="2" charset="0"/>
              </a:rPr>
              <a:t>Create Session Request reject (Rel 17)</a:t>
            </a:r>
          </a:p>
          <a:p>
            <a:pPr lvl="2"/>
            <a:r>
              <a:rPr lang="en-US" sz="1600" i="0" u="none" strike="noStrike" kern="1200">
                <a:effectLst/>
                <a:latin typeface="Ericsson Hilda" panose="00000500000000000000" pitchFamily="2" charset="0"/>
              </a:rPr>
              <a:t>Create Session Request forward (Rel 16)</a:t>
            </a:r>
          </a:p>
          <a:p>
            <a:pPr lvl="3"/>
            <a:r>
              <a:rPr lang="en-US" sz="1600" i="0" u="none" kern="1200">
                <a:solidFill>
                  <a:srgbClr val="181818"/>
                </a:solidFill>
                <a:effectLst/>
                <a:latin typeface="Ericsson Hilda" panose="00000500000000000000" pitchFamily="2" charset="0"/>
              </a:rPr>
              <a:t>Requires direct communication between two SMFs in different network slices, hence no real separation between network slices. </a:t>
            </a:r>
          </a:p>
          <a:p>
            <a:endParaRPr lang="en-US" sz="1600" b="1"/>
          </a:p>
          <a:p>
            <a:r>
              <a:rPr lang="en-US" sz="1600" b="1"/>
              <a:t>Recommendation 3</a:t>
            </a:r>
            <a:r>
              <a:rPr lang="en-US" sz="1600"/>
              <a:t>: If it cannot be avoided to use the same DNN in different network slices, and f</a:t>
            </a:r>
            <a:r>
              <a:rPr lang="en-US" sz="1600" kern="1200">
                <a:latin typeface="Ericsson Hilda" panose="00000500000000000000" pitchFamily="2" charset="0"/>
              </a:rPr>
              <a:t>or </a:t>
            </a:r>
            <a:r>
              <a:rPr lang="en-US" sz="1600" kern="1200">
                <a:solidFill>
                  <a:schemeClr val="tx2"/>
                </a:solidFill>
                <a:latin typeface="Ericsson Hilda" panose="00000500000000000000" pitchFamily="2" charset="0"/>
              </a:rPr>
              <a:t>pure non-roaming cases, select one solution to decorate the APN (e.g., DCN, APN-OI or CC).</a:t>
            </a:r>
            <a:endParaRPr lang="en-US" sz="1600">
              <a:solidFill>
                <a:schemeClr val="tx2"/>
              </a:solidFill>
            </a:endParaRPr>
          </a:p>
          <a:p>
            <a:pPr lvl="1"/>
            <a:endParaRPr lang="en-US" sz="1600" i="0" u="none" strike="noStrike" kern="1200">
              <a:solidFill>
                <a:srgbClr val="181818"/>
              </a:solidFill>
              <a:effectLst/>
              <a:latin typeface="Ericsson Hilda"/>
            </a:endParaRP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69</a:t>
            </a:fld>
            <a:endParaRPr lang="en-US"/>
          </a:p>
        </p:txBody>
      </p:sp>
    </p:spTree>
    <p:extLst>
      <p:ext uri="{BB962C8B-B14F-4D97-AF65-F5344CB8AC3E}">
        <p14:creationId xmlns:p14="http://schemas.microsoft.com/office/powerpoint/2010/main" val="1114148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181818"/>
                </a:solidFill>
                <a:effectLst/>
                <a:latin typeface="Ericsson Hilda" panose="00000500000000000000" pitchFamily="2" charset="0"/>
              </a:rPr>
              <a:t>gNB (April 2021) supports 64 AMFs and 64 UPFs (assuming one IP address per UPF). It is planned to increase this to 300 soon. Later the plan is to only have a limitation on number of GTP-U paths (current proposed increase to 576, later potentially 4096) that are to be shared with other interfaces like S1, X2, </a:t>
            </a:r>
            <a:r>
              <a:rPr lang="en-US" sz="1200" b="0" i="0" u="none" strike="noStrike" err="1">
                <a:solidFill>
                  <a:srgbClr val="181818"/>
                </a:solidFill>
                <a:effectLst/>
                <a:latin typeface="Ericsson Hilda" panose="00000500000000000000" pitchFamily="2" charset="0"/>
              </a:rPr>
              <a:t>Xn</a:t>
            </a:r>
            <a:r>
              <a:rPr lang="en-US" sz="1200" b="0" i="0" u="none" strike="noStrike">
                <a:solidFill>
                  <a:srgbClr val="181818"/>
                </a:solidFill>
                <a:effectLst/>
                <a:latin typeface="Ericsson Hilda" panose="00000500000000000000" pitchFamily="2" charset="0"/>
              </a:rPr>
              <a:t> and 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a:solidFill>
                <a:srgbClr val="181818"/>
              </a:solidFill>
              <a:effectLst/>
              <a:latin typeface="Ericsson Hilda"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a:solidFill>
                <a:srgbClr val="181818"/>
              </a:solidFill>
              <a:effectLst/>
              <a:latin typeface="Ericsson Hilda"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a:solidFill>
                <a:srgbClr val="181818"/>
              </a:solidFill>
              <a:effectLst/>
              <a:latin typeface="Ericsson Hilda"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71</a:t>
            </a:fld>
            <a:endParaRPr lang="en-US"/>
          </a:p>
        </p:txBody>
      </p:sp>
    </p:spTree>
    <p:extLst>
      <p:ext uri="{BB962C8B-B14F-4D97-AF65-F5344CB8AC3E}">
        <p14:creationId xmlns:p14="http://schemas.microsoft.com/office/powerpoint/2010/main" val="302139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UPF internal resource partitioning: </a:t>
            </a:r>
            <a:r>
              <a:rPr lang="en-US" sz="1800"/>
              <a:t>It is not yet planned to have UPF internal resource partitioning</a:t>
            </a:r>
          </a:p>
          <a:p>
            <a:pPr lvl="1"/>
            <a:r>
              <a:rPr lang="en-US" sz="1800">
                <a:solidFill>
                  <a:schemeClr val="tx2"/>
                </a:solidFill>
              </a:rPr>
              <a:t>PRO: reserved resources per slice so that resources are guaranteed per slice</a:t>
            </a:r>
          </a:p>
          <a:p>
            <a:pPr lvl="1"/>
            <a:r>
              <a:rPr lang="en-US" sz="1800">
                <a:solidFill>
                  <a:schemeClr val="tx2"/>
                </a:solidFill>
              </a:rPr>
              <a:t>CONS: </a:t>
            </a:r>
          </a:p>
          <a:p>
            <a:pPr lvl="2"/>
            <a:r>
              <a:rPr lang="en-US" sz="1800">
                <a:solidFill>
                  <a:schemeClr val="tx2"/>
                </a:solidFill>
              </a:rPr>
              <a:t>non optimal from footprint perspective as not possible to share resources between different slices. This is especially relevant for centralized deployments where a single UPF might be serving multiple gNB or when we have deployment with many slices and few traffic in each of them</a:t>
            </a:r>
          </a:p>
          <a:p>
            <a:pPr lvl="2"/>
            <a:r>
              <a:rPr lang="en-US" sz="1800">
                <a:solidFill>
                  <a:schemeClr val="tx2"/>
                </a:solidFill>
              </a:rPr>
              <a:t>For distributed deployment , it is simpler to use small UPF per slice. Possible  one small UPF starting with few vCPUs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a:solidFill>
                <a:srgbClr val="181818"/>
              </a:solidFill>
              <a:effectLst/>
              <a:latin typeface="Ericsson Hilda" panose="00000500000000000000" pitchFamily="2" charset="0"/>
            </a:endParaRPr>
          </a:p>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72</a:t>
            </a:fld>
            <a:endParaRPr lang="en-US"/>
          </a:p>
        </p:txBody>
      </p:sp>
    </p:spTree>
    <p:extLst>
      <p:ext uri="{BB962C8B-B14F-4D97-AF65-F5344CB8AC3E}">
        <p14:creationId xmlns:p14="http://schemas.microsoft.com/office/powerpoint/2010/main" val="61830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2019-06-24 </a:t>
            </a:r>
          </a:p>
        </p:txBody>
      </p:sp>
      <p:sp>
        <p:nvSpPr>
          <p:cNvPr id="5" name="Slide Number Placeholder 4"/>
          <p:cNvSpPr>
            <a:spLocks noGrp="1"/>
          </p:cNvSpPr>
          <p:nvPr>
            <p:ph type="sldNum" sz="quarter" idx="11"/>
          </p:nvPr>
        </p:nvSpPr>
        <p:spPr/>
        <p:txBody>
          <a:bodyPr/>
          <a:lstStyle/>
          <a:p>
            <a:fld id="{AD481760-1239-41C4-A8EC-9218A5BE4142}" type="slidenum">
              <a:rPr lang="en-US" smtClean="0"/>
              <a:t>73</a:t>
            </a:fld>
            <a:endParaRPr lang="en-US"/>
          </a:p>
        </p:txBody>
      </p:sp>
      <p:sp>
        <p:nvSpPr>
          <p:cNvPr id="6" name="Header Placeholder 5"/>
          <p:cNvSpPr>
            <a:spLocks noGrp="1"/>
          </p:cNvSpPr>
          <p:nvPr>
            <p:ph type="hdr" sz="quarter" idx="12"/>
          </p:nvPr>
        </p:nvSpPr>
        <p:spPr/>
        <p:txBody>
          <a:bodyPr/>
          <a:lstStyle/>
          <a:p>
            <a:r>
              <a:rPr lang="en-US"/>
              <a:t>5G Voice: Voice aspects of 5G evolution steps </a:t>
            </a:r>
          </a:p>
        </p:txBody>
      </p:sp>
      <p:sp>
        <p:nvSpPr>
          <p:cNvPr id="7" name="Footer Placeholder 6"/>
          <p:cNvSpPr>
            <a:spLocks noGrp="1"/>
          </p:cNvSpPr>
          <p:nvPr>
            <p:ph type="ftr" sz="quarter" idx="13"/>
          </p:nvPr>
        </p:nvSpPr>
        <p:spPr/>
        <p:txBody>
          <a:bodyPr/>
          <a:lstStyle/>
          <a:p>
            <a:r>
              <a:rPr lang="en-US"/>
              <a:t> </a:t>
            </a:r>
          </a:p>
        </p:txBody>
      </p:sp>
    </p:spTree>
    <p:extLst>
      <p:ext uri="{BB962C8B-B14F-4D97-AF65-F5344CB8AC3E}">
        <p14:creationId xmlns:p14="http://schemas.microsoft.com/office/powerpoint/2010/main" val="3072308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GB"/>
          </a:p>
        </p:txBody>
      </p:sp>
      <p:sp>
        <p:nvSpPr>
          <p:cNvPr id="5" name="Date Placeholder 4"/>
          <p:cNvSpPr>
            <a:spLocks noGrp="1"/>
          </p:cNvSpPr>
          <p:nvPr>
            <p:ph type="dt" idx="11"/>
          </p:nvPr>
        </p:nvSpPr>
        <p:spPr/>
        <p:txBody>
          <a:bodyPr/>
          <a:lstStyle/>
          <a:p>
            <a:r>
              <a:rPr lang="en-GB"/>
              <a:t> </a:t>
            </a:r>
          </a:p>
        </p:txBody>
      </p:sp>
      <p:sp>
        <p:nvSpPr>
          <p:cNvPr id="6" name="Footer Placeholder 5"/>
          <p:cNvSpPr>
            <a:spLocks noGrp="1"/>
          </p:cNvSpPr>
          <p:nvPr>
            <p:ph type="ftr" sz="quarter" idx="12"/>
          </p:nvPr>
        </p:nvSpPr>
        <p:spPr/>
        <p:txBody>
          <a:bodyPr/>
          <a:lstStyle/>
          <a:p>
            <a:endParaRPr lang="en-GB"/>
          </a:p>
        </p:txBody>
      </p:sp>
      <p:sp>
        <p:nvSpPr>
          <p:cNvPr id="7" name="Slide Number Placeholder 6"/>
          <p:cNvSpPr>
            <a:spLocks noGrp="1"/>
          </p:cNvSpPr>
          <p:nvPr>
            <p:ph type="sldNum" sz="quarter" idx="13"/>
          </p:nvPr>
        </p:nvSpPr>
        <p:spPr/>
        <p:txBody>
          <a:bodyPr/>
          <a:lstStyle/>
          <a:p>
            <a:fld id="{1A9966BF-A434-4BC2-9969-A0AE8B068B9B}" type="slidenum">
              <a:rPr lang="en-GB" smtClean="0"/>
              <a:t>75</a:t>
            </a:fld>
            <a:endParaRPr lang="en-GB"/>
          </a:p>
        </p:txBody>
      </p:sp>
    </p:spTree>
    <p:extLst>
      <p:ext uri="{BB962C8B-B14F-4D97-AF65-F5344CB8AC3E}">
        <p14:creationId xmlns:p14="http://schemas.microsoft.com/office/powerpoint/2010/main" val="27998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5</a:t>
            </a:fld>
            <a:endParaRPr lang="en-US"/>
          </a:p>
        </p:txBody>
      </p:sp>
    </p:spTree>
    <p:extLst>
      <p:ext uri="{BB962C8B-B14F-4D97-AF65-F5344CB8AC3E}">
        <p14:creationId xmlns:p14="http://schemas.microsoft.com/office/powerpoint/2010/main" val="31934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Unclear whether and when operators require EPC interworking with using DCN / UUT for PGW selection in MME.</a:t>
            </a:r>
            <a:endParaRPr lang="en-GB" sz="1200" kern="1200">
              <a:solidFill>
                <a:schemeClr val="tx1"/>
              </a:solidFill>
              <a:effectLst/>
              <a:latin typeface="Ericsson Hilda Light" panose="00000400000000000000" pitchFamily="2"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6</a:t>
            </a:fld>
            <a:endParaRPr lang="en-US"/>
          </a:p>
        </p:txBody>
      </p:sp>
    </p:spTree>
    <p:extLst>
      <p:ext uri="{BB962C8B-B14F-4D97-AF65-F5344CB8AC3E}">
        <p14:creationId xmlns:p14="http://schemas.microsoft.com/office/powerpoint/2010/main" val="367099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7</a:t>
            </a:fld>
            <a:endParaRPr lang="en-US"/>
          </a:p>
        </p:txBody>
      </p:sp>
    </p:spTree>
    <p:extLst>
      <p:ext uri="{BB962C8B-B14F-4D97-AF65-F5344CB8AC3E}">
        <p14:creationId xmlns:p14="http://schemas.microsoft.com/office/powerpoint/2010/main" val="222289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8</a:t>
            </a:fld>
            <a:endParaRPr lang="en-US"/>
          </a:p>
        </p:txBody>
      </p:sp>
    </p:spTree>
    <p:extLst>
      <p:ext uri="{BB962C8B-B14F-4D97-AF65-F5344CB8AC3E}">
        <p14:creationId xmlns:p14="http://schemas.microsoft.com/office/powerpoint/2010/main" val="286717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r>
              <a:rPr lang="en-US"/>
              <a:t> </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F949BC75-2359-4F98-918A-7033C92AD487}" type="slidenum">
              <a:rPr lang="en-US" smtClean="0"/>
              <a:pPr/>
              <a:t>9</a:t>
            </a:fld>
            <a:endParaRPr lang="en-US"/>
          </a:p>
        </p:txBody>
      </p:sp>
    </p:spTree>
    <p:extLst>
      <p:ext uri="{BB962C8B-B14F-4D97-AF65-F5344CB8AC3E}">
        <p14:creationId xmlns:p14="http://schemas.microsoft.com/office/powerpoint/2010/main" val="119656703"/>
      </p:ext>
    </p:extLst>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1.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2.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3.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4.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5.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6.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7.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8.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19.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4.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5.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6.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7.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8.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29.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1.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3.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4.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5.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6.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7.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8.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39.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0.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1.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3.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4.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5.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6.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7.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8.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49.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0.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5.png" Type="http://schemas.openxmlformats.org/officeDocument/2006/relationships/image"/><Relationship Id="rId3" Target="../media/image6.svg" Type="http://schemas.openxmlformats.org/officeDocument/2006/relationships/image"/></Relationships>
</file>

<file path=ppt/slideLayouts/_rels/slideLayout51.xml.rels><?xml version="1.0" encoding="UTF-8" standalone="yes"?><Relationships xmlns="http://schemas.openxmlformats.org/package/2006/relationships"><Relationship Id="rId1" Target="../slideMasters/slideMaster2.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5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53.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54.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55.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56.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57.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58.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59.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0.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1.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2.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3.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4.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9.png" Type="http://schemas.openxmlformats.org/officeDocument/2006/relationships/image"/></Relationships>
</file>

<file path=ppt/slideLayouts/_rels/slideLayout65.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66.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8.png" Type="http://schemas.openxmlformats.org/officeDocument/2006/relationships/image"/><Relationship Id="rId3" Target="../media/hdphoto1.wdp" Type="http://schemas.microsoft.com/office/2007/relationships/hdphoto"/></Relationships>
</file>

<file path=ppt/slideLayouts/_rels/slideLayout67.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68.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69.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3.png" Type="http://schemas.openxmlformats.org/officeDocument/2006/relationships/image"/><Relationship Id="rId3" Target="../media/image4.svg" Type="http://schemas.openxmlformats.org/officeDocument/2006/relationships/image"/></Relationships>
</file>

<file path=ppt/slideLayouts/_rels/slideLayout70.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1.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2.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3.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4.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5.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6.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7.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8.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79.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0.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1.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2.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3.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4.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5.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6.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7.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88.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10.png" Type="http://schemas.openxmlformats.org/officeDocument/2006/relationships/image"/><Relationship Id="rId3" Target="../media/hdphoto2.wdp" Type="http://schemas.microsoft.com/office/2007/relationships/hdphoto"/></Relationships>
</file>

<file path=ppt/slideLayouts/_rels/slideLayout89.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90.xml.rels><?xml version="1.0" encoding="UTF-8" standalone="yes"?><Relationships xmlns="http://schemas.openxmlformats.org/package/2006/relationships"><Relationship Id="rId1" Target="../slideMasters/slideMaster3.xml" Type="http://schemas.openxmlformats.org/officeDocument/2006/relationships/slideMaster"/><Relationship Id="rId2" Target="../media/image3.png" Type="http://schemas.openxmlformats.org/officeDocument/2006/relationships/image"/><Relationship Id="rId3" Target="../media/image11.sv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30351" y="1537125"/>
            <a:ext cx="9922933" cy="874183"/>
          </a:xfrm>
          <a:prstGeom prst="rect">
            <a:avLst/>
          </a:prstGeom>
        </p:spPr>
        <p:txBody>
          <a:bodyPr>
            <a:normAutofit/>
          </a:bodyPr>
          <a:lstStyle>
            <a:lvl1pPr algn="l">
              <a:defRPr sz="4267">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1537546" y="2585720"/>
            <a:ext cx="9915737" cy="841587"/>
          </a:xfrm>
        </p:spPr>
        <p:txBody>
          <a:bodyPr/>
          <a:lstStyle>
            <a:lvl1pPr marL="0" indent="0" algn="l">
              <a:buNone/>
              <a:defRPr>
                <a:solidFill>
                  <a:schemeClr val="tx1">
                    <a:lumMod val="75000"/>
                    <a:lumOff val="2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0150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Presentation description/subtitle</a:t>
            </a:r>
            <a:br>
              <a:rPr lang="en-US"/>
            </a:br>
            <a:r>
              <a:rPr lang="en-US"/>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a:t>YYYY-MM-DD</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88FCF971-D7DE-495C-AC01-1A06C579C22A}" type="slidenum">
              <a:rPr lang="en-US" sz="800" b="0" i="0" u="none">
                <a:solidFill>
                  <a:schemeClr val="bg1"/>
                </a:solidFill>
                <a:latin typeface="+mn-lt"/>
              </a:rPr>
              <a:t>&lt;#&gt;</a:t>
            </a:fld>
            <a:r>
              <a:rPr lang="en-US" sz="800" b="0" i="0" u="none">
                <a:solidFill>
                  <a:schemeClr val="bg1"/>
                </a:solidFill>
                <a:latin typeface="+mn-lt"/>
              </a:rPr>
              <a:t> of 75</a:t>
            </a: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a:t>Keynote cover page </a:t>
            </a:r>
            <a:br>
              <a:rPr lang="en-US"/>
            </a:br>
            <a:r>
              <a:rPr lang="en-US"/>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Speaker,</a:t>
            </a:r>
            <a:br>
              <a:rPr lang="en-US"/>
            </a:br>
            <a:r>
              <a:rPr lang="en-US"/>
              <a:t>Ericsson Black, Ericsson Hilda 20pt</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A16094B4-1701-4A65-A1E4-B9F87026EB3C}" type="slidenum">
              <a:rPr lang="en-US" sz="800" b="0" i="0" u="none">
                <a:solidFill>
                  <a:srgbClr val="1A1816"/>
                </a:solidFill>
                <a:latin typeface="+mn-lt"/>
              </a:rPr>
              <a:t>&lt;#&gt;</a:t>
            </a:fld>
            <a:r>
              <a:rPr lang="en-US" sz="800" b="0" i="0" u="none">
                <a:solidFill>
                  <a:srgbClr val="1A1816"/>
                </a:solidFill>
                <a:latin typeface="+mn-lt"/>
              </a:rPr>
              <a:t> of 75</a:t>
            </a: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a:t>Keynote cover page </a:t>
            </a:r>
            <a:br>
              <a:rPr lang="en-US"/>
            </a:br>
            <a:r>
              <a:rPr lang="en-US"/>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Speaker,</a:t>
            </a:r>
            <a:br>
              <a:rPr lang="en-US"/>
            </a:br>
            <a:r>
              <a:rPr lang="en-US"/>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FB54A71E-B6A1-4F7B-9D6E-2E3DBEFBBA15}" type="slidenum">
              <a:rPr lang="en-US" sz="800" b="0" i="0" u="none">
                <a:solidFill>
                  <a:schemeClr val="bg1"/>
                </a:solidFill>
                <a:latin typeface="+mn-lt"/>
              </a:rPr>
              <a:t>&lt;#&gt;</a:t>
            </a:fld>
            <a:r>
              <a:rPr lang="en-US" sz="800" b="0" i="0" u="none">
                <a:solidFill>
                  <a:schemeClr val="bg1"/>
                </a:solidFill>
                <a:latin typeface="+mn-lt"/>
              </a:rPr>
              <a:t> of 75</a:t>
            </a: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A7760DA5-17E9-435E-9B38-63EEEAF11017}"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0C4CB610-E8E2-48F9-A7D8-C0A4C5EECD5D}"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871A5B9F-85F9-4BEA-9F5F-0A459220B29F}"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73E2B17C-FECD-4F72-8E9E-E779F152DD99}"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58A354C9-C0DE-402F-B9FA-AA654C44FD0E}"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F97BF1D2-2544-4193-A47F-918EA49EB92E}"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a:t>Chapter/section divider or Statement/fact/quote, </a:t>
            </a:r>
            <a:br>
              <a:rPr lang="en-US"/>
            </a:br>
            <a:r>
              <a:rPr lang="en-US"/>
              <a:t>Ericsson Hilda Light 60pt, </a:t>
            </a:r>
            <a:br>
              <a:rPr lang="en-US"/>
            </a:br>
            <a:r>
              <a:rPr lang="en-US"/>
              <a:t>Ericsson Black, </a:t>
            </a:r>
            <a:br>
              <a:rPr lang="en-US"/>
            </a:br>
            <a:r>
              <a:rPr lang="en-US"/>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Statement/quote source, </a:t>
            </a:r>
          </a:p>
          <a:p>
            <a:r>
              <a:rPr lang="en-US"/>
              <a:t>Ericsson Black, Ericsson Hilda 20pt</a:t>
            </a:r>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E625740A-DFC1-4A54-BE8F-D4EA2065847F}" type="slidenum">
              <a:rPr lang="en-US" sz="800" b="0" i="0" u="none">
                <a:solidFill>
                  <a:srgbClr val="1A1816"/>
                </a:solidFill>
                <a:latin typeface="+mn-lt"/>
              </a:rPr>
              <a:t>&lt;#&gt;</a:t>
            </a:fld>
            <a:r>
              <a:rPr lang="en-US" sz="800" b="0" i="0" u="none">
                <a:solidFill>
                  <a:srgbClr val="1A1816"/>
                </a:solidFill>
                <a:latin typeface="+mn-lt"/>
              </a:rPr>
              <a:t> of 75</a:t>
            </a: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1394479" y="1250683"/>
            <a:ext cx="10126609" cy="5058068"/>
          </a:xfrm>
          <a:prstGeom prst="rect">
            <a:avLst/>
          </a:prstGeom>
        </p:spPr>
        <p:txBody>
          <a:bodyPr vert="horz" lIns="91440" tIns="45720" rIns="91440" bIns="45720" rtlCol="0">
            <a:normAutofit/>
          </a:bodyPr>
          <a:lstStyle>
            <a:lvl1pPr>
              <a:defRPr sz="2133">
                <a:solidFill>
                  <a:schemeClr val="tx1"/>
                </a:solidFill>
              </a:defRPr>
            </a:lvl1pPr>
            <a:lvl2pPr>
              <a:defRPr sz="1867">
                <a:solidFill>
                  <a:schemeClr val="tx1"/>
                </a:solidFill>
              </a:defRPr>
            </a:lvl2pPr>
            <a:lvl3pPr>
              <a:defRPr sz="1867">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6" name="Slide Number Placeholder 4"/>
          <p:cNvSpPr>
            <a:spLocks noGrp="1"/>
          </p:cNvSpPr>
          <p:nvPr>
            <p:ph type="sldNum" sz="quarter" idx="4"/>
          </p:nvPr>
        </p:nvSpPr>
        <p:spPr>
          <a:xfrm>
            <a:off x="10584264" y="6470135"/>
            <a:ext cx="936824" cy="366183"/>
          </a:xfrm>
          <a:prstGeom prst="rect">
            <a:avLst/>
          </a:prstGeom>
        </p:spPr>
        <p:txBody>
          <a:bodyPr vert="horz" lIns="91440" tIns="45720" rIns="91440" bIns="45720" rtlCol="0" anchor="ctr"/>
          <a:lstStyle>
            <a:lvl1pPr algn="r">
              <a:defRPr sz="1333">
                <a:solidFill>
                  <a:schemeClr val="tx1">
                    <a:tint val="75000"/>
                  </a:schemeClr>
                </a:solidFill>
              </a:defRPr>
            </a:lvl1pPr>
          </a:lstStyle>
          <a:p>
            <a:fld id="{231F87C6-8F4B-C14F-952F-C5F8DB9F277E}" type="slidenum">
              <a:rPr lang="en-US" smtClean="0"/>
              <a:pPr/>
              <a:t>‹#›</a:t>
            </a:fld>
            <a:endParaRPr lang="en-US"/>
          </a:p>
        </p:txBody>
      </p:sp>
      <p:sp>
        <p:nvSpPr>
          <p:cNvPr id="7" name="Footer Placeholder 3"/>
          <p:cNvSpPr>
            <a:spLocks noGrp="1"/>
          </p:cNvSpPr>
          <p:nvPr>
            <p:ph type="ftr" sz="quarter" idx="3"/>
          </p:nvPr>
        </p:nvSpPr>
        <p:spPr>
          <a:xfrm>
            <a:off x="584025" y="6470135"/>
            <a:ext cx="4114800" cy="366183"/>
          </a:xfrm>
          <a:prstGeom prst="rect">
            <a:avLst/>
          </a:prstGeom>
        </p:spPr>
        <p:txBody>
          <a:bodyPr vert="horz" lIns="91440" tIns="45720" rIns="91440" bIns="45720" rtlCol="0" anchor="ctr"/>
          <a:lstStyle>
            <a:lvl1pPr algn="l">
              <a:defRPr sz="1333">
                <a:solidFill>
                  <a:schemeClr val="tx1">
                    <a:tint val="75000"/>
                  </a:schemeClr>
                </a:solidFill>
              </a:defRPr>
            </a:lvl1pPr>
          </a:lstStyle>
          <a:p>
            <a:r>
              <a:rPr lang="en-US"/>
              <a:t>GSMA Confidential</a:t>
            </a:r>
          </a:p>
        </p:txBody>
      </p:sp>
    </p:spTree>
    <p:extLst>
      <p:ext uri="{BB962C8B-B14F-4D97-AF65-F5344CB8AC3E}">
        <p14:creationId xmlns:p14="http://schemas.microsoft.com/office/powerpoint/2010/main" val="4031452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a:t>Chapter/section, </a:t>
            </a:r>
            <a:br>
              <a:rPr lang="en-US"/>
            </a:br>
            <a:r>
              <a:rPr lang="en-US"/>
              <a:t>Ericsson Hilda Light 60pt, Ericsson Black, </a:t>
            </a:r>
            <a:br>
              <a:rPr lang="en-US"/>
            </a:br>
            <a:r>
              <a:rPr lang="en-US"/>
              <a:t>max 4-lines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BA166512-3935-45F9-A15A-9B645031A20C}" type="slidenum">
              <a:rPr lang="en-US" sz="800" b="0" i="0" u="none">
                <a:solidFill>
                  <a:srgbClr val="1A1816"/>
                </a:solidFill>
                <a:latin typeface="+mn-lt"/>
              </a:rPr>
              <a:t>&lt;#&gt;</a:t>
            </a:fld>
            <a:r>
              <a:rPr lang="en-US" sz="800" b="0" i="0" u="none">
                <a:solidFill>
                  <a:srgbClr val="1A1816"/>
                </a:solidFill>
                <a:latin typeface="+mn-lt"/>
              </a:rPr>
              <a:t> of 75</a:t>
            </a: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86996C29-9E10-45D2-AE12-729DADB6BDC7}" type="slidenum">
              <a:rPr lang="en-US" sz="800" b="0" i="0" u="none">
                <a:solidFill>
                  <a:srgbClr val="1A1816"/>
                </a:solidFill>
                <a:latin typeface="+mn-lt"/>
              </a:rPr>
              <a:t>&lt;#&gt;</a:t>
            </a:fld>
            <a:r>
              <a:rPr lang="en-US" sz="800" b="0" i="0" u="none">
                <a:solidFill>
                  <a:srgbClr val="1A1816"/>
                </a:solidFill>
                <a:latin typeface="+mn-lt"/>
              </a:rPr>
              <a:t> of 75</a:t>
            </a: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0AD4241F-D188-4203-B597-2019FCC6005E}" type="slidenum">
              <a:rPr lang="en-US" sz="800" b="0" i="0" u="none">
                <a:solidFill>
                  <a:srgbClr val="1A1816"/>
                </a:solidFill>
                <a:latin typeface="+mn-lt"/>
              </a:rPr>
              <a:t>&lt;#&gt;</a:t>
            </a:fld>
            <a:r>
              <a:rPr lang="en-US" sz="800" b="0" i="0" u="none">
                <a:solidFill>
                  <a:srgbClr val="1A1816"/>
                </a:solidFill>
                <a:latin typeface="+mn-lt"/>
              </a:rPr>
              <a:t> of 75</a:t>
            </a: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C07E7E3A-1DCF-4FD1-BB23-6DCECA3EE951}"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3F06613D-310E-4A79-B8C4-70BD6545C130}"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D65EFB44-57AB-4E74-8E46-BF71B4B3416F}"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EDCE1980-3D39-4FF2-9B53-0F99EB1CB588}"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352E7E01-7A05-4F9C-9EA3-7E4A7E4609D0}"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07C5ED8B-AE16-4F5D-A9D2-4BEB4A221DF5}"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7D95FB00-4AB5-49EC-84C4-1A01450EDFBB}" type="slidenum">
              <a:rPr lang="en-US" sz="800" b="0" i="0" u="none">
                <a:solidFill>
                  <a:schemeClr val="bg1"/>
                </a:solidFill>
                <a:latin typeface="+mn-lt"/>
              </a:rPr>
              <a:t>&lt;#&gt;</a:t>
            </a:fld>
            <a:r>
              <a:rPr lang="en-US" sz="800" b="0" i="0" u="none">
                <a:solidFill>
                  <a:schemeClr val="bg1"/>
                </a:solidFill>
                <a:latin typeface="+mn-lt"/>
              </a:rPr>
              <a:t> of 75</a:t>
            </a: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OP">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3955624" cy="2614507"/>
          </a:xfrm>
        </p:spPr>
        <p:txBody>
          <a:bodyPr/>
          <a:lstStyle/>
          <a:p>
            <a:endParaRPr lang="en-US"/>
          </a:p>
        </p:txBody>
      </p:sp>
      <p:sp>
        <p:nvSpPr>
          <p:cNvPr id="7" name="Picture Placeholder 3"/>
          <p:cNvSpPr>
            <a:spLocks noGrp="1"/>
          </p:cNvSpPr>
          <p:nvPr>
            <p:ph type="pic" sz="quarter" idx="11"/>
          </p:nvPr>
        </p:nvSpPr>
        <p:spPr>
          <a:xfrm>
            <a:off x="3940950" y="0"/>
            <a:ext cx="4198341" cy="2614507"/>
          </a:xfrm>
        </p:spPr>
        <p:txBody>
          <a:bodyPr/>
          <a:lstStyle/>
          <a:p>
            <a:endParaRPr lang="en-US"/>
          </a:p>
        </p:txBody>
      </p:sp>
      <p:sp>
        <p:nvSpPr>
          <p:cNvPr id="8" name="Picture Placeholder 3"/>
          <p:cNvSpPr>
            <a:spLocks noGrp="1"/>
          </p:cNvSpPr>
          <p:nvPr>
            <p:ph type="pic" sz="quarter" idx="12"/>
          </p:nvPr>
        </p:nvSpPr>
        <p:spPr>
          <a:xfrm>
            <a:off x="8114453" y="0"/>
            <a:ext cx="4077548" cy="2614507"/>
          </a:xfrm>
        </p:spPr>
        <p:txBody>
          <a:bodyPr/>
          <a:lstStyle/>
          <a:p>
            <a:endParaRPr lang="en-US"/>
          </a:p>
        </p:txBody>
      </p:sp>
      <p:sp>
        <p:nvSpPr>
          <p:cNvPr id="11" name="Text Placeholder 10"/>
          <p:cNvSpPr>
            <a:spLocks noGrp="1"/>
          </p:cNvSpPr>
          <p:nvPr>
            <p:ph type="body" sz="quarter" idx="13"/>
          </p:nvPr>
        </p:nvSpPr>
        <p:spPr>
          <a:xfrm>
            <a:off x="765255" y="3020907"/>
            <a:ext cx="3329632" cy="2926927"/>
          </a:xfrm>
        </p:spPr>
        <p:txBody>
          <a:bodyPr>
            <a:normAutofit/>
          </a:bodyPr>
          <a:lstStyle>
            <a:lvl1pPr marL="0" indent="0">
              <a:buNone/>
              <a:defRPr sz="2133">
                <a:solidFill>
                  <a:schemeClr val="tx1"/>
                </a:solidFill>
              </a:defRPr>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a:t>Click to edit Master text style</a:t>
            </a:r>
          </a:p>
        </p:txBody>
      </p:sp>
      <p:sp>
        <p:nvSpPr>
          <p:cNvPr id="14" name="Text Placeholder 10"/>
          <p:cNvSpPr>
            <a:spLocks noGrp="1"/>
          </p:cNvSpPr>
          <p:nvPr>
            <p:ph type="body" sz="quarter" idx="14"/>
          </p:nvPr>
        </p:nvSpPr>
        <p:spPr>
          <a:xfrm>
            <a:off x="4412345" y="3020907"/>
            <a:ext cx="3329632" cy="2926927"/>
          </a:xfrm>
        </p:spPr>
        <p:txBody>
          <a:bodyPr>
            <a:normAutofit/>
          </a:bodyPr>
          <a:lstStyle>
            <a:lvl1pPr marL="0" indent="0">
              <a:buNone/>
              <a:defRPr sz="2133">
                <a:solidFill>
                  <a:schemeClr val="tx1"/>
                </a:solidFill>
              </a:defRPr>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a:t>Click to edit Master text style</a:t>
            </a:r>
          </a:p>
        </p:txBody>
      </p:sp>
      <p:sp>
        <p:nvSpPr>
          <p:cNvPr id="15" name="Text Placeholder 10"/>
          <p:cNvSpPr>
            <a:spLocks noGrp="1"/>
          </p:cNvSpPr>
          <p:nvPr>
            <p:ph type="body" sz="quarter" idx="15"/>
          </p:nvPr>
        </p:nvSpPr>
        <p:spPr>
          <a:xfrm>
            <a:off x="8114452" y="3020907"/>
            <a:ext cx="3329632" cy="2926927"/>
          </a:xfrm>
        </p:spPr>
        <p:txBody>
          <a:bodyPr>
            <a:normAutofit/>
          </a:bodyPr>
          <a:lstStyle>
            <a:lvl1pPr marL="0" indent="0">
              <a:buNone/>
              <a:defRPr sz="2133">
                <a:solidFill>
                  <a:schemeClr val="tx1"/>
                </a:solidFill>
              </a:defRPr>
            </a:lvl1pPr>
            <a:lvl2pPr marL="609585" indent="0">
              <a:buNone/>
              <a:defRPr sz="1867"/>
            </a:lvl2pPr>
            <a:lvl3pPr marL="1219170" indent="0">
              <a:buNone/>
              <a:defRPr sz="1867"/>
            </a:lvl3pPr>
            <a:lvl4pPr marL="1828754" indent="0">
              <a:buNone/>
              <a:defRPr sz="1867"/>
            </a:lvl4pPr>
            <a:lvl5pPr marL="2438339" indent="0">
              <a:buNone/>
              <a:defRPr sz="1867"/>
            </a:lvl5pPr>
          </a:lstStyle>
          <a:p>
            <a:pPr lvl="0"/>
            <a:r>
              <a:rPr lang="en-US"/>
              <a:t>Click to edit Master text style</a:t>
            </a:r>
          </a:p>
        </p:txBody>
      </p:sp>
      <p:sp>
        <p:nvSpPr>
          <p:cNvPr id="9" name="Slide Number Placeholder 4"/>
          <p:cNvSpPr>
            <a:spLocks noGrp="1"/>
          </p:cNvSpPr>
          <p:nvPr>
            <p:ph type="sldNum" sz="quarter" idx="4"/>
          </p:nvPr>
        </p:nvSpPr>
        <p:spPr>
          <a:xfrm>
            <a:off x="10584264" y="6470135"/>
            <a:ext cx="936824" cy="366183"/>
          </a:xfrm>
          <a:prstGeom prst="rect">
            <a:avLst/>
          </a:prstGeom>
        </p:spPr>
        <p:txBody>
          <a:bodyPr vert="horz" lIns="91440" tIns="45720" rIns="91440" bIns="45720" rtlCol="0" anchor="ctr"/>
          <a:lstStyle>
            <a:lvl1pPr algn="r">
              <a:defRPr sz="1333">
                <a:solidFill>
                  <a:schemeClr val="tx1">
                    <a:tint val="75000"/>
                  </a:schemeClr>
                </a:solidFill>
              </a:defRPr>
            </a:lvl1pPr>
          </a:lstStyle>
          <a:p>
            <a:fld id="{231F87C6-8F4B-C14F-952F-C5F8DB9F277E}" type="slidenum">
              <a:rPr lang="en-US" smtClean="0"/>
              <a:pPr/>
              <a:t>‹#›</a:t>
            </a:fld>
            <a:endParaRPr lang="en-US"/>
          </a:p>
        </p:txBody>
      </p:sp>
      <p:sp>
        <p:nvSpPr>
          <p:cNvPr id="10" name="Footer Placeholder 3"/>
          <p:cNvSpPr>
            <a:spLocks noGrp="1"/>
          </p:cNvSpPr>
          <p:nvPr>
            <p:ph type="ftr" sz="quarter" idx="3"/>
          </p:nvPr>
        </p:nvSpPr>
        <p:spPr>
          <a:xfrm>
            <a:off x="584025" y="6470135"/>
            <a:ext cx="4114800" cy="366183"/>
          </a:xfrm>
          <a:prstGeom prst="rect">
            <a:avLst/>
          </a:prstGeom>
        </p:spPr>
        <p:txBody>
          <a:bodyPr vert="horz" lIns="91440" tIns="45720" rIns="91440" bIns="45720" rtlCol="0" anchor="ctr"/>
          <a:lstStyle>
            <a:lvl1pPr algn="l">
              <a:defRPr sz="1333">
                <a:solidFill>
                  <a:schemeClr val="tx1">
                    <a:tint val="75000"/>
                  </a:schemeClr>
                </a:solidFill>
              </a:defRPr>
            </a:lvl1pPr>
          </a:lstStyle>
          <a:p>
            <a:r>
              <a:rPr lang="en-US"/>
              <a:t>GSMA Confidential</a:t>
            </a:r>
          </a:p>
        </p:txBody>
      </p:sp>
    </p:spTree>
    <p:extLst>
      <p:ext uri="{BB962C8B-B14F-4D97-AF65-F5344CB8AC3E}">
        <p14:creationId xmlns:p14="http://schemas.microsoft.com/office/powerpoint/2010/main" val="40482276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BD9431B5-9A1E-4046-BDC9-65F331CB99B8}"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A571E535-F798-44C3-9DD4-B527E6043E33}"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75F9F9B0-E43C-437B-BE8E-E01F105D90F7}" type="slidenum">
              <a:rPr lang="en-US" sz="800" b="0" i="0" u="none">
                <a:solidFill>
                  <a:srgbClr val="1A1816"/>
                </a:solidFill>
                <a:latin typeface="+mn-lt"/>
              </a:rPr>
              <a:t>&lt;#&gt;</a:t>
            </a:fld>
            <a:r>
              <a:rPr lang="en-US" sz="800" b="0" i="0" u="none">
                <a:solidFill>
                  <a:srgbClr val="1A1816"/>
                </a:solidFill>
                <a:latin typeface="+mn-lt"/>
              </a:rPr>
              <a:t> of 75</a:t>
            </a: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8BD0D5D8-CFDE-40DE-B412-F037C3C0B48F}" type="slidenum">
              <a:rPr lang="en-US" sz="800" b="0" i="0" u="none">
                <a:solidFill>
                  <a:srgbClr val="1A1816"/>
                </a:solidFill>
                <a:latin typeface="+mn-lt"/>
              </a:rPr>
              <a:t>&lt;#&gt;</a:t>
            </a:fld>
            <a:r>
              <a:rPr lang="en-US" sz="800" b="0" i="0" u="none">
                <a:solidFill>
                  <a:srgbClr val="1A1816"/>
                </a:solidFill>
                <a:latin typeface="+mn-lt"/>
              </a:rPr>
              <a:t> of 75</a:t>
            </a: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 Hilda Light 40pt, Eri.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a:t>     Click icon to add picture</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A78EC9AB-2A32-41ED-82B9-80B875128071}"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560C4B05-B5A7-4B44-9DE6-046963CA463E}"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a:t>      Click icon to add picture</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3E8A6464-019E-4094-B9F3-EC94A04A8F7F}"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62E9612D-AA5F-4FD4-96E3-3F97C68C199F}" type="slidenum">
              <a:rPr lang="en-US" sz="800" b="0" i="0" u="none">
                <a:solidFill>
                  <a:srgbClr val="1A1816"/>
                </a:solidFill>
                <a:latin typeface="+mn-lt"/>
              </a:rPr>
              <a:t>&lt;#&gt;</a:t>
            </a:fld>
            <a:r>
              <a:rPr lang="en-US" sz="800" b="0" i="0" u="none">
                <a:solidFill>
                  <a:srgbClr val="1A1816"/>
                </a:solidFill>
                <a:latin typeface="+mn-lt"/>
              </a:rPr>
              <a:t> of 75</a:t>
            </a: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5E9690AD-A12A-420F-B5DD-8C310558ACB2}"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779FB713-D6CF-43A3-A2C3-54F61DFA6E9F}" type="slidenum">
              <a:rPr lang="en-US" sz="800" b="0" i="0" u="none">
                <a:solidFill>
                  <a:srgbClr val="1A1816"/>
                </a:solidFill>
                <a:latin typeface="+mn-lt"/>
              </a:rPr>
              <a:t>&lt;#&gt;</a:t>
            </a:fld>
            <a:r>
              <a:rPr lang="en-US" sz="800" b="0" i="0" u="none">
                <a:solidFill>
                  <a:srgbClr val="1A1816"/>
                </a:solidFill>
                <a:latin typeface="+mn-lt"/>
              </a:rPr>
              <a:t> of 75</a:t>
            </a: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Imag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4631267" y="2384213"/>
            <a:ext cx="6951133" cy="3657600"/>
          </a:xfrm>
          <a:prstGeom prst="rect">
            <a:avLst/>
          </a:prstGeom>
        </p:spPr>
        <p:txBody>
          <a:bodyPr vert="horz" lIns="91440" tIns="45720" rIns="91440" bIns="45720" rtlCol="0">
            <a:normAutofit/>
          </a:bodyPr>
          <a:lstStyle>
            <a:lvl1pPr>
              <a:defRPr sz="2133">
                <a:solidFill>
                  <a:schemeClr val="tx1"/>
                </a:solidFill>
              </a:defRPr>
            </a:lvl1pPr>
            <a:lvl2pPr>
              <a:defRPr sz="1867">
                <a:solidFill>
                  <a:schemeClr val="tx1"/>
                </a:solidFill>
              </a:defRPr>
            </a:lvl2pPr>
            <a:lvl3pPr>
              <a:defRPr sz="1867">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4631267" y="1028700"/>
            <a:ext cx="6951133" cy="1143000"/>
          </a:xfrm>
          <a:prstGeom prst="rect">
            <a:avLst/>
          </a:prstGeom>
        </p:spPr>
        <p:txBody>
          <a:bodyPr vert="horz" lIns="91440" tIns="45720" rIns="91440" bIns="45720" rtlCol="0" anchor="ctr">
            <a:normAutofit/>
          </a:bodyPr>
          <a:lstStyle>
            <a:lvl1pPr>
              <a:defRPr>
                <a:solidFill>
                  <a:schemeClr val="tx1"/>
                </a:solidFill>
              </a:defRPr>
            </a:lvl1pPr>
          </a:lstStyle>
          <a:p>
            <a:r>
              <a:rPr lang="en-US"/>
              <a:t>Click to edit Master title style</a:t>
            </a:r>
          </a:p>
        </p:txBody>
      </p:sp>
      <p:sp>
        <p:nvSpPr>
          <p:cNvPr id="3" name="Picture Placeholder 2"/>
          <p:cNvSpPr>
            <a:spLocks noGrp="1"/>
          </p:cNvSpPr>
          <p:nvPr>
            <p:ph type="pic" sz="quarter" idx="10"/>
          </p:nvPr>
        </p:nvSpPr>
        <p:spPr>
          <a:xfrm>
            <a:off x="-1" y="0"/>
            <a:ext cx="4254500" cy="6858000"/>
          </a:xfrm>
        </p:spPr>
        <p:txBody>
          <a:bodyPr/>
          <a:lstStyle/>
          <a:p>
            <a:endParaRPr lang="en-US"/>
          </a:p>
        </p:txBody>
      </p:sp>
      <p:sp>
        <p:nvSpPr>
          <p:cNvPr id="9" name="Slide Number Placeholder 4"/>
          <p:cNvSpPr>
            <a:spLocks noGrp="1"/>
          </p:cNvSpPr>
          <p:nvPr>
            <p:ph type="sldNum" sz="quarter" idx="4"/>
          </p:nvPr>
        </p:nvSpPr>
        <p:spPr>
          <a:xfrm>
            <a:off x="10584264" y="6470135"/>
            <a:ext cx="936824" cy="366183"/>
          </a:xfrm>
          <a:prstGeom prst="rect">
            <a:avLst/>
          </a:prstGeom>
        </p:spPr>
        <p:txBody>
          <a:bodyPr vert="horz" lIns="91440" tIns="45720" rIns="91440" bIns="45720" rtlCol="0" anchor="ctr"/>
          <a:lstStyle>
            <a:lvl1pPr algn="r">
              <a:defRPr sz="1333">
                <a:solidFill>
                  <a:schemeClr val="tx1">
                    <a:tint val="75000"/>
                  </a:schemeClr>
                </a:solidFill>
              </a:defRPr>
            </a:lvl1pPr>
          </a:lstStyle>
          <a:p>
            <a:fld id="{231F87C6-8F4B-C14F-952F-C5F8DB9F277E}" type="slidenum">
              <a:rPr lang="en-US" smtClean="0"/>
              <a:pPr/>
              <a:t>‹#›</a:t>
            </a:fld>
            <a:endParaRPr lang="en-US"/>
          </a:p>
        </p:txBody>
      </p:sp>
      <p:sp>
        <p:nvSpPr>
          <p:cNvPr id="10" name="Footer Placeholder 3"/>
          <p:cNvSpPr>
            <a:spLocks noGrp="1"/>
          </p:cNvSpPr>
          <p:nvPr>
            <p:ph type="ftr" sz="quarter" idx="3"/>
          </p:nvPr>
        </p:nvSpPr>
        <p:spPr>
          <a:xfrm>
            <a:off x="584025" y="6470135"/>
            <a:ext cx="4114800" cy="366183"/>
          </a:xfrm>
          <a:prstGeom prst="rect">
            <a:avLst/>
          </a:prstGeom>
        </p:spPr>
        <p:txBody>
          <a:bodyPr vert="horz" lIns="91440" tIns="45720" rIns="91440" bIns="45720" rtlCol="0" anchor="ctr"/>
          <a:lstStyle>
            <a:lvl1pPr algn="l">
              <a:defRPr sz="1333">
                <a:solidFill>
                  <a:schemeClr val="tx1">
                    <a:tint val="75000"/>
                  </a:schemeClr>
                </a:solidFill>
              </a:defRPr>
            </a:lvl1pPr>
          </a:lstStyle>
          <a:p>
            <a:r>
              <a:rPr lang="en-US"/>
              <a:t>GSMA Confidential</a:t>
            </a:r>
          </a:p>
        </p:txBody>
      </p:sp>
    </p:spTree>
    <p:extLst>
      <p:ext uri="{BB962C8B-B14F-4D97-AF65-F5344CB8AC3E}">
        <p14:creationId xmlns:p14="http://schemas.microsoft.com/office/powerpoint/2010/main" val="3151244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8A565D65-785D-47AB-A202-8049F66FA6E2}" type="slidenum">
              <a:rPr lang="en-US" sz="800" b="0" i="0" u="none">
                <a:solidFill>
                  <a:srgbClr val="1A1816"/>
                </a:solidFill>
                <a:latin typeface="+mn-lt"/>
              </a:rPr>
              <a:t>&lt;#&gt;</a:t>
            </a:fld>
            <a:r>
              <a:rPr lang="en-US" sz="800" b="0" i="0" u="none">
                <a:solidFill>
                  <a:srgbClr val="1A1816"/>
                </a:solidFill>
                <a:latin typeface="+mn-lt"/>
              </a:rPr>
              <a:t> of 75</a:t>
            </a: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C301B257-A266-46CE-94C2-031335D7895B}" type="slidenum">
              <a:rPr lang="en-US" sz="800" b="0" i="0" u="none">
                <a:solidFill>
                  <a:srgbClr val="1A1816"/>
                </a:solidFill>
                <a:latin typeface="+mn-lt"/>
              </a:rPr>
              <a:t>&lt;#&gt;</a:t>
            </a:fld>
            <a:r>
              <a:rPr lang="en-US" sz="800" b="0" i="0" u="none">
                <a:solidFill>
                  <a:srgbClr val="1A1816"/>
                </a:solidFill>
                <a:latin typeface="+mn-lt"/>
              </a:rPr>
              <a:t> of 75</a:t>
            </a: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A5490F6C-1CBF-46F5-92B1-525DC701E32A}" type="slidenum">
              <a:rPr lang="en-US" sz="800" b="0" i="0" u="none">
                <a:solidFill>
                  <a:srgbClr val="1A1816"/>
                </a:solidFill>
                <a:latin typeface="+mn-lt"/>
              </a:rPr>
              <a:t>&lt;#&gt;</a:t>
            </a:fld>
            <a:r>
              <a:rPr lang="en-US" sz="800" b="0" i="0" u="none">
                <a:solidFill>
                  <a:srgbClr val="1A1816"/>
                </a:solidFill>
                <a:latin typeface="+mn-lt"/>
              </a:rPr>
              <a:t> of 75</a:t>
            </a: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0D868E42-4023-4B6B-AD8D-C1B4D413B0CA}"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69421811-D907-4DF3-9FA9-A557CFA4E63E}"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D22FEB2A-CA41-4D9A-96FB-DB7F2D9A2479}"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Preamble text, </a:t>
            </a:r>
            <a:r>
              <a:rPr lang="en-US"/>
              <a:t>Ericsson </a:t>
            </a:r>
            <a:r>
              <a:rPr kumimoji="0" lang="en-US" sz="2500" b="0" i="0" u="none" strike="noStrike" kern="1200" cap="none" spc="0" normalizeH="0" baseline="0" noProof="0">
                <a:ln>
                  <a:noFill/>
                </a:ln>
                <a:solidFill>
                  <a:srgbClr val="181818"/>
                </a:solidFill>
                <a:effectLst/>
                <a:uLnTx/>
                <a:uFillTx/>
                <a:ea typeface="+mn-ea"/>
                <a:cs typeface="Ericsson Hilda Light" panose="020B0604020202020204" pitchFamily="34" charset="0"/>
              </a:rPr>
              <a:t>Hilda 25pt, Ericsson Black</a:t>
            </a:r>
            <a:endParaRPr lang="en-US"/>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F0D30191-00FF-487D-A5CC-C0BF7CA32846}"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B29FB82C-D925-4169-84F0-D27F90354F1E}" type="slidenum">
              <a:rPr lang="en-US" sz="800" b="0" i="0" u="none">
                <a:solidFill>
                  <a:srgbClr val="1A1816"/>
                </a:solidFill>
                <a:latin typeface="+mn-lt"/>
              </a:rPr>
              <a:t>&lt;#&gt;</a:t>
            </a:fld>
            <a:r>
              <a:rPr lang="en-US" sz="800" b="0" i="0" u="none">
                <a:solidFill>
                  <a:srgbClr val="1A1816"/>
                </a:solidFill>
                <a:latin typeface="+mn-lt"/>
              </a:rPr>
              <a:t> of 75</a:t>
            </a: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2616ED51-6A63-43D2-8B37-F5B74BCD1D53}" type="slidenum">
              <a:rPr lang="en-US" sz="800" b="0" i="0" u="none">
                <a:solidFill>
                  <a:srgbClr val="1A1816"/>
                </a:solidFill>
                <a:latin typeface="+mn-lt"/>
              </a:rPr>
              <a:t>&lt;#&gt;</a:t>
            </a:fld>
            <a:r>
              <a:rPr lang="en-US" sz="800" b="0" i="0" u="none">
                <a:solidFill>
                  <a:srgbClr val="1A1816"/>
                </a:solidFill>
                <a:latin typeface="+mn-lt"/>
              </a:rPr>
              <a:t> of 75</a:t>
            </a: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a:p>
            <a:pPr lvl="3"/>
            <a:endParaRPr lang="en-US"/>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a:t>For heading, use Ericsson Hilda in bold. For copy and bullets, use E. Hilda.</a:t>
            </a:r>
          </a:p>
          <a:p>
            <a:pPr lvl="0"/>
            <a:r>
              <a:rPr lang="en-US"/>
              <a:t>First level</a:t>
            </a:r>
          </a:p>
          <a:p>
            <a:pPr lvl="1"/>
            <a:r>
              <a:rPr lang="en-US"/>
              <a:t>Second level</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470A4D38-8BF1-4F18-AB99-F6A0F6542CAA}" type="slidenum">
              <a:rPr lang="en-US" sz="800" b="0" i="0" u="none">
                <a:solidFill>
                  <a:srgbClr val="1A1816"/>
                </a:solidFill>
                <a:latin typeface="+mn-lt"/>
              </a:rPr>
              <a:t>&lt;#&gt;</a:t>
            </a:fld>
            <a:r>
              <a:rPr lang="en-US" sz="800" b="0" i="0" u="none">
                <a:solidFill>
                  <a:srgbClr val="1A1816"/>
                </a:solidFill>
                <a:latin typeface="+mn-lt"/>
              </a:rPr>
              <a:t> of 75</a:t>
            </a: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4" y="476251"/>
            <a:ext cx="8353427"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6" y="1844675"/>
            <a:ext cx="11233151" cy="4392612"/>
          </a:xfr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035650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a:t>Use this space for relevant Ericsson URLs or hashtags</a:t>
            </a:r>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a:t>Use this space for relevant Ericsson URLs or hashtags</a:t>
            </a:r>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a:solidFill>
                <a:schemeClr val="tx1"/>
              </a:solidFill>
            </a:endParaRPr>
          </a:p>
          <a:p>
            <a:pPr marL="0" indent="0">
              <a:buClr>
                <a:schemeClr val="tx1"/>
              </a:buClr>
              <a:buFont typeface="Ericsson Hilda Light" panose="00000400000000000000" pitchFamily="2" charset="0"/>
              <a:buNone/>
            </a:pPr>
            <a:r>
              <a:rPr lang="en-US" sz="1400">
                <a:solidFill>
                  <a:schemeClr val="tx1"/>
                </a:solidFill>
              </a:rPr>
              <a:t>!"#$%&amp;'()*+,./0123456789:;&lt;=&gt;?@ABCDEFGHIJKLMNOPQRSTUVWXYZ[\]^_`</a:t>
            </a:r>
            <a:r>
              <a:rPr lang="en-US" sz="1400" err="1">
                <a:solidFill>
                  <a:schemeClr val="tx1"/>
                </a:solidFill>
              </a:rPr>
              <a:t>abcdefghijklmnopqrstuvwxyz</a:t>
            </a:r>
            <a:r>
              <a:rPr lang="en-US" sz="140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err="1">
                <a:solidFill>
                  <a:schemeClr val="tx1"/>
                </a:solidFill>
              </a:rPr>
              <a:t>ẀẁẃẄẅỲỳ</a:t>
            </a:r>
            <a:r>
              <a:rPr lang="en-US" sz="1400">
                <a:solidFill>
                  <a:schemeClr val="tx1"/>
                </a:solidFill>
              </a:rPr>
              <a:t>‘’‚“”„†‡•…‰‹›⁄€™ĀĀĂĂĄĄĆĆĊĊČČĎĎĐĐĒĒĖĖĘĘĚĚĞĞĠĠĢĢĪĪĮĮİĶĶĹĹĻĻĽĽŃŃŅŅŇŇŌŌŐŐŔŔŖŖŘŘŚŚŞŞŢŢŤŤŪŪŮŮŰŰŲŲŴŴŶŶŹŹŻŻȘș−≤≥</a:t>
            </a:r>
            <a:r>
              <a:rPr lang="en-US" sz="1400" err="1">
                <a:solidFill>
                  <a:schemeClr val="tx1"/>
                </a:solidFill>
              </a:rPr>
              <a:t>ﬁﬂΆΈΉΊΌΎΏΐΑΒΓΕΖΗΘΙΚΛΜΝΞΟΠΡΣΤΥΦΧΨΪΫΆΈΉΊΰ</a:t>
            </a:r>
            <a:r>
              <a:rPr lang="en-US" sz="140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panose="00000500000000000000" pitchFamily="2" charset="0"/>
              </a:rPr>
              <a:t>●</a:t>
            </a: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rPr>
              <a:t>!"#$%&amp;'()*+,./0123456789:;&lt;=&gt;?@ABCDEFGHIJKLMNOPQRSTUVWXYZ[\]^_`</a:t>
            </a:r>
            <a:r>
              <a:rPr lang="en-US" sz="1400" b="1" err="1">
                <a:solidFill>
                  <a:schemeClr val="tx1"/>
                </a:solidFill>
              </a:rPr>
              <a:t>abcdefghijklmnopqrstuvwxyz</a:t>
            </a:r>
            <a:r>
              <a:rPr lang="en-US" sz="1400" b="1">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err="1">
                <a:solidFill>
                  <a:schemeClr val="tx1"/>
                </a:solidFill>
              </a:rPr>
              <a:t>ẀẁẃẄẅỲỳ</a:t>
            </a:r>
            <a:r>
              <a:rPr lang="en-US" sz="1400" b="1">
                <a:solidFill>
                  <a:schemeClr val="tx1"/>
                </a:solidFill>
              </a:rPr>
              <a:t>‘’‚“”„†‡•…‰‹›⁄€™ĀĀĂĂĄĄĆĆĊĊČČĎĎĐĐĒĒĖĖĘĘĚĚĞĞĠĠĢĢĪĪĮĮİĶĶĹĹĻĻĽĽŃŃŅŅŇŇŌŌŐŐŔŔŖŖŘŘŚŚŞŞŢŢŤŤŪŪŮŮŰŰŲŲŴŴŶŶŹŹŻŻȘș−≤≥</a:t>
            </a:r>
            <a:r>
              <a:rPr lang="en-US" sz="1400" b="1" err="1">
                <a:solidFill>
                  <a:schemeClr val="tx1"/>
                </a:solidFill>
              </a:rPr>
              <a:t>ﬁﬂΆΈΉΊΌΎΏΐΑΒΓΕΖΗΘΙΚΛΜΝΞΟΠΡΣΤΥΦΧΨΪΫΆΈΉΊΰ</a:t>
            </a:r>
            <a:r>
              <a:rPr lang="en-US" sz="1400" b="1">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panose="00000500000000000000" pitchFamily="2" charset="0"/>
              </a:rPr>
              <a:t> </a:t>
            </a:r>
            <a:r>
              <a:rPr lang="en-US" sz="1400" b="1">
                <a:solidFill>
                  <a:schemeClr val="tx1"/>
                </a:solidFill>
                <a:latin typeface="Ericsson Hilda" panose="00000500000000000000" pitchFamily="2" charset="0"/>
              </a:rPr>
              <a:t>●</a:t>
            </a:r>
            <a:endParaRPr lang="en-US" sz="1400" b="1">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a:solidFill>
                  <a:schemeClr val="tx1"/>
                </a:solidFill>
                <a:latin typeface="+mj-lt"/>
              </a:rPr>
              <a:t>!"#$%&amp;'()*+,./0123456789:;&lt;=&gt;?@ABCDEFGHIJKLMNOPQRSTUVWXYZ[\]^_`</a:t>
            </a:r>
            <a:r>
              <a:rPr lang="en-US" sz="1400" err="1">
                <a:solidFill>
                  <a:schemeClr val="tx1"/>
                </a:solidFill>
                <a:latin typeface="+mj-lt"/>
              </a:rPr>
              <a:t>abcdefghijklmnopqrstuvwxyz</a:t>
            </a:r>
            <a:r>
              <a:rPr lang="en-US" sz="1400">
                <a:solidFill>
                  <a:schemeClr val="tx1"/>
                </a:solidFill>
                <a:latin typeface="+mj-lt"/>
              </a:rPr>
              <a:t>{|}~¡¢£¤¥¦§¨©ª«¬®¯°±²³´¶·¸¹º»¼½ÀÁÂÃÄÅÆÇÈËÌÍÎÏÐÑÒÓÔÕÖ×ØÙÚÛÜÝÞßàáâãäåæçèéêëìíîïðñòóôõö÷øùúûüýþÿĀāĂăąĆćĊċ</a:t>
            </a:r>
            <a:r>
              <a:rPr lang="en-US" sz="1400" kern="1200">
                <a:solidFill>
                  <a:schemeClr val="tx1"/>
                </a:solidFill>
                <a:latin typeface="+mn-lt"/>
                <a:ea typeface="+mn-ea"/>
                <a:cs typeface="+mn-cs"/>
              </a:rPr>
              <a:t>Čč</a:t>
            </a:r>
            <a:r>
              <a:rPr lang="en-US" sz="1400">
                <a:solidFill>
                  <a:schemeClr val="tx1"/>
                </a:solidFill>
                <a:latin typeface="+mj-lt"/>
              </a:rPr>
              <a:t>ĎďĐđĒĖėĘęĚěĞğĠġĢģĪīĮįİıĶķĹĺĻļĽľŁłŃńŅņŇňŌŐőŒœŔŕŖŗŘřŚśŞşŠšŢţŤťŪūŮůŰűŲųŴŵŶŷŸŹźŻżŽžƒȘșˆˇ˘˙˚˛˜˝</a:t>
            </a:r>
            <a:r>
              <a:rPr lang="en-US" sz="1400" err="1">
                <a:solidFill>
                  <a:schemeClr val="tx1"/>
                </a:solidFill>
                <a:latin typeface="+mj-lt"/>
              </a:rPr>
              <a:t>ẀẁẃẄẅỲỳ</a:t>
            </a:r>
            <a:r>
              <a:rPr lang="en-US" sz="1400">
                <a:solidFill>
                  <a:schemeClr val="tx1"/>
                </a:solidFill>
                <a:latin typeface="+mj-lt"/>
              </a:rPr>
              <a:t>‘’‚“”„†‡•…‰‹›⁄€™ĀĀĂĂĄĄĆĆĊĊČČĎĎĐĐĒĒĖĖĘĘĚĚĞĞĠĠĢĢĪĪĮĮİĶĶĹĹĻĻĽĽŃŃŅŅŇŇŌŌŐŐŔŔŖŖŘŘŚŚŞŞŢŢŤŤŪŪŮŮŰŰŲŲŴŴŶŶŹŹŻŻȘș−≤≥</a:t>
            </a:r>
            <a:r>
              <a:rPr lang="en-US" sz="1400" err="1">
                <a:solidFill>
                  <a:schemeClr val="tx1"/>
                </a:solidFill>
                <a:latin typeface="+mj-lt"/>
              </a:rPr>
              <a:t>ﬁﬂΆΈΉΊΌΎΏΐΑΒΓΕΖΗΘΙΚΛΜΝΞΟΠΡΣΤΥΦΧΨΪΫΆΈΉΊΰ</a:t>
            </a:r>
            <a:r>
              <a:rPr lang="en-US" sz="140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a:solidFill>
                  <a:schemeClr val="tx1"/>
                </a:solidFill>
                <a:latin typeface="Ericsson Hilda Light" panose="00000400000000000000" pitchFamily="2" charset="0"/>
              </a:rPr>
              <a:t>●</a:t>
            </a:r>
            <a:endParaRPr lang="en-US" sz="14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mj-lt"/>
              </a:rPr>
              <a:t>!"#$%&amp;'()*+,./0123456789:;&lt;=&gt;?@ABCDEFGHIJKLMNOPQRSTUVWXYZ[\]^_`</a:t>
            </a:r>
            <a:r>
              <a:rPr lang="en-US" sz="1400" b="1" err="1">
                <a:solidFill>
                  <a:schemeClr val="tx1"/>
                </a:solidFill>
                <a:latin typeface="+mj-lt"/>
              </a:rPr>
              <a:t>abcdefghijklmnopqrstuvwxyz</a:t>
            </a:r>
            <a:r>
              <a:rPr lang="en-US" sz="1400" b="1">
                <a:solidFill>
                  <a:schemeClr val="tx1"/>
                </a:solidFill>
                <a:latin typeface="+mj-lt"/>
              </a:rPr>
              <a:t>{|}~¡¢£¤¥¦§¨©ª«¬®¯°±²³´¶·¸¹º»¼½ÀÁÂÃÄÅÆÇÈËÌÍÎÏÐÑÒÓÔÕÖ×ØÙÚÛÜÝÞßàáâãäåæçèéêëìíîïðñòóôõö÷øùúûüýþÿĀāĂăąĆćĊċ</a:t>
            </a:r>
            <a:r>
              <a:rPr lang="en-US" sz="1400" b="1" kern="1200">
                <a:solidFill>
                  <a:schemeClr val="tx1"/>
                </a:solidFill>
                <a:latin typeface="+mn-lt"/>
                <a:ea typeface="+mn-ea"/>
                <a:cs typeface="+mn-cs"/>
              </a:rPr>
              <a:t>Čč</a:t>
            </a:r>
            <a:r>
              <a:rPr lang="en-US" sz="1400" b="1">
                <a:solidFill>
                  <a:schemeClr val="tx1"/>
                </a:solidFill>
                <a:latin typeface="+mj-lt"/>
              </a:rPr>
              <a:t>ĎďĐđĒĖėĘęĚěĞğĠġĢģĪīĮįİıĶķĹĺĻļĽľŁłŃńŅņŇňŌŐőŒœŔŕŖŗŘřŚśŞşŠšŢţŤťŪūŮůŰűŲųŴŵŶŷŸŹźŻżŽžƒȘșˆˇ˘˙˚˛˜˝</a:t>
            </a:r>
            <a:r>
              <a:rPr lang="en-US" sz="1400" b="1" err="1">
                <a:solidFill>
                  <a:schemeClr val="tx1"/>
                </a:solidFill>
                <a:latin typeface="+mj-lt"/>
              </a:rPr>
              <a:t>ẀẁẃẄẅỲỳ</a:t>
            </a:r>
            <a:r>
              <a:rPr lang="en-US" sz="1400" b="1">
                <a:solidFill>
                  <a:schemeClr val="tx1"/>
                </a:solidFill>
                <a:latin typeface="+mj-lt"/>
              </a:rPr>
              <a:t>‘’‚“”„†‡•…‰‹›⁄€™ĀĀĂĂĄĄĆĆĊĊČČĎĎĐĐĒĒĖĖĘĘĚĚĞĞĠĠĢĢĪĪĮĮİĶĶĹĹĻĻĽĽŃŃŅŅŇŇŌŌŐŐŔŔŖŖŘŘŚŚŞŞŢŢŤŤŪŪŮŮŰŰŲŲŴŴŶŶŹŹŻŻȘș−≤≥</a:t>
            </a:r>
            <a:r>
              <a:rPr lang="en-US" sz="1400" b="1" err="1">
                <a:solidFill>
                  <a:schemeClr val="tx1"/>
                </a:solidFill>
                <a:latin typeface="+mj-lt"/>
              </a:rPr>
              <a:t>ﬁﬂΆΈΉΊΌΎΏΐΑΒΓΕΖΗΘΙΚΛΜΝΞΟΠΡΣΤΥΦΧΨΪΫΆΈΉΊΰ</a:t>
            </a:r>
            <a:r>
              <a:rPr lang="en-US" sz="1400" b="1">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a:solidFill>
                  <a:schemeClr val="tx1"/>
                </a:solidFill>
                <a:latin typeface="Ericsson Hilda Light" panose="00000400000000000000" pitchFamily="2" charset="0"/>
              </a:rPr>
              <a:t>●</a:t>
            </a:r>
            <a:endParaRPr lang="en-US" sz="1400" b="1">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a:solidFill>
                  <a:schemeClr val="tx1"/>
                </a:solidFill>
                <a:latin typeface="Ericsson Technical Icons" panose="00000500000000000000" pitchFamily="2" charset="0"/>
              </a:rPr>
              <a:t>B C D F G H I L M O P R S W X b c d f g h I l m o p r s w x</a:t>
            </a:r>
            <a:endParaRPr lang="en-US" sz="1400" b="1">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7" y="476250"/>
            <a:ext cx="8353426" cy="3457576"/>
          </a:xfrm>
        </p:spPr>
        <p:txBody>
          <a:bodyPr/>
          <a:lstStyle>
            <a:lvl1pPr>
              <a:lnSpc>
                <a:spcPct val="85000"/>
              </a:lnSpc>
              <a:defRPr sz="5988" b="0" kern="1400" spc="-160" baseline="0">
                <a:latin typeface="+mj-lt"/>
              </a:defRPr>
            </a:lvl1pPr>
          </a:lstStyle>
          <a:p>
            <a:r>
              <a:rPr lang="en-US"/>
              <a:t>Presentation title,</a:t>
            </a:r>
            <a:br>
              <a:rPr lang="en-US"/>
            </a:br>
            <a:r>
              <a:rPr lang="en-US"/>
              <a:t>Ericsson Hilda Light 60pt,</a:t>
            </a:r>
            <a:br>
              <a:rPr lang="en-US"/>
            </a:br>
            <a:r>
              <a:rPr lang="en-US"/>
              <a:t>Ericsson Black,</a:t>
            </a:r>
            <a:br>
              <a:rPr lang="en-US"/>
            </a:br>
            <a:r>
              <a:rPr lang="en-US"/>
              <a:t>max 4-lines</a:t>
            </a:r>
          </a:p>
        </p:txBody>
      </p:sp>
      <p:sp>
        <p:nvSpPr>
          <p:cNvPr id="22530" name="SubTitle_TM"/>
          <p:cNvSpPr>
            <a:spLocks noGrp="1" noChangeArrowheads="1"/>
          </p:cNvSpPr>
          <p:nvPr>
            <p:ph type="subTitle" idx="1" hasCustomPrompt="1"/>
          </p:nvPr>
        </p:nvSpPr>
        <p:spPr>
          <a:xfrm>
            <a:off x="479425" y="4149729"/>
            <a:ext cx="5472114" cy="2087563"/>
          </a:xfrm>
          <a:prstGeom prst="rect">
            <a:avLst/>
          </a:prstGeom>
        </p:spPr>
        <p:txBody>
          <a:bodyPr lIns="72000" anchor="t"/>
          <a:lstStyle>
            <a:lvl1pPr marL="0" indent="0">
              <a:lnSpc>
                <a:spcPct val="100000"/>
              </a:lnSpc>
              <a:spcBef>
                <a:spcPts val="0"/>
              </a:spcBef>
              <a:buFont typeface="Ericsson Hilda Light" charset="0"/>
              <a:buNone/>
              <a:defRPr sz="1996" baseline="0">
                <a:solidFill>
                  <a:schemeClr val="tx1"/>
                </a:solidFill>
                <a:latin typeface="+mn-lt"/>
              </a:defRPr>
            </a:lvl1pPr>
          </a:lstStyle>
          <a:p>
            <a:r>
              <a:rPr lang="en-US"/>
              <a:t>Presentation description/subtitle</a:t>
            </a:r>
            <a:br>
              <a:rPr lang="en-US"/>
            </a:br>
            <a:r>
              <a:rPr lang="en-US"/>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198">
                <a:latin typeface="+mn-lt"/>
              </a:defRPr>
            </a:lvl1pPr>
          </a:lstStyle>
          <a:p>
            <a:r>
              <a:rPr lang="en-US"/>
              <a:t>Speaker name</a:t>
            </a:r>
          </a:p>
        </p:txBody>
      </p:sp>
      <p:sp>
        <p:nvSpPr>
          <p:cNvPr id="12" name="Content Placeholder 11"/>
          <p:cNvSpPr>
            <a:spLocks noGrp="1"/>
          </p:cNvSpPr>
          <p:nvPr>
            <p:ph sz="quarter" idx="11" hasCustomPrompt="1"/>
          </p:nvPr>
        </p:nvSpPr>
        <p:spPr>
          <a:xfrm>
            <a:off x="9281601" y="6237290"/>
            <a:ext cx="1463040" cy="287337"/>
          </a:xfrm>
          <a:prstGeom prst="rect">
            <a:avLst/>
          </a:prstGeom>
          <a:noFill/>
          <a:ln w="9525">
            <a:noFill/>
            <a:miter lim="800000"/>
            <a:headEnd/>
            <a:tailEnd/>
          </a:ln>
        </p:spPr>
        <p:txBody>
          <a:bodyPr tIns="0" rIns="0" anchor="b"/>
          <a:lstStyle>
            <a:lvl1pPr marL="0" indent="0" algn="ctr">
              <a:buNone/>
              <a:defRPr lang="en-US" sz="1198" dirty="0">
                <a:latin typeface="+mn-lt"/>
              </a:defRPr>
            </a:lvl1pPr>
          </a:lstStyle>
          <a:p>
            <a:r>
              <a:rPr lang="en-US"/>
              <a:t>Organization</a:t>
            </a:r>
          </a:p>
        </p:txBody>
      </p:sp>
      <p:sp>
        <p:nvSpPr>
          <p:cNvPr id="15" name="Content Placeholder 11"/>
          <p:cNvSpPr>
            <a:spLocks noGrp="1"/>
          </p:cNvSpPr>
          <p:nvPr>
            <p:ph sz="quarter" idx="12" hasCustomPrompt="1"/>
          </p:nvPr>
        </p:nvSpPr>
        <p:spPr>
          <a:xfrm>
            <a:off x="10811953" y="6237291"/>
            <a:ext cx="897503" cy="287337"/>
          </a:xfrm>
          <a:prstGeom prst="rect">
            <a:avLst/>
          </a:prstGeom>
          <a:noFill/>
          <a:ln w="9525">
            <a:noFill/>
            <a:miter lim="800000"/>
            <a:headEnd/>
            <a:tailEnd/>
          </a:ln>
        </p:spPr>
        <p:txBody>
          <a:bodyPr wrap="none" tIns="0" rIns="0" anchor="b"/>
          <a:lstStyle>
            <a:lvl1pPr marL="0" indent="0" algn="ctr">
              <a:buNone/>
              <a:defRPr lang="en-US" sz="1198" dirty="0">
                <a:latin typeface="+mn-lt"/>
              </a:defRPr>
            </a:lvl1pPr>
          </a:lstStyle>
          <a:p>
            <a:pPr lvl="0"/>
            <a:r>
              <a:rPr lang="en-US"/>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Tree>
    <p:extLst>
      <p:ext uri="{BB962C8B-B14F-4D97-AF65-F5344CB8AC3E}">
        <p14:creationId xmlns:p14="http://schemas.microsoft.com/office/powerpoint/2010/main" val="199375138"/>
      </p:ext>
    </p:extLst>
  </p:cSld>
  <p:clrMapOvr>
    <a:masterClrMapping/>
  </p:clrMapOvr>
  <p:hf sldNum="0" hdr="0" ftr="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a:t>                                                                         Click icon to add a bright image</a:t>
            </a:r>
          </a:p>
        </p:txBody>
      </p:sp>
      <p:sp>
        <p:nvSpPr>
          <p:cNvPr id="22531" name="Title_TM"/>
          <p:cNvSpPr>
            <a:spLocks noGrp="1" noChangeArrowheads="1"/>
          </p:cNvSpPr>
          <p:nvPr>
            <p:ph type="ctrTitle" hasCustomPrompt="1"/>
          </p:nvPr>
        </p:nvSpPr>
        <p:spPr>
          <a:xfrm>
            <a:off x="479427" y="476250"/>
            <a:ext cx="8353426" cy="2330958"/>
          </a:xfrm>
        </p:spPr>
        <p:txBody>
          <a:bodyPr/>
          <a:lstStyle>
            <a:lvl1pPr>
              <a:lnSpc>
                <a:spcPct val="85000"/>
              </a:lnSpc>
              <a:defRPr sz="5988" b="0" kern="1400" spc="-160" baseline="0">
                <a:latin typeface="+mj-lt"/>
              </a:defRPr>
            </a:lvl1pPr>
          </a:lstStyle>
          <a:p>
            <a:r>
              <a:rPr lang="en-US"/>
              <a:t>Presentation title,</a:t>
            </a:r>
            <a:br>
              <a:rPr lang="en-US"/>
            </a:br>
            <a:r>
              <a:rPr lang="en-US"/>
              <a:t>Ericsson Hilda Light 60pt,</a:t>
            </a:r>
            <a:br>
              <a:rPr lang="en-US"/>
            </a:br>
            <a:r>
              <a:rPr lang="en-US"/>
              <a:t>Ericsson Black,</a:t>
            </a:r>
            <a:br>
              <a:rPr lang="en-US"/>
            </a:br>
            <a:r>
              <a:rPr lang="en-US"/>
              <a:t>max 4-lines</a:t>
            </a:r>
          </a:p>
        </p:txBody>
      </p:sp>
      <p:sp>
        <p:nvSpPr>
          <p:cNvPr id="22530" name="SubTitle_TM"/>
          <p:cNvSpPr>
            <a:spLocks noGrp="1" noChangeArrowheads="1"/>
          </p:cNvSpPr>
          <p:nvPr>
            <p:ph type="subTitle" idx="1" hasCustomPrompt="1"/>
          </p:nvPr>
        </p:nvSpPr>
        <p:spPr>
          <a:xfrm>
            <a:off x="479425" y="4149729"/>
            <a:ext cx="5472114" cy="2087563"/>
          </a:xfrm>
          <a:prstGeom prst="rect">
            <a:avLst/>
          </a:prstGeom>
        </p:spPr>
        <p:txBody>
          <a:bodyPr lIns="72000" anchor="t"/>
          <a:lstStyle>
            <a:lvl1pPr marL="0" indent="0">
              <a:lnSpc>
                <a:spcPct val="100000"/>
              </a:lnSpc>
              <a:spcBef>
                <a:spcPts val="0"/>
              </a:spcBef>
              <a:buFont typeface="Ericsson Hilda Light" charset="0"/>
              <a:buNone/>
              <a:defRPr sz="1996" baseline="0">
                <a:solidFill>
                  <a:schemeClr val="tx1"/>
                </a:solidFill>
                <a:latin typeface="+mn-lt"/>
              </a:defRPr>
            </a:lvl1pPr>
          </a:lstStyle>
          <a:p>
            <a:r>
              <a:rPr lang="en-US"/>
              <a:t>Presentation description/subtitle</a:t>
            </a:r>
            <a:br>
              <a:rPr lang="en-US"/>
            </a:br>
            <a:r>
              <a:rPr lang="en-US"/>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198">
                <a:latin typeface="+mn-lt"/>
              </a:defRPr>
            </a:lvl1pPr>
          </a:lstStyle>
          <a:p>
            <a:r>
              <a:rPr lang="en-US"/>
              <a:t>Speaker name</a:t>
            </a:r>
          </a:p>
        </p:txBody>
      </p:sp>
      <p:sp>
        <p:nvSpPr>
          <p:cNvPr id="12" name="Content Placeholder 11"/>
          <p:cNvSpPr>
            <a:spLocks noGrp="1"/>
          </p:cNvSpPr>
          <p:nvPr>
            <p:ph sz="quarter" idx="11" hasCustomPrompt="1"/>
          </p:nvPr>
        </p:nvSpPr>
        <p:spPr>
          <a:xfrm>
            <a:off x="9281601" y="6237290"/>
            <a:ext cx="1463040" cy="287337"/>
          </a:xfrm>
          <a:prstGeom prst="rect">
            <a:avLst/>
          </a:prstGeom>
          <a:noFill/>
          <a:ln w="9525">
            <a:noFill/>
            <a:miter lim="800000"/>
            <a:headEnd/>
            <a:tailEnd/>
          </a:ln>
        </p:spPr>
        <p:txBody>
          <a:bodyPr tIns="0" rIns="0" anchor="b"/>
          <a:lstStyle>
            <a:lvl1pPr marL="0" indent="0" algn="ctr">
              <a:buNone/>
              <a:defRPr lang="en-US" sz="1198" dirty="0">
                <a:latin typeface="+mn-lt"/>
              </a:defRPr>
            </a:lvl1pPr>
          </a:lstStyle>
          <a:p>
            <a:r>
              <a:rPr lang="en-US"/>
              <a:t>Organization</a:t>
            </a:r>
          </a:p>
        </p:txBody>
      </p:sp>
      <p:sp>
        <p:nvSpPr>
          <p:cNvPr id="15" name="Content Placeholder 11"/>
          <p:cNvSpPr>
            <a:spLocks noGrp="1"/>
          </p:cNvSpPr>
          <p:nvPr>
            <p:ph sz="quarter" idx="12" hasCustomPrompt="1"/>
          </p:nvPr>
        </p:nvSpPr>
        <p:spPr>
          <a:xfrm>
            <a:off x="10811953" y="6237291"/>
            <a:ext cx="897503" cy="287337"/>
          </a:xfrm>
          <a:prstGeom prst="rect">
            <a:avLst/>
          </a:prstGeom>
          <a:noFill/>
          <a:ln w="9525">
            <a:noFill/>
            <a:miter lim="800000"/>
            <a:headEnd/>
            <a:tailEnd/>
          </a:ln>
        </p:spPr>
        <p:txBody>
          <a:bodyPr wrap="none" tIns="0" rIns="0" anchor="b"/>
          <a:lstStyle>
            <a:lvl1pPr marL="0" indent="0" algn="ctr">
              <a:buNone/>
              <a:defRPr lang="en-US" sz="1198" dirty="0">
                <a:latin typeface="+mn-lt"/>
              </a:defRPr>
            </a:lvl1pPr>
          </a:lstStyle>
          <a:p>
            <a:pPr lvl="0"/>
            <a:r>
              <a:rPr lang="en-US"/>
              <a:t>YYYY-MM-DD</a:t>
            </a:r>
          </a:p>
        </p:txBody>
      </p:sp>
      <p:pic>
        <p:nvPicPr>
          <p:cNvPr id="16" name="Picture 15">
            <a:extLst>
              <a:ext uri="{FF2B5EF4-FFF2-40B4-BE49-F238E27FC236}">
                <a16:creationId xmlns:a16="http://schemas.microsoft.com/office/drawing/2014/main" id="{47BE5E08-5EB6-4E17-8FB8-40199F9803E0}"/>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Tree>
    <p:extLst>
      <p:ext uri="{BB962C8B-B14F-4D97-AF65-F5344CB8AC3E}">
        <p14:creationId xmlns:p14="http://schemas.microsoft.com/office/powerpoint/2010/main" val="3964836914"/>
      </p:ext>
    </p:extLst>
  </p:cSld>
  <p:clrMapOvr>
    <a:masterClrMapping/>
  </p:clrMapOvr>
  <p:hf sldNum="0" hdr="0" ftr="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a:t>                                                                         Click icon to add a dark  image</a:t>
            </a:r>
          </a:p>
        </p:txBody>
      </p:sp>
      <p:sp>
        <p:nvSpPr>
          <p:cNvPr id="22531" name="Title_TM"/>
          <p:cNvSpPr>
            <a:spLocks noGrp="1" noChangeArrowheads="1"/>
          </p:cNvSpPr>
          <p:nvPr>
            <p:ph type="ctrTitle" hasCustomPrompt="1"/>
          </p:nvPr>
        </p:nvSpPr>
        <p:spPr>
          <a:xfrm>
            <a:off x="479427" y="476250"/>
            <a:ext cx="8353426" cy="2330958"/>
          </a:xfrm>
        </p:spPr>
        <p:txBody>
          <a:bodyPr/>
          <a:lstStyle>
            <a:lvl1pPr>
              <a:lnSpc>
                <a:spcPct val="85000"/>
              </a:lnSpc>
              <a:defRPr sz="5988" b="0" kern="1400" spc="-160" baseline="0">
                <a:solidFill>
                  <a:schemeClr val="bg1"/>
                </a:solidFill>
                <a:latin typeface="+mj-lt"/>
              </a:defRPr>
            </a:lvl1pPr>
          </a:lstStyle>
          <a:p>
            <a:r>
              <a:rPr lang="en-US"/>
              <a:t>Presentation title,</a:t>
            </a:r>
            <a:br>
              <a:rPr lang="en-US"/>
            </a:br>
            <a:r>
              <a:rPr lang="en-US"/>
              <a:t>Ericsson Hilda Light 60pt,</a:t>
            </a:r>
            <a:br>
              <a:rPr lang="en-US"/>
            </a:br>
            <a:r>
              <a:rPr lang="en-US"/>
              <a:t>Ericsson White,</a:t>
            </a:r>
            <a:br>
              <a:rPr lang="en-US"/>
            </a:br>
            <a:r>
              <a:rPr lang="en-US"/>
              <a:t>max 4-lines</a:t>
            </a:r>
          </a:p>
        </p:txBody>
      </p:sp>
      <p:sp>
        <p:nvSpPr>
          <p:cNvPr id="22530" name="SubTitle_TM"/>
          <p:cNvSpPr>
            <a:spLocks noGrp="1" noChangeArrowheads="1"/>
          </p:cNvSpPr>
          <p:nvPr>
            <p:ph type="subTitle" idx="1" hasCustomPrompt="1"/>
          </p:nvPr>
        </p:nvSpPr>
        <p:spPr>
          <a:xfrm>
            <a:off x="479425" y="4149729"/>
            <a:ext cx="5472114" cy="2087563"/>
          </a:xfrm>
          <a:prstGeom prst="rect">
            <a:avLst/>
          </a:prstGeom>
        </p:spPr>
        <p:txBody>
          <a:bodyPr lIns="72000" anchor="t"/>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Presentation description/subtitle</a:t>
            </a:r>
            <a:br>
              <a:rPr lang="en-US"/>
            </a:br>
            <a:r>
              <a:rPr lang="en-US"/>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198">
                <a:solidFill>
                  <a:schemeClr val="bg1"/>
                </a:solidFill>
                <a:latin typeface="+mn-lt"/>
              </a:defRPr>
            </a:lvl1pPr>
          </a:lstStyle>
          <a:p>
            <a:r>
              <a:rPr lang="en-US"/>
              <a:t>Speaker name</a:t>
            </a:r>
          </a:p>
        </p:txBody>
      </p:sp>
      <p:sp>
        <p:nvSpPr>
          <p:cNvPr id="12" name="Content Placeholder 11"/>
          <p:cNvSpPr>
            <a:spLocks noGrp="1"/>
          </p:cNvSpPr>
          <p:nvPr>
            <p:ph sz="quarter" idx="11" hasCustomPrompt="1"/>
          </p:nvPr>
        </p:nvSpPr>
        <p:spPr>
          <a:xfrm>
            <a:off x="9281601" y="6237290"/>
            <a:ext cx="1463040" cy="287337"/>
          </a:xfrm>
          <a:prstGeom prst="rect">
            <a:avLst/>
          </a:prstGeom>
          <a:noFill/>
          <a:ln w="9525">
            <a:noFill/>
            <a:miter lim="800000"/>
            <a:headEnd/>
            <a:tailEnd/>
          </a:ln>
        </p:spPr>
        <p:txBody>
          <a:bodyPr tIns="0" rIns="0" anchor="b"/>
          <a:lstStyle>
            <a:lvl1pPr marL="0" indent="0" algn="ctr">
              <a:buNone/>
              <a:defRPr lang="en-US" sz="1198" dirty="0">
                <a:solidFill>
                  <a:schemeClr val="bg1"/>
                </a:solidFill>
                <a:latin typeface="+mn-lt"/>
              </a:defRPr>
            </a:lvl1pPr>
          </a:lstStyle>
          <a:p>
            <a:r>
              <a:rPr lang="en-US"/>
              <a:t>Organization</a:t>
            </a:r>
          </a:p>
        </p:txBody>
      </p:sp>
      <p:sp>
        <p:nvSpPr>
          <p:cNvPr id="15" name="Content Placeholder 11"/>
          <p:cNvSpPr>
            <a:spLocks noGrp="1"/>
          </p:cNvSpPr>
          <p:nvPr>
            <p:ph sz="quarter" idx="12" hasCustomPrompt="1"/>
          </p:nvPr>
        </p:nvSpPr>
        <p:spPr>
          <a:xfrm>
            <a:off x="10811953" y="6237291"/>
            <a:ext cx="897503" cy="287337"/>
          </a:xfrm>
          <a:prstGeom prst="rect">
            <a:avLst/>
          </a:prstGeom>
          <a:noFill/>
          <a:ln w="9525">
            <a:noFill/>
            <a:miter lim="800000"/>
            <a:headEnd/>
            <a:tailEnd/>
          </a:ln>
        </p:spPr>
        <p:txBody>
          <a:bodyPr wrap="none" tIns="0" rIns="0" anchor="b"/>
          <a:lstStyle>
            <a:lvl1pPr marL="0" indent="0" algn="ctr">
              <a:buNone/>
              <a:defRPr lang="en-US" sz="1198" dirty="0">
                <a:solidFill>
                  <a:schemeClr val="bg1"/>
                </a:solidFill>
                <a:latin typeface="+mn-lt"/>
              </a:defRPr>
            </a:lvl1pPr>
          </a:lstStyle>
          <a:p>
            <a:pPr lvl="0"/>
            <a:r>
              <a:rPr lang="en-US"/>
              <a:t>YYYY-MM-DD</a:t>
            </a:r>
          </a:p>
        </p:txBody>
      </p:sp>
      <p:pic>
        <p:nvPicPr>
          <p:cNvPr id="9" name="Picture 11">
            <a:extLst>
              <a:ext uri="{FF2B5EF4-FFF2-40B4-BE49-F238E27FC236}">
                <a16:creationId xmlns:a16="http://schemas.microsoft.com/office/drawing/2014/main" id="{AE0ABF59-D34C-44E2-8569-812DEC85F2D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19270" y="481203"/>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671865"/>
      </p:ext>
    </p:extLst>
  </p:cSld>
  <p:clrMapOvr>
    <a:masterClrMapping/>
  </p:clrMapOvr>
  <p:hf sldNum="0" hdr="0" ftr="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7" y="476254"/>
            <a:ext cx="8353426" cy="3457575"/>
          </a:xfrm>
          <a:noFill/>
          <a:ln w="9525">
            <a:noFill/>
            <a:miter lim="800000"/>
            <a:headEnd/>
            <a:tailEnd/>
          </a:ln>
        </p:spPr>
        <p:txBody>
          <a:bodyPr anchor="t"/>
          <a:lstStyle>
            <a:lvl1pPr>
              <a:defRPr lang="en-US" sz="5988" b="0" dirty="0">
                <a:solidFill>
                  <a:schemeClr val="tx1"/>
                </a:solidFill>
                <a:latin typeface="+mj-lt"/>
              </a:defRPr>
            </a:lvl1pPr>
          </a:lstStyle>
          <a:p>
            <a:pPr lvl="0"/>
            <a:r>
              <a:rPr lang="en-US"/>
              <a:t>Keynote cover page, </a:t>
            </a:r>
            <a:br>
              <a:rPr lang="en-US"/>
            </a:br>
            <a:r>
              <a:rPr lang="en-US"/>
              <a:t>Ericsson Hilda Light 60pt, </a:t>
            </a:r>
            <a:br>
              <a:rPr lang="en-US"/>
            </a:br>
            <a:r>
              <a:rPr lang="en-US"/>
              <a:t>Ericsson Black,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1996" baseline="0">
                <a:solidFill>
                  <a:schemeClr val="tx1"/>
                </a:solidFill>
                <a:latin typeface="+mn-lt"/>
              </a:defRPr>
            </a:lvl1pPr>
          </a:lstStyle>
          <a:p>
            <a:r>
              <a:rPr lang="en-US"/>
              <a:t>Speaker,</a:t>
            </a:r>
            <a:br>
              <a:rPr lang="en-US"/>
            </a:br>
            <a:r>
              <a:rPr lang="en-US"/>
              <a:t>Ericsson Black, Ericsson Hilda 20pt</a:t>
            </a:r>
          </a:p>
        </p:txBody>
      </p:sp>
    </p:spTree>
    <p:extLst>
      <p:ext uri="{BB962C8B-B14F-4D97-AF65-F5344CB8AC3E}">
        <p14:creationId xmlns:p14="http://schemas.microsoft.com/office/powerpoint/2010/main" val="229883789"/>
      </p:ext>
    </p:extLst>
  </p:cSld>
  <p:clrMapOvr>
    <a:masterClrMapping/>
  </p:clrMapOvr>
  <p:hf sldNum="0"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7" y="476254"/>
            <a:ext cx="8353426" cy="2288721"/>
          </a:xfrm>
          <a:noFill/>
          <a:ln w="9525">
            <a:noFill/>
            <a:miter lim="800000"/>
            <a:headEnd/>
            <a:tailEnd/>
          </a:ln>
        </p:spPr>
        <p:txBody>
          <a:bodyPr anchor="t"/>
          <a:lstStyle>
            <a:lvl1pPr>
              <a:defRPr lang="en-US" sz="5988" b="0" dirty="0">
                <a:solidFill>
                  <a:schemeClr val="tx1"/>
                </a:solidFill>
              </a:defRPr>
            </a:lvl1pPr>
          </a:lstStyle>
          <a:p>
            <a:pPr lvl="0"/>
            <a:r>
              <a:rPr lang="en-US"/>
              <a:t>Keynote cover page, </a:t>
            </a:r>
            <a:br>
              <a:rPr lang="en-US"/>
            </a:br>
            <a:r>
              <a:rPr lang="en-US"/>
              <a:t>Ericsson Hilda Light 60pt, </a:t>
            </a:r>
            <a:br>
              <a:rPr lang="en-US"/>
            </a:br>
            <a:r>
              <a:rPr lang="en-US"/>
              <a:t>Ericsson Black,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6" y="4149729"/>
            <a:ext cx="5472113" cy="2087563"/>
          </a:xfrm>
          <a:prstGeom prst="rect">
            <a:avLst/>
          </a:prstGeom>
        </p:spPr>
        <p:txBody>
          <a:bodyPr rIns="0" anchor="t"/>
          <a:lstStyle>
            <a:lvl1pPr marL="0" indent="0">
              <a:lnSpc>
                <a:spcPct val="100000"/>
              </a:lnSpc>
              <a:spcBef>
                <a:spcPts val="0"/>
              </a:spcBef>
              <a:buFont typeface="Ericsson Hilda Light" charset="0"/>
              <a:buNone/>
              <a:defRPr sz="1996" baseline="0">
                <a:solidFill>
                  <a:schemeClr val="tx1"/>
                </a:solidFill>
                <a:latin typeface="+mn-lt"/>
              </a:defRPr>
            </a:lvl1pPr>
          </a:lstStyle>
          <a:p>
            <a:r>
              <a:rPr lang="en-US"/>
              <a:t>Speaker,</a:t>
            </a:r>
            <a:br>
              <a:rPr lang="en-US"/>
            </a:br>
            <a:r>
              <a:rPr lang="en-US"/>
              <a:t>Ericsson Black, Ericsson Hilda 20pt</a:t>
            </a:r>
          </a:p>
        </p:txBody>
      </p:sp>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Tree>
    <p:extLst>
      <p:ext uri="{BB962C8B-B14F-4D97-AF65-F5344CB8AC3E}">
        <p14:creationId xmlns:p14="http://schemas.microsoft.com/office/powerpoint/2010/main" val="2452649374"/>
      </p:ext>
    </p:extLst>
  </p:cSld>
  <p:clrMapOvr>
    <a:masterClrMapping/>
  </p:clrMapOvr>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7" y="476254"/>
            <a:ext cx="8353426" cy="2288721"/>
          </a:xfrm>
          <a:noFill/>
          <a:ln w="9525">
            <a:noFill/>
            <a:miter lim="800000"/>
            <a:headEnd/>
            <a:tailEnd/>
          </a:ln>
        </p:spPr>
        <p:txBody>
          <a:bodyPr anchor="t"/>
          <a:lstStyle>
            <a:lvl1pPr>
              <a:defRPr lang="en-US" sz="5988" b="0" dirty="0">
                <a:solidFill>
                  <a:schemeClr val="bg1"/>
                </a:solidFill>
              </a:defRPr>
            </a:lvl1pPr>
          </a:lstStyle>
          <a:p>
            <a:pPr lvl="0"/>
            <a:r>
              <a:rPr lang="en-US"/>
              <a:t>Keynote cover cage, </a:t>
            </a:r>
            <a:br>
              <a:rPr lang="en-US"/>
            </a:br>
            <a:r>
              <a:rPr lang="en-US"/>
              <a:t>Ericsson Hilda Light 60pt, </a:t>
            </a:r>
            <a:br>
              <a:rPr lang="en-US"/>
            </a:br>
            <a:r>
              <a:rPr lang="en-US"/>
              <a:t>Ericsson White, </a:t>
            </a:r>
            <a:br>
              <a:rPr lang="en-US"/>
            </a:br>
            <a:r>
              <a:rPr lang="en-US"/>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6" y="4149729"/>
            <a:ext cx="5472113" cy="2087563"/>
          </a:xfrm>
          <a:prstGeom prst="rect">
            <a:avLst/>
          </a:prstGeom>
        </p:spPr>
        <p:txBody>
          <a:bodyPr rIns="0" anchor="t"/>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Speaker,</a:t>
            </a:r>
            <a:br>
              <a:rPr lang="en-US"/>
            </a:br>
            <a:r>
              <a:rPr lang="en-US"/>
              <a:t>Ericsson Black, Ericsson Hilda 20pt</a:t>
            </a:r>
          </a:p>
        </p:txBody>
      </p:sp>
      <p:pic>
        <p:nvPicPr>
          <p:cNvPr id="6" name="Picture 11">
            <a:extLst>
              <a:ext uri="{FF2B5EF4-FFF2-40B4-BE49-F238E27FC236}">
                <a16:creationId xmlns:a16="http://schemas.microsoft.com/office/drawing/2014/main" id="{62EA197D-ECA7-4E2F-AB03-2BA31AB9DEF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045892"/>
      </p:ext>
    </p:extLst>
  </p:cSld>
  <p:clrMapOvr>
    <a:masterClrMapping/>
  </p:clrMapOvr>
  <p:hf sldNum="0"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1850" rIns="71850"/>
          <a:lstStyle/>
          <a:p>
            <a:pPr>
              <a:spcBef>
                <a:spcPct val="50000"/>
              </a:spcBef>
              <a:defRPr/>
            </a:pPr>
            <a:endParaRPr lang="en-US">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10DEA382-3777-4D1B-A88B-88F6F05CB21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4"/>
            <a:ext cx="8353425"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7"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377836983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6" y="1844676"/>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4" y="476251"/>
            <a:ext cx="8353427"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2090650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1850" rIns="7185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996">
              <a:latin typeface="Ericsson Hilda Light" panose="00000400000000000000" pitchFamily="2" charset="0"/>
            </a:endParaRPr>
          </a:p>
        </p:txBody>
      </p:sp>
      <p:pic>
        <p:nvPicPr>
          <p:cNvPr id="9" name="Picture 11">
            <a:extLst>
              <a:ext uri="{FF2B5EF4-FFF2-40B4-BE49-F238E27FC236}">
                <a16:creationId xmlns:a16="http://schemas.microsoft.com/office/drawing/2014/main" id="{6CF73A11-8A39-48C9-ACAA-C58D0BA7D95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7" y="476254"/>
            <a:ext cx="8353426"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6"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2134182139"/>
      </p:ext>
    </p:extLst>
  </p:cSld>
  <p:clrMapOvr>
    <a:masterClrMapping/>
  </p:clrMapOvr>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1850" rIns="71850"/>
          <a:lstStyle/>
          <a:p>
            <a:pPr>
              <a:spcBef>
                <a:spcPct val="50000"/>
              </a:spcBef>
              <a:defRPr/>
            </a:pPr>
            <a:endParaRPr lang="en-US">
              <a:latin typeface="Ericsson Hilda Light" panose="00000400000000000000" pitchFamily="2" charset="0"/>
              <a:cs typeface="+mn-cs"/>
            </a:endParaRPr>
          </a:p>
        </p:txBody>
      </p:sp>
      <p:pic>
        <p:nvPicPr>
          <p:cNvPr id="9" name="Picture 11">
            <a:extLst>
              <a:ext uri="{FF2B5EF4-FFF2-40B4-BE49-F238E27FC236}">
                <a16:creationId xmlns:a16="http://schemas.microsoft.com/office/drawing/2014/main" id="{AD8118F2-961D-4A26-82DD-827B741645D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7" y="476254"/>
            <a:ext cx="8353426"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6"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60637931"/>
      </p:ext>
    </p:extLst>
  </p:cSld>
  <p:clrMapOvr>
    <a:masterClrMapping/>
  </p:clrMapOvr>
  <p:hf sldNum="0"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1850" rIns="7185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996">
              <a:latin typeface="Ericsson Hilda Light" panose="00000400000000000000" pitchFamily="2" charset="0"/>
            </a:endParaRPr>
          </a:p>
        </p:txBody>
      </p:sp>
      <p:pic>
        <p:nvPicPr>
          <p:cNvPr id="9" name="Picture 11">
            <a:extLst>
              <a:ext uri="{FF2B5EF4-FFF2-40B4-BE49-F238E27FC236}">
                <a16:creationId xmlns:a16="http://schemas.microsoft.com/office/drawing/2014/main" id="{C3A76CF7-278B-4F6E-9A79-EDD59651DF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7" y="476254"/>
            <a:ext cx="8353426"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20"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4175075332"/>
      </p:ext>
    </p:extLst>
  </p:cSld>
  <p:clrMapOvr>
    <a:masterClrMapping/>
  </p:clrMapOvr>
  <p:hf sldNum="0"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1850" rIns="7185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996">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4"/>
            <a:ext cx="8353425"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7"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772364813"/>
      </p:ext>
    </p:extLst>
  </p:cSld>
  <p:clrMapOvr>
    <a:masterClrMapping/>
  </p:clrMapOvr>
  <p:hf sldNum="0"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1850" rIns="7185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1996">
              <a:latin typeface="Ericsson Hilda Light" panose="00000400000000000000" pitchFamily="2" charset="0"/>
            </a:endParaRPr>
          </a:p>
        </p:txBody>
      </p:sp>
      <p:pic>
        <p:nvPicPr>
          <p:cNvPr id="9" name="Picture 11">
            <a:extLst>
              <a:ext uri="{FF2B5EF4-FFF2-40B4-BE49-F238E27FC236}">
                <a16:creationId xmlns:a16="http://schemas.microsoft.com/office/drawing/2014/main" id="{0959A7C1-92EF-44AF-97F7-F3E9057FC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522391" y="476250"/>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4"/>
            <a:ext cx="8353425" cy="3457575"/>
          </a:xfrm>
          <a:noFill/>
          <a:ln w="9525">
            <a:noFill/>
            <a:miter lim="800000"/>
            <a:headEnd/>
            <a:tailEnd/>
          </a:ln>
        </p:spPr>
        <p:txBody>
          <a:bodyPr/>
          <a:lstStyle>
            <a:lvl1pPr>
              <a:defRPr lang="en-US" sz="5988"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7" y="4149729"/>
            <a:ext cx="5472113"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bg1"/>
                </a:solidFill>
                <a:latin typeface="+mn-lt"/>
              </a:defRPr>
            </a:lvl1pPr>
          </a:lstStyle>
          <a:p>
            <a:r>
              <a:rPr lang="en-US"/>
              <a:t>Statement/quote source, </a:t>
            </a:r>
          </a:p>
          <a:p>
            <a:r>
              <a:rPr lang="en-US"/>
              <a:t>Ericsson White, Ericsson Hilda 20pt</a:t>
            </a:r>
          </a:p>
        </p:txBody>
      </p:sp>
    </p:spTree>
    <p:extLst>
      <p:ext uri="{BB962C8B-B14F-4D97-AF65-F5344CB8AC3E}">
        <p14:creationId xmlns:p14="http://schemas.microsoft.com/office/powerpoint/2010/main" val="2539841745"/>
      </p:ext>
    </p:extLst>
  </p:cSld>
  <p:clrMapOvr>
    <a:masterClrMapping/>
  </p:clrMapOvr>
  <p:hf sldNum="0"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tatement P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A31692-921B-434F-B398-8E2B345D16EE}"/>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7" y="476254"/>
            <a:ext cx="8353426" cy="3457575"/>
          </a:xfrm>
          <a:noFill/>
          <a:ln w="9525">
            <a:noFill/>
            <a:miter lim="800000"/>
            <a:headEnd/>
            <a:tailEnd/>
          </a:ln>
        </p:spPr>
        <p:txBody>
          <a:bodyPr/>
          <a:lstStyle>
            <a:lvl1pPr>
              <a:defRPr lang="en-US" sz="5988" b="0" dirty="0">
                <a:solidFill>
                  <a:schemeClr val="tx1"/>
                </a:solidFill>
              </a:defRPr>
            </a:lvl1pPr>
          </a:lstStyle>
          <a:p>
            <a:pPr lvl="0"/>
            <a:r>
              <a:rPr lang="en-US"/>
              <a:t>Chapter/section divider or Statement/fact/quote, </a:t>
            </a:r>
            <a:br>
              <a:rPr lang="en-US"/>
            </a:br>
            <a:r>
              <a:rPr lang="en-US"/>
              <a:t>Ericsson Hilda Light 60pt, </a:t>
            </a:r>
            <a:br>
              <a:rPr lang="en-US"/>
            </a:br>
            <a:r>
              <a:rPr lang="en-US"/>
              <a:t>Ericsson Black, </a:t>
            </a:r>
            <a:br>
              <a:rPr lang="en-US"/>
            </a:br>
            <a:r>
              <a:rPr lang="en-US"/>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9"/>
            <a:ext cx="5472114" cy="2087563"/>
          </a:xfrm>
          <a:prstGeom prst="rect">
            <a:avLst/>
          </a:prstGeom>
        </p:spPr>
        <p:txBody>
          <a:bodyPr rIns="0" anchor="ctr"/>
          <a:lstStyle>
            <a:lvl1pPr marL="0" indent="0">
              <a:lnSpc>
                <a:spcPct val="100000"/>
              </a:lnSpc>
              <a:spcBef>
                <a:spcPts val="0"/>
              </a:spcBef>
              <a:buFont typeface="Ericsson Hilda Light" charset="0"/>
              <a:buNone/>
              <a:defRPr sz="1996" baseline="0">
                <a:solidFill>
                  <a:schemeClr val="tx1"/>
                </a:solidFill>
                <a:latin typeface="+mn-lt"/>
              </a:defRPr>
            </a:lvl1pPr>
          </a:lstStyle>
          <a:p>
            <a:r>
              <a:rPr lang="en-US"/>
              <a:t>Statement/quote source, </a:t>
            </a:r>
          </a:p>
          <a:p>
            <a:r>
              <a:rPr lang="en-US"/>
              <a:t>Ericsson Black, Ericsson Hilda 20pt</a:t>
            </a:r>
          </a:p>
        </p:txBody>
      </p:sp>
    </p:spTree>
    <p:extLst>
      <p:ext uri="{BB962C8B-B14F-4D97-AF65-F5344CB8AC3E}">
        <p14:creationId xmlns:p14="http://schemas.microsoft.com/office/powerpoint/2010/main" val="2158207312"/>
      </p:ext>
    </p:extLst>
  </p:cSld>
  <p:clrMapOvr>
    <a:masterClrMapping/>
  </p:clrMapOvr>
  <p:hf sldNum="0" hdr="0" ftr="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5988" b="0" baseline="0" dirty="0">
                <a:solidFill>
                  <a:schemeClr val="tx1"/>
                </a:solidFill>
              </a:defRPr>
            </a:lvl1pPr>
          </a:lstStyle>
          <a:p>
            <a:pPr lvl="0"/>
            <a:r>
              <a:rPr lang="en-US"/>
              <a:t>Chapter/section, </a:t>
            </a:r>
            <a:br>
              <a:rPr lang="en-US"/>
            </a:br>
            <a:r>
              <a:rPr lang="en-US"/>
              <a:t>Ericsson Hilda Light 60pt, Ericsson Black, </a:t>
            </a:r>
            <a:br>
              <a:rPr lang="en-US"/>
            </a:br>
            <a:r>
              <a:rPr lang="en-US"/>
              <a:t>max 4-lines</a:t>
            </a:r>
          </a:p>
        </p:txBody>
      </p:sp>
      <p:pic>
        <p:nvPicPr>
          <p:cNvPr id="7" name="Picture 6">
            <a:extLst>
              <a:ext uri="{FF2B5EF4-FFF2-40B4-BE49-F238E27FC236}">
                <a16:creationId xmlns:a16="http://schemas.microsoft.com/office/drawing/2014/main" id="{43B3A147-5510-431A-9FDB-044AD1A35953}"/>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1"/>
            <a:ext cx="190061" cy="256032"/>
          </a:xfrm>
          <a:prstGeom prst="rect">
            <a:avLst/>
          </a:prstGeom>
          <a:ln>
            <a:noFill/>
          </a:ln>
        </p:spPr>
      </p:pic>
    </p:spTree>
    <p:extLst>
      <p:ext uri="{BB962C8B-B14F-4D97-AF65-F5344CB8AC3E}">
        <p14:creationId xmlns:p14="http://schemas.microsoft.com/office/powerpoint/2010/main" val="2312837509"/>
      </p:ext>
    </p:extLst>
  </p:cSld>
  <p:clrMapOvr>
    <a:masterClrMapping/>
  </p:clrMapOvr>
  <p:hf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845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5575516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7" y="1844675"/>
            <a:ext cx="11233150" cy="4392612"/>
          </a:xfr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373679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a:t>Chapter/section divider or Statement/fact/quote, </a:t>
            </a:r>
            <a:br>
              <a:rPr lang="en-US"/>
            </a:br>
            <a:r>
              <a:rPr lang="en-US"/>
              <a:t>Ericsson Hilda Light 60pt, </a:t>
            </a:r>
            <a:br>
              <a:rPr lang="en-US"/>
            </a:br>
            <a:r>
              <a:rPr lang="en-US"/>
              <a:t>Ericsson White, </a:t>
            </a:r>
            <a:br>
              <a:rPr lang="en-US"/>
            </a:br>
            <a:r>
              <a:rPr lang="en-US"/>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a:t>Statement/quote source, </a:t>
            </a:r>
          </a:p>
          <a:p>
            <a:r>
              <a:rPr lang="en-US"/>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21323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EEDRKE Ralf Keller  |  BDGSGDC [Stig Puustinen]  |  BDGS-21:002516 Uen  |  D  |  2022-03-16  |  Ericsson Internal  |  Page </a:t>
            </a:r>
            <a:fld id="{DE134547-6B57-4D8B-A31C-4FF38D8515B8}" type="slidenum">
              <a:rPr lang="en-US" sz="800" b="0" i="0" u="none">
                <a:solidFill>
                  <a:schemeClr val="bg1"/>
                </a:solidFill>
                <a:latin typeface="+mn-lt"/>
              </a:rPr>
              <a:t>&lt;#&gt;</a:t>
            </a:fld>
            <a:r>
              <a:rPr lang="en-US" sz="800" b="0" i="0" u="none">
                <a:solidFill>
                  <a:schemeClr val="bg1"/>
                </a:solidFill>
                <a:latin typeface="+mn-lt"/>
              </a:rPr>
              <a:t> of 75</a:t>
            </a: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837279136"/>
      </p:ext>
    </p:extLst>
  </p:cSld>
  <p:clrMapOvr>
    <a:masterClrMapping/>
  </p:clrMapOvr>
  <p:hf sldNum="0" hdr="0" ftr="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7" y="1844675"/>
            <a:ext cx="8353426" cy="4392612"/>
          </a:xfr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29655851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7" y="1844679"/>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6"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22050730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7" y="1844679"/>
            <a:ext cx="5472113"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6" name="Title_SM"/>
          <p:cNvSpPr>
            <a:spLocks noGrp="1" noChangeArrowheads="1"/>
          </p:cNvSpPr>
          <p:nvPr>
            <p:ph type="title" hasCustomPrompt="1"/>
          </p:nvPr>
        </p:nvSpPr>
        <p:spPr bwMode="auto">
          <a:xfrm>
            <a:off x="479427" y="476250"/>
            <a:ext cx="54721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 Hilda Light 40pt, Eri.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a:t>     Click icon to add picture</a:t>
            </a:r>
          </a:p>
        </p:txBody>
      </p:sp>
    </p:spTree>
    <p:extLst>
      <p:ext uri="{BB962C8B-B14F-4D97-AF65-F5344CB8AC3E}">
        <p14:creationId xmlns:p14="http://schemas.microsoft.com/office/powerpoint/2010/main" val="31867174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9"/>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6"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42848222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9"/>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a:t>      Click icon to add picture</a:t>
            </a:r>
          </a:p>
        </p:txBody>
      </p:sp>
    </p:spTree>
    <p:extLst>
      <p:ext uri="{BB962C8B-B14F-4D97-AF65-F5344CB8AC3E}">
        <p14:creationId xmlns:p14="http://schemas.microsoft.com/office/powerpoint/2010/main" val="15024511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8"/>
            <a:ext cx="5472112"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3" name="Content Placeholder 1"/>
          <p:cNvSpPr>
            <a:spLocks noGrp="1"/>
          </p:cNvSpPr>
          <p:nvPr>
            <p:ph sz="half" idx="1" hasCustomPrompt="1"/>
          </p:nvPr>
        </p:nvSpPr>
        <p:spPr>
          <a:xfrm>
            <a:off x="479427" y="1844675"/>
            <a:ext cx="5472113"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7"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4255973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90" y="1844678"/>
            <a:ext cx="2592387"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6" name="Content Placeholder 2"/>
          <p:cNvSpPr>
            <a:spLocks noGrp="1"/>
          </p:cNvSpPr>
          <p:nvPr>
            <p:ph sz="quarter" idx="11" hasCustomPrompt="1"/>
          </p:nvPr>
        </p:nvSpPr>
        <p:spPr>
          <a:xfrm>
            <a:off x="6240463" y="1844678"/>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5"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2998686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6"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3" name="Content Placeholder 1"/>
          <p:cNvSpPr>
            <a:spLocks noGrp="1"/>
          </p:cNvSpPr>
          <p:nvPr>
            <p:ph idx="1" hasCustomPrompt="1"/>
          </p:nvPr>
        </p:nvSpPr>
        <p:spPr>
          <a:xfrm>
            <a:off x="479427"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7" name="Title_SM"/>
          <p:cNvSpPr>
            <a:spLocks noGrp="1" noChangeArrowheads="1"/>
          </p:cNvSpPr>
          <p:nvPr>
            <p:ph type="title" hasCustomPrompt="1"/>
          </p:nvPr>
        </p:nvSpPr>
        <p:spPr bwMode="auto">
          <a:xfrm>
            <a:off x="476252" y="476250"/>
            <a:ext cx="8356600"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2960832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8"/>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7"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2758934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2"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5" name="Content Placeholder 1"/>
          <p:cNvSpPr>
            <a:spLocks noGrp="1"/>
          </p:cNvSpPr>
          <p:nvPr>
            <p:ph sz="quarter" idx="10" hasCustomPrompt="1"/>
          </p:nvPr>
        </p:nvSpPr>
        <p:spPr>
          <a:xfrm>
            <a:off x="3359152"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8"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54181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21323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54889600-6FA2-43A0-A53E-75E4509A454F}" type="slidenum">
              <a:rPr lang="en-US" sz="800" b="0" i="0" u="none">
                <a:solidFill>
                  <a:srgbClr val="1A1816"/>
                </a:solidFill>
                <a:latin typeface="+mn-lt"/>
              </a:rPr>
              <a:t>&lt;#&gt;</a:t>
            </a:fld>
            <a:r>
              <a:rPr lang="en-US" sz="800" b="0" i="0" u="none">
                <a:solidFill>
                  <a:srgbClr val="1A1816"/>
                </a:solidFill>
                <a:latin typeface="+mn-lt"/>
              </a:rPr>
              <a:t> of 75</a:t>
            </a: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9442494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8" name="Content Placeholder 2"/>
          <p:cNvSpPr>
            <a:spLocks noGrp="1"/>
          </p:cNvSpPr>
          <p:nvPr>
            <p:ph sz="quarter" idx="12" hasCustomPrompt="1"/>
          </p:nvPr>
        </p:nvSpPr>
        <p:spPr>
          <a:xfrm>
            <a:off x="479427" y="4149728"/>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5"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99031365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7" y="1844679"/>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6" name="Content Placeholder 2"/>
          <p:cNvSpPr>
            <a:spLocks noGrp="1"/>
          </p:cNvSpPr>
          <p:nvPr>
            <p:ph sz="quarter" idx="11" hasCustomPrompt="1"/>
          </p:nvPr>
        </p:nvSpPr>
        <p:spPr>
          <a:xfrm>
            <a:off x="4332002" y="1844677"/>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9425" y="1844678"/>
            <a:ext cx="3528000"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Tree>
    <p:extLst>
      <p:ext uri="{BB962C8B-B14F-4D97-AF65-F5344CB8AC3E}">
        <p14:creationId xmlns:p14="http://schemas.microsoft.com/office/powerpoint/2010/main" val="34382141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8"/>
            <a:ext cx="259079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6" name="Content Placeholder 2"/>
          <p:cNvSpPr>
            <a:spLocks noGrp="1"/>
          </p:cNvSpPr>
          <p:nvPr>
            <p:ph sz="quarter" idx="11" hasCustomPrompt="1"/>
          </p:nvPr>
        </p:nvSpPr>
        <p:spPr>
          <a:xfrm>
            <a:off x="6240464" y="1844678"/>
            <a:ext cx="2592386"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4" name="Content Placeholder 1"/>
          <p:cNvSpPr>
            <a:spLocks noGrp="1"/>
          </p:cNvSpPr>
          <p:nvPr>
            <p:ph sz="quarter" idx="10" hasCustomPrompt="1"/>
          </p:nvPr>
        </p:nvSpPr>
        <p:spPr>
          <a:xfrm>
            <a:off x="3359151" y="1844678"/>
            <a:ext cx="2592389"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2640298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6" name="Content Placeholder 2"/>
          <p:cNvSpPr>
            <a:spLocks noGrp="1"/>
          </p:cNvSpPr>
          <p:nvPr>
            <p:ph sz="quarter" idx="11" hasCustomPrompt="1"/>
          </p:nvPr>
        </p:nvSpPr>
        <p:spPr>
          <a:xfrm>
            <a:off x="3359151" y="1844678"/>
            <a:ext cx="2592389"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4" name="Content Placeholder 1"/>
          <p:cNvSpPr>
            <a:spLocks noGrp="1"/>
          </p:cNvSpPr>
          <p:nvPr>
            <p:ph sz="quarter" idx="10" hasCustomPrompt="1"/>
          </p:nvPr>
        </p:nvSpPr>
        <p:spPr>
          <a:xfrm>
            <a:off x="479425" y="1844678"/>
            <a:ext cx="2592388" cy="4392613"/>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9" name="Content Placeholder 3"/>
          <p:cNvSpPr>
            <a:spLocks noGrp="1"/>
          </p:cNvSpPr>
          <p:nvPr>
            <p:ph sz="quarter" idx="13" hasCustomPrompt="1"/>
          </p:nvPr>
        </p:nvSpPr>
        <p:spPr>
          <a:xfrm>
            <a:off x="9120190" y="1844678"/>
            <a:ext cx="2592387" cy="4392613"/>
          </a:xfrm>
          <a:prstGeom prst="rect">
            <a:avLst/>
          </a:prstGeom>
        </p:spPr>
        <p:txBody>
          <a:bodyPr/>
          <a:lstStyle>
            <a:lvl1pPr>
              <a:defRPr/>
            </a:lvl1pPr>
            <a:lvl2pPr>
              <a:defRPr/>
            </a:lvl2pPr>
            <a:lvl3pPr>
              <a:defRPr/>
            </a:lvl3pPr>
            <a:lvl4pPr>
              <a:defRPr/>
            </a:lvl4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p:txBody>
      </p:sp>
      <p:sp>
        <p:nvSpPr>
          <p:cNvPr id="10"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9877756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8"/>
            <a:ext cx="2592388" cy="2087563"/>
          </a:xfrm>
          <a:prstGeom prst="rect">
            <a:avLst/>
          </a:prstGeom>
        </p:spPr>
        <p:txBody>
          <a:bodyPr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496">
                <a:latin typeface="+mn-lt"/>
              </a:defRPr>
            </a:lvl1pPr>
            <a:lvl2pPr marL="0" indent="0">
              <a:buFont typeface="Ericsson Hilda Light" panose="020B0604020202020204" pitchFamily="34" charset="0"/>
              <a:buNone/>
              <a:defRPr sz="2496">
                <a:latin typeface="+mj-lt"/>
              </a:defRPr>
            </a:lvl2pPr>
            <a:lvl3pPr marL="342214" indent="0">
              <a:buFont typeface="Ericsson Hilda Light" panose="020B0604020202020204" pitchFamily="34" charset="0"/>
              <a:buNone/>
              <a:defRPr sz="2496">
                <a:latin typeface="+mj-lt"/>
              </a:defRPr>
            </a:lvl3pPr>
            <a:lvl4pPr marL="684429" indent="0">
              <a:buFont typeface="Ericsson Hilda Light" panose="020B0604020202020204" pitchFamily="34" charset="0"/>
              <a:buNone/>
              <a:defRPr sz="2496">
                <a:latin typeface="+mj-lt"/>
              </a:defRPr>
            </a:lvl4pPr>
            <a:lvl5pPr marL="1026643" indent="0">
              <a:buFont typeface="Ericsson Hilda Light" panose="020B0604020202020204" pitchFamily="34" charset="0"/>
              <a:buNone/>
              <a:defRPr sz="2496">
                <a:latin typeface="+mj-lt"/>
              </a:defRPr>
            </a:lvl5pPr>
          </a:lstStyle>
          <a:p>
            <a:pPr lvl="0"/>
            <a:r>
              <a:rPr kumimoji="0" lang="en-US" sz="2496" b="0" i="0" u="none" strike="noStrike" kern="1200" cap="none" spc="0" normalizeH="0" baseline="0" noProof="0">
                <a:ln>
                  <a:noFill/>
                </a:ln>
                <a:solidFill>
                  <a:srgbClr val="181818"/>
                </a:solidFill>
                <a:effectLst/>
                <a:uLnTx/>
                <a:uFillTx/>
                <a:ea typeface="+mn-ea"/>
                <a:cs typeface="Ericsson Hilda Light" panose="020B0604020202020204" pitchFamily="34" charset="0"/>
              </a:rPr>
              <a:t>Preamble text, </a:t>
            </a:r>
            <a:r>
              <a:rPr lang="en-US"/>
              <a:t>Ericsson </a:t>
            </a:r>
            <a:r>
              <a:rPr kumimoji="0" lang="en-US" sz="2496" b="0" i="0" u="none" strike="noStrike" kern="1200" cap="none" spc="0" normalizeH="0" baseline="0" noProof="0">
                <a:ln>
                  <a:noFill/>
                </a:ln>
                <a:solidFill>
                  <a:srgbClr val="181818"/>
                </a:solidFill>
                <a:effectLst/>
                <a:uLnTx/>
                <a:uFillTx/>
                <a:ea typeface="+mn-ea"/>
                <a:cs typeface="Ericsson Hilda Light" panose="020B0604020202020204" pitchFamily="34" charset="0"/>
              </a:rPr>
              <a:t>Hilda 25pt, Ericsson Black</a:t>
            </a:r>
            <a:endParaRPr lang="en-US"/>
          </a:p>
        </p:txBody>
      </p:sp>
      <p:sp>
        <p:nvSpPr>
          <p:cNvPr id="9" name="Content Placeholder 3"/>
          <p:cNvSpPr>
            <a:spLocks noGrp="1"/>
          </p:cNvSpPr>
          <p:nvPr>
            <p:ph sz="quarter" idx="13" hasCustomPrompt="1"/>
          </p:nvPr>
        </p:nvSpPr>
        <p:spPr>
          <a:xfrm>
            <a:off x="9120190" y="4149728"/>
            <a:ext cx="2592387" cy="2087563"/>
          </a:xfrm>
          <a:prstGeom prst="rect">
            <a:avLst/>
          </a:prstGeom>
        </p:spPr>
        <p:txBody>
          <a:bodyPr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10"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14530208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8"/>
            <a:ext cx="2592388"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6" name="Content Placeholder 2"/>
          <p:cNvSpPr>
            <a:spLocks noGrp="1"/>
          </p:cNvSpPr>
          <p:nvPr>
            <p:ph sz="quarter" idx="11" hasCustomPrompt="1"/>
          </p:nvPr>
        </p:nvSpPr>
        <p:spPr>
          <a:xfrm>
            <a:off x="3359151" y="4149728"/>
            <a:ext cx="2592389"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4" name="Content Placeholder 1"/>
          <p:cNvSpPr>
            <a:spLocks noGrp="1"/>
          </p:cNvSpPr>
          <p:nvPr>
            <p:ph sz="quarter" idx="10" hasCustomPrompt="1"/>
          </p:nvPr>
        </p:nvSpPr>
        <p:spPr>
          <a:xfrm>
            <a:off x="479425" y="4149728"/>
            <a:ext cx="2592388"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9" name="Content Placeholder 3"/>
          <p:cNvSpPr>
            <a:spLocks noGrp="1"/>
          </p:cNvSpPr>
          <p:nvPr>
            <p:ph sz="quarter" idx="13" hasCustomPrompt="1"/>
          </p:nvPr>
        </p:nvSpPr>
        <p:spPr>
          <a:xfrm>
            <a:off x="9121776" y="4149728"/>
            <a:ext cx="2590799"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10" name="Title_SM"/>
          <p:cNvSpPr>
            <a:spLocks noGrp="1" noChangeArrowheads="1"/>
          </p:cNvSpPr>
          <p:nvPr>
            <p:ph type="title" hasCustomPrompt="1"/>
          </p:nvPr>
        </p:nvSpPr>
        <p:spPr bwMode="auto">
          <a:xfrm>
            <a:off x="479425"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38584534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4"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4" name="Content Placeholder 2"/>
          <p:cNvSpPr>
            <a:spLocks noGrp="1"/>
          </p:cNvSpPr>
          <p:nvPr>
            <p:ph sz="quarter" idx="2" hasCustomPrompt="1"/>
          </p:nvPr>
        </p:nvSpPr>
        <p:spPr>
          <a:xfrm>
            <a:off x="6240464" y="1844678"/>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3" name="Content Placeholder 1"/>
          <p:cNvSpPr>
            <a:spLocks noGrp="1"/>
          </p:cNvSpPr>
          <p:nvPr>
            <p:ph sz="quarter" idx="1" hasCustomPrompt="1"/>
          </p:nvPr>
        </p:nvSpPr>
        <p:spPr>
          <a:xfrm>
            <a:off x="479427" y="1844678"/>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8"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79427" y="4149729"/>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12425975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5" y="4150995"/>
            <a:ext cx="2592387" cy="2086292"/>
          </a:xfrm>
          <a:prstGeom prst="rect">
            <a:avLst/>
          </a:prstGeom>
        </p:spPr>
        <p:txBody>
          <a:bodyPr lIns="72000" tIns="36000"/>
          <a:lstStyle>
            <a:lvl1pPr>
              <a:defRPr sz="1996"/>
            </a:lvl1pPr>
            <a:lvl2pPr>
              <a:defRPr sz="1996"/>
            </a:lvl2pPr>
            <a:lvl3pPr>
              <a:defRPr sz="1996"/>
            </a:lvl3pPr>
            <a:lvl4pPr>
              <a:defRPr sz="1996"/>
            </a:lvl4pPr>
            <a:lvl5pPr marL="1026643" indent="0">
              <a:buNone/>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5" name="Content Placeholder 3"/>
          <p:cNvSpPr>
            <a:spLocks noGrp="1"/>
          </p:cNvSpPr>
          <p:nvPr>
            <p:ph sz="quarter" idx="3" hasCustomPrompt="1"/>
          </p:nvPr>
        </p:nvSpPr>
        <p:spPr>
          <a:xfrm>
            <a:off x="479426" y="4149728"/>
            <a:ext cx="2592389"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4" name="Content Placeholder 2"/>
          <p:cNvSpPr>
            <a:spLocks noGrp="1"/>
          </p:cNvSpPr>
          <p:nvPr>
            <p:ph sz="quarter" idx="2" hasCustomPrompt="1"/>
          </p:nvPr>
        </p:nvSpPr>
        <p:spPr>
          <a:xfrm>
            <a:off x="6240465" y="1844675"/>
            <a:ext cx="2592387" cy="2089150"/>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a:p>
            <a:pPr lvl="4"/>
            <a:endParaRPr lang="en-US"/>
          </a:p>
        </p:txBody>
      </p:sp>
      <p:sp>
        <p:nvSpPr>
          <p:cNvPr id="3" name="Content Placeholder 1"/>
          <p:cNvSpPr>
            <a:spLocks noGrp="1"/>
          </p:cNvSpPr>
          <p:nvPr>
            <p:ph sz="quarter" idx="1" hasCustomPrompt="1"/>
          </p:nvPr>
        </p:nvSpPr>
        <p:spPr>
          <a:xfrm>
            <a:off x="479426" y="1844675"/>
            <a:ext cx="2592389" cy="2089150"/>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8" name="Content Placeholder 3"/>
          <p:cNvSpPr>
            <a:spLocks noGrp="1"/>
          </p:cNvSpPr>
          <p:nvPr>
            <p:ph sz="quarter" idx="10" hasCustomPrompt="1"/>
          </p:nvPr>
        </p:nvSpPr>
        <p:spPr>
          <a:xfrm>
            <a:off x="3359153" y="4149728"/>
            <a:ext cx="2592387" cy="2087563"/>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10" name="Content Placeholder 4"/>
          <p:cNvSpPr>
            <a:spLocks noGrp="1"/>
          </p:cNvSpPr>
          <p:nvPr>
            <p:ph sz="quarter" idx="12" hasCustomPrompt="1"/>
          </p:nvPr>
        </p:nvSpPr>
        <p:spPr>
          <a:xfrm>
            <a:off x="9120190" y="4149725"/>
            <a:ext cx="2592387" cy="2087562"/>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p:txBody>
      </p:sp>
      <p:sp>
        <p:nvSpPr>
          <p:cNvPr id="11" name="Content Placeholder 2"/>
          <p:cNvSpPr>
            <a:spLocks noGrp="1"/>
          </p:cNvSpPr>
          <p:nvPr>
            <p:ph sz="quarter" idx="13" hasCustomPrompt="1"/>
          </p:nvPr>
        </p:nvSpPr>
        <p:spPr>
          <a:xfrm>
            <a:off x="9120190" y="1844678"/>
            <a:ext cx="2592387" cy="2089151"/>
          </a:xfrm>
          <a:prstGeom prst="rect">
            <a:avLst/>
          </a:prstGeom>
        </p:spPr>
        <p:txBody>
          <a:bodyPr lIns="72000" tIns="36000"/>
          <a:lstStyle>
            <a:lvl1pPr>
              <a:defRPr sz="1996"/>
            </a:lvl1pPr>
            <a:lvl2pPr>
              <a:defRPr sz="1996"/>
            </a:lvl2pPr>
            <a:lvl3pPr>
              <a:defRPr sz="1996"/>
            </a:lvl3pPr>
            <a:lvl4pPr>
              <a:defRPr sz="1996"/>
            </a:lvl4pPr>
            <a:lvl5pPr>
              <a:defRPr sz="1996"/>
            </a:lvl5pPr>
          </a:lstStyle>
          <a:p>
            <a:pPr lvl="0"/>
            <a:r>
              <a:rPr lang="en-US"/>
              <a:t>For heading, use Ericsson Hilda in bold. For copy and bullets, use E. Hilda.</a:t>
            </a:r>
          </a:p>
          <a:p>
            <a:pPr lvl="1"/>
            <a:r>
              <a:rPr lang="en-US"/>
              <a:t>First level</a:t>
            </a:r>
          </a:p>
          <a:p>
            <a:pPr lvl="2"/>
            <a:r>
              <a:rPr lang="en-US"/>
              <a:t>Second level</a:t>
            </a:r>
          </a:p>
          <a:p>
            <a:pPr lvl="4"/>
            <a:endParaRPr lang="en-US"/>
          </a:p>
        </p:txBody>
      </p:sp>
      <p:sp>
        <p:nvSpPr>
          <p:cNvPr id="12" name="Title_SM"/>
          <p:cNvSpPr>
            <a:spLocks noGrp="1" noChangeArrowheads="1"/>
          </p:cNvSpPr>
          <p:nvPr>
            <p:ph type="title" hasCustomPrompt="1"/>
          </p:nvPr>
        </p:nvSpPr>
        <p:spPr bwMode="auto">
          <a:xfrm>
            <a:off x="479427"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a:t>Slide title, Ericsson Hilda Light 40pt, Ericsson Black, max 2-lines</a:t>
            </a:r>
          </a:p>
        </p:txBody>
      </p:sp>
    </p:spTree>
    <p:extLst>
      <p:ext uri="{BB962C8B-B14F-4D97-AF65-F5344CB8AC3E}">
        <p14:creationId xmlns:p14="http://schemas.microsoft.com/office/powerpoint/2010/main" val="42866200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6" y="473190"/>
            <a:ext cx="11233149" cy="6068772"/>
          </a:xfrm>
          <a:prstGeom prst="rect">
            <a:avLst/>
          </a:prstGeom>
          <a:noFill/>
          <a:ln w="9525">
            <a:noFill/>
            <a:miter lim="800000"/>
            <a:headEnd/>
            <a:tailEnd/>
          </a:ln>
        </p:spPr>
        <p:txBody>
          <a:bodyPr vert="horz" wrap="square" lIns="71850" tIns="35926"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398">
                <a:solidFill>
                  <a:schemeClr val="bg1"/>
                </a:solidFill>
              </a:rPr>
              <a:t>Characters for Embedded characters:</a:t>
            </a:r>
          </a:p>
          <a:p>
            <a:pPr marL="0" indent="0">
              <a:buClr>
                <a:schemeClr val="tx1"/>
              </a:buClr>
              <a:buFont typeface="Ericsson Hilda Light" panose="00000400000000000000" pitchFamily="2" charset="0"/>
              <a:buNone/>
            </a:pPr>
            <a:r>
              <a:rPr lang="en-US" sz="1398">
                <a:solidFill>
                  <a:schemeClr val="bg1"/>
                </a:solidFill>
              </a:rPr>
              <a:t>!"#$%&amp;'()*+,./0123456789:;&lt;=&gt;?@ABCDEFGHIJKLMNOPQRSTUVWXYZ[\]^_`</a:t>
            </a:r>
            <a:r>
              <a:rPr lang="en-US" sz="1398" err="1">
                <a:solidFill>
                  <a:schemeClr val="bg1"/>
                </a:solidFill>
              </a:rPr>
              <a:t>abcdefghijklmnopqrstuvwxyz</a:t>
            </a:r>
            <a:r>
              <a:rPr lang="en-US" sz="1398">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398" err="1">
                <a:solidFill>
                  <a:schemeClr val="bg1"/>
                </a:solidFill>
              </a:rPr>
              <a:t>ẀẁẃẄẅỲỳ</a:t>
            </a:r>
            <a:r>
              <a:rPr lang="en-US" sz="1398">
                <a:solidFill>
                  <a:schemeClr val="bg1"/>
                </a:solidFill>
              </a:rPr>
              <a:t>‘’‚“”„†‡•…‰‹›⁄€™ĀĀĂĂĄĄĆĆĊĊČČĎĎĐĐĒĒĖĖĘĘĚĚĞĞĠĠĢĢĪĪĮĮİĶĶĹĹĻĻĽĽŃŃŅŅŇŇŌŌŐŐŔŔŖŖŘŘŚŚŞŞŢŢŤŤŪŪŮŮŰŰŲŲŴŴŶŶŹŹŻŻȘș−≤≥</a:t>
            </a:r>
            <a:r>
              <a:rPr lang="en-US" sz="1398" err="1">
                <a:solidFill>
                  <a:schemeClr val="bg1"/>
                </a:solidFill>
              </a:rPr>
              <a:t>ﬁﬂΆΈΉΊΌΎΏΐΑΒΓΕΖΗΘΙΚΛΜΝΞΟΠΡΣΤΥΦΧΨΪΫΆΈΉΊΰ</a:t>
            </a:r>
            <a:r>
              <a:rPr lang="en-US" sz="1398">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398">
              <a:solidFill>
                <a:schemeClr val="bg1"/>
              </a:solidFill>
            </a:endParaRP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398" b="1">
                <a:solidFill>
                  <a:schemeClr val="bg1"/>
                </a:solidFill>
              </a:rPr>
              <a:t>!"#$%&amp;'()*+,./0123456789:;&lt;=&gt;?@ABCDEFGHIJKLMNOPQRSTUVWXYZ[\]^_`</a:t>
            </a:r>
            <a:r>
              <a:rPr lang="en-US" sz="1398" b="1" err="1">
                <a:solidFill>
                  <a:schemeClr val="bg1"/>
                </a:solidFill>
              </a:rPr>
              <a:t>abcdefghijklmnopqrstuvwxyz</a:t>
            </a:r>
            <a:r>
              <a:rPr lang="en-US" sz="1398" b="1">
                <a:solidFill>
                  <a:schemeClr val="bg1"/>
                </a:solidFill>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398" b="1" err="1">
                <a:solidFill>
                  <a:schemeClr val="bg1"/>
                </a:solidFill>
              </a:rPr>
              <a:t>ẀẁẃẄẅỲỳ</a:t>
            </a:r>
            <a:r>
              <a:rPr lang="en-US" sz="1398" b="1">
                <a:solidFill>
                  <a:schemeClr val="bg1"/>
                </a:solidFill>
              </a:rPr>
              <a:t>‘’‚“”„†‡•…‰‹›⁄€™ĀĀĂĂĄĄĆĆĊĊČČĎĎĐĐĒĒĖĖĘĘĚĚĞĞĠĠĢĢĪĪĮĮİĶĶĹĹĻĻĽĽŃŃŅŅŇŇŌŌŐŐŔŔŖŖŘŘŚŚŞŞŢŢŤŤŪŪŮŮŰŰŲŲŴŴŶŶŹŹŻŻȘș−≤≥</a:t>
            </a:r>
            <a:r>
              <a:rPr lang="en-US" sz="1398" b="1" err="1">
                <a:solidFill>
                  <a:schemeClr val="bg1"/>
                </a:solidFill>
              </a:rPr>
              <a:t>ﬁﬂΆΈΉΊΌΎΏΐΑΒΓΕΖΗΘΙΚΛΜΝΞΟΠΡΣΤΥΦΧΨΪΫΆΈΉΊΰ</a:t>
            </a:r>
            <a:r>
              <a:rPr lang="en-US" sz="1398" b="1">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398">
              <a:solidFill>
                <a:schemeClr val="bg1"/>
              </a:solidFill>
            </a:endParaRP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398">
                <a:solidFill>
                  <a:schemeClr val="bg1"/>
                </a:solidFill>
                <a:latin typeface="+mj-lt"/>
              </a:rPr>
              <a:t>!"#$%&amp;'()*+,./0123456789:;&lt;=&gt;?@ABCDEFGHIJKLMNOPQRSTUVWXYZ[\]^_`</a:t>
            </a:r>
            <a:r>
              <a:rPr lang="en-US" sz="1398" err="1">
                <a:solidFill>
                  <a:schemeClr val="bg1"/>
                </a:solidFill>
                <a:latin typeface="+mj-lt"/>
              </a:rPr>
              <a:t>abcdefghijklmnopqrstuvwxyz</a:t>
            </a:r>
            <a:r>
              <a:rPr lang="en-US" sz="1398">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398" err="1">
                <a:solidFill>
                  <a:schemeClr val="bg1"/>
                </a:solidFill>
                <a:latin typeface="+mj-lt"/>
              </a:rPr>
              <a:t>ẀẁẃẄẅỲỳ</a:t>
            </a:r>
            <a:r>
              <a:rPr lang="en-US" sz="1398">
                <a:solidFill>
                  <a:schemeClr val="bg1"/>
                </a:solidFill>
                <a:latin typeface="+mj-lt"/>
              </a:rPr>
              <a:t>‘’‚“”„†‡•…‰‹›⁄€™ĀĀĂĂĄĄĆĆĊĊČČĎĎĐĐĒĒĖĖĘĘĚĚĞĞĠĠĢĢĪĪĮĮİĶĶĹĹĻĻĽĽŃŃŅŅŇŇŌŌŐŐŔŔŖŖŘŘŚŚŞŞŢŢŤŤŪŪŮŮŰŰŲŲŴŴŶŶŹŹŻŻȘș−≤≥</a:t>
            </a:r>
            <a:r>
              <a:rPr lang="en-US" sz="1398" err="1">
                <a:solidFill>
                  <a:schemeClr val="bg1"/>
                </a:solidFill>
                <a:latin typeface="+mj-lt"/>
              </a:rPr>
              <a:t>ﬁﬂΆΈΉΊΌΎΏΐΑΒΓΕΖΗΘΙΚΛΜΝΞΟΠΡΣΤΥΦΧΨΪΫΆΈΉΊΰ</a:t>
            </a:r>
            <a:r>
              <a:rPr lang="en-US" sz="1398">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398">
              <a:solidFill>
                <a:schemeClr val="bg1"/>
              </a:solidFill>
            </a:endParaRPr>
          </a:p>
          <a:p>
            <a:pPr marL="0" marR="0" lvl="0" indent="0" algn="l" defTabSz="912573"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398" b="1">
                <a:solidFill>
                  <a:schemeClr val="bg1"/>
                </a:solidFill>
                <a:latin typeface="+mj-lt"/>
              </a:rPr>
              <a:t>!"#$%&amp;'()*+,./0123456789:;&lt;=&gt;?@ABCDEFGHIJKLMNOPQRSTUVWXYZ[\]^_`</a:t>
            </a:r>
            <a:r>
              <a:rPr lang="en-US" sz="1398" b="1" err="1">
                <a:solidFill>
                  <a:schemeClr val="bg1"/>
                </a:solidFill>
                <a:latin typeface="+mj-lt"/>
              </a:rPr>
              <a:t>abcdefghijklmnopqrstuvwxyz</a:t>
            </a:r>
            <a:r>
              <a:rPr lang="en-US" sz="1398" b="1">
                <a:solidFill>
                  <a:schemeClr val="bg1"/>
                </a:solidFill>
                <a:latin typeface="+mj-lt"/>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1398" b="1" err="1">
                <a:solidFill>
                  <a:schemeClr val="bg1"/>
                </a:solidFill>
                <a:latin typeface="+mj-lt"/>
              </a:rPr>
              <a:t>ẀẁẃẄẅỲỳ</a:t>
            </a:r>
            <a:r>
              <a:rPr lang="en-US" sz="1398" b="1">
                <a:solidFill>
                  <a:schemeClr val="bg1"/>
                </a:solidFill>
                <a:latin typeface="+mj-lt"/>
              </a:rPr>
              <a:t>‘’‚“”„†‡•…‰‹›⁄€™ĀĀĂĂĄĄĆĆĊĊČČĎĎĐĐĒĒĖĖĘĘĚĚĞĞĠĠĢĢĪĪĮĮİĶĶĹĹĻĻĽĽŃŃŅŅŇŇŌŌŐŐŔŔŖŖŘŘŚŚŞŞŢŢŤŤŪŪŮŮŰŰŲŲŴŴŶŶŹŹŻŻȘș−≤≥</a:t>
            </a:r>
            <a:r>
              <a:rPr lang="en-US" sz="1398" b="1" err="1">
                <a:solidFill>
                  <a:schemeClr val="bg1"/>
                </a:solidFill>
                <a:latin typeface="+mj-lt"/>
              </a:rPr>
              <a:t>ﬁﬂΆΈΉΊΌΎΏΐΑΒΓΕΖΗΘΙΚΛΜΝΞΟΠΡΣΤΥΦΧΨΪΫΆΈΉΊΰ</a:t>
            </a:r>
            <a:r>
              <a:rPr lang="en-US" sz="1398" b="1">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250" tIns="45624" rIns="91250" bIns="45624" numCol="1" spcCol="0" rtlCol="0" fromWordArt="0" anchor="t" anchorCtr="0" forceAA="0" compatLnSpc="1">
            <a:prstTxWarp prst="textNoShape">
              <a:avLst/>
            </a:prstTxWarp>
            <a:noAutofit/>
          </a:bodyPr>
          <a:lstStyle/>
          <a:p>
            <a:pPr marL="0" marR="0" indent="0" algn="l" defTabSz="912573" rtl="0" eaLnBrk="1" fontAlgn="base" latinLnBrk="0" hangingPunct="1">
              <a:lnSpc>
                <a:spcPct val="100000"/>
              </a:lnSpc>
              <a:spcBef>
                <a:spcPct val="50000"/>
              </a:spcBef>
              <a:spcAft>
                <a:spcPct val="0"/>
              </a:spcAft>
              <a:buClrTx/>
              <a:buSzTx/>
              <a:buFontTx/>
              <a:buNone/>
              <a:tabLst/>
            </a:pPr>
            <a:endParaRPr kumimoji="0" lang="en-US" sz="1996" b="0" i="0" u="none" strike="noStrike" cap="none" normalizeH="0" baseline="0">
              <a:ln>
                <a:noFill/>
              </a:ln>
              <a:solidFill>
                <a:schemeClr val="bg1"/>
              </a:solidFill>
              <a:effectLst/>
              <a:latin typeface="+mn-lt"/>
            </a:endParaRPr>
          </a:p>
        </p:txBody>
      </p:sp>
      <p:pic>
        <p:nvPicPr>
          <p:cNvPr id="3" name="Picture 2">
            <a:extLst>
              <a:ext uri="{FF2B5EF4-FFF2-40B4-BE49-F238E27FC236}">
                <a16:creationId xmlns:a16="http://schemas.microsoft.com/office/drawing/2014/main" id="{C99071CE-F2DE-431D-A304-302D376E0947}"/>
              </a:ext>
            </a:extLst>
          </p:cNvPr>
          <p:cNvPicPr>
            <a:picLocks noChangeAspect="1"/>
          </p:cNvPicPr>
          <p:nvPr userDrawn="1"/>
        </p:nvPicPr>
        <p:blipFill>
          <a:blip r:embed="rId2" cstate="screen">
            <a:duotone>
              <a:prstClr val="black"/>
              <a:srgbClr val="D9C3A5">
                <a:tint val="50000"/>
                <a:satMod val="180000"/>
              </a:srgb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tretch>
            <a:fillRect/>
          </a:stretch>
        </p:blipFill>
        <p:spPr>
          <a:xfrm>
            <a:off x="5663309" y="2866609"/>
            <a:ext cx="865383" cy="1145569"/>
          </a:xfrm>
          <a:prstGeom prst="rect">
            <a:avLst/>
          </a:prstGeom>
          <a:ln>
            <a:noFill/>
          </a:ln>
        </p:spPr>
      </p:pic>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5"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1996" baseline="0">
                <a:solidFill>
                  <a:schemeClr val="tx1"/>
                </a:solidFill>
                <a:latin typeface="+mn-lt"/>
              </a:defRPr>
            </a:lvl1pPr>
          </a:lstStyle>
          <a:p>
            <a:r>
              <a:rPr lang="en-US"/>
              <a:t>Ericsson.com/related-</a:t>
            </a:r>
            <a:r>
              <a:rPr lang="en-US" err="1"/>
              <a:t>url</a:t>
            </a:r>
            <a:endParaRPr lang="en-US"/>
          </a:p>
        </p:txBody>
      </p:sp>
    </p:spTree>
    <p:extLst>
      <p:ext uri="{BB962C8B-B14F-4D97-AF65-F5344CB8AC3E}">
        <p14:creationId xmlns:p14="http://schemas.microsoft.com/office/powerpoint/2010/main" val="17500972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7"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a:t>For heading, use Ericsson Hilda in bold. For copy and bullets, use Ericsson Hilda.</a:t>
            </a:r>
          </a:p>
          <a:p>
            <a:pPr lvl="0"/>
            <a:r>
              <a:rPr lang="en-US"/>
              <a:t>First level</a:t>
            </a:r>
          </a:p>
          <a:p>
            <a:pPr lvl="1"/>
            <a:r>
              <a:rPr lang="en-US"/>
              <a:t>Second level</a:t>
            </a:r>
          </a:p>
          <a:p>
            <a:pPr lvl="2"/>
            <a:r>
              <a:rPr lang="en-US"/>
              <a:t>Third level</a:t>
            </a:r>
          </a:p>
          <a:p>
            <a:pPr lvl="3"/>
            <a:r>
              <a:rPr lang="en-US"/>
              <a:t>Fourth level</a:t>
            </a: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2" y="6408755"/>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356474" marR="0" indent="-356474" algn="l" defTabSz="912573"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1996"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319937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a:t> </a:t>
            </a:r>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a:t>Presentation description/subtitle</a:t>
            </a:r>
            <a:br>
              <a:rPr lang="en-US"/>
            </a:br>
            <a:r>
              <a:rPr lang="en-US"/>
              <a:t>Ericsson Hilda 20pt</a:t>
            </a:r>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a:t>Speaker name</a:t>
            </a:r>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a:t>Organization</a:t>
            </a:r>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a:t>YYYY-MM-DD</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5863785"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EEDRKE Ralf Keller  |  BDGSGDC [Stig Puustinen]  |  BDGS-21:002516 Uen  |  D  |  2022-03-16  |  Ericsson Internal  |  Page </a:t>
            </a:r>
            <a:fld id="{7B72595E-8518-431A-920C-8050A1265DB7}" type="slidenum">
              <a:rPr lang="en-US" sz="800" b="0" i="0" u="none">
                <a:solidFill>
                  <a:srgbClr val="1A1816"/>
                </a:solidFill>
                <a:latin typeface="+mn-lt"/>
              </a:rPr>
              <a:t>&lt;#&gt;</a:t>
            </a:fld>
            <a:r>
              <a:rPr lang="en-US" sz="800" b="0" i="0" u="none">
                <a:solidFill>
                  <a:srgbClr val="1A1816"/>
                </a:solidFill>
                <a:latin typeface="+mn-lt"/>
              </a:rPr>
              <a:t> of 75</a:t>
            </a: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1850" rIns="71850"/>
          <a:lstStyle/>
          <a:p>
            <a:pPr>
              <a:spcBef>
                <a:spcPct val="50000"/>
              </a:spcBef>
              <a:defRPr/>
            </a:pPr>
            <a:endParaRPr lang="en-US">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2" y="476254"/>
            <a:ext cx="261523" cy="261523"/>
          </a:xfrm>
          <a:prstGeom prst="rect">
            <a:avLst/>
          </a:prstGeom>
        </p:spPr>
      </p:pic>
    </p:spTree>
    <p:extLst>
      <p:ext uri="{BB962C8B-B14F-4D97-AF65-F5344CB8AC3E}">
        <p14:creationId xmlns:p14="http://schemas.microsoft.com/office/powerpoint/2010/main" val="2645874142"/>
      </p:ext>
    </p:extLst>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media/image1.emf" Type="http://schemas.openxmlformats.org/officeDocument/2006/relationships/image"/><Relationship Id="rId11" Target="../media/image2.emf"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theme/theme1.xml" Type="http://schemas.openxmlformats.org/officeDocument/2006/relationships/theme"/></Relationships>
</file>

<file path=ppt/slideMasters/_rels/slideMaster2.xml.rels><?xml version="1.0" encoding="UTF-8" standalone="yes"?><Relationships xmlns="http://schemas.openxmlformats.org/package/2006/relationships"><Relationship Id="rId1" Target="../slideLayouts/slideLayout9.xml" Type="http://schemas.openxmlformats.org/officeDocument/2006/relationships/slideLayout"/><Relationship Id="rId10" Target="../slideLayouts/slideLayout18.xml" Type="http://schemas.openxmlformats.org/officeDocument/2006/relationships/slideLayout"/><Relationship Id="rId11" Target="../slideLayouts/slideLayout19.xml" Type="http://schemas.openxmlformats.org/officeDocument/2006/relationships/slideLayout"/><Relationship Id="rId12" Target="../slideLayouts/slideLayout20.xml" Type="http://schemas.openxmlformats.org/officeDocument/2006/relationships/slideLayout"/><Relationship Id="rId13" Target="../slideLayouts/slideLayout21.xml" Type="http://schemas.openxmlformats.org/officeDocument/2006/relationships/slideLayout"/><Relationship Id="rId14" Target="../slideLayouts/slideLayout22.xml" Type="http://schemas.openxmlformats.org/officeDocument/2006/relationships/slideLayout"/><Relationship Id="rId15" Target="../slideLayouts/slideLayout23.xml" Type="http://schemas.openxmlformats.org/officeDocument/2006/relationships/slideLayout"/><Relationship Id="rId16" Target="../slideLayouts/slideLayout24.xml" Type="http://schemas.openxmlformats.org/officeDocument/2006/relationships/slideLayout"/><Relationship Id="rId17" Target="../slideLayouts/slideLayout25.xml" Type="http://schemas.openxmlformats.org/officeDocument/2006/relationships/slideLayout"/><Relationship Id="rId18" Target="../slideLayouts/slideLayout26.xml" Type="http://schemas.openxmlformats.org/officeDocument/2006/relationships/slideLayout"/><Relationship Id="rId19" Target="../slideLayouts/slideLayout27.xml" Type="http://schemas.openxmlformats.org/officeDocument/2006/relationships/slideLayout"/><Relationship Id="rId2" Target="../slideLayouts/slideLayout10.xml" Type="http://schemas.openxmlformats.org/officeDocument/2006/relationships/slideLayout"/><Relationship Id="rId20" Target="../slideLayouts/slideLayout28.xml" Type="http://schemas.openxmlformats.org/officeDocument/2006/relationships/slideLayout"/><Relationship Id="rId21" Target="../slideLayouts/slideLayout29.xml" Type="http://schemas.openxmlformats.org/officeDocument/2006/relationships/slideLayout"/><Relationship Id="rId22" Target="../slideLayouts/slideLayout30.xml" Type="http://schemas.openxmlformats.org/officeDocument/2006/relationships/slideLayout"/><Relationship Id="rId23" Target="../slideLayouts/slideLayout31.xml" Type="http://schemas.openxmlformats.org/officeDocument/2006/relationships/slideLayout"/><Relationship Id="rId24" Target="../slideLayouts/slideLayout32.xml" Type="http://schemas.openxmlformats.org/officeDocument/2006/relationships/slideLayout"/><Relationship Id="rId25" Target="../slideLayouts/slideLayout33.xml" Type="http://schemas.openxmlformats.org/officeDocument/2006/relationships/slideLayout"/><Relationship Id="rId26" Target="../slideLayouts/slideLayout34.xml" Type="http://schemas.openxmlformats.org/officeDocument/2006/relationships/slideLayout"/><Relationship Id="rId27" Target="../slideLayouts/slideLayout35.xml" Type="http://schemas.openxmlformats.org/officeDocument/2006/relationships/slideLayout"/><Relationship Id="rId28" Target="../slideLayouts/slideLayout36.xml" Type="http://schemas.openxmlformats.org/officeDocument/2006/relationships/slideLayout"/><Relationship Id="rId29" Target="../slideLayouts/slideLayout37.xml" Type="http://schemas.openxmlformats.org/officeDocument/2006/relationships/slideLayout"/><Relationship Id="rId3" Target="../slideLayouts/slideLayout11.xml" Type="http://schemas.openxmlformats.org/officeDocument/2006/relationships/slideLayout"/><Relationship Id="rId30" Target="../slideLayouts/slideLayout38.xml" Type="http://schemas.openxmlformats.org/officeDocument/2006/relationships/slideLayout"/><Relationship Id="rId31" Target="../slideLayouts/slideLayout39.xml" Type="http://schemas.openxmlformats.org/officeDocument/2006/relationships/slideLayout"/><Relationship Id="rId32" Target="../slideLayouts/slideLayout40.xml" Type="http://schemas.openxmlformats.org/officeDocument/2006/relationships/slideLayout"/><Relationship Id="rId33" Target="../slideLayouts/slideLayout41.xml" Type="http://schemas.openxmlformats.org/officeDocument/2006/relationships/slideLayout"/><Relationship Id="rId34" Target="../slideLayouts/slideLayout42.xml" Type="http://schemas.openxmlformats.org/officeDocument/2006/relationships/slideLayout"/><Relationship Id="rId35" Target="../slideLayouts/slideLayout43.xml" Type="http://schemas.openxmlformats.org/officeDocument/2006/relationships/slideLayout"/><Relationship Id="rId36" Target="../slideLayouts/slideLayout44.xml" Type="http://schemas.openxmlformats.org/officeDocument/2006/relationships/slideLayout"/><Relationship Id="rId37" Target="../slideLayouts/slideLayout45.xml" Type="http://schemas.openxmlformats.org/officeDocument/2006/relationships/slideLayout"/><Relationship Id="rId38" Target="../slideLayouts/slideLayout46.xml" Type="http://schemas.openxmlformats.org/officeDocument/2006/relationships/slideLayout"/><Relationship Id="rId39" Target="../slideLayouts/slideLayout47.xml" Type="http://schemas.openxmlformats.org/officeDocument/2006/relationships/slideLayout"/><Relationship Id="rId4" Target="../slideLayouts/slideLayout12.xml" Type="http://schemas.openxmlformats.org/officeDocument/2006/relationships/slideLayout"/><Relationship Id="rId40" Target="../slideLayouts/slideLayout48.xml" Type="http://schemas.openxmlformats.org/officeDocument/2006/relationships/slideLayout"/><Relationship Id="rId41" Target="../slideLayouts/slideLayout49.xml" Type="http://schemas.openxmlformats.org/officeDocument/2006/relationships/slideLayout"/><Relationship Id="rId42" Target="../slideLayouts/slideLayout50.xml" Type="http://schemas.openxmlformats.org/officeDocument/2006/relationships/slideLayout"/><Relationship Id="rId43" Target="../slideLayouts/slideLayout51.xml" Type="http://schemas.openxmlformats.org/officeDocument/2006/relationships/slideLayout"/><Relationship Id="rId44" Target="../slideLayouts/slideLayout52.xml" Type="http://schemas.openxmlformats.org/officeDocument/2006/relationships/slideLayout"/><Relationship Id="rId45" Target="../theme/theme2.xml" Type="http://schemas.openxmlformats.org/officeDocument/2006/relationships/theme"/><Relationship Id="rId46" Target="../media/image5.png" Type="http://schemas.openxmlformats.org/officeDocument/2006/relationships/image"/><Relationship Id="rId47" Target="../media/image6.svg" Type="http://schemas.openxmlformats.org/officeDocument/2006/relationships/image"/><Relationship Id="rId48" Target="../media/image7.emf" Type="http://schemas.openxmlformats.org/officeDocument/2006/relationships/image"/><Relationship Id="rId5" Target="../slideLayouts/slideLayout13.xml" Type="http://schemas.openxmlformats.org/officeDocument/2006/relationships/slideLayout"/><Relationship Id="rId6" Target="../slideLayouts/slideLayout14.xml" Type="http://schemas.openxmlformats.org/officeDocument/2006/relationships/slideLayout"/><Relationship Id="rId7" Target="../slideLayouts/slideLayout15.xml" Type="http://schemas.openxmlformats.org/officeDocument/2006/relationships/slideLayout"/><Relationship Id="rId8" Target="../slideLayouts/slideLayout16.xml" Type="http://schemas.openxmlformats.org/officeDocument/2006/relationships/slideLayout"/><Relationship Id="rId9" Target="../slideLayouts/slideLayout17.xml" Type="http://schemas.openxmlformats.org/officeDocument/2006/relationships/slideLayout"/></Relationships>
</file>

<file path=ppt/slideMasters/_rels/slideMaster3.xml.rels><?xml version="1.0" encoding="UTF-8" standalone="yes"?><Relationships xmlns="http://schemas.openxmlformats.org/package/2006/relationships"><Relationship Id="rId1" Target="../slideLayouts/slideLayout53.xml" Type="http://schemas.openxmlformats.org/officeDocument/2006/relationships/slideLayout"/><Relationship Id="rId10" Target="../slideLayouts/slideLayout62.xml" Type="http://schemas.openxmlformats.org/officeDocument/2006/relationships/slideLayout"/><Relationship Id="rId11" Target="../slideLayouts/slideLayout63.xml" Type="http://schemas.openxmlformats.org/officeDocument/2006/relationships/slideLayout"/><Relationship Id="rId12" Target="../slideLayouts/slideLayout64.xml" Type="http://schemas.openxmlformats.org/officeDocument/2006/relationships/slideLayout"/><Relationship Id="rId13" Target="../slideLayouts/slideLayout65.xml" Type="http://schemas.openxmlformats.org/officeDocument/2006/relationships/slideLayout"/><Relationship Id="rId14" Target="../slideLayouts/slideLayout66.xml" Type="http://schemas.openxmlformats.org/officeDocument/2006/relationships/slideLayout"/><Relationship Id="rId15" Target="../slideLayouts/slideLayout67.xml" Type="http://schemas.openxmlformats.org/officeDocument/2006/relationships/slideLayout"/><Relationship Id="rId16" Target="../slideLayouts/slideLayout68.xml" Type="http://schemas.openxmlformats.org/officeDocument/2006/relationships/slideLayout"/><Relationship Id="rId17" Target="../slideLayouts/slideLayout69.xml" Type="http://schemas.openxmlformats.org/officeDocument/2006/relationships/slideLayout"/><Relationship Id="rId18" Target="../slideLayouts/slideLayout70.xml" Type="http://schemas.openxmlformats.org/officeDocument/2006/relationships/slideLayout"/><Relationship Id="rId19" Target="../slideLayouts/slideLayout71.xml" Type="http://schemas.openxmlformats.org/officeDocument/2006/relationships/slideLayout"/><Relationship Id="rId2" Target="../slideLayouts/slideLayout54.xml" Type="http://schemas.openxmlformats.org/officeDocument/2006/relationships/slideLayout"/><Relationship Id="rId20" Target="../slideLayouts/slideLayout72.xml" Type="http://schemas.openxmlformats.org/officeDocument/2006/relationships/slideLayout"/><Relationship Id="rId21" Target="../slideLayouts/slideLayout73.xml" Type="http://schemas.openxmlformats.org/officeDocument/2006/relationships/slideLayout"/><Relationship Id="rId22" Target="../slideLayouts/slideLayout74.xml" Type="http://schemas.openxmlformats.org/officeDocument/2006/relationships/slideLayout"/><Relationship Id="rId23" Target="../slideLayouts/slideLayout75.xml" Type="http://schemas.openxmlformats.org/officeDocument/2006/relationships/slideLayout"/><Relationship Id="rId24" Target="../slideLayouts/slideLayout76.xml" Type="http://schemas.openxmlformats.org/officeDocument/2006/relationships/slideLayout"/><Relationship Id="rId25" Target="../slideLayouts/slideLayout77.xml" Type="http://schemas.openxmlformats.org/officeDocument/2006/relationships/slideLayout"/><Relationship Id="rId26" Target="../slideLayouts/slideLayout78.xml" Type="http://schemas.openxmlformats.org/officeDocument/2006/relationships/slideLayout"/><Relationship Id="rId27" Target="../slideLayouts/slideLayout79.xml" Type="http://schemas.openxmlformats.org/officeDocument/2006/relationships/slideLayout"/><Relationship Id="rId28" Target="../slideLayouts/slideLayout80.xml" Type="http://schemas.openxmlformats.org/officeDocument/2006/relationships/slideLayout"/><Relationship Id="rId29" Target="../slideLayouts/slideLayout81.xml" Type="http://schemas.openxmlformats.org/officeDocument/2006/relationships/slideLayout"/><Relationship Id="rId3" Target="../slideLayouts/slideLayout55.xml" Type="http://schemas.openxmlformats.org/officeDocument/2006/relationships/slideLayout"/><Relationship Id="rId30" Target="../slideLayouts/slideLayout82.xml" Type="http://schemas.openxmlformats.org/officeDocument/2006/relationships/slideLayout"/><Relationship Id="rId31" Target="../slideLayouts/slideLayout83.xml" Type="http://schemas.openxmlformats.org/officeDocument/2006/relationships/slideLayout"/><Relationship Id="rId32" Target="../slideLayouts/slideLayout84.xml" Type="http://schemas.openxmlformats.org/officeDocument/2006/relationships/slideLayout"/><Relationship Id="rId33" Target="../slideLayouts/slideLayout85.xml" Type="http://schemas.openxmlformats.org/officeDocument/2006/relationships/slideLayout"/><Relationship Id="rId34" Target="../slideLayouts/slideLayout86.xml" Type="http://schemas.openxmlformats.org/officeDocument/2006/relationships/slideLayout"/><Relationship Id="rId35" Target="../slideLayouts/slideLayout87.xml" Type="http://schemas.openxmlformats.org/officeDocument/2006/relationships/slideLayout"/><Relationship Id="rId36" Target="../slideLayouts/slideLayout88.xml" Type="http://schemas.openxmlformats.org/officeDocument/2006/relationships/slideLayout"/><Relationship Id="rId37" Target="../slideLayouts/slideLayout89.xml" Type="http://schemas.openxmlformats.org/officeDocument/2006/relationships/slideLayout"/><Relationship Id="rId38" Target="../slideLayouts/slideLayout90.xml" Type="http://schemas.openxmlformats.org/officeDocument/2006/relationships/slideLayout"/><Relationship Id="rId39" Target="../theme/theme3.xml" Type="http://schemas.openxmlformats.org/officeDocument/2006/relationships/theme"/><Relationship Id="rId4" Target="../slideLayouts/slideLayout56.xml" Type="http://schemas.openxmlformats.org/officeDocument/2006/relationships/slideLayout"/><Relationship Id="rId40" Target="../media/image8.png" Type="http://schemas.openxmlformats.org/officeDocument/2006/relationships/image"/><Relationship Id="rId41" Target="../media/hdphoto1.wdp" Type="http://schemas.microsoft.com/office/2007/relationships/hdphoto"/><Relationship Id="rId5" Target="../slideLayouts/slideLayout57.xml" Type="http://schemas.openxmlformats.org/officeDocument/2006/relationships/slideLayout"/><Relationship Id="rId6" Target="../slideLayouts/slideLayout58.xml" Type="http://schemas.openxmlformats.org/officeDocument/2006/relationships/slideLayout"/><Relationship Id="rId7" Target="../slideLayouts/slideLayout59.xml" Type="http://schemas.openxmlformats.org/officeDocument/2006/relationships/slideLayout"/><Relationship Id="rId8" Target="../slideLayouts/slideLayout60.xml" Type="http://schemas.openxmlformats.org/officeDocument/2006/relationships/slideLayout"/><Relationship Id="rId9" Target="../slideLayouts/slideLayout61.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94479" y="1250683"/>
            <a:ext cx="10126609" cy="50580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10"/>
          <a:stretch>
            <a:fillRect/>
          </a:stretch>
        </p:blipFill>
        <p:spPr>
          <a:xfrm>
            <a:off x="542645" y="454754"/>
            <a:ext cx="632956" cy="632956"/>
          </a:xfrm>
          <a:prstGeom prst="rect">
            <a:avLst/>
          </a:prstGeom>
        </p:spPr>
      </p:pic>
      <p:sp>
        <p:nvSpPr>
          <p:cNvPr id="10" name="Title Placeholder 1"/>
          <p:cNvSpPr>
            <a:spLocks noGrp="1"/>
          </p:cNvSpPr>
          <p:nvPr>
            <p:ph type="title"/>
          </p:nvPr>
        </p:nvSpPr>
        <p:spPr>
          <a:xfrm>
            <a:off x="1394478" y="381397"/>
            <a:ext cx="10126611" cy="729825"/>
          </a:xfrm>
          <a:prstGeom prst="rect">
            <a:avLst/>
          </a:prstGeom>
        </p:spPr>
        <p:txBody>
          <a:bodyPr vert="horz" lIns="91440" tIns="45720" rIns="91440" bIns="45720" rtlCol="0" anchor="ctr">
            <a:normAutofit/>
          </a:bodyPr>
          <a:lstStyle/>
          <a:p>
            <a:r>
              <a:rPr lang="en-US"/>
              <a:t>Click to edit Master title style</a:t>
            </a:r>
          </a:p>
        </p:txBody>
      </p:sp>
      <p:pic>
        <p:nvPicPr>
          <p:cNvPr id="2" name="Picture 1"/>
          <p:cNvPicPr>
            <a:picLocks noChangeAspect="1"/>
          </p:cNvPicPr>
          <p:nvPr userDrawn="1"/>
        </p:nvPicPr>
        <p:blipFill>
          <a:blip r:embed="rId11"/>
          <a:stretch>
            <a:fillRect/>
          </a:stretch>
        </p:blipFill>
        <p:spPr>
          <a:xfrm>
            <a:off x="619760" y="6467527"/>
            <a:ext cx="10952480" cy="59267"/>
          </a:xfrm>
          <a:prstGeom prst="rect">
            <a:avLst/>
          </a:prstGeom>
        </p:spPr>
      </p:pic>
      <p:sp>
        <p:nvSpPr>
          <p:cNvPr id="7" name="Slide Number Placeholder 4"/>
          <p:cNvSpPr>
            <a:spLocks noGrp="1"/>
          </p:cNvSpPr>
          <p:nvPr>
            <p:ph type="sldNum" sz="quarter" idx="4"/>
          </p:nvPr>
        </p:nvSpPr>
        <p:spPr>
          <a:xfrm>
            <a:off x="8777889" y="6483437"/>
            <a:ext cx="2743200" cy="366183"/>
          </a:xfrm>
          <a:prstGeom prst="rect">
            <a:avLst/>
          </a:prstGeom>
        </p:spPr>
        <p:txBody>
          <a:bodyPr vert="horz" lIns="91440" tIns="45720" rIns="91440" bIns="45720" rtlCol="0" anchor="ctr"/>
          <a:lstStyle>
            <a:lvl1pPr algn="r">
              <a:defRPr sz="1333">
                <a:solidFill>
                  <a:schemeClr val="tx1">
                    <a:tint val="75000"/>
                  </a:schemeClr>
                </a:solidFill>
              </a:defRPr>
            </a:lvl1pPr>
          </a:lstStyle>
          <a:p>
            <a:fld id="{231F87C6-8F4B-C14F-952F-C5F8DB9F277E}" type="slidenum">
              <a:rPr lang="en-US" smtClean="0"/>
              <a:pPr/>
              <a:t>‹#›</a:t>
            </a:fld>
            <a:endParaRPr lang="en-US"/>
          </a:p>
        </p:txBody>
      </p:sp>
      <p:sp>
        <p:nvSpPr>
          <p:cNvPr id="4" name="Footer Placeholder 3"/>
          <p:cNvSpPr>
            <a:spLocks noGrp="1"/>
          </p:cNvSpPr>
          <p:nvPr>
            <p:ph type="ftr" sz="quarter" idx="3"/>
          </p:nvPr>
        </p:nvSpPr>
        <p:spPr>
          <a:xfrm>
            <a:off x="584025" y="6480273"/>
            <a:ext cx="4114800" cy="366183"/>
          </a:xfrm>
          <a:prstGeom prst="rect">
            <a:avLst/>
          </a:prstGeom>
        </p:spPr>
        <p:txBody>
          <a:bodyPr vert="horz" lIns="91440" tIns="45720" rIns="91440" bIns="45720" rtlCol="0" anchor="ctr"/>
          <a:lstStyle>
            <a:lvl1pPr algn="l">
              <a:defRPr sz="1333">
                <a:solidFill>
                  <a:schemeClr val="tx1">
                    <a:tint val="75000"/>
                  </a:schemeClr>
                </a:solidFill>
              </a:defRPr>
            </a:lvl1pPr>
          </a:lstStyle>
          <a:p>
            <a:r>
              <a:rPr lang="en-US"/>
              <a:t>GSMA Confidential</a:t>
            </a:r>
          </a:p>
        </p:txBody>
      </p:sp>
    </p:spTree>
    <p:extLst>
      <p:ext uri="{BB962C8B-B14F-4D97-AF65-F5344CB8AC3E}">
        <p14:creationId xmlns:p14="http://schemas.microsoft.com/office/powerpoint/2010/main" val="34342837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dt="0"/>
  <p:txStyles>
    <p:titleStyle>
      <a:lvl1pPr algn="l" defTabSz="609585" rtl="0" eaLnBrk="1" latinLnBrk="0" hangingPunct="1">
        <a:spcBef>
          <a:spcPct val="0"/>
        </a:spcBef>
        <a:buNone/>
        <a:defRPr sz="3200" kern="1200">
          <a:solidFill>
            <a:schemeClr val="tx1">
              <a:lumMod val="75000"/>
              <a:lumOff val="25000"/>
            </a:schemeClr>
          </a:solidFill>
          <a:latin typeface="+mj-lt"/>
          <a:ea typeface="+mj-ea"/>
          <a:cs typeface="+mj-cs"/>
        </a:defRPr>
      </a:lvl1pPr>
    </p:titleStyle>
    <p:bodyStyle>
      <a:lvl1pPr marL="457189" indent="-457189" algn="l" defTabSz="609585" rtl="0" eaLnBrk="1" latinLnBrk="0" hangingPunct="1">
        <a:spcBef>
          <a:spcPct val="20000"/>
        </a:spcBef>
        <a:buClr>
          <a:srgbClr val="FF0000"/>
        </a:buClr>
        <a:buFont typeface="Wingdings" charset="2"/>
        <a:buChar char="§"/>
        <a:defRPr sz="3200" kern="1200">
          <a:solidFill>
            <a:schemeClr val="tx1">
              <a:lumMod val="75000"/>
              <a:lumOff val="25000"/>
            </a:schemeClr>
          </a:solidFill>
          <a:latin typeface="+mn-lt"/>
          <a:ea typeface="+mn-ea"/>
          <a:cs typeface="+mn-cs"/>
        </a:defRPr>
      </a:lvl1pPr>
      <a:lvl2pPr marL="1066773" indent="-457189" algn="l" defTabSz="1219170" rtl="0" eaLnBrk="1" fontAlgn="base" latinLnBrk="0" hangingPunct="1">
        <a:spcBef>
          <a:spcPct val="20000"/>
        </a:spcBef>
        <a:spcAft>
          <a:spcPct val="0"/>
        </a:spcAft>
        <a:buClr>
          <a:srgbClr val="CD0921"/>
        </a:buClr>
        <a:buSzPct val="50000"/>
        <a:buFont typeface="Arial" pitchFamily="-110" charset="0"/>
        <a:buChar char="–"/>
        <a:defRPr sz="2667" kern="1200">
          <a:solidFill>
            <a:schemeClr val="tx1">
              <a:lumMod val="75000"/>
              <a:lumOff val="25000"/>
            </a:schemeClr>
          </a:solidFill>
          <a:latin typeface="+mn-lt"/>
          <a:ea typeface="+mn-ea"/>
          <a:cs typeface="+mn-cs"/>
        </a:defRPr>
      </a:lvl2pPr>
      <a:lvl3pPr marL="1625559" indent="-406390" algn="l" defTabSz="1219170" rtl="0" eaLnBrk="1" fontAlgn="base" latinLnBrk="0" hangingPunct="1">
        <a:spcBef>
          <a:spcPct val="20000"/>
        </a:spcBef>
        <a:spcAft>
          <a:spcPct val="0"/>
        </a:spcAft>
        <a:buClr>
          <a:srgbClr val="CD0921"/>
        </a:buClr>
        <a:buSzPct val="50000"/>
        <a:buFont typeface="Arial" pitchFamily="-110" charset="0"/>
        <a:buChar char="•"/>
        <a:defRPr sz="24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Clr>
          <a:srgbClr val="FF0000"/>
        </a:buClr>
        <a:buSzPct val="50000"/>
        <a:buFont typeface="Arial" panose="020B0604020202020204" pitchFamily="34" charset="0"/>
        <a:buChar char="•"/>
        <a:defRPr sz="2133"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Clr>
          <a:srgbClr val="FF0000"/>
        </a:buClr>
        <a:buSzPct val="50000"/>
        <a:buFont typeface="Arial" panose="020B0604020202020204" pitchFamily="34" charset="0"/>
        <a:buChar char="•"/>
        <a:defRPr sz="18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a:t>Slide title, Ericsson Hilda Light 40pt, Ericsson Black, max 2-lines</a:t>
            </a:r>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e9911673-91e2-4472-b47c-0bb1e4f74df7&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7" y="1844675"/>
            <a:ext cx="11233150" cy="4392612"/>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a:t>For heading, use Ericsson Hilda in bold. For copy and bullets, use Ericsson Hilda.</a:t>
            </a:r>
          </a:p>
          <a:p>
            <a:pPr lvl="1"/>
            <a:r>
              <a:rPr lang="en-US"/>
              <a:t>First level</a:t>
            </a:r>
          </a:p>
          <a:p>
            <a:pPr lvl="2"/>
            <a:r>
              <a:rPr lang="en-US"/>
              <a:t>Second level</a:t>
            </a:r>
          </a:p>
          <a:p>
            <a:pPr lvl="3"/>
            <a:r>
              <a:rPr lang="en-US"/>
              <a:t>Third level</a:t>
            </a:r>
          </a:p>
          <a:p>
            <a:pPr lvl="4"/>
            <a:r>
              <a:rPr lang="en-US"/>
              <a:t>Fourth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a:t>Slide title, Ericsson Hilda Light 40pt, Ericsson Black, max 2-lines</a:t>
            </a:r>
          </a:p>
        </p:txBody>
      </p:sp>
      <p:pic>
        <p:nvPicPr>
          <p:cNvPr id="8" name="Picture 7">
            <a:extLst>
              <a:ext uri="{FF2B5EF4-FFF2-40B4-BE49-F238E27FC236}">
                <a16:creationId xmlns:a16="http://schemas.microsoft.com/office/drawing/2014/main" id="{2051B066-0765-4F7D-BC7B-5421BFA666C6}"/>
              </a:ext>
            </a:extLst>
          </p:cNvPr>
          <p:cNvPicPr>
            <a:picLocks noChangeAspect="1"/>
          </p:cNvPicPr>
          <p:nvPr userDrawn="1"/>
        </p:nvPicPr>
        <p:blipFill>
          <a:blip r:embed="rId40" cstate="screen">
            <a:duotone>
              <a:prstClr val="black"/>
              <a:srgbClr val="D9C3A5">
                <a:tint val="50000"/>
                <a:satMod val="180000"/>
              </a:srgbClr>
            </a:duotone>
            <a:extLst>
              <a:ext uri="{BEBA8EAE-BF5A-486C-A8C5-ECC9F3942E4B}">
                <a14:imgProps xmlns:a14="http://schemas.microsoft.com/office/drawing/2010/main">
                  <a14:imgLayer r:embed="rId41">
                    <a14:imgEffect>
                      <a14:colorTemperature colorTemp="8800"/>
                    </a14:imgEffect>
                  </a14:imgLayer>
                </a14:imgProps>
              </a:ext>
              <a:ext uri="{28A0092B-C50C-407E-A947-70E740481C1C}">
                <a14:useLocalDpi xmlns:a14="http://schemas.microsoft.com/office/drawing/2010/main"/>
              </a:ext>
            </a:extLst>
          </a:blip>
          <a:stretch>
            <a:fillRect/>
          </a:stretch>
        </p:blipFill>
        <p:spPr>
          <a:xfrm>
            <a:off x="11522516" y="476250"/>
            <a:ext cx="190061" cy="256032"/>
          </a:xfrm>
          <a:prstGeom prst="rect">
            <a:avLst/>
          </a:prstGeom>
          <a:ln>
            <a:noFill/>
          </a:ln>
        </p:spPr>
      </p:pic>
      <p:sp>
        <p:nvSpPr>
          <p:cNvPr id="2" name="txtfooterCopy" descr="&#10;{&#10;&quot;SkabelonDesign&quot;: {&#10; &quot;textualValue&quot;: &quot;&lt;Doc.Prop.Prepared&gt;&lt;Doc.Prop.Prepared/&gt;&lt;/Doc.Prop.Prepared&gt;&lt;Doc.Prop.ApprovedBy&gt;&lt;s&gt;&lt;![CDATA[  |  ]]&gt;&lt;/s&gt;&lt;Doc.Prop.ApprovedBy/&gt;&lt;/Doc.Prop.ApprovedBy&gt;&lt;Doc.Prop.DocNo&gt;&lt;s&gt;&lt;![CDATA[  |  ]]&gt;&lt;/s&gt;&lt;Doc.Prop.DocNo/&gt;&lt;/Doc.Prop.DocNo&gt;&lt;Doc.Prop.Revision&gt;&lt;s&gt;&lt;![CDATA[  |  ]]&gt;&lt;/s&gt;&lt;Doc.Prop.Revision/&gt;&lt;/Doc.Prop.Revision&gt;&lt;Doc.Prop.Date&gt;&lt;s&gt;&lt;![CDATA[  |  ]]&gt;&lt;/s&gt;&lt;Doc.Prop.Date/&gt;&lt;/Doc.Prop.Date&gt;&lt;Doc.Prop.Title&gt;&lt;s&gt;&lt;![CDATA[  |  ]]&gt;&lt;/s&gt;&lt;Doc.Prop.Title/&gt;&lt;/Doc.Prop.Title&gt;&lt;Doc.Prop.SecurityClass&gt;&lt;s&gt;&lt;![CDATA[  |  ]]&gt;&lt;/s&gt;&lt;Doc.Prop.SecurityClass/&gt;&lt;/Doc.Prop.SecurityClass&gt;&lt;Doc.Prop.ExtConf&gt;&lt;s&gt;&lt;![CDATA[  |  ]]&gt;&lt;/s&gt;&lt;Doc.Prop.ExtConf/&gt;&lt;/Doc.Prop.ExtConf&gt;&lt;Doc.Prop.Pages&gt;&lt;s&gt;&lt;![CDATA[  |  Page &lt;#&gt;]]&gt;&lt;/s&gt;&lt;/Doc.Prop.Pages&gt;&quot;,&#10; &quot;bindingCollection&quot;: {&#10;  &quot;Doc.Prop.Prepared&quot;: {&quot;SkabelonDesign&quot;:{&quot;type&quot;:&quot;Text&quot;,&quot;binding&quot;:&quot;Doc.Prop.Prepared&quot;}},&#10;  &quot;Doc.Prop.ApprovedBy&quot;: {&quot;SkabelonDesign&quot;:{&quot;type&quot;:&quot;Text&quot;,&quot;binding&quot;:&quot;Doc.Prop.ApprovedBy&quot;}},&#10;  &quot;Doc.Prop.DocNo&quot;: {&quot;SkabelonDesign&quot;:{&quot;type&quot;:&quot;Text&quot;,&quot;binding&quot;:&quot;Doc.Prop.DocNo&quot;}},&#10;  &quot;Doc.Prop.Revision&quot;: {&quot;SkabelonDesign&quot;:{&quot;type&quot;:&quot;Text&quot;,&quot;binding&quot;:&quot;Doc.Prop.Revision&quot;}},&#10;  &quot;Doc.Prop.Date&quot;: {&quot;SkabelonDesign&quot;:{&quot;type&quot;:&quot;Text&quot;,&quot;binding&quot;:&quot;Doc.Prop.Date&quot;}},&#10;  &quot;Doc.Prop.Title&quot;: {&quot;SkabelonDesign&quot;:{&quot;type&quot;:&quot;Text&quot;,&quot;binding&quot;:&quot;Doc.Prop.Title&quot;}},&#10;  &quot;Doc.Prop.SecurityClass&quot;: {&quot;SkabelonDesign&quot;:{&quot;type&quot;:&quot;Text&quot;,&quot;binding&quot;:&quot;Doc.Prop.SecurityClass&quot;}},&#10;  &quot;Doc.Prop.ExtConf&quot;: {&quot;SkabelonDesign&quot;:{&quot;type&quot;:&quot;Text&quot;,&quot;binding&quot;:&quot;Doc.Prop.ExtConf&quot;}},&#10;  &quot;Doc.Prop.Pages&quot;: {&quot;SkabelonDesign&quot;:{&quot;type&quot;:&quot;Text&quot;,&quot;binding&quot;:&quot;Doc.Prop.Pages&quot;}}&#10; }&#10;}&#10;}&#10;">
            <a:extLst>
              <a:ext uri="{FF2B5EF4-FFF2-40B4-BE49-F238E27FC236}">
                <a16:creationId xmlns:a16="http://schemas.microsoft.com/office/drawing/2014/main" id="{B5D66844-3D70-468C-AC9F-76DF3D537153}"/>
              </a:ext>
            </a:extLst>
          </p:cNvPr>
          <p:cNvSpPr txBox="1"/>
          <p:nvPr userDrawn="1"/>
        </p:nvSpPr>
        <p:spPr>
          <a:xfrm>
            <a:off x="527050" y="6524625"/>
            <a:ext cx="9865783" cy="215900"/>
          </a:xfrm>
          <a:prstGeom prst="rect">
            <a:avLst/>
          </a:prstGeom>
          <a:noFill/>
        </p:spPr>
        <p:txBody>
          <a:bodyPr vert="horz" wrap="none" lIns="0" tIns="0" rIns="0" bIns="0" rtlCol="0">
            <a:noAutofit/>
          </a:bodyPr>
          <a:lstStyle/>
          <a:p>
            <a:pPr algn="l"/>
            <a:r>
              <a:rPr lang="en-US" sz="798" b="0" i="0" u="none">
                <a:solidFill>
                  <a:srgbClr val="1A1816"/>
                </a:solidFill>
                <a:latin typeface="+mn-lt"/>
              </a:rPr>
              <a:t>EEDRKE Ralf Keller  |  BDGSGDC [Stig Puustinen]  |  BDGS-21:002516 Uen  |  D  |  2022-03-16  |  Network Slicing Phasing  |  Ericsson Internal</a:t>
            </a:r>
          </a:p>
        </p:txBody>
      </p:sp>
    </p:spTree>
    <p:extLst>
      <p:ext uri="{BB962C8B-B14F-4D97-AF65-F5344CB8AC3E}">
        <p14:creationId xmlns:p14="http://schemas.microsoft.com/office/powerpoint/2010/main" val="104904250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 id="2147483746" r:id="rId30"/>
    <p:sldLayoutId id="2147483747" r:id="rId31"/>
    <p:sldLayoutId id="2147483748" r:id="rId32"/>
    <p:sldLayoutId id="2147483749" r:id="rId33"/>
    <p:sldLayoutId id="2147483750" r:id="rId34"/>
    <p:sldLayoutId id="2147483751" r:id="rId35"/>
    <p:sldLayoutId id="2147483752" r:id="rId36"/>
    <p:sldLayoutId id="2147483753" r:id="rId37"/>
    <p:sldLayoutId id="2147483754" r:id="rId38"/>
  </p:sldLayoutIdLst>
  <p:hf sldNum="0" hdr="0" ftr="0" dt="0"/>
  <p:txStyles>
    <p:titleStyle>
      <a:lvl1pPr algn="l" rtl="0" eaLnBrk="1" fontAlgn="base" hangingPunct="1">
        <a:lnSpc>
          <a:spcPct val="85000"/>
        </a:lnSpc>
        <a:spcBef>
          <a:spcPts val="300"/>
        </a:spcBef>
        <a:spcAft>
          <a:spcPct val="0"/>
        </a:spcAft>
        <a:defRPr sz="3992"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3992">
          <a:solidFill>
            <a:schemeClr val="tx1"/>
          </a:solidFill>
          <a:latin typeface="Ericsson Hilda" pitchFamily="2" charset="0"/>
        </a:defRPr>
      </a:lvl2pPr>
      <a:lvl3pPr algn="l" rtl="0" eaLnBrk="1" fontAlgn="base" hangingPunct="1">
        <a:lnSpc>
          <a:spcPct val="85000"/>
        </a:lnSpc>
        <a:spcBef>
          <a:spcPct val="0"/>
        </a:spcBef>
        <a:spcAft>
          <a:spcPct val="0"/>
        </a:spcAft>
        <a:defRPr sz="3992">
          <a:solidFill>
            <a:schemeClr val="tx1"/>
          </a:solidFill>
          <a:latin typeface="Ericsson Hilda" pitchFamily="2" charset="0"/>
        </a:defRPr>
      </a:lvl3pPr>
      <a:lvl4pPr algn="l" rtl="0" eaLnBrk="1" fontAlgn="base" hangingPunct="1">
        <a:lnSpc>
          <a:spcPct val="85000"/>
        </a:lnSpc>
        <a:spcBef>
          <a:spcPct val="0"/>
        </a:spcBef>
        <a:spcAft>
          <a:spcPct val="0"/>
        </a:spcAft>
        <a:defRPr sz="3992">
          <a:solidFill>
            <a:schemeClr val="tx1"/>
          </a:solidFill>
          <a:latin typeface="Ericsson Hilda" pitchFamily="2" charset="0"/>
        </a:defRPr>
      </a:lvl4pPr>
      <a:lvl5pPr algn="l" rtl="0" eaLnBrk="1" fontAlgn="base" hangingPunct="1">
        <a:lnSpc>
          <a:spcPct val="85000"/>
        </a:lnSpc>
        <a:spcBef>
          <a:spcPct val="0"/>
        </a:spcBef>
        <a:spcAft>
          <a:spcPct val="0"/>
        </a:spcAft>
        <a:defRPr sz="3992">
          <a:solidFill>
            <a:schemeClr val="tx1"/>
          </a:solidFill>
          <a:latin typeface="Ericsson Hilda" pitchFamily="2" charset="0"/>
        </a:defRPr>
      </a:lvl5pPr>
      <a:lvl6pPr marL="456286" algn="l" rtl="0" eaLnBrk="1" fontAlgn="base" hangingPunct="1">
        <a:spcBef>
          <a:spcPct val="0"/>
        </a:spcBef>
        <a:spcAft>
          <a:spcPct val="0"/>
        </a:spcAft>
        <a:defRPr sz="3194">
          <a:solidFill>
            <a:schemeClr val="tx1"/>
          </a:solidFill>
          <a:latin typeface="Ericsson Hilda" pitchFamily="2" charset="0"/>
        </a:defRPr>
      </a:lvl6pPr>
      <a:lvl7pPr marL="912573" algn="l" rtl="0" eaLnBrk="1" fontAlgn="base" hangingPunct="1">
        <a:spcBef>
          <a:spcPct val="0"/>
        </a:spcBef>
        <a:spcAft>
          <a:spcPct val="0"/>
        </a:spcAft>
        <a:defRPr sz="3194">
          <a:solidFill>
            <a:schemeClr val="tx1"/>
          </a:solidFill>
          <a:latin typeface="Ericsson Hilda" pitchFamily="2" charset="0"/>
        </a:defRPr>
      </a:lvl7pPr>
      <a:lvl8pPr marL="1368858" algn="l" rtl="0" eaLnBrk="1" fontAlgn="base" hangingPunct="1">
        <a:spcBef>
          <a:spcPct val="0"/>
        </a:spcBef>
        <a:spcAft>
          <a:spcPct val="0"/>
        </a:spcAft>
        <a:defRPr sz="3194">
          <a:solidFill>
            <a:schemeClr val="tx1"/>
          </a:solidFill>
          <a:latin typeface="Ericsson Hilda" pitchFamily="2" charset="0"/>
        </a:defRPr>
      </a:lvl8pPr>
      <a:lvl9pPr marL="1825144" algn="l" rtl="0" eaLnBrk="1" fontAlgn="base" hangingPunct="1">
        <a:spcBef>
          <a:spcPct val="0"/>
        </a:spcBef>
        <a:spcAft>
          <a:spcPct val="0"/>
        </a:spcAft>
        <a:defRPr sz="3194">
          <a:solidFill>
            <a:schemeClr val="tx1"/>
          </a:solidFill>
          <a:latin typeface="Ericsson Hilda" pitchFamily="2" charset="0"/>
        </a:defRPr>
      </a:lvl9pPr>
    </p:titleStyle>
    <p:bodyStyle>
      <a:lvl1pPr marL="342214" indent="-342214" algn="l" rtl="0" eaLnBrk="1" fontAlgn="base" hangingPunct="1">
        <a:spcBef>
          <a:spcPts val="300"/>
        </a:spcBef>
        <a:spcAft>
          <a:spcPct val="0"/>
        </a:spcAft>
        <a:buClr>
          <a:schemeClr val="tx1"/>
        </a:buClr>
        <a:buFont typeface="Ericsson Hilda Light" panose="00000400000000000000" pitchFamily="2" charset="0"/>
        <a:buChar char="—"/>
        <a:defRPr sz="1996" kern="1000" spc="-30">
          <a:solidFill>
            <a:schemeClr val="tx1"/>
          </a:solidFill>
          <a:latin typeface="+mn-lt"/>
          <a:ea typeface="+mn-ea"/>
          <a:cs typeface="+mn-cs"/>
        </a:defRPr>
      </a:lvl1pPr>
      <a:lvl2pPr marL="342214" indent="-342214" algn="l" rtl="0" eaLnBrk="1" fontAlgn="base" hangingPunct="1">
        <a:spcBef>
          <a:spcPts val="300"/>
        </a:spcBef>
        <a:spcAft>
          <a:spcPct val="0"/>
        </a:spcAft>
        <a:buClr>
          <a:schemeClr val="tx1"/>
        </a:buClr>
        <a:buFont typeface="Ericsson Hilda Light" panose="00000400000000000000" pitchFamily="2" charset="0"/>
        <a:buChar char="—"/>
        <a:defRPr sz="1996" kern="1000" spc="-30">
          <a:solidFill>
            <a:schemeClr val="tx1"/>
          </a:solidFill>
          <a:latin typeface="+mn-lt"/>
        </a:defRPr>
      </a:lvl2pPr>
      <a:lvl3pPr marL="684429" indent="-342214" algn="l" rtl="0" eaLnBrk="1" fontAlgn="base" hangingPunct="1">
        <a:spcBef>
          <a:spcPts val="300"/>
        </a:spcBef>
        <a:spcAft>
          <a:spcPct val="0"/>
        </a:spcAft>
        <a:buClr>
          <a:schemeClr val="tx1"/>
        </a:buClr>
        <a:buFont typeface="Ericsson Hilda Light" panose="00000400000000000000" pitchFamily="2" charset="0"/>
        <a:buChar char="—"/>
        <a:defRPr sz="1996" kern="1000" spc="-30">
          <a:solidFill>
            <a:schemeClr val="tx1"/>
          </a:solidFill>
          <a:latin typeface="+mn-lt"/>
        </a:defRPr>
      </a:lvl3pPr>
      <a:lvl4pPr marL="1026643" indent="-342214" algn="l" rtl="0" eaLnBrk="1" fontAlgn="base" hangingPunct="1">
        <a:spcBef>
          <a:spcPts val="300"/>
        </a:spcBef>
        <a:spcAft>
          <a:spcPct val="0"/>
        </a:spcAft>
        <a:buClr>
          <a:schemeClr val="tx1"/>
        </a:buClr>
        <a:buFont typeface="Ericsson Hilda Light" panose="00000400000000000000" pitchFamily="2" charset="0"/>
        <a:buChar char="—"/>
        <a:defRPr sz="1996" kern="1000" spc="-30">
          <a:solidFill>
            <a:schemeClr val="tx1"/>
          </a:solidFill>
          <a:latin typeface="+mn-lt"/>
        </a:defRPr>
      </a:lvl4pPr>
      <a:lvl5pPr marL="1368858" indent="-342214" algn="l" rtl="0" eaLnBrk="1" fontAlgn="base" hangingPunct="1">
        <a:spcBef>
          <a:spcPts val="300"/>
        </a:spcBef>
        <a:spcAft>
          <a:spcPct val="0"/>
        </a:spcAft>
        <a:buClr>
          <a:schemeClr val="tx1"/>
        </a:buClr>
        <a:buFont typeface="Ericsson Hilda Light" panose="00000400000000000000" pitchFamily="2" charset="0"/>
        <a:buChar char="—"/>
        <a:defRPr sz="1996" kern="1000" spc="-30">
          <a:solidFill>
            <a:schemeClr val="tx1"/>
          </a:solidFill>
          <a:latin typeface="+mn-lt"/>
        </a:defRPr>
      </a:lvl5pPr>
      <a:lvl6pPr marL="2067546" indent="-180613" algn="l" rtl="0" eaLnBrk="1" fontAlgn="base" hangingPunct="1">
        <a:spcBef>
          <a:spcPct val="20000"/>
        </a:spcBef>
        <a:spcAft>
          <a:spcPct val="0"/>
        </a:spcAft>
        <a:buClr>
          <a:schemeClr val="tx1"/>
        </a:buClr>
        <a:buFont typeface="Ericsson Hilda" pitchFamily="2" charset="0"/>
        <a:buChar char="›"/>
        <a:defRPr sz="1996">
          <a:solidFill>
            <a:schemeClr val="tx1"/>
          </a:solidFill>
          <a:latin typeface="+mn-lt"/>
        </a:defRPr>
      </a:lvl6pPr>
      <a:lvl7pPr marL="2523833" indent="-180613" algn="l" rtl="0" eaLnBrk="1" fontAlgn="base" hangingPunct="1">
        <a:spcBef>
          <a:spcPct val="20000"/>
        </a:spcBef>
        <a:spcAft>
          <a:spcPct val="0"/>
        </a:spcAft>
        <a:buClr>
          <a:schemeClr val="tx1"/>
        </a:buClr>
        <a:buFont typeface="Ericsson Hilda" pitchFamily="2" charset="0"/>
        <a:buChar char="›"/>
        <a:defRPr sz="1996">
          <a:solidFill>
            <a:schemeClr val="tx1"/>
          </a:solidFill>
          <a:latin typeface="+mn-lt"/>
        </a:defRPr>
      </a:lvl7pPr>
      <a:lvl8pPr marL="2980119" indent="-180613" algn="l" rtl="0" eaLnBrk="1" fontAlgn="base" hangingPunct="1">
        <a:spcBef>
          <a:spcPct val="20000"/>
        </a:spcBef>
        <a:spcAft>
          <a:spcPct val="0"/>
        </a:spcAft>
        <a:buClr>
          <a:schemeClr val="tx1"/>
        </a:buClr>
        <a:buFont typeface="Ericsson Hilda" pitchFamily="2" charset="0"/>
        <a:buChar char="›"/>
        <a:defRPr sz="1996">
          <a:solidFill>
            <a:schemeClr val="tx1"/>
          </a:solidFill>
          <a:latin typeface="+mn-lt"/>
        </a:defRPr>
      </a:lvl8pPr>
      <a:lvl9pPr marL="3436405" indent="-180613" algn="l" rtl="0" eaLnBrk="1" fontAlgn="base" hangingPunct="1">
        <a:spcBef>
          <a:spcPct val="20000"/>
        </a:spcBef>
        <a:spcAft>
          <a:spcPct val="0"/>
        </a:spcAft>
        <a:buClr>
          <a:schemeClr val="tx1"/>
        </a:buClr>
        <a:buFont typeface="Ericsson Hilda" pitchFamily="2" charset="0"/>
        <a:buChar char="›"/>
        <a:defRPr sz="1996">
          <a:solidFill>
            <a:schemeClr val="tx1"/>
          </a:solidFill>
          <a:latin typeface="+mn-lt"/>
        </a:defRPr>
      </a:lvl9pPr>
    </p:bodyStyle>
    <p:otherStyle>
      <a:defPPr>
        <a:defRPr lang="sv-SE"/>
      </a:defPPr>
      <a:lvl1pPr marL="0" algn="l" defTabSz="912573" rtl="0" eaLnBrk="1" latinLnBrk="0" hangingPunct="1">
        <a:defRPr sz="1796" kern="1200">
          <a:solidFill>
            <a:schemeClr val="tx1"/>
          </a:solidFill>
          <a:latin typeface="+mn-lt"/>
          <a:ea typeface="+mn-ea"/>
          <a:cs typeface="+mn-cs"/>
        </a:defRPr>
      </a:lvl1pPr>
      <a:lvl2pPr marL="456286" algn="l" defTabSz="912573" rtl="0" eaLnBrk="1" latinLnBrk="0" hangingPunct="1">
        <a:defRPr sz="1796" kern="1200">
          <a:solidFill>
            <a:schemeClr val="tx1"/>
          </a:solidFill>
          <a:latin typeface="+mn-lt"/>
          <a:ea typeface="+mn-ea"/>
          <a:cs typeface="+mn-cs"/>
        </a:defRPr>
      </a:lvl2pPr>
      <a:lvl3pPr marL="912573" algn="l" defTabSz="912573" rtl="0" eaLnBrk="1" latinLnBrk="0" hangingPunct="1">
        <a:defRPr sz="1796" kern="1200">
          <a:solidFill>
            <a:schemeClr val="tx1"/>
          </a:solidFill>
          <a:latin typeface="+mn-lt"/>
          <a:ea typeface="+mn-ea"/>
          <a:cs typeface="+mn-cs"/>
        </a:defRPr>
      </a:lvl3pPr>
      <a:lvl4pPr marL="1368858" algn="l" defTabSz="912573" rtl="0" eaLnBrk="1" latinLnBrk="0" hangingPunct="1">
        <a:defRPr sz="1796" kern="1200">
          <a:solidFill>
            <a:schemeClr val="tx1"/>
          </a:solidFill>
          <a:latin typeface="+mn-lt"/>
          <a:ea typeface="+mn-ea"/>
          <a:cs typeface="+mn-cs"/>
        </a:defRPr>
      </a:lvl4pPr>
      <a:lvl5pPr marL="1825144" algn="l" defTabSz="912573" rtl="0" eaLnBrk="1" latinLnBrk="0" hangingPunct="1">
        <a:defRPr sz="1796" kern="1200">
          <a:solidFill>
            <a:schemeClr val="tx1"/>
          </a:solidFill>
          <a:latin typeface="+mn-lt"/>
          <a:ea typeface="+mn-ea"/>
          <a:cs typeface="+mn-cs"/>
        </a:defRPr>
      </a:lvl5pPr>
      <a:lvl6pPr marL="2281430" algn="l" defTabSz="912573" rtl="0" eaLnBrk="1" latinLnBrk="0" hangingPunct="1">
        <a:defRPr sz="1796" kern="1200">
          <a:solidFill>
            <a:schemeClr val="tx1"/>
          </a:solidFill>
          <a:latin typeface="+mn-lt"/>
          <a:ea typeface="+mn-ea"/>
          <a:cs typeface="+mn-cs"/>
        </a:defRPr>
      </a:lvl6pPr>
      <a:lvl7pPr marL="2737717" algn="l" defTabSz="912573" rtl="0" eaLnBrk="1" latinLnBrk="0" hangingPunct="1">
        <a:defRPr sz="1796" kern="1200">
          <a:solidFill>
            <a:schemeClr val="tx1"/>
          </a:solidFill>
          <a:latin typeface="+mn-lt"/>
          <a:ea typeface="+mn-ea"/>
          <a:cs typeface="+mn-cs"/>
        </a:defRPr>
      </a:lvl7pPr>
      <a:lvl8pPr marL="3194003" algn="l" defTabSz="912573" rtl="0" eaLnBrk="1" latinLnBrk="0" hangingPunct="1">
        <a:defRPr sz="1796" kern="1200">
          <a:solidFill>
            <a:schemeClr val="tx1"/>
          </a:solidFill>
          <a:latin typeface="+mn-lt"/>
          <a:ea typeface="+mn-ea"/>
          <a:cs typeface="+mn-cs"/>
        </a:defRPr>
      </a:lvl8pPr>
      <a:lvl9pPr marL="3650288" algn="l" defTabSz="912573"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Relationships xmlns="http://schemas.openxmlformats.org/package/2006/relationships"><Relationship Id="rId1" Target="../tags/tag1.xml" Type="http://schemas.openxmlformats.org/officeDocument/2006/relationships/tags"/><Relationship Id="rId2" Target="../slideLayouts/slideLayout13.xml" Type="http://schemas.openxmlformats.org/officeDocument/2006/relationships/slideLayout"/><Relationship Id="rId3" Target="../notesSlides/notesSlide1.xml" Type="http://schemas.openxmlformats.org/officeDocument/2006/relationships/notesSlide"/><Relationship Id="rId4" Target="../media/image12.png" Type="http://schemas.openxmlformats.org/officeDocument/2006/relationships/image"/></Relationships>
</file>

<file path=ppt/slides/_rels/slide10.xml.rels><?xml version="1.0" encoding="UTF-8" standalone="yes"?><Relationships xmlns="http://schemas.openxmlformats.org/package/2006/relationships"><Relationship Id="rId1" Target="../tags/tag2.xml" Type="http://schemas.openxmlformats.org/officeDocument/2006/relationships/tags"/><Relationship Id="rId2" Target="../slideLayouts/slideLayout34.xml" Type="http://schemas.openxmlformats.org/officeDocument/2006/relationships/slideLayout"/><Relationship Id="rId3" Target="../notesSlides/notesSlide10.xml" Type="http://schemas.openxmlformats.org/officeDocument/2006/relationships/notesSlide"/><Relationship Id="rId4" Target="../media/image13.jpeg" Type="http://schemas.openxmlformats.org/officeDocument/2006/relationships/image"/><Relationship Id="rId5" Target="../media/image14.emf" Type="http://schemas.openxmlformats.org/officeDocument/2006/relationships/image"/></Relationships>
</file>

<file path=ppt/slides/_rels/slide11.xml.rels><?xml version="1.0" encoding="UTF-8" standalone="yes"?><Relationships xmlns="http://schemas.openxmlformats.org/package/2006/relationships"><Relationship Id="rId1" Target="../tags/tag3.xml" Type="http://schemas.openxmlformats.org/officeDocument/2006/relationships/tags"/><Relationship Id="rId2" Target="../slideLayouts/slideLayout33.xml" Type="http://schemas.openxmlformats.org/officeDocument/2006/relationships/slideLayout"/><Relationship Id="rId3" Target="../notesSlides/notesSlide11.xml" Type="http://schemas.openxmlformats.org/officeDocument/2006/relationships/notesSlide"/><Relationship Id="rId4"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tags/tag4.xml" Type="http://schemas.openxmlformats.org/officeDocument/2006/relationships/tags"/><Relationship Id="rId2" Target="../slideLayouts/slideLayout34.xml" Type="http://schemas.openxmlformats.org/officeDocument/2006/relationships/slideLayout"/><Relationship Id="rId3" Target="../notesSlides/notesSlide12.xml" Type="http://schemas.openxmlformats.org/officeDocument/2006/relationships/notesSlide"/><Relationship Id="rId4" Target="../media/image16.emf" Type="http://schemas.openxmlformats.org/officeDocument/2006/relationships/image"/><Relationship Id="rId5" Target="../media/image1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15.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3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32.xml" Type="http://schemas.openxmlformats.org/officeDocument/2006/relationships/slideLayout"/><Relationship Id="rId2" Target="../notesSlides/notesSlide13.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2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14.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2.xml" Type="http://schemas.openxmlformats.org/officeDocument/2006/relationships/notesSlide"/><Relationship Id="rId3" Target="http://azweiwspappt002/sites/5g_ready_core_-_engagement_material/default.aspx"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2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15.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32.xml" Type="http://schemas.openxmlformats.org/officeDocument/2006/relationships/slideLayout"/><Relationship Id="rId2" Target="../notesSlides/notesSlide16.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17.xml" Type="http://schemas.openxmlformats.org/officeDocument/2006/relationships/notesSlide"/></Relationships>
</file>

<file path=ppt/slides/_rels/slide24.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18.xml" Type="http://schemas.openxmlformats.org/officeDocument/2006/relationships/notesSlide"/></Relationships>
</file>

<file path=ppt/slides/_rels/slide25.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19.xml" Type="http://schemas.openxmlformats.org/officeDocument/2006/relationships/notesSlide"/></Relationships>
</file>

<file path=ppt/slides/_rels/slide27.xml.rels><?xml version="1.0" encoding="UTF-8" standalone="yes"?><Relationships xmlns="http://schemas.openxmlformats.org/package/2006/relationships"><Relationship Id="rId1" Target="../slideLayouts/slideLayout32.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5.xml" Type="http://schemas.openxmlformats.org/officeDocument/2006/relationships/slideLayout"/><Relationship Id="rId2" Target="../notesSlides/notesSlide20.xml" Type="http://schemas.openxmlformats.org/officeDocument/2006/relationships/notesSlide"/></Relationships>
</file>

<file path=ppt/slides/_rels/slide29.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21.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3.xml" Type="http://schemas.openxmlformats.org/officeDocument/2006/relationships/notesSlide"/></Relationships>
</file>

<file path=ppt/slides/_rels/slide30.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22.xml" Type="http://schemas.openxmlformats.org/officeDocument/2006/relationships/notesSlide"/></Relationships>
</file>

<file path=ppt/slides/_rels/slide31.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23.xml" Type="http://schemas.openxmlformats.org/officeDocument/2006/relationships/notesSlide"/></Relationships>
</file>

<file path=ppt/slides/_rels/slide32.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31.xml" Type="http://schemas.openxmlformats.org/officeDocument/2006/relationships/slideLayout"/><Relationship Id="rId2" Target="../notesSlides/notesSlide24.xml" Type="http://schemas.openxmlformats.org/officeDocument/2006/relationships/notesSlide"/></Relationships>
</file>

<file path=ppt/slides/_rels/slide34.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25.xml" Type="http://schemas.openxmlformats.org/officeDocument/2006/relationships/notesSlide"/></Relationships>
</file>

<file path=ppt/slides/_rels/slide35.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26.xml" Type="http://schemas.openxmlformats.org/officeDocument/2006/relationships/notesSlide"/></Relationships>
</file>

<file path=ppt/slides/_rels/slide36.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27.xml" Type="http://schemas.openxmlformats.org/officeDocument/2006/relationships/notesSlide"/></Relationships>
</file>

<file path=ppt/slides/_rels/slide37.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28.xml" Type="http://schemas.openxmlformats.org/officeDocument/2006/relationships/notesSlide"/></Relationships>
</file>

<file path=ppt/slides/_rels/slide38.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29.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4.xml" Type="http://schemas.openxmlformats.org/officeDocument/2006/relationships/notesSlide"/></Relationships>
</file>

<file path=ppt/slides/_rels/slide40.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30.xml" Type="http://schemas.openxmlformats.org/officeDocument/2006/relationships/notesSlide"/></Relationships>
</file>

<file path=ppt/slides/_rels/slide41.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31.xml" Type="http://schemas.openxmlformats.org/officeDocument/2006/relationships/notesSlide"/></Relationships>
</file>

<file path=ppt/slides/_rels/slide43.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32.xml" Type="http://schemas.openxmlformats.org/officeDocument/2006/relationships/notesSlide"/><Relationship Id="rId3" Target="../media/image18.jpe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15.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33.xml" Type="http://schemas.openxmlformats.org/officeDocument/2006/relationships/notesSlide"/></Relationships>
</file>

<file path=ppt/slides/_rels/slide47.xml.rels><?xml version="1.0" encoding="UTF-8" standalone="yes"?><Relationships xmlns="http://schemas.openxmlformats.org/package/2006/relationships"><Relationship Id="rId1" Target="../slideLayouts/slideLayout33.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34.xml" Type="http://schemas.openxmlformats.org/officeDocument/2006/relationships/notesSlide"/></Relationships>
</file>

<file path=ppt/slides/_rels/slide49.xml.rels><?xml version="1.0" encoding="UTF-8" standalone="yes"?><Relationships xmlns="http://schemas.openxmlformats.org/package/2006/relationships"><Relationship Id="rId1" Target="../slideLayouts/slideLayout33.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15.xml" Type="http://schemas.openxmlformats.org/officeDocument/2006/relationships/slideLayout"/><Relationship Id="rId2" Target="../notesSlides/notesSlide5.xml" Type="http://schemas.openxmlformats.org/officeDocument/2006/relationships/notesSlide"/></Relationships>
</file>

<file path=ppt/slides/_rels/slide50.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35.xml" Type="http://schemas.openxmlformats.org/officeDocument/2006/relationships/notesSlide"/></Relationships>
</file>

<file path=ppt/slides/_rels/slide52.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36.xml" Type="http://schemas.openxmlformats.org/officeDocument/2006/relationships/notesSlide"/><Relationship Id="rId3" Target="slide18.xml" Type="http://schemas.openxmlformats.org/officeDocument/2006/relationships/slide"/></Relationships>
</file>

<file path=ppt/slides/_rels/slide53.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37.xml" Type="http://schemas.openxmlformats.org/officeDocument/2006/relationships/notesSlide"/></Relationships>
</file>

<file path=ppt/slides/_rels/slide54.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30.xml" Type="http://schemas.openxmlformats.org/officeDocument/2006/relationships/slideLayout"/><Relationship Id="rId2" Target="../notesSlides/notesSlide38.xml" Type="http://schemas.openxmlformats.org/officeDocument/2006/relationships/notesSlide"/></Relationships>
</file>

<file path=ppt/slides/_rels/slide56.xml.rels><?xml version="1.0" encoding="UTF-8" standalone="yes"?><Relationships xmlns="http://schemas.openxmlformats.org/package/2006/relationships"><Relationship Id="rId1" Target="../slideLayouts/slideLayout33.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33.xml" Type="http://schemas.openxmlformats.org/officeDocument/2006/relationships/slideLayout"/><Relationship Id="rId2" Target="slide53.xml" Type="http://schemas.openxmlformats.org/officeDocument/2006/relationships/slide"/></Relationships>
</file>

<file path=ppt/slides/_rels/slide58.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39.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31.xml" Type="http://schemas.openxmlformats.org/officeDocument/2006/relationships/slideLayout"/><Relationship Id="rId2" Target="../notesSlides/notesSlide6.xml" Type="http://schemas.openxmlformats.org/officeDocument/2006/relationships/notesSlide"/></Relationships>
</file>

<file path=ppt/slides/_rels/slide60.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40.xml" Type="http://schemas.openxmlformats.org/officeDocument/2006/relationships/notesSlide"/></Relationships>
</file>

<file path=ppt/slides/_rels/slide62.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63.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1.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2.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3.xml" Type="http://schemas.openxmlformats.org/officeDocument/2006/relationships/notesSlide"/></Relationships>
</file>

<file path=ppt/slides/_rels/slide66.xml.rels><?xml version="1.0" encoding="UTF-8" standalone="yes"?><Relationships xmlns="http://schemas.openxmlformats.org/package/2006/relationships"><Relationship Id="rId1" Target="../slideLayouts/slideLayout31.xml" Type="http://schemas.openxmlformats.org/officeDocument/2006/relationships/slideLayout"/></Relationships>
</file>

<file path=ppt/slides/_rels/slide67.xml.rels><?xml version="1.0" encoding="UTF-8" standalone="yes"?><Relationships xmlns="http://schemas.openxmlformats.org/package/2006/relationships"><Relationship Id="rId1" Target="../slideLayouts/slideLayout3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4.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5.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31.xml" Type="http://schemas.openxmlformats.org/officeDocument/2006/relationships/slideLayout"/><Relationship Id="rId2" Target="../notesSlides/notesSlide7.xml" Type="http://schemas.openxmlformats.org/officeDocument/2006/relationships/notesSlide"/></Relationships>
</file>

<file path=ppt/slides/_rels/slide70.xml.rels><?xml version="1.0" encoding="UTF-8" standalone="yes"?><Relationships xmlns="http://schemas.openxmlformats.org/package/2006/relationships"><Relationship Id="rId1" Target="../slideLayouts/slideLayout16.xml" Type="http://schemas.openxmlformats.org/officeDocument/2006/relationships/slideLayout"/></Relationships>
</file>

<file path=ppt/slides/_rels/slide71.xml.rels><?xml version="1.0" encoding="UTF-8" standalone="yes"?><Relationships xmlns="http://schemas.openxmlformats.org/package/2006/relationships"><Relationship Id="rId1" Target="../slideLayouts/slideLayout31.xml" Type="http://schemas.openxmlformats.org/officeDocument/2006/relationships/slideLayout"/><Relationship Id="rId2" Target="../notesSlides/notesSlide46.xml" Type="http://schemas.openxmlformats.org/officeDocument/2006/relationships/notesSlide"/><Relationship Id="rId3" Target="slide42.xml" Type="http://schemas.openxmlformats.org/officeDocument/2006/relationships/slide"/><Relationship Id="rId4" Target="../media/image19.png" Type="http://schemas.openxmlformats.org/officeDocument/2006/relationships/image"/><Relationship Id="rId5" Target="../media/image20.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33.xml" Type="http://schemas.openxmlformats.org/officeDocument/2006/relationships/slideLayout"/><Relationship Id="rId2" Target="../notesSlides/notesSlide47.xml" Type="http://schemas.openxmlformats.org/officeDocument/2006/relationships/notesSlide"/></Relationships>
</file>

<file path=ppt/slides/_rels/slide73.xml.rels><?xml version="1.0" encoding="UTF-8" standalone="yes"?><Relationships xmlns="http://schemas.openxmlformats.org/package/2006/relationships"><Relationship Id="rId1" Target="../slideLayouts/slideLayout37.xml" Type="http://schemas.openxmlformats.org/officeDocument/2006/relationships/slideLayout"/><Relationship Id="rId2" Target="../notesSlides/notesSlide48.xml" Type="http://schemas.openxmlformats.org/officeDocument/2006/relationships/notesSlide"/></Relationships>
</file>

<file path=ppt/slides/_rels/slide74.xml.rels><?xml version="1.0" encoding="UTF-8" standalone="yes"?><Relationships xmlns="http://schemas.openxmlformats.org/package/2006/relationships"><Relationship Id="rId1" Target="../slideLayouts/slideLayout37.xml" Type="http://schemas.openxmlformats.org/officeDocument/2006/relationships/slideLayout"/></Relationships>
</file>

<file path=ppt/slides/_rels/slide75.xml.rels><?xml version="1.0" encoding="UTF-8" standalone="yes"?><Relationships xmlns="http://schemas.openxmlformats.org/package/2006/relationships"><Relationship Id="rId1" Target="../../customXml/item4.xml" Type="http://schemas.openxmlformats.org/officeDocument/2006/relationships/customXml"/><Relationship Id="rId2" Target="../../customXml/item3.xml" Type="http://schemas.openxmlformats.org/officeDocument/2006/relationships/customXml"/><Relationship Id="rId3" Target="../slideLayouts/slideLayout50.xml" Type="http://schemas.openxmlformats.org/officeDocument/2006/relationships/slideLayout"/><Relationship Id="rId4" Target="../notesSlides/notesSlide49.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22.xml" Type="http://schemas.openxmlformats.org/officeDocument/2006/relationships/slideLayout"/><Relationship Id="rId2" Target="../notesSlides/notesSlide9.xml" Type="http://schemas.openxmlformats.org/officeDocument/2006/relationships/notesSlide"/><Relationship Id="rId3" Target="slide42.xml" Type="http://schemas.openxmlformats.org/officeDocument/2006/relationships/slide"/></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ctrTitle"/>
          </p:nvPr>
        </p:nvSpPr>
        <p:spPr/>
        <p:txBody>
          <a:bodyPr>
            <a:normAutofit/>
          </a:bodyPr>
          <a:lstStyle/>
          <a:p>
            <a:r>
              <a:rPr lang="en-US"/>
              <a:t>Network Slicing in 5GC</a:t>
            </a:r>
            <a:br>
              <a:rPr lang="en-US"/>
            </a:br>
            <a:r>
              <a:rPr lang="en-US"/>
              <a:t>phasing</a:t>
            </a:r>
            <a:br>
              <a:rPr lang="en-US"/>
            </a:br>
            <a:endParaRPr lang="en-US" altLang="x-none">
              <a:solidFill>
                <a:srgbClr val="FFFFFF"/>
              </a:solidFill>
              <a:latin typeface="Ericsson Capital TT" charset="0"/>
            </a:endParaRPr>
          </a:p>
        </p:txBody>
      </p:sp>
      <p:sp>
        <p:nvSpPr>
          <p:cNvPr id="15" name="Content Placeholder 14">
            <a:extLst>
              <a:ext uri="{FF2B5EF4-FFF2-40B4-BE49-F238E27FC236}">
                <a16:creationId xmlns:a16="http://schemas.microsoft.com/office/drawing/2014/main" id="{7B7E2C78-943E-48C1-9329-F039D6BD6BED}"/>
              </a:ext>
            </a:extLst>
          </p:cNvPr>
          <p:cNvSpPr>
            <a:spLocks noGrp="1"/>
          </p:cNvSpPr>
          <p:nvPr>
            <p:ph type="subTitle" idx="1"/>
          </p:nvPr>
        </p:nvSpPr>
        <p:spPr>
          <a:xfrm>
            <a:off x="479425" y="4149725"/>
            <a:ext cx="5861414" cy="2087563"/>
          </a:xfrm>
        </p:spPr>
        <p:txBody>
          <a:bodyPr/>
          <a:lstStyle/>
          <a:p>
            <a:pPr algn="l"/>
            <a:r>
              <a:rPr lang="en-US"/>
              <a:t>Business Area Digital Services</a:t>
            </a:r>
          </a:p>
        </p:txBody>
      </p:sp>
      <p:sp>
        <p:nvSpPr>
          <p:cNvPr id="6" name="Ellips 1"/>
          <p:cNvSpPr/>
          <p:nvPr/>
        </p:nvSpPr>
        <p:spPr bwMode="auto">
          <a:xfrm>
            <a:off x="7530118" y="1463726"/>
            <a:ext cx="4892844" cy="4892840"/>
          </a:xfrm>
          <a:prstGeom prst="ellipse">
            <a:avLst/>
          </a:prstGeom>
          <a:noFill/>
          <a:ln w="12700" cap="flat" cmpd="sng" algn="ctr">
            <a:solidFill>
              <a:schemeClr val="bg1">
                <a:alpha val="4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8" name="Ellips 44"/>
          <p:cNvSpPr/>
          <p:nvPr/>
        </p:nvSpPr>
        <p:spPr bwMode="auto">
          <a:xfrm>
            <a:off x="7858985" y="1792594"/>
            <a:ext cx="4235112" cy="4235106"/>
          </a:xfrm>
          <a:prstGeom prst="ellipse">
            <a:avLst/>
          </a:prstGeom>
          <a:solidFill>
            <a:schemeClr val="bg1">
              <a:alpha val="1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Ellips 166"/>
          <p:cNvSpPr/>
          <p:nvPr/>
        </p:nvSpPr>
        <p:spPr bwMode="auto">
          <a:xfrm>
            <a:off x="8099619" y="2049270"/>
            <a:ext cx="3737804" cy="3737798"/>
          </a:xfrm>
          <a:prstGeom prst="ellipse">
            <a:avLst/>
          </a:prstGeom>
          <a:solidFill>
            <a:schemeClr val="bg1">
              <a:alpha val="1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Title 3"/>
          <p:cNvSpPr txBox="1">
            <a:spLocks/>
          </p:cNvSpPr>
          <p:nvPr/>
        </p:nvSpPr>
        <p:spPr bwMode="auto">
          <a:xfrm>
            <a:off x="8389008" y="2769644"/>
            <a:ext cx="3309403" cy="2738620"/>
          </a:xfrm>
          <a:prstGeom prst="rect">
            <a:avLst/>
          </a:prstGeom>
          <a:noFill/>
          <a:ln w="9525">
            <a:noFill/>
            <a:miter lim="800000"/>
            <a:headEnd/>
            <a:tailEnd/>
          </a:ln>
        </p:spPr>
        <p:txBody>
          <a:bodyPr vert="horz" wrap="square" lIns="72000" tIns="0" rIns="72000" bIns="0" numCol="1" anchor="ctr" anchorCtr="0" compatLnSpc="1">
            <a:prstTxWarp prst="textNoShape">
              <a:avLst/>
            </a:prstTxWarp>
            <a:noAutofit/>
          </a:bodyPr>
          <a:lst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pPr marL="0" indent="0" algn="ctr">
              <a:buNone/>
            </a:pPr>
            <a:r>
              <a:rPr lang="en-US" sz="13800" kern="0">
                <a:solidFill>
                  <a:srgbClr val="FFFFFF"/>
                </a:solidFill>
                <a:latin typeface="+mj-lt"/>
              </a:rPr>
              <a:t>5G</a:t>
            </a:r>
            <a:endParaRPr lang="en-US" sz="3200" kern="0">
              <a:solidFill>
                <a:srgbClr val="FFFFFF"/>
              </a:solidFill>
              <a:latin typeface="+mj-lt"/>
            </a:endParaRPr>
          </a:p>
        </p:txBody>
      </p:sp>
      <p:pic>
        <p:nvPicPr>
          <p:cNvPr id="25" name="Picture 11">
            <a:extLst>
              <a:ext uri="{FF2B5EF4-FFF2-40B4-BE49-F238E27FC236}">
                <a16:creationId xmlns:a16="http://schemas.microsoft.com/office/drawing/2014/main" id="{A9B01945-9879-4EC2-A939-1D814B9A37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22391" y="478631"/>
            <a:ext cx="190184" cy="25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5685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extBox 6">
            <a:extLst>
              <a:ext uri="{FF2B5EF4-FFF2-40B4-BE49-F238E27FC236}">
                <a16:creationId xmlns:a16="http://schemas.microsoft.com/office/drawing/2014/main" id="{F97903CF-A47A-4D3B-B042-40A4C1102506}"/>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32213" t="-13917" r="13416" b="3213"/>
          <a:stretch/>
        </p:blipFill>
        <p:spPr>
          <a:xfrm>
            <a:off x="6337738" y="-1014779"/>
            <a:ext cx="5854262" cy="7954629"/>
          </a:xfrm>
          <a:prstGeom prst="rect">
            <a:avLst/>
          </a:prstGeom>
        </p:spPr>
      </p:pic>
      <p:sp>
        <p:nvSpPr>
          <p:cNvPr id="2" name="Content Placeholder 1">
            <a:extLst>
              <a:ext uri="{FF2B5EF4-FFF2-40B4-BE49-F238E27FC236}">
                <a16:creationId xmlns:a16="http://schemas.microsoft.com/office/drawing/2014/main" id="{3E5B675D-CB46-452E-9E2F-BD849BFDE088}"/>
              </a:ext>
            </a:extLst>
          </p:cNvPr>
          <p:cNvSpPr>
            <a:spLocks noGrp="1"/>
          </p:cNvSpPr>
          <p:nvPr>
            <p:ph sz="quarter" idx="10"/>
          </p:nvPr>
        </p:nvSpPr>
        <p:spPr>
          <a:xfrm>
            <a:off x="479425" y="1844675"/>
            <a:ext cx="5472113" cy="4392613"/>
          </a:xfrm>
        </p:spPr>
        <p:txBody>
          <a:bodyPr/>
          <a:lstStyle/>
          <a:p>
            <a:r>
              <a:rPr lang="en-US" sz="1400"/>
              <a:t>3GPP has </a:t>
            </a:r>
          </a:p>
          <a:p>
            <a:pPr lvl="1"/>
            <a:r>
              <a:rPr lang="en-US" sz="1400"/>
              <a:t>Specified network slicing in 5GS incl support for EPS interworking in Rel 15 and </a:t>
            </a:r>
          </a:p>
          <a:p>
            <a:pPr lvl="1"/>
            <a:r>
              <a:rPr lang="en-US" sz="1400"/>
              <a:t>Added and revised features as enhancement for RAN, 5GC and OAM in Rel 16.</a:t>
            </a:r>
          </a:p>
          <a:p>
            <a:r>
              <a:rPr lang="en-US" sz="1400"/>
              <a:t>GSMA has </a:t>
            </a:r>
          </a:p>
          <a:p>
            <a:pPr lvl="1"/>
            <a:r>
              <a:rPr lang="en-US" sz="1400"/>
              <a:t>Profiled the use of network slicing in </a:t>
            </a:r>
          </a:p>
          <a:p>
            <a:pPr lvl="2"/>
            <a:r>
              <a:rPr lang="en-US" sz="1400"/>
              <a:t>VoNR UNI (in NG.114)</a:t>
            </a:r>
          </a:p>
          <a:p>
            <a:pPr lvl="2"/>
            <a:r>
              <a:rPr lang="en-US" sz="1400"/>
              <a:t>5GS roaming guidelines (NG.113)</a:t>
            </a:r>
          </a:p>
          <a:p>
            <a:pPr lvl="1"/>
            <a:r>
              <a:rPr lang="en-US" sz="1400"/>
              <a:t>Agreed on wholesale aspects  of network slicing for 5GS roaming </a:t>
            </a:r>
          </a:p>
          <a:p>
            <a:r>
              <a:rPr lang="en-US" sz="1400">
                <a:solidFill>
                  <a:srgbClr val="242424"/>
                </a:solidFill>
              </a:rPr>
              <a:t>URSP: Based on request by GSMA</a:t>
            </a:r>
          </a:p>
          <a:p>
            <a:pPr lvl="1"/>
            <a:r>
              <a:rPr lang="en-US" sz="1400">
                <a:solidFill>
                  <a:srgbClr val="242424"/>
                </a:solidFill>
              </a:rPr>
              <a:t>3GPP enabled in Rel17 more operator control by allowing DNN in both Traffic Descriptor and Route Selection Descriptor.</a:t>
            </a:r>
          </a:p>
          <a:p>
            <a:pPr lvl="1"/>
            <a:r>
              <a:rPr lang="en-US" sz="1400">
                <a:solidFill>
                  <a:srgbClr val="242424"/>
                </a:solidFill>
              </a:rPr>
              <a:t>3GPP will work  in Rel18 to add traffic category into Traffic Descriptor</a:t>
            </a:r>
          </a:p>
        </p:txBody>
      </p:sp>
      <p:sp>
        <p:nvSpPr>
          <p:cNvPr id="3" name="Title 2">
            <a:extLst>
              <a:ext uri="{FF2B5EF4-FFF2-40B4-BE49-F238E27FC236}">
                <a16:creationId xmlns:a16="http://schemas.microsoft.com/office/drawing/2014/main" id="{55B7BCA5-7F78-4212-A0CA-967D20FD12B6}"/>
              </a:ext>
            </a:extLst>
          </p:cNvPr>
          <p:cNvSpPr>
            <a:spLocks noGrp="1"/>
          </p:cNvSpPr>
          <p:nvPr>
            <p:ph type="title"/>
          </p:nvPr>
        </p:nvSpPr>
        <p:spPr/>
        <p:txBody>
          <a:bodyPr/>
          <a:lstStyle/>
          <a:p>
            <a:r>
              <a:rPr lang="en-US"/>
              <a:t>Industry status</a:t>
            </a:r>
          </a:p>
        </p:txBody>
      </p:sp>
      <p:pic>
        <p:nvPicPr>
          <p:cNvPr id="9" name="Picture 8">
            <a:extLst>
              <a:ext uri="{FF2B5EF4-FFF2-40B4-BE49-F238E27FC236}">
                <a16:creationId xmlns:a16="http://schemas.microsoft.com/office/drawing/2014/main" id="{8A1557BE-C574-4921-8EC7-BBECE4814897}"/>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499850" y="457200"/>
            <a:ext cx="200025" cy="285750"/>
          </a:xfrm>
          <a:prstGeom prst="rect">
            <a:avLst/>
          </a:prstGeom>
        </p:spPr>
      </p:pic>
    </p:spTree>
    <p:extLst>
      <p:ext uri="{BB962C8B-B14F-4D97-AF65-F5344CB8AC3E}">
        <p14:creationId xmlns:p14="http://schemas.microsoft.com/office/powerpoint/2010/main" val="251641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3173-CD55-4C5E-9054-8B3CB9C3F416}"/>
              </a:ext>
            </a:extLst>
          </p:cNvPr>
          <p:cNvSpPr>
            <a:spLocks noGrp="1"/>
          </p:cNvSpPr>
          <p:nvPr>
            <p:ph type="title"/>
          </p:nvPr>
        </p:nvSpPr>
        <p:spPr>
          <a:xfrm>
            <a:off x="479425" y="476250"/>
            <a:ext cx="8828962" cy="1081088"/>
          </a:xfrm>
        </p:spPr>
        <p:txBody>
          <a:bodyPr/>
          <a:lstStyle/>
          <a:p>
            <a:r>
              <a:rPr lang="en-US"/>
              <a:t>Network slicing operator cases – overview</a:t>
            </a:r>
          </a:p>
        </p:txBody>
      </p:sp>
      <p:sp>
        <p:nvSpPr>
          <p:cNvPr id="3" name="Content Placeholder 2">
            <a:extLst>
              <a:ext uri="{FF2B5EF4-FFF2-40B4-BE49-F238E27FC236}">
                <a16:creationId xmlns:a16="http://schemas.microsoft.com/office/drawing/2014/main" id="{AA26068F-9D09-4872-A815-A2776C15A1AA}"/>
              </a:ext>
            </a:extLst>
          </p:cNvPr>
          <p:cNvSpPr>
            <a:spLocks noGrp="1"/>
          </p:cNvSpPr>
          <p:nvPr>
            <p:ph sz="quarter" idx="10"/>
          </p:nvPr>
        </p:nvSpPr>
        <p:spPr/>
        <p:txBody>
          <a:bodyPr/>
          <a:lstStyle/>
          <a:p>
            <a:r>
              <a:rPr lang="en-US"/>
              <a:t>Operators introducing 5GS are also considering to use more than one network slice</a:t>
            </a:r>
          </a:p>
          <a:p>
            <a:r>
              <a:rPr lang="en-US"/>
              <a:t>All operators are using MBB network slice</a:t>
            </a:r>
          </a:p>
          <a:p>
            <a:r>
              <a:rPr lang="en-US"/>
              <a:t>Different additional use cases are considered: Enterprise, specific venues, gaming, vehicle, ..</a:t>
            </a:r>
          </a:p>
          <a:p>
            <a:pPr lvl="1"/>
            <a:r>
              <a:rPr lang="en-US"/>
              <a:t>Different models: consumer, B2B, B2C, B2B2C</a:t>
            </a:r>
          </a:p>
          <a:p>
            <a:pPr lvl="1"/>
            <a:r>
              <a:rPr lang="en-US"/>
              <a:t>Both single network slice </a:t>
            </a:r>
            <a:r>
              <a:rPr lang="en-US">
                <a:solidFill>
                  <a:srgbClr val="242424"/>
                </a:solidFill>
              </a:rPr>
              <a:t>per UE but also two (later more) slices per UE</a:t>
            </a:r>
          </a:p>
          <a:p>
            <a:pPr lvl="1"/>
            <a:r>
              <a:rPr lang="en-US"/>
              <a:t>Requirements to steer traffic from one or more services / applications to PDU sessions other than for Internet</a:t>
            </a:r>
          </a:p>
          <a:p>
            <a:r>
              <a:rPr lang="en-US"/>
              <a:t>Different network deployments with shared and dedicated network functions</a:t>
            </a:r>
          </a:p>
        </p:txBody>
      </p:sp>
      <p:pic>
        <p:nvPicPr>
          <p:cNvPr id="13" name="Picture 12">
            <a:extLst>
              <a:ext uri="{FF2B5EF4-FFF2-40B4-BE49-F238E27FC236}">
                <a16:creationId xmlns:a16="http://schemas.microsoft.com/office/drawing/2014/main" id="{47DF3880-64C0-40C5-BA8F-1BDE05E3C4E3}"/>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7114" t="1304" r="25804" b="-1566"/>
          <a:stretch/>
        </p:blipFill>
        <p:spPr>
          <a:xfrm>
            <a:off x="6437828" y="1284270"/>
            <a:ext cx="5741118" cy="5665169"/>
          </a:xfrm>
          <a:prstGeom prst="rect">
            <a:avLst/>
          </a:prstGeom>
        </p:spPr>
      </p:pic>
    </p:spTree>
    <p:extLst>
      <p:ext uri="{BB962C8B-B14F-4D97-AF65-F5344CB8AC3E}">
        <p14:creationId xmlns:p14="http://schemas.microsoft.com/office/powerpoint/2010/main" val="374816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1BB8F906-7DDE-4F5D-A6FD-C2AB030FBA92}"/>
              </a:ext>
            </a:extLst>
          </p:cNvPr>
          <p:cNvSpPr>
            <a:spLocks noGrp="1"/>
          </p:cNvSpPr>
          <p:nvPr>
            <p:ph type="pic" sz="quarter" idx="11"/>
          </p:nvPr>
        </p:nvSpPr>
        <p:spPr/>
      </p:sp>
      <p:sp>
        <p:nvSpPr>
          <p:cNvPr id="2" name="Content Placeholder 1">
            <a:extLst>
              <a:ext uri="{FF2B5EF4-FFF2-40B4-BE49-F238E27FC236}">
                <a16:creationId xmlns:a16="http://schemas.microsoft.com/office/drawing/2014/main" id="{51D18802-E840-4067-B145-FD00D6574072}"/>
              </a:ext>
            </a:extLst>
          </p:cNvPr>
          <p:cNvSpPr>
            <a:spLocks noGrp="1"/>
          </p:cNvSpPr>
          <p:nvPr>
            <p:ph sz="quarter" idx="10"/>
          </p:nvPr>
        </p:nvSpPr>
        <p:spPr/>
        <p:txBody>
          <a:bodyPr/>
          <a:lstStyle/>
          <a:p>
            <a:r>
              <a:rPr lang="en-US"/>
              <a:t>5GS including support of network slicing has been specified in 3GPP. GSMA has provided guidelines for UNI and for roaming including support of network slicing.</a:t>
            </a:r>
          </a:p>
          <a:p>
            <a:r>
              <a:rPr lang="en-US"/>
              <a:t>Many use cases can already be supported by devices using different PDU sessions on a single network slice.</a:t>
            </a:r>
          </a:p>
          <a:p>
            <a:r>
              <a:rPr lang="en-US"/>
              <a:t>Support for multiple slices used by the UE is first explored in trials.</a:t>
            </a:r>
          </a:p>
          <a:p>
            <a:r>
              <a:rPr lang="en-US"/>
              <a:t>UE and network must enable steering of traffic to PDU session other than IMS and Internet on same or different network slice using URSP.</a:t>
            </a:r>
          </a:p>
          <a:p>
            <a:r>
              <a:rPr lang="en-US"/>
              <a:t>Ericsson is driving this topic in the industry</a:t>
            </a:r>
            <a:br>
              <a:rPr lang="en-US"/>
            </a:br>
            <a:endParaRPr lang="en-US"/>
          </a:p>
        </p:txBody>
      </p:sp>
      <p:sp>
        <p:nvSpPr>
          <p:cNvPr id="3" name="Title 2">
            <a:extLst>
              <a:ext uri="{FF2B5EF4-FFF2-40B4-BE49-F238E27FC236}">
                <a16:creationId xmlns:a16="http://schemas.microsoft.com/office/drawing/2014/main" id="{CAE1E1BB-021B-45A3-9619-746BE473CC42}"/>
              </a:ext>
            </a:extLst>
          </p:cNvPr>
          <p:cNvSpPr>
            <a:spLocks noGrp="1"/>
          </p:cNvSpPr>
          <p:nvPr>
            <p:ph type="title"/>
          </p:nvPr>
        </p:nvSpPr>
        <p:spPr/>
        <p:txBody>
          <a:bodyPr/>
          <a:lstStyle/>
          <a:p>
            <a:r>
              <a:rPr lang="en-US"/>
              <a:t>Summary</a:t>
            </a:r>
          </a:p>
        </p:txBody>
      </p:sp>
      <p:pic>
        <p:nvPicPr>
          <p:cNvPr id="8" name="Picture 7">
            <a:extLst>
              <a:ext uri="{FF2B5EF4-FFF2-40B4-BE49-F238E27FC236}">
                <a16:creationId xmlns:a16="http://schemas.microsoft.com/office/drawing/2014/main" id="{A4073BB8-0E53-4E24-ACE1-E085E39F030E}"/>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499850" y="457200"/>
            <a:ext cx="200025" cy="285750"/>
          </a:xfrm>
          <a:prstGeom prst="rect">
            <a:avLst/>
          </a:prstGeom>
        </p:spPr>
      </p:pic>
      <p:pic>
        <p:nvPicPr>
          <p:cNvPr id="20" name="Picture 17">
            <a:extLst>
              <a:ext uri="{FF2B5EF4-FFF2-40B4-BE49-F238E27FC236}">
                <a16:creationId xmlns:a16="http://schemas.microsoft.com/office/drawing/2014/main" id="{B9E4183E-D23A-4568-BCA0-BCCDCAC0DC2C}"/>
              </a:ext>
            </a:extLst>
          </p:cNvPr>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l="39425" r="-1" b="144"/>
          <a:stretch/>
        </p:blipFill>
        <p:spPr>
          <a:xfrm>
            <a:off x="5951538" y="0"/>
            <a:ext cx="6240461" cy="6858000"/>
          </a:xfrm>
          <a:prstGeom prst="rect">
            <a:avLst/>
          </a:prstGeom>
        </p:spPr>
      </p:pic>
    </p:spTree>
    <p:extLst>
      <p:ext uri="{BB962C8B-B14F-4D97-AF65-F5344CB8AC3E}">
        <p14:creationId xmlns:p14="http://schemas.microsoft.com/office/powerpoint/2010/main" val="282121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Some basics</a:t>
            </a:r>
          </a:p>
        </p:txBody>
      </p:sp>
      <p:sp>
        <p:nvSpPr>
          <p:cNvPr id="2" name="Subtitle 1">
            <a:extLst>
              <a:ext uri="{FF2B5EF4-FFF2-40B4-BE49-F238E27FC236}">
                <a16:creationId xmlns:a16="http://schemas.microsoft.com/office/drawing/2014/main" id="{D9E1CD2A-6296-41EA-92C8-A5318ABC6484}"/>
              </a:ext>
            </a:extLst>
          </p:cNvPr>
          <p:cNvSpPr>
            <a:spLocks noGrp="1"/>
          </p:cNvSpPr>
          <p:nvPr>
            <p:ph type="subTitle" idx="1"/>
          </p:nvPr>
        </p:nvSpPr>
        <p:spPr/>
        <p:txBody>
          <a:bodyPr/>
          <a:lstStyle/>
          <a:p>
            <a:r>
              <a:rPr lang="en-US"/>
              <a:t>May be skipped if audience knows these details</a:t>
            </a:r>
          </a:p>
        </p:txBody>
      </p:sp>
    </p:spTree>
    <p:extLst>
      <p:ext uri="{BB962C8B-B14F-4D97-AF65-F5344CB8AC3E}">
        <p14:creationId xmlns:p14="http://schemas.microsoft.com/office/powerpoint/2010/main" val="163189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Background: UE on EPS</a:t>
            </a:r>
          </a:p>
        </p:txBody>
      </p:sp>
      <p:sp>
        <p:nvSpPr>
          <p:cNvPr id="2" name="Subtitle 1">
            <a:extLst>
              <a:ext uri="{FF2B5EF4-FFF2-40B4-BE49-F238E27FC236}">
                <a16:creationId xmlns:a16="http://schemas.microsoft.com/office/drawing/2014/main" id="{D9E1CD2A-6296-41EA-92C8-A5318ABC6484}"/>
              </a:ext>
            </a:extLst>
          </p:cNvPr>
          <p:cNvSpPr>
            <a:spLocks noGrp="1"/>
          </p:cNvSpPr>
          <p:nvPr>
            <p:ph type="subTitle" idx="1"/>
          </p:nvPr>
        </p:nvSpPr>
        <p:spPr/>
        <p:txBody>
          <a:bodyPr/>
          <a:lstStyle/>
          <a:p>
            <a:r>
              <a:rPr lang="en-US"/>
              <a:t>May be skipped if audience knows these details</a:t>
            </a:r>
          </a:p>
        </p:txBody>
      </p:sp>
    </p:spTree>
    <p:extLst>
      <p:ext uri="{BB962C8B-B14F-4D97-AF65-F5344CB8AC3E}">
        <p14:creationId xmlns:p14="http://schemas.microsoft.com/office/powerpoint/2010/main" val="119195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C9A3C-47CE-42E7-B38A-FF6CA8C517A2}"/>
              </a:ext>
            </a:extLst>
          </p:cNvPr>
          <p:cNvSpPr>
            <a:spLocks noGrp="1"/>
          </p:cNvSpPr>
          <p:nvPr>
            <p:ph type="title"/>
          </p:nvPr>
        </p:nvSpPr>
        <p:spPr>
          <a:xfrm>
            <a:off x="479424" y="476250"/>
            <a:ext cx="9528175" cy="1081088"/>
          </a:xfrm>
        </p:spPr>
        <p:txBody>
          <a:bodyPr/>
          <a:lstStyle/>
          <a:p>
            <a:r>
              <a:rPr lang="en-US" sz="3600"/>
              <a:t>Example use cases: PDN connections on EPS</a:t>
            </a:r>
          </a:p>
        </p:txBody>
      </p:sp>
      <p:sp>
        <p:nvSpPr>
          <p:cNvPr id="7" name="Rectangle 6">
            <a:extLst>
              <a:ext uri="{FF2B5EF4-FFF2-40B4-BE49-F238E27FC236}">
                <a16:creationId xmlns:a16="http://schemas.microsoft.com/office/drawing/2014/main" id="{3F63CC56-3583-4BB4-A711-67ACB5633E80}"/>
              </a:ext>
            </a:extLst>
          </p:cNvPr>
          <p:cNvSpPr/>
          <p:nvPr/>
        </p:nvSpPr>
        <p:spPr bwMode="auto">
          <a:xfrm>
            <a:off x="5951942" y="2770285"/>
            <a:ext cx="873343" cy="18130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EPC</a:t>
            </a:r>
          </a:p>
        </p:txBody>
      </p:sp>
      <p:sp>
        <p:nvSpPr>
          <p:cNvPr id="8" name="Rectangle 7">
            <a:extLst>
              <a:ext uri="{FF2B5EF4-FFF2-40B4-BE49-F238E27FC236}">
                <a16:creationId xmlns:a16="http://schemas.microsoft.com/office/drawing/2014/main" id="{26AF14A7-183C-44D9-9ACB-28C63E37589B}"/>
              </a:ext>
            </a:extLst>
          </p:cNvPr>
          <p:cNvSpPr/>
          <p:nvPr/>
        </p:nvSpPr>
        <p:spPr bwMode="auto">
          <a:xfrm>
            <a:off x="4940851" y="2770285"/>
            <a:ext cx="952984" cy="18130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E-UTRAN </a:t>
            </a:r>
          </a:p>
        </p:txBody>
      </p:sp>
      <p:sp>
        <p:nvSpPr>
          <p:cNvPr id="52" name="TextBox 51">
            <a:extLst>
              <a:ext uri="{FF2B5EF4-FFF2-40B4-BE49-F238E27FC236}">
                <a16:creationId xmlns:a16="http://schemas.microsoft.com/office/drawing/2014/main" id="{FF26371B-5B04-4C16-BC6E-F50C550CD549}"/>
              </a:ext>
            </a:extLst>
          </p:cNvPr>
          <p:cNvSpPr txBox="1"/>
          <p:nvPr/>
        </p:nvSpPr>
        <p:spPr>
          <a:xfrm>
            <a:off x="103399" y="5394123"/>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53" name="TextBox 52">
            <a:extLst>
              <a:ext uri="{FF2B5EF4-FFF2-40B4-BE49-F238E27FC236}">
                <a16:creationId xmlns:a16="http://schemas.microsoft.com/office/drawing/2014/main" id="{0E2D8DBC-682D-4BB8-9395-BF9839FFE119}"/>
              </a:ext>
            </a:extLst>
          </p:cNvPr>
          <p:cNvSpPr txBox="1"/>
          <p:nvPr/>
        </p:nvSpPr>
        <p:spPr>
          <a:xfrm>
            <a:off x="93982" y="5613798"/>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54" name="Straight Connector 53">
            <a:extLst>
              <a:ext uri="{FF2B5EF4-FFF2-40B4-BE49-F238E27FC236}">
                <a16:creationId xmlns:a16="http://schemas.microsoft.com/office/drawing/2014/main" id="{55301012-124E-444C-BD81-001C6D1EA3FA}"/>
              </a:ext>
            </a:extLst>
          </p:cNvPr>
          <p:cNvCxnSpPr>
            <a:cxnSpLocks/>
          </p:cNvCxnSpPr>
          <p:nvPr/>
        </p:nvCxnSpPr>
        <p:spPr bwMode="auto">
          <a:xfrm>
            <a:off x="830232" y="5524396"/>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AB269CED-6A4F-4B0A-8CCE-E303FC29B72A}"/>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B93032B4-D2F3-4B73-B24E-72D6F3AAEB3C}"/>
              </a:ext>
            </a:extLst>
          </p:cNvPr>
          <p:cNvCxnSpPr>
            <a:cxnSpLocks/>
          </p:cNvCxnSpPr>
          <p:nvPr/>
        </p:nvCxnSpPr>
        <p:spPr bwMode="auto">
          <a:xfrm>
            <a:off x="4619074" y="3431078"/>
            <a:ext cx="2096878"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9" name="Picture Placeholder 51">
            <a:extLst>
              <a:ext uri="{FF2B5EF4-FFF2-40B4-BE49-F238E27FC236}">
                <a16:creationId xmlns:a16="http://schemas.microsoft.com/office/drawing/2014/main" id="{88E066D1-2953-4C68-BEBC-2D53E36628D1}"/>
              </a:ext>
            </a:extLst>
          </p:cNvPr>
          <p:cNvGrpSpPr>
            <a:grpSpLocks noChangeAspect="1"/>
          </p:cNvGrpSpPr>
          <p:nvPr/>
        </p:nvGrpSpPr>
        <p:grpSpPr>
          <a:xfrm>
            <a:off x="4245954" y="3101494"/>
            <a:ext cx="400866" cy="642321"/>
            <a:chOff x="674873" y="539992"/>
            <a:chExt cx="450480" cy="721821"/>
          </a:xfrm>
        </p:grpSpPr>
        <p:sp>
          <p:nvSpPr>
            <p:cNvPr id="70" name="Freeform 7">
              <a:extLst>
                <a:ext uri="{FF2B5EF4-FFF2-40B4-BE49-F238E27FC236}">
                  <a16:creationId xmlns:a16="http://schemas.microsoft.com/office/drawing/2014/main" id="{179DA492-8CF4-4E6E-B67C-A6657AE4D19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1" name="Freeform 8">
              <a:extLst>
                <a:ext uri="{FF2B5EF4-FFF2-40B4-BE49-F238E27FC236}">
                  <a16:creationId xmlns:a16="http://schemas.microsoft.com/office/drawing/2014/main" id="{D6C05596-4033-46D7-BA7B-30E037B3301A}"/>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72" name="Straight Connector 71">
            <a:extLst>
              <a:ext uri="{FF2B5EF4-FFF2-40B4-BE49-F238E27FC236}">
                <a16:creationId xmlns:a16="http://schemas.microsoft.com/office/drawing/2014/main" id="{4BD6B8CD-008B-4905-9DC5-A1892B783945}"/>
              </a:ext>
            </a:extLst>
          </p:cNvPr>
          <p:cNvCxnSpPr>
            <a:cxnSpLocks/>
          </p:cNvCxnSpPr>
          <p:nvPr/>
        </p:nvCxnSpPr>
        <p:spPr bwMode="auto">
          <a:xfrm flipV="1">
            <a:off x="4619074" y="3275165"/>
            <a:ext cx="2096878" cy="2"/>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42" name="TextBox 141">
            <a:extLst>
              <a:ext uri="{FF2B5EF4-FFF2-40B4-BE49-F238E27FC236}">
                <a16:creationId xmlns:a16="http://schemas.microsoft.com/office/drawing/2014/main" id="{9A05AC0F-1E52-4AD2-8335-C9C18C58B36C}"/>
              </a:ext>
            </a:extLst>
          </p:cNvPr>
          <p:cNvSpPr txBox="1"/>
          <p:nvPr/>
        </p:nvSpPr>
        <p:spPr>
          <a:xfrm>
            <a:off x="4247754" y="315071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3</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97" name="TextBox 196">
            <a:extLst>
              <a:ext uri="{FF2B5EF4-FFF2-40B4-BE49-F238E27FC236}">
                <a16:creationId xmlns:a16="http://schemas.microsoft.com/office/drawing/2014/main" id="{72CCA69E-0E34-4FF4-862A-4925D5C09ED6}"/>
              </a:ext>
            </a:extLst>
          </p:cNvPr>
          <p:cNvSpPr txBox="1"/>
          <p:nvPr/>
        </p:nvSpPr>
        <p:spPr>
          <a:xfrm>
            <a:off x="4147579" y="1141719"/>
            <a:ext cx="3554615" cy="1593949"/>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b="1" i="0" u="none" strike="noStrike" kern="1000" cap="none" spc="-30" normalizeH="0" baseline="0" noProof="0">
                <a:ln>
                  <a:noFill/>
                </a:ln>
                <a:solidFill>
                  <a:srgbClr val="181818"/>
                </a:solidFill>
                <a:effectLst/>
                <a:uLnTx/>
                <a:uFillTx/>
                <a:latin typeface="Ericsson Hilda"/>
                <a:ea typeface="+mn-ea"/>
                <a:cs typeface="+mn-cs"/>
              </a:rPr>
              <a:t>UEs using IMS APN</a:t>
            </a:r>
          </a:p>
          <a:p>
            <a:pPr marR="0" algn="l" defTabSz="914400" rtl="0" eaLnBrk="1" fontAlgn="base" latinLnBrk="0" hangingPunct="1">
              <a:lnSpc>
                <a:spcPct val="100000"/>
              </a:lnSpc>
              <a:spcBef>
                <a:spcPts val="800"/>
              </a:spcBef>
              <a:spcAft>
                <a:spcPct val="0"/>
              </a:spcAft>
              <a:buClrTx/>
              <a:buSzTx/>
              <a:tabLst/>
            </a:pPr>
            <a:r>
              <a:rPr lang="en-US" kern="1000" spc="-30">
                <a:solidFill>
                  <a:srgbClr val="181818"/>
                </a:solidFill>
                <a:latin typeface="Ericsson Hilda"/>
                <a:ea typeface="+mn-ea"/>
                <a:cs typeface="+mn-cs"/>
              </a:rPr>
              <a:t>UE3 use two PDN connections to different APNs</a:t>
            </a:r>
          </a:p>
          <a:p>
            <a:pPr algn="l" rtl="0" fontAlgn="base">
              <a:spcBef>
                <a:spcPts val="800"/>
              </a:spcBef>
              <a:spcAft>
                <a:spcPct val="0"/>
              </a:spcAft>
            </a:pPr>
            <a:r>
              <a:rPr lang="en-US" kern="1000" spc="-30">
                <a:solidFill>
                  <a:schemeClr val="tx1"/>
                </a:solidFill>
                <a:latin typeface="Ericsson Hilda"/>
              </a:rPr>
              <a:t>UE4 </a:t>
            </a:r>
            <a:r>
              <a:rPr lang="en-US" kern="1000" spc="-30">
                <a:solidFill>
                  <a:srgbClr val="181818"/>
                </a:solidFill>
                <a:latin typeface="Ericsson Hilda"/>
              </a:rPr>
              <a:t>use three PDN connections to different APNs</a:t>
            </a:r>
          </a:p>
          <a:p>
            <a:pPr marR="0" algn="l" defTabSz="914400" rtl="0" eaLnBrk="1" fontAlgn="base" latinLnBrk="0" hangingPunct="1">
              <a:lnSpc>
                <a:spcPct val="100000"/>
              </a:lnSpc>
              <a:spcBef>
                <a:spcPts val="800"/>
              </a:spcBef>
              <a:spcAft>
                <a:spcPct val="0"/>
              </a:spcAft>
              <a:buClrTx/>
              <a:buSzTx/>
              <a:tabLst/>
            </a:pPr>
            <a:endParaRPr lang="en-US" kern="1000" spc="-30">
              <a:solidFill>
                <a:srgbClr val="181818"/>
              </a:solidFill>
              <a:latin typeface="Ericsson Hilda"/>
              <a:ea typeface="+mn-ea"/>
              <a:cs typeface="+mn-cs"/>
            </a:endParaRPr>
          </a:p>
          <a:p>
            <a:pPr marR="0" algn="l" defTabSz="914400" rtl="0" eaLnBrk="1" fontAlgn="base" latinLnBrk="0" hangingPunct="1">
              <a:lnSpc>
                <a:spcPct val="100000"/>
              </a:lnSpc>
              <a:spcBef>
                <a:spcPts val="800"/>
              </a:spcBef>
              <a:spcAft>
                <a:spcPct val="0"/>
              </a:spcAft>
              <a:buClrTx/>
              <a:buSzTx/>
              <a:tabLst/>
            </a:pPr>
            <a:endParaRPr kumimoji="0" lang="en-US" b="0" i="0" u="none" strike="noStrike" kern="1000" cap="none" spc="-30" normalizeH="0" baseline="0" noProof="0">
              <a:ln>
                <a:noFill/>
              </a:ln>
              <a:solidFill>
                <a:srgbClr val="181818"/>
              </a:solidFill>
              <a:effectLst/>
              <a:uLnTx/>
              <a:uFillTx/>
              <a:latin typeface="Ericsson Hilda"/>
              <a:ea typeface="+mn-ea"/>
              <a:cs typeface="+mn-cs"/>
            </a:endParaRPr>
          </a:p>
        </p:txBody>
      </p:sp>
      <p:sp>
        <p:nvSpPr>
          <p:cNvPr id="73" name="TextBox 72">
            <a:extLst>
              <a:ext uri="{FF2B5EF4-FFF2-40B4-BE49-F238E27FC236}">
                <a16:creationId xmlns:a16="http://schemas.microsoft.com/office/drawing/2014/main" id="{B0CC176E-7761-4667-82E8-7A771EC34D7E}"/>
              </a:ext>
            </a:extLst>
          </p:cNvPr>
          <p:cNvSpPr txBox="1"/>
          <p:nvPr/>
        </p:nvSpPr>
        <p:spPr>
          <a:xfrm>
            <a:off x="79274" y="6138129"/>
            <a:ext cx="490840"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MMS</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74" name="Straight Connector 73">
            <a:extLst>
              <a:ext uri="{FF2B5EF4-FFF2-40B4-BE49-F238E27FC236}">
                <a16:creationId xmlns:a16="http://schemas.microsoft.com/office/drawing/2014/main" id="{C3BE30EB-D15A-45AA-924D-CB61E49E2AFC}"/>
              </a:ext>
            </a:extLst>
          </p:cNvPr>
          <p:cNvCxnSpPr>
            <a:cxnSpLocks/>
          </p:cNvCxnSpPr>
          <p:nvPr/>
        </p:nvCxnSpPr>
        <p:spPr bwMode="auto">
          <a:xfrm>
            <a:off x="815524" y="6284887"/>
            <a:ext cx="732015" cy="0"/>
          </a:xfrm>
          <a:prstGeom prst="line">
            <a:avLst/>
          </a:prstGeom>
          <a:solidFill>
            <a:schemeClr val="accent1"/>
          </a:solidFill>
          <a:ln w="44450" cap="flat" cmpd="sng" algn="ctr">
            <a:solidFill>
              <a:srgbClr val="C00000"/>
            </a:solidFill>
            <a:prstDash val="dash"/>
            <a:round/>
            <a:headEnd type="none" w="med" len="med"/>
            <a:tailEnd type="none" w="med" len="med"/>
          </a:ln>
          <a:effectLst/>
        </p:spPr>
      </p:cxnSp>
      <p:sp>
        <p:nvSpPr>
          <p:cNvPr id="92" name="Rectangle 91">
            <a:extLst>
              <a:ext uri="{FF2B5EF4-FFF2-40B4-BE49-F238E27FC236}">
                <a16:creationId xmlns:a16="http://schemas.microsoft.com/office/drawing/2014/main" id="{322EA8C5-D8C2-473E-8653-9FC8BE082FD2}"/>
              </a:ext>
            </a:extLst>
          </p:cNvPr>
          <p:cNvSpPr/>
          <p:nvPr/>
        </p:nvSpPr>
        <p:spPr bwMode="auto">
          <a:xfrm>
            <a:off x="9706124" y="2859809"/>
            <a:ext cx="873343" cy="327523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EPC</a:t>
            </a:r>
          </a:p>
        </p:txBody>
      </p:sp>
      <p:sp>
        <p:nvSpPr>
          <p:cNvPr id="93" name="Rectangle 92">
            <a:extLst>
              <a:ext uri="{FF2B5EF4-FFF2-40B4-BE49-F238E27FC236}">
                <a16:creationId xmlns:a16="http://schemas.microsoft.com/office/drawing/2014/main" id="{DFB0E965-9DE8-4650-B64C-AE5CF479AC93}"/>
              </a:ext>
            </a:extLst>
          </p:cNvPr>
          <p:cNvSpPr/>
          <p:nvPr/>
        </p:nvSpPr>
        <p:spPr bwMode="auto">
          <a:xfrm>
            <a:off x="8695033" y="2859809"/>
            <a:ext cx="952984" cy="327523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E-UTRAN </a:t>
            </a:r>
          </a:p>
        </p:txBody>
      </p:sp>
      <p:cxnSp>
        <p:nvCxnSpPr>
          <p:cNvPr id="94" name="Straight Connector 93">
            <a:extLst>
              <a:ext uri="{FF2B5EF4-FFF2-40B4-BE49-F238E27FC236}">
                <a16:creationId xmlns:a16="http://schemas.microsoft.com/office/drawing/2014/main" id="{8EF88768-50EC-47B9-A2B1-7E608103A9C0}"/>
              </a:ext>
            </a:extLst>
          </p:cNvPr>
          <p:cNvCxnSpPr>
            <a:cxnSpLocks/>
          </p:cNvCxnSpPr>
          <p:nvPr/>
        </p:nvCxnSpPr>
        <p:spPr bwMode="auto">
          <a:xfrm>
            <a:off x="8354867" y="4893303"/>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5" name="Picture Placeholder 51">
            <a:extLst>
              <a:ext uri="{FF2B5EF4-FFF2-40B4-BE49-F238E27FC236}">
                <a16:creationId xmlns:a16="http://schemas.microsoft.com/office/drawing/2014/main" id="{A6D7FE23-E5B9-44D7-BEA1-3E17B8803ABE}"/>
              </a:ext>
            </a:extLst>
          </p:cNvPr>
          <p:cNvGrpSpPr>
            <a:grpSpLocks noChangeAspect="1"/>
          </p:cNvGrpSpPr>
          <p:nvPr/>
        </p:nvGrpSpPr>
        <p:grpSpPr>
          <a:xfrm>
            <a:off x="7981747" y="4563719"/>
            <a:ext cx="400866" cy="642321"/>
            <a:chOff x="674873" y="539992"/>
            <a:chExt cx="450480" cy="721821"/>
          </a:xfrm>
        </p:grpSpPr>
        <p:sp>
          <p:nvSpPr>
            <p:cNvPr id="96" name="Freeform 7">
              <a:extLst>
                <a:ext uri="{FF2B5EF4-FFF2-40B4-BE49-F238E27FC236}">
                  <a16:creationId xmlns:a16="http://schemas.microsoft.com/office/drawing/2014/main" id="{2EE59B0B-A466-4B8A-BA50-D8D092AC899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97" name="Freeform 8">
              <a:extLst>
                <a:ext uri="{FF2B5EF4-FFF2-40B4-BE49-F238E27FC236}">
                  <a16:creationId xmlns:a16="http://schemas.microsoft.com/office/drawing/2014/main" id="{DC8B19BA-38D5-4C24-8E64-74AA0F0368F7}"/>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98" name="Straight Connector 97">
            <a:extLst>
              <a:ext uri="{FF2B5EF4-FFF2-40B4-BE49-F238E27FC236}">
                <a16:creationId xmlns:a16="http://schemas.microsoft.com/office/drawing/2014/main" id="{C9C7611F-46BD-475B-8E06-1C8F4A1138B8}"/>
              </a:ext>
            </a:extLst>
          </p:cNvPr>
          <p:cNvCxnSpPr>
            <a:cxnSpLocks/>
          </p:cNvCxnSpPr>
          <p:nvPr/>
        </p:nvCxnSpPr>
        <p:spPr bwMode="auto">
          <a:xfrm>
            <a:off x="8354867" y="4737392"/>
            <a:ext cx="2099501"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8E9B6D15-B759-4D25-B1EA-63B86E4BE95B}"/>
              </a:ext>
            </a:extLst>
          </p:cNvPr>
          <p:cNvCxnSpPr>
            <a:cxnSpLocks/>
          </p:cNvCxnSpPr>
          <p:nvPr/>
        </p:nvCxnSpPr>
        <p:spPr bwMode="auto">
          <a:xfrm>
            <a:off x="8341678" y="3538668"/>
            <a:ext cx="2096878"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00" name="Picture Placeholder 51">
            <a:extLst>
              <a:ext uri="{FF2B5EF4-FFF2-40B4-BE49-F238E27FC236}">
                <a16:creationId xmlns:a16="http://schemas.microsoft.com/office/drawing/2014/main" id="{41D9842A-0496-4403-9159-E26B23C95E9B}"/>
              </a:ext>
            </a:extLst>
          </p:cNvPr>
          <p:cNvGrpSpPr>
            <a:grpSpLocks noChangeAspect="1"/>
          </p:cNvGrpSpPr>
          <p:nvPr/>
        </p:nvGrpSpPr>
        <p:grpSpPr>
          <a:xfrm>
            <a:off x="7968558" y="3209084"/>
            <a:ext cx="400866" cy="642321"/>
            <a:chOff x="674873" y="539992"/>
            <a:chExt cx="450480" cy="721821"/>
          </a:xfrm>
        </p:grpSpPr>
        <p:sp>
          <p:nvSpPr>
            <p:cNvPr id="101" name="Freeform 7">
              <a:extLst>
                <a:ext uri="{FF2B5EF4-FFF2-40B4-BE49-F238E27FC236}">
                  <a16:creationId xmlns:a16="http://schemas.microsoft.com/office/drawing/2014/main" id="{64E8BC98-5470-4336-A961-AAD40A8C729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2" name="Freeform 8">
              <a:extLst>
                <a:ext uri="{FF2B5EF4-FFF2-40B4-BE49-F238E27FC236}">
                  <a16:creationId xmlns:a16="http://schemas.microsoft.com/office/drawing/2014/main" id="{A9DADD43-1481-4D0A-87A2-80C72C2E3508}"/>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105" name="TextBox 104">
            <a:extLst>
              <a:ext uri="{FF2B5EF4-FFF2-40B4-BE49-F238E27FC236}">
                <a16:creationId xmlns:a16="http://schemas.microsoft.com/office/drawing/2014/main" id="{A5721BE0-A240-4775-9C30-1B33F228C6CC}"/>
              </a:ext>
            </a:extLst>
          </p:cNvPr>
          <p:cNvSpPr txBox="1"/>
          <p:nvPr/>
        </p:nvSpPr>
        <p:spPr>
          <a:xfrm>
            <a:off x="7981379" y="463040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3</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06" name="TextBox 105">
            <a:extLst>
              <a:ext uri="{FF2B5EF4-FFF2-40B4-BE49-F238E27FC236}">
                <a16:creationId xmlns:a16="http://schemas.microsoft.com/office/drawing/2014/main" id="{8A168256-1CF4-4574-8E5A-19DDD38BA42E}"/>
              </a:ext>
            </a:extLst>
          </p:cNvPr>
          <p:cNvSpPr txBox="1"/>
          <p:nvPr/>
        </p:nvSpPr>
        <p:spPr>
          <a:xfrm>
            <a:off x="7970358" y="325830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107" name="TextBox 106">
            <a:extLst>
              <a:ext uri="{FF2B5EF4-FFF2-40B4-BE49-F238E27FC236}">
                <a16:creationId xmlns:a16="http://schemas.microsoft.com/office/drawing/2014/main" id="{8D26349E-5322-4DC3-A1FA-17AAD6EA6DD2}"/>
              </a:ext>
            </a:extLst>
          </p:cNvPr>
          <p:cNvSpPr txBox="1"/>
          <p:nvPr/>
        </p:nvSpPr>
        <p:spPr>
          <a:xfrm>
            <a:off x="7804188" y="1150747"/>
            <a:ext cx="3042221" cy="1497294"/>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b="1" i="0" u="none" strike="noStrike" kern="1000" cap="none" spc="-30" normalizeH="0" baseline="0" noProof="0">
                <a:ln>
                  <a:noFill/>
                </a:ln>
                <a:solidFill>
                  <a:srgbClr val="181818"/>
                </a:solidFill>
                <a:effectLst/>
                <a:uLnTx/>
                <a:uFillTx/>
                <a:latin typeface="Ericsson Hilda"/>
                <a:ea typeface="+mn-ea"/>
                <a:cs typeface="+mn-cs"/>
              </a:rPr>
              <a:t>Temporary use of MMS APN</a:t>
            </a:r>
          </a:p>
          <a:p>
            <a:pPr marR="0" algn="l" defTabSz="914400" rtl="0" eaLnBrk="1" fontAlgn="base" latinLnBrk="0" hangingPunct="1">
              <a:lnSpc>
                <a:spcPct val="100000"/>
              </a:lnSpc>
              <a:spcBef>
                <a:spcPts val="800"/>
              </a:spcBef>
              <a:spcAft>
                <a:spcPct val="0"/>
              </a:spcAft>
              <a:buClrTx/>
              <a:buSzTx/>
              <a:tabLst/>
            </a:pPr>
            <a:r>
              <a:rPr kumimoji="0" lang="en-US" b="0" i="0" u="none" strike="noStrike" kern="1000" cap="none" spc="-30" normalizeH="0" baseline="0" noProof="0">
                <a:ln>
                  <a:noFill/>
                </a:ln>
                <a:solidFill>
                  <a:srgbClr val="181818"/>
                </a:solidFill>
                <a:effectLst/>
                <a:uLnTx/>
                <a:uFillTx/>
                <a:latin typeface="Ericsson Hilda"/>
                <a:ea typeface="+mn-ea"/>
                <a:cs typeface="+mn-cs"/>
              </a:rPr>
              <a:t>UE establishes PDN connection to MMS APN, but only temporarily</a:t>
            </a:r>
          </a:p>
        </p:txBody>
      </p:sp>
      <p:cxnSp>
        <p:nvCxnSpPr>
          <p:cNvPr id="108" name="Straight Connector 107">
            <a:extLst>
              <a:ext uri="{FF2B5EF4-FFF2-40B4-BE49-F238E27FC236}">
                <a16:creationId xmlns:a16="http://schemas.microsoft.com/office/drawing/2014/main" id="{1F2C5E3D-76FC-47A8-98AD-57C4D17B08C2}"/>
              </a:ext>
            </a:extLst>
          </p:cNvPr>
          <p:cNvCxnSpPr>
            <a:cxnSpLocks/>
          </p:cNvCxnSpPr>
          <p:nvPr/>
        </p:nvCxnSpPr>
        <p:spPr bwMode="auto">
          <a:xfrm flipV="1">
            <a:off x="8369424" y="3669137"/>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cxnSp>
        <p:nvCxnSpPr>
          <p:cNvPr id="109" name="Straight Connector 108">
            <a:extLst>
              <a:ext uri="{FF2B5EF4-FFF2-40B4-BE49-F238E27FC236}">
                <a16:creationId xmlns:a16="http://schemas.microsoft.com/office/drawing/2014/main" id="{AFF79C6D-82C6-413A-A698-367F75B35048}"/>
              </a:ext>
            </a:extLst>
          </p:cNvPr>
          <p:cNvCxnSpPr>
            <a:cxnSpLocks/>
          </p:cNvCxnSpPr>
          <p:nvPr/>
        </p:nvCxnSpPr>
        <p:spPr bwMode="auto">
          <a:xfrm flipV="1">
            <a:off x="8370051" y="5148424"/>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sp>
        <p:nvSpPr>
          <p:cNvPr id="59" name="Rectangle 58">
            <a:extLst>
              <a:ext uri="{FF2B5EF4-FFF2-40B4-BE49-F238E27FC236}">
                <a16:creationId xmlns:a16="http://schemas.microsoft.com/office/drawing/2014/main" id="{5DB39FC6-6E5D-4155-BA46-B8086BA88D47}"/>
              </a:ext>
            </a:extLst>
          </p:cNvPr>
          <p:cNvSpPr/>
          <p:nvPr/>
        </p:nvSpPr>
        <p:spPr bwMode="auto">
          <a:xfrm>
            <a:off x="2646933" y="2786638"/>
            <a:ext cx="873343" cy="18130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EPC</a:t>
            </a:r>
          </a:p>
        </p:txBody>
      </p:sp>
      <p:sp>
        <p:nvSpPr>
          <p:cNvPr id="60" name="Rectangle 59">
            <a:extLst>
              <a:ext uri="{FF2B5EF4-FFF2-40B4-BE49-F238E27FC236}">
                <a16:creationId xmlns:a16="http://schemas.microsoft.com/office/drawing/2014/main" id="{150CD930-47FD-4E52-98A1-BD32496F5B3E}"/>
              </a:ext>
            </a:extLst>
          </p:cNvPr>
          <p:cNvSpPr/>
          <p:nvPr/>
        </p:nvSpPr>
        <p:spPr bwMode="auto">
          <a:xfrm>
            <a:off x="1635842" y="2786638"/>
            <a:ext cx="952984" cy="18130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E-UTRAN </a:t>
            </a:r>
          </a:p>
        </p:txBody>
      </p:sp>
      <p:cxnSp>
        <p:nvCxnSpPr>
          <p:cNvPr id="67" name="Straight Connector 66">
            <a:extLst>
              <a:ext uri="{FF2B5EF4-FFF2-40B4-BE49-F238E27FC236}">
                <a16:creationId xmlns:a16="http://schemas.microsoft.com/office/drawing/2014/main" id="{C11097E2-9B4B-4095-B6BE-5D876EF0DC54}"/>
              </a:ext>
            </a:extLst>
          </p:cNvPr>
          <p:cNvCxnSpPr>
            <a:cxnSpLocks/>
          </p:cNvCxnSpPr>
          <p:nvPr/>
        </p:nvCxnSpPr>
        <p:spPr bwMode="auto">
          <a:xfrm>
            <a:off x="1314065" y="3447431"/>
            <a:ext cx="2096878"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75" name="Picture Placeholder 51">
            <a:extLst>
              <a:ext uri="{FF2B5EF4-FFF2-40B4-BE49-F238E27FC236}">
                <a16:creationId xmlns:a16="http://schemas.microsoft.com/office/drawing/2014/main" id="{DF83C656-B86A-4D9B-8210-F735817A085D}"/>
              </a:ext>
            </a:extLst>
          </p:cNvPr>
          <p:cNvGrpSpPr>
            <a:grpSpLocks noChangeAspect="1"/>
          </p:cNvGrpSpPr>
          <p:nvPr/>
        </p:nvGrpSpPr>
        <p:grpSpPr>
          <a:xfrm>
            <a:off x="940945" y="3117847"/>
            <a:ext cx="400866" cy="642321"/>
            <a:chOff x="674873" y="539992"/>
            <a:chExt cx="450480" cy="721821"/>
          </a:xfrm>
        </p:grpSpPr>
        <p:sp>
          <p:nvSpPr>
            <p:cNvPr id="76" name="Freeform 7">
              <a:extLst>
                <a:ext uri="{FF2B5EF4-FFF2-40B4-BE49-F238E27FC236}">
                  <a16:creationId xmlns:a16="http://schemas.microsoft.com/office/drawing/2014/main" id="{BCECA467-6AA2-4AF7-865B-029A9CB649AD}"/>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7" name="Freeform 8">
              <a:extLst>
                <a:ext uri="{FF2B5EF4-FFF2-40B4-BE49-F238E27FC236}">
                  <a16:creationId xmlns:a16="http://schemas.microsoft.com/office/drawing/2014/main" id="{3F17ACB7-2B72-41B4-BF2A-B6FED711910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81" name="TextBox 80">
            <a:extLst>
              <a:ext uri="{FF2B5EF4-FFF2-40B4-BE49-F238E27FC236}">
                <a16:creationId xmlns:a16="http://schemas.microsoft.com/office/drawing/2014/main" id="{1D33446E-49C7-49BC-8FF1-FEE6DBBDB503}"/>
              </a:ext>
            </a:extLst>
          </p:cNvPr>
          <p:cNvSpPr txBox="1"/>
          <p:nvPr/>
        </p:nvSpPr>
        <p:spPr>
          <a:xfrm>
            <a:off x="942745" y="3167069"/>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82" name="TextBox 81">
            <a:extLst>
              <a:ext uri="{FF2B5EF4-FFF2-40B4-BE49-F238E27FC236}">
                <a16:creationId xmlns:a16="http://schemas.microsoft.com/office/drawing/2014/main" id="{D63D6847-2121-435B-A69D-E9488F16206D}"/>
              </a:ext>
            </a:extLst>
          </p:cNvPr>
          <p:cNvSpPr txBox="1"/>
          <p:nvPr/>
        </p:nvSpPr>
        <p:spPr>
          <a:xfrm>
            <a:off x="881533" y="1161681"/>
            <a:ext cx="3000191" cy="77185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b="1" i="0" u="none" strike="noStrike" kern="1000" cap="none" spc="-30" normalizeH="0" baseline="0" noProof="0">
                <a:ln>
                  <a:noFill/>
                </a:ln>
                <a:solidFill>
                  <a:srgbClr val="181818"/>
                </a:solidFill>
                <a:effectLst/>
                <a:uLnTx/>
                <a:uFillTx/>
                <a:latin typeface="Ericsson Hilda"/>
                <a:ea typeface="+mn-ea"/>
                <a:cs typeface="+mn-cs"/>
              </a:rPr>
              <a:t>UEs not using IMS APN</a:t>
            </a:r>
          </a:p>
          <a:p>
            <a:pPr marR="0" algn="l" defTabSz="914400" rtl="0" eaLnBrk="1" fontAlgn="base" latinLnBrk="0" hangingPunct="1">
              <a:lnSpc>
                <a:spcPct val="100000"/>
              </a:lnSpc>
              <a:spcBef>
                <a:spcPts val="800"/>
              </a:spcBef>
              <a:spcAft>
                <a:spcPct val="0"/>
              </a:spcAft>
              <a:buClrTx/>
              <a:buSzTx/>
              <a:tabLst/>
            </a:pPr>
            <a:r>
              <a:rPr lang="en-US" kern="1000" spc="-30">
                <a:solidFill>
                  <a:srgbClr val="181818"/>
                </a:solidFill>
                <a:latin typeface="Ericsson Hilda"/>
                <a:ea typeface="+mn-ea"/>
                <a:cs typeface="+mn-cs"/>
              </a:rPr>
              <a:t>UE1 uses one PDN connection</a:t>
            </a:r>
          </a:p>
          <a:p>
            <a:pPr algn="l" rtl="0" fontAlgn="base">
              <a:spcBef>
                <a:spcPts val="800"/>
              </a:spcBef>
              <a:spcAft>
                <a:spcPct val="0"/>
              </a:spcAft>
            </a:pPr>
            <a:r>
              <a:rPr lang="en-US" kern="1000" spc="-30">
                <a:solidFill>
                  <a:srgbClr val="181818"/>
                </a:solidFill>
                <a:latin typeface="Ericsson Hilda"/>
              </a:rPr>
              <a:t>UE2 uses two PDN connections</a:t>
            </a:r>
          </a:p>
          <a:p>
            <a:pPr marR="0" algn="l" defTabSz="914400" rtl="0" eaLnBrk="1" fontAlgn="base" latinLnBrk="0" hangingPunct="1">
              <a:lnSpc>
                <a:spcPct val="100000"/>
              </a:lnSpc>
              <a:spcBef>
                <a:spcPts val="800"/>
              </a:spcBef>
              <a:spcAft>
                <a:spcPct val="0"/>
              </a:spcAft>
              <a:buClrTx/>
              <a:buSzTx/>
              <a:tabLst/>
            </a:pPr>
            <a:endParaRPr kumimoji="0" lang="en-US" b="0" i="0" u="none" strike="noStrike" kern="1000" cap="none" spc="-30" normalizeH="0" baseline="0" noProof="0">
              <a:ln>
                <a:noFill/>
              </a:ln>
              <a:solidFill>
                <a:srgbClr val="181818"/>
              </a:solidFill>
              <a:effectLst/>
              <a:uLnTx/>
              <a:uFillTx/>
              <a:latin typeface="Ericsson Hilda"/>
              <a:ea typeface="+mn-ea"/>
              <a:cs typeface="+mn-cs"/>
            </a:endParaRPr>
          </a:p>
        </p:txBody>
      </p:sp>
      <p:sp>
        <p:nvSpPr>
          <p:cNvPr id="13" name="Rectangle 12">
            <a:extLst>
              <a:ext uri="{FF2B5EF4-FFF2-40B4-BE49-F238E27FC236}">
                <a16:creationId xmlns:a16="http://schemas.microsoft.com/office/drawing/2014/main" id="{0E1596D8-FCC3-4BB6-911E-8648AFAE9FD7}"/>
              </a:ext>
            </a:extLst>
          </p:cNvPr>
          <p:cNvSpPr/>
          <p:nvPr/>
        </p:nvSpPr>
        <p:spPr bwMode="auto">
          <a:xfrm>
            <a:off x="754187" y="1097366"/>
            <a:ext cx="3168192" cy="376403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83" name="Rectangle 82">
            <a:extLst>
              <a:ext uri="{FF2B5EF4-FFF2-40B4-BE49-F238E27FC236}">
                <a16:creationId xmlns:a16="http://schemas.microsoft.com/office/drawing/2014/main" id="{29064D92-B407-4A02-9363-59AB1B537C13}"/>
              </a:ext>
            </a:extLst>
          </p:cNvPr>
          <p:cNvSpPr/>
          <p:nvPr/>
        </p:nvSpPr>
        <p:spPr bwMode="auto">
          <a:xfrm>
            <a:off x="4131539" y="1097365"/>
            <a:ext cx="3418123" cy="376403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84" name="Rectangle 83">
            <a:extLst>
              <a:ext uri="{FF2B5EF4-FFF2-40B4-BE49-F238E27FC236}">
                <a16:creationId xmlns:a16="http://schemas.microsoft.com/office/drawing/2014/main" id="{BA41E76A-583F-4B74-8085-9759476F703A}"/>
              </a:ext>
            </a:extLst>
          </p:cNvPr>
          <p:cNvSpPr/>
          <p:nvPr/>
        </p:nvSpPr>
        <p:spPr bwMode="auto">
          <a:xfrm>
            <a:off x="7648144" y="1080062"/>
            <a:ext cx="3375456" cy="521325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48" name="Straight Connector 47">
            <a:extLst>
              <a:ext uri="{FF2B5EF4-FFF2-40B4-BE49-F238E27FC236}">
                <a16:creationId xmlns:a16="http://schemas.microsoft.com/office/drawing/2014/main" id="{3272C7EA-B70D-43BC-96F5-3AED02BBBA58}"/>
              </a:ext>
            </a:extLst>
          </p:cNvPr>
          <p:cNvCxnSpPr>
            <a:cxnSpLocks/>
          </p:cNvCxnSpPr>
          <p:nvPr/>
        </p:nvCxnSpPr>
        <p:spPr bwMode="auto">
          <a:xfrm>
            <a:off x="4628431" y="4162729"/>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49" name="Picture Placeholder 51">
            <a:extLst>
              <a:ext uri="{FF2B5EF4-FFF2-40B4-BE49-F238E27FC236}">
                <a16:creationId xmlns:a16="http://schemas.microsoft.com/office/drawing/2014/main" id="{28F35A10-2E29-420D-A1CE-00C4FBB404F1}"/>
              </a:ext>
            </a:extLst>
          </p:cNvPr>
          <p:cNvGrpSpPr>
            <a:grpSpLocks noChangeAspect="1"/>
          </p:cNvGrpSpPr>
          <p:nvPr/>
        </p:nvGrpSpPr>
        <p:grpSpPr>
          <a:xfrm>
            <a:off x="4255311" y="3833145"/>
            <a:ext cx="400866" cy="642321"/>
            <a:chOff x="674873" y="539992"/>
            <a:chExt cx="450480" cy="721821"/>
          </a:xfrm>
        </p:grpSpPr>
        <p:sp>
          <p:nvSpPr>
            <p:cNvPr id="50" name="Freeform 7">
              <a:extLst>
                <a:ext uri="{FF2B5EF4-FFF2-40B4-BE49-F238E27FC236}">
                  <a16:creationId xmlns:a16="http://schemas.microsoft.com/office/drawing/2014/main" id="{5FE5B942-5496-4D9E-9CA4-E8CFDDC0CCB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1" name="Freeform 8">
              <a:extLst>
                <a:ext uri="{FF2B5EF4-FFF2-40B4-BE49-F238E27FC236}">
                  <a16:creationId xmlns:a16="http://schemas.microsoft.com/office/drawing/2014/main" id="{F699C959-B00B-41B9-A1F6-CBBAF9B8E46F}"/>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6" name="Straight Connector 55">
            <a:extLst>
              <a:ext uri="{FF2B5EF4-FFF2-40B4-BE49-F238E27FC236}">
                <a16:creationId xmlns:a16="http://schemas.microsoft.com/office/drawing/2014/main" id="{6FF4CD78-A444-4D4B-8302-B722AAF730FE}"/>
              </a:ext>
            </a:extLst>
          </p:cNvPr>
          <p:cNvCxnSpPr>
            <a:cxnSpLocks/>
          </p:cNvCxnSpPr>
          <p:nvPr/>
        </p:nvCxnSpPr>
        <p:spPr bwMode="auto">
          <a:xfrm>
            <a:off x="4628431" y="4006818"/>
            <a:ext cx="2099501"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E398F7E2-E771-4765-9974-9726D5D340C7}"/>
              </a:ext>
            </a:extLst>
          </p:cNvPr>
          <p:cNvCxnSpPr>
            <a:cxnSpLocks/>
          </p:cNvCxnSpPr>
          <p:nvPr/>
        </p:nvCxnSpPr>
        <p:spPr bwMode="auto">
          <a:xfrm>
            <a:off x="4639010" y="4294868"/>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61" name="TextBox 60">
            <a:extLst>
              <a:ext uri="{FF2B5EF4-FFF2-40B4-BE49-F238E27FC236}">
                <a16:creationId xmlns:a16="http://schemas.microsoft.com/office/drawing/2014/main" id="{C9C68D27-253A-4ABF-8688-83DD65CF9279}"/>
              </a:ext>
            </a:extLst>
          </p:cNvPr>
          <p:cNvSpPr txBox="1"/>
          <p:nvPr/>
        </p:nvSpPr>
        <p:spPr>
          <a:xfrm>
            <a:off x="4254943" y="3899832"/>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4</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62" name="Straight Connector 61">
            <a:extLst>
              <a:ext uri="{FF2B5EF4-FFF2-40B4-BE49-F238E27FC236}">
                <a16:creationId xmlns:a16="http://schemas.microsoft.com/office/drawing/2014/main" id="{CB10E744-D1EA-4A22-9412-1683A79B2662}"/>
              </a:ext>
            </a:extLst>
          </p:cNvPr>
          <p:cNvCxnSpPr>
            <a:cxnSpLocks/>
          </p:cNvCxnSpPr>
          <p:nvPr/>
        </p:nvCxnSpPr>
        <p:spPr bwMode="auto">
          <a:xfrm>
            <a:off x="1323422" y="4179082"/>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3" name="Picture Placeholder 51">
            <a:extLst>
              <a:ext uri="{FF2B5EF4-FFF2-40B4-BE49-F238E27FC236}">
                <a16:creationId xmlns:a16="http://schemas.microsoft.com/office/drawing/2014/main" id="{7497AD7B-071F-4400-913F-A9E0959FC32E}"/>
              </a:ext>
            </a:extLst>
          </p:cNvPr>
          <p:cNvGrpSpPr>
            <a:grpSpLocks noChangeAspect="1"/>
          </p:cNvGrpSpPr>
          <p:nvPr/>
        </p:nvGrpSpPr>
        <p:grpSpPr>
          <a:xfrm>
            <a:off x="950302" y="3849498"/>
            <a:ext cx="400866" cy="642321"/>
            <a:chOff x="674873" y="539992"/>
            <a:chExt cx="450480" cy="721821"/>
          </a:xfrm>
        </p:grpSpPr>
        <p:sp>
          <p:nvSpPr>
            <p:cNvPr id="64" name="Freeform 7">
              <a:extLst>
                <a:ext uri="{FF2B5EF4-FFF2-40B4-BE49-F238E27FC236}">
                  <a16:creationId xmlns:a16="http://schemas.microsoft.com/office/drawing/2014/main" id="{0E72D323-3C81-4E20-AA3D-5584C9C2E63D}"/>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65" name="Freeform 8">
              <a:extLst>
                <a:ext uri="{FF2B5EF4-FFF2-40B4-BE49-F238E27FC236}">
                  <a16:creationId xmlns:a16="http://schemas.microsoft.com/office/drawing/2014/main" id="{671C4D14-CC44-4B37-9F33-EA60E4E12999}"/>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66" name="Straight Connector 65">
            <a:extLst>
              <a:ext uri="{FF2B5EF4-FFF2-40B4-BE49-F238E27FC236}">
                <a16:creationId xmlns:a16="http://schemas.microsoft.com/office/drawing/2014/main" id="{34FC7E87-5E7F-45D9-9814-2ED2C7DB2127}"/>
              </a:ext>
            </a:extLst>
          </p:cNvPr>
          <p:cNvCxnSpPr>
            <a:cxnSpLocks/>
          </p:cNvCxnSpPr>
          <p:nvPr/>
        </p:nvCxnSpPr>
        <p:spPr bwMode="auto">
          <a:xfrm>
            <a:off x="1334001" y="4311221"/>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78" name="TextBox 77">
            <a:extLst>
              <a:ext uri="{FF2B5EF4-FFF2-40B4-BE49-F238E27FC236}">
                <a16:creationId xmlns:a16="http://schemas.microsoft.com/office/drawing/2014/main" id="{A8EA6AAA-CA67-4015-95CE-844DF3B8F527}"/>
              </a:ext>
            </a:extLst>
          </p:cNvPr>
          <p:cNvSpPr txBox="1"/>
          <p:nvPr/>
        </p:nvSpPr>
        <p:spPr>
          <a:xfrm>
            <a:off x="949934" y="3916185"/>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79" name="Straight Connector 78">
            <a:extLst>
              <a:ext uri="{FF2B5EF4-FFF2-40B4-BE49-F238E27FC236}">
                <a16:creationId xmlns:a16="http://schemas.microsoft.com/office/drawing/2014/main" id="{912A7D0C-1EE2-4A57-BC6F-7BDA8558DDE4}"/>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0" name="TextBox 79">
            <a:extLst>
              <a:ext uri="{FF2B5EF4-FFF2-40B4-BE49-F238E27FC236}">
                <a16:creationId xmlns:a16="http://schemas.microsoft.com/office/drawing/2014/main" id="{6FF29F87-F201-4F93-AAE6-5A0FBDB002D3}"/>
              </a:ext>
            </a:extLst>
          </p:cNvPr>
          <p:cNvSpPr txBox="1"/>
          <p:nvPr/>
        </p:nvSpPr>
        <p:spPr>
          <a:xfrm>
            <a:off x="87138" y="5873430"/>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5" name="Straight Connector 84">
            <a:extLst>
              <a:ext uri="{FF2B5EF4-FFF2-40B4-BE49-F238E27FC236}">
                <a16:creationId xmlns:a16="http://schemas.microsoft.com/office/drawing/2014/main" id="{60F289FF-8190-414A-9C5D-B2986842C392}"/>
              </a:ext>
            </a:extLst>
          </p:cNvPr>
          <p:cNvCxnSpPr>
            <a:cxnSpLocks/>
          </p:cNvCxnSpPr>
          <p:nvPr/>
        </p:nvCxnSpPr>
        <p:spPr bwMode="auto">
          <a:xfrm>
            <a:off x="823388" y="6020188"/>
            <a:ext cx="732015" cy="0"/>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86" name="Arrow: Left 85">
            <a:extLst>
              <a:ext uri="{FF2B5EF4-FFF2-40B4-BE49-F238E27FC236}">
                <a16:creationId xmlns:a16="http://schemas.microsoft.com/office/drawing/2014/main" id="{D0F2CF3C-6D9C-4202-BF2C-0781D2B0845E}"/>
              </a:ext>
            </a:extLst>
          </p:cNvPr>
          <p:cNvSpPr/>
          <p:nvPr/>
        </p:nvSpPr>
        <p:spPr bwMode="auto">
          <a:xfrm>
            <a:off x="1766674" y="5919387"/>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87" name="TextBox 86">
            <a:extLst>
              <a:ext uri="{FF2B5EF4-FFF2-40B4-BE49-F238E27FC236}">
                <a16:creationId xmlns:a16="http://schemas.microsoft.com/office/drawing/2014/main" id="{A7514F59-8478-4ADF-A65D-AFC77B3F06F2}"/>
              </a:ext>
            </a:extLst>
          </p:cNvPr>
          <p:cNvSpPr txBox="1"/>
          <p:nvPr/>
        </p:nvSpPr>
        <p:spPr>
          <a:xfrm>
            <a:off x="2330550" y="5902235"/>
            <a:ext cx="2234718"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Some devices only!</a:t>
            </a:r>
          </a:p>
        </p:txBody>
      </p:sp>
      <p:cxnSp>
        <p:nvCxnSpPr>
          <p:cNvPr id="88" name="Straight Connector 87">
            <a:extLst>
              <a:ext uri="{FF2B5EF4-FFF2-40B4-BE49-F238E27FC236}">
                <a16:creationId xmlns:a16="http://schemas.microsoft.com/office/drawing/2014/main" id="{E2053B10-1D7B-4608-8305-9AC6CA281CCC}"/>
              </a:ext>
            </a:extLst>
          </p:cNvPr>
          <p:cNvCxnSpPr>
            <a:cxnSpLocks/>
          </p:cNvCxnSpPr>
          <p:nvPr/>
        </p:nvCxnSpPr>
        <p:spPr bwMode="auto">
          <a:xfrm>
            <a:off x="8370678" y="5630004"/>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89" name="Picture Placeholder 51">
            <a:extLst>
              <a:ext uri="{FF2B5EF4-FFF2-40B4-BE49-F238E27FC236}">
                <a16:creationId xmlns:a16="http://schemas.microsoft.com/office/drawing/2014/main" id="{D80C8F89-02B1-4497-A918-1EA2AE41D0F0}"/>
              </a:ext>
            </a:extLst>
          </p:cNvPr>
          <p:cNvGrpSpPr>
            <a:grpSpLocks noChangeAspect="1"/>
          </p:cNvGrpSpPr>
          <p:nvPr/>
        </p:nvGrpSpPr>
        <p:grpSpPr>
          <a:xfrm>
            <a:off x="7997558" y="5300420"/>
            <a:ext cx="400866" cy="642321"/>
            <a:chOff x="674873" y="539992"/>
            <a:chExt cx="450480" cy="721821"/>
          </a:xfrm>
        </p:grpSpPr>
        <p:sp>
          <p:nvSpPr>
            <p:cNvPr id="90" name="Freeform 7">
              <a:extLst>
                <a:ext uri="{FF2B5EF4-FFF2-40B4-BE49-F238E27FC236}">
                  <a16:creationId xmlns:a16="http://schemas.microsoft.com/office/drawing/2014/main" id="{BC64EDD4-F3AF-40C4-9639-0A68E07370D0}"/>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3" name="Freeform 8">
              <a:extLst>
                <a:ext uri="{FF2B5EF4-FFF2-40B4-BE49-F238E27FC236}">
                  <a16:creationId xmlns:a16="http://schemas.microsoft.com/office/drawing/2014/main" id="{A42603D3-D7E7-485E-9B6C-97EFF50884AC}"/>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04" name="Straight Connector 103">
            <a:extLst>
              <a:ext uri="{FF2B5EF4-FFF2-40B4-BE49-F238E27FC236}">
                <a16:creationId xmlns:a16="http://schemas.microsoft.com/office/drawing/2014/main" id="{155CF45D-69D5-478C-AB6E-BB79BB85E3FB}"/>
              </a:ext>
            </a:extLst>
          </p:cNvPr>
          <p:cNvCxnSpPr>
            <a:cxnSpLocks/>
          </p:cNvCxnSpPr>
          <p:nvPr/>
        </p:nvCxnSpPr>
        <p:spPr bwMode="auto">
          <a:xfrm>
            <a:off x="8370678" y="5474093"/>
            <a:ext cx="2099501"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67889574-26F8-4CA8-BA5C-0C38DD23079C}"/>
              </a:ext>
            </a:extLst>
          </p:cNvPr>
          <p:cNvCxnSpPr>
            <a:cxnSpLocks/>
          </p:cNvCxnSpPr>
          <p:nvPr/>
        </p:nvCxnSpPr>
        <p:spPr bwMode="auto">
          <a:xfrm>
            <a:off x="8381257" y="5762143"/>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111" name="TextBox 110">
            <a:extLst>
              <a:ext uri="{FF2B5EF4-FFF2-40B4-BE49-F238E27FC236}">
                <a16:creationId xmlns:a16="http://schemas.microsoft.com/office/drawing/2014/main" id="{F7DF4D74-C2B7-417F-B8E6-8B72C3761282}"/>
              </a:ext>
            </a:extLst>
          </p:cNvPr>
          <p:cNvSpPr txBox="1"/>
          <p:nvPr/>
        </p:nvSpPr>
        <p:spPr>
          <a:xfrm>
            <a:off x="7997190" y="536710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4</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112" name="Straight Connector 111">
            <a:extLst>
              <a:ext uri="{FF2B5EF4-FFF2-40B4-BE49-F238E27FC236}">
                <a16:creationId xmlns:a16="http://schemas.microsoft.com/office/drawing/2014/main" id="{5E974B79-FFA8-47AB-9454-F8055689E9BA}"/>
              </a:ext>
            </a:extLst>
          </p:cNvPr>
          <p:cNvCxnSpPr>
            <a:cxnSpLocks/>
          </p:cNvCxnSpPr>
          <p:nvPr/>
        </p:nvCxnSpPr>
        <p:spPr bwMode="auto">
          <a:xfrm flipV="1">
            <a:off x="8385862" y="5885125"/>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cxnSp>
        <p:nvCxnSpPr>
          <p:cNvPr id="113" name="Straight Connector 112">
            <a:extLst>
              <a:ext uri="{FF2B5EF4-FFF2-40B4-BE49-F238E27FC236}">
                <a16:creationId xmlns:a16="http://schemas.microsoft.com/office/drawing/2014/main" id="{A83EA29A-CC4A-4BDF-B5F7-59EC72FD86CE}"/>
              </a:ext>
            </a:extLst>
          </p:cNvPr>
          <p:cNvCxnSpPr>
            <a:cxnSpLocks/>
          </p:cNvCxnSpPr>
          <p:nvPr/>
        </p:nvCxnSpPr>
        <p:spPr bwMode="auto">
          <a:xfrm>
            <a:off x="8348727" y="4205079"/>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14" name="Picture Placeholder 51">
            <a:extLst>
              <a:ext uri="{FF2B5EF4-FFF2-40B4-BE49-F238E27FC236}">
                <a16:creationId xmlns:a16="http://schemas.microsoft.com/office/drawing/2014/main" id="{E60B36EE-38D9-4477-B5D0-48A64A3289FD}"/>
              </a:ext>
            </a:extLst>
          </p:cNvPr>
          <p:cNvGrpSpPr>
            <a:grpSpLocks noChangeAspect="1"/>
          </p:cNvGrpSpPr>
          <p:nvPr/>
        </p:nvGrpSpPr>
        <p:grpSpPr>
          <a:xfrm>
            <a:off x="7975607" y="3875495"/>
            <a:ext cx="400866" cy="642321"/>
            <a:chOff x="674873" y="539992"/>
            <a:chExt cx="450480" cy="721821"/>
          </a:xfrm>
        </p:grpSpPr>
        <p:sp>
          <p:nvSpPr>
            <p:cNvPr id="115" name="Freeform 7">
              <a:extLst>
                <a:ext uri="{FF2B5EF4-FFF2-40B4-BE49-F238E27FC236}">
                  <a16:creationId xmlns:a16="http://schemas.microsoft.com/office/drawing/2014/main" id="{A3438A75-15EA-420B-A6D3-FF69A23F7B7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16" name="Freeform 8">
              <a:extLst>
                <a:ext uri="{FF2B5EF4-FFF2-40B4-BE49-F238E27FC236}">
                  <a16:creationId xmlns:a16="http://schemas.microsoft.com/office/drawing/2014/main" id="{553C6A84-E9BA-4CB6-A526-F8B9F25242E5}"/>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17" name="Straight Connector 116">
            <a:extLst>
              <a:ext uri="{FF2B5EF4-FFF2-40B4-BE49-F238E27FC236}">
                <a16:creationId xmlns:a16="http://schemas.microsoft.com/office/drawing/2014/main" id="{AFFBA5EF-9785-4196-96F8-8973FF6631ED}"/>
              </a:ext>
            </a:extLst>
          </p:cNvPr>
          <p:cNvCxnSpPr>
            <a:cxnSpLocks/>
          </p:cNvCxnSpPr>
          <p:nvPr/>
        </p:nvCxnSpPr>
        <p:spPr bwMode="auto">
          <a:xfrm>
            <a:off x="8359306" y="4337218"/>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118" name="TextBox 117">
            <a:extLst>
              <a:ext uri="{FF2B5EF4-FFF2-40B4-BE49-F238E27FC236}">
                <a16:creationId xmlns:a16="http://schemas.microsoft.com/office/drawing/2014/main" id="{CEFC3B3E-74FF-4610-B444-D10040549A76}"/>
              </a:ext>
            </a:extLst>
          </p:cNvPr>
          <p:cNvSpPr txBox="1"/>
          <p:nvPr/>
        </p:nvSpPr>
        <p:spPr>
          <a:xfrm>
            <a:off x="7975239" y="3942182"/>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119" name="Straight Connector 118">
            <a:extLst>
              <a:ext uri="{FF2B5EF4-FFF2-40B4-BE49-F238E27FC236}">
                <a16:creationId xmlns:a16="http://schemas.microsoft.com/office/drawing/2014/main" id="{B3580C63-581C-44CD-8AA3-A9CC63DDEAD2}"/>
              </a:ext>
            </a:extLst>
          </p:cNvPr>
          <p:cNvCxnSpPr>
            <a:cxnSpLocks/>
          </p:cNvCxnSpPr>
          <p:nvPr/>
        </p:nvCxnSpPr>
        <p:spPr bwMode="auto">
          <a:xfrm flipV="1">
            <a:off x="8355551" y="4456131"/>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sp>
        <p:nvSpPr>
          <p:cNvPr id="120" name="Arrow: Left 119">
            <a:extLst>
              <a:ext uri="{FF2B5EF4-FFF2-40B4-BE49-F238E27FC236}">
                <a16:creationId xmlns:a16="http://schemas.microsoft.com/office/drawing/2014/main" id="{40FC8AE7-961A-4D3E-BD87-ADEC67A07072}"/>
              </a:ext>
            </a:extLst>
          </p:cNvPr>
          <p:cNvSpPr/>
          <p:nvPr/>
        </p:nvSpPr>
        <p:spPr bwMode="auto">
          <a:xfrm>
            <a:off x="1766674" y="6203187"/>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21" name="TextBox 120">
            <a:extLst>
              <a:ext uri="{FF2B5EF4-FFF2-40B4-BE49-F238E27FC236}">
                <a16:creationId xmlns:a16="http://schemas.microsoft.com/office/drawing/2014/main" id="{837F59B4-7101-4F36-93AE-7CBC346DA392}"/>
              </a:ext>
            </a:extLst>
          </p:cNvPr>
          <p:cNvSpPr txBox="1"/>
          <p:nvPr/>
        </p:nvSpPr>
        <p:spPr>
          <a:xfrm>
            <a:off x="2330549" y="6186035"/>
            <a:ext cx="3541958"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Temporarily and not used by all devices</a:t>
            </a:r>
          </a:p>
        </p:txBody>
      </p:sp>
      <p:sp>
        <p:nvSpPr>
          <p:cNvPr id="123" name="TextBox 122">
            <a:extLst>
              <a:ext uri="{FF2B5EF4-FFF2-40B4-BE49-F238E27FC236}">
                <a16:creationId xmlns:a16="http://schemas.microsoft.com/office/drawing/2014/main" id="{3FA727DE-C69B-48E2-A8D0-8954EC3160E3}"/>
              </a:ext>
            </a:extLst>
          </p:cNvPr>
          <p:cNvSpPr txBox="1"/>
          <p:nvPr/>
        </p:nvSpPr>
        <p:spPr>
          <a:xfrm>
            <a:off x="663315" y="4847478"/>
            <a:ext cx="3259064"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200" kern="1000" spc="-30">
                <a:solidFill>
                  <a:srgbClr val="181818"/>
                </a:solidFill>
                <a:latin typeface="Ericsson Hilda"/>
                <a:ea typeface="+mn-ea"/>
                <a:cs typeface="+mn-cs"/>
              </a:rPr>
              <a:t>UE1 can be smartphone using CSFB, or a laptop or tablet</a:t>
            </a:r>
            <a:endParaRPr kumimoji="0" lang="en-US" sz="1200" b="0" i="0" u="none" strike="noStrike" kern="1000" cap="none" spc="-30" normalizeH="0" baseline="0" noProof="0">
              <a:ln>
                <a:noFill/>
              </a:ln>
              <a:solidFill>
                <a:srgbClr val="181818"/>
              </a:solidFill>
              <a:effectLst/>
              <a:uLnTx/>
              <a:uFillTx/>
              <a:latin typeface="Ericsson Hilda"/>
              <a:ea typeface="+mn-ea"/>
              <a:cs typeface="+mn-cs"/>
            </a:endParaRPr>
          </a:p>
        </p:txBody>
      </p:sp>
    </p:spTree>
    <p:extLst>
      <p:ext uri="{BB962C8B-B14F-4D97-AF65-F5344CB8AC3E}">
        <p14:creationId xmlns:p14="http://schemas.microsoft.com/office/powerpoint/2010/main" val="104726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11D-1229-40F9-8C08-73489C18ACC7}"/>
              </a:ext>
            </a:extLst>
          </p:cNvPr>
          <p:cNvSpPr>
            <a:spLocks noGrp="1"/>
          </p:cNvSpPr>
          <p:nvPr>
            <p:ph type="title"/>
          </p:nvPr>
        </p:nvSpPr>
        <p:spPr>
          <a:xfrm>
            <a:off x="479425" y="429116"/>
            <a:ext cx="8353426" cy="1081088"/>
          </a:xfrm>
        </p:spPr>
        <p:txBody>
          <a:bodyPr/>
          <a:lstStyle/>
          <a:p>
            <a:r>
              <a:rPr lang="en-US"/>
              <a:t>PDN connections on </a:t>
            </a:r>
            <a:r>
              <a:rPr lang="en-US" sz="4400"/>
              <a:t>EPS</a:t>
            </a:r>
            <a:r>
              <a:rPr lang="en-US"/>
              <a:t>: Further details</a:t>
            </a:r>
          </a:p>
        </p:txBody>
      </p:sp>
      <p:sp>
        <p:nvSpPr>
          <p:cNvPr id="3" name="Content Placeholder 2">
            <a:extLst>
              <a:ext uri="{FF2B5EF4-FFF2-40B4-BE49-F238E27FC236}">
                <a16:creationId xmlns:a16="http://schemas.microsoft.com/office/drawing/2014/main" id="{F03E1599-7325-4E99-98EA-556557F0120C}"/>
              </a:ext>
            </a:extLst>
          </p:cNvPr>
          <p:cNvSpPr>
            <a:spLocks noGrp="1"/>
          </p:cNvSpPr>
          <p:nvPr>
            <p:ph sz="quarter" idx="11"/>
          </p:nvPr>
        </p:nvSpPr>
        <p:spPr>
          <a:xfrm>
            <a:off x="370092" y="1502658"/>
            <a:ext cx="8094543" cy="4392612"/>
          </a:xfrm>
        </p:spPr>
        <p:txBody>
          <a:bodyPr>
            <a:noAutofit/>
          </a:bodyPr>
          <a:lstStyle/>
          <a:p>
            <a:r>
              <a:rPr lang="en-US" sz="1400">
                <a:solidFill>
                  <a:schemeClr val="tx2"/>
                </a:solidFill>
              </a:rPr>
              <a:t>Support of a PDN connection requires support by OS / modem</a:t>
            </a:r>
          </a:p>
          <a:p>
            <a:pPr lvl="1"/>
            <a:r>
              <a:rPr lang="en-US" sz="1400" b="1">
                <a:solidFill>
                  <a:schemeClr val="tx2"/>
                </a:solidFill>
              </a:rPr>
              <a:t>Long-lived PDN connection</a:t>
            </a:r>
            <a:r>
              <a:rPr lang="en-US" sz="1400">
                <a:solidFill>
                  <a:schemeClr val="tx2"/>
                </a:solidFill>
              </a:rPr>
              <a:t>: Internet APN, IMS APN (for IMS voice, video, SMSoIP), and Enterprise APN</a:t>
            </a:r>
          </a:p>
          <a:p>
            <a:pPr lvl="2"/>
            <a:r>
              <a:rPr lang="en-US" sz="1400">
                <a:solidFill>
                  <a:schemeClr val="tx2"/>
                </a:solidFill>
              </a:rPr>
              <a:t>Traffic of a downloadable application is on the Internet APN</a:t>
            </a:r>
            <a:endParaRPr lang="en-US" sz="1400" strike="sngStrike">
              <a:solidFill>
                <a:schemeClr val="tx2"/>
              </a:solidFill>
            </a:endParaRPr>
          </a:p>
          <a:p>
            <a:pPr lvl="2"/>
            <a:r>
              <a:rPr lang="en-US" sz="1400">
                <a:solidFill>
                  <a:schemeClr val="tx2"/>
                </a:solidFill>
              </a:rPr>
              <a:t>RCS/messaging may be on either IMS APN or Internet APN (operator choice)</a:t>
            </a:r>
          </a:p>
          <a:p>
            <a:pPr lvl="2"/>
            <a:r>
              <a:rPr lang="en-US" sz="1400">
                <a:solidFill>
                  <a:schemeClr val="tx2"/>
                </a:solidFill>
              </a:rPr>
              <a:t>Support of Enterprise APN is OS/device dependent:</a:t>
            </a:r>
          </a:p>
          <a:p>
            <a:pPr lvl="3"/>
            <a:r>
              <a:rPr lang="en-US" sz="1400">
                <a:solidFill>
                  <a:schemeClr val="tx2"/>
                </a:solidFill>
              </a:rPr>
              <a:t>Replacing the Internet APN with an APN to connect to a particular Enterprise, or</a:t>
            </a:r>
          </a:p>
          <a:p>
            <a:pPr lvl="3"/>
            <a:r>
              <a:rPr lang="en-US" sz="1400">
                <a:solidFill>
                  <a:schemeClr val="tx2"/>
                </a:solidFill>
              </a:rPr>
              <a:t>PDN connection in parallel to Internet APN and IMS APN</a:t>
            </a:r>
          </a:p>
          <a:p>
            <a:pPr lvl="1"/>
            <a:r>
              <a:rPr lang="en-US" sz="1400" b="1">
                <a:solidFill>
                  <a:schemeClr val="tx2"/>
                </a:solidFill>
              </a:rPr>
              <a:t>Temporary PDN connection</a:t>
            </a:r>
            <a:r>
              <a:rPr lang="en-US" sz="1400">
                <a:solidFill>
                  <a:schemeClr val="tx2"/>
                </a:solidFill>
              </a:rPr>
              <a:t>: MMS APN, XCAP APN (for IMS Service Management), Emergency APN</a:t>
            </a:r>
          </a:p>
          <a:p>
            <a:pPr lvl="2"/>
            <a:r>
              <a:rPr lang="en-US" sz="1400">
                <a:solidFill>
                  <a:schemeClr val="tx2"/>
                </a:solidFill>
              </a:rPr>
              <a:t>XCAP APN is used by some operators in addition to the IMS APN. If the XCAP APN is not the same as the Internet APN, then XCAP PDN connection  is used </a:t>
            </a:r>
          </a:p>
          <a:p>
            <a:pPr lvl="2"/>
            <a:r>
              <a:rPr lang="en-US" sz="1400">
                <a:solidFill>
                  <a:schemeClr val="tx2"/>
                </a:solidFill>
              </a:rPr>
              <a:t>PDN connection is established only temporarily and when needed, in addition to or by replacing other PDN connection (device dependent)</a:t>
            </a:r>
          </a:p>
          <a:p>
            <a:r>
              <a:rPr lang="en-US" sz="1400">
                <a:solidFill>
                  <a:schemeClr val="tx2"/>
                </a:solidFill>
              </a:rPr>
              <a:t>Note: most common there is a limit of 8 EPS bearers; each PDN connection requires at least one EPS bearer</a:t>
            </a:r>
          </a:p>
          <a:p>
            <a:r>
              <a:rPr lang="en-US" sz="1400">
                <a:solidFill>
                  <a:schemeClr val="tx2"/>
                </a:solidFill>
              </a:rPr>
              <a:t>Possible to configure the UE with APNs for Internet, MMS, XCAP, Enterprise and IMS (e.g., using OTA or late customization). IMS APN is a well-known string defined by GSMA; most operators are using “IMS” (then no need for configuration).</a:t>
            </a:r>
          </a:p>
          <a:p>
            <a:r>
              <a:rPr lang="en-US" sz="1400">
                <a:solidFill>
                  <a:schemeClr val="tx2"/>
                </a:solidFill>
              </a:rPr>
              <a:t>Some operators and device vendors use additional APN(s)</a:t>
            </a:r>
          </a:p>
          <a:p>
            <a:endParaRPr lang="en-US" sz="1400">
              <a:solidFill>
                <a:schemeClr val="tx2"/>
              </a:solidFill>
            </a:endParaRPr>
          </a:p>
        </p:txBody>
      </p:sp>
      <p:sp>
        <p:nvSpPr>
          <p:cNvPr id="47" name="Rectangle 46">
            <a:extLst>
              <a:ext uri="{FF2B5EF4-FFF2-40B4-BE49-F238E27FC236}">
                <a16:creationId xmlns:a16="http://schemas.microsoft.com/office/drawing/2014/main" id="{1D8883A5-8F1A-4491-9005-C7225A0E963D}"/>
              </a:ext>
            </a:extLst>
          </p:cNvPr>
          <p:cNvSpPr/>
          <p:nvPr/>
        </p:nvSpPr>
        <p:spPr bwMode="auto">
          <a:xfrm>
            <a:off x="9196237" y="2456044"/>
            <a:ext cx="2113420" cy="2757911"/>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8" name="Rectangle 47">
            <a:extLst>
              <a:ext uri="{FF2B5EF4-FFF2-40B4-BE49-F238E27FC236}">
                <a16:creationId xmlns:a16="http://schemas.microsoft.com/office/drawing/2014/main" id="{74E88687-8963-44B9-A179-8228870FA10F}"/>
              </a:ext>
            </a:extLst>
          </p:cNvPr>
          <p:cNvSpPr/>
          <p:nvPr/>
        </p:nvSpPr>
        <p:spPr bwMode="auto">
          <a:xfrm>
            <a:off x="10265435" y="2104435"/>
            <a:ext cx="873343" cy="327523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EPC</a:t>
            </a:r>
          </a:p>
        </p:txBody>
      </p:sp>
      <p:sp>
        <p:nvSpPr>
          <p:cNvPr id="49" name="Rectangle 48">
            <a:extLst>
              <a:ext uri="{FF2B5EF4-FFF2-40B4-BE49-F238E27FC236}">
                <a16:creationId xmlns:a16="http://schemas.microsoft.com/office/drawing/2014/main" id="{63D5FA99-5EBC-4F93-9440-132C1431D6FD}"/>
              </a:ext>
            </a:extLst>
          </p:cNvPr>
          <p:cNvSpPr/>
          <p:nvPr/>
        </p:nvSpPr>
        <p:spPr bwMode="auto">
          <a:xfrm>
            <a:off x="9254344" y="2104435"/>
            <a:ext cx="952984" cy="327523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E-UTRAN </a:t>
            </a:r>
          </a:p>
        </p:txBody>
      </p:sp>
      <p:cxnSp>
        <p:nvCxnSpPr>
          <p:cNvPr id="50" name="Straight Connector 49">
            <a:extLst>
              <a:ext uri="{FF2B5EF4-FFF2-40B4-BE49-F238E27FC236}">
                <a16:creationId xmlns:a16="http://schemas.microsoft.com/office/drawing/2014/main" id="{BBCD5B8F-9B50-4118-B78D-4F564E46487E}"/>
              </a:ext>
            </a:extLst>
          </p:cNvPr>
          <p:cNvCxnSpPr>
            <a:cxnSpLocks/>
          </p:cNvCxnSpPr>
          <p:nvPr/>
        </p:nvCxnSpPr>
        <p:spPr bwMode="auto">
          <a:xfrm>
            <a:off x="8914178" y="4137929"/>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51" name="Picture Placeholder 51">
            <a:extLst>
              <a:ext uri="{FF2B5EF4-FFF2-40B4-BE49-F238E27FC236}">
                <a16:creationId xmlns:a16="http://schemas.microsoft.com/office/drawing/2014/main" id="{1739F7CF-2F75-48D9-A30A-3117A5727C06}"/>
              </a:ext>
            </a:extLst>
          </p:cNvPr>
          <p:cNvGrpSpPr>
            <a:grpSpLocks noChangeAspect="1"/>
          </p:cNvGrpSpPr>
          <p:nvPr/>
        </p:nvGrpSpPr>
        <p:grpSpPr>
          <a:xfrm>
            <a:off x="8541058" y="3808345"/>
            <a:ext cx="400866" cy="642321"/>
            <a:chOff x="674873" y="539992"/>
            <a:chExt cx="450480" cy="721821"/>
          </a:xfrm>
        </p:grpSpPr>
        <p:sp>
          <p:nvSpPr>
            <p:cNvPr id="52" name="Freeform 7">
              <a:extLst>
                <a:ext uri="{FF2B5EF4-FFF2-40B4-BE49-F238E27FC236}">
                  <a16:creationId xmlns:a16="http://schemas.microsoft.com/office/drawing/2014/main" id="{937C2A83-3E8E-44B6-B7E9-C4466BE4AC80}"/>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3" name="Freeform 8">
              <a:extLst>
                <a:ext uri="{FF2B5EF4-FFF2-40B4-BE49-F238E27FC236}">
                  <a16:creationId xmlns:a16="http://schemas.microsoft.com/office/drawing/2014/main" id="{E00DBD5D-A4EC-4CD1-8536-EA05824FD8D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4" name="Straight Connector 53">
            <a:extLst>
              <a:ext uri="{FF2B5EF4-FFF2-40B4-BE49-F238E27FC236}">
                <a16:creationId xmlns:a16="http://schemas.microsoft.com/office/drawing/2014/main" id="{BFB0FE94-0002-46CA-BBC1-2CEFA58E3B80}"/>
              </a:ext>
            </a:extLst>
          </p:cNvPr>
          <p:cNvCxnSpPr>
            <a:cxnSpLocks/>
          </p:cNvCxnSpPr>
          <p:nvPr/>
        </p:nvCxnSpPr>
        <p:spPr bwMode="auto">
          <a:xfrm>
            <a:off x="8914178" y="3982018"/>
            <a:ext cx="2099501"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1B0C7BC7-BA25-43B0-BD2A-EC316950237A}"/>
              </a:ext>
            </a:extLst>
          </p:cNvPr>
          <p:cNvCxnSpPr>
            <a:cxnSpLocks/>
          </p:cNvCxnSpPr>
          <p:nvPr/>
        </p:nvCxnSpPr>
        <p:spPr bwMode="auto">
          <a:xfrm>
            <a:off x="8900989" y="2783294"/>
            <a:ext cx="2096878"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56" name="Picture Placeholder 51">
            <a:extLst>
              <a:ext uri="{FF2B5EF4-FFF2-40B4-BE49-F238E27FC236}">
                <a16:creationId xmlns:a16="http://schemas.microsoft.com/office/drawing/2014/main" id="{28BCAD56-5667-4237-8B5A-30C3D8AFB010}"/>
              </a:ext>
            </a:extLst>
          </p:cNvPr>
          <p:cNvGrpSpPr>
            <a:grpSpLocks noChangeAspect="1"/>
          </p:cNvGrpSpPr>
          <p:nvPr/>
        </p:nvGrpSpPr>
        <p:grpSpPr>
          <a:xfrm>
            <a:off x="8527869" y="2453710"/>
            <a:ext cx="400866" cy="642321"/>
            <a:chOff x="674873" y="539992"/>
            <a:chExt cx="450480" cy="721821"/>
          </a:xfrm>
        </p:grpSpPr>
        <p:sp>
          <p:nvSpPr>
            <p:cNvPr id="57" name="Freeform 7">
              <a:extLst>
                <a:ext uri="{FF2B5EF4-FFF2-40B4-BE49-F238E27FC236}">
                  <a16:creationId xmlns:a16="http://schemas.microsoft.com/office/drawing/2014/main" id="{EC6AA175-6330-46A5-86D8-D73CE2B8720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8" name="Freeform 8">
              <a:extLst>
                <a:ext uri="{FF2B5EF4-FFF2-40B4-BE49-F238E27FC236}">
                  <a16:creationId xmlns:a16="http://schemas.microsoft.com/office/drawing/2014/main" id="{DA78E799-E007-464B-B829-70F6A3E3445C}"/>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9" name="TextBox 58">
            <a:extLst>
              <a:ext uri="{FF2B5EF4-FFF2-40B4-BE49-F238E27FC236}">
                <a16:creationId xmlns:a16="http://schemas.microsoft.com/office/drawing/2014/main" id="{73A617FD-5F57-41DF-B2CE-EC5FC26CBB87}"/>
              </a:ext>
            </a:extLst>
          </p:cNvPr>
          <p:cNvSpPr txBox="1"/>
          <p:nvPr/>
        </p:nvSpPr>
        <p:spPr>
          <a:xfrm>
            <a:off x="8540690" y="3875032"/>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3</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0" name="TextBox 59">
            <a:extLst>
              <a:ext uri="{FF2B5EF4-FFF2-40B4-BE49-F238E27FC236}">
                <a16:creationId xmlns:a16="http://schemas.microsoft.com/office/drawing/2014/main" id="{6DE5BBCE-37C4-48BA-A273-C0CBB3D3C40F}"/>
              </a:ext>
            </a:extLst>
          </p:cNvPr>
          <p:cNvSpPr txBox="1"/>
          <p:nvPr/>
        </p:nvSpPr>
        <p:spPr>
          <a:xfrm>
            <a:off x="8529669" y="2502932"/>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cxnSp>
        <p:nvCxnSpPr>
          <p:cNvPr id="62" name="Straight Connector 61">
            <a:extLst>
              <a:ext uri="{FF2B5EF4-FFF2-40B4-BE49-F238E27FC236}">
                <a16:creationId xmlns:a16="http://schemas.microsoft.com/office/drawing/2014/main" id="{C82AE4D1-FCA9-43FA-B4AC-F72E910A6B58}"/>
              </a:ext>
            </a:extLst>
          </p:cNvPr>
          <p:cNvCxnSpPr>
            <a:cxnSpLocks/>
          </p:cNvCxnSpPr>
          <p:nvPr/>
        </p:nvCxnSpPr>
        <p:spPr bwMode="auto">
          <a:xfrm flipV="1">
            <a:off x="8928735" y="2913763"/>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cxnSp>
        <p:nvCxnSpPr>
          <p:cNvPr id="63" name="Straight Connector 62">
            <a:extLst>
              <a:ext uri="{FF2B5EF4-FFF2-40B4-BE49-F238E27FC236}">
                <a16:creationId xmlns:a16="http://schemas.microsoft.com/office/drawing/2014/main" id="{CB8EB4B1-BD7E-46FC-A772-DD1A28C3C272}"/>
              </a:ext>
            </a:extLst>
          </p:cNvPr>
          <p:cNvCxnSpPr>
            <a:cxnSpLocks/>
          </p:cNvCxnSpPr>
          <p:nvPr/>
        </p:nvCxnSpPr>
        <p:spPr bwMode="auto">
          <a:xfrm flipV="1">
            <a:off x="8929362" y="4393050"/>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cxnSp>
        <p:nvCxnSpPr>
          <p:cNvPr id="65" name="Straight Connector 64">
            <a:extLst>
              <a:ext uri="{FF2B5EF4-FFF2-40B4-BE49-F238E27FC236}">
                <a16:creationId xmlns:a16="http://schemas.microsoft.com/office/drawing/2014/main" id="{5D6C4D78-0267-4F1D-BF8A-072176023F77}"/>
              </a:ext>
            </a:extLst>
          </p:cNvPr>
          <p:cNvCxnSpPr>
            <a:cxnSpLocks/>
          </p:cNvCxnSpPr>
          <p:nvPr/>
        </p:nvCxnSpPr>
        <p:spPr bwMode="auto">
          <a:xfrm>
            <a:off x="8929989" y="4874630"/>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6" name="Picture Placeholder 51">
            <a:extLst>
              <a:ext uri="{FF2B5EF4-FFF2-40B4-BE49-F238E27FC236}">
                <a16:creationId xmlns:a16="http://schemas.microsoft.com/office/drawing/2014/main" id="{175A994A-4BE3-4589-9653-022C3CBB8EA5}"/>
              </a:ext>
            </a:extLst>
          </p:cNvPr>
          <p:cNvGrpSpPr>
            <a:grpSpLocks noChangeAspect="1"/>
          </p:cNvGrpSpPr>
          <p:nvPr/>
        </p:nvGrpSpPr>
        <p:grpSpPr>
          <a:xfrm>
            <a:off x="8556869" y="4545046"/>
            <a:ext cx="400866" cy="642321"/>
            <a:chOff x="674873" y="539992"/>
            <a:chExt cx="450480" cy="721821"/>
          </a:xfrm>
        </p:grpSpPr>
        <p:sp>
          <p:nvSpPr>
            <p:cNvPr id="67" name="Freeform 7">
              <a:extLst>
                <a:ext uri="{FF2B5EF4-FFF2-40B4-BE49-F238E27FC236}">
                  <a16:creationId xmlns:a16="http://schemas.microsoft.com/office/drawing/2014/main" id="{094C44FD-70A3-49F6-82FC-0C2820FFA50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68" name="Freeform 8">
              <a:extLst>
                <a:ext uri="{FF2B5EF4-FFF2-40B4-BE49-F238E27FC236}">
                  <a16:creationId xmlns:a16="http://schemas.microsoft.com/office/drawing/2014/main" id="{6D01D38B-8581-44D7-B4ED-A3A9509E50F6}"/>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69" name="Straight Connector 68">
            <a:extLst>
              <a:ext uri="{FF2B5EF4-FFF2-40B4-BE49-F238E27FC236}">
                <a16:creationId xmlns:a16="http://schemas.microsoft.com/office/drawing/2014/main" id="{84160E91-D14A-4351-80FA-7F6444459817}"/>
              </a:ext>
            </a:extLst>
          </p:cNvPr>
          <p:cNvCxnSpPr>
            <a:cxnSpLocks/>
          </p:cNvCxnSpPr>
          <p:nvPr/>
        </p:nvCxnSpPr>
        <p:spPr bwMode="auto">
          <a:xfrm>
            <a:off x="8929989" y="4718719"/>
            <a:ext cx="2099501"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D472814A-71C7-449B-A986-BCCEB01F4FD6}"/>
              </a:ext>
            </a:extLst>
          </p:cNvPr>
          <p:cNvCxnSpPr>
            <a:cxnSpLocks/>
          </p:cNvCxnSpPr>
          <p:nvPr/>
        </p:nvCxnSpPr>
        <p:spPr bwMode="auto">
          <a:xfrm>
            <a:off x="8940568" y="5006769"/>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71" name="TextBox 70">
            <a:extLst>
              <a:ext uri="{FF2B5EF4-FFF2-40B4-BE49-F238E27FC236}">
                <a16:creationId xmlns:a16="http://schemas.microsoft.com/office/drawing/2014/main" id="{F61516A7-F9CF-4A06-BFDA-44BCE7DF9C22}"/>
              </a:ext>
            </a:extLst>
          </p:cNvPr>
          <p:cNvSpPr txBox="1"/>
          <p:nvPr/>
        </p:nvSpPr>
        <p:spPr>
          <a:xfrm>
            <a:off x="8556501" y="4611733"/>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4</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72" name="Straight Connector 71">
            <a:extLst>
              <a:ext uri="{FF2B5EF4-FFF2-40B4-BE49-F238E27FC236}">
                <a16:creationId xmlns:a16="http://schemas.microsoft.com/office/drawing/2014/main" id="{A85EA780-3FD7-4E86-A976-C0545680A29E}"/>
              </a:ext>
            </a:extLst>
          </p:cNvPr>
          <p:cNvCxnSpPr>
            <a:cxnSpLocks/>
          </p:cNvCxnSpPr>
          <p:nvPr/>
        </p:nvCxnSpPr>
        <p:spPr bwMode="auto">
          <a:xfrm flipV="1">
            <a:off x="8945173" y="5129751"/>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cxnSp>
        <p:nvCxnSpPr>
          <p:cNvPr id="73" name="Straight Connector 72">
            <a:extLst>
              <a:ext uri="{FF2B5EF4-FFF2-40B4-BE49-F238E27FC236}">
                <a16:creationId xmlns:a16="http://schemas.microsoft.com/office/drawing/2014/main" id="{B0263B37-4A0D-4FB1-9FB0-650C7BB33779}"/>
              </a:ext>
            </a:extLst>
          </p:cNvPr>
          <p:cNvCxnSpPr>
            <a:cxnSpLocks/>
          </p:cNvCxnSpPr>
          <p:nvPr/>
        </p:nvCxnSpPr>
        <p:spPr bwMode="auto">
          <a:xfrm>
            <a:off x="8908038" y="3449705"/>
            <a:ext cx="209950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74" name="Picture Placeholder 51">
            <a:extLst>
              <a:ext uri="{FF2B5EF4-FFF2-40B4-BE49-F238E27FC236}">
                <a16:creationId xmlns:a16="http://schemas.microsoft.com/office/drawing/2014/main" id="{729F939E-7D49-48E9-837B-E69BD7E8F785}"/>
              </a:ext>
            </a:extLst>
          </p:cNvPr>
          <p:cNvGrpSpPr>
            <a:grpSpLocks noChangeAspect="1"/>
          </p:cNvGrpSpPr>
          <p:nvPr/>
        </p:nvGrpSpPr>
        <p:grpSpPr>
          <a:xfrm>
            <a:off x="8534918" y="3120121"/>
            <a:ext cx="400866" cy="642321"/>
            <a:chOff x="674873" y="539992"/>
            <a:chExt cx="450480" cy="721821"/>
          </a:xfrm>
        </p:grpSpPr>
        <p:sp>
          <p:nvSpPr>
            <p:cNvPr id="75" name="Freeform 7">
              <a:extLst>
                <a:ext uri="{FF2B5EF4-FFF2-40B4-BE49-F238E27FC236}">
                  <a16:creationId xmlns:a16="http://schemas.microsoft.com/office/drawing/2014/main" id="{8C1105B4-D733-461E-8AE0-1680FABC464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6" name="Freeform 8">
              <a:extLst>
                <a:ext uri="{FF2B5EF4-FFF2-40B4-BE49-F238E27FC236}">
                  <a16:creationId xmlns:a16="http://schemas.microsoft.com/office/drawing/2014/main" id="{96187AB3-062D-424B-9E19-E28E29C03E59}"/>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77" name="Straight Connector 76">
            <a:extLst>
              <a:ext uri="{FF2B5EF4-FFF2-40B4-BE49-F238E27FC236}">
                <a16:creationId xmlns:a16="http://schemas.microsoft.com/office/drawing/2014/main" id="{47A5D2E4-DF57-426D-806D-72843710E0F1}"/>
              </a:ext>
            </a:extLst>
          </p:cNvPr>
          <p:cNvCxnSpPr>
            <a:cxnSpLocks/>
          </p:cNvCxnSpPr>
          <p:nvPr/>
        </p:nvCxnSpPr>
        <p:spPr bwMode="auto">
          <a:xfrm>
            <a:off x="8918617" y="3581844"/>
            <a:ext cx="2088922" cy="24229"/>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78" name="TextBox 77">
            <a:extLst>
              <a:ext uri="{FF2B5EF4-FFF2-40B4-BE49-F238E27FC236}">
                <a16:creationId xmlns:a16="http://schemas.microsoft.com/office/drawing/2014/main" id="{B86B94D6-3371-437D-9AE0-6A2A7F77ABE5}"/>
              </a:ext>
            </a:extLst>
          </p:cNvPr>
          <p:cNvSpPr txBox="1"/>
          <p:nvPr/>
        </p:nvSpPr>
        <p:spPr>
          <a:xfrm>
            <a:off x="8534550" y="3186808"/>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79" name="Straight Connector 78">
            <a:extLst>
              <a:ext uri="{FF2B5EF4-FFF2-40B4-BE49-F238E27FC236}">
                <a16:creationId xmlns:a16="http://schemas.microsoft.com/office/drawing/2014/main" id="{6343EC6F-5326-49FB-BD2C-F98C3D3D2144}"/>
              </a:ext>
            </a:extLst>
          </p:cNvPr>
          <p:cNvCxnSpPr>
            <a:cxnSpLocks/>
          </p:cNvCxnSpPr>
          <p:nvPr/>
        </p:nvCxnSpPr>
        <p:spPr bwMode="auto">
          <a:xfrm flipV="1">
            <a:off x="8914862" y="3700757"/>
            <a:ext cx="2069132" cy="8835"/>
          </a:xfrm>
          <a:prstGeom prst="line">
            <a:avLst/>
          </a:prstGeom>
          <a:solidFill>
            <a:schemeClr val="accent1"/>
          </a:solidFill>
          <a:ln w="44450" cap="flat" cmpd="sng" algn="ctr">
            <a:solidFill>
              <a:srgbClr val="C00000"/>
            </a:solidFill>
            <a:prstDash val="dash"/>
            <a:round/>
            <a:headEnd type="none" w="med" len="med"/>
            <a:tailEnd type="none" w="med" len="med"/>
          </a:ln>
          <a:effectLst/>
        </p:spPr>
      </p:cxnSp>
      <p:sp>
        <p:nvSpPr>
          <p:cNvPr id="80" name="TextBox 79">
            <a:extLst>
              <a:ext uri="{FF2B5EF4-FFF2-40B4-BE49-F238E27FC236}">
                <a16:creationId xmlns:a16="http://schemas.microsoft.com/office/drawing/2014/main" id="{AB6C9E0F-A42E-42DC-AD8C-336131367E53}"/>
              </a:ext>
            </a:extLst>
          </p:cNvPr>
          <p:cNvSpPr txBox="1"/>
          <p:nvPr/>
        </p:nvSpPr>
        <p:spPr>
          <a:xfrm>
            <a:off x="9220362" y="5576643"/>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81" name="TextBox 80">
            <a:extLst>
              <a:ext uri="{FF2B5EF4-FFF2-40B4-BE49-F238E27FC236}">
                <a16:creationId xmlns:a16="http://schemas.microsoft.com/office/drawing/2014/main" id="{526B73F5-1B01-4A66-B189-582C59781F5A}"/>
              </a:ext>
            </a:extLst>
          </p:cNvPr>
          <p:cNvSpPr txBox="1"/>
          <p:nvPr/>
        </p:nvSpPr>
        <p:spPr>
          <a:xfrm>
            <a:off x="9210945" y="5796318"/>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2" name="Straight Connector 81">
            <a:extLst>
              <a:ext uri="{FF2B5EF4-FFF2-40B4-BE49-F238E27FC236}">
                <a16:creationId xmlns:a16="http://schemas.microsoft.com/office/drawing/2014/main" id="{751AE50E-8C7B-415F-9168-8584EC823294}"/>
              </a:ext>
            </a:extLst>
          </p:cNvPr>
          <p:cNvCxnSpPr>
            <a:cxnSpLocks/>
          </p:cNvCxnSpPr>
          <p:nvPr/>
        </p:nvCxnSpPr>
        <p:spPr bwMode="auto">
          <a:xfrm>
            <a:off x="9947195" y="5706916"/>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86368BE1-1855-4236-B9F2-107EA0F70D13}"/>
              </a:ext>
            </a:extLst>
          </p:cNvPr>
          <p:cNvCxnSpPr>
            <a:cxnSpLocks/>
          </p:cNvCxnSpPr>
          <p:nvPr/>
        </p:nvCxnSpPr>
        <p:spPr bwMode="auto">
          <a:xfrm>
            <a:off x="9947195" y="594307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4" name="TextBox 83">
            <a:extLst>
              <a:ext uri="{FF2B5EF4-FFF2-40B4-BE49-F238E27FC236}">
                <a16:creationId xmlns:a16="http://schemas.microsoft.com/office/drawing/2014/main" id="{8C0CC958-D146-427C-9A6A-B991E3A8277F}"/>
              </a:ext>
            </a:extLst>
          </p:cNvPr>
          <p:cNvSpPr txBox="1"/>
          <p:nvPr/>
        </p:nvSpPr>
        <p:spPr>
          <a:xfrm>
            <a:off x="9204101" y="6055950"/>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5" name="Straight Connector 84">
            <a:extLst>
              <a:ext uri="{FF2B5EF4-FFF2-40B4-BE49-F238E27FC236}">
                <a16:creationId xmlns:a16="http://schemas.microsoft.com/office/drawing/2014/main" id="{58BE403D-F784-48B4-9E0D-BFF18112BEBF}"/>
              </a:ext>
            </a:extLst>
          </p:cNvPr>
          <p:cNvCxnSpPr>
            <a:cxnSpLocks/>
          </p:cNvCxnSpPr>
          <p:nvPr/>
        </p:nvCxnSpPr>
        <p:spPr bwMode="auto">
          <a:xfrm>
            <a:off x="9940351" y="6202708"/>
            <a:ext cx="732015" cy="0"/>
          </a:xfrm>
          <a:prstGeom prst="line">
            <a:avLst/>
          </a:prstGeom>
          <a:solidFill>
            <a:schemeClr val="accent1"/>
          </a:solidFill>
          <a:ln w="44450" cap="flat" cmpd="sng" algn="ctr">
            <a:solidFill>
              <a:srgbClr val="FFC000"/>
            </a:solidFill>
            <a:prstDash val="sysDot"/>
            <a:round/>
            <a:headEnd type="none" w="med" len="med"/>
            <a:tailEnd type="none" w="med" len="med"/>
          </a:ln>
          <a:effectLst/>
        </p:spPr>
      </p:cxnSp>
      <p:sp>
        <p:nvSpPr>
          <p:cNvPr id="86" name="TextBox 85">
            <a:extLst>
              <a:ext uri="{FF2B5EF4-FFF2-40B4-BE49-F238E27FC236}">
                <a16:creationId xmlns:a16="http://schemas.microsoft.com/office/drawing/2014/main" id="{A2AC6AE4-9228-4736-8EE6-ABD2A3AAE207}"/>
              </a:ext>
            </a:extLst>
          </p:cNvPr>
          <p:cNvSpPr txBox="1"/>
          <p:nvPr/>
        </p:nvSpPr>
        <p:spPr>
          <a:xfrm>
            <a:off x="9196237" y="6320649"/>
            <a:ext cx="490840"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MMS</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7" name="Straight Connector 86">
            <a:extLst>
              <a:ext uri="{FF2B5EF4-FFF2-40B4-BE49-F238E27FC236}">
                <a16:creationId xmlns:a16="http://schemas.microsoft.com/office/drawing/2014/main" id="{29AD0CF5-B97A-47E5-A2B6-3B6055E737D0}"/>
              </a:ext>
            </a:extLst>
          </p:cNvPr>
          <p:cNvCxnSpPr>
            <a:cxnSpLocks/>
          </p:cNvCxnSpPr>
          <p:nvPr/>
        </p:nvCxnSpPr>
        <p:spPr bwMode="auto">
          <a:xfrm>
            <a:off x="9932487" y="6467407"/>
            <a:ext cx="732015" cy="0"/>
          </a:xfrm>
          <a:prstGeom prst="line">
            <a:avLst/>
          </a:prstGeom>
          <a:solidFill>
            <a:schemeClr val="accent1"/>
          </a:solidFill>
          <a:ln w="44450" cap="flat" cmpd="sng" algn="ctr">
            <a:solidFill>
              <a:srgbClr val="C00000"/>
            </a:solidFill>
            <a:prstDash val="dash"/>
            <a:round/>
            <a:headEnd type="none" w="med" len="med"/>
            <a:tailEnd type="none" w="med" len="med"/>
          </a:ln>
          <a:effectLst/>
        </p:spPr>
      </p:cxnSp>
    </p:spTree>
    <p:extLst>
      <p:ext uri="{BB962C8B-B14F-4D97-AF65-F5344CB8AC3E}">
        <p14:creationId xmlns:p14="http://schemas.microsoft.com/office/powerpoint/2010/main" val="210689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747C5625-F735-4BB1-B420-F2FB02936560}"/>
              </a:ext>
            </a:extLst>
          </p:cNvPr>
          <p:cNvCxnSpPr>
            <a:cxnSpLocks/>
          </p:cNvCxnSpPr>
          <p:nvPr/>
        </p:nvCxnSpPr>
        <p:spPr bwMode="auto">
          <a:xfrm>
            <a:off x="7888459" y="1314580"/>
            <a:ext cx="88145" cy="4193505"/>
          </a:xfrm>
          <a:prstGeom prst="line">
            <a:avLst/>
          </a:prstGeom>
          <a:solidFill>
            <a:schemeClr val="accent1"/>
          </a:solidFill>
          <a:ln w="12700" cap="flat" cmpd="sng" algn="ctr">
            <a:solidFill>
              <a:schemeClr val="tx1"/>
            </a:solidFill>
            <a:prstDash val="dash"/>
            <a:round/>
            <a:headEnd type="none" w="med" len="med"/>
            <a:tailEnd type="none"/>
          </a:ln>
          <a:effectLst/>
        </p:spPr>
      </p:cxnSp>
      <p:cxnSp>
        <p:nvCxnSpPr>
          <p:cNvPr id="46" name="Straight Connector 45">
            <a:extLst>
              <a:ext uri="{FF2B5EF4-FFF2-40B4-BE49-F238E27FC236}">
                <a16:creationId xmlns:a16="http://schemas.microsoft.com/office/drawing/2014/main" id="{62607EE0-71CF-48AD-982F-4533F8B9BFC8}"/>
              </a:ext>
            </a:extLst>
          </p:cNvPr>
          <p:cNvCxnSpPr>
            <a:cxnSpLocks/>
          </p:cNvCxnSpPr>
          <p:nvPr/>
        </p:nvCxnSpPr>
        <p:spPr bwMode="auto">
          <a:xfrm>
            <a:off x="7134860" y="2204316"/>
            <a:ext cx="35773" cy="3138527"/>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8" name="Straight Connector 17">
            <a:extLst>
              <a:ext uri="{FF2B5EF4-FFF2-40B4-BE49-F238E27FC236}">
                <a16:creationId xmlns:a16="http://schemas.microsoft.com/office/drawing/2014/main" id="{83334E9B-7667-4238-A7DC-F548967C857B}"/>
              </a:ext>
            </a:extLst>
          </p:cNvPr>
          <p:cNvCxnSpPr>
            <a:cxnSpLocks/>
          </p:cNvCxnSpPr>
          <p:nvPr/>
        </p:nvCxnSpPr>
        <p:spPr bwMode="auto">
          <a:xfrm flipH="1">
            <a:off x="566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9" name="Straight Connector 18">
            <a:extLst>
              <a:ext uri="{FF2B5EF4-FFF2-40B4-BE49-F238E27FC236}">
                <a16:creationId xmlns:a16="http://schemas.microsoft.com/office/drawing/2014/main" id="{C7100659-CCE4-42F3-8DB7-745632A290E6}"/>
              </a:ext>
            </a:extLst>
          </p:cNvPr>
          <p:cNvCxnSpPr>
            <a:cxnSpLocks/>
          </p:cNvCxnSpPr>
          <p:nvPr/>
        </p:nvCxnSpPr>
        <p:spPr bwMode="auto">
          <a:xfrm flipH="1">
            <a:off x="8544849" y="2204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6" name="Straight Connector 15">
            <a:extLst>
              <a:ext uri="{FF2B5EF4-FFF2-40B4-BE49-F238E27FC236}">
                <a16:creationId xmlns:a16="http://schemas.microsoft.com/office/drawing/2014/main" id="{E280D1F5-20C4-4494-93D1-0CB052BD99CF}"/>
              </a:ext>
            </a:extLst>
          </p:cNvPr>
          <p:cNvCxnSpPr>
            <a:cxnSpLocks/>
          </p:cNvCxnSpPr>
          <p:nvPr/>
        </p:nvCxnSpPr>
        <p:spPr bwMode="auto">
          <a:xfrm flipH="1">
            <a:off x="278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6" name="Flowchart: Alternate Process 5">
            <a:extLst>
              <a:ext uri="{FF2B5EF4-FFF2-40B4-BE49-F238E27FC236}">
                <a16:creationId xmlns:a16="http://schemas.microsoft.com/office/drawing/2014/main" id="{E0417C6A-3792-43CE-8AAC-CE681609492A}"/>
              </a:ext>
            </a:extLst>
          </p:cNvPr>
          <p:cNvSpPr/>
          <p:nvPr/>
        </p:nvSpPr>
        <p:spPr bwMode="auto">
          <a:xfrm>
            <a:off x="8953697" y="2778984"/>
            <a:ext cx="3066661" cy="1788216"/>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400"/>
              <a:t>One S1 Bearer per E-RAB/ EPS bearer in EPS</a:t>
            </a:r>
          </a:p>
          <a:p>
            <a:pPr marL="285750" indent="-285750">
              <a:buFont typeface="Arial" panose="020B0604020202020204" pitchFamily="34" charset="0"/>
              <a:buChar char="•"/>
            </a:pPr>
            <a:r>
              <a:rPr lang="en-US" sz="1400"/>
              <a:t>Different QCIs for default EPS bearer, controlled by CN</a:t>
            </a:r>
          </a:p>
          <a:p>
            <a:pPr marL="285750" indent="-285750">
              <a:buFont typeface="Arial" panose="020B0604020202020204" pitchFamily="34" charset="0"/>
              <a:buChar char="•"/>
            </a:pPr>
            <a:r>
              <a:rPr lang="en-US" sz="1400">
                <a:solidFill>
                  <a:schemeClr val="tx1"/>
                </a:solidFill>
              </a:rPr>
              <a:t>Dedicated EPS bearer controlled by CN, e.g., for IMS APN</a:t>
            </a:r>
          </a:p>
          <a:p>
            <a:endParaRPr lang="en-US" sz="1400"/>
          </a:p>
        </p:txBody>
      </p:sp>
      <p:sp>
        <p:nvSpPr>
          <p:cNvPr id="8" name="Flowchart: Alternate Process 7">
            <a:extLst>
              <a:ext uri="{FF2B5EF4-FFF2-40B4-BE49-F238E27FC236}">
                <a16:creationId xmlns:a16="http://schemas.microsoft.com/office/drawing/2014/main" id="{7E20C200-4F6A-4EC2-B267-924F31A91A99}"/>
              </a:ext>
            </a:extLst>
          </p:cNvPr>
          <p:cNvSpPr/>
          <p:nvPr/>
        </p:nvSpPr>
        <p:spPr bwMode="auto">
          <a:xfrm>
            <a:off x="3792848" y="5861614"/>
            <a:ext cx="4320000" cy="432477"/>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r>
              <a:rPr lang="en-US" sz="1400"/>
              <a:t>RAN maps E-RAB to one radio bearer, hence 1:1 mapping between EPS bearer and radio bearer </a:t>
            </a:r>
          </a:p>
        </p:txBody>
      </p:sp>
      <p:sp>
        <p:nvSpPr>
          <p:cNvPr id="9" name="Subtitle 7">
            <a:extLst>
              <a:ext uri="{FF2B5EF4-FFF2-40B4-BE49-F238E27FC236}">
                <a16:creationId xmlns:a16="http://schemas.microsoft.com/office/drawing/2014/main" id="{A6EFDEC7-C8B5-4250-9348-AB54FA0C84A3}"/>
              </a:ext>
            </a:extLst>
          </p:cNvPr>
          <p:cNvSpPr txBox="1">
            <a:spLocks noChangeAspect="1"/>
          </p:cNvSpPr>
          <p:nvPr/>
        </p:nvSpPr>
        <p:spPr>
          <a:xfrm>
            <a:off x="537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B</a:t>
            </a:r>
          </a:p>
          <a:p>
            <a:pPr marL="0" indent="0" algn="ctr">
              <a:lnSpc>
                <a:spcPct val="100000"/>
              </a:lnSpc>
              <a:buClr>
                <a:schemeClr val="tx1"/>
              </a:buClr>
              <a:buNone/>
            </a:pPr>
            <a:endParaRPr lang="en-US" sz="1200"/>
          </a:p>
          <a:p>
            <a:pPr marL="0" indent="0" algn="ctr">
              <a:lnSpc>
                <a:spcPct val="100000"/>
              </a:lnSpc>
              <a:buClr>
                <a:schemeClr val="tx1"/>
              </a:buClr>
              <a:buNone/>
            </a:pPr>
            <a:r>
              <a:rPr lang="en-US" sz="1200">
                <a:latin typeface="Ericsson Hilda" pitchFamily="2" charset="0"/>
              </a:rPr>
              <a:t>eNB</a:t>
            </a:r>
            <a:endParaRPr lang="en-US" sz="800">
              <a:latin typeface="Ericsson Hilda" pitchFamily="2" charset="0"/>
            </a:endParaRPr>
          </a:p>
        </p:txBody>
      </p:sp>
      <p:grpSp>
        <p:nvGrpSpPr>
          <p:cNvPr id="10" name="Group 9">
            <a:extLst>
              <a:ext uri="{FF2B5EF4-FFF2-40B4-BE49-F238E27FC236}">
                <a16:creationId xmlns:a16="http://schemas.microsoft.com/office/drawing/2014/main" id="{47AAB767-85F1-4591-87EB-63AA9E670554}"/>
              </a:ext>
            </a:extLst>
          </p:cNvPr>
          <p:cNvGrpSpPr>
            <a:grpSpLocks noChangeAspect="1"/>
          </p:cNvGrpSpPr>
          <p:nvPr/>
        </p:nvGrpSpPr>
        <p:grpSpPr>
          <a:xfrm>
            <a:off x="2496849" y="1304316"/>
            <a:ext cx="576000" cy="922946"/>
            <a:chOff x="4551929" y="3509006"/>
            <a:chExt cx="450480" cy="721821"/>
          </a:xfrm>
        </p:grpSpPr>
        <p:sp>
          <p:nvSpPr>
            <p:cNvPr id="11" name="Freeform 7">
              <a:extLst>
                <a:ext uri="{FF2B5EF4-FFF2-40B4-BE49-F238E27FC236}">
                  <a16:creationId xmlns:a16="http://schemas.microsoft.com/office/drawing/2014/main" id="{02BEAF03-124A-4ECD-B25B-A941037C9450}"/>
                </a:ext>
              </a:extLst>
            </p:cNvPr>
            <p:cNvSpPr/>
            <p:nvPr/>
          </p:nvSpPr>
          <p:spPr>
            <a:xfrm>
              <a:off x="4551929" y="3509006"/>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pPr marL="0" indent="0" algn="ctr">
                <a:buNone/>
              </a:pPr>
              <a:r>
                <a:rPr lang="en-US" sz="1800"/>
                <a:t>UE</a:t>
              </a:r>
            </a:p>
          </p:txBody>
        </p:sp>
        <p:sp>
          <p:nvSpPr>
            <p:cNvPr id="12" name="Freeform 8">
              <a:extLst>
                <a:ext uri="{FF2B5EF4-FFF2-40B4-BE49-F238E27FC236}">
                  <a16:creationId xmlns:a16="http://schemas.microsoft.com/office/drawing/2014/main" id="{D6043FD6-3E3C-41B2-85F5-6C95C98430CB}"/>
                </a:ext>
              </a:extLst>
            </p:cNvPr>
            <p:cNvSpPr/>
            <p:nvPr/>
          </p:nvSpPr>
          <p:spPr>
            <a:xfrm>
              <a:off x="4743383" y="4061651"/>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pPr algn="ctr"/>
              <a:endParaRPr lang="en-US" sz="1800"/>
            </a:p>
          </p:txBody>
        </p:sp>
      </p:grpSp>
      <p:sp>
        <p:nvSpPr>
          <p:cNvPr id="2" name="Title 1">
            <a:extLst>
              <a:ext uri="{FF2B5EF4-FFF2-40B4-BE49-F238E27FC236}">
                <a16:creationId xmlns:a16="http://schemas.microsoft.com/office/drawing/2014/main" id="{7508ED40-FE07-4FCB-846D-CF2150B2CF35}"/>
              </a:ext>
            </a:extLst>
          </p:cNvPr>
          <p:cNvSpPr>
            <a:spLocks noGrp="1"/>
          </p:cNvSpPr>
          <p:nvPr>
            <p:ph type="title"/>
          </p:nvPr>
        </p:nvSpPr>
        <p:spPr>
          <a:xfrm>
            <a:off x="479424" y="440740"/>
            <a:ext cx="10895397" cy="567897"/>
          </a:xfrm>
        </p:spPr>
        <p:txBody>
          <a:bodyPr/>
          <a:lstStyle/>
          <a:p>
            <a:r>
              <a:rPr lang="en-US"/>
              <a:t>PDN Connections and EPS bearers in E2E User Plane</a:t>
            </a:r>
          </a:p>
        </p:txBody>
      </p:sp>
      <p:cxnSp>
        <p:nvCxnSpPr>
          <p:cNvPr id="21" name="Straight Connector 20">
            <a:extLst>
              <a:ext uri="{FF2B5EF4-FFF2-40B4-BE49-F238E27FC236}">
                <a16:creationId xmlns:a16="http://schemas.microsoft.com/office/drawing/2014/main" id="{1F27241D-D8FC-400C-B0A6-CC8264D0E9ED}"/>
              </a:ext>
            </a:extLst>
          </p:cNvPr>
          <p:cNvCxnSpPr>
            <a:cxnSpLocks/>
          </p:cNvCxnSpPr>
          <p:nvPr/>
        </p:nvCxnSpPr>
        <p:spPr bwMode="auto">
          <a:xfrm>
            <a:off x="4224849" y="1304316"/>
            <a:ext cx="43556" cy="4174856"/>
          </a:xfrm>
          <a:prstGeom prst="line">
            <a:avLst/>
          </a:prstGeom>
          <a:solidFill>
            <a:schemeClr val="accent1"/>
          </a:solidFill>
          <a:ln w="12700" cap="flat" cmpd="sng" algn="ctr">
            <a:solidFill>
              <a:schemeClr val="tx1"/>
            </a:solidFill>
            <a:prstDash val="dash"/>
            <a:round/>
            <a:headEnd type="none" w="med" len="med"/>
            <a:tailEnd type="none"/>
          </a:ln>
          <a:effectLst/>
        </p:spPr>
      </p:cxnSp>
      <p:cxnSp>
        <p:nvCxnSpPr>
          <p:cNvPr id="22" name="Straight Connector 21">
            <a:extLst>
              <a:ext uri="{FF2B5EF4-FFF2-40B4-BE49-F238E27FC236}">
                <a16:creationId xmlns:a16="http://schemas.microsoft.com/office/drawing/2014/main" id="{E5A78462-F389-4FAC-A548-FFE130F19543}"/>
              </a:ext>
            </a:extLst>
          </p:cNvPr>
          <p:cNvCxnSpPr>
            <a:cxnSpLocks/>
          </p:cNvCxnSpPr>
          <p:nvPr/>
        </p:nvCxnSpPr>
        <p:spPr bwMode="auto">
          <a:xfrm>
            <a:off x="6405826" y="1304316"/>
            <a:ext cx="16122" cy="4203769"/>
          </a:xfrm>
          <a:prstGeom prst="line">
            <a:avLst/>
          </a:prstGeom>
          <a:solidFill>
            <a:schemeClr val="accent1"/>
          </a:solidFill>
          <a:ln w="12700" cap="flat" cmpd="sng" algn="ctr">
            <a:solidFill>
              <a:schemeClr val="tx1"/>
            </a:solidFill>
            <a:prstDash val="dash"/>
            <a:round/>
            <a:headEnd type="none" w="med" len="med"/>
            <a:tailEnd type="none"/>
          </a:ln>
          <a:effectLst/>
        </p:spPr>
      </p:cxnSp>
      <p:sp>
        <p:nvSpPr>
          <p:cNvPr id="23" name="TextBox 22">
            <a:extLst>
              <a:ext uri="{FF2B5EF4-FFF2-40B4-BE49-F238E27FC236}">
                <a16:creationId xmlns:a16="http://schemas.microsoft.com/office/drawing/2014/main" id="{F6E077AE-B228-4C3D-9977-9952D1BE08D3}"/>
              </a:ext>
            </a:extLst>
          </p:cNvPr>
          <p:cNvSpPr txBox="1"/>
          <p:nvPr/>
        </p:nvSpPr>
        <p:spPr>
          <a:xfrm>
            <a:off x="3958089" y="5522669"/>
            <a:ext cx="613483" cy="288147"/>
          </a:xfrm>
          <a:prstGeom prst="rect">
            <a:avLst/>
          </a:prstGeom>
        </p:spPr>
        <p:txBody>
          <a:bodyPr vert="horz" wrap="none" lIns="72000" tIns="36000" rIns="72000" bIns="36000" rtlCol="0" anchor="t">
            <a:spAutoFit/>
          </a:bodyPr>
          <a:lstStyle/>
          <a:p>
            <a:pPr marL="0" indent="0" algn="l">
              <a:buNone/>
            </a:pPr>
            <a:r>
              <a:rPr lang="en-US" sz="1400"/>
              <a:t>Radio</a:t>
            </a:r>
          </a:p>
        </p:txBody>
      </p:sp>
      <p:sp>
        <p:nvSpPr>
          <p:cNvPr id="24" name="TextBox 23">
            <a:extLst>
              <a:ext uri="{FF2B5EF4-FFF2-40B4-BE49-F238E27FC236}">
                <a16:creationId xmlns:a16="http://schemas.microsoft.com/office/drawing/2014/main" id="{D8225E0C-C9B2-4E38-A17B-75771A6F80E8}"/>
              </a:ext>
            </a:extLst>
          </p:cNvPr>
          <p:cNvSpPr txBox="1"/>
          <p:nvPr/>
        </p:nvSpPr>
        <p:spPr>
          <a:xfrm>
            <a:off x="6239153" y="5526000"/>
            <a:ext cx="365018" cy="288147"/>
          </a:xfrm>
          <a:prstGeom prst="rect">
            <a:avLst/>
          </a:prstGeom>
        </p:spPr>
        <p:txBody>
          <a:bodyPr vert="horz" wrap="none" lIns="72000" tIns="36000" rIns="72000" bIns="36000" rtlCol="0" anchor="t">
            <a:spAutoFit/>
          </a:bodyPr>
          <a:lstStyle/>
          <a:p>
            <a:pPr marL="0" indent="0" algn="l">
              <a:buNone/>
            </a:pPr>
            <a:r>
              <a:rPr lang="en-US" sz="1400"/>
              <a:t>S1</a:t>
            </a:r>
          </a:p>
        </p:txBody>
      </p:sp>
      <p:sp>
        <p:nvSpPr>
          <p:cNvPr id="25" name="Subtitle 7">
            <a:extLst>
              <a:ext uri="{FF2B5EF4-FFF2-40B4-BE49-F238E27FC236}">
                <a16:creationId xmlns:a16="http://schemas.microsoft.com/office/drawing/2014/main" id="{1A6D40C0-17AD-403B-885E-04FFE90DA7EE}"/>
              </a:ext>
            </a:extLst>
          </p:cNvPr>
          <p:cNvSpPr txBox="1">
            <a:spLocks noChangeAspect="1"/>
          </p:cNvSpPr>
          <p:nvPr/>
        </p:nvSpPr>
        <p:spPr>
          <a:xfrm>
            <a:off x="825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G</a:t>
            </a:r>
          </a:p>
          <a:p>
            <a:pPr marL="0" indent="0" algn="ctr">
              <a:lnSpc>
                <a:spcPct val="100000"/>
              </a:lnSpc>
              <a:buClr>
                <a:schemeClr val="tx1"/>
              </a:buClr>
              <a:buNone/>
            </a:pPr>
            <a:endParaRPr lang="en-US" sz="1200">
              <a:latin typeface="Ericsson Hilda" panose="00000500000000000000" pitchFamily="2" charset="0"/>
            </a:endParaRPr>
          </a:p>
          <a:p>
            <a:pPr marL="0" indent="0" algn="ctr">
              <a:lnSpc>
                <a:spcPct val="100000"/>
              </a:lnSpc>
              <a:buClr>
                <a:schemeClr val="tx1"/>
              </a:buClr>
              <a:buNone/>
            </a:pPr>
            <a:r>
              <a:rPr lang="en-US" sz="1200">
                <a:latin typeface="Ericsson Hilda" panose="00000500000000000000" pitchFamily="2" charset="0"/>
              </a:rPr>
              <a:t>PGW-U</a:t>
            </a:r>
          </a:p>
        </p:txBody>
      </p:sp>
      <p:sp>
        <p:nvSpPr>
          <p:cNvPr id="26" name="Rectangle 25">
            <a:extLst>
              <a:ext uri="{FF2B5EF4-FFF2-40B4-BE49-F238E27FC236}">
                <a16:creationId xmlns:a16="http://schemas.microsoft.com/office/drawing/2014/main" id="{85C9E2AA-2979-4F7E-AE51-47DC65A6E4BA}"/>
              </a:ext>
            </a:extLst>
          </p:cNvPr>
          <p:cNvSpPr/>
          <p:nvPr/>
        </p:nvSpPr>
        <p:spPr bwMode="auto">
          <a:xfrm>
            <a:off x="2496849" y="2384316"/>
            <a:ext cx="6336000" cy="1993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PDN Connection 1 (two EPS bearers)</a:t>
            </a:r>
          </a:p>
        </p:txBody>
      </p:sp>
      <p:grpSp>
        <p:nvGrpSpPr>
          <p:cNvPr id="38" name="Group 37">
            <a:extLst>
              <a:ext uri="{FF2B5EF4-FFF2-40B4-BE49-F238E27FC236}">
                <a16:creationId xmlns:a16="http://schemas.microsoft.com/office/drawing/2014/main" id="{0C8197DC-D39D-400D-AB6B-0B90C989DA7F}"/>
              </a:ext>
            </a:extLst>
          </p:cNvPr>
          <p:cNvGrpSpPr/>
          <p:nvPr/>
        </p:nvGrpSpPr>
        <p:grpSpPr>
          <a:xfrm>
            <a:off x="2784849" y="937642"/>
            <a:ext cx="2880000" cy="288147"/>
            <a:chOff x="2808000" y="1259853"/>
            <a:chExt cx="2880000" cy="288147"/>
          </a:xfrm>
        </p:grpSpPr>
        <p:cxnSp>
          <p:nvCxnSpPr>
            <p:cNvPr id="35" name="Straight Arrow Connector 34">
              <a:extLst>
                <a:ext uri="{FF2B5EF4-FFF2-40B4-BE49-F238E27FC236}">
                  <a16:creationId xmlns:a16="http://schemas.microsoft.com/office/drawing/2014/main" id="{CC519E12-85E6-440D-8A71-5C3503B8C549}"/>
                </a:ext>
              </a:extLst>
            </p:cNvPr>
            <p:cNvCxnSpPr/>
            <p:nvPr/>
          </p:nvCxnSpPr>
          <p:spPr bwMode="auto">
            <a:xfrm>
              <a:off x="2808000" y="1403926"/>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36" name="TextBox 35">
              <a:extLst>
                <a:ext uri="{FF2B5EF4-FFF2-40B4-BE49-F238E27FC236}">
                  <a16:creationId xmlns:a16="http://schemas.microsoft.com/office/drawing/2014/main" id="{D088127E-0EFB-4C15-827E-195CDF5B5657}"/>
                </a:ext>
              </a:extLst>
            </p:cNvPr>
            <p:cNvSpPr txBox="1"/>
            <p:nvPr/>
          </p:nvSpPr>
          <p:spPr>
            <a:xfrm>
              <a:off x="3839999" y="1259853"/>
              <a:ext cx="988695"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E-UTRAN</a:t>
              </a:r>
            </a:p>
          </p:txBody>
        </p:sp>
      </p:grpSp>
      <p:grpSp>
        <p:nvGrpSpPr>
          <p:cNvPr id="42" name="Group 41">
            <a:extLst>
              <a:ext uri="{FF2B5EF4-FFF2-40B4-BE49-F238E27FC236}">
                <a16:creationId xmlns:a16="http://schemas.microsoft.com/office/drawing/2014/main" id="{25FA93FC-7E8A-4AF6-ACEE-B011A9C0EA34}"/>
              </a:ext>
            </a:extLst>
          </p:cNvPr>
          <p:cNvGrpSpPr/>
          <p:nvPr/>
        </p:nvGrpSpPr>
        <p:grpSpPr>
          <a:xfrm>
            <a:off x="5664849" y="937642"/>
            <a:ext cx="2880000" cy="288147"/>
            <a:chOff x="5688000" y="1253326"/>
            <a:chExt cx="2880000" cy="288147"/>
          </a:xfrm>
        </p:grpSpPr>
        <p:cxnSp>
          <p:nvCxnSpPr>
            <p:cNvPr id="40" name="Straight Arrow Connector 39">
              <a:extLst>
                <a:ext uri="{FF2B5EF4-FFF2-40B4-BE49-F238E27FC236}">
                  <a16:creationId xmlns:a16="http://schemas.microsoft.com/office/drawing/2014/main" id="{DB7A0C62-1231-4C23-9A78-ABD0D68173B9}"/>
                </a:ext>
              </a:extLst>
            </p:cNvPr>
            <p:cNvCxnSpPr/>
            <p:nvPr/>
          </p:nvCxnSpPr>
          <p:spPr bwMode="auto">
            <a:xfrm>
              <a:off x="5688000" y="1397399"/>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41" name="TextBox 40">
              <a:extLst>
                <a:ext uri="{FF2B5EF4-FFF2-40B4-BE49-F238E27FC236}">
                  <a16:creationId xmlns:a16="http://schemas.microsoft.com/office/drawing/2014/main" id="{60CBDA44-62BC-4082-B09E-E5DAEF6D74E8}"/>
                </a:ext>
              </a:extLst>
            </p:cNvPr>
            <p:cNvSpPr txBox="1"/>
            <p:nvPr/>
          </p:nvSpPr>
          <p:spPr>
            <a:xfrm>
              <a:off x="6887550" y="1253326"/>
              <a:ext cx="554404"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EPC</a:t>
              </a:r>
            </a:p>
          </p:txBody>
        </p:sp>
      </p:grpSp>
      <p:sp>
        <p:nvSpPr>
          <p:cNvPr id="34" name="Rectangle 33">
            <a:extLst>
              <a:ext uri="{FF2B5EF4-FFF2-40B4-BE49-F238E27FC236}">
                <a16:creationId xmlns:a16="http://schemas.microsoft.com/office/drawing/2014/main" id="{977615C5-23FA-41F9-BE44-5B6BA8267B3D}"/>
              </a:ext>
            </a:extLst>
          </p:cNvPr>
          <p:cNvSpPr/>
          <p:nvPr/>
        </p:nvSpPr>
        <p:spPr bwMode="auto">
          <a:xfrm>
            <a:off x="2520000" y="4443867"/>
            <a:ext cx="6336000" cy="1064218"/>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PDN Connection 2 (1 EPS bearer)</a:t>
            </a:r>
          </a:p>
        </p:txBody>
      </p:sp>
      <p:sp>
        <p:nvSpPr>
          <p:cNvPr id="37" name="Rectangle 36">
            <a:extLst>
              <a:ext uri="{FF2B5EF4-FFF2-40B4-BE49-F238E27FC236}">
                <a16:creationId xmlns:a16="http://schemas.microsoft.com/office/drawing/2014/main" id="{3DAC0477-370F-4C01-91F1-CBC20A67E515}"/>
              </a:ext>
            </a:extLst>
          </p:cNvPr>
          <p:cNvSpPr/>
          <p:nvPr/>
        </p:nvSpPr>
        <p:spPr bwMode="auto">
          <a:xfrm>
            <a:off x="5688000" y="4695866"/>
            <a:ext cx="1670563" cy="812061"/>
          </a:xfrm>
          <a:prstGeom prst="rect">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S1 Bearer</a:t>
            </a:r>
          </a:p>
        </p:txBody>
      </p:sp>
      <p:sp>
        <p:nvSpPr>
          <p:cNvPr id="39" name="Rectangle 38">
            <a:extLst>
              <a:ext uri="{FF2B5EF4-FFF2-40B4-BE49-F238E27FC236}">
                <a16:creationId xmlns:a16="http://schemas.microsoft.com/office/drawing/2014/main" id="{81FB2843-CB4D-4633-B7FA-8E5841D7FD32}"/>
              </a:ext>
            </a:extLst>
          </p:cNvPr>
          <p:cNvSpPr/>
          <p:nvPr/>
        </p:nvSpPr>
        <p:spPr bwMode="auto">
          <a:xfrm>
            <a:off x="2808000" y="4695866"/>
            <a:ext cx="2880000" cy="812061"/>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Radio Bearer</a:t>
            </a:r>
          </a:p>
        </p:txBody>
      </p:sp>
      <p:sp>
        <p:nvSpPr>
          <p:cNvPr id="47" name="Flowchart: Alternate Process 46">
            <a:extLst>
              <a:ext uri="{FF2B5EF4-FFF2-40B4-BE49-F238E27FC236}">
                <a16:creationId xmlns:a16="http://schemas.microsoft.com/office/drawing/2014/main" id="{371A6B28-3374-4848-9E46-67054C6438FB}"/>
              </a:ext>
            </a:extLst>
          </p:cNvPr>
          <p:cNvSpPr/>
          <p:nvPr/>
        </p:nvSpPr>
        <p:spPr bwMode="auto">
          <a:xfrm>
            <a:off x="4181" y="3055199"/>
            <a:ext cx="2304737" cy="1892815"/>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buNone/>
            </a:pPr>
            <a:r>
              <a:rPr lang="en-US" sz="1400"/>
              <a:t>UE has either local configuration for APNs (e.g., IMS, Internet, MMS) or relies on network to determine APN (for single APN use cases)</a:t>
            </a:r>
          </a:p>
        </p:txBody>
      </p:sp>
      <p:sp>
        <p:nvSpPr>
          <p:cNvPr id="3" name="TextBox 2">
            <a:extLst>
              <a:ext uri="{FF2B5EF4-FFF2-40B4-BE49-F238E27FC236}">
                <a16:creationId xmlns:a16="http://schemas.microsoft.com/office/drawing/2014/main" id="{E135B25F-E5F4-4F72-81D0-3810218602DE}"/>
              </a:ext>
            </a:extLst>
          </p:cNvPr>
          <p:cNvSpPr txBox="1"/>
          <p:nvPr/>
        </p:nvSpPr>
        <p:spPr>
          <a:xfrm>
            <a:off x="10022889" y="568171"/>
            <a:ext cx="45719" cy="45719"/>
          </a:xfrm>
          <a:prstGeom prst="rect">
            <a:avLst/>
          </a:prstGeom>
        </p:spPr>
        <p:txBody>
          <a:bodyPr vert="horz" wrap="square" lIns="72000" tIns="36000" rIns="72000" bIns="36000" rtlCol="0" anchor="t">
            <a:noAutofit/>
          </a:bodyPr>
          <a:lstStyle/>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5" name="Subtitle 7">
            <a:extLst>
              <a:ext uri="{FF2B5EF4-FFF2-40B4-BE49-F238E27FC236}">
                <a16:creationId xmlns:a16="http://schemas.microsoft.com/office/drawing/2014/main" id="{2C7754C5-8628-413F-898C-33E33580E0F4}"/>
              </a:ext>
            </a:extLst>
          </p:cNvPr>
          <p:cNvSpPr txBox="1">
            <a:spLocks noChangeAspect="1"/>
          </p:cNvSpPr>
          <p:nvPr/>
        </p:nvSpPr>
        <p:spPr>
          <a:xfrm>
            <a:off x="6846860" y="1270229"/>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G</a:t>
            </a:r>
          </a:p>
          <a:p>
            <a:pPr marL="0" indent="0" algn="ctr">
              <a:lnSpc>
                <a:spcPct val="100000"/>
              </a:lnSpc>
              <a:buClr>
                <a:schemeClr val="tx1"/>
              </a:buClr>
              <a:buNone/>
            </a:pPr>
            <a:endParaRPr lang="en-US" sz="1200">
              <a:latin typeface="Ericsson Hilda" panose="00000500000000000000" pitchFamily="2" charset="0"/>
            </a:endParaRPr>
          </a:p>
          <a:p>
            <a:pPr marL="0" indent="0" algn="ctr">
              <a:lnSpc>
                <a:spcPct val="100000"/>
              </a:lnSpc>
              <a:buClr>
                <a:schemeClr val="tx1"/>
              </a:buClr>
              <a:buNone/>
            </a:pPr>
            <a:r>
              <a:rPr lang="en-US" sz="1200">
                <a:latin typeface="Ericsson Hilda" panose="00000500000000000000" pitchFamily="2" charset="0"/>
              </a:rPr>
              <a:t>SGW-U</a:t>
            </a:r>
          </a:p>
        </p:txBody>
      </p:sp>
      <p:sp>
        <p:nvSpPr>
          <p:cNvPr id="49" name="TextBox 48">
            <a:extLst>
              <a:ext uri="{FF2B5EF4-FFF2-40B4-BE49-F238E27FC236}">
                <a16:creationId xmlns:a16="http://schemas.microsoft.com/office/drawing/2014/main" id="{6C304FB2-A5DE-47A9-9704-CA02218981D7}"/>
              </a:ext>
            </a:extLst>
          </p:cNvPr>
          <p:cNvSpPr txBox="1"/>
          <p:nvPr/>
        </p:nvSpPr>
        <p:spPr>
          <a:xfrm>
            <a:off x="7672453" y="5507928"/>
            <a:ext cx="634323" cy="288147"/>
          </a:xfrm>
          <a:prstGeom prst="rect">
            <a:avLst/>
          </a:prstGeom>
        </p:spPr>
        <p:txBody>
          <a:bodyPr vert="horz" wrap="none" lIns="72000" tIns="36000" rIns="72000" bIns="36000" rtlCol="0" anchor="t">
            <a:spAutoFit/>
          </a:bodyPr>
          <a:lstStyle/>
          <a:p>
            <a:pPr marL="0" indent="0" algn="l">
              <a:buNone/>
            </a:pPr>
            <a:r>
              <a:rPr lang="en-US" sz="1400"/>
              <a:t>S5/S8</a:t>
            </a:r>
          </a:p>
        </p:txBody>
      </p:sp>
      <p:sp>
        <p:nvSpPr>
          <p:cNvPr id="50" name="Rectangle 49">
            <a:extLst>
              <a:ext uri="{FF2B5EF4-FFF2-40B4-BE49-F238E27FC236}">
                <a16:creationId xmlns:a16="http://schemas.microsoft.com/office/drawing/2014/main" id="{CD8E813F-4675-4CC1-9366-62EA2AF33EB0}"/>
              </a:ext>
            </a:extLst>
          </p:cNvPr>
          <p:cNvSpPr/>
          <p:nvPr/>
        </p:nvSpPr>
        <p:spPr bwMode="auto">
          <a:xfrm>
            <a:off x="2808000" y="4884112"/>
            <a:ext cx="4550563" cy="53175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E-RAB</a:t>
            </a:r>
          </a:p>
        </p:txBody>
      </p:sp>
      <p:sp>
        <p:nvSpPr>
          <p:cNvPr id="51" name="Rectangle 50">
            <a:extLst>
              <a:ext uri="{FF2B5EF4-FFF2-40B4-BE49-F238E27FC236}">
                <a16:creationId xmlns:a16="http://schemas.microsoft.com/office/drawing/2014/main" id="{672273B4-F1C6-4AD7-B17F-E1413B587665}"/>
              </a:ext>
            </a:extLst>
          </p:cNvPr>
          <p:cNvSpPr/>
          <p:nvPr/>
        </p:nvSpPr>
        <p:spPr bwMode="auto">
          <a:xfrm>
            <a:off x="7358563" y="4882191"/>
            <a:ext cx="1330286" cy="531755"/>
          </a:xfrm>
          <a:prstGeom prst="rect">
            <a:avLst/>
          </a:prstGeom>
          <a:solidFill>
            <a:schemeClr val="bg2">
              <a:lumMod val="9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a:r>
              <a:rPr lang="en-US" sz="1100"/>
              <a:t>S5/S8 Bearer</a:t>
            </a:r>
          </a:p>
        </p:txBody>
      </p:sp>
      <p:sp>
        <p:nvSpPr>
          <p:cNvPr id="44" name="Rectangle 43">
            <a:extLst>
              <a:ext uri="{FF2B5EF4-FFF2-40B4-BE49-F238E27FC236}">
                <a16:creationId xmlns:a16="http://schemas.microsoft.com/office/drawing/2014/main" id="{F6BB6313-447B-4011-BE8E-1269C2A34EA4}"/>
              </a:ext>
            </a:extLst>
          </p:cNvPr>
          <p:cNvSpPr/>
          <p:nvPr/>
        </p:nvSpPr>
        <p:spPr bwMode="auto">
          <a:xfrm>
            <a:off x="2664000" y="5107774"/>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100"/>
              <a:t>EPS bearer</a:t>
            </a:r>
          </a:p>
        </p:txBody>
      </p:sp>
      <p:sp>
        <p:nvSpPr>
          <p:cNvPr id="52" name="Rectangle 51">
            <a:extLst>
              <a:ext uri="{FF2B5EF4-FFF2-40B4-BE49-F238E27FC236}">
                <a16:creationId xmlns:a16="http://schemas.microsoft.com/office/drawing/2014/main" id="{B6C1D0C4-16D4-4862-9BA1-00157AF9BEE8}"/>
              </a:ext>
            </a:extLst>
          </p:cNvPr>
          <p:cNvSpPr/>
          <p:nvPr/>
        </p:nvSpPr>
        <p:spPr bwMode="auto">
          <a:xfrm>
            <a:off x="5679249" y="2593490"/>
            <a:ext cx="1670563" cy="812061"/>
          </a:xfrm>
          <a:prstGeom prst="rect">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S1 Bearer</a:t>
            </a:r>
          </a:p>
        </p:txBody>
      </p:sp>
      <p:sp>
        <p:nvSpPr>
          <p:cNvPr id="53" name="Rectangle 52">
            <a:extLst>
              <a:ext uri="{FF2B5EF4-FFF2-40B4-BE49-F238E27FC236}">
                <a16:creationId xmlns:a16="http://schemas.microsoft.com/office/drawing/2014/main" id="{35A81A78-95C2-4719-9490-9EA968D8655A}"/>
              </a:ext>
            </a:extLst>
          </p:cNvPr>
          <p:cNvSpPr/>
          <p:nvPr/>
        </p:nvSpPr>
        <p:spPr bwMode="auto">
          <a:xfrm>
            <a:off x="2799249" y="2593490"/>
            <a:ext cx="2880000" cy="812061"/>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Radio Bearer</a:t>
            </a:r>
          </a:p>
        </p:txBody>
      </p:sp>
      <p:sp>
        <p:nvSpPr>
          <p:cNvPr id="54" name="Rectangle 53">
            <a:extLst>
              <a:ext uri="{FF2B5EF4-FFF2-40B4-BE49-F238E27FC236}">
                <a16:creationId xmlns:a16="http://schemas.microsoft.com/office/drawing/2014/main" id="{F751A1F4-2D5B-49E2-8B39-5F98A527A49A}"/>
              </a:ext>
            </a:extLst>
          </p:cNvPr>
          <p:cNvSpPr/>
          <p:nvPr/>
        </p:nvSpPr>
        <p:spPr bwMode="auto">
          <a:xfrm>
            <a:off x="2799249" y="2781736"/>
            <a:ext cx="4550563" cy="53175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E-RAB</a:t>
            </a:r>
          </a:p>
        </p:txBody>
      </p:sp>
      <p:sp>
        <p:nvSpPr>
          <p:cNvPr id="55" name="Rectangle 54">
            <a:extLst>
              <a:ext uri="{FF2B5EF4-FFF2-40B4-BE49-F238E27FC236}">
                <a16:creationId xmlns:a16="http://schemas.microsoft.com/office/drawing/2014/main" id="{024681FB-3683-4387-9739-D5B863B4157F}"/>
              </a:ext>
            </a:extLst>
          </p:cNvPr>
          <p:cNvSpPr/>
          <p:nvPr/>
        </p:nvSpPr>
        <p:spPr bwMode="auto">
          <a:xfrm>
            <a:off x="7349812" y="2779815"/>
            <a:ext cx="1330286" cy="531755"/>
          </a:xfrm>
          <a:prstGeom prst="rect">
            <a:avLst/>
          </a:prstGeom>
          <a:solidFill>
            <a:schemeClr val="bg2">
              <a:lumMod val="9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S5/S8 Bearer</a:t>
            </a:r>
          </a:p>
        </p:txBody>
      </p:sp>
      <p:sp>
        <p:nvSpPr>
          <p:cNvPr id="56" name="Rectangle 55">
            <a:extLst>
              <a:ext uri="{FF2B5EF4-FFF2-40B4-BE49-F238E27FC236}">
                <a16:creationId xmlns:a16="http://schemas.microsoft.com/office/drawing/2014/main" id="{2F5EBE8C-271D-4CEB-8FE4-80CF6B29891E}"/>
              </a:ext>
            </a:extLst>
          </p:cNvPr>
          <p:cNvSpPr/>
          <p:nvPr/>
        </p:nvSpPr>
        <p:spPr bwMode="auto">
          <a:xfrm>
            <a:off x="2655249" y="3005398"/>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100"/>
              <a:t>EPS bearer</a:t>
            </a:r>
          </a:p>
        </p:txBody>
      </p:sp>
      <p:sp>
        <p:nvSpPr>
          <p:cNvPr id="57" name="Rectangle 56">
            <a:extLst>
              <a:ext uri="{FF2B5EF4-FFF2-40B4-BE49-F238E27FC236}">
                <a16:creationId xmlns:a16="http://schemas.microsoft.com/office/drawing/2014/main" id="{A2DC6364-DDDF-44EA-A3F7-A0480262356F}"/>
              </a:ext>
            </a:extLst>
          </p:cNvPr>
          <p:cNvSpPr/>
          <p:nvPr/>
        </p:nvSpPr>
        <p:spPr bwMode="auto">
          <a:xfrm>
            <a:off x="5688000" y="3436449"/>
            <a:ext cx="1670563" cy="812061"/>
          </a:xfrm>
          <a:prstGeom prst="rect">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S1 Bearer</a:t>
            </a:r>
          </a:p>
        </p:txBody>
      </p:sp>
      <p:sp>
        <p:nvSpPr>
          <p:cNvPr id="58" name="Rectangle 57">
            <a:extLst>
              <a:ext uri="{FF2B5EF4-FFF2-40B4-BE49-F238E27FC236}">
                <a16:creationId xmlns:a16="http://schemas.microsoft.com/office/drawing/2014/main" id="{E19A4E3F-EF5E-48CE-A6BF-8DCA78A578AA}"/>
              </a:ext>
            </a:extLst>
          </p:cNvPr>
          <p:cNvSpPr/>
          <p:nvPr/>
        </p:nvSpPr>
        <p:spPr bwMode="auto">
          <a:xfrm>
            <a:off x="2808000" y="3436449"/>
            <a:ext cx="2880000" cy="812061"/>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Radio Bearer</a:t>
            </a:r>
          </a:p>
        </p:txBody>
      </p:sp>
      <p:sp>
        <p:nvSpPr>
          <p:cNvPr id="59" name="Rectangle 58">
            <a:extLst>
              <a:ext uri="{FF2B5EF4-FFF2-40B4-BE49-F238E27FC236}">
                <a16:creationId xmlns:a16="http://schemas.microsoft.com/office/drawing/2014/main" id="{3E4520A5-2405-40FA-94EF-12A869E9B797}"/>
              </a:ext>
            </a:extLst>
          </p:cNvPr>
          <p:cNvSpPr/>
          <p:nvPr/>
        </p:nvSpPr>
        <p:spPr bwMode="auto">
          <a:xfrm>
            <a:off x="2808000" y="3624695"/>
            <a:ext cx="4550563" cy="531755"/>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100"/>
              <a:t>E-RAB</a:t>
            </a:r>
          </a:p>
        </p:txBody>
      </p:sp>
      <p:sp>
        <p:nvSpPr>
          <p:cNvPr id="60" name="Rectangle 59">
            <a:extLst>
              <a:ext uri="{FF2B5EF4-FFF2-40B4-BE49-F238E27FC236}">
                <a16:creationId xmlns:a16="http://schemas.microsoft.com/office/drawing/2014/main" id="{5D602A57-CE3D-4C76-9141-2BE8882B0FAC}"/>
              </a:ext>
            </a:extLst>
          </p:cNvPr>
          <p:cNvSpPr/>
          <p:nvPr/>
        </p:nvSpPr>
        <p:spPr bwMode="auto">
          <a:xfrm>
            <a:off x="7358563" y="3622774"/>
            <a:ext cx="1330286" cy="531755"/>
          </a:xfrm>
          <a:prstGeom prst="rect">
            <a:avLst/>
          </a:prstGeom>
          <a:solidFill>
            <a:schemeClr val="bg2">
              <a:lumMod val="9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a:r>
              <a:rPr lang="en-US" sz="1100"/>
              <a:t>S5/S8 Bearer</a:t>
            </a:r>
          </a:p>
        </p:txBody>
      </p:sp>
      <p:sp>
        <p:nvSpPr>
          <p:cNvPr id="61" name="Rectangle 60">
            <a:extLst>
              <a:ext uri="{FF2B5EF4-FFF2-40B4-BE49-F238E27FC236}">
                <a16:creationId xmlns:a16="http://schemas.microsoft.com/office/drawing/2014/main" id="{A9571A01-5D34-488D-8AD8-161C9B6D0551}"/>
              </a:ext>
            </a:extLst>
          </p:cNvPr>
          <p:cNvSpPr/>
          <p:nvPr/>
        </p:nvSpPr>
        <p:spPr bwMode="auto">
          <a:xfrm>
            <a:off x="2664000" y="3848357"/>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100"/>
              <a:t>EPS bearer</a:t>
            </a:r>
          </a:p>
        </p:txBody>
      </p:sp>
    </p:spTree>
    <p:extLst>
      <p:ext uri="{BB962C8B-B14F-4D97-AF65-F5344CB8AC3E}">
        <p14:creationId xmlns:p14="http://schemas.microsoft.com/office/powerpoint/2010/main" val="411922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B3A6-0AC6-41A5-9F0D-A679F7F2102E}"/>
              </a:ext>
            </a:extLst>
          </p:cNvPr>
          <p:cNvSpPr>
            <a:spLocks noGrp="1"/>
          </p:cNvSpPr>
          <p:nvPr>
            <p:ph type="title"/>
          </p:nvPr>
        </p:nvSpPr>
        <p:spPr/>
        <p:txBody>
          <a:bodyPr/>
          <a:lstStyle/>
          <a:p>
            <a:r>
              <a:rPr lang="en-US"/>
              <a:t>Dedicated Core Networks in EPS</a:t>
            </a:r>
          </a:p>
        </p:txBody>
      </p:sp>
      <p:sp>
        <p:nvSpPr>
          <p:cNvPr id="3" name="Rectangle 2">
            <a:extLst>
              <a:ext uri="{FF2B5EF4-FFF2-40B4-BE49-F238E27FC236}">
                <a16:creationId xmlns:a16="http://schemas.microsoft.com/office/drawing/2014/main" id="{B24739BE-FD95-4B36-8969-751F22E1668A}"/>
              </a:ext>
            </a:extLst>
          </p:cNvPr>
          <p:cNvSpPr/>
          <p:nvPr/>
        </p:nvSpPr>
        <p:spPr bwMode="auto">
          <a:xfrm>
            <a:off x="7645576" y="4084886"/>
            <a:ext cx="750040" cy="861648"/>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4" name="Rectangle 3">
            <a:extLst>
              <a:ext uri="{FF2B5EF4-FFF2-40B4-BE49-F238E27FC236}">
                <a16:creationId xmlns:a16="http://schemas.microsoft.com/office/drawing/2014/main" id="{06BCAD0B-FFC9-41A4-B27A-AFFE08E3AC50}"/>
              </a:ext>
            </a:extLst>
          </p:cNvPr>
          <p:cNvSpPr/>
          <p:nvPr/>
        </p:nvSpPr>
        <p:spPr bwMode="auto">
          <a:xfrm>
            <a:off x="6040165" y="3492357"/>
            <a:ext cx="1513530" cy="1088859"/>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rPr>
              <a:t>Dedicated Core </a:t>
            </a:r>
          </a:p>
        </p:txBody>
      </p:sp>
      <p:sp>
        <p:nvSpPr>
          <p:cNvPr id="5" name="Rectangle 4">
            <a:extLst>
              <a:ext uri="{FF2B5EF4-FFF2-40B4-BE49-F238E27FC236}">
                <a16:creationId xmlns:a16="http://schemas.microsoft.com/office/drawing/2014/main" id="{E48555B6-A164-42D3-8503-D68E29022806}"/>
              </a:ext>
            </a:extLst>
          </p:cNvPr>
          <p:cNvSpPr/>
          <p:nvPr/>
        </p:nvSpPr>
        <p:spPr bwMode="auto">
          <a:xfrm>
            <a:off x="6119873" y="4139150"/>
            <a:ext cx="597804"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MME</a:t>
            </a:r>
          </a:p>
        </p:txBody>
      </p:sp>
      <p:sp>
        <p:nvSpPr>
          <p:cNvPr id="6" name="Rectangle 5">
            <a:extLst>
              <a:ext uri="{FF2B5EF4-FFF2-40B4-BE49-F238E27FC236}">
                <a16:creationId xmlns:a16="http://schemas.microsoft.com/office/drawing/2014/main" id="{94D1C8EE-1DD7-44F0-A93E-E8ACE3241D1E}"/>
              </a:ext>
            </a:extLst>
          </p:cNvPr>
          <p:cNvSpPr/>
          <p:nvPr/>
        </p:nvSpPr>
        <p:spPr bwMode="auto">
          <a:xfrm>
            <a:off x="6831851" y="414661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PGW</a:t>
            </a:r>
            <a:br>
              <a:rPr kumimoji="0" lang="en-US" sz="1200" b="0" i="0" u="none" strike="noStrike" kern="1200" cap="none" spc="0" normalizeH="0" baseline="0" noProof="0">
                <a:ln>
                  <a:noFill/>
                </a:ln>
                <a:solidFill>
                  <a:srgbClr val="FFFFFF"/>
                </a:solidFill>
                <a:effectLst/>
                <a:uLnTx/>
                <a:uFillTx/>
                <a:latin typeface="Ericsson Hilda"/>
                <a:ea typeface="+mn-ea"/>
                <a:cs typeface="+mn-cs"/>
              </a:rPr>
            </a:br>
            <a:r>
              <a:rPr kumimoji="0" lang="en-US" sz="1200" b="0" i="0" u="none" strike="noStrike" kern="1200" cap="none" spc="0" normalizeH="0" baseline="0" noProof="0">
                <a:ln>
                  <a:noFill/>
                </a:ln>
                <a:solidFill>
                  <a:srgbClr val="FFFFFF"/>
                </a:solidFill>
                <a:effectLst/>
                <a:uLnTx/>
                <a:uFillTx/>
                <a:latin typeface="Ericsson Hilda"/>
                <a:ea typeface="+mn-ea"/>
                <a:cs typeface="+mn-cs"/>
              </a:rPr>
              <a:t>SGW</a:t>
            </a:r>
          </a:p>
        </p:txBody>
      </p:sp>
      <p:sp>
        <p:nvSpPr>
          <p:cNvPr id="8" name="Rectangle 7">
            <a:extLst>
              <a:ext uri="{FF2B5EF4-FFF2-40B4-BE49-F238E27FC236}">
                <a16:creationId xmlns:a16="http://schemas.microsoft.com/office/drawing/2014/main" id="{75402403-66DF-4DA5-B467-E7C56D59A982}"/>
              </a:ext>
            </a:extLst>
          </p:cNvPr>
          <p:cNvSpPr/>
          <p:nvPr/>
        </p:nvSpPr>
        <p:spPr bwMode="auto">
          <a:xfrm>
            <a:off x="7755289" y="4452188"/>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HSS</a:t>
            </a:r>
          </a:p>
        </p:txBody>
      </p:sp>
      <p:sp>
        <p:nvSpPr>
          <p:cNvPr id="10" name="Rectangle 9">
            <a:extLst>
              <a:ext uri="{FF2B5EF4-FFF2-40B4-BE49-F238E27FC236}">
                <a16:creationId xmlns:a16="http://schemas.microsoft.com/office/drawing/2014/main" id="{26F9EF41-C771-4C72-AE0B-4BDB898675AC}"/>
              </a:ext>
            </a:extLst>
          </p:cNvPr>
          <p:cNvSpPr/>
          <p:nvPr/>
        </p:nvSpPr>
        <p:spPr bwMode="auto">
          <a:xfrm>
            <a:off x="6820613" y="3708846"/>
            <a:ext cx="565413"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PCRF</a:t>
            </a:r>
          </a:p>
        </p:txBody>
      </p:sp>
      <p:sp>
        <p:nvSpPr>
          <p:cNvPr id="13" name="Rectangle 12">
            <a:extLst>
              <a:ext uri="{FF2B5EF4-FFF2-40B4-BE49-F238E27FC236}">
                <a16:creationId xmlns:a16="http://schemas.microsoft.com/office/drawing/2014/main" id="{28DAED88-9938-4464-A7A6-A83D4DAAA010}"/>
              </a:ext>
            </a:extLst>
          </p:cNvPr>
          <p:cNvSpPr/>
          <p:nvPr/>
        </p:nvSpPr>
        <p:spPr bwMode="auto">
          <a:xfrm>
            <a:off x="6040165" y="4752578"/>
            <a:ext cx="1513530" cy="108885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Default Core (MBB) </a:t>
            </a:r>
          </a:p>
        </p:txBody>
      </p:sp>
      <p:sp>
        <p:nvSpPr>
          <p:cNvPr id="14" name="Rectangle 13">
            <a:extLst>
              <a:ext uri="{FF2B5EF4-FFF2-40B4-BE49-F238E27FC236}">
                <a16:creationId xmlns:a16="http://schemas.microsoft.com/office/drawing/2014/main" id="{C892BEC6-6010-4054-B730-D04D515E5E1A}"/>
              </a:ext>
            </a:extLst>
          </p:cNvPr>
          <p:cNvSpPr/>
          <p:nvPr/>
        </p:nvSpPr>
        <p:spPr bwMode="auto">
          <a:xfrm>
            <a:off x="6128677" y="5401819"/>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MME</a:t>
            </a:r>
          </a:p>
        </p:txBody>
      </p:sp>
      <p:sp>
        <p:nvSpPr>
          <p:cNvPr id="15" name="Rectangle 14">
            <a:extLst>
              <a:ext uri="{FF2B5EF4-FFF2-40B4-BE49-F238E27FC236}">
                <a16:creationId xmlns:a16="http://schemas.microsoft.com/office/drawing/2014/main" id="{25C9029F-FBC6-4A96-8229-57BB9ACE6C6A}"/>
              </a:ext>
            </a:extLst>
          </p:cNvPr>
          <p:cNvSpPr/>
          <p:nvPr/>
        </p:nvSpPr>
        <p:spPr bwMode="auto">
          <a:xfrm>
            <a:off x="6848090" y="498040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PCRF</a:t>
            </a:r>
          </a:p>
        </p:txBody>
      </p:sp>
      <p:sp>
        <p:nvSpPr>
          <p:cNvPr id="19" name="Rectangle 18">
            <a:extLst>
              <a:ext uri="{FF2B5EF4-FFF2-40B4-BE49-F238E27FC236}">
                <a16:creationId xmlns:a16="http://schemas.microsoft.com/office/drawing/2014/main" id="{F29EA493-77C1-4CC7-A559-7A0D96E97FE6}"/>
              </a:ext>
            </a:extLst>
          </p:cNvPr>
          <p:cNvSpPr/>
          <p:nvPr/>
        </p:nvSpPr>
        <p:spPr bwMode="auto">
          <a:xfrm>
            <a:off x="6855461" y="541947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0" tIns="0" rIns="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PGW / SGW</a:t>
            </a:r>
          </a:p>
        </p:txBody>
      </p:sp>
      <p:sp>
        <p:nvSpPr>
          <p:cNvPr id="22" name="Rectangle 21">
            <a:extLst>
              <a:ext uri="{FF2B5EF4-FFF2-40B4-BE49-F238E27FC236}">
                <a16:creationId xmlns:a16="http://schemas.microsoft.com/office/drawing/2014/main" id="{E9549C83-C50D-4BDE-8034-6DED25A80E10}"/>
              </a:ext>
            </a:extLst>
          </p:cNvPr>
          <p:cNvSpPr/>
          <p:nvPr/>
        </p:nvSpPr>
        <p:spPr bwMode="auto">
          <a:xfrm>
            <a:off x="5970800" y="2839922"/>
            <a:ext cx="2516697" cy="321358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EPC</a:t>
            </a:r>
          </a:p>
        </p:txBody>
      </p:sp>
      <p:sp>
        <p:nvSpPr>
          <p:cNvPr id="23" name="Rectangle 22">
            <a:extLst>
              <a:ext uri="{FF2B5EF4-FFF2-40B4-BE49-F238E27FC236}">
                <a16:creationId xmlns:a16="http://schemas.microsoft.com/office/drawing/2014/main" id="{E4F7521E-C824-46EF-8ADF-53E57EF5320D}"/>
              </a:ext>
            </a:extLst>
          </p:cNvPr>
          <p:cNvSpPr/>
          <p:nvPr/>
        </p:nvSpPr>
        <p:spPr bwMode="auto">
          <a:xfrm>
            <a:off x="4954466" y="2839921"/>
            <a:ext cx="939084" cy="321358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E-UTRAN </a:t>
            </a:r>
          </a:p>
        </p:txBody>
      </p:sp>
      <p:cxnSp>
        <p:nvCxnSpPr>
          <p:cNvPr id="24" name="Straight Connector 23">
            <a:extLst>
              <a:ext uri="{FF2B5EF4-FFF2-40B4-BE49-F238E27FC236}">
                <a16:creationId xmlns:a16="http://schemas.microsoft.com/office/drawing/2014/main" id="{9997981E-2C7F-4B5F-9627-9FF5D106CD73}"/>
              </a:ext>
            </a:extLst>
          </p:cNvPr>
          <p:cNvCxnSpPr>
            <a:cxnSpLocks/>
          </p:cNvCxnSpPr>
          <p:nvPr/>
        </p:nvCxnSpPr>
        <p:spPr bwMode="auto">
          <a:xfrm>
            <a:off x="4772593" y="4183091"/>
            <a:ext cx="1267572"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27" name="Freeform 3">
            <a:extLst>
              <a:ext uri="{FF2B5EF4-FFF2-40B4-BE49-F238E27FC236}">
                <a16:creationId xmlns:a16="http://schemas.microsoft.com/office/drawing/2014/main" id="{82F3BC5F-A64C-42C1-BB8A-A2F059635CA5}"/>
              </a:ext>
            </a:extLst>
          </p:cNvPr>
          <p:cNvSpPr>
            <a:spLocks noChangeAspect="1" noEditPoints="1"/>
          </p:cNvSpPr>
          <p:nvPr/>
        </p:nvSpPr>
        <p:spPr bwMode="auto">
          <a:xfrm>
            <a:off x="4214594" y="4019318"/>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cxnSp>
        <p:nvCxnSpPr>
          <p:cNvPr id="28" name="Straight Connector 27">
            <a:extLst>
              <a:ext uri="{FF2B5EF4-FFF2-40B4-BE49-F238E27FC236}">
                <a16:creationId xmlns:a16="http://schemas.microsoft.com/office/drawing/2014/main" id="{86B54A09-1FE3-4E7B-9F83-A5FCDB0901D1}"/>
              </a:ext>
            </a:extLst>
          </p:cNvPr>
          <p:cNvCxnSpPr>
            <a:cxnSpLocks/>
          </p:cNvCxnSpPr>
          <p:nvPr/>
        </p:nvCxnSpPr>
        <p:spPr bwMode="auto">
          <a:xfrm>
            <a:off x="4687842" y="5653386"/>
            <a:ext cx="1352323"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29" name="Picture Placeholder 51">
            <a:extLst>
              <a:ext uri="{FF2B5EF4-FFF2-40B4-BE49-F238E27FC236}">
                <a16:creationId xmlns:a16="http://schemas.microsoft.com/office/drawing/2014/main" id="{7B190A04-191B-470D-9963-654901CF374D}"/>
              </a:ext>
            </a:extLst>
          </p:cNvPr>
          <p:cNvGrpSpPr>
            <a:grpSpLocks noChangeAspect="1"/>
          </p:cNvGrpSpPr>
          <p:nvPr/>
        </p:nvGrpSpPr>
        <p:grpSpPr>
          <a:xfrm>
            <a:off x="4314722" y="5293915"/>
            <a:ext cx="400866" cy="642321"/>
            <a:chOff x="674873" y="539992"/>
            <a:chExt cx="450480" cy="721821"/>
          </a:xfrm>
        </p:grpSpPr>
        <p:sp>
          <p:nvSpPr>
            <p:cNvPr id="30" name="Freeform 7">
              <a:extLst>
                <a:ext uri="{FF2B5EF4-FFF2-40B4-BE49-F238E27FC236}">
                  <a16:creationId xmlns:a16="http://schemas.microsoft.com/office/drawing/2014/main" id="{0BD6BE9C-923F-402B-9531-4DBB9B6AE396}"/>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31" name="Freeform 8">
              <a:extLst>
                <a:ext uri="{FF2B5EF4-FFF2-40B4-BE49-F238E27FC236}">
                  <a16:creationId xmlns:a16="http://schemas.microsoft.com/office/drawing/2014/main" id="{DAF651ED-F6EC-49E3-9540-9B9A0ACF8AE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4FDF0B47-DC65-4B2F-8EC5-95A8C6D0AB08}"/>
              </a:ext>
            </a:extLst>
          </p:cNvPr>
          <p:cNvCxnSpPr>
            <a:cxnSpLocks/>
          </p:cNvCxnSpPr>
          <p:nvPr/>
        </p:nvCxnSpPr>
        <p:spPr bwMode="auto">
          <a:xfrm flipV="1">
            <a:off x="4687842" y="5497847"/>
            <a:ext cx="1352323"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C3EF6D86-4A52-442E-A456-E26DBAE36F03}"/>
              </a:ext>
            </a:extLst>
          </p:cNvPr>
          <p:cNvSpPr/>
          <p:nvPr/>
        </p:nvSpPr>
        <p:spPr bwMode="auto">
          <a:xfrm>
            <a:off x="3947746" y="1360153"/>
            <a:ext cx="4769826" cy="4908762"/>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sp>
        <p:nvSpPr>
          <p:cNvPr id="36" name="TextBox 35">
            <a:extLst>
              <a:ext uri="{FF2B5EF4-FFF2-40B4-BE49-F238E27FC236}">
                <a16:creationId xmlns:a16="http://schemas.microsoft.com/office/drawing/2014/main" id="{C4034A90-21F1-40CC-91E1-2B08D9DC9766}"/>
              </a:ext>
            </a:extLst>
          </p:cNvPr>
          <p:cNvSpPr txBox="1"/>
          <p:nvPr/>
        </p:nvSpPr>
        <p:spPr>
          <a:xfrm>
            <a:off x="3947746" y="1388056"/>
            <a:ext cx="4648376" cy="1195843"/>
          </a:xfrm>
          <a:prstGeom prst="rect">
            <a:avLst/>
          </a:prstGeom>
        </p:spPr>
        <p:txBody>
          <a:bodyPr vert="horz" wrap="square" lIns="72000" tIns="36000" rIns="72000" bIns="36000" rtlCol="0" anchor="t">
            <a:noAutofit/>
          </a:bodyPr>
          <a:lstStyle/>
          <a:p>
            <a:pPr marL="171450" lvl="1" indent="-171450">
              <a:buFont typeface="Arial" panose="020B0604020202020204" pitchFamily="34" charset="0"/>
              <a:buChar char="•"/>
            </a:pPr>
            <a:r>
              <a:rPr lang="en-US" sz="1200">
                <a:latin typeface="+mn-lt"/>
              </a:rPr>
              <a:t>EPC may support several Dedicated Core Networks (DCNs</a:t>
            </a:r>
            <a:r>
              <a:rPr lang="en-US" sz="1200">
                <a:solidFill>
                  <a:schemeClr val="tx1"/>
                </a:solidFill>
                <a:latin typeface="+mn-lt"/>
              </a:rPr>
              <a:t>). A DCN comprises MME and may include SGW/PGW and PCRF. </a:t>
            </a:r>
          </a:p>
          <a:p>
            <a:pPr marL="171450" lvl="1" indent="-171450">
              <a:buFont typeface="Arial" panose="020B0604020202020204" pitchFamily="34" charset="0"/>
              <a:buChar char="•"/>
            </a:pPr>
            <a:r>
              <a:rPr lang="en-US" sz="1200">
                <a:solidFill>
                  <a:schemeClr val="tx1"/>
                </a:solidFill>
                <a:latin typeface="+mn-lt"/>
              </a:rPr>
              <a:t>UE Usage Type (UUT) in subscriber data in HSS indicates the DCN for the UE. Each UE can have only one UUT.</a:t>
            </a:r>
          </a:p>
          <a:p>
            <a:pPr marL="171450" lvl="1" indent="-171450">
              <a:buFont typeface="Arial" panose="020B0604020202020204" pitchFamily="34" charset="0"/>
              <a:buChar char="•"/>
            </a:pPr>
            <a:r>
              <a:rPr lang="en-US" sz="1200">
                <a:solidFill>
                  <a:schemeClr val="tx1"/>
                </a:solidFill>
                <a:latin typeface="+mn-lt"/>
              </a:rPr>
              <a:t>If RAN has not selected the MME serving the DCN for the UE, the MME redirects the UE via RAN to the MME serving this </a:t>
            </a:r>
            <a:r>
              <a:rPr lang="en-US" sz="1200">
                <a:latin typeface="+mn-lt"/>
              </a:rPr>
              <a:t>DCN.</a:t>
            </a:r>
          </a:p>
          <a:p>
            <a:pPr marL="171450" marR="0" indent="-171450" algn="l" defTabSz="914400" rtl="0" eaLnBrk="1" fontAlgn="base" latinLnBrk="0" hangingPunct="1">
              <a:lnSpc>
                <a:spcPct val="100000"/>
              </a:lnSpc>
              <a:spcBef>
                <a:spcPts val="800"/>
              </a:spcBef>
              <a:spcAft>
                <a:spcPct val="0"/>
              </a:spcAft>
              <a:buClrTx/>
              <a:buSzTx/>
              <a:buFont typeface="Arial" panose="020B0604020202020204" pitchFamily="34" charset="0"/>
              <a:buChar char="•"/>
              <a:tabLst/>
            </a:pPr>
            <a:endParaRPr kumimoji="0" lang="en-US" sz="1200" b="0" i="0" u="none" strike="noStrike" kern="1000" cap="none" spc="-30" normalizeH="0" baseline="0" noProof="0">
              <a:ln>
                <a:noFill/>
              </a:ln>
              <a:solidFill>
                <a:schemeClr val="tx1"/>
              </a:solidFill>
              <a:effectLst/>
              <a:uLnTx/>
              <a:uFillTx/>
              <a:latin typeface="+mn-lt"/>
              <a:ea typeface="+mn-ea"/>
              <a:cs typeface="+mn-cs"/>
            </a:endParaRPr>
          </a:p>
        </p:txBody>
      </p:sp>
      <p:sp>
        <p:nvSpPr>
          <p:cNvPr id="38" name="TextBox 37">
            <a:extLst>
              <a:ext uri="{FF2B5EF4-FFF2-40B4-BE49-F238E27FC236}">
                <a16:creationId xmlns:a16="http://schemas.microsoft.com/office/drawing/2014/main" id="{D5616367-C440-407F-8A1F-633C13B8161D}"/>
              </a:ext>
            </a:extLst>
          </p:cNvPr>
          <p:cNvSpPr txBox="1"/>
          <p:nvPr/>
        </p:nvSpPr>
        <p:spPr>
          <a:xfrm>
            <a:off x="103399" y="5391009"/>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39" name="TextBox 38">
            <a:extLst>
              <a:ext uri="{FF2B5EF4-FFF2-40B4-BE49-F238E27FC236}">
                <a16:creationId xmlns:a16="http://schemas.microsoft.com/office/drawing/2014/main" id="{64B41F7E-F5AF-4A78-A9AF-90B0DE34111C}"/>
              </a:ext>
            </a:extLst>
          </p:cNvPr>
          <p:cNvSpPr txBox="1"/>
          <p:nvPr/>
        </p:nvSpPr>
        <p:spPr>
          <a:xfrm>
            <a:off x="93982" y="5613798"/>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40" name="Straight Connector 39">
            <a:extLst>
              <a:ext uri="{FF2B5EF4-FFF2-40B4-BE49-F238E27FC236}">
                <a16:creationId xmlns:a16="http://schemas.microsoft.com/office/drawing/2014/main" id="{3B11BD74-96C4-40DA-8F21-A385A4AC897B}"/>
              </a:ext>
            </a:extLst>
          </p:cNvPr>
          <p:cNvCxnSpPr>
            <a:cxnSpLocks/>
          </p:cNvCxnSpPr>
          <p:nvPr/>
        </p:nvCxnSpPr>
        <p:spPr bwMode="auto">
          <a:xfrm>
            <a:off x="823388" y="551412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756C761F-644B-4422-8EAE-A3618C19603A}"/>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44" name="TextBox 43">
            <a:extLst>
              <a:ext uri="{FF2B5EF4-FFF2-40B4-BE49-F238E27FC236}">
                <a16:creationId xmlns:a16="http://schemas.microsoft.com/office/drawing/2014/main" id="{F787B25B-1998-4BFE-9279-7E60E383951D}"/>
              </a:ext>
            </a:extLst>
          </p:cNvPr>
          <p:cNvSpPr txBox="1"/>
          <p:nvPr/>
        </p:nvSpPr>
        <p:spPr>
          <a:xfrm>
            <a:off x="103399" y="5906745"/>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45" name="Straight Connector 44">
            <a:extLst>
              <a:ext uri="{FF2B5EF4-FFF2-40B4-BE49-F238E27FC236}">
                <a16:creationId xmlns:a16="http://schemas.microsoft.com/office/drawing/2014/main" id="{C9970200-CB08-48BE-96A8-A14CCB5FC87A}"/>
              </a:ext>
            </a:extLst>
          </p:cNvPr>
          <p:cNvCxnSpPr>
            <a:cxnSpLocks/>
          </p:cNvCxnSpPr>
          <p:nvPr/>
        </p:nvCxnSpPr>
        <p:spPr bwMode="auto">
          <a:xfrm>
            <a:off x="839649" y="6053503"/>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1ABC373-6C3C-49FA-95CC-47432E3C6DBA}"/>
              </a:ext>
            </a:extLst>
          </p:cNvPr>
          <p:cNvSpPr txBox="1"/>
          <p:nvPr/>
        </p:nvSpPr>
        <p:spPr>
          <a:xfrm>
            <a:off x="4020664" y="4502959"/>
            <a:ext cx="818525" cy="553998"/>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Has UUT in subscriber data</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34" name="TextBox 33">
            <a:extLst>
              <a:ext uri="{FF2B5EF4-FFF2-40B4-BE49-F238E27FC236}">
                <a16:creationId xmlns:a16="http://schemas.microsoft.com/office/drawing/2014/main" id="{69144585-2160-434E-9FBD-CB897BF434F3}"/>
              </a:ext>
            </a:extLst>
          </p:cNvPr>
          <p:cNvSpPr txBox="1"/>
          <p:nvPr/>
        </p:nvSpPr>
        <p:spPr>
          <a:xfrm>
            <a:off x="103399" y="5133072"/>
            <a:ext cx="1122423"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PDN connections</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9" name="Straight Arrow Connector 8">
            <a:extLst>
              <a:ext uri="{FF2B5EF4-FFF2-40B4-BE49-F238E27FC236}">
                <a16:creationId xmlns:a16="http://schemas.microsoft.com/office/drawing/2014/main" id="{B06FA283-AB7C-4FDA-AB07-F4CE3A8EF78D}"/>
              </a:ext>
            </a:extLst>
          </p:cNvPr>
          <p:cNvCxnSpPr>
            <a:cxnSpLocks/>
            <a:stCxn id="14" idx="1"/>
            <a:endCxn id="5" idx="1"/>
          </p:cNvCxnSpPr>
          <p:nvPr/>
        </p:nvCxnSpPr>
        <p:spPr bwMode="auto">
          <a:xfrm rot="10800000">
            <a:off x="6119873" y="4323700"/>
            <a:ext cx="8804" cy="1262669"/>
          </a:xfrm>
          <a:prstGeom prst="curvedConnector3">
            <a:avLst>
              <a:gd name="adj1" fmla="val 6180111"/>
            </a:avLst>
          </a:prstGeom>
          <a:solidFill>
            <a:schemeClr val="accent1"/>
          </a:solidFill>
          <a:ln w="12700" cap="flat" cmpd="sng" algn="ctr">
            <a:solidFill>
              <a:schemeClr val="tx1"/>
            </a:solidFill>
            <a:prstDash val="dash"/>
            <a:round/>
            <a:headEnd type="none" w="med" len="med"/>
            <a:tailEnd type="triangle"/>
          </a:ln>
          <a:effectLst/>
        </p:spPr>
      </p:cxnSp>
      <p:sp>
        <p:nvSpPr>
          <p:cNvPr id="46" name="TextBox 45">
            <a:extLst>
              <a:ext uri="{FF2B5EF4-FFF2-40B4-BE49-F238E27FC236}">
                <a16:creationId xmlns:a16="http://schemas.microsoft.com/office/drawing/2014/main" id="{517CF375-F530-456C-ADFA-E891AF330435}"/>
              </a:ext>
            </a:extLst>
          </p:cNvPr>
          <p:cNvSpPr txBox="1"/>
          <p:nvPr/>
        </p:nvSpPr>
        <p:spPr>
          <a:xfrm>
            <a:off x="4930511" y="4664491"/>
            <a:ext cx="726274" cy="400110"/>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Redirect if needed</a:t>
            </a:r>
            <a:endParaRPr kumimoji="0" lang="en-US" sz="1000" b="0" i="0" u="none" strike="noStrike" kern="1200" cap="none" spc="0" normalizeH="0" baseline="0" noProof="0">
              <a:ln>
                <a:noFill/>
              </a:ln>
              <a:solidFill>
                <a:schemeClr val="tx1"/>
              </a:solidFill>
              <a:effectLst/>
              <a:uLnTx/>
              <a:uFillTx/>
              <a:latin typeface="Ericsson Hilda"/>
            </a:endParaRPr>
          </a:p>
        </p:txBody>
      </p:sp>
    </p:spTree>
    <p:extLst>
      <p:ext uri="{BB962C8B-B14F-4D97-AF65-F5344CB8AC3E}">
        <p14:creationId xmlns:p14="http://schemas.microsoft.com/office/powerpoint/2010/main" val="396524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UE on 5GS</a:t>
            </a:r>
          </a:p>
        </p:txBody>
      </p:sp>
      <p:sp>
        <p:nvSpPr>
          <p:cNvPr id="2" name="Subtitle 1">
            <a:extLst>
              <a:ext uri="{FF2B5EF4-FFF2-40B4-BE49-F238E27FC236}">
                <a16:creationId xmlns:a16="http://schemas.microsoft.com/office/drawing/2014/main" id="{940CDE77-78B6-42FD-999F-975C5C6CA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529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Ericsson Hilda Light" panose="020B0604020202020204" charset="0"/>
                <a:cs typeface="Ericsson Hilda Light" panose="020B0604020202020204" charset="0"/>
              </a:rPr>
              <a:t>About this presentation – slide to be removed</a:t>
            </a:r>
          </a:p>
        </p:txBody>
      </p:sp>
      <p:sp>
        <p:nvSpPr>
          <p:cNvPr id="4" name="Content Placeholder 3">
            <a:extLst>
              <a:ext uri="{FF2B5EF4-FFF2-40B4-BE49-F238E27FC236}">
                <a16:creationId xmlns:a16="http://schemas.microsoft.com/office/drawing/2014/main" id="{9B906EF7-ACEE-4EC5-B09F-3B0F71D23883}"/>
              </a:ext>
            </a:extLst>
          </p:cNvPr>
          <p:cNvSpPr>
            <a:spLocks noGrp="1"/>
          </p:cNvSpPr>
          <p:nvPr>
            <p:ph sz="quarter" idx="10"/>
          </p:nvPr>
        </p:nvSpPr>
        <p:spPr>
          <a:xfrm>
            <a:off x="479425" y="1844674"/>
            <a:ext cx="11233150" cy="4668667"/>
          </a:xfrm>
        </p:spPr>
        <p:txBody>
          <a:bodyPr/>
          <a:lstStyle/>
          <a:p>
            <a:pPr marL="0" indent="0">
              <a:buNone/>
            </a:pPr>
            <a:r>
              <a:rPr lang="en-US" b="1">
                <a:latin typeface="Ericsson Hilda" panose="020B0604020202020204" charset="0"/>
                <a:cs typeface="Ericsson Hilda" panose="020B0604020202020204" charset="0"/>
              </a:rPr>
              <a:t>Scope of the presentation: </a:t>
            </a:r>
            <a:r>
              <a:rPr lang="en-US">
                <a:latin typeface="Ericsson Hilda" panose="020B0604020202020204" charset="0"/>
                <a:cs typeface="Ericsson Hilda" panose="020B0604020202020204" charset="0"/>
              </a:rPr>
              <a:t>This presentation is </a:t>
            </a:r>
            <a:r>
              <a:rPr lang="en-US"/>
              <a:t>explaining terminology and use of network slicing; however, it is not a commitment that all these features will be implemented. Please see the roadmap for latest information.</a:t>
            </a:r>
          </a:p>
          <a:p>
            <a:pPr marL="0" indent="0">
              <a:buNone/>
            </a:pPr>
            <a:endParaRPr lang="en-US">
              <a:latin typeface="Ericsson Hilda" panose="020B0604020202020204" charset="0"/>
              <a:cs typeface="Ericsson Hilda" panose="020B0604020202020204" charset="0"/>
            </a:endParaRPr>
          </a:p>
          <a:p>
            <a:pPr marL="0" indent="0">
              <a:buNone/>
            </a:pPr>
            <a:endParaRPr lang="en-US">
              <a:latin typeface="Ericsson Hilda" panose="020B0604020202020204" charset="0"/>
              <a:cs typeface="Ericsson Hilda" panose="020B0604020202020204" charset="0"/>
            </a:endParaRPr>
          </a:p>
          <a:p>
            <a:pPr marL="0" indent="0">
              <a:buNone/>
            </a:pPr>
            <a:r>
              <a:rPr lang="en-US" b="1">
                <a:latin typeface="Ericsson Hilda" panose="020B0604020202020204" charset="0"/>
                <a:cs typeface="Ericsson Hilda" panose="020B0604020202020204" charset="0"/>
              </a:rPr>
              <a:t>Objective with the presentation: </a:t>
            </a:r>
            <a:r>
              <a:rPr lang="en-US">
                <a:latin typeface="Ericsson Hilda" panose="020B0604020202020204" charset="0"/>
                <a:cs typeface="Ericsson Hilda" panose="020B0604020202020204" charset="0"/>
              </a:rPr>
              <a:t>The presentation should be seen as discussion material around network slicing based on Ericsson’s (current) preferred view.</a:t>
            </a:r>
          </a:p>
          <a:p>
            <a:pPr marL="0" indent="0">
              <a:buNone/>
            </a:pPr>
            <a:endParaRPr lang="en-US">
              <a:latin typeface="Ericsson Hilda" panose="020B0604020202020204" charset="0"/>
              <a:cs typeface="Ericsson Hilda" panose="020B0604020202020204" charset="0"/>
            </a:endParaRPr>
          </a:p>
          <a:p>
            <a:pPr marL="0" indent="0">
              <a:buNone/>
            </a:pPr>
            <a:r>
              <a:rPr lang="en-US" b="1">
                <a:latin typeface="Ericsson Hilda" panose="020B0604020202020204" charset="0"/>
                <a:cs typeface="Ericsson Hilda" panose="020B0604020202020204" charset="0"/>
              </a:rPr>
              <a:t>Please use the latest version</a:t>
            </a:r>
            <a:r>
              <a:rPr lang="en-US">
                <a:latin typeface="Ericsson Hilda" panose="020B0604020202020204" charset="0"/>
                <a:cs typeface="Ericsson Hilda" panose="020B0604020202020204" charset="0"/>
              </a:rPr>
              <a:t>: The latest version of this presentation and associated material is available at the </a:t>
            </a:r>
            <a:r>
              <a:rPr lang="en-US">
                <a:latin typeface="Ericsson Hilda" panose="020B0604020202020204" charset="0"/>
                <a:cs typeface="Ericsson Hilda" panose="020B0604020202020204" charset="0"/>
                <a:hlinkClick r:id="rId3"/>
              </a:rPr>
              <a:t>5G Core Engagement </a:t>
            </a:r>
            <a:r>
              <a:rPr lang="en-US" err="1">
                <a:latin typeface="Ericsson Hilda" panose="020B0604020202020204" charset="0"/>
                <a:cs typeface="Ericsson Hilda" panose="020B0604020202020204" charset="0"/>
                <a:hlinkClick r:id="rId3"/>
              </a:rPr>
              <a:t>EriColl</a:t>
            </a:r>
            <a:r>
              <a:rPr lang="en-US">
                <a:latin typeface="Ericsson Hilda" panose="020B0604020202020204" charset="0"/>
                <a:cs typeface="Ericsson Hilda" panose="020B0604020202020204" charset="0"/>
              </a:rPr>
              <a:t>.</a:t>
            </a:r>
          </a:p>
          <a:p>
            <a:pPr marL="0" indent="0">
              <a:buNone/>
            </a:pPr>
            <a:endParaRPr lang="en-US">
              <a:latin typeface="Ericsson Hilda" panose="020B0604020202020204" charset="0"/>
              <a:cs typeface="Ericsson Hilda" panose="020B0604020202020204" charset="0"/>
            </a:endParaRPr>
          </a:p>
          <a:p>
            <a:pPr marL="0" indent="0">
              <a:buNone/>
            </a:pPr>
            <a:r>
              <a:rPr lang="en-US" b="1">
                <a:latin typeface="Ericsson Hilda" panose="020B0604020202020204" charset="0"/>
                <a:cs typeface="Ericsson Hilda" panose="020B0604020202020204" charset="0"/>
              </a:rPr>
              <a:t>Speakers notes</a:t>
            </a:r>
            <a:r>
              <a:rPr lang="en-US">
                <a:latin typeface="Ericsson Hilda" panose="020B0604020202020204" charset="0"/>
                <a:cs typeface="Ericsson Hilda" panose="020B0604020202020204" charset="0"/>
              </a:rPr>
              <a:t>: The presentation contain speakers notes for each slide to assist in the presentation of the material.</a:t>
            </a:r>
          </a:p>
        </p:txBody>
      </p:sp>
    </p:spTree>
    <p:extLst>
      <p:ext uri="{BB962C8B-B14F-4D97-AF65-F5344CB8AC3E}">
        <p14:creationId xmlns:p14="http://schemas.microsoft.com/office/powerpoint/2010/main" val="3884518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C9A3C-47CE-42E7-B38A-FF6CA8C517A2}"/>
              </a:ext>
            </a:extLst>
          </p:cNvPr>
          <p:cNvSpPr>
            <a:spLocks noGrp="1"/>
          </p:cNvSpPr>
          <p:nvPr>
            <p:ph type="title"/>
          </p:nvPr>
        </p:nvSpPr>
        <p:spPr/>
        <p:txBody>
          <a:bodyPr/>
          <a:lstStyle/>
          <a:p>
            <a:r>
              <a:rPr lang="en-US"/>
              <a:t>Example smartphone use cases</a:t>
            </a:r>
          </a:p>
        </p:txBody>
      </p:sp>
      <p:sp>
        <p:nvSpPr>
          <p:cNvPr id="52" name="TextBox 51">
            <a:extLst>
              <a:ext uri="{FF2B5EF4-FFF2-40B4-BE49-F238E27FC236}">
                <a16:creationId xmlns:a16="http://schemas.microsoft.com/office/drawing/2014/main" id="{FF26371B-5B04-4C16-BC6E-F50C550CD549}"/>
              </a:ext>
            </a:extLst>
          </p:cNvPr>
          <p:cNvSpPr txBox="1"/>
          <p:nvPr/>
        </p:nvSpPr>
        <p:spPr>
          <a:xfrm>
            <a:off x="103399" y="5394123"/>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53" name="TextBox 52">
            <a:extLst>
              <a:ext uri="{FF2B5EF4-FFF2-40B4-BE49-F238E27FC236}">
                <a16:creationId xmlns:a16="http://schemas.microsoft.com/office/drawing/2014/main" id="{0E2D8DBC-682D-4BB8-9395-BF9839FFE119}"/>
              </a:ext>
            </a:extLst>
          </p:cNvPr>
          <p:cNvSpPr txBox="1"/>
          <p:nvPr/>
        </p:nvSpPr>
        <p:spPr>
          <a:xfrm>
            <a:off x="93982" y="5613798"/>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4" name="Straight Connector 53">
            <a:extLst>
              <a:ext uri="{FF2B5EF4-FFF2-40B4-BE49-F238E27FC236}">
                <a16:creationId xmlns:a16="http://schemas.microsoft.com/office/drawing/2014/main" id="{55301012-124E-444C-BD81-001C6D1EA3FA}"/>
              </a:ext>
            </a:extLst>
          </p:cNvPr>
          <p:cNvCxnSpPr>
            <a:cxnSpLocks/>
          </p:cNvCxnSpPr>
          <p:nvPr/>
        </p:nvCxnSpPr>
        <p:spPr bwMode="auto">
          <a:xfrm>
            <a:off x="823388" y="551412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AB269CED-6A4F-4B0A-8CCE-E303FC29B72A}"/>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0A95C49E-6599-4039-A428-4078FC1BD9B1}"/>
              </a:ext>
            </a:extLst>
          </p:cNvPr>
          <p:cNvSpPr txBox="1"/>
          <p:nvPr/>
        </p:nvSpPr>
        <p:spPr>
          <a:xfrm>
            <a:off x="87138" y="5873430"/>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7" name="Straight Connector 56">
            <a:extLst>
              <a:ext uri="{FF2B5EF4-FFF2-40B4-BE49-F238E27FC236}">
                <a16:creationId xmlns:a16="http://schemas.microsoft.com/office/drawing/2014/main" id="{37591DD7-2D16-447C-A309-EA0DB87C8902}"/>
              </a:ext>
            </a:extLst>
          </p:cNvPr>
          <p:cNvCxnSpPr>
            <a:cxnSpLocks/>
          </p:cNvCxnSpPr>
          <p:nvPr/>
        </p:nvCxnSpPr>
        <p:spPr bwMode="auto">
          <a:xfrm>
            <a:off x="823388" y="6020188"/>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75" name="Rectangle 74">
            <a:extLst>
              <a:ext uri="{FF2B5EF4-FFF2-40B4-BE49-F238E27FC236}">
                <a16:creationId xmlns:a16="http://schemas.microsoft.com/office/drawing/2014/main" id="{E2A332FF-063D-485E-B234-AEC6604091A7}"/>
              </a:ext>
            </a:extLst>
          </p:cNvPr>
          <p:cNvSpPr/>
          <p:nvPr/>
        </p:nvSpPr>
        <p:spPr bwMode="auto">
          <a:xfrm>
            <a:off x="1202782" y="3368932"/>
            <a:ext cx="2053025" cy="61177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76" name="Rectangle 75">
            <a:extLst>
              <a:ext uri="{FF2B5EF4-FFF2-40B4-BE49-F238E27FC236}">
                <a16:creationId xmlns:a16="http://schemas.microsoft.com/office/drawing/2014/main" id="{38971272-3437-4CDF-BB2B-37643F7FDA14}"/>
              </a:ext>
            </a:extLst>
          </p:cNvPr>
          <p:cNvSpPr/>
          <p:nvPr/>
        </p:nvSpPr>
        <p:spPr bwMode="auto">
          <a:xfrm>
            <a:off x="2288748" y="3066769"/>
            <a:ext cx="873343" cy="13221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77" name="Rectangle 76">
            <a:extLst>
              <a:ext uri="{FF2B5EF4-FFF2-40B4-BE49-F238E27FC236}">
                <a16:creationId xmlns:a16="http://schemas.microsoft.com/office/drawing/2014/main" id="{7B1BB700-8091-47D5-B076-2DB5A312DF21}"/>
              </a:ext>
            </a:extLst>
          </p:cNvPr>
          <p:cNvSpPr/>
          <p:nvPr/>
        </p:nvSpPr>
        <p:spPr bwMode="auto">
          <a:xfrm>
            <a:off x="1338154" y="3066768"/>
            <a:ext cx="873343" cy="13221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78" name="Straight Connector 77">
            <a:extLst>
              <a:ext uri="{FF2B5EF4-FFF2-40B4-BE49-F238E27FC236}">
                <a16:creationId xmlns:a16="http://schemas.microsoft.com/office/drawing/2014/main" id="{C5592F79-4E10-41C3-A289-2BFDF19D0D27}"/>
              </a:ext>
            </a:extLst>
          </p:cNvPr>
          <p:cNvCxnSpPr>
            <a:cxnSpLocks/>
          </p:cNvCxnSpPr>
          <p:nvPr/>
        </p:nvCxnSpPr>
        <p:spPr bwMode="auto">
          <a:xfrm>
            <a:off x="960684" y="3698516"/>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79" name="Picture Placeholder 51">
            <a:extLst>
              <a:ext uri="{FF2B5EF4-FFF2-40B4-BE49-F238E27FC236}">
                <a16:creationId xmlns:a16="http://schemas.microsoft.com/office/drawing/2014/main" id="{F1802A53-CADF-4CAF-B992-B2E5FB4FF800}"/>
              </a:ext>
            </a:extLst>
          </p:cNvPr>
          <p:cNvGrpSpPr>
            <a:grpSpLocks noChangeAspect="1"/>
          </p:cNvGrpSpPr>
          <p:nvPr/>
        </p:nvGrpSpPr>
        <p:grpSpPr>
          <a:xfrm>
            <a:off x="587564" y="3368932"/>
            <a:ext cx="400866" cy="642321"/>
            <a:chOff x="674873" y="539992"/>
            <a:chExt cx="450480" cy="721821"/>
          </a:xfrm>
        </p:grpSpPr>
        <p:sp>
          <p:nvSpPr>
            <p:cNvPr id="80" name="Freeform 7">
              <a:extLst>
                <a:ext uri="{FF2B5EF4-FFF2-40B4-BE49-F238E27FC236}">
                  <a16:creationId xmlns:a16="http://schemas.microsoft.com/office/drawing/2014/main" id="{EF8C27D7-5342-4D35-8301-5FE9BF004CE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1" name="Freeform 8">
              <a:extLst>
                <a:ext uri="{FF2B5EF4-FFF2-40B4-BE49-F238E27FC236}">
                  <a16:creationId xmlns:a16="http://schemas.microsoft.com/office/drawing/2014/main" id="{60A56804-22A5-46CE-9C3D-175C6EAB949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82" name="Straight Connector 81">
            <a:extLst>
              <a:ext uri="{FF2B5EF4-FFF2-40B4-BE49-F238E27FC236}">
                <a16:creationId xmlns:a16="http://schemas.microsoft.com/office/drawing/2014/main" id="{E5998404-621C-4B2D-9F5C-B992F3F1474E}"/>
              </a:ext>
            </a:extLst>
          </p:cNvPr>
          <p:cNvCxnSpPr>
            <a:cxnSpLocks/>
          </p:cNvCxnSpPr>
          <p:nvPr/>
        </p:nvCxnSpPr>
        <p:spPr bwMode="auto">
          <a:xfrm flipV="1">
            <a:off x="960684" y="3542604"/>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71CA900-7C4D-46F7-ADC7-3CA176D10A98}"/>
              </a:ext>
            </a:extLst>
          </p:cNvPr>
          <p:cNvCxnSpPr>
            <a:cxnSpLocks/>
          </p:cNvCxnSpPr>
          <p:nvPr/>
        </p:nvCxnSpPr>
        <p:spPr bwMode="auto">
          <a:xfrm>
            <a:off x="999164" y="3850693"/>
            <a:ext cx="2115714" cy="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218" name="TextBox 217">
            <a:extLst>
              <a:ext uri="{FF2B5EF4-FFF2-40B4-BE49-F238E27FC236}">
                <a16:creationId xmlns:a16="http://schemas.microsoft.com/office/drawing/2014/main" id="{DCF3006B-3A5E-45E7-9B75-FFA69786D112}"/>
              </a:ext>
            </a:extLst>
          </p:cNvPr>
          <p:cNvSpPr txBox="1"/>
          <p:nvPr/>
        </p:nvSpPr>
        <p:spPr>
          <a:xfrm>
            <a:off x="432214" y="1347687"/>
            <a:ext cx="3146686" cy="1195843"/>
          </a:xfrm>
          <a:prstGeom prst="rect">
            <a:avLst/>
          </a:prstGeom>
        </p:spPr>
        <p:txBody>
          <a:bodyPr vert="horz" wrap="square" lIns="72000" tIns="36000" rIns="72000" bIns="36000" rtlCol="0" anchor="t">
            <a:noAutofit/>
          </a:bodyPr>
          <a:lstStyle/>
          <a:p>
            <a:pPr algn="l" rtl="0" fontAlgn="base">
              <a:spcBef>
                <a:spcPts val="800"/>
              </a:spcBef>
              <a:spcAft>
                <a:spcPct val="0"/>
              </a:spcAft>
            </a:pPr>
            <a:r>
              <a:rPr kumimoji="0" lang="en-US" sz="1400" b="1" i="0" u="none" strike="noStrike" kern="1000" cap="none" spc="-30" normalizeH="0" baseline="0" noProof="0">
                <a:ln>
                  <a:noFill/>
                </a:ln>
                <a:solidFill>
                  <a:schemeClr val="tx1"/>
                </a:solidFill>
                <a:effectLst/>
                <a:uLnTx/>
                <a:uFillTx/>
                <a:latin typeface="Ericsson Hilda"/>
                <a:ea typeface="+mn-ea"/>
                <a:cs typeface="+mn-cs"/>
              </a:rPr>
              <a:t>Deployment scenario </a:t>
            </a:r>
            <a:r>
              <a:rPr lang="en-US" sz="1400" b="1" kern="1000" spc="-30">
                <a:solidFill>
                  <a:schemeClr val="tx1"/>
                </a:solidFill>
                <a:latin typeface="Ericsson Hilda"/>
              </a:rPr>
              <a:t>MBB</a:t>
            </a:r>
            <a:endParaRPr kumimoji="0" lang="en-US" sz="1400" b="1" i="0" u="none" strike="sngStrike" kern="1000" cap="none" spc="-30" normalizeH="0" baseline="0" noProof="0">
              <a:ln>
                <a:noFill/>
              </a:ln>
              <a:solidFill>
                <a:schemeClr val="tx1"/>
              </a:solidFill>
              <a:effectLst/>
              <a:uLnTx/>
              <a:uFillTx/>
              <a:latin typeface="Ericsson Hilda"/>
              <a:ea typeface="+mn-ea"/>
              <a:cs typeface="+mn-cs"/>
            </a:endParaRPr>
          </a:p>
          <a:p>
            <a:pPr marL="285750" indent="-285750" algn="l" rtl="0" fontAlgn="base">
              <a:spcBef>
                <a:spcPts val="800"/>
              </a:spcBef>
              <a:spcAft>
                <a:spcPct val="0"/>
              </a:spcAft>
              <a:buFont typeface="Arial" panose="020B0604020202020204" pitchFamily="34" charset="0"/>
              <a:buChar char="•"/>
            </a:pPr>
            <a:r>
              <a:rPr lang="en-US" sz="1400">
                <a:solidFill>
                  <a:schemeClr val="tx1"/>
                </a:solidFill>
              </a:rPr>
              <a:t>IMS, Internet and Enterprise and PDU session on MBB network slice</a:t>
            </a:r>
          </a:p>
          <a:p>
            <a:pPr marR="0" algn="l" defTabSz="914400" rtl="0" eaLnBrk="1" fontAlgn="base" latinLnBrk="0" hangingPunct="1">
              <a:lnSpc>
                <a:spcPct val="100000"/>
              </a:lnSpc>
              <a:spcBef>
                <a:spcPts val="800"/>
              </a:spcBef>
              <a:spcAft>
                <a:spcPct val="0"/>
              </a:spcAft>
              <a:buClrTx/>
              <a:buSzTx/>
              <a:tabLst/>
            </a:pPr>
            <a:endParaRPr kumimoji="0" lang="en-US" sz="1400" b="0" i="0" u="none" strike="noStrike" kern="1000" cap="none" spc="-30" normalizeH="0" baseline="0" noProof="0">
              <a:ln>
                <a:noFill/>
              </a:ln>
              <a:solidFill>
                <a:schemeClr val="tx1"/>
              </a:solidFill>
              <a:effectLst/>
              <a:uLnTx/>
              <a:uFillTx/>
              <a:latin typeface="Ericsson Hilda"/>
              <a:ea typeface="+mn-ea"/>
              <a:cs typeface="+mn-cs"/>
            </a:endParaRPr>
          </a:p>
        </p:txBody>
      </p:sp>
      <p:sp>
        <p:nvSpPr>
          <p:cNvPr id="66" name="TextBox 65">
            <a:extLst>
              <a:ext uri="{FF2B5EF4-FFF2-40B4-BE49-F238E27FC236}">
                <a16:creationId xmlns:a16="http://schemas.microsoft.com/office/drawing/2014/main" id="{72082C30-D3B5-4A31-9341-7CB03781084E}"/>
              </a:ext>
            </a:extLst>
          </p:cNvPr>
          <p:cNvSpPr txBox="1"/>
          <p:nvPr/>
        </p:nvSpPr>
        <p:spPr>
          <a:xfrm>
            <a:off x="4425896" y="6184053"/>
            <a:ext cx="3992239"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Note: Temporary PDU sessions are not shown</a:t>
            </a:r>
          </a:p>
        </p:txBody>
      </p:sp>
      <p:sp>
        <p:nvSpPr>
          <p:cNvPr id="74" name="Rectangle 73">
            <a:extLst>
              <a:ext uri="{FF2B5EF4-FFF2-40B4-BE49-F238E27FC236}">
                <a16:creationId xmlns:a16="http://schemas.microsoft.com/office/drawing/2014/main" id="{B983E14A-2762-469E-8EB6-3ADFB17C6A4A}"/>
              </a:ext>
            </a:extLst>
          </p:cNvPr>
          <p:cNvSpPr/>
          <p:nvPr/>
        </p:nvSpPr>
        <p:spPr bwMode="auto">
          <a:xfrm>
            <a:off x="437850" y="1360153"/>
            <a:ext cx="3168192" cy="376403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sp>
        <p:nvSpPr>
          <p:cNvPr id="92" name="Rectangle 91">
            <a:extLst>
              <a:ext uri="{FF2B5EF4-FFF2-40B4-BE49-F238E27FC236}">
                <a16:creationId xmlns:a16="http://schemas.microsoft.com/office/drawing/2014/main" id="{43D53DCF-7FCA-49EB-992F-05BE153F9191}"/>
              </a:ext>
            </a:extLst>
          </p:cNvPr>
          <p:cNvSpPr/>
          <p:nvPr/>
        </p:nvSpPr>
        <p:spPr bwMode="auto">
          <a:xfrm>
            <a:off x="6772001" y="4024194"/>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4" name="Rectangle 93">
            <a:extLst>
              <a:ext uri="{FF2B5EF4-FFF2-40B4-BE49-F238E27FC236}">
                <a16:creationId xmlns:a16="http://schemas.microsoft.com/office/drawing/2014/main" id="{01D8D092-7F05-49E3-8F17-42FB6C12B2C6}"/>
              </a:ext>
            </a:extLst>
          </p:cNvPr>
          <p:cNvSpPr/>
          <p:nvPr/>
        </p:nvSpPr>
        <p:spPr bwMode="auto">
          <a:xfrm>
            <a:off x="6787358" y="3489273"/>
            <a:ext cx="2068536" cy="48064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5" name="Rectangle 94">
            <a:extLst>
              <a:ext uri="{FF2B5EF4-FFF2-40B4-BE49-F238E27FC236}">
                <a16:creationId xmlns:a16="http://schemas.microsoft.com/office/drawing/2014/main" id="{B6C8AC2F-2FBA-4411-839C-6DB8C152D5B5}"/>
              </a:ext>
            </a:extLst>
          </p:cNvPr>
          <p:cNvSpPr/>
          <p:nvPr/>
        </p:nvSpPr>
        <p:spPr bwMode="auto">
          <a:xfrm>
            <a:off x="7833363" y="3137664"/>
            <a:ext cx="873343" cy="13110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96" name="Rectangle 95">
            <a:extLst>
              <a:ext uri="{FF2B5EF4-FFF2-40B4-BE49-F238E27FC236}">
                <a16:creationId xmlns:a16="http://schemas.microsoft.com/office/drawing/2014/main" id="{7695268A-EEE0-4977-A4CE-38079526D4E3}"/>
              </a:ext>
            </a:extLst>
          </p:cNvPr>
          <p:cNvSpPr/>
          <p:nvPr/>
        </p:nvSpPr>
        <p:spPr bwMode="auto">
          <a:xfrm>
            <a:off x="6882769" y="3137663"/>
            <a:ext cx="873343" cy="13110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97" name="Straight Connector 96">
            <a:extLst>
              <a:ext uri="{FF2B5EF4-FFF2-40B4-BE49-F238E27FC236}">
                <a16:creationId xmlns:a16="http://schemas.microsoft.com/office/drawing/2014/main" id="{35772A6B-16C6-4385-A759-7B15B8A1AB81}"/>
              </a:ext>
            </a:extLst>
          </p:cNvPr>
          <p:cNvCxnSpPr>
            <a:cxnSpLocks/>
          </p:cNvCxnSpPr>
          <p:nvPr/>
        </p:nvCxnSpPr>
        <p:spPr bwMode="auto">
          <a:xfrm>
            <a:off x="6505299" y="3856997"/>
            <a:ext cx="2076004" cy="23811"/>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8" name="Picture Placeholder 51">
            <a:extLst>
              <a:ext uri="{FF2B5EF4-FFF2-40B4-BE49-F238E27FC236}">
                <a16:creationId xmlns:a16="http://schemas.microsoft.com/office/drawing/2014/main" id="{A5E5CE98-13E3-4663-B68A-7F0061322E1E}"/>
              </a:ext>
            </a:extLst>
          </p:cNvPr>
          <p:cNvGrpSpPr>
            <a:grpSpLocks noChangeAspect="1"/>
          </p:cNvGrpSpPr>
          <p:nvPr/>
        </p:nvGrpSpPr>
        <p:grpSpPr>
          <a:xfrm>
            <a:off x="6132179" y="3583963"/>
            <a:ext cx="400866" cy="642321"/>
            <a:chOff x="674873" y="539992"/>
            <a:chExt cx="450480" cy="721821"/>
          </a:xfrm>
        </p:grpSpPr>
        <p:sp>
          <p:nvSpPr>
            <p:cNvPr id="99" name="Freeform 7">
              <a:extLst>
                <a:ext uri="{FF2B5EF4-FFF2-40B4-BE49-F238E27FC236}">
                  <a16:creationId xmlns:a16="http://schemas.microsoft.com/office/drawing/2014/main" id="{DB0EE874-0271-460E-8993-5431A5C3F8B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0" name="Freeform 8">
              <a:extLst>
                <a:ext uri="{FF2B5EF4-FFF2-40B4-BE49-F238E27FC236}">
                  <a16:creationId xmlns:a16="http://schemas.microsoft.com/office/drawing/2014/main" id="{E2F8104B-3C1F-41CA-8701-58884390F53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01" name="Straight Connector 100">
            <a:extLst>
              <a:ext uri="{FF2B5EF4-FFF2-40B4-BE49-F238E27FC236}">
                <a16:creationId xmlns:a16="http://schemas.microsoft.com/office/drawing/2014/main" id="{53F746E1-389E-4199-877F-26EBDCA01F0D}"/>
              </a:ext>
            </a:extLst>
          </p:cNvPr>
          <p:cNvCxnSpPr>
            <a:cxnSpLocks/>
          </p:cNvCxnSpPr>
          <p:nvPr/>
        </p:nvCxnSpPr>
        <p:spPr bwMode="auto">
          <a:xfrm>
            <a:off x="6505299" y="3660971"/>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4541354-B497-43EC-B10E-2C25678AD4AC}"/>
              </a:ext>
            </a:extLst>
          </p:cNvPr>
          <p:cNvCxnSpPr>
            <a:cxnSpLocks/>
          </p:cNvCxnSpPr>
          <p:nvPr/>
        </p:nvCxnSpPr>
        <p:spPr bwMode="auto">
          <a:xfrm>
            <a:off x="6511283" y="4096047"/>
            <a:ext cx="2088922" cy="24229"/>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111" name="TextBox 110">
            <a:extLst>
              <a:ext uri="{FF2B5EF4-FFF2-40B4-BE49-F238E27FC236}">
                <a16:creationId xmlns:a16="http://schemas.microsoft.com/office/drawing/2014/main" id="{811C2A89-9861-4BA4-B801-11097F1D97F7}"/>
              </a:ext>
            </a:extLst>
          </p:cNvPr>
          <p:cNvSpPr txBox="1"/>
          <p:nvPr/>
        </p:nvSpPr>
        <p:spPr>
          <a:xfrm>
            <a:off x="6071252" y="1471740"/>
            <a:ext cx="3162556" cy="1458281"/>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400" b="1" kern="1000" spc="-30">
                <a:solidFill>
                  <a:schemeClr val="tx1"/>
                </a:solidFill>
                <a:latin typeface="Ericsson Hilda"/>
              </a:rPr>
              <a:t>Deployment scenario MBB + additional network slice(s)</a:t>
            </a:r>
          </a:p>
          <a:p>
            <a:pPr marL="285750" indent="-285750" algn="l" rtl="0" fontAlgn="base">
              <a:spcBef>
                <a:spcPts val="800"/>
              </a:spcBef>
              <a:spcAft>
                <a:spcPct val="0"/>
              </a:spcAft>
              <a:buFont typeface="Arial" panose="020B0604020202020204" pitchFamily="34" charset="0"/>
              <a:buChar char="•"/>
            </a:pPr>
            <a:r>
              <a:rPr lang="en-US" sz="1400">
                <a:solidFill>
                  <a:schemeClr val="tx1"/>
                </a:solidFill>
              </a:rPr>
              <a:t>IMS, and Internet PDU session on MBB network slice</a:t>
            </a:r>
          </a:p>
          <a:p>
            <a:pPr marL="285750" marR="0" indent="-285750" algn="l" defTabSz="914400" rtl="0" eaLnBrk="1" fontAlgn="base" latinLnBrk="0" hangingPunct="1">
              <a:lnSpc>
                <a:spcPct val="100000"/>
              </a:lnSpc>
              <a:spcBef>
                <a:spcPts val="800"/>
              </a:spcBef>
              <a:spcAft>
                <a:spcPct val="0"/>
              </a:spcAft>
              <a:buClrTx/>
              <a:buSzTx/>
              <a:buFont typeface="Arial" panose="020B0604020202020204" pitchFamily="34" charset="0"/>
              <a:buChar char="•"/>
              <a:tabLst/>
            </a:pPr>
            <a:r>
              <a:rPr lang="en-US" sz="1400" kern="1000" spc="-30">
                <a:solidFill>
                  <a:schemeClr val="tx1"/>
                </a:solidFill>
                <a:latin typeface="Ericsson Hilda"/>
              </a:rPr>
              <a:t>Enterprise PDU session on Enterprise network slice</a:t>
            </a:r>
          </a:p>
        </p:txBody>
      </p:sp>
      <p:sp>
        <p:nvSpPr>
          <p:cNvPr id="114" name="Arrow: Left 113">
            <a:extLst>
              <a:ext uri="{FF2B5EF4-FFF2-40B4-BE49-F238E27FC236}">
                <a16:creationId xmlns:a16="http://schemas.microsoft.com/office/drawing/2014/main" id="{B1A6F235-9D62-4160-A7BC-4AFC3497237A}"/>
              </a:ext>
            </a:extLst>
          </p:cNvPr>
          <p:cNvSpPr/>
          <p:nvPr/>
        </p:nvSpPr>
        <p:spPr bwMode="auto">
          <a:xfrm>
            <a:off x="8882493" y="4078365"/>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15" name="TextBox 114">
            <a:extLst>
              <a:ext uri="{FF2B5EF4-FFF2-40B4-BE49-F238E27FC236}">
                <a16:creationId xmlns:a16="http://schemas.microsoft.com/office/drawing/2014/main" id="{00DE85ED-541C-4FB7-B668-5ED2470F3240}"/>
              </a:ext>
            </a:extLst>
          </p:cNvPr>
          <p:cNvSpPr txBox="1"/>
          <p:nvPr/>
        </p:nvSpPr>
        <p:spPr>
          <a:xfrm>
            <a:off x="9446368" y="4061213"/>
            <a:ext cx="3040231"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Enterprise network slice</a:t>
            </a:r>
          </a:p>
          <a:p>
            <a:pPr marL="285750" marR="0" indent="-285750" algn="l" defTabSz="914400" rtl="0" eaLnBrk="1" fontAlgn="base" latinLnBrk="0" hangingPunct="1">
              <a:lnSpc>
                <a:spcPct val="100000"/>
              </a:lnSpc>
              <a:spcBef>
                <a:spcPts val="800"/>
              </a:spcBef>
              <a:spcAft>
                <a:spcPct val="0"/>
              </a:spcAft>
              <a:buClrTx/>
              <a:buSzTx/>
              <a:buFont typeface="Arial" panose="020B0604020202020204" pitchFamily="34" charset="0"/>
              <a:buChar char="•"/>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Available in full coverage</a:t>
            </a:r>
            <a:r>
              <a:rPr lang="en-US" sz="1600" kern="1000" spc="-30">
                <a:solidFill>
                  <a:srgbClr val="181818"/>
                </a:solidFill>
                <a:latin typeface="Ericsson Hilda"/>
                <a:ea typeface="+mn-ea"/>
                <a:cs typeface="+mn-cs"/>
              </a:rPr>
              <a:t> or</a:t>
            </a:r>
          </a:p>
          <a:p>
            <a:pPr marL="285750" marR="0" indent="-285750" algn="l" defTabSz="914400" rtl="0" eaLnBrk="1" fontAlgn="base" latinLnBrk="0" hangingPunct="1">
              <a:lnSpc>
                <a:spcPct val="100000"/>
              </a:lnSpc>
              <a:spcBef>
                <a:spcPts val="800"/>
              </a:spcBef>
              <a:spcAft>
                <a:spcPct val="0"/>
              </a:spcAft>
              <a:buClrTx/>
              <a:buSzTx/>
              <a:buFont typeface="Arial" panose="020B0604020202020204" pitchFamily="34" charset="0"/>
              <a:buChar char="•"/>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Available</a:t>
            </a:r>
            <a:r>
              <a:rPr lang="en-US" sz="1600" kern="1000" spc="-30">
                <a:solidFill>
                  <a:srgbClr val="181818"/>
                </a:solidFill>
                <a:latin typeface="Ericsson Hilda"/>
                <a:ea typeface="+mn-ea"/>
                <a:cs typeface="+mn-cs"/>
              </a:rPr>
              <a:t> only on premise</a:t>
            </a:r>
            <a:endParaRPr kumimoji="0" lang="en-US" sz="16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16" name="Rectangle 115">
            <a:extLst>
              <a:ext uri="{FF2B5EF4-FFF2-40B4-BE49-F238E27FC236}">
                <a16:creationId xmlns:a16="http://schemas.microsoft.com/office/drawing/2014/main" id="{2BA3A3B5-9F5D-4807-8FBA-D17E595DC1CD}"/>
              </a:ext>
            </a:extLst>
          </p:cNvPr>
          <p:cNvSpPr/>
          <p:nvPr/>
        </p:nvSpPr>
        <p:spPr bwMode="auto">
          <a:xfrm>
            <a:off x="6071252" y="1428750"/>
            <a:ext cx="3168192" cy="365054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0" name="Arrow: Left 39">
            <a:extLst>
              <a:ext uri="{FF2B5EF4-FFF2-40B4-BE49-F238E27FC236}">
                <a16:creationId xmlns:a16="http://schemas.microsoft.com/office/drawing/2014/main" id="{1AE99B52-85FB-4AC3-B0AA-156C8B9BC2B7}"/>
              </a:ext>
            </a:extLst>
          </p:cNvPr>
          <p:cNvSpPr/>
          <p:nvPr/>
        </p:nvSpPr>
        <p:spPr bwMode="auto">
          <a:xfrm>
            <a:off x="8873327" y="3576640"/>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2" name="TextBox 41">
            <a:extLst>
              <a:ext uri="{FF2B5EF4-FFF2-40B4-BE49-F238E27FC236}">
                <a16:creationId xmlns:a16="http://schemas.microsoft.com/office/drawing/2014/main" id="{E13E3526-7251-409E-A83B-B97A82681CFF}"/>
              </a:ext>
            </a:extLst>
          </p:cNvPr>
          <p:cNvSpPr txBox="1"/>
          <p:nvPr/>
        </p:nvSpPr>
        <p:spPr>
          <a:xfrm>
            <a:off x="9425609" y="3530998"/>
            <a:ext cx="3040231"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MBB network slice</a:t>
            </a:r>
          </a:p>
        </p:txBody>
      </p:sp>
      <p:sp>
        <p:nvSpPr>
          <p:cNvPr id="45" name="Arrow: Left 44">
            <a:extLst>
              <a:ext uri="{FF2B5EF4-FFF2-40B4-BE49-F238E27FC236}">
                <a16:creationId xmlns:a16="http://schemas.microsoft.com/office/drawing/2014/main" id="{EF5CEC8D-56CA-4F23-A098-AAEEF5582EBE}"/>
              </a:ext>
            </a:extLst>
          </p:cNvPr>
          <p:cNvSpPr/>
          <p:nvPr/>
        </p:nvSpPr>
        <p:spPr bwMode="auto">
          <a:xfrm>
            <a:off x="3295773" y="3532077"/>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6" name="TextBox 45">
            <a:extLst>
              <a:ext uri="{FF2B5EF4-FFF2-40B4-BE49-F238E27FC236}">
                <a16:creationId xmlns:a16="http://schemas.microsoft.com/office/drawing/2014/main" id="{6303FCEE-3703-4BE3-8108-40FFA0E1BCAB}"/>
              </a:ext>
            </a:extLst>
          </p:cNvPr>
          <p:cNvSpPr txBox="1"/>
          <p:nvPr/>
        </p:nvSpPr>
        <p:spPr>
          <a:xfrm>
            <a:off x="3848055" y="3486435"/>
            <a:ext cx="3040231"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MBB network slice</a:t>
            </a:r>
          </a:p>
        </p:txBody>
      </p:sp>
    </p:spTree>
    <p:extLst>
      <p:ext uri="{BB962C8B-B14F-4D97-AF65-F5344CB8AC3E}">
        <p14:creationId xmlns:p14="http://schemas.microsoft.com/office/powerpoint/2010/main" val="114450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C9A3C-47CE-42E7-B38A-FF6CA8C517A2}"/>
              </a:ext>
            </a:extLst>
          </p:cNvPr>
          <p:cNvSpPr>
            <a:spLocks noGrp="1"/>
          </p:cNvSpPr>
          <p:nvPr>
            <p:ph type="title"/>
          </p:nvPr>
        </p:nvSpPr>
        <p:spPr/>
        <p:txBody>
          <a:bodyPr/>
          <a:lstStyle/>
          <a:p>
            <a:r>
              <a:rPr lang="en-US"/>
              <a:t>Example industry device use cases</a:t>
            </a:r>
          </a:p>
        </p:txBody>
      </p:sp>
      <p:sp>
        <p:nvSpPr>
          <p:cNvPr id="52" name="TextBox 51">
            <a:extLst>
              <a:ext uri="{FF2B5EF4-FFF2-40B4-BE49-F238E27FC236}">
                <a16:creationId xmlns:a16="http://schemas.microsoft.com/office/drawing/2014/main" id="{FF26371B-5B04-4C16-BC6E-F50C550CD549}"/>
              </a:ext>
            </a:extLst>
          </p:cNvPr>
          <p:cNvSpPr txBox="1"/>
          <p:nvPr/>
        </p:nvSpPr>
        <p:spPr>
          <a:xfrm>
            <a:off x="103399" y="5394123"/>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53" name="TextBox 52">
            <a:extLst>
              <a:ext uri="{FF2B5EF4-FFF2-40B4-BE49-F238E27FC236}">
                <a16:creationId xmlns:a16="http://schemas.microsoft.com/office/drawing/2014/main" id="{0E2D8DBC-682D-4BB8-9395-BF9839FFE119}"/>
              </a:ext>
            </a:extLst>
          </p:cNvPr>
          <p:cNvSpPr txBox="1"/>
          <p:nvPr/>
        </p:nvSpPr>
        <p:spPr>
          <a:xfrm>
            <a:off x="93982" y="5613798"/>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4" name="Straight Connector 53">
            <a:extLst>
              <a:ext uri="{FF2B5EF4-FFF2-40B4-BE49-F238E27FC236}">
                <a16:creationId xmlns:a16="http://schemas.microsoft.com/office/drawing/2014/main" id="{55301012-124E-444C-BD81-001C6D1EA3FA}"/>
              </a:ext>
            </a:extLst>
          </p:cNvPr>
          <p:cNvCxnSpPr>
            <a:cxnSpLocks/>
          </p:cNvCxnSpPr>
          <p:nvPr/>
        </p:nvCxnSpPr>
        <p:spPr bwMode="auto">
          <a:xfrm>
            <a:off x="830232" y="5524396"/>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AB269CED-6A4F-4B0A-8CCE-E303FC29B72A}"/>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0A95C49E-6599-4039-A428-4078FC1BD9B1}"/>
              </a:ext>
            </a:extLst>
          </p:cNvPr>
          <p:cNvSpPr txBox="1"/>
          <p:nvPr/>
        </p:nvSpPr>
        <p:spPr>
          <a:xfrm>
            <a:off x="87138" y="5873430"/>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7" name="Straight Connector 56">
            <a:extLst>
              <a:ext uri="{FF2B5EF4-FFF2-40B4-BE49-F238E27FC236}">
                <a16:creationId xmlns:a16="http://schemas.microsoft.com/office/drawing/2014/main" id="{37591DD7-2D16-447C-A309-EA0DB87C8902}"/>
              </a:ext>
            </a:extLst>
          </p:cNvPr>
          <p:cNvCxnSpPr>
            <a:cxnSpLocks/>
          </p:cNvCxnSpPr>
          <p:nvPr/>
        </p:nvCxnSpPr>
        <p:spPr bwMode="auto">
          <a:xfrm>
            <a:off x="823388" y="6020188"/>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75" name="Rectangle 74">
            <a:extLst>
              <a:ext uri="{FF2B5EF4-FFF2-40B4-BE49-F238E27FC236}">
                <a16:creationId xmlns:a16="http://schemas.microsoft.com/office/drawing/2014/main" id="{E2A332FF-063D-485E-B234-AEC6604091A7}"/>
              </a:ext>
            </a:extLst>
          </p:cNvPr>
          <p:cNvSpPr/>
          <p:nvPr/>
        </p:nvSpPr>
        <p:spPr bwMode="auto">
          <a:xfrm>
            <a:off x="2880188" y="3306831"/>
            <a:ext cx="2107014" cy="644839"/>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76" name="Rectangle 75">
            <a:extLst>
              <a:ext uri="{FF2B5EF4-FFF2-40B4-BE49-F238E27FC236}">
                <a16:creationId xmlns:a16="http://schemas.microsoft.com/office/drawing/2014/main" id="{38971272-3437-4CDF-BB2B-37643F7FDA14}"/>
              </a:ext>
            </a:extLst>
          </p:cNvPr>
          <p:cNvSpPr/>
          <p:nvPr/>
        </p:nvSpPr>
        <p:spPr bwMode="auto">
          <a:xfrm>
            <a:off x="3966154" y="3004668"/>
            <a:ext cx="873343" cy="13551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77" name="Rectangle 76">
            <a:extLst>
              <a:ext uri="{FF2B5EF4-FFF2-40B4-BE49-F238E27FC236}">
                <a16:creationId xmlns:a16="http://schemas.microsoft.com/office/drawing/2014/main" id="{7B1BB700-8091-47D5-B076-2DB5A312DF21}"/>
              </a:ext>
            </a:extLst>
          </p:cNvPr>
          <p:cNvSpPr/>
          <p:nvPr/>
        </p:nvSpPr>
        <p:spPr bwMode="auto">
          <a:xfrm>
            <a:off x="3015560" y="3004667"/>
            <a:ext cx="873343" cy="135512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78" name="Straight Connector 77">
            <a:extLst>
              <a:ext uri="{FF2B5EF4-FFF2-40B4-BE49-F238E27FC236}">
                <a16:creationId xmlns:a16="http://schemas.microsoft.com/office/drawing/2014/main" id="{C5592F79-4E10-41C3-A289-2BFDF19D0D27}"/>
              </a:ext>
            </a:extLst>
          </p:cNvPr>
          <p:cNvCxnSpPr>
            <a:cxnSpLocks/>
          </p:cNvCxnSpPr>
          <p:nvPr/>
        </p:nvCxnSpPr>
        <p:spPr bwMode="auto">
          <a:xfrm>
            <a:off x="2638090" y="3636415"/>
            <a:ext cx="2201407" cy="12156"/>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E5998404-621C-4B2D-9F5C-B992F3F1474E}"/>
              </a:ext>
            </a:extLst>
          </p:cNvPr>
          <p:cNvCxnSpPr>
            <a:cxnSpLocks/>
          </p:cNvCxnSpPr>
          <p:nvPr/>
        </p:nvCxnSpPr>
        <p:spPr bwMode="auto">
          <a:xfrm flipV="1">
            <a:off x="2638090" y="3480503"/>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71CA900-7C4D-46F7-ADC7-3CA176D10A98}"/>
              </a:ext>
            </a:extLst>
          </p:cNvPr>
          <p:cNvCxnSpPr>
            <a:cxnSpLocks/>
          </p:cNvCxnSpPr>
          <p:nvPr/>
        </p:nvCxnSpPr>
        <p:spPr bwMode="auto">
          <a:xfrm>
            <a:off x="2676570" y="3788592"/>
            <a:ext cx="2115714"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218" name="TextBox 217">
            <a:extLst>
              <a:ext uri="{FF2B5EF4-FFF2-40B4-BE49-F238E27FC236}">
                <a16:creationId xmlns:a16="http://schemas.microsoft.com/office/drawing/2014/main" id="{DCF3006B-3A5E-45E7-9B75-FFA69786D112}"/>
              </a:ext>
            </a:extLst>
          </p:cNvPr>
          <p:cNvSpPr txBox="1"/>
          <p:nvPr/>
        </p:nvSpPr>
        <p:spPr>
          <a:xfrm>
            <a:off x="2224093" y="1329993"/>
            <a:ext cx="2950518" cy="1102091"/>
          </a:xfrm>
          <a:prstGeom prst="rect">
            <a:avLst/>
          </a:prstGeom>
        </p:spPr>
        <p:txBody>
          <a:bodyPr vert="horz" wrap="square" lIns="72000" tIns="36000" rIns="72000" bIns="36000" rtlCol="0" anchor="t">
            <a:noAutofit/>
          </a:bodyPr>
          <a:lstStyle/>
          <a:p>
            <a:pPr algn="l" rtl="0" fontAlgn="base">
              <a:spcBef>
                <a:spcPts val="800"/>
              </a:spcBef>
              <a:spcAft>
                <a:spcPct val="0"/>
              </a:spcAft>
            </a:pPr>
            <a:r>
              <a:rPr kumimoji="0" lang="en-US" sz="1400" b="1" i="0" u="none" strike="noStrike" kern="1000" cap="none" spc="-30" normalizeH="0" baseline="0" noProof="0">
                <a:ln>
                  <a:noFill/>
                </a:ln>
                <a:solidFill>
                  <a:srgbClr val="181818"/>
                </a:solidFill>
                <a:effectLst/>
                <a:uLnTx/>
                <a:uFillTx/>
                <a:latin typeface="+mn-lt"/>
                <a:ea typeface="+mn-ea"/>
                <a:cs typeface="+mn-cs"/>
              </a:rPr>
              <a:t>Deployment scenario single network slice  </a:t>
            </a:r>
            <a:r>
              <a:rPr lang="en-US" sz="1400" b="1" kern="1000" spc="-30">
                <a:solidFill>
                  <a:srgbClr val="181818"/>
                </a:solidFill>
                <a:latin typeface="+mn-lt"/>
                <a:ea typeface="+mn-ea"/>
                <a:cs typeface="+mn-cs"/>
              </a:rPr>
              <a:t>industry / geographical limited </a:t>
            </a:r>
          </a:p>
          <a:p>
            <a:pPr marL="285750" indent="-285750" algn="l" rtl="0" fontAlgn="base">
              <a:spcBef>
                <a:spcPts val="800"/>
              </a:spcBef>
              <a:spcAft>
                <a:spcPct val="0"/>
              </a:spcAft>
              <a:buFont typeface="Arial" panose="020B0604020202020204" pitchFamily="34" charset="0"/>
              <a:buChar char="•"/>
            </a:pPr>
            <a:r>
              <a:rPr lang="en-US" sz="1400">
                <a:latin typeface="+mn-lt"/>
              </a:rPr>
              <a:t>IT and OT PDU session on same network slice</a:t>
            </a:r>
          </a:p>
          <a:p>
            <a:pPr marL="285750" indent="-285750" algn="l" rtl="0" fontAlgn="base">
              <a:spcBef>
                <a:spcPts val="800"/>
              </a:spcBef>
              <a:spcAft>
                <a:spcPct val="0"/>
              </a:spcAft>
              <a:buFont typeface="Arial" panose="020B0604020202020204" pitchFamily="34" charset="0"/>
              <a:buChar char="•"/>
            </a:pPr>
            <a:r>
              <a:rPr lang="en-US" sz="1400">
                <a:latin typeface="+mn-lt"/>
              </a:rPr>
              <a:t>IMS PDU session if needed on same network slice</a:t>
            </a:r>
          </a:p>
          <a:p>
            <a:pPr marR="0" algn="l" defTabSz="914400" rtl="0" eaLnBrk="1" fontAlgn="base" latinLnBrk="0" hangingPunct="1">
              <a:lnSpc>
                <a:spcPct val="100000"/>
              </a:lnSpc>
              <a:spcBef>
                <a:spcPts val="800"/>
              </a:spcBef>
              <a:spcAft>
                <a:spcPct val="0"/>
              </a:spcAft>
              <a:buClrTx/>
              <a:buSzTx/>
              <a:tabLst/>
            </a:pPr>
            <a:endParaRPr kumimoji="0" lang="en-US" sz="1400" b="0" i="0" u="none" strike="noStrike" kern="1000" cap="none" spc="-30" normalizeH="0" baseline="0" noProof="0">
              <a:ln>
                <a:noFill/>
              </a:ln>
              <a:solidFill>
                <a:srgbClr val="181818"/>
              </a:solidFill>
              <a:effectLst/>
              <a:uLnTx/>
              <a:uFillTx/>
              <a:latin typeface="+mn-lt"/>
              <a:ea typeface="+mn-ea"/>
              <a:cs typeface="+mn-cs"/>
            </a:endParaRPr>
          </a:p>
        </p:txBody>
      </p:sp>
      <p:sp>
        <p:nvSpPr>
          <p:cNvPr id="74" name="Rectangle 73">
            <a:extLst>
              <a:ext uri="{FF2B5EF4-FFF2-40B4-BE49-F238E27FC236}">
                <a16:creationId xmlns:a16="http://schemas.microsoft.com/office/drawing/2014/main" id="{B983E14A-2762-469E-8EB6-3ADFB17C6A4A}"/>
              </a:ext>
            </a:extLst>
          </p:cNvPr>
          <p:cNvSpPr/>
          <p:nvPr/>
        </p:nvSpPr>
        <p:spPr bwMode="auto">
          <a:xfrm>
            <a:off x="2115256" y="1298052"/>
            <a:ext cx="3168192" cy="376403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92" name="Rectangle 91">
            <a:extLst>
              <a:ext uri="{FF2B5EF4-FFF2-40B4-BE49-F238E27FC236}">
                <a16:creationId xmlns:a16="http://schemas.microsoft.com/office/drawing/2014/main" id="{43D53DCF-7FCA-49EB-992F-05BE153F9191}"/>
              </a:ext>
            </a:extLst>
          </p:cNvPr>
          <p:cNvSpPr/>
          <p:nvPr/>
        </p:nvSpPr>
        <p:spPr bwMode="auto">
          <a:xfrm>
            <a:off x="6303269" y="3814115"/>
            <a:ext cx="2076004" cy="240320"/>
          </a:xfrm>
          <a:prstGeom prst="rect">
            <a:avLst/>
          </a:prstGeom>
          <a:solidFill>
            <a:schemeClr val="accent3">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4" name="Rectangle 93">
            <a:extLst>
              <a:ext uri="{FF2B5EF4-FFF2-40B4-BE49-F238E27FC236}">
                <a16:creationId xmlns:a16="http://schemas.microsoft.com/office/drawing/2014/main" id="{01D8D092-7F05-49E3-8F17-42FB6C12B2C6}"/>
              </a:ext>
            </a:extLst>
          </p:cNvPr>
          <p:cNvSpPr/>
          <p:nvPr/>
        </p:nvSpPr>
        <p:spPr bwMode="auto">
          <a:xfrm>
            <a:off x="6318626" y="3279194"/>
            <a:ext cx="2068536" cy="480640"/>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5" name="Rectangle 94">
            <a:extLst>
              <a:ext uri="{FF2B5EF4-FFF2-40B4-BE49-F238E27FC236}">
                <a16:creationId xmlns:a16="http://schemas.microsoft.com/office/drawing/2014/main" id="{B6C8AC2F-2FBA-4411-839C-6DB8C152D5B5}"/>
              </a:ext>
            </a:extLst>
          </p:cNvPr>
          <p:cNvSpPr/>
          <p:nvPr/>
        </p:nvSpPr>
        <p:spPr bwMode="auto">
          <a:xfrm>
            <a:off x="7359438" y="2984993"/>
            <a:ext cx="873343" cy="137599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96" name="Rectangle 95">
            <a:extLst>
              <a:ext uri="{FF2B5EF4-FFF2-40B4-BE49-F238E27FC236}">
                <a16:creationId xmlns:a16="http://schemas.microsoft.com/office/drawing/2014/main" id="{7695268A-EEE0-4977-A4CE-38079526D4E3}"/>
              </a:ext>
            </a:extLst>
          </p:cNvPr>
          <p:cNvSpPr/>
          <p:nvPr/>
        </p:nvSpPr>
        <p:spPr bwMode="auto">
          <a:xfrm>
            <a:off x="6422281" y="2984993"/>
            <a:ext cx="873343" cy="1375993"/>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97" name="Straight Connector 96">
            <a:extLst>
              <a:ext uri="{FF2B5EF4-FFF2-40B4-BE49-F238E27FC236}">
                <a16:creationId xmlns:a16="http://schemas.microsoft.com/office/drawing/2014/main" id="{35772A6B-16C6-4385-A759-7B15B8A1AB81}"/>
              </a:ext>
            </a:extLst>
          </p:cNvPr>
          <p:cNvCxnSpPr>
            <a:cxnSpLocks/>
          </p:cNvCxnSpPr>
          <p:nvPr/>
        </p:nvCxnSpPr>
        <p:spPr bwMode="auto">
          <a:xfrm>
            <a:off x="6036567" y="3646918"/>
            <a:ext cx="2076004" cy="23811"/>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53F746E1-389E-4199-877F-26EBDCA01F0D}"/>
              </a:ext>
            </a:extLst>
          </p:cNvPr>
          <p:cNvCxnSpPr>
            <a:cxnSpLocks/>
          </p:cNvCxnSpPr>
          <p:nvPr/>
        </p:nvCxnSpPr>
        <p:spPr bwMode="auto">
          <a:xfrm>
            <a:off x="6036567" y="3450892"/>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4541354-B497-43EC-B10E-2C25678AD4AC}"/>
              </a:ext>
            </a:extLst>
          </p:cNvPr>
          <p:cNvCxnSpPr>
            <a:cxnSpLocks/>
          </p:cNvCxnSpPr>
          <p:nvPr/>
        </p:nvCxnSpPr>
        <p:spPr bwMode="auto">
          <a:xfrm>
            <a:off x="6042551" y="3885968"/>
            <a:ext cx="2088922" cy="24229"/>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111" name="TextBox 110">
            <a:extLst>
              <a:ext uri="{FF2B5EF4-FFF2-40B4-BE49-F238E27FC236}">
                <a16:creationId xmlns:a16="http://schemas.microsoft.com/office/drawing/2014/main" id="{811C2A89-9861-4BA4-B801-11097F1D97F7}"/>
              </a:ext>
            </a:extLst>
          </p:cNvPr>
          <p:cNvSpPr txBox="1"/>
          <p:nvPr/>
        </p:nvSpPr>
        <p:spPr>
          <a:xfrm>
            <a:off x="5575367" y="1319917"/>
            <a:ext cx="3303477" cy="77185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400" b="1" kern="1000" spc="-30">
                <a:solidFill>
                  <a:srgbClr val="181818"/>
                </a:solidFill>
                <a:latin typeface="+mn-lt"/>
              </a:rPr>
              <a:t>Deployment scenario two network slices</a:t>
            </a:r>
            <a:br>
              <a:rPr lang="en-US" sz="1400" b="1" kern="1000" spc="-30">
                <a:solidFill>
                  <a:srgbClr val="181818"/>
                </a:solidFill>
                <a:latin typeface="+mn-lt"/>
              </a:rPr>
            </a:br>
            <a:r>
              <a:rPr lang="en-US" sz="1400" b="1" kern="1000" spc="-30">
                <a:solidFill>
                  <a:srgbClr val="181818"/>
                </a:solidFill>
                <a:latin typeface="+mn-lt"/>
              </a:rPr>
              <a:t>industry / geographical limited </a:t>
            </a:r>
          </a:p>
          <a:p>
            <a:pPr marL="285750" lvl="2" indent="-285750">
              <a:buFont typeface="Arial" panose="020B0604020202020204" pitchFamily="34" charset="0"/>
              <a:buChar char="•"/>
            </a:pPr>
            <a:r>
              <a:rPr lang="en-US" sz="1400">
                <a:latin typeface="+mn-lt"/>
              </a:rPr>
              <a:t>IT PDU session on IT network slice, IMS PDU session if needed</a:t>
            </a:r>
          </a:p>
          <a:p>
            <a:pPr marL="285750" lvl="2" indent="-285750">
              <a:buFont typeface="Arial" panose="020B0604020202020204" pitchFamily="34" charset="0"/>
              <a:buChar char="•"/>
            </a:pPr>
            <a:r>
              <a:rPr lang="en-US" sz="1400">
                <a:latin typeface="+mn-lt"/>
              </a:rPr>
              <a:t>OT PDU session on OT network slice</a:t>
            </a:r>
          </a:p>
        </p:txBody>
      </p:sp>
      <p:sp>
        <p:nvSpPr>
          <p:cNvPr id="114" name="Arrow: Left 113">
            <a:extLst>
              <a:ext uri="{FF2B5EF4-FFF2-40B4-BE49-F238E27FC236}">
                <a16:creationId xmlns:a16="http://schemas.microsoft.com/office/drawing/2014/main" id="{B1A6F235-9D62-4160-A7BC-4AFC3497237A}"/>
              </a:ext>
            </a:extLst>
          </p:cNvPr>
          <p:cNvSpPr/>
          <p:nvPr/>
        </p:nvSpPr>
        <p:spPr bwMode="auto">
          <a:xfrm>
            <a:off x="8413761" y="3868286"/>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15" name="TextBox 114">
            <a:extLst>
              <a:ext uri="{FF2B5EF4-FFF2-40B4-BE49-F238E27FC236}">
                <a16:creationId xmlns:a16="http://schemas.microsoft.com/office/drawing/2014/main" id="{00DE85ED-541C-4FB7-B668-5ED2470F3240}"/>
              </a:ext>
            </a:extLst>
          </p:cNvPr>
          <p:cNvSpPr txBox="1"/>
          <p:nvPr/>
        </p:nvSpPr>
        <p:spPr>
          <a:xfrm>
            <a:off x="8977637" y="3851134"/>
            <a:ext cx="1563648"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OT network slice</a:t>
            </a:r>
          </a:p>
        </p:txBody>
      </p:sp>
      <p:sp>
        <p:nvSpPr>
          <p:cNvPr id="116" name="Rectangle 115">
            <a:extLst>
              <a:ext uri="{FF2B5EF4-FFF2-40B4-BE49-F238E27FC236}">
                <a16:creationId xmlns:a16="http://schemas.microsoft.com/office/drawing/2014/main" id="{2BA3A3B5-9F5D-4807-8FBA-D17E595DC1CD}"/>
              </a:ext>
            </a:extLst>
          </p:cNvPr>
          <p:cNvSpPr/>
          <p:nvPr/>
        </p:nvSpPr>
        <p:spPr bwMode="auto">
          <a:xfrm>
            <a:off x="5569731" y="1282594"/>
            <a:ext cx="3168192" cy="376403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48" name="Freeform 3">
            <a:extLst>
              <a:ext uri="{FF2B5EF4-FFF2-40B4-BE49-F238E27FC236}">
                <a16:creationId xmlns:a16="http://schemas.microsoft.com/office/drawing/2014/main" id="{5F68BFD2-A071-4181-B0DC-DFEB4D862814}"/>
              </a:ext>
            </a:extLst>
          </p:cNvPr>
          <p:cNvSpPr>
            <a:spLocks noChangeAspect="1" noEditPoints="1"/>
          </p:cNvSpPr>
          <p:nvPr/>
        </p:nvSpPr>
        <p:spPr bwMode="auto">
          <a:xfrm>
            <a:off x="2117629" y="3377708"/>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49" name="Arrow: Left 148">
            <a:extLst>
              <a:ext uri="{FF2B5EF4-FFF2-40B4-BE49-F238E27FC236}">
                <a16:creationId xmlns:a16="http://schemas.microsoft.com/office/drawing/2014/main" id="{499E7188-00AD-4FB0-8CE4-BA13EC68096D}"/>
              </a:ext>
            </a:extLst>
          </p:cNvPr>
          <p:cNvSpPr/>
          <p:nvPr/>
        </p:nvSpPr>
        <p:spPr bwMode="auto">
          <a:xfrm>
            <a:off x="8423810" y="3364665"/>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50" name="TextBox 149">
            <a:extLst>
              <a:ext uri="{FF2B5EF4-FFF2-40B4-BE49-F238E27FC236}">
                <a16:creationId xmlns:a16="http://schemas.microsoft.com/office/drawing/2014/main" id="{AD15B119-D527-4457-B6F2-7D9CC8C560FD}"/>
              </a:ext>
            </a:extLst>
          </p:cNvPr>
          <p:cNvSpPr txBox="1"/>
          <p:nvPr/>
        </p:nvSpPr>
        <p:spPr>
          <a:xfrm>
            <a:off x="8987686" y="3347513"/>
            <a:ext cx="1512503"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IT network slice</a:t>
            </a:r>
          </a:p>
        </p:txBody>
      </p:sp>
      <p:sp>
        <p:nvSpPr>
          <p:cNvPr id="151" name="Freeform 3">
            <a:extLst>
              <a:ext uri="{FF2B5EF4-FFF2-40B4-BE49-F238E27FC236}">
                <a16:creationId xmlns:a16="http://schemas.microsoft.com/office/drawing/2014/main" id="{390F4A68-30D9-4DB7-A0BB-7C0083FFF093}"/>
              </a:ext>
            </a:extLst>
          </p:cNvPr>
          <p:cNvSpPr>
            <a:spLocks noChangeAspect="1" noEditPoints="1"/>
          </p:cNvSpPr>
          <p:nvPr/>
        </p:nvSpPr>
        <p:spPr bwMode="auto">
          <a:xfrm>
            <a:off x="5582385" y="3426264"/>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2" name="TextBox 1">
            <a:extLst>
              <a:ext uri="{FF2B5EF4-FFF2-40B4-BE49-F238E27FC236}">
                <a16:creationId xmlns:a16="http://schemas.microsoft.com/office/drawing/2014/main" id="{38D3251F-72F8-4A54-891C-DB1F9277D1ED}"/>
              </a:ext>
            </a:extLst>
          </p:cNvPr>
          <p:cNvSpPr txBox="1"/>
          <p:nvPr/>
        </p:nvSpPr>
        <p:spPr>
          <a:xfrm>
            <a:off x="5365262" y="5693507"/>
            <a:ext cx="5654430" cy="906581"/>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chemeClr val="tx1"/>
                </a:solidFill>
                <a:effectLst/>
                <a:uLnTx/>
                <a:uFillTx/>
                <a:latin typeface="Ericsson Hilda"/>
                <a:ea typeface="+mn-ea"/>
                <a:cs typeface="+mn-cs"/>
              </a:rPr>
              <a:t>Note: Industrial / geographical limited deployment can be realized using, e.g., operator provided network slice or on-premise industry deployment</a:t>
            </a:r>
          </a:p>
        </p:txBody>
      </p:sp>
    </p:spTree>
    <p:extLst>
      <p:ext uri="{BB962C8B-B14F-4D97-AF65-F5344CB8AC3E}">
        <p14:creationId xmlns:p14="http://schemas.microsoft.com/office/powerpoint/2010/main" val="130519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11D-1229-40F9-8C08-73489C18ACC7}"/>
              </a:ext>
            </a:extLst>
          </p:cNvPr>
          <p:cNvSpPr>
            <a:spLocks noGrp="1"/>
          </p:cNvSpPr>
          <p:nvPr>
            <p:ph type="title"/>
          </p:nvPr>
        </p:nvSpPr>
        <p:spPr>
          <a:xfrm>
            <a:off x="479425" y="429116"/>
            <a:ext cx="8353426" cy="1081088"/>
          </a:xfrm>
        </p:spPr>
        <p:txBody>
          <a:bodyPr/>
          <a:lstStyle/>
          <a:p>
            <a:r>
              <a:rPr lang="en-US"/>
              <a:t>PDU sessions on 5GS: Further details</a:t>
            </a:r>
          </a:p>
        </p:txBody>
      </p:sp>
      <p:sp>
        <p:nvSpPr>
          <p:cNvPr id="3" name="Content Placeholder 2">
            <a:extLst>
              <a:ext uri="{FF2B5EF4-FFF2-40B4-BE49-F238E27FC236}">
                <a16:creationId xmlns:a16="http://schemas.microsoft.com/office/drawing/2014/main" id="{F03E1599-7325-4E99-98EA-556557F0120C}"/>
              </a:ext>
            </a:extLst>
          </p:cNvPr>
          <p:cNvSpPr>
            <a:spLocks noGrp="1"/>
          </p:cNvSpPr>
          <p:nvPr>
            <p:ph sz="quarter" idx="11"/>
          </p:nvPr>
        </p:nvSpPr>
        <p:spPr>
          <a:xfrm>
            <a:off x="370092" y="1502658"/>
            <a:ext cx="6546870" cy="4392612"/>
          </a:xfrm>
        </p:spPr>
        <p:txBody>
          <a:bodyPr>
            <a:noAutofit/>
          </a:bodyPr>
          <a:lstStyle/>
          <a:p>
            <a:r>
              <a:rPr lang="en-US" sz="1400"/>
              <a:t>Same as on EPS, the UE requires support to establish PDU sessions and there are</a:t>
            </a:r>
          </a:p>
          <a:p>
            <a:pPr lvl="1"/>
            <a:r>
              <a:rPr lang="en-US" sz="1400" u="sng"/>
              <a:t>Long-lived PDU sessions</a:t>
            </a:r>
            <a:r>
              <a:rPr lang="en-US" sz="1400"/>
              <a:t>: Internet DNN, IMS DNN (for IMS voice, video, SMSoIP), and (certain OS) Enterprise DNN</a:t>
            </a:r>
          </a:p>
          <a:p>
            <a:pPr lvl="1"/>
            <a:r>
              <a:rPr lang="en-US" sz="1400" u="sng"/>
              <a:t>Temporary PDU sessions</a:t>
            </a:r>
            <a:r>
              <a:rPr lang="en-US" sz="1400"/>
              <a:t>: MMS DNN, XCAP DNN (for IMS Service Management), Emergency DNN</a:t>
            </a:r>
          </a:p>
          <a:p>
            <a:r>
              <a:rPr lang="en-US" sz="1400"/>
              <a:t>URSP can enable UE steering of traffic to PDU sessions on same or different network slices by selecting S-NSSAI and DNN for PDU sessions </a:t>
            </a:r>
          </a:p>
          <a:p>
            <a:pPr lvl="1"/>
            <a:r>
              <a:rPr lang="en-US" sz="1400"/>
              <a:t>URSP can be pre-configured on the device or provided (and changed) by the network</a:t>
            </a:r>
          </a:p>
          <a:p>
            <a:pPr lvl="1"/>
            <a:r>
              <a:rPr lang="en-US" sz="1400"/>
              <a:t>The UE supports steering of Internet, IMS and MMS traffic to different PDU sessions on the same network slice without using URSP. Certain OS may also support this for Enterprise DNN.</a:t>
            </a:r>
          </a:p>
          <a:p>
            <a:r>
              <a:rPr lang="en-US" sz="1400"/>
              <a:t>Note: There is a common limit of 8 QoS flows; each PDU session requires at least one DRB for the default QoS flow, hence there can be not more than 8 PDU sessions (and less if there are several QoS flows in a PDU session, e.g., to IMS DNN).</a:t>
            </a:r>
          </a:p>
          <a:p>
            <a:r>
              <a:rPr lang="en-US" sz="1400"/>
              <a:t>Example on the right</a:t>
            </a:r>
          </a:p>
          <a:p>
            <a:pPr lvl="1"/>
            <a:r>
              <a:rPr lang="en-US" sz="1400"/>
              <a:t>UE1 is configured to establish Enterprise PDU session on the same network slice</a:t>
            </a:r>
          </a:p>
          <a:p>
            <a:pPr lvl="1"/>
            <a:r>
              <a:rPr lang="en-US" sz="1400"/>
              <a:t>UE2 is configured to establish Enterprise PDU session on an Enterprise network slice</a:t>
            </a:r>
          </a:p>
          <a:p>
            <a:pPr lvl="1"/>
            <a:endParaRPr lang="en-US" sz="1400"/>
          </a:p>
          <a:p>
            <a:endParaRPr lang="en-US" sz="1400"/>
          </a:p>
          <a:p>
            <a:endParaRPr lang="en-US" sz="1400"/>
          </a:p>
        </p:txBody>
      </p:sp>
      <p:sp>
        <p:nvSpPr>
          <p:cNvPr id="80" name="TextBox 79">
            <a:extLst>
              <a:ext uri="{FF2B5EF4-FFF2-40B4-BE49-F238E27FC236}">
                <a16:creationId xmlns:a16="http://schemas.microsoft.com/office/drawing/2014/main" id="{AB6C9E0F-A42E-42DC-AD8C-336131367E53}"/>
              </a:ext>
            </a:extLst>
          </p:cNvPr>
          <p:cNvSpPr txBox="1"/>
          <p:nvPr/>
        </p:nvSpPr>
        <p:spPr>
          <a:xfrm>
            <a:off x="7933148" y="4990426"/>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81" name="TextBox 80">
            <a:extLst>
              <a:ext uri="{FF2B5EF4-FFF2-40B4-BE49-F238E27FC236}">
                <a16:creationId xmlns:a16="http://schemas.microsoft.com/office/drawing/2014/main" id="{526B73F5-1B01-4A66-B189-582C59781F5A}"/>
              </a:ext>
            </a:extLst>
          </p:cNvPr>
          <p:cNvSpPr txBox="1"/>
          <p:nvPr/>
        </p:nvSpPr>
        <p:spPr>
          <a:xfrm>
            <a:off x="7923731" y="5210101"/>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2" name="Straight Connector 81">
            <a:extLst>
              <a:ext uri="{FF2B5EF4-FFF2-40B4-BE49-F238E27FC236}">
                <a16:creationId xmlns:a16="http://schemas.microsoft.com/office/drawing/2014/main" id="{751AE50E-8C7B-415F-9168-8584EC823294}"/>
              </a:ext>
            </a:extLst>
          </p:cNvPr>
          <p:cNvCxnSpPr>
            <a:cxnSpLocks/>
          </p:cNvCxnSpPr>
          <p:nvPr/>
        </p:nvCxnSpPr>
        <p:spPr bwMode="auto">
          <a:xfrm>
            <a:off x="8659981" y="5120699"/>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86368BE1-1855-4236-B9F2-107EA0F70D13}"/>
              </a:ext>
            </a:extLst>
          </p:cNvPr>
          <p:cNvCxnSpPr>
            <a:cxnSpLocks/>
          </p:cNvCxnSpPr>
          <p:nvPr/>
        </p:nvCxnSpPr>
        <p:spPr bwMode="auto">
          <a:xfrm>
            <a:off x="8659981" y="5356859"/>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4" name="TextBox 83">
            <a:extLst>
              <a:ext uri="{FF2B5EF4-FFF2-40B4-BE49-F238E27FC236}">
                <a16:creationId xmlns:a16="http://schemas.microsoft.com/office/drawing/2014/main" id="{8C0CC958-D146-427C-9A6A-B991E3A8277F}"/>
              </a:ext>
            </a:extLst>
          </p:cNvPr>
          <p:cNvSpPr txBox="1"/>
          <p:nvPr/>
        </p:nvSpPr>
        <p:spPr>
          <a:xfrm>
            <a:off x="7916887" y="5469733"/>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5" name="Straight Connector 84">
            <a:extLst>
              <a:ext uri="{FF2B5EF4-FFF2-40B4-BE49-F238E27FC236}">
                <a16:creationId xmlns:a16="http://schemas.microsoft.com/office/drawing/2014/main" id="{58BE403D-F784-48B4-9E0D-BFF18112BEBF}"/>
              </a:ext>
            </a:extLst>
          </p:cNvPr>
          <p:cNvCxnSpPr>
            <a:cxnSpLocks/>
          </p:cNvCxnSpPr>
          <p:nvPr/>
        </p:nvCxnSpPr>
        <p:spPr bwMode="auto">
          <a:xfrm>
            <a:off x="8653137" y="5616491"/>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43" name="Rectangle 42">
            <a:extLst>
              <a:ext uri="{FF2B5EF4-FFF2-40B4-BE49-F238E27FC236}">
                <a16:creationId xmlns:a16="http://schemas.microsoft.com/office/drawing/2014/main" id="{74F4B659-531B-4C07-9EC4-1BEFE45C3391}"/>
              </a:ext>
            </a:extLst>
          </p:cNvPr>
          <p:cNvSpPr/>
          <p:nvPr/>
        </p:nvSpPr>
        <p:spPr bwMode="auto">
          <a:xfrm>
            <a:off x="7670011" y="4236992"/>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4" name="Rectangle 43">
            <a:extLst>
              <a:ext uri="{FF2B5EF4-FFF2-40B4-BE49-F238E27FC236}">
                <a16:creationId xmlns:a16="http://schemas.microsoft.com/office/drawing/2014/main" id="{1B96550D-E665-4579-B7DA-40D8C971000A}"/>
              </a:ext>
            </a:extLst>
          </p:cNvPr>
          <p:cNvSpPr/>
          <p:nvPr/>
        </p:nvSpPr>
        <p:spPr bwMode="auto">
          <a:xfrm>
            <a:off x="7670011" y="3007590"/>
            <a:ext cx="2107014" cy="1177227"/>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5" name="Rectangle 44">
            <a:extLst>
              <a:ext uri="{FF2B5EF4-FFF2-40B4-BE49-F238E27FC236}">
                <a16:creationId xmlns:a16="http://schemas.microsoft.com/office/drawing/2014/main" id="{7827B465-6D18-4F53-AC5E-3C4BDF1C1AF9}"/>
              </a:ext>
            </a:extLst>
          </p:cNvPr>
          <p:cNvSpPr/>
          <p:nvPr/>
        </p:nvSpPr>
        <p:spPr bwMode="auto">
          <a:xfrm>
            <a:off x="8723518" y="2745998"/>
            <a:ext cx="873343" cy="180977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46" name="Rectangle 45">
            <a:extLst>
              <a:ext uri="{FF2B5EF4-FFF2-40B4-BE49-F238E27FC236}">
                <a16:creationId xmlns:a16="http://schemas.microsoft.com/office/drawing/2014/main" id="{249E486C-7C65-4FE5-983C-39373D46D127}"/>
              </a:ext>
            </a:extLst>
          </p:cNvPr>
          <p:cNvSpPr/>
          <p:nvPr/>
        </p:nvSpPr>
        <p:spPr bwMode="auto">
          <a:xfrm>
            <a:off x="7772924" y="2745997"/>
            <a:ext cx="873343" cy="180977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61" name="Straight Connector 60">
            <a:extLst>
              <a:ext uri="{FF2B5EF4-FFF2-40B4-BE49-F238E27FC236}">
                <a16:creationId xmlns:a16="http://schemas.microsoft.com/office/drawing/2014/main" id="{26717AEB-0C43-408B-8939-9DA50D441896}"/>
              </a:ext>
            </a:extLst>
          </p:cNvPr>
          <p:cNvCxnSpPr>
            <a:cxnSpLocks/>
          </p:cNvCxnSpPr>
          <p:nvPr/>
        </p:nvCxnSpPr>
        <p:spPr bwMode="auto">
          <a:xfrm>
            <a:off x="7395454" y="3377745"/>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4" name="Picture Placeholder 51">
            <a:extLst>
              <a:ext uri="{FF2B5EF4-FFF2-40B4-BE49-F238E27FC236}">
                <a16:creationId xmlns:a16="http://schemas.microsoft.com/office/drawing/2014/main" id="{8D818918-E1F5-42DE-B44E-275A4E0D3AEA}"/>
              </a:ext>
            </a:extLst>
          </p:cNvPr>
          <p:cNvGrpSpPr>
            <a:grpSpLocks noChangeAspect="1"/>
          </p:cNvGrpSpPr>
          <p:nvPr/>
        </p:nvGrpSpPr>
        <p:grpSpPr>
          <a:xfrm>
            <a:off x="7022334" y="3048161"/>
            <a:ext cx="400866" cy="642321"/>
            <a:chOff x="674873" y="539992"/>
            <a:chExt cx="450480" cy="721821"/>
          </a:xfrm>
        </p:grpSpPr>
        <p:sp>
          <p:nvSpPr>
            <p:cNvPr id="88" name="Freeform 7">
              <a:extLst>
                <a:ext uri="{FF2B5EF4-FFF2-40B4-BE49-F238E27FC236}">
                  <a16:creationId xmlns:a16="http://schemas.microsoft.com/office/drawing/2014/main" id="{C7686469-99F3-475D-919F-FA23CE98BE13}"/>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9" name="Freeform 8">
              <a:extLst>
                <a:ext uri="{FF2B5EF4-FFF2-40B4-BE49-F238E27FC236}">
                  <a16:creationId xmlns:a16="http://schemas.microsoft.com/office/drawing/2014/main" id="{8A15FC35-CEA6-4554-91D2-534175D6A10A}"/>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90" name="Straight Connector 89">
            <a:extLst>
              <a:ext uri="{FF2B5EF4-FFF2-40B4-BE49-F238E27FC236}">
                <a16:creationId xmlns:a16="http://schemas.microsoft.com/office/drawing/2014/main" id="{D20CC036-891B-42E1-97E7-2899793AAEA2}"/>
              </a:ext>
            </a:extLst>
          </p:cNvPr>
          <p:cNvCxnSpPr>
            <a:cxnSpLocks/>
          </p:cNvCxnSpPr>
          <p:nvPr/>
        </p:nvCxnSpPr>
        <p:spPr bwMode="auto">
          <a:xfrm flipV="1">
            <a:off x="7395454" y="3221833"/>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81AE0BF1-2055-4364-ACD8-94188336FEB3}"/>
              </a:ext>
            </a:extLst>
          </p:cNvPr>
          <p:cNvCxnSpPr>
            <a:cxnSpLocks/>
          </p:cNvCxnSpPr>
          <p:nvPr/>
        </p:nvCxnSpPr>
        <p:spPr bwMode="auto">
          <a:xfrm>
            <a:off x="7413843" y="4089826"/>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2" name="Picture Placeholder 51">
            <a:extLst>
              <a:ext uri="{FF2B5EF4-FFF2-40B4-BE49-F238E27FC236}">
                <a16:creationId xmlns:a16="http://schemas.microsoft.com/office/drawing/2014/main" id="{FA2D205E-F6E3-48E9-9E1B-DE59F5049411}"/>
              </a:ext>
            </a:extLst>
          </p:cNvPr>
          <p:cNvGrpSpPr>
            <a:grpSpLocks noChangeAspect="1"/>
          </p:cNvGrpSpPr>
          <p:nvPr/>
        </p:nvGrpSpPr>
        <p:grpSpPr>
          <a:xfrm>
            <a:off x="7040723" y="3760242"/>
            <a:ext cx="400866" cy="642321"/>
            <a:chOff x="674873" y="539992"/>
            <a:chExt cx="450480" cy="721821"/>
          </a:xfrm>
        </p:grpSpPr>
        <p:sp>
          <p:nvSpPr>
            <p:cNvPr id="93" name="Freeform 7">
              <a:extLst>
                <a:ext uri="{FF2B5EF4-FFF2-40B4-BE49-F238E27FC236}">
                  <a16:creationId xmlns:a16="http://schemas.microsoft.com/office/drawing/2014/main" id="{96D0022A-230B-4EAF-9FF1-5F8B67052FC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94" name="Freeform 8">
              <a:extLst>
                <a:ext uri="{FF2B5EF4-FFF2-40B4-BE49-F238E27FC236}">
                  <a16:creationId xmlns:a16="http://schemas.microsoft.com/office/drawing/2014/main" id="{AA5DBBA7-F48E-44A6-8071-598AFFC3A4E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95" name="Straight Connector 94">
            <a:extLst>
              <a:ext uri="{FF2B5EF4-FFF2-40B4-BE49-F238E27FC236}">
                <a16:creationId xmlns:a16="http://schemas.microsoft.com/office/drawing/2014/main" id="{6BFAB867-5173-4CEA-A574-3A2F6D97B1A4}"/>
              </a:ext>
            </a:extLst>
          </p:cNvPr>
          <p:cNvCxnSpPr>
            <a:cxnSpLocks/>
          </p:cNvCxnSpPr>
          <p:nvPr/>
        </p:nvCxnSpPr>
        <p:spPr bwMode="auto">
          <a:xfrm>
            <a:off x="7413843" y="3933915"/>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3BAE83E7-2D80-4054-A0E7-B735A3819C5A}"/>
              </a:ext>
            </a:extLst>
          </p:cNvPr>
          <p:cNvCxnSpPr>
            <a:cxnSpLocks/>
          </p:cNvCxnSpPr>
          <p:nvPr/>
        </p:nvCxnSpPr>
        <p:spPr bwMode="auto">
          <a:xfrm>
            <a:off x="7433934" y="3529922"/>
            <a:ext cx="2104428" cy="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304B17F-E3BF-4F72-9DA3-0FDF2D6F1450}"/>
              </a:ext>
            </a:extLst>
          </p:cNvPr>
          <p:cNvCxnSpPr>
            <a:cxnSpLocks/>
          </p:cNvCxnSpPr>
          <p:nvPr/>
        </p:nvCxnSpPr>
        <p:spPr bwMode="auto">
          <a:xfrm>
            <a:off x="7449465" y="4317123"/>
            <a:ext cx="214137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E8187BCA-05A1-44F3-B895-97D16F30D324}"/>
              </a:ext>
            </a:extLst>
          </p:cNvPr>
          <p:cNvSpPr txBox="1"/>
          <p:nvPr/>
        </p:nvSpPr>
        <p:spPr>
          <a:xfrm>
            <a:off x="7036755" y="3172771"/>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99" name="TextBox 98">
            <a:extLst>
              <a:ext uri="{FF2B5EF4-FFF2-40B4-BE49-F238E27FC236}">
                <a16:creationId xmlns:a16="http://schemas.microsoft.com/office/drawing/2014/main" id="{9B17F3CC-4856-4077-972E-53610722DF72}"/>
              </a:ext>
            </a:extLst>
          </p:cNvPr>
          <p:cNvSpPr txBox="1"/>
          <p:nvPr/>
        </p:nvSpPr>
        <p:spPr>
          <a:xfrm>
            <a:off x="7057312" y="386738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00" name="Arrow: Left 99">
            <a:extLst>
              <a:ext uri="{FF2B5EF4-FFF2-40B4-BE49-F238E27FC236}">
                <a16:creationId xmlns:a16="http://schemas.microsoft.com/office/drawing/2014/main" id="{18C4F9AF-4E31-4FB2-98EC-188DDD6C741A}"/>
              </a:ext>
            </a:extLst>
          </p:cNvPr>
          <p:cNvSpPr/>
          <p:nvPr/>
        </p:nvSpPr>
        <p:spPr bwMode="auto">
          <a:xfrm>
            <a:off x="9844808" y="4236992"/>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01" name="TextBox 100">
            <a:extLst>
              <a:ext uri="{FF2B5EF4-FFF2-40B4-BE49-F238E27FC236}">
                <a16:creationId xmlns:a16="http://schemas.microsoft.com/office/drawing/2014/main" id="{554C2EEC-EC6C-4AE4-9757-84A7F6655CE5}"/>
              </a:ext>
            </a:extLst>
          </p:cNvPr>
          <p:cNvSpPr txBox="1"/>
          <p:nvPr/>
        </p:nvSpPr>
        <p:spPr>
          <a:xfrm>
            <a:off x="10422272" y="4143257"/>
            <a:ext cx="1678152" cy="51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kern="1000" spc="-30">
                <a:solidFill>
                  <a:schemeClr val="tx1"/>
                </a:solidFill>
                <a:latin typeface="Ericsson Hilda"/>
              </a:rPr>
              <a:t>Enterprise</a:t>
            </a:r>
            <a:r>
              <a:rPr kumimoji="0" lang="en-US" sz="1600" b="0" i="0" u="none" strike="noStrike" kern="1000" cap="none" spc="-30" normalizeH="0" baseline="0" noProof="0">
                <a:ln>
                  <a:noFill/>
                </a:ln>
                <a:solidFill>
                  <a:schemeClr val="tx1"/>
                </a:solidFill>
                <a:effectLst/>
                <a:uLnTx/>
                <a:uFillTx/>
                <a:latin typeface="Ericsson Hilda"/>
                <a:ea typeface="+mn-ea"/>
                <a:cs typeface="+mn-cs"/>
              </a:rPr>
              <a:t> PDU session on Enterprise </a:t>
            </a:r>
            <a:br>
              <a:rPr kumimoji="0" lang="en-US" sz="1600" b="0" i="0" u="none" strike="noStrike" kern="1000" cap="none" spc="-30" normalizeH="0" baseline="0" noProof="0">
                <a:ln>
                  <a:noFill/>
                </a:ln>
                <a:solidFill>
                  <a:schemeClr val="tx1"/>
                </a:solidFill>
                <a:effectLst/>
                <a:uLnTx/>
                <a:uFillTx/>
                <a:latin typeface="Ericsson Hilda"/>
                <a:ea typeface="+mn-ea"/>
                <a:cs typeface="+mn-cs"/>
              </a:rPr>
            </a:br>
            <a:r>
              <a:rPr kumimoji="0" lang="en-US" sz="1600" b="0" i="0" u="none" strike="noStrike" kern="1000" cap="none" spc="-30" normalizeH="0" baseline="0" noProof="0">
                <a:ln>
                  <a:noFill/>
                </a:ln>
                <a:solidFill>
                  <a:schemeClr val="tx1"/>
                </a:solidFill>
                <a:effectLst/>
                <a:uLnTx/>
                <a:uFillTx/>
                <a:latin typeface="Ericsson Hilda"/>
                <a:ea typeface="+mn-ea"/>
                <a:cs typeface="+mn-cs"/>
              </a:rPr>
              <a:t>network slice</a:t>
            </a:r>
          </a:p>
        </p:txBody>
      </p:sp>
      <p:sp>
        <p:nvSpPr>
          <p:cNvPr id="102" name="Arrow: Left 101">
            <a:extLst>
              <a:ext uri="{FF2B5EF4-FFF2-40B4-BE49-F238E27FC236}">
                <a16:creationId xmlns:a16="http://schemas.microsoft.com/office/drawing/2014/main" id="{B3A7B4BA-3888-43B7-A787-A1711604E1F7}"/>
              </a:ext>
            </a:extLst>
          </p:cNvPr>
          <p:cNvSpPr/>
          <p:nvPr/>
        </p:nvSpPr>
        <p:spPr bwMode="auto">
          <a:xfrm>
            <a:off x="9777025" y="3453682"/>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03" name="TextBox 102">
            <a:extLst>
              <a:ext uri="{FF2B5EF4-FFF2-40B4-BE49-F238E27FC236}">
                <a16:creationId xmlns:a16="http://schemas.microsoft.com/office/drawing/2014/main" id="{583D8AB4-BA66-4472-A1E5-598086FD8059}"/>
              </a:ext>
            </a:extLst>
          </p:cNvPr>
          <p:cNvSpPr txBox="1"/>
          <p:nvPr/>
        </p:nvSpPr>
        <p:spPr>
          <a:xfrm>
            <a:off x="10422272" y="3194376"/>
            <a:ext cx="1678152" cy="51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chemeClr val="tx1"/>
                </a:solidFill>
                <a:effectLst/>
                <a:uLnTx/>
                <a:uFillTx/>
                <a:latin typeface="Ericsson Hilda"/>
                <a:ea typeface="+mn-ea"/>
                <a:cs typeface="+mn-cs"/>
              </a:rPr>
              <a:t>Enterprise PDU session on same </a:t>
            </a:r>
            <a:br>
              <a:rPr kumimoji="0" lang="en-US" sz="1600" b="0" i="0" u="none" strike="noStrike" kern="1000" cap="none" spc="-30" normalizeH="0" baseline="0" noProof="0">
                <a:ln>
                  <a:noFill/>
                </a:ln>
                <a:solidFill>
                  <a:schemeClr val="tx1"/>
                </a:solidFill>
                <a:effectLst/>
                <a:uLnTx/>
                <a:uFillTx/>
                <a:latin typeface="Ericsson Hilda"/>
                <a:ea typeface="+mn-ea"/>
                <a:cs typeface="+mn-cs"/>
              </a:rPr>
            </a:br>
            <a:r>
              <a:rPr kumimoji="0" lang="en-US" sz="1600" b="0" i="0" u="none" strike="noStrike" kern="1000" cap="none" spc="-30" normalizeH="0" baseline="0" noProof="0">
                <a:ln>
                  <a:noFill/>
                </a:ln>
                <a:solidFill>
                  <a:schemeClr val="tx1"/>
                </a:solidFill>
                <a:effectLst/>
                <a:uLnTx/>
                <a:uFillTx/>
                <a:latin typeface="Ericsson Hilda"/>
                <a:ea typeface="+mn-ea"/>
                <a:cs typeface="+mn-cs"/>
              </a:rPr>
              <a:t>network slice</a:t>
            </a:r>
          </a:p>
        </p:txBody>
      </p:sp>
    </p:spTree>
    <p:extLst>
      <p:ext uri="{BB962C8B-B14F-4D97-AF65-F5344CB8AC3E}">
        <p14:creationId xmlns:p14="http://schemas.microsoft.com/office/powerpoint/2010/main" val="207898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83334E9B-7667-4238-A7DC-F548967C857B}"/>
              </a:ext>
            </a:extLst>
          </p:cNvPr>
          <p:cNvCxnSpPr>
            <a:cxnSpLocks/>
          </p:cNvCxnSpPr>
          <p:nvPr/>
        </p:nvCxnSpPr>
        <p:spPr bwMode="auto">
          <a:xfrm flipH="1">
            <a:off x="566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9" name="Straight Connector 18">
            <a:extLst>
              <a:ext uri="{FF2B5EF4-FFF2-40B4-BE49-F238E27FC236}">
                <a16:creationId xmlns:a16="http://schemas.microsoft.com/office/drawing/2014/main" id="{C7100659-CCE4-42F3-8DB7-745632A290E6}"/>
              </a:ext>
            </a:extLst>
          </p:cNvPr>
          <p:cNvCxnSpPr>
            <a:cxnSpLocks/>
          </p:cNvCxnSpPr>
          <p:nvPr/>
        </p:nvCxnSpPr>
        <p:spPr bwMode="auto">
          <a:xfrm flipH="1">
            <a:off x="8544849" y="2204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6" name="Straight Connector 15">
            <a:extLst>
              <a:ext uri="{FF2B5EF4-FFF2-40B4-BE49-F238E27FC236}">
                <a16:creationId xmlns:a16="http://schemas.microsoft.com/office/drawing/2014/main" id="{E280D1F5-20C4-4494-93D1-0CB052BD99CF}"/>
              </a:ext>
            </a:extLst>
          </p:cNvPr>
          <p:cNvCxnSpPr>
            <a:cxnSpLocks/>
          </p:cNvCxnSpPr>
          <p:nvPr/>
        </p:nvCxnSpPr>
        <p:spPr bwMode="auto">
          <a:xfrm flipH="1">
            <a:off x="278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6" name="Flowchart: Alternate Process 5">
            <a:extLst>
              <a:ext uri="{FF2B5EF4-FFF2-40B4-BE49-F238E27FC236}">
                <a16:creationId xmlns:a16="http://schemas.microsoft.com/office/drawing/2014/main" id="{E0417C6A-3792-43CE-8AAC-CE681609492A}"/>
              </a:ext>
            </a:extLst>
          </p:cNvPr>
          <p:cNvSpPr/>
          <p:nvPr/>
        </p:nvSpPr>
        <p:spPr bwMode="auto">
          <a:xfrm>
            <a:off x="8953698" y="2223709"/>
            <a:ext cx="3066661" cy="3510845"/>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400">
                <a:solidFill>
                  <a:schemeClr val="tx2"/>
                </a:solidFill>
              </a:rPr>
              <a:t>One N3 tunnel per PDU Session in 5GS</a:t>
            </a:r>
          </a:p>
          <a:p>
            <a:pPr marL="285750" indent="-285750">
              <a:buFont typeface="Arial" panose="020B0604020202020204" pitchFamily="34" charset="0"/>
              <a:buChar char="•"/>
            </a:pPr>
            <a:r>
              <a:rPr lang="en-US" sz="1400">
                <a:solidFill>
                  <a:schemeClr val="tx2"/>
                </a:solidFill>
              </a:rPr>
              <a:t>Different 5QIs for default QoS flows, controlled by CN</a:t>
            </a:r>
          </a:p>
          <a:p>
            <a:pPr marL="285750" indent="-285750">
              <a:buFont typeface="Arial" panose="020B0604020202020204" pitchFamily="34" charset="0"/>
              <a:buChar char="•"/>
            </a:pPr>
            <a:r>
              <a:rPr lang="en-US" sz="1400">
                <a:solidFill>
                  <a:schemeClr val="tx2"/>
                </a:solidFill>
              </a:rPr>
              <a:t>Dedicated QoS flows </a:t>
            </a:r>
            <a:r>
              <a:rPr lang="en-US" sz="1400">
                <a:solidFill>
                  <a:srgbClr val="242424"/>
                </a:solidFill>
              </a:rPr>
              <a:t>controlled by CN, e.g., for IMS DNN</a:t>
            </a:r>
          </a:p>
          <a:p>
            <a:pPr marL="285750" indent="-285750">
              <a:buFont typeface="Arial" panose="020B0604020202020204" pitchFamily="34" charset="0"/>
              <a:buChar char="•"/>
            </a:pPr>
            <a:r>
              <a:rPr lang="en-US" sz="1400">
                <a:solidFill>
                  <a:srgbClr val="242424"/>
                </a:solidFill>
              </a:rPr>
              <a:t>QoS parameters per QoS flow: 5QI, ARP, MFBR, GFBR, Notification control</a:t>
            </a:r>
          </a:p>
          <a:p>
            <a:pPr marL="285750" indent="-285750">
              <a:buFont typeface="Arial" panose="020B0604020202020204" pitchFamily="34" charset="0"/>
              <a:buChar char="•"/>
            </a:pPr>
            <a:r>
              <a:rPr lang="en-US" sz="1400">
                <a:solidFill>
                  <a:srgbClr val="242424"/>
                </a:solidFill>
              </a:rPr>
              <a:t>Possible to provide QoS characteristics (e.</a:t>
            </a:r>
            <a:r>
              <a:rPr lang="en-US" sz="1400">
                <a:solidFill>
                  <a:schemeClr val="tx2"/>
                </a:solidFill>
              </a:rPr>
              <a:t>g., priority, service requirements) by explicit signaling for more flexible QoS settings</a:t>
            </a:r>
          </a:p>
          <a:p>
            <a:pPr marL="285750" indent="-285750">
              <a:buFont typeface="Arial" panose="020B0604020202020204" pitchFamily="34" charset="0"/>
              <a:buChar char="•"/>
            </a:pPr>
            <a:endParaRPr lang="en-US" sz="1400">
              <a:solidFill>
                <a:schemeClr val="tx2"/>
              </a:solidFill>
            </a:endParaRPr>
          </a:p>
        </p:txBody>
      </p:sp>
      <p:sp>
        <p:nvSpPr>
          <p:cNvPr id="8" name="Flowchart: Alternate Process 7">
            <a:extLst>
              <a:ext uri="{FF2B5EF4-FFF2-40B4-BE49-F238E27FC236}">
                <a16:creationId xmlns:a16="http://schemas.microsoft.com/office/drawing/2014/main" id="{7E20C200-4F6A-4EC2-B267-924F31A91A99}"/>
              </a:ext>
            </a:extLst>
          </p:cNvPr>
          <p:cNvSpPr/>
          <p:nvPr/>
        </p:nvSpPr>
        <p:spPr bwMode="auto">
          <a:xfrm>
            <a:off x="3816849" y="5734554"/>
            <a:ext cx="4320000" cy="800156"/>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r>
              <a:rPr lang="en-US" sz="1400"/>
              <a:t>RAN decides which QoS Flow connects to which Radio Bearer. RAN partitions per S-NSSAI</a:t>
            </a:r>
          </a:p>
        </p:txBody>
      </p:sp>
      <p:sp>
        <p:nvSpPr>
          <p:cNvPr id="9" name="Subtitle 7">
            <a:extLst>
              <a:ext uri="{FF2B5EF4-FFF2-40B4-BE49-F238E27FC236}">
                <a16:creationId xmlns:a16="http://schemas.microsoft.com/office/drawing/2014/main" id="{A6EFDEC7-C8B5-4250-9348-AB54FA0C84A3}"/>
              </a:ext>
            </a:extLst>
          </p:cNvPr>
          <p:cNvSpPr txBox="1">
            <a:spLocks noChangeAspect="1"/>
          </p:cNvSpPr>
          <p:nvPr/>
        </p:nvSpPr>
        <p:spPr>
          <a:xfrm>
            <a:off x="537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B</a:t>
            </a:r>
          </a:p>
          <a:p>
            <a:pPr marL="0" indent="0" algn="ctr">
              <a:lnSpc>
                <a:spcPct val="100000"/>
              </a:lnSpc>
              <a:buClr>
                <a:schemeClr val="tx1"/>
              </a:buClr>
              <a:buNone/>
            </a:pPr>
            <a:endParaRPr lang="en-US" sz="1200"/>
          </a:p>
          <a:p>
            <a:pPr marL="0" indent="0" algn="ctr">
              <a:lnSpc>
                <a:spcPct val="100000"/>
              </a:lnSpc>
              <a:buClr>
                <a:schemeClr val="tx1"/>
              </a:buClr>
              <a:buNone/>
            </a:pPr>
            <a:r>
              <a:rPr lang="en-US" sz="1200">
                <a:latin typeface="Ericsson Hilda" pitchFamily="2" charset="0"/>
              </a:rPr>
              <a:t>gNB</a:t>
            </a:r>
            <a:endParaRPr lang="en-US" sz="800">
              <a:latin typeface="Ericsson Hilda" pitchFamily="2" charset="0"/>
            </a:endParaRPr>
          </a:p>
        </p:txBody>
      </p:sp>
      <p:grpSp>
        <p:nvGrpSpPr>
          <p:cNvPr id="10" name="Group 9">
            <a:extLst>
              <a:ext uri="{FF2B5EF4-FFF2-40B4-BE49-F238E27FC236}">
                <a16:creationId xmlns:a16="http://schemas.microsoft.com/office/drawing/2014/main" id="{47AAB767-85F1-4591-87EB-63AA9E670554}"/>
              </a:ext>
            </a:extLst>
          </p:cNvPr>
          <p:cNvGrpSpPr>
            <a:grpSpLocks noChangeAspect="1"/>
          </p:cNvGrpSpPr>
          <p:nvPr/>
        </p:nvGrpSpPr>
        <p:grpSpPr>
          <a:xfrm>
            <a:off x="2496849" y="1304316"/>
            <a:ext cx="576000" cy="922946"/>
            <a:chOff x="4551929" y="3509006"/>
            <a:chExt cx="450480" cy="721821"/>
          </a:xfrm>
        </p:grpSpPr>
        <p:sp>
          <p:nvSpPr>
            <p:cNvPr id="11" name="Freeform 7">
              <a:extLst>
                <a:ext uri="{FF2B5EF4-FFF2-40B4-BE49-F238E27FC236}">
                  <a16:creationId xmlns:a16="http://schemas.microsoft.com/office/drawing/2014/main" id="{02BEAF03-124A-4ECD-B25B-A941037C9450}"/>
                </a:ext>
              </a:extLst>
            </p:cNvPr>
            <p:cNvSpPr/>
            <p:nvPr/>
          </p:nvSpPr>
          <p:spPr>
            <a:xfrm>
              <a:off x="4551929" y="3509006"/>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pPr marL="0" indent="0" algn="ctr">
                <a:buNone/>
              </a:pPr>
              <a:r>
                <a:rPr lang="en-US" sz="1800"/>
                <a:t>UE</a:t>
              </a:r>
            </a:p>
          </p:txBody>
        </p:sp>
        <p:sp>
          <p:nvSpPr>
            <p:cNvPr id="12" name="Freeform 8">
              <a:extLst>
                <a:ext uri="{FF2B5EF4-FFF2-40B4-BE49-F238E27FC236}">
                  <a16:creationId xmlns:a16="http://schemas.microsoft.com/office/drawing/2014/main" id="{D6043FD6-3E3C-41B2-85F5-6C95C98430CB}"/>
                </a:ext>
              </a:extLst>
            </p:cNvPr>
            <p:cNvSpPr/>
            <p:nvPr/>
          </p:nvSpPr>
          <p:spPr>
            <a:xfrm>
              <a:off x="4743383" y="4061651"/>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pPr algn="ctr"/>
              <a:endParaRPr lang="en-US" sz="1800"/>
            </a:p>
          </p:txBody>
        </p:sp>
      </p:grpSp>
      <p:sp>
        <p:nvSpPr>
          <p:cNvPr id="2" name="Title 1">
            <a:extLst>
              <a:ext uri="{FF2B5EF4-FFF2-40B4-BE49-F238E27FC236}">
                <a16:creationId xmlns:a16="http://schemas.microsoft.com/office/drawing/2014/main" id="{7508ED40-FE07-4FCB-846D-CF2150B2CF35}"/>
              </a:ext>
            </a:extLst>
          </p:cNvPr>
          <p:cNvSpPr>
            <a:spLocks noGrp="1"/>
          </p:cNvSpPr>
          <p:nvPr>
            <p:ph type="title"/>
          </p:nvPr>
        </p:nvSpPr>
        <p:spPr>
          <a:xfrm>
            <a:off x="479424" y="440740"/>
            <a:ext cx="9925205" cy="567897"/>
          </a:xfrm>
        </p:spPr>
        <p:txBody>
          <a:bodyPr/>
          <a:lstStyle/>
          <a:p>
            <a:r>
              <a:rPr lang="en-US"/>
              <a:t>PDU Sessions and QoS flows in E2E User Plane</a:t>
            </a:r>
          </a:p>
        </p:txBody>
      </p:sp>
      <p:cxnSp>
        <p:nvCxnSpPr>
          <p:cNvPr id="21" name="Straight Connector 20">
            <a:extLst>
              <a:ext uri="{FF2B5EF4-FFF2-40B4-BE49-F238E27FC236}">
                <a16:creationId xmlns:a16="http://schemas.microsoft.com/office/drawing/2014/main" id="{1F27241D-D8FC-400C-B0A6-CC8264D0E9ED}"/>
              </a:ext>
            </a:extLst>
          </p:cNvPr>
          <p:cNvCxnSpPr/>
          <p:nvPr/>
        </p:nvCxnSpPr>
        <p:spPr bwMode="auto">
          <a:xfrm>
            <a:off x="4224849" y="1304316"/>
            <a:ext cx="0" cy="2988000"/>
          </a:xfrm>
          <a:prstGeom prst="line">
            <a:avLst/>
          </a:prstGeom>
          <a:solidFill>
            <a:schemeClr val="accent1"/>
          </a:solidFill>
          <a:ln w="12700" cap="flat" cmpd="sng" algn="ctr">
            <a:solidFill>
              <a:schemeClr val="tx1"/>
            </a:solidFill>
            <a:prstDash val="dash"/>
            <a:round/>
            <a:headEnd type="none" w="med" len="med"/>
            <a:tailEnd type="none"/>
          </a:ln>
          <a:effectLst/>
        </p:spPr>
      </p:cxnSp>
      <p:cxnSp>
        <p:nvCxnSpPr>
          <p:cNvPr id="22" name="Straight Connector 21">
            <a:extLst>
              <a:ext uri="{FF2B5EF4-FFF2-40B4-BE49-F238E27FC236}">
                <a16:creationId xmlns:a16="http://schemas.microsoft.com/office/drawing/2014/main" id="{E5A78462-F389-4FAC-A548-FFE130F19543}"/>
              </a:ext>
            </a:extLst>
          </p:cNvPr>
          <p:cNvCxnSpPr/>
          <p:nvPr/>
        </p:nvCxnSpPr>
        <p:spPr bwMode="auto">
          <a:xfrm>
            <a:off x="7104849" y="1304316"/>
            <a:ext cx="0" cy="2988000"/>
          </a:xfrm>
          <a:prstGeom prst="line">
            <a:avLst/>
          </a:prstGeom>
          <a:solidFill>
            <a:schemeClr val="accent1"/>
          </a:solidFill>
          <a:ln w="12700" cap="flat" cmpd="sng" algn="ctr">
            <a:solidFill>
              <a:schemeClr val="tx1"/>
            </a:solidFill>
            <a:prstDash val="dash"/>
            <a:round/>
            <a:headEnd type="none" w="med" len="med"/>
            <a:tailEnd type="none"/>
          </a:ln>
          <a:effectLst/>
        </p:spPr>
      </p:cxnSp>
      <p:sp>
        <p:nvSpPr>
          <p:cNvPr id="23" name="TextBox 22">
            <a:extLst>
              <a:ext uri="{FF2B5EF4-FFF2-40B4-BE49-F238E27FC236}">
                <a16:creationId xmlns:a16="http://schemas.microsoft.com/office/drawing/2014/main" id="{F6E077AE-B228-4C3D-9977-9952D1BE08D3}"/>
              </a:ext>
            </a:extLst>
          </p:cNvPr>
          <p:cNvSpPr txBox="1"/>
          <p:nvPr/>
        </p:nvSpPr>
        <p:spPr>
          <a:xfrm>
            <a:off x="3958089" y="5357427"/>
            <a:ext cx="613483" cy="288147"/>
          </a:xfrm>
          <a:prstGeom prst="rect">
            <a:avLst/>
          </a:prstGeom>
        </p:spPr>
        <p:txBody>
          <a:bodyPr vert="horz" wrap="none" lIns="72000" tIns="36000" rIns="72000" bIns="36000" rtlCol="0" anchor="t">
            <a:spAutoFit/>
          </a:bodyPr>
          <a:lstStyle/>
          <a:p>
            <a:pPr marL="0" indent="0" algn="l">
              <a:buNone/>
            </a:pPr>
            <a:r>
              <a:rPr lang="en-US" sz="1400"/>
              <a:t>Radio</a:t>
            </a:r>
          </a:p>
        </p:txBody>
      </p:sp>
      <p:sp>
        <p:nvSpPr>
          <p:cNvPr id="24" name="TextBox 23">
            <a:extLst>
              <a:ext uri="{FF2B5EF4-FFF2-40B4-BE49-F238E27FC236}">
                <a16:creationId xmlns:a16="http://schemas.microsoft.com/office/drawing/2014/main" id="{D8225E0C-C9B2-4E38-A17B-75771A6F80E8}"/>
              </a:ext>
            </a:extLst>
          </p:cNvPr>
          <p:cNvSpPr txBox="1"/>
          <p:nvPr/>
        </p:nvSpPr>
        <p:spPr>
          <a:xfrm>
            <a:off x="6814938" y="5394625"/>
            <a:ext cx="374636" cy="288147"/>
          </a:xfrm>
          <a:prstGeom prst="rect">
            <a:avLst/>
          </a:prstGeom>
        </p:spPr>
        <p:txBody>
          <a:bodyPr vert="horz" wrap="none" lIns="72000" tIns="36000" rIns="72000" bIns="36000" rtlCol="0" anchor="t">
            <a:spAutoFit/>
          </a:bodyPr>
          <a:lstStyle/>
          <a:p>
            <a:pPr marL="0" indent="0" algn="l">
              <a:buNone/>
            </a:pPr>
            <a:r>
              <a:rPr lang="en-US" sz="1400"/>
              <a:t>N3</a:t>
            </a:r>
          </a:p>
        </p:txBody>
      </p:sp>
      <p:sp>
        <p:nvSpPr>
          <p:cNvPr id="25" name="Subtitle 7">
            <a:extLst>
              <a:ext uri="{FF2B5EF4-FFF2-40B4-BE49-F238E27FC236}">
                <a16:creationId xmlns:a16="http://schemas.microsoft.com/office/drawing/2014/main" id="{1A6D40C0-17AD-403B-885E-04FFE90DA7EE}"/>
              </a:ext>
            </a:extLst>
          </p:cNvPr>
          <p:cNvSpPr txBox="1">
            <a:spLocks noChangeAspect="1"/>
          </p:cNvSpPr>
          <p:nvPr/>
        </p:nvSpPr>
        <p:spPr>
          <a:xfrm>
            <a:off x="825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G</a:t>
            </a:r>
          </a:p>
          <a:p>
            <a:pPr marL="0" indent="0" algn="ctr">
              <a:lnSpc>
                <a:spcPct val="100000"/>
              </a:lnSpc>
              <a:buClr>
                <a:schemeClr val="tx1"/>
              </a:buClr>
              <a:buNone/>
            </a:pPr>
            <a:endParaRPr lang="en-US" sz="1200">
              <a:latin typeface="Ericsson Hilda" panose="00000500000000000000" pitchFamily="2" charset="0"/>
            </a:endParaRPr>
          </a:p>
          <a:p>
            <a:pPr marL="0" indent="0" algn="ctr">
              <a:lnSpc>
                <a:spcPct val="100000"/>
              </a:lnSpc>
              <a:buClr>
                <a:schemeClr val="tx1"/>
              </a:buClr>
              <a:buNone/>
            </a:pPr>
            <a:r>
              <a:rPr lang="en-US" sz="1200">
                <a:latin typeface="Ericsson Hilda" panose="00000500000000000000" pitchFamily="2" charset="0"/>
              </a:rPr>
              <a:t>UPF</a:t>
            </a:r>
          </a:p>
        </p:txBody>
      </p:sp>
      <p:sp>
        <p:nvSpPr>
          <p:cNvPr id="26" name="Rectangle 25">
            <a:extLst>
              <a:ext uri="{FF2B5EF4-FFF2-40B4-BE49-F238E27FC236}">
                <a16:creationId xmlns:a16="http://schemas.microsoft.com/office/drawing/2014/main" id="{85C9E2AA-2979-4F7E-AE51-47DC65A6E4BA}"/>
              </a:ext>
            </a:extLst>
          </p:cNvPr>
          <p:cNvSpPr/>
          <p:nvPr/>
        </p:nvSpPr>
        <p:spPr bwMode="auto">
          <a:xfrm>
            <a:off x="2496849" y="2384316"/>
            <a:ext cx="6336000" cy="1800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PDU Session 1 with 2 QoS flows</a:t>
            </a:r>
          </a:p>
        </p:txBody>
      </p:sp>
      <p:sp>
        <p:nvSpPr>
          <p:cNvPr id="28" name="Rectangle 27">
            <a:extLst>
              <a:ext uri="{FF2B5EF4-FFF2-40B4-BE49-F238E27FC236}">
                <a16:creationId xmlns:a16="http://schemas.microsoft.com/office/drawing/2014/main" id="{97AD5BE2-4051-4A33-B569-79C579ED9365}"/>
              </a:ext>
            </a:extLst>
          </p:cNvPr>
          <p:cNvSpPr/>
          <p:nvPr/>
        </p:nvSpPr>
        <p:spPr bwMode="auto">
          <a:xfrm>
            <a:off x="5664849" y="2636316"/>
            <a:ext cx="2880000" cy="1265776"/>
          </a:xfrm>
          <a:prstGeom prst="rect">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NG-U/N3 Tunnel</a:t>
            </a:r>
          </a:p>
        </p:txBody>
      </p:sp>
      <p:sp>
        <p:nvSpPr>
          <p:cNvPr id="29" name="Rectangle 28">
            <a:extLst>
              <a:ext uri="{FF2B5EF4-FFF2-40B4-BE49-F238E27FC236}">
                <a16:creationId xmlns:a16="http://schemas.microsoft.com/office/drawing/2014/main" id="{47F83240-8F91-4D87-A11F-CA0F3987CDC0}"/>
              </a:ext>
            </a:extLst>
          </p:cNvPr>
          <p:cNvSpPr/>
          <p:nvPr/>
        </p:nvSpPr>
        <p:spPr bwMode="auto">
          <a:xfrm>
            <a:off x="2784849" y="2636316"/>
            <a:ext cx="2880000" cy="5760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Radio Bearer</a:t>
            </a:r>
          </a:p>
        </p:txBody>
      </p:sp>
      <p:sp>
        <p:nvSpPr>
          <p:cNvPr id="30" name="Rectangle 29">
            <a:extLst>
              <a:ext uri="{FF2B5EF4-FFF2-40B4-BE49-F238E27FC236}">
                <a16:creationId xmlns:a16="http://schemas.microsoft.com/office/drawing/2014/main" id="{3080CCF2-634F-4634-BD05-A14AA22AAEEE}"/>
              </a:ext>
            </a:extLst>
          </p:cNvPr>
          <p:cNvSpPr/>
          <p:nvPr/>
        </p:nvSpPr>
        <p:spPr bwMode="auto">
          <a:xfrm>
            <a:off x="2784849" y="3284316"/>
            <a:ext cx="2880000" cy="617776"/>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Radio Bearer</a:t>
            </a:r>
          </a:p>
        </p:txBody>
      </p:sp>
      <p:sp>
        <p:nvSpPr>
          <p:cNvPr id="31" name="Rectangle 30">
            <a:extLst>
              <a:ext uri="{FF2B5EF4-FFF2-40B4-BE49-F238E27FC236}">
                <a16:creationId xmlns:a16="http://schemas.microsoft.com/office/drawing/2014/main" id="{E804D2E0-2E83-4418-B60F-EAE205C3A2FF}"/>
              </a:ext>
            </a:extLst>
          </p:cNvPr>
          <p:cNvSpPr/>
          <p:nvPr/>
        </p:nvSpPr>
        <p:spPr bwMode="auto">
          <a:xfrm>
            <a:off x="2640849" y="2924316"/>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sp>
        <p:nvSpPr>
          <p:cNvPr id="32" name="Rectangle 31">
            <a:extLst>
              <a:ext uri="{FF2B5EF4-FFF2-40B4-BE49-F238E27FC236}">
                <a16:creationId xmlns:a16="http://schemas.microsoft.com/office/drawing/2014/main" id="{944C481F-1C23-4973-A9A1-4F693714C5FE}"/>
              </a:ext>
            </a:extLst>
          </p:cNvPr>
          <p:cNvSpPr/>
          <p:nvPr/>
        </p:nvSpPr>
        <p:spPr bwMode="auto">
          <a:xfrm>
            <a:off x="2640849" y="3536316"/>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grpSp>
        <p:nvGrpSpPr>
          <p:cNvPr id="38" name="Group 37">
            <a:extLst>
              <a:ext uri="{FF2B5EF4-FFF2-40B4-BE49-F238E27FC236}">
                <a16:creationId xmlns:a16="http://schemas.microsoft.com/office/drawing/2014/main" id="{0C8197DC-D39D-400D-AB6B-0B90C989DA7F}"/>
              </a:ext>
            </a:extLst>
          </p:cNvPr>
          <p:cNvGrpSpPr/>
          <p:nvPr/>
        </p:nvGrpSpPr>
        <p:grpSpPr>
          <a:xfrm>
            <a:off x="2784849" y="937642"/>
            <a:ext cx="2880000" cy="288147"/>
            <a:chOff x="2808000" y="1259853"/>
            <a:chExt cx="2880000" cy="288147"/>
          </a:xfrm>
        </p:grpSpPr>
        <p:cxnSp>
          <p:nvCxnSpPr>
            <p:cNvPr id="35" name="Straight Arrow Connector 34">
              <a:extLst>
                <a:ext uri="{FF2B5EF4-FFF2-40B4-BE49-F238E27FC236}">
                  <a16:creationId xmlns:a16="http://schemas.microsoft.com/office/drawing/2014/main" id="{CC519E12-85E6-440D-8A71-5C3503B8C549}"/>
                </a:ext>
              </a:extLst>
            </p:cNvPr>
            <p:cNvCxnSpPr/>
            <p:nvPr/>
          </p:nvCxnSpPr>
          <p:spPr bwMode="auto">
            <a:xfrm>
              <a:off x="2808000" y="1403926"/>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36" name="TextBox 35">
              <a:extLst>
                <a:ext uri="{FF2B5EF4-FFF2-40B4-BE49-F238E27FC236}">
                  <a16:creationId xmlns:a16="http://schemas.microsoft.com/office/drawing/2014/main" id="{D088127E-0EFB-4C15-827E-195CDF5B5657}"/>
                </a:ext>
              </a:extLst>
            </p:cNvPr>
            <p:cNvSpPr txBox="1"/>
            <p:nvPr/>
          </p:nvSpPr>
          <p:spPr>
            <a:xfrm>
              <a:off x="3840000" y="1259853"/>
              <a:ext cx="924113"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NG-RAN</a:t>
              </a:r>
            </a:p>
          </p:txBody>
        </p:sp>
      </p:grpSp>
      <p:grpSp>
        <p:nvGrpSpPr>
          <p:cNvPr id="42" name="Group 41">
            <a:extLst>
              <a:ext uri="{FF2B5EF4-FFF2-40B4-BE49-F238E27FC236}">
                <a16:creationId xmlns:a16="http://schemas.microsoft.com/office/drawing/2014/main" id="{25FA93FC-7E8A-4AF6-ACEE-B011A9C0EA34}"/>
              </a:ext>
            </a:extLst>
          </p:cNvPr>
          <p:cNvGrpSpPr/>
          <p:nvPr/>
        </p:nvGrpSpPr>
        <p:grpSpPr>
          <a:xfrm>
            <a:off x="5664849" y="937642"/>
            <a:ext cx="2880000" cy="288147"/>
            <a:chOff x="5688000" y="1253326"/>
            <a:chExt cx="2880000" cy="288147"/>
          </a:xfrm>
        </p:grpSpPr>
        <p:cxnSp>
          <p:nvCxnSpPr>
            <p:cNvPr id="40" name="Straight Arrow Connector 39">
              <a:extLst>
                <a:ext uri="{FF2B5EF4-FFF2-40B4-BE49-F238E27FC236}">
                  <a16:creationId xmlns:a16="http://schemas.microsoft.com/office/drawing/2014/main" id="{DB7A0C62-1231-4C23-9A78-ABD0D68173B9}"/>
                </a:ext>
              </a:extLst>
            </p:cNvPr>
            <p:cNvCxnSpPr/>
            <p:nvPr/>
          </p:nvCxnSpPr>
          <p:spPr bwMode="auto">
            <a:xfrm>
              <a:off x="5688000" y="1397399"/>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41" name="TextBox 40">
              <a:extLst>
                <a:ext uri="{FF2B5EF4-FFF2-40B4-BE49-F238E27FC236}">
                  <a16:creationId xmlns:a16="http://schemas.microsoft.com/office/drawing/2014/main" id="{60CBDA44-62BC-4082-B09E-E5DAEF6D74E8}"/>
                </a:ext>
              </a:extLst>
            </p:cNvPr>
            <p:cNvSpPr txBox="1"/>
            <p:nvPr/>
          </p:nvSpPr>
          <p:spPr>
            <a:xfrm>
              <a:off x="6887550" y="1253326"/>
              <a:ext cx="624736"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5GC</a:t>
              </a:r>
            </a:p>
          </p:txBody>
        </p:sp>
      </p:grpSp>
      <p:sp>
        <p:nvSpPr>
          <p:cNvPr id="34" name="Rectangle 33">
            <a:extLst>
              <a:ext uri="{FF2B5EF4-FFF2-40B4-BE49-F238E27FC236}">
                <a16:creationId xmlns:a16="http://schemas.microsoft.com/office/drawing/2014/main" id="{977615C5-23FA-41F9-BE44-5B6BA8267B3D}"/>
              </a:ext>
            </a:extLst>
          </p:cNvPr>
          <p:cNvSpPr/>
          <p:nvPr/>
        </p:nvSpPr>
        <p:spPr bwMode="auto">
          <a:xfrm>
            <a:off x="2520000" y="4278625"/>
            <a:ext cx="6336000" cy="1064218"/>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PDU Session 2 with 1 QoS flow</a:t>
            </a:r>
          </a:p>
        </p:txBody>
      </p:sp>
      <p:sp>
        <p:nvSpPr>
          <p:cNvPr id="37" name="Rectangle 36">
            <a:extLst>
              <a:ext uri="{FF2B5EF4-FFF2-40B4-BE49-F238E27FC236}">
                <a16:creationId xmlns:a16="http://schemas.microsoft.com/office/drawing/2014/main" id="{3DAC0477-370F-4C01-91F1-CBC20A67E515}"/>
              </a:ext>
            </a:extLst>
          </p:cNvPr>
          <p:cNvSpPr/>
          <p:nvPr/>
        </p:nvSpPr>
        <p:spPr bwMode="auto">
          <a:xfrm>
            <a:off x="5688000" y="4530625"/>
            <a:ext cx="2880000" cy="576000"/>
          </a:xfrm>
          <a:prstGeom prst="rect">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NG-U/N3 Tunnel</a:t>
            </a:r>
          </a:p>
        </p:txBody>
      </p:sp>
      <p:sp>
        <p:nvSpPr>
          <p:cNvPr id="39" name="Rectangle 38">
            <a:extLst>
              <a:ext uri="{FF2B5EF4-FFF2-40B4-BE49-F238E27FC236}">
                <a16:creationId xmlns:a16="http://schemas.microsoft.com/office/drawing/2014/main" id="{81FB2843-CB4D-4633-B7FA-8E5841D7FD32}"/>
              </a:ext>
            </a:extLst>
          </p:cNvPr>
          <p:cNvSpPr/>
          <p:nvPr/>
        </p:nvSpPr>
        <p:spPr bwMode="auto">
          <a:xfrm>
            <a:off x="2808000" y="4530625"/>
            <a:ext cx="2880000" cy="5760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Radio Bearer</a:t>
            </a:r>
          </a:p>
        </p:txBody>
      </p:sp>
      <p:sp>
        <p:nvSpPr>
          <p:cNvPr id="44" name="Rectangle 43">
            <a:extLst>
              <a:ext uri="{FF2B5EF4-FFF2-40B4-BE49-F238E27FC236}">
                <a16:creationId xmlns:a16="http://schemas.microsoft.com/office/drawing/2014/main" id="{F6BB6313-447B-4011-BE8E-1269C2A34EA4}"/>
              </a:ext>
            </a:extLst>
          </p:cNvPr>
          <p:cNvSpPr/>
          <p:nvPr/>
        </p:nvSpPr>
        <p:spPr bwMode="auto">
          <a:xfrm>
            <a:off x="2664000" y="4818625"/>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sp>
        <p:nvSpPr>
          <p:cNvPr id="47" name="Flowchart: Alternate Process 46">
            <a:extLst>
              <a:ext uri="{FF2B5EF4-FFF2-40B4-BE49-F238E27FC236}">
                <a16:creationId xmlns:a16="http://schemas.microsoft.com/office/drawing/2014/main" id="{371A6B28-3374-4848-9E46-67054C6438FB}"/>
              </a:ext>
            </a:extLst>
          </p:cNvPr>
          <p:cNvSpPr/>
          <p:nvPr/>
        </p:nvSpPr>
        <p:spPr bwMode="auto">
          <a:xfrm>
            <a:off x="4182" y="3055200"/>
            <a:ext cx="2083820" cy="1512000"/>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buNone/>
            </a:pPr>
            <a:r>
              <a:rPr lang="en-US" sz="1400"/>
              <a:t>Possible to use URSP or UE local configuration to determine DNN and S-NSSAI per PDU session</a:t>
            </a:r>
          </a:p>
        </p:txBody>
      </p:sp>
      <p:sp>
        <p:nvSpPr>
          <p:cNvPr id="3" name="TextBox 2">
            <a:extLst>
              <a:ext uri="{FF2B5EF4-FFF2-40B4-BE49-F238E27FC236}">
                <a16:creationId xmlns:a16="http://schemas.microsoft.com/office/drawing/2014/main" id="{E135B25F-E5F4-4F72-81D0-3810218602DE}"/>
              </a:ext>
            </a:extLst>
          </p:cNvPr>
          <p:cNvSpPr txBox="1"/>
          <p:nvPr/>
        </p:nvSpPr>
        <p:spPr>
          <a:xfrm>
            <a:off x="10022889" y="568171"/>
            <a:ext cx="45719" cy="45719"/>
          </a:xfrm>
          <a:prstGeom prst="rect">
            <a:avLst/>
          </a:prstGeom>
        </p:spPr>
        <p:txBody>
          <a:bodyPr vert="horz" wrap="square" lIns="72000" tIns="36000" rIns="72000" bIns="36000" rtlCol="0" anchor="t">
            <a:noAutofit/>
          </a:bodyPr>
          <a:lstStyle/>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Tree>
    <p:extLst>
      <p:ext uri="{BB962C8B-B14F-4D97-AF65-F5344CB8AC3E}">
        <p14:creationId xmlns:p14="http://schemas.microsoft.com/office/powerpoint/2010/main" val="2588213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5F86AF46-DB4E-4B51-AED8-08EEF4EF1FE7}"/>
              </a:ext>
            </a:extLst>
          </p:cNvPr>
          <p:cNvSpPr/>
          <p:nvPr/>
        </p:nvSpPr>
        <p:spPr bwMode="auto">
          <a:xfrm>
            <a:off x="2299902" y="4321260"/>
            <a:ext cx="6689939" cy="907055"/>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8" name="Rectangle 47">
            <a:extLst>
              <a:ext uri="{FF2B5EF4-FFF2-40B4-BE49-F238E27FC236}">
                <a16:creationId xmlns:a16="http://schemas.microsoft.com/office/drawing/2014/main" id="{412E2A29-A737-4782-860C-5BA64CF3BD41}"/>
              </a:ext>
            </a:extLst>
          </p:cNvPr>
          <p:cNvSpPr/>
          <p:nvPr/>
        </p:nvSpPr>
        <p:spPr bwMode="auto">
          <a:xfrm>
            <a:off x="2299903" y="2254016"/>
            <a:ext cx="6653785" cy="1946078"/>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18" name="Straight Connector 17">
            <a:extLst>
              <a:ext uri="{FF2B5EF4-FFF2-40B4-BE49-F238E27FC236}">
                <a16:creationId xmlns:a16="http://schemas.microsoft.com/office/drawing/2014/main" id="{83334E9B-7667-4238-A7DC-F548967C857B}"/>
              </a:ext>
            </a:extLst>
          </p:cNvPr>
          <p:cNvCxnSpPr>
            <a:cxnSpLocks/>
          </p:cNvCxnSpPr>
          <p:nvPr/>
        </p:nvCxnSpPr>
        <p:spPr bwMode="auto">
          <a:xfrm flipH="1">
            <a:off x="566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9" name="Straight Connector 18">
            <a:extLst>
              <a:ext uri="{FF2B5EF4-FFF2-40B4-BE49-F238E27FC236}">
                <a16:creationId xmlns:a16="http://schemas.microsoft.com/office/drawing/2014/main" id="{C7100659-CCE4-42F3-8DB7-745632A290E6}"/>
              </a:ext>
            </a:extLst>
          </p:cNvPr>
          <p:cNvCxnSpPr>
            <a:cxnSpLocks/>
          </p:cNvCxnSpPr>
          <p:nvPr/>
        </p:nvCxnSpPr>
        <p:spPr bwMode="auto">
          <a:xfrm flipH="1">
            <a:off x="8544849" y="2204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6" name="Straight Connector 15">
            <a:extLst>
              <a:ext uri="{FF2B5EF4-FFF2-40B4-BE49-F238E27FC236}">
                <a16:creationId xmlns:a16="http://schemas.microsoft.com/office/drawing/2014/main" id="{E280D1F5-20C4-4494-93D1-0CB052BD99CF}"/>
              </a:ext>
            </a:extLst>
          </p:cNvPr>
          <p:cNvCxnSpPr>
            <a:cxnSpLocks/>
          </p:cNvCxnSpPr>
          <p:nvPr/>
        </p:nvCxnSpPr>
        <p:spPr bwMode="auto">
          <a:xfrm flipH="1">
            <a:off x="2784849" y="2240316"/>
            <a:ext cx="0" cy="2088000"/>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8" name="Flowchart: Alternate Process 7">
            <a:extLst>
              <a:ext uri="{FF2B5EF4-FFF2-40B4-BE49-F238E27FC236}">
                <a16:creationId xmlns:a16="http://schemas.microsoft.com/office/drawing/2014/main" id="{7E20C200-4F6A-4EC2-B267-924F31A91A99}"/>
              </a:ext>
            </a:extLst>
          </p:cNvPr>
          <p:cNvSpPr/>
          <p:nvPr/>
        </p:nvSpPr>
        <p:spPr bwMode="auto">
          <a:xfrm>
            <a:off x="4571572" y="5532599"/>
            <a:ext cx="2533277" cy="1032588"/>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r>
              <a:rPr lang="en-US" sz="1400"/>
              <a:t>RAN partition in gNB provides, e.g., support of different QoS flows and 5QI table and priority per 5QI</a:t>
            </a:r>
          </a:p>
          <a:p>
            <a:endParaRPr lang="en-US" sz="1400"/>
          </a:p>
        </p:txBody>
      </p:sp>
      <p:sp>
        <p:nvSpPr>
          <p:cNvPr id="9" name="Subtitle 7">
            <a:extLst>
              <a:ext uri="{FF2B5EF4-FFF2-40B4-BE49-F238E27FC236}">
                <a16:creationId xmlns:a16="http://schemas.microsoft.com/office/drawing/2014/main" id="{A6EFDEC7-C8B5-4250-9348-AB54FA0C84A3}"/>
              </a:ext>
            </a:extLst>
          </p:cNvPr>
          <p:cNvSpPr txBox="1">
            <a:spLocks noChangeAspect="1"/>
          </p:cNvSpPr>
          <p:nvPr/>
        </p:nvSpPr>
        <p:spPr>
          <a:xfrm>
            <a:off x="537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B</a:t>
            </a:r>
          </a:p>
          <a:p>
            <a:pPr marL="0" indent="0" algn="ctr">
              <a:lnSpc>
                <a:spcPct val="100000"/>
              </a:lnSpc>
              <a:buClr>
                <a:schemeClr val="tx1"/>
              </a:buClr>
              <a:buNone/>
            </a:pPr>
            <a:endParaRPr lang="en-US" sz="1200"/>
          </a:p>
          <a:p>
            <a:pPr marL="0" indent="0" algn="ctr">
              <a:lnSpc>
                <a:spcPct val="100000"/>
              </a:lnSpc>
              <a:buClr>
                <a:schemeClr val="tx1"/>
              </a:buClr>
              <a:buNone/>
            </a:pPr>
            <a:r>
              <a:rPr lang="en-US" sz="1200">
                <a:latin typeface="Ericsson Hilda" pitchFamily="2" charset="0"/>
              </a:rPr>
              <a:t>gNB</a:t>
            </a:r>
            <a:endParaRPr lang="en-US" sz="800">
              <a:latin typeface="Ericsson Hilda" pitchFamily="2" charset="0"/>
            </a:endParaRPr>
          </a:p>
        </p:txBody>
      </p:sp>
      <p:grpSp>
        <p:nvGrpSpPr>
          <p:cNvPr id="10" name="Group 9">
            <a:extLst>
              <a:ext uri="{FF2B5EF4-FFF2-40B4-BE49-F238E27FC236}">
                <a16:creationId xmlns:a16="http://schemas.microsoft.com/office/drawing/2014/main" id="{47AAB767-85F1-4591-87EB-63AA9E670554}"/>
              </a:ext>
            </a:extLst>
          </p:cNvPr>
          <p:cNvGrpSpPr>
            <a:grpSpLocks noChangeAspect="1"/>
          </p:cNvGrpSpPr>
          <p:nvPr/>
        </p:nvGrpSpPr>
        <p:grpSpPr>
          <a:xfrm>
            <a:off x="2496849" y="1304316"/>
            <a:ext cx="576000" cy="922946"/>
            <a:chOff x="4551929" y="3509006"/>
            <a:chExt cx="450480" cy="721821"/>
          </a:xfrm>
        </p:grpSpPr>
        <p:sp>
          <p:nvSpPr>
            <p:cNvPr id="11" name="Freeform 7">
              <a:extLst>
                <a:ext uri="{FF2B5EF4-FFF2-40B4-BE49-F238E27FC236}">
                  <a16:creationId xmlns:a16="http://schemas.microsoft.com/office/drawing/2014/main" id="{02BEAF03-124A-4ECD-B25B-A941037C9450}"/>
                </a:ext>
              </a:extLst>
            </p:cNvPr>
            <p:cNvSpPr/>
            <p:nvPr/>
          </p:nvSpPr>
          <p:spPr>
            <a:xfrm>
              <a:off x="4551929" y="3509006"/>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pPr marL="0" indent="0" algn="ctr">
                <a:buNone/>
              </a:pPr>
              <a:r>
                <a:rPr lang="en-US" sz="1800"/>
                <a:t>UE</a:t>
              </a:r>
            </a:p>
          </p:txBody>
        </p:sp>
        <p:sp>
          <p:nvSpPr>
            <p:cNvPr id="12" name="Freeform 8">
              <a:extLst>
                <a:ext uri="{FF2B5EF4-FFF2-40B4-BE49-F238E27FC236}">
                  <a16:creationId xmlns:a16="http://schemas.microsoft.com/office/drawing/2014/main" id="{D6043FD6-3E3C-41B2-85F5-6C95C98430CB}"/>
                </a:ext>
              </a:extLst>
            </p:cNvPr>
            <p:cNvSpPr/>
            <p:nvPr/>
          </p:nvSpPr>
          <p:spPr>
            <a:xfrm>
              <a:off x="4743383" y="4061651"/>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pPr algn="ctr"/>
              <a:endParaRPr lang="en-US" sz="1800"/>
            </a:p>
          </p:txBody>
        </p:sp>
      </p:grpSp>
      <p:sp>
        <p:nvSpPr>
          <p:cNvPr id="2" name="Title 1">
            <a:extLst>
              <a:ext uri="{FF2B5EF4-FFF2-40B4-BE49-F238E27FC236}">
                <a16:creationId xmlns:a16="http://schemas.microsoft.com/office/drawing/2014/main" id="{7508ED40-FE07-4FCB-846D-CF2150B2CF35}"/>
              </a:ext>
            </a:extLst>
          </p:cNvPr>
          <p:cNvSpPr>
            <a:spLocks noGrp="1"/>
          </p:cNvSpPr>
          <p:nvPr>
            <p:ph type="title"/>
          </p:nvPr>
        </p:nvSpPr>
        <p:spPr>
          <a:xfrm>
            <a:off x="479424" y="440740"/>
            <a:ext cx="9925205" cy="567897"/>
          </a:xfrm>
        </p:spPr>
        <p:txBody>
          <a:bodyPr/>
          <a:lstStyle/>
          <a:p>
            <a:r>
              <a:rPr lang="en-US"/>
              <a:t>Network slices, PDU Sessions and QoS flows</a:t>
            </a:r>
          </a:p>
        </p:txBody>
      </p:sp>
      <p:cxnSp>
        <p:nvCxnSpPr>
          <p:cNvPr id="21" name="Straight Connector 20">
            <a:extLst>
              <a:ext uri="{FF2B5EF4-FFF2-40B4-BE49-F238E27FC236}">
                <a16:creationId xmlns:a16="http://schemas.microsoft.com/office/drawing/2014/main" id="{1F27241D-D8FC-400C-B0A6-CC8264D0E9ED}"/>
              </a:ext>
            </a:extLst>
          </p:cNvPr>
          <p:cNvCxnSpPr/>
          <p:nvPr/>
        </p:nvCxnSpPr>
        <p:spPr bwMode="auto">
          <a:xfrm>
            <a:off x="4224849" y="1304316"/>
            <a:ext cx="0" cy="2988000"/>
          </a:xfrm>
          <a:prstGeom prst="line">
            <a:avLst/>
          </a:prstGeom>
          <a:solidFill>
            <a:schemeClr val="accent1"/>
          </a:solidFill>
          <a:ln w="12700" cap="flat" cmpd="sng" algn="ctr">
            <a:solidFill>
              <a:schemeClr val="tx1"/>
            </a:solidFill>
            <a:prstDash val="dash"/>
            <a:round/>
            <a:headEnd type="none" w="med" len="med"/>
            <a:tailEnd type="none"/>
          </a:ln>
          <a:effectLst/>
        </p:spPr>
      </p:cxnSp>
      <p:cxnSp>
        <p:nvCxnSpPr>
          <p:cNvPr id="22" name="Straight Connector 21">
            <a:extLst>
              <a:ext uri="{FF2B5EF4-FFF2-40B4-BE49-F238E27FC236}">
                <a16:creationId xmlns:a16="http://schemas.microsoft.com/office/drawing/2014/main" id="{E5A78462-F389-4FAC-A548-FFE130F19543}"/>
              </a:ext>
            </a:extLst>
          </p:cNvPr>
          <p:cNvCxnSpPr/>
          <p:nvPr/>
        </p:nvCxnSpPr>
        <p:spPr bwMode="auto">
          <a:xfrm>
            <a:off x="7104849" y="1304316"/>
            <a:ext cx="0" cy="2988000"/>
          </a:xfrm>
          <a:prstGeom prst="line">
            <a:avLst/>
          </a:prstGeom>
          <a:solidFill>
            <a:schemeClr val="accent1"/>
          </a:solidFill>
          <a:ln w="12700" cap="flat" cmpd="sng" algn="ctr">
            <a:solidFill>
              <a:schemeClr val="tx1"/>
            </a:solidFill>
            <a:prstDash val="dash"/>
            <a:round/>
            <a:headEnd type="none" w="med" len="med"/>
            <a:tailEnd type="none"/>
          </a:ln>
          <a:effectLst/>
        </p:spPr>
      </p:cxnSp>
      <p:sp>
        <p:nvSpPr>
          <p:cNvPr id="23" name="TextBox 22">
            <a:extLst>
              <a:ext uri="{FF2B5EF4-FFF2-40B4-BE49-F238E27FC236}">
                <a16:creationId xmlns:a16="http://schemas.microsoft.com/office/drawing/2014/main" id="{F6E077AE-B228-4C3D-9977-9952D1BE08D3}"/>
              </a:ext>
            </a:extLst>
          </p:cNvPr>
          <p:cNvSpPr txBox="1"/>
          <p:nvPr/>
        </p:nvSpPr>
        <p:spPr>
          <a:xfrm>
            <a:off x="3958089" y="5198180"/>
            <a:ext cx="613483" cy="288147"/>
          </a:xfrm>
          <a:prstGeom prst="rect">
            <a:avLst/>
          </a:prstGeom>
        </p:spPr>
        <p:txBody>
          <a:bodyPr vert="horz" wrap="none" lIns="72000" tIns="36000" rIns="72000" bIns="36000" rtlCol="0" anchor="t">
            <a:spAutoFit/>
          </a:bodyPr>
          <a:lstStyle/>
          <a:p>
            <a:pPr marL="0" indent="0" algn="l">
              <a:buNone/>
            </a:pPr>
            <a:r>
              <a:rPr lang="en-US" sz="1400"/>
              <a:t>Radio</a:t>
            </a:r>
          </a:p>
        </p:txBody>
      </p:sp>
      <p:sp>
        <p:nvSpPr>
          <p:cNvPr id="24" name="TextBox 23">
            <a:extLst>
              <a:ext uri="{FF2B5EF4-FFF2-40B4-BE49-F238E27FC236}">
                <a16:creationId xmlns:a16="http://schemas.microsoft.com/office/drawing/2014/main" id="{D8225E0C-C9B2-4E38-A17B-75771A6F80E8}"/>
              </a:ext>
            </a:extLst>
          </p:cNvPr>
          <p:cNvSpPr txBox="1"/>
          <p:nvPr/>
        </p:nvSpPr>
        <p:spPr>
          <a:xfrm>
            <a:off x="6814938" y="5235378"/>
            <a:ext cx="374636" cy="288147"/>
          </a:xfrm>
          <a:prstGeom prst="rect">
            <a:avLst/>
          </a:prstGeom>
        </p:spPr>
        <p:txBody>
          <a:bodyPr vert="horz" wrap="none" lIns="72000" tIns="36000" rIns="72000" bIns="36000" rtlCol="0" anchor="t">
            <a:spAutoFit/>
          </a:bodyPr>
          <a:lstStyle/>
          <a:p>
            <a:pPr marL="0" indent="0" algn="l">
              <a:buNone/>
            </a:pPr>
            <a:r>
              <a:rPr lang="en-US" sz="1400"/>
              <a:t>N3</a:t>
            </a:r>
          </a:p>
        </p:txBody>
      </p:sp>
      <p:sp>
        <p:nvSpPr>
          <p:cNvPr id="25" name="Subtitle 7">
            <a:extLst>
              <a:ext uri="{FF2B5EF4-FFF2-40B4-BE49-F238E27FC236}">
                <a16:creationId xmlns:a16="http://schemas.microsoft.com/office/drawing/2014/main" id="{1A6D40C0-17AD-403B-885E-04FFE90DA7EE}"/>
              </a:ext>
            </a:extLst>
          </p:cNvPr>
          <p:cNvSpPr txBox="1">
            <a:spLocks noChangeAspect="1"/>
          </p:cNvSpPr>
          <p:nvPr/>
        </p:nvSpPr>
        <p:spPr>
          <a:xfrm>
            <a:off x="8256849" y="1304316"/>
            <a:ext cx="576000" cy="936000"/>
          </a:xfrm>
          <a:prstGeom prst="rect">
            <a:avLst/>
          </a:prstGeom>
          <a:solidFill>
            <a:schemeClr val="bg1"/>
          </a:solidFill>
          <a:ln w="19050">
            <a:solidFill>
              <a:schemeClr val="tx1"/>
            </a:solidFill>
            <a:prstDash val="solid"/>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2400">
                <a:latin typeface="Ericsson Technical Icons" panose="00000500000000000000" pitchFamily="2" charset="0"/>
              </a:rPr>
              <a:t>G</a:t>
            </a:r>
          </a:p>
          <a:p>
            <a:pPr marL="0" indent="0" algn="ctr">
              <a:lnSpc>
                <a:spcPct val="100000"/>
              </a:lnSpc>
              <a:buClr>
                <a:schemeClr val="tx1"/>
              </a:buClr>
              <a:buNone/>
            </a:pPr>
            <a:endParaRPr lang="en-US" sz="1200">
              <a:latin typeface="Ericsson Hilda" panose="00000500000000000000" pitchFamily="2" charset="0"/>
            </a:endParaRPr>
          </a:p>
          <a:p>
            <a:pPr marL="0" indent="0" algn="ctr">
              <a:lnSpc>
                <a:spcPct val="100000"/>
              </a:lnSpc>
              <a:buClr>
                <a:schemeClr val="tx1"/>
              </a:buClr>
              <a:buNone/>
            </a:pPr>
            <a:r>
              <a:rPr lang="en-US" sz="1200">
                <a:latin typeface="Ericsson Hilda" panose="00000500000000000000" pitchFamily="2" charset="0"/>
              </a:rPr>
              <a:t>UPF</a:t>
            </a:r>
          </a:p>
        </p:txBody>
      </p:sp>
      <p:sp>
        <p:nvSpPr>
          <p:cNvPr id="26" name="Rectangle 25">
            <a:extLst>
              <a:ext uri="{FF2B5EF4-FFF2-40B4-BE49-F238E27FC236}">
                <a16:creationId xmlns:a16="http://schemas.microsoft.com/office/drawing/2014/main" id="{85C9E2AA-2979-4F7E-AE51-47DC65A6E4BA}"/>
              </a:ext>
            </a:extLst>
          </p:cNvPr>
          <p:cNvSpPr/>
          <p:nvPr/>
        </p:nvSpPr>
        <p:spPr bwMode="auto">
          <a:xfrm>
            <a:off x="2496849" y="2384316"/>
            <a:ext cx="6336000" cy="950463"/>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PDU Session 1 with 2 QoS flows</a:t>
            </a:r>
          </a:p>
        </p:txBody>
      </p:sp>
      <p:sp>
        <p:nvSpPr>
          <p:cNvPr id="31" name="Rectangle 30">
            <a:extLst>
              <a:ext uri="{FF2B5EF4-FFF2-40B4-BE49-F238E27FC236}">
                <a16:creationId xmlns:a16="http://schemas.microsoft.com/office/drawing/2014/main" id="{E804D2E0-2E83-4418-B60F-EAE205C3A2FF}"/>
              </a:ext>
            </a:extLst>
          </p:cNvPr>
          <p:cNvSpPr/>
          <p:nvPr/>
        </p:nvSpPr>
        <p:spPr bwMode="auto">
          <a:xfrm>
            <a:off x="2640849" y="2673634"/>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sp>
        <p:nvSpPr>
          <p:cNvPr id="32" name="Rectangle 31">
            <a:extLst>
              <a:ext uri="{FF2B5EF4-FFF2-40B4-BE49-F238E27FC236}">
                <a16:creationId xmlns:a16="http://schemas.microsoft.com/office/drawing/2014/main" id="{944C481F-1C23-4973-A9A1-4F693714C5FE}"/>
              </a:ext>
            </a:extLst>
          </p:cNvPr>
          <p:cNvSpPr/>
          <p:nvPr/>
        </p:nvSpPr>
        <p:spPr bwMode="auto">
          <a:xfrm>
            <a:off x="2640849" y="2968161"/>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grpSp>
        <p:nvGrpSpPr>
          <p:cNvPr id="38" name="Group 37">
            <a:extLst>
              <a:ext uri="{FF2B5EF4-FFF2-40B4-BE49-F238E27FC236}">
                <a16:creationId xmlns:a16="http://schemas.microsoft.com/office/drawing/2014/main" id="{0C8197DC-D39D-400D-AB6B-0B90C989DA7F}"/>
              </a:ext>
            </a:extLst>
          </p:cNvPr>
          <p:cNvGrpSpPr/>
          <p:nvPr/>
        </p:nvGrpSpPr>
        <p:grpSpPr>
          <a:xfrm>
            <a:off x="2784849" y="937642"/>
            <a:ext cx="2880000" cy="288147"/>
            <a:chOff x="2808000" y="1259853"/>
            <a:chExt cx="2880000" cy="288147"/>
          </a:xfrm>
        </p:grpSpPr>
        <p:cxnSp>
          <p:nvCxnSpPr>
            <p:cNvPr id="35" name="Straight Arrow Connector 34">
              <a:extLst>
                <a:ext uri="{FF2B5EF4-FFF2-40B4-BE49-F238E27FC236}">
                  <a16:creationId xmlns:a16="http://schemas.microsoft.com/office/drawing/2014/main" id="{CC519E12-85E6-440D-8A71-5C3503B8C549}"/>
                </a:ext>
              </a:extLst>
            </p:cNvPr>
            <p:cNvCxnSpPr/>
            <p:nvPr/>
          </p:nvCxnSpPr>
          <p:spPr bwMode="auto">
            <a:xfrm>
              <a:off x="2808000" y="1403926"/>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36" name="TextBox 35">
              <a:extLst>
                <a:ext uri="{FF2B5EF4-FFF2-40B4-BE49-F238E27FC236}">
                  <a16:creationId xmlns:a16="http://schemas.microsoft.com/office/drawing/2014/main" id="{D088127E-0EFB-4C15-827E-195CDF5B5657}"/>
                </a:ext>
              </a:extLst>
            </p:cNvPr>
            <p:cNvSpPr txBox="1"/>
            <p:nvPr/>
          </p:nvSpPr>
          <p:spPr>
            <a:xfrm>
              <a:off x="3840000" y="1259853"/>
              <a:ext cx="924113"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NG-RAN</a:t>
              </a:r>
            </a:p>
          </p:txBody>
        </p:sp>
      </p:grpSp>
      <p:grpSp>
        <p:nvGrpSpPr>
          <p:cNvPr id="42" name="Group 41">
            <a:extLst>
              <a:ext uri="{FF2B5EF4-FFF2-40B4-BE49-F238E27FC236}">
                <a16:creationId xmlns:a16="http://schemas.microsoft.com/office/drawing/2014/main" id="{25FA93FC-7E8A-4AF6-ACEE-B011A9C0EA34}"/>
              </a:ext>
            </a:extLst>
          </p:cNvPr>
          <p:cNvGrpSpPr/>
          <p:nvPr/>
        </p:nvGrpSpPr>
        <p:grpSpPr>
          <a:xfrm>
            <a:off x="5664849" y="937642"/>
            <a:ext cx="2880000" cy="288147"/>
            <a:chOff x="5688000" y="1253326"/>
            <a:chExt cx="2880000" cy="288147"/>
          </a:xfrm>
        </p:grpSpPr>
        <p:cxnSp>
          <p:nvCxnSpPr>
            <p:cNvPr id="40" name="Straight Arrow Connector 39">
              <a:extLst>
                <a:ext uri="{FF2B5EF4-FFF2-40B4-BE49-F238E27FC236}">
                  <a16:creationId xmlns:a16="http://schemas.microsoft.com/office/drawing/2014/main" id="{DB7A0C62-1231-4C23-9A78-ABD0D68173B9}"/>
                </a:ext>
              </a:extLst>
            </p:cNvPr>
            <p:cNvCxnSpPr/>
            <p:nvPr/>
          </p:nvCxnSpPr>
          <p:spPr bwMode="auto">
            <a:xfrm>
              <a:off x="5688000" y="1397399"/>
              <a:ext cx="2880000"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41" name="TextBox 40">
              <a:extLst>
                <a:ext uri="{FF2B5EF4-FFF2-40B4-BE49-F238E27FC236}">
                  <a16:creationId xmlns:a16="http://schemas.microsoft.com/office/drawing/2014/main" id="{60CBDA44-62BC-4082-B09E-E5DAEF6D74E8}"/>
                </a:ext>
              </a:extLst>
            </p:cNvPr>
            <p:cNvSpPr txBox="1"/>
            <p:nvPr/>
          </p:nvSpPr>
          <p:spPr>
            <a:xfrm>
              <a:off x="6887550" y="1253326"/>
              <a:ext cx="624736" cy="288147"/>
            </a:xfrm>
            <a:prstGeom prst="rect">
              <a:avLst/>
            </a:prstGeom>
            <a:solidFill>
              <a:schemeClr val="bg1"/>
            </a:solidFill>
          </p:spPr>
          <p:txBody>
            <a:bodyPr vert="horz" wrap="square" lIns="72000" tIns="36000" rIns="72000" bIns="36000" rtlCol="0" anchor="t">
              <a:spAutoFit/>
            </a:bodyPr>
            <a:lstStyle/>
            <a:p>
              <a:pPr marL="0" indent="0" algn="l">
                <a:buNone/>
              </a:pPr>
              <a:r>
                <a:rPr lang="en-US" sz="1400"/>
                <a:t>5GC</a:t>
              </a:r>
            </a:p>
          </p:txBody>
        </p:sp>
      </p:grpSp>
      <p:sp>
        <p:nvSpPr>
          <p:cNvPr id="34" name="Rectangle 33">
            <a:extLst>
              <a:ext uri="{FF2B5EF4-FFF2-40B4-BE49-F238E27FC236}">
                <a16:creationId xmlns:a16="http://schemas.microsoft.com/office/drawing/2014/main" id="{977615C5-23FA-41F9-BE44-5B6BA8267B3D}"/>
              </a:ext>
            </a:extLst>
          </p:cNvPr>
          <p:cNvSpPr/>
          <p:nvPr/>
        </p:nvSpPr>
        <p:spPr bwMode="auto">
          <a:xfrm>
            <a:off x="2496849" y="3428282"/>
            <a:ext cx="6336000" cy="655879"/>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PDU Session 2 with 1 QoS flow</a:t>
            </a:r>
          </a:p>
        </p:txBody>
      </p:sp>
      <p:sp>
        <p:nvSpPr>
          <p:cNvPr id="44" name="Rectangle 43">
            <a:extLst>
              <a:ext uri="{FF2B5EF4-FFF2-40B4-BE49-F238E27FC236}">
                <a16:creationId xmlns:a16="http://schemas.microsoft.com/office/drawing/2014/main" id="{F6BB6313-447B-4011-BE8E-1269C2A34EA4}"/>
              </a:ext>
            </a:extLst>
          </p:cNvPr>
          <p:cNvSpPr/>
          <p:nvPr/>
        </p:nvSpPr>
        <p:spPr bwMode="auto">
          <a:xfrm>
            <a:off x="2640849" y="3697188"/>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sp>
        <p:nvSpPr>
          <p:cNvPr id="47" name="Flowchart: Alternate Process 46">
            <a:extLst>
              <a:ext uri="{FF2B5EF4-FFF2-40B4-BE49-F238E27FC236}">
                <a16:creationId xmlns:a16="http://schemas.microsoft.com/office/drawing/2014/main" id="{371A6B28-3374-4848-9E46-67054C6438FB}"/>
              </a:ext>
            </a:extLst>
          </p:cNvPr>
          <p:cNvSpPr/>
          <p:nvPr/>
        </p:nvSpPr>
        <p:spPr bwMode="auto">
          <a:xfrm>
            <a:off x="4191" y="2844393"/>
            <a:ext cx="2083820" cy="2087999"/>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r>
              <a:rPr lang="en-US" sz="1100"/>
              <a:t>A network slice can have one or more PDU sessions.</a:t>
            </a:r>
          </a:p>
          <a:p>
            <a:endParaRPr lang="en-US" sz="1100"/>
          </a:p>
          <a:p>
            <a:r>
              <a:rPr lang="en-US" sz="1100"/>
              <a:t>A PDU session can have one or more QoS flows. </a:t>
            </a:r>
          </a:p>
          <a:p>
            <a:endParaRPr lang="en-US" sz="1100"/>
          </a:p>
          <a:p>
            <a:r>
              <a:rPr lang="en-US" sz="1100"/>
              <a:t>QoS is provided for PDUs carried via a QoS Flow. Requires support in RAN, UPF and transport.</a:t>
            </a:r>
          </a:p>
          <a:p>
            <a:endParaRPr lang="en-US" sz="1100"/>
          </a:p>
        </p:txBody>
      </p:sp>
      <p:sp>
        <p:nvSpPr>
          <p:cNvPr id="3" name="TextBox 2">
            <a:extLst>
              <a:ext uri="{FF2B5EF4-FFF2-40B4-BE49-F238E27FC236}">
                <a16:creationId xmlns:a16="http://schemas.microsoft.com/office/drawing/2014/main" id="{E135B25F-E5F4-4F72-81D0-3810218602DE}"/>
              </a:ext>
            </a:extLst>
          </p:cNvPr>
          <p:cNvSpPr txBox="1"/>
          <p:nvPr/>
        </p:nvSpPr>
        <p:spPr>
          <a:xfrm>
            <a:off x="10022889" y="568171"/>
            <a:ext cx="45719" cy="45719"/>
          </a:xfrm>
          <a:prstGeom prst="rect">
            <a:avLst/>
          </a:prstGeom>
        </p:spPr>
        <p:txBody>
          <a:bodyPr vert="horz" wrap="square" lIns="72000" tIns="36000" rIns="72000" bIns="36000" rtlCol="0" anchor="t">
            <a:noAutofit/>
          </a:bodyPr>
          <a:lstStyle/>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3" name="Rectangle 42">
            <a:extLst>
              <a:ext uri="{FF2B5EF4-FFF2-40B4-BE49-F238E27FC236}">
                <a16:creationId xmlns:a16="http://schemas.microsoft.com/office/drawing/2014/main" id="{13CFFC1E-D9D0-4A85-BCA3-185328112B7E}"/>
              </a:ext>
            </a:extLst>
          </p:cNvPr>
          <p:cNvSpPr/>
          <p:nvPr/>
        </p:nvSpPr>
        <p:spPr bwMode="auto">
          <a:xfrm>
            <a:off x="2496849" y="4395304"/>
            <a:ext cx="6336000" cy="655879"/>
          </a:xfrm>
          <a:prstGeom prst="rect">
            <a:avLst/>
          </a:prstGeom>
          <a:solidFill>
            <a:schemeClr val="accent4"/>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ctr">
              <a:buNone/>
            </a:pPr>
            <a:r>
              <a:rPr lang="en-US" sz="1400"/>
              <a:t>PDU Session 3 with 1 QoS flow</a:t>
            </a:r>
          </a:p>
        </p:txBody>
      </p:sp>
      <p:sp>
        <p:nvSpPr>
          <p:cNvPr id="45" name="Rectangle 44">
            <a:extLst>
              <a:ext uri="{FF2B5EF4-FFF2-40B4-BE49-F238E27FC236}">
                <a16:creationId xmlns:a16="http://schemas.microsoft.com/office/drawing/2014/main" id="{2875D513-DDD5-4E14-ACEF-EE1598EA16E0}"/>
              </a:ext>
            </a:extLst>
          </p:cNvPr>
          <p:cNvSpPr/>
          <p:nvPr/>
        </p:nvSpPr>
        <p:spPr bwMode="auto">
          <a:xfrm>
            <a:off x="2640849" y="4664210"/>
            <a:ext cx="6048000" cy="2160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marL="0" indent="0" algn="ctr">
              <a:buNone/>
            </a:pPr>
            <a:r>
              <a:rPr lang="en-US" sz="1400"/>
              <a:t>QoS flow</a:t>
            </a:r>
          </a:p>
        </p:txBody>
      </p:sp>
      <p:sp>
        <p:nvSpPr>
          <p:cNvPr id="49" name="Arrow: Left 48">
            <a:extLst>
              <a:ext uri="{FF2B5EF4-FFF2-40B4-BE49-F238E27FC236}">
                <a16:creationId xmlns:a16="http://schemas.microsoft.com/office/drawing/2014/main" id="{50D474FB-1F45-4514-A1E2-8845098E53CC}"/>
              </a:ext>
            </a:extLst>
          </p:cNvPr>
          <p:cNvSpPr/>
          <p:nvPr/>
        </p:nvSpPr>
        <p:spPr bwMode="auto">
          <a:xfrm>
            <a:off x="9005174" y="4636186"/>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0" name="TextBox 49">
            <a:extLst>
              <a:ext uri="{FF2B5EF4-FFF2-40B4-BE49-F238E27FC236}">
                <a16:creationId xmlns:a16="http://schemas.microsoft.com/office/drawing/2014/main" id="{29CC770D-811F-43E0-8CF5-52DA46B25A76}"/>
              </a:ext>
            </a:extLst>
          </p:cNvPr>
          <p:cNvSpPr txBox="1"/>
          <p:nvPr/>
        </p:nvSpPr>
        <p:spPr>
          <a:xfrm>
            <a:off x="9485590" y="4567200"/>
            <a:ext cx="2274214"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e.g. Enterprise network slice</a:t>
            </a:r>
          </a:p>
        </p:txBody>
      </p:sp>
      <p:sp>
        <p:nvSpPr>
          <p:cNvPr id="51" name="Arrow: Left 50">
            <a:extLst>
              <a:ext uri="{FF2B5EF4-FFF2-40B4-BE49-F238E27FC236}">
                <a16:creationId xmlns:a16="http://schemas.microsoft.com/office/drawing/2014/main" id="{ACC87C39-A8E1-435B-890D-816F4D7DF021}"/>
              </a:ext>
            </a:extLst>
          </p:cNvPr>
          <p:cNvSpPr/>
          <p:nvPr/>
        </p:nvSpPr>
        <p:spPr bwMode="auto">
          <a:xfrm>
            <a:off x="8989841" y="3144765"/>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2" name="TextBox 51">
            <a:extLst>
              <a:ext uri="{FF2B5EF4-FFF2-40B4-BE49-F238E27FC236}">
                <a16:creationId xmlns:a16="http://schemas.microsoft.com/office/drawing/2014/main" id="{1E55B59F-B427-4ED9-BBA5-B1C60C915766}"/>
              </a:ext>
            </a:extLst>
          </p:cNvPr>
          <p:cNvSpPr txBox="1"/>
          <p:nvPr/>
        </p:nvSpPr>
        <p:spPr>
          <a:xfrm>
            <a:off x="9491078" y="3090573"/>
            <a:ext cx="1743714"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e.g. MBB network slice</a:t>
            </a:r>
          </a:p>
        </p:txBody>
      </p:sp>
      <p:sp>
        <p:nvSpPr>
          <p:cNvPr id="57" name="Flowchart: Alternate Process 56">
            <a:extLst>
              <a:ext uri="{FF2B5EF4-FFF2-40B4-BE49-F238E27FC236}">
                <a16:creationId xmlns:a16="http://schemas.microsoft.com/office/drawing/2014/main" id="{049D0787-4E11-493F-9C21-880A7765BF2E}"/>
              </a:ext>
            </a:extLst>
          </p:cNvPr>
          <p:cNvSpPr/>
          <p:nvPr/>
        </p:nvSpPr>
        <p:spPr bwMode="auto">
          <a:xfrm>
            <a:off x="8063500" y="5486327"/>
            <a:ext cx="2341129" cy="1078860"/>
          </a:xfrm>
          <a:prstGeom prst="flowChartAlternateProcess">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r>
              <a:rPr lang="en-US" sz="1400"/>
              <a:t>UPF supports different QoS flows and 5QI. Each PDU session may use a different UPF</a:t>
            </a:r>
          </a:p>
        </p:txBody>
      </p:sp>
    </p:spTree>
    <p:extLst>
      <p:ext uri="{BB962C8B-B14F-4D97-AF65-F5344CB8AC3E}">
        <p14:creationId xmlns:p14="http://schemas.microsoft.com/office/powerpoint/2010/main" val="2077726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Registration and PDU Session establishment</a:t>
            </a:r>
          </a:p>
        </p:txBody>
      </p:sp>
      <p:sp>
        <p:nvSpPr>
          <p:cNvPr id="2" name="Subtitle 1">
            <a:extLst>
              <a:ext uri="{FF2B5EF4-FFF2-40B4-BE49-F238E27FC236}">
                <a16:creationId xmlns:a16="http://schemas.microsoft.com/office/drawing/2014/main" id="{396B2C71-1240-4652-A3E4-9E15223E05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27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FFE73CAF-35AC-4025-8400-1C7BCD010DA3}"/>
              </a:ext>
            </a:extLst>
          </p:cNvPr>
          <p:cNvSpPr txBox="1"/>
          <p:nvPr/>
        </p:nvSpPr>
        <p:spPr bwMode="auto">
          <a:xfrm>
            <a:off x="2285801" y="4433104"/>
            <a:ext cx="584721" cy="10805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effectLst/>
                <a:uLnTx/>
                <a:uFillTx/>
                <a:latin typeface="Ericsson Technical Icons" panose="00000500000000000000" pitchFamily="2" charset="0"/>
                <a:ea typeface="+mn-ea"/>
                <a:cs typeface="+mn-cs"/>
              </a:rPr>
              <a:t>B</a:t>
            </a:r>
            <a:endParaRPr kumimoji="0" lang="en-US" sz="28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effectLst/>
                <a:uLnTx/>
                <a:uFillTx/>
                <a:latin typeface="Ericsson Hilda"/>
                <a:ea typeface="+mn-ea"/>
                <a:cs typeface="+mn-cs"/>
              </a:rPr>
              <a:t>NG-</a:t>
            </a:r>
            <a:br>
              <a:rPr kumimoji="0" lang="en-US" sz="1400" b="0" i="0" u="none" strike="noStrike" kern="1200" cap="none" spc="0" normalizeH="0" baseline="0" noProof="0">
                <a:ln>
                  <a:noFill/>
                </a:ln>
                <a:effectLst/>
                <a:uLnTx/>
                <a:uFillTx/>
                <a:latin typeface="Ericsson Hilda"/>
                <a:ea typeface="+mn-ea"/>
                <a:cs typeface="+mn-cs"/>
              </a:rPr>
            </a:br>
            <a:r>
              <a:rPr kumimoji="0" lang="en-US" sz="1400" b="0" i="0" u="none" strike="noStrike" kern="1200" cap="none" spc="0" normalizeH="0" baseline="0" noProof="0">
                <a:ln>
                  <a:noFill/>
                </a:ln>
                <a:effectLst/>
                <a:uLnTx/>
                <a:uFillTx/>
                <a:latin typeface="Ericsson Hilda"/>
                <a:ea typeface="+mn-ea"/>
                <a:cs typeface="+mn-cs"/>
              </a:rPr>
              <a:t>RAN</a:t>
            </a:r>
          </a:p>
        </p:txBody>
      </p:sp>
      <p:sp>
        <p:nvSpPr>
          <p:cNvPr id="66" name="Title 65">
            <a:extLst>
              <a:ext uri="{FF2B5EF4-FFF2-40B4-BE49-F238E27FC236}">
                <a16:creationId xmlns:a16="http://schemas.microsoft.com/office/drawing/2014/main" id="{0EACBB2A-3AE0-4527-940D-1F94836C2863}"/>
              </a:ext>
            </a:extLst>
          </p:cNvPr>
          <p:cNvSpPr>
            <a:spLocks noGrp="1"/>
          </p:cNvSpPr>
          <p:nvPr>
            <p:ph type="title"/>
          </p:nvPr>
        </p:nvSpPr>
        <p:spPr>
          <a:xfrm>
            <a:off x="524935" y="239714"/>
            <a:ext cx="9992784" cy="1085371"/>
          </a:xfrm>
        </p:spPr>
        <p:txBody>
          <a:bodyPr>
            <a:normAutofit/>
          </a:bodyPr>
          <a:lstStyle/>
          <a:p>
            <a:r>
              <a:rPr lang="en-US"/>
              <a:t>UE initial registration: AMF &amp; Slice Selection </a:t>
            </a:r>
            <a:br>
              <a:rPr lang="en-US"/>
            </a:br>
            <a:r>
              <a:rPr lang="en-US" sz="2400"/>
              <a:t>Registration procedure interactions  - non roaming</a:t>
            </a:r>
            <a:endParaRPr lang="en-US"/>
          </a:p>
        </p:txBody>
      </p:sp>
      <p:cxnSp>
        <p:nvCxnSpPr>
          <p:cNvPr id="62" name="Straight Arrow Connector 61">
            <a:extLst>
              <a:ext uri="{FF2B5EF4-FFF2-40B4-BE49-F238E27FC236}">
                <a16:creationId xmlns:a16="http://schemas.microsoft.com/office/drawing/2014/main" id="{AB2D154B-11DE-4C68-A682-0F9B82190DEA}"/>
              </a:ext>
            </a:extLst>
          </p:cNvPr>
          <p:cNvCxnSpPr>
            <a:cxnSpLocks/>
          </p:cNvCxnSpPr>
          <p:nvPr/>
        </p:nvCxnSpPr>
        <p:spPr bwMode="auto">
          <a:xfrm>
            <a:off x="4667470" y="3340752"/>
            <a:ext cx="610673" cy="543877"/>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sp>
        <p:nvSpPr>
          <p:cNvPr id="71" name="Freeform: Shape 70">
            <a:extLst>
              <a:ext uri="{FF2B5EF4-FFF2-40B4-BE49-F238E27FC236}">
                <a16:creationId xmlns:a16="http://schemas.microsoft.com/office/drawing/2014/main" id="{6B74C197-38D5-4F41-9A29-6D220C563E9A}"/>
              </a:ext>
            </a:extLst>
          </p:cNvPr>
          <p:cNvSpPr/>
          <p:nvPr/>
        </p:nvSpPr>
        <p:spPr bwMode="auto">
          <a:xfrm>
            <a:off x="1030087" y="4956772"/>
            <a:ext cx="1260916" cy="211039"/>
          </a:xfrm>
          <a:custGeom>
            <a:avLst/>
            <a:gdLst>
              <a:gd name="connsiteX0" fmla="*/ 0 w 3918857"/>
              <a:gd name="connsiteY0" fmla="*/ 667657 h 731902"/>
              <a:gd name="connsiteX1" fmla="*/ 2177143 w 3918857"/>
              <a:gd name="connsiteY1" fmla="*/ 667657 h 731902"/>
              <a:gd name="connsiteX2" fmla="*/ 3918857 w 3918857"/>
              <a:gd name="connsiteY2" fmla="*/ 0 h 731902"/>
              <a:gd name="connsiteX0" fmla="*/ 0 w 3918857"/>
              <a:gd name="connsiteY0" fmla="*/ 667657 h 667659"/>
              <a:gd name="connsiteX1" fmla="*/ 3918857 w 3918857"/>
              <a:gd name="connsiteY1" fmla="*/ 0 h 667659"/>
              <a:gd name="connsiteX0" fmla="*/ 0 w 3283821"/>
              <a:gd name="connsiteY0" fmla="*/ 3378461 h 3378461"/>
              <a:gd name="connsiteX1" fmla="*/ 3283821 w 3283821"/>
              <a:gd name="connsiteY1" fmla="*/ 0 h 3378461"/>
            </a:gdLst>
            <a:ahLst/>
            <a:cxnLst>
              <a:cxn ang="0">
                <a:pos x="connsiteX0" y="connsiteY0"/>
              </a:cxn>
              <a:cxn ang="0">
                <a:pos x="connsiteX1" y="connsiteY1"/>
              </a:cxn>
            </a:cxnLst>
            <a:rect l="l" t="t" r="r" b="b"/>
            <a:pathLst>
              <a:path w="3283821" h="3378461">
                <a:moveTo>
                  <a:pt x="0" y="3378461"/>
                </a:moveTo>
                <a:lnTo>
                  <a:pt x="3283821" y="0"/>
                </a:lnTo>
              </a:path>
            </a:pathLst>
          </a:custGeom>
          <a:noFill/>
          <a:ln w="12700" cap="flat" cmpd="sng" algn="ctr">
            <a:solidFill>
              <a:schemeClr val="tx1"/>
            </a:solidFill>
            <a:prstDash val="solid"/>
            <a:round/>
            <a:headEnd type="none" w="med" len="med"/>
            <a:tailEnd type="triangl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58585A"/>
              </a:solidFill>
              <a:effectLst/>
              <a:uLnTx/>
              <a:uFillTx/>
              <a:latin typeface="Arial" charset="0"/>
              <a:ea typeface="+mn-ea"/>
              <a:cs typeface="+mn-cs"/>
            </a:endParaRPr>
          </a:p>
        </p:txBody>
      </p:sp>
      <p:cxnSp>
        <p:nvCxnSpPr>
          <p:cNvPr id="74" name="Straight Arrow Connector 73">
            <a:extLst>
              <a:ext uri="{FF2B5EF4-FFF2-40B4-BE49-F238E27FC236}">
                <a16:creationId xmlns:a16="http://schemas.microsoft.com/office/drawing/2014/main" id="{152B9586-A819-4A99-A07E-D386303FF198}"/>
              </a:ext>
            </a:extLst>
          </p:cNvPr>
          <p:cNvCxnSpPr>
            <a:cxnSpLocks/>
          </p:cNvCxnSpPr>
          <p:nvPr/>
        </p:nvCxnSpPr>
        <p:spPr bwMode="auto">
          <a:xfrm flipH="1">
            <a:off x="1047048" y="4702576"/>
            <a:ext cx="4174854" cy="66081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81" name="Rectangular Callout 104">
            <a:extLst>
              <a:ext uri="{FF2B5EF4-FFF2-40B4-BE49-F238E27FC236}">
                <a16:creationId xmlns:a16="http://schemas.microsoft.com/office/drawing/2014/main" id="{EDAAEBDE-B7D3-4A20-B7FE-A39386C4F08B}"/>
              </a:ext>
            </a:extLst>
          </p:cNvPr>
          <p:cNvSpPr/>
          <p:nvPr/>
        </p:nvSpPr>
        <p:spPr bwMode="auto">
          <a:xfrm>
            <a:off x="1863711" y="3290057"/>
            <a:ext cx="2181906" cy="738664"/>
          </a:xfrm>
          <a:prstGeom prst="wedgeRectCallout">
            <a:avLst>
              <a:gd name="adj1" fmla="val 80825"/>
              <a:gd name="adj2" fmla="val 3409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rgbClr val="00285F"/>
                </a:solidFill>
                <a:effectLst/>
                <a:uLnTx/>
                <a:uFillTx/>
                <a:latin typeface="Arial" charset="0"/>
                <a:ea typeface="+mn-ea"/>
                <a:cs typeface="+mn-cs"/>
              </a:rPr>
              <a:t>AMF Receives a Registration Request:</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285F"/>
                </a:solidFill>
                <a:effectLst/>
                <a:uLnTx/>
                <a:uFillTx/>
                <a:latin typeface="Arial" charset="0"/>
                <a:ea typeface="+mn-ea"/>
                <a:cs typeface="+mn-cs"/>
              </a:rPr>
              <a:t>Requested NSSAI</a:t>
            </a:r>
          </a:p>
        </p:txBody>
      </p:sp>
      <p:sp>
        <p:nvSpPr>
          <p:cNvPr id="82" name="Rectangular Callout 104">
            <a:extLst>
              <a:ext uri="{FF2B5EF4-FFF2-40B4-BE49-F238E27FC236}">
                <a16:creationId xmlns:a16="http://schemas.microsoft.com/office/drawing/2014/main" id="{CFBF0D61-4D59-49CE-B912-F58101190331}"/>
              </a:ext>
            </a:extLst>
          </p:cNvPr>
          <p:cNvSpPr/>
          <p:nvPr/>
        </p:nvSpPr>
        <p:spPr bwMode="auto">
          <a:xfrm>
            <a:off x="4804514" y="1378811"/>
            <a:ext cx="2174192" cy="954107"/>
          </a:xfrm>
          <a:prstGeom prst="wedgeRectCallout">
            <a:avLst>
              <a:gd name="adj1" fmla="val -33277"/>
              <a:gd name="adj2" fmla="val 151482"/>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effectLst/>
                <a:uLnTx/>
                <a:uFillTx/>
                <a:latin typeface="Arial" charset="0"/>
                <a:ea typeface="+mn-ea"/>
                <a:cs typeface="+mn-cs"/>
              </a:rPr>
              <a:t>AMF receives</a:t>
            </a:r>
            <a:r>
              <a:rPr kumimoji="0" lang="en-US" sz="1400" b="1" i="0" u="none" strike="noStrike" kern="1200" cap="none" spc="0" normalizeH="0" noProof="0">
                <a:ln>
                  <a:noFill/>
                </a:ln>
                <a:effectLst/>
                <a:uLnTx/>
                <a:uFillTx/>
                <a:latin typeface="Arial" charset="0"/>
                <a:ea typeface="+mn-ea"/>
                <a:cs typeface="+mn-cs"/>
              </a:rPr>
              <a:t> from UDM</a:t>
            </a:r>
            <a:endParaRPr kumimoji="0" lang="en-US" sz="1400" b="1" i="0" u="none" strike="noStrike" kern="1200" cap="none" spc="0" normalizeH="0" baseline="0" noProof="0">
              <a:ln>
                <a:noFill/>
              </a:ln>
              <a:effectLst/>
              <a:uLnTx/>
              <a:uFillTx/>
              <a:latin typeface="Arial" charset="0"/>
              <a:ea typeface="+mn-ea"/>
              <a:cs typeface="+mn-cs"/>
            </a:endParaRPr>
          </a:p>
          <a:p>
            <a:pPr marL="285750" marR="0" lvl="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a:ln>
                  <a:noFill/>
                </a:ln>
                <a:effectLst/>
                <a:uLnTx/>
                <a:uFillTx/>
                <a:latin typeface="Arial" charset="0"/>
                <a:ea typeface="+mn-ea"/>
                <a:cs typeface="+mn-cs"/>
              </a:rPr>
              <a:t>Subscribed S-NSSAIs   </a:t>
            </a:r>
          </a:p>
          <a:p>
            <a:pPr marL="285750" marR="0" lvl="0" indent="-2857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lang="en-US" sz="1400">
                <a:latin typeface="Arial" panose="020B0604020202020204" pitchFamily="34" charset="0"/>
                <a:cs typeface="Arial" panose="020B0604020202020204" pitchFamily="34" charset="0"/>
              </a:rPr>
              <a:t>UE Usage type (O)</a:t>
            </a:r>
            <a:endParaRPr lang="en-US" sz="1400">
              <a:solidFill>
                <a:srgbClr val="00285F"/>
              </a:solidFill>
              <a:latin typeface="Arial" charset="0"/>
            </a:endParaRPr>
          </a:p>
        </p:txBody>
      </p:sp>
      <p:sp>
        <p:nvSpPr>
          <p:cNvPr id="86" name="Rectangular Callout 104">
            <a:extLst>
              <a:ext uri="{FF2B5EF4-FFF2-40B4-BE49-F238E27FC236}">
                <a16:creationId xmlns:a16="http://schemas.microsoft.com/office/drawing/2014/main" id="{F8A6501A-4A72-4D49-AFDE-0AF548623ED2}"/>
              </a:ext>
            </a:extLst>
          </p:cNvPr>
          <p:cNvSpPr/>
          <p:nvPr/>
        </p:nvSpPr>
        <p:spPr bwMode="auto">
          <a:xfrm>
            <a:off x="7452221" y="3689556"/>
            <a:ext cx="2596240" cy="1600438"/>
          </a:xfrm>
          <a:prstGeom prst="wedgeRectCallout">
            <a:avLst>
              <a:gd name="adj1" fmla="val -140257"/>
              <a:gd name="adj2" fmla="val 35085"/>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effectLst/>
                <a:uLnTx/>
                <a:uFillTx/>
                <a:latin typeface="Arial" charset="0"/>
                <a:ea typeface="+mn-ea"/>
                <a:cs typeface="+mn-cs"/>
              </a:rPr>
              <a:t>AMF sends the Registration response to the UE:</a:t>
            </a: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chemeClr val="tx1"/>
                </a:solidFill>
                <a:effectLst/>
                <a:uLnTx/>
                <a:uFillTx/>
                <a:latin typeface="Arial" charset="0"/>
              </a:rPr>
              <a:t>Allowed NSSAI</a:t>
            </a:r>
            <a:endParaRPr lang="en-US" sz="1400">
              <a:solidFill>
                <a:schemeClr val="tx1"/>
              </a:solidFill>
              <a:latin typeface="Arial" charset="0"/>
            </a:endParaRPr>
          </a:p>
          <a:p>
            <a:pPr marL="171450" lvl="0" indent="-171450" fontAlgn="base">
              <a:spcAft>
                <a:spcPct val="0"/>
              </a:spcAft>
              <a:buFont typeface="Arial" panose="020B0604020202020204" pitchFamily="34" charset="0"/>
              <a:buChar char="•"/>
              <a:defRPr/>
            </a:pPr>
            <a:r>
              <a:rPr lang="en-US" sz="1400">
                <a:latin typeface="Arial" charset="0"/>
              </a:rPr>
              <a:t>rejected S-NSSAIs</a:t>
            </a:r>
            <a:r>
              <a:rPr lang="en-US" sz="1400" b="1">
                <a:latin typeface="Arial" charset="0"/>
              </a:rPr>
              <a:t> </a:t>
            </a:r>
            <a:r>
              <a:rPr lang="en-US" sz="1400">
                <a:latin typeface="Arial" charset="0"/>
              </a:rPr>
              <a:t> (O)</a:t>
            </a:r>
          </a:p>
          <a:p>
            <a:pPr lvl="0" fontAlgn="base">
              <a:spcAft>
                <a:spcPct val="0"/>
              </a:spcAft>
              <a:defRPr/>
            </a:pPr>
            <a:r>
              <a:rPr lang="en-US" sz="1400" b="1">
                <a:latin typeface="Arial" charset="0"/>
              </a:rPr>
              <a:t>To NG-RAN</a:t>
            </a:r>
          </a:p>
          <a:p>
            <a:pPr marL="171450" indent="-171450" fontAlgn="base">
              <a:spcAft>
                <a:spcPct val="0"/>
              </a:spcAft>
              <a:buFont typeface="Arial" panose="020B0604020202020204" pitchFamily="34" charset="0"/>
              <a:buChar char="•"/>
              <a:defRPr/>
            </a:pPr>
            <a:r>
              <a:rPr lang="en-US" sz="1400">
                <a:latin typeface="Arial" charset="0"/>
              </a:rPr>
              <a:t>The Allowed NSSAI for the Access Type</a:t>
            </a:r>
          </a:p>
        </p:txBody>
      </p:sp>
      <p:sp>
        <p:nvSpPr>
          <p:cNvPr id="91" name="TextBox 90">
            <a:extLst>
              <a:ext uri="{FF2B5EF4-FFF2-40B4-BE49-F238E27FC236}">
                <a16:creationId xmlns:a16="http://schemas.microsoft.com/office/drawing/2014/main" id="{8B5D0688-F850-4D64-A2EF-5B4A60EC7CDB}"/>
              </a:ext>
            </a:extLst>
          </p:cNvPr>
          <p:cNvSpPr txBox="1"/>
          <p:nvPr/>
        </p:nvSpPr>
        <p:spPr>
          <a:xfrm>
            <a:off x="4922979" y="4966833"/>
            <a:ext cx="1567738" cy="646331"/>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58585A"/>
                </a:solidFill>
                <a:effectLst/>
                <a:uLnTx/>
                <a:uFillTx/>
                <a:latin typeface="Arial" charset="0"/>
                <a:ea typeface="+mn-ea"/>
                <a:cs typeface="+mn-cs"/>
              </a:rPr>
              <a:t>Holds the UE Context (including slicing information)</a:t>
            </a:r>
          </a:p>
        </p:txBody>
      </p:sp>
      <p:sp>
        <p:nvSpPr>
          <p:cNvPr id="92" name="Oval 91">
            <a:extLst>
              <a:ext uri="{FF2B5EF4-FFF2-40B4-BE49-F238E27FC236}">
                <a16:creationId xmlns:a16="http://schemas.microsoft.com/office/drawing/2014/main" id="{2CFBA9A4-CE20-4B8B-8566-8E2FA3B09FF3}"/>
              </a:ext>
            </a:extLst>
          </p:cNvPr>
          <p:cNvSpPr/>
          <p:nvPr/>
        </p:nvSpPr>
        <p:spPr bwMode="auto">
          <a:xfrm>
            <a:off x="1369463" y="4633731"/>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1</a:t>
            </a:r>
          </a:p>
        </p:txBody>
      </p:sp>
      <p:sp>
        <p:nvSpPr>
          <p:cNvPr id="93" name="Oval 92">
            <a:extLst>
              <a:ext uri="{FF2B5EF4-FFF2-40B4-BE49-F238E27FC236}">
                <a16:creationId xmlns:a16="http://schemas.microsoft.com/office/drawing/2014/main" id="{E7A662BD-C2CF-421F-986D-90CC844555A3}"/>
              </a:ext>
            </a:extLst>
          </p:cNvPr>
          <p:cNvSpPr/>
          <p:nvPr/>
        </p:nvSpPr>
        <p:spPr bwMode="auto">
          <a:xfrm>
            <a:off x="4870758" y="3412962"/>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4</a:t>
            </a:r>
          </a:p>
        </p:txBody>
      </p:sp>
      <p:sp>
        <p:nvSpPr>
          <p:cNvPr id="94" name="Oval 93">
            <a:extLst>
              <a:ext uri="{FF2B5EF4-FFF2-40B4-BE49-F238E27FC236}">
                <a16:creationId xmlns:a16="http://schemas.microsoft.com/office/drawing/2014/main" id="{C6A832A1-78AD-43B1-BACB-588B69D7E72F}"/>
              </a:ext>
            </a:extLst>
          </p:cNvPr>
          <p:cNvSpPr/>
          <p:nvPr/>
        </p:nvSpPr>
        <p:spPr bwMode="auto">
          <a:xfrm>
            <a:off x="4695203" y="4812941"/>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noProof="0">
                <a:solidFill>
                  <a:srgbClr val="00285E"/>
                </a:solidFill>
                <a:latin typeface="Arial" charset="0"/>
              </a:rPr>
              <a:t>5</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sp>
        <p:nvSpPr>
          <p:cNvPr id="65" name="Rectangular Callout 104">
            <a:extLst>
              <a:ext uri="{FF2B5EF4-FFF2-40B4-BE49-F238E27FC236}">
                <a16:creationId xmlns:a16="http://schemas.microsoft.com/office/drawing/2014/main" id="{A0C4B518-E343-4C21-9317-6A90C0B2E20E}"/>
              </a:ext>
            </a:extLst>
          </p:cNvPr>
          <p:cNvSpPr/>
          <p:nvPr/>
        </p:nvSpPr>
        <p:spPr bwMode="auto">
          <a:xfrm>
            <a:off x="4308811" y="5868596"/>
            <a:ext cx="2181906" cy="307777"/>
          </a:xfrm>
          <a:prstGeom prst="wedgeRectCallout">
            <a:avLst>
              <a:gd name="adj1" fmla="val -102665"/>
              <a:gd name="adj2" fmla="val -445178"/>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rgbClr val="00285F"/>
                </a:solidFill>
                <a:effectLst/>
                <a:uLnTx/>
                <a:uFillTx/>
                <a:latin typeface="Arial" charset="0"/>
                <a:ea typeface="+mn-ea"/>
                <a:cs typeface="+mn-cs"/>
              </a:rPr>
              <a:t>NG-RAN</a:t>
            </a:r>
            <a:r>
              <a:rPr kumimoji="0" lang="en-US" sz="1400" b="1" i="0" u="none" strike="noStrike" kern="1200" cap="none" spc="0" normalizeH="0" noProof="0">
                <a:ln>
                  <a:noFill/>
                </a:ln>
                <a:solidFill>
                  <a:srgbClr val="00285F"/>
                </a:solidFill>
                <a:effectLst/>
                <a:uLnTx/>
                <a:uFillTx/>
                <a:latin typeface="Arial" charset="0"/>
                <a:ea typeface="+mn-ea"/>
                <a:cs typeface="+mn-cs"/>
              </a:rPr>
              <a:t> selects AMF</a:t>
            </a:r>
            <a:endParaRPr kumimoji="0" lang="en-US" sz="1400" b="0" i="0" u="none" strike="noStrike" kern="1200" cap="none" spc="0" normalizeH="0" baseline="0" noProof="0">
              <a:ln>
                <a:noFill/>
              </a:ln>
              <a:solidFill>
                <a:srgbClr val="00285F"/>
              </a:solidFill>
              <a:effectLst/>
              <a:uLnTx/>
              <a:uFillTx/>
              <a:latin typeface="Arial" charset="0"/>
              <a:ea typeface="+mn-ea"/>
              <a:cs typeface="+mn-cs"/>
            </a:endParaRPr>
          </a:p>
        </p:txBody>
      </p:sp>
      <p:sp>
        <p:nvSpPr>
          <p:cNvPr id="67" name="Freeform: Shape 66">
            <a:extLst>
              <a:ext uri="{FF2B5EF4-FFF2-40B4-BE49-F238E27FC236}">
                <a16:creationId xmlns:a16="http://schemas.microsoft.com/office/drawing/2014/main" id="{DC5AD16D-F711-441D-900E-83715A48E4B5}"/>
              </a:ext>
            </a:extLst>
          </p:cNvPr>
          <p:cNvSpPr/>
          <p:nvPr/>
        </p:nvSpPr>
        <p:spPr bwMode="auto">
          <a:xfrm>
            <a:off x="2883463" y="4406724"/>
            <a:ext cx="2412199" cy="432750"/>
          </a:xfrm>
          <a:custGeom>
            <a:avLst/>
            <a:gdLst>
              <a:gd name="connsiteX0" fmla="*/ 0 w 3918857"/>
              <a:gd name="connsiteY0" fmla="*/ 667657 h 731902"/>
              <a:gd name="connsiteX1" fmla="*/ 2177143 w 3918857"/>
              <a:gd name="connsiteY1" fmla="*/ 667657 h 731902"/>
              <a:gd name="connsiteX2" fmla="*/ 3918857 w 3918857"/>
              <a:gd name="connsiteY2" fmla="*/ 0 h 731902"/>
              <a:gd name="connsiteX0" fmla="*/ 0 w 3918857"/>
              <a:gd name="connsiteY0" fmla="*/ 667657 h 667658"/>
              <a:gd name="connsiteX1" fmla="*/ 3918857 w 3918857"/>
              <a:gd name="connsiteY1" fmla="*/ 0 h 667658"/>
              <a:gd name="connsiteX0" fmla="*/ 0 w 4162165"/>
              <a:gd name="connsiteY0" fmla="*/ 412867 h 412867"/>
              <a:gd name="connsiteX1" fmla="*/ 4162165 w 4162165"/>
              <a:gd name="connsiteY1" fmla="*/ 0 h 412867"/>
              <a:gd name="connsiteX0" fmla="*/ 0 w 4332479"/>
              <a:gd name="connsiteY0" fmla="*/ 678274 h 678274"/>
              <a:gd name="connsiteX1" fmla="*/ 4332479 w 4332479"/>
              <a:gd name="connsiteY1" fmla="*/ 0 h 678274"/>
            </a:gdLst>
            <a:ahLst/>
            <a:cxnLst>
              <a:cxn ang="0">
                <a:pos x="connsiteX0" y="connsiteY0"/>
              </a:cxn>
              <a:cxn ang="0">
                <a:pos x="connsiteX1" y="connsiteY1"/>
              </a:cxn>
            </a:cxnLst>
            <a:rect l="l" t="t" r="r" b="b"/>
            <a:pathLst>
              <a:path w="4332479" h="678274">
                <a:moveTo>
                  <a:pt x="0" y="678274"/>
                </a:moveTo>
                <a:lnTo>
                  <a:pt x="4332479" y="0"/>
                </a:lnTo>
              </a:path>
            </a:pathLst>
          </a:custGeom>
          <a:noFill/>
          <a:ln w="12700" cap="flat" cmpd="sng" algn="ctr">
            <a:solidFill>
              <a:schemeClr val="tx1"/>
            </a:solidFill>
            <a:prstDash val="solid"/>
            <a:round/>
            <a:headEnd type="none" w="med" len="med"/>
            <a:tailEnd type="triangl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2000" b="0" i="0" u="none" strike="noStrike" kern="1200" cap="none" spc="0" normalizeH="0" baseline="0" noProof="0">
              <a:ln>
                <a:noFill/>
              </a:ln>
              <a:solidFill>
                <a:srgbClr val="58585A"/>
              </a:solidFill>
              <a:effectLst/>
              <a:uLnTx/>
              <a:uFillTx/>
              <a:latin typeface="Arial" charset="0"/>
              <a:ea typeface="+mn-ea"/>
              <a:cs typeface="+mn-cs"/>
            </a:endParaRPr>
          </a:p>
        </p:txBody>
      </p:sp>
      <p:sp>
        <p:nvSpPr>
          <p:cNvPr id="68" name="Oval 67">
            <a:extLst>
              <a:ext uri="{FF2B5EF4-FFF2-40B4-BE49-F238E27FC236}">
                <a16:creationId xmlns:a16="http://schemas.microsoft.com/office/drawing/2014/main" id="{562111D1-2603-489B-B4B0-BD568B099047}"/>
              </a:ext>
            </a:extLst>
          </p:cNvPr>
          <p:cNvSpPr/>
          <p:nvPr/>
        </p:nvSpPr>
        <p:spPr bwMode="auto">
          <a:xfrm>
            <a:off x="4673857" y="3956839"/>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a:solidFill>
                  <a:srgbClr val="00285E"/>
                </a:solidFill>
                <a:latin typeface="Arial" charset="0"/>
              </a:rPr>
              <a:t>3</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sp>
        <p:nvSpPr>
          <p:cNvPr id="69" name="Rectangular Callout 104">
            <a:extLst>
              <a:ext uri="{FF2B5EF4-FFF2-40B4-BE49-F238E27FC236}">
                <a16:creationId xmlns:a16="http://schemas.microsoft.com/office/drawing/2014/main" id="{CC11C83E-E9D7-494B-8468-9F74A6886070}"/>
              </a:ext>
            </a:extLst>
          </p:cNvPr>
          <p:cNvSpPr/>
          <p:nvPr/>
        </p:nvSpPr>
        <p:spPr bwMode="auto">
          <a:xfrm>
            <a:off x="0" y="2571254"/>
            <a:ext cx="1737458" cy="523220"/>
          </a:xfrm>
          <a:prstGeom prst="wedgeRectCallout">
            <a:avLst>
              <a:gd name="adj1" fmla="val 35935"/>
              <a:gd name="adj2" fmla="val 350802"/>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rgbClr val="00285F"/>
                </a:solidFill>
                <a:effectLst/>
                <a:uLnTx/>
                <a:uFillTx/>
                <a:latin typeface="Arial" charset="0"/>
                <a:ea typeface="+mn-ea"/>
                <a:cs typeface="+mn-cs"/>
              </a:rPr>
              <a:t>UE may </a:t>
            </a:r>
            <a:r>
              <a:rPr kumimoji="0" lang="en-US" sz="1400" b="1" i="0" u="none" strike="noStrike" kern="1200" cap="none" spc="0" normalizeH="0" baseline="0" noProof="0">
                <a:ln>
                  <a:noFill/>
                </a:ln>
                <a:effectLst/>
                <a:uLnTx/>
                <a:uFillTx/>
                <a:latin typeface="Arial" charset="0"/>
                <a:ea typeface="+mn-ea"/>
                <a:cs typeface="+mn-cs"/>
              </a:rPr>
              <a:t>provide</a:t>
            </a:r>
            <a:r>
              <a:rPr kumimoji="0" lang="en-US" sz="1400" b="1" i="0" u="none" strike="noStrike" kern="1200" cap="none" spc="0" normalizeH="0" noProof="0">
                <a:ln>
                  <a:noFill/>
                </a:ln>
                <a:effectLst/>
                <a:uLnTx/>
                <a:uFillTx/>
                <a:latin typeface="Arial" charset="0"/>
                <a:ea typeface="+mn-ea"/>
                <a:cs typeface="+mn-cs"/>
              </a:rPr>
              <a:t> </a:t>
            </a:r>
            <a:r>
              <a:rPr kumimoji="0" lang="en-US" sz="1400" b="1" i="0" u="none" strike="noStrike" kern="1200" cap="none" spc="0" normalizeH="0" noProof="0">
                <a:ln>
                  <a:noFill/>
                </a:ln>
                <a:solidFill>
                  <a:schemeClr val="tx2"/>
                </a:solidFill>
                <a:effectLst/>
                <a:uLnTx/>
                <a:uFillTx/>
                <a:latin typeface="Arial" charset="0"/>
                <a:ea typeface="+mn-ea"/>
                <a:cs typeface="+mn-cs"/>
              </a:rPr>
              <a:t>Requested NSSAI</a:t>
            </a:r>
            <a:endParaRPr kumimoji="0" lang="en-US" sz="1400" b="1" i="0" u="none" strike="noStrike" kern="1200" cap="none" spc="0" normalizeH="0" baseline="0" noProof="0">
              <a:ln>
                <a:noFill/>
              </a:ln>
              <a:solidFill>
                <a:schemeClr val="tx2"/>
              </a:solidFill>
              <a:effectLst/>
              <a:uLnTx/>
              <a:uFillTx/>
              <a:latin typeface="Arial" charset="0"/>
              <a:ea typeface="+mn-ea"/>
              <a:cs typeface="+mn-cs"/>
            </a:endParaRPr>
          </a:p>
        </p:txBody>
      </p:sp>
      <p:sp>
        <p:nvSpPr>
          <p:cNvPr id="63" name="TextBox 62">
            <a:extLst>
              <a:ext uri="{FF2B5EF4-FFF2-40B4-BE49-F238E27FC236}">
                <a16:creationId xmlns:a16="http://schemas.microsoft.com/office/drawing/2014/main" id="{C48EDAD6-19EB-410C-984D-B9F1D5989956}"/>
              </a:ext>
            </a:extLst>
          </p:cNvPr>
          <p:cNvSpPr txBox="1"/>
          <p:nvPr/>
        </p:nvSpPr>
        <p:spPr bwMode="auto">
          <a:xfrm>
            <a:off x="5335790" y="3786259"/>
            <a:ext cx="670610" cy="1068865"/>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effectLst/>
                <a:uLnTx/>
                <a:uFillTx/>
                <a:latin typeface="Ericsson Hilda"/>
                <a:ea typeface="+mn-ea"/>
                <a:cs typeface="+mn-cs"/>
              </a:rPr>
              <a:t>AMF</a:t>
            </a:r>
            <a:br>
              <a:rPr kumimoji="0" lang="en-US" sz="1400" b="0" i="0" u="none" strike="noStrike" kern="1200" cap="none" spc="0" normalizeH="0" baseline="0" noProof="0">
                <a:ln>
                  <a:noFill/>
                </a:ln>
                <a:effectLst/>
                <a:uLnTx/>
                <a:uFillTx/>
                <a:latin typeface="Ericsson Hilda"/>
                <a:ea typeface="+mn-ea"/>
                <a:cs typeface="+mn-cs"/>
              </a:rPr>
            </a:br>
            <a:endParaRPr kumimoji="0" lang="en-US" sz="1400" b="0" i="0" u="none" strike="noStrike" kern="1200" cap="none" spc="0" normalizeH="0" baseline="0" noProof="0">
              <a:ln>
                <a:noFill/>
              </a:ln>
              <a:effectLst/>
              <a:uLnTx/>
              <a:uFillTx/>
              <a:latin typeface="Ericsson Hilda"/>
              <a:ea typeface="+mn-ea"/>
              <a:cs typeface="+mn-cs"/>
            </a:endParaRPr>
          </a:p>
        </p:txBody>
      </p:sp>
      <p:sp>
        <p:nvSpPr>
          <p:cNvPr id="64" name="TextBox 63">
            <a:extLst>
              <a:ext uri="{FF2B5EF4-FFF2-40B4-BE49-F238E27FC236}">
                <a16:creationId xmlns:a16="http://schemas.microsoft.com/office/drawing/2014/main" id="{92964592-8DEE-4B47-AB9C-142C0D46CABC}"/>
              </a:ext>
            </a:extLst>
          </p:cNvPr>
          <p:cNvSpPr txBox="1"/>
          <p:nvPr/>
        </p:nvSpPr>
        <p:spPr bwMode="auto">
          <a:xfrm>
            <a:off x="4098288" y="2265341"/>
            <a:ext cx="669383" cy="1069135"/>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effectLst/>
                <a:uLnTx/>
                <a:uFillTx/>
                <a:latin typeface="Ericsson Technical Icons" panose="00000500000000000000" pitchFamily="2" charset="0"/>
                <a:ea typeface="+mn-ea"/>
                <a:cs typeface="+mn-cs"/>
              </a:rPr>
              <a:t>D</a:t>
            </a:r>
            <a:endParaRPr kumimoji="0" lang="en-US" sz="28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effectLst/>
                <a:uLnTx/>
                <a:uFillTx/>
                <a:latin typeface="Ericsson Hilda"/>
                <a:ea typeface="+mn-ea"/>
                <a:cs typeface="+mn-cs"/>
              </a:rPr>
              <a:t>UDM</a:t>
            </a:r>
          </a:p>
        </p:txBody>
      </p:sp>
      <p:sp>
        <p:nvSpPr>
          <p:cNvPr id="25" name="Oval 24">
            <a:extLst>
              <a:ext uri="{FF2B5EF4-FFF2-40B4-BE49-F238E27FC236}">
                <a16:creationId xmlns:a16="http://schemas.microsoft.com/office/drawing/2014/main" id="{2F050ACE-1332-49DE-B6C9-A8173719E1AE}"/>
              </a:ext>
            </a:extLst>
          </p:cNvPr>
          <p:cNvSpPr/>
          <p:nvPr/>
        </p:nvSpPr>
        <p:spPr bwMode="auto">
          <a:xfrm>
            <a:off x="2877289" y="4325548"/>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2</a:t>
            </a:r>
          </a:p>
        </p:txBody>
      </p:sp>
      <p:grpSp>
        <p:nvGrpSpPr>
          <p:cNvPr id="26" name="Picture Placeholder 51">
            <a:extLst>
              <a:ext uri="{FF2B5EF4-FFF2-40B4-BE49-F238E27FC236}">
                <a16:creationId xmlns:a16="http://schemas.microsoft.com/office/drawing/2014/main" id="{471C3513-2428-42D1-A5A6-F137CB1F8294}"/>
              </a:ext>
            </a:extLst>
          </p:cNvPr>
          <p:cNvGrpSpPr>
            <a:grpSpLocks noChangeAspect="1"/>
          </p:cNvGrpSpPr>
          <p:nvPr/>
        </p:nvGrpSpPr>
        <p:grpSpPr>
          <a:xfrm>
            <a:off x="479470" y="5149994"/>
            <a:ext cx="541551" cy="867745"/>
            <a:chOff x="674873" y="539992"/>
            <a:chExt cx="450480" cy="721821"/>
          </a:xfrm>
        </p:grpSpPr>
        <p:sp>
          <p:nvSpPr>
            <p:cNvPr id="27" name="Freeform 7">
              <a:extLst>
                <a:ext uri="{FF2B5EF4-FFF2-40B4-BE49-F238E27FC236}">
                  <a16:creationId xmlns:a16="http://schemas.microsoft.com/office/drawing/2014/main" id="{E46E0B91-C36C-415E-B870-83A8AE34FF99}"/>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28" name="Freeform 8">
              <a:extLst>
                <a:ext uri="{FF2B5EF4-FFF2-40B4-BE49-F238E27FC236}">
                  <a16:creationId xmlns:a16="http://schemas.microsoft.com/office/drawing/2014/main" id="{2005F7EF-80A9-4258-9876-D6CD62C5DC27}"/>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AE3C66F1-727B-44E7-826A-254BC81EA468}"/>
              </a:ext>
            </a:extLst>
          </p:cNvPr>
          <p:cNvSpPr/>
          <p:nvPr/>
        </p:nvSpPr>
        <p:spPr bwMode="auto">
          <a:xfrm>
            <a:off x="695904" y="5706951"/>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6</a:t>
            </a:r>
          </a:p>
        </p:txBody>
      </p:sp>
      <p:sp>
        <p:nvSpPr>
          <p:cNvPr id="30" name="Rectangular Callout 104">
            <a:extLst>
              <a:ext uri="{FF2B5EF4-FFF2-40B4-BE49-F238E27FC236}">
                <a16:creationId xmlns:a16="http://schemas.microsoft.com/office/drawing/2014/main" id="{1262ACB4-C378-4288-B728-75961BDB7FE1}"/>
              </a:ext>
            </a:extLst>
          </p:cNvPr>
          <p:cNvSpPr/>
          <p:nvPr/>
        </p:nvSpPr>
        <p:spPr bwMode="auto">
          <a:xfrm>
            <a:off x="1553460" y="5691807"/>
            <a:ext cx="2571626" cy="1169551"/>
          </a:xfrm>
          <a:prstGeom prst="wedgeRectCallout">
            <a:avLst>
              <a:gd name="adj1" fmla="val -67910"/>
              <a:gd name="adj2" fmla="val -30652"/>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400" b="1">
                <a:solidFill>
                  <a:srgbClr val="00285F"/>
                </a:solidFill>
                <a:latin typeface="Arial" charset="0"/>
              </a:rPr>
              <a:t>UE stores the Allowed NSSAI and releases all PDU sessions </a:t>
            </a:r>
            <a:r>
              <a:rPr lang="en-US" sz="1400">
                <a:solidFill>
                  <a:srgbClr val="00285F"/>
                </a:solidFill>
                <a:latin typeface="Arial" charset="0"/>
              </a:rPr>
              <a:t>for which neither an S-NSSAI or mapped S-NSSAI is in Allowed NSSAI (Rel 16)</a:t>
            </a:r>
            <a:endParaRPr kumimoji="0" lang="en-US" sz="1400" i="0" u="none" strike="noStrike" kern="1200" cap="none" spc="0" normalizeH="0" baseline="0" noProof="0">
              <a:ln>
                <a:noFill/>
              </a:ln>
              <a:effectLst/>
              <a:uLnTx/>
              <a:uFillTx/>
              <a:latin typeface="Arial" charset="0"/>
            </a:endParaRPr>
          </a:p>
        </p:txBody>
      </p:sp>
    </p:spTree>
    <p:extLst>
      <p:ext uri="{BB962C8B-B14F-4D97-AF65-F5344CB8AC3E}">
        <p14:creationId xmlns:p14="http://schemas.microsoft.com/office/powerpoint/2010/main" val="31952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6" grpId="0" animBg="1"/>
      <p:bldP spid="65" grpId="0" animBg="1"/>
      <p:bldP spid="69"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11D-1229-40F9-8C08-73489C18ACC7}"/>
              </a:ext>
            </a:extLst>
          </p:cNvPr>
          <p:cNvSpPr>
            <a:spLocks noGrp="1"/>
          </p:cNvSpPr>
          <p:nvPr>
            <p:ph type="title"/>
          </p:nvPr>
        </p:nvSpPr>
        <p:spPr>
          <a:xfrm>
            <a:off x="479425" y="429116"/>
            <a:ext cx="8353426" cy="1081088"/>
          </a:xfrm>
        </p:spPr>
        <p:txBody>
          <a:bodyPr/>
          <a:lstStyle/>
          <a:p>
            <a:r>
              <a:rPr lang="en-US"/>
              <a:t>PDU sessions: DNN and S-NSSAI</a:t>
            </a:r>
          </a:p>
        </p:txBody>
      </p:sp>
      <p:sp>
        <p:nvSpPr>
          <p:cNvPr id="3" name="Content Placeholder 2">
            <a:extLst>
              <a:ext uri="{FF2B5EF4-FFF2-40B4-BE49-F238E27FC236}">
                <a16:creationId xmlns:a16="http://schemas.microsoft.com/office/drawing/2014/main" id="{F03E1599-7325-4E99-98EA-556557F0120C}"/>
              </a:ext>
            </a:extLst>
          </p:cNvPr>
          <p:cNvSpPr>
            <a:spLocks noGrp="1"/>
          </p:cNvSpPr>
          <p:nvPr>
            <p:ph sz="quarter" idx="11"/>
          </p:nvPr>
        </p:nvSpPr>
        <p:spPr>
          <a:xfrm>
            <a:off x="370092" y="1502658"/>
            <a:ext cx="6546870" cy="4392612"/>
          </a:xfrm>
        </p:spPr>
        <p:txBody>
          <a:bodyPr>
            <a:normAutofit fontScale="92500" lnSpcReduction="10000"/>
          </a:bodyPr>
          <a:lstStyle/>
          <a:p>
            <a:r>
              <a:rPr lang="en-US"/>
              <a:t>For PDU session establishment, the UE needs to know</a:t>
            </a:r>
          </a:p>
          <a:p>
            <a:pPr lvl="1"/>
            <a:r>
              <a:rPr lang="en-US"/>
              <a:t>DNN: Different than for other PDU sessions</a:t>
            </a:r>
          </a:p>
          <a:p>
            <a:pPr lvl="1"/>
            <a:r>
              <a:rPr lang="en-US"/>
              <a:t>S-NSSAI, can be the same or different S-NSSAI than for other PDU sessions</a:t>
            </a:r>
          </a:p>
          <a:p>
            <a:r>
              <a:rPr lang="en-US"/>
              <a:t>The UE is informed by</a:t>
            </a:r>
          </a:p>
          <a:p>
            <a:pPr lvl="1"/>
            <a:r>
              <a:rPr lang="en-US"/>
              <a:t>The AMF during registration procedure which S-NSSAIs are allowed to be used; max 8 S-NSSAIs can be allowed per UE. </a:t>
            </a:r>
          </a:p>
          <a:p>
            <a:pPr lvl="1"/>
            <a:r>
              <a:rPr lang="en-US"/>
              <a:t>URSP or UE local configuration determine which DNN and which S-NSSAI (of the allowed ones) to use for the PDU session</a:t>
            </a:r>
          </a:p>
          <a:p>
            <a:pPr lvl="2"/>
            <a:r>
              <a:rPr lang="en-US"/>
              <a:t>Note: If the UE does neither have URSP or UE local configuration, then the UE does not include S-NSSAI into the PDU session establishment request. The AMF determines the S-NSSAI based on subscribed S-NSSAI.</a:t>
            </a:r>
          </a:p>
          <a:p>
            <a:endParaRPr lang="en-US"/>
          </a:p>
        </p:txBody>
      </p:sp>
      <p:sp>
        <p:nvSpPr>
          <p:cNvPr id="43" name="Rectangle 42">
            <a:extLst>
              <a:ext uri="{FF2B5EF4-FFF2-40B4-BE49-F238E27FC236}">
                <a16:creationId xmlns:a16="http://schemas.microsoft.com/office/drawing/2014/main" id="{74F4B659-531B-4C07-9EC4-1BEFE45C3391}"/>
              </a:ext>
            </a:extLst>
          </p:cNvPr>
          <p:cNvSpPr/>
          <p:nvPr/>
        </p:nvSpPr>
        <p:spPr bwMode="auto">
          <a:xfrm>
            <a:off x="7670011" y="4236992"/>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4" name="Rectangle 43">
            <a:extLst>
              <a:ext uri="{FF2B5EF4-FFF2-40B4-BE49-F238E27FC236}">
                <a16:creationId xmlns:a16="http://schemas.microsoft.com/office/drawing/2014/main" id="{1B96550D-E665-4579-B7DA-40D8C971000A}"/>
              </a:ext>
            </a:extLst>
          </p:cNvPr>
          <p:cNvSpPr/>
          <p:nvPr/>
        </p:nvSpPr>
        <p:spPr bwMode="auto">
          <a:xfrm>
            <a:off x="7670011" y="3007590"/>
            <a:ext cx="2107014" cy="1177227"/>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5" name="Rectangle 44">
            <a:extLst>
              <a:ext uri="{FF2B5EF4-FFF2-40B4-BE49-F238E27FC236}">
                <a16:creationId xmlns:a16="http://schemas.microsoft.com/office/drawing/2014/main" id="{7827B465-6D18-4F53-AC5E-3C4BDF1C1AF9}"/>
              </a:ext>
            </a:extLst>
          </p:cNvPr>
          <p:cNvSpPr/>
          <p:nvPr/>
        </p:nvSpPr>
        <p:spPr bwMode="auto">
          <a:xfrm>
            <a:off x="8723518" y="2745998"/>
            <a:ext cx="873343" cy="180976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46" name="Rectangle 45">
            <a:extLst>
              <a:ext uri="{FF2B5EF4-FFF2-40B4-BE49-F238E27FC236}">
                <a16:creationId xmlns:a16="http://schemas.microsoft.com/office/drawing/2014/main" id="{249E486C-7C65-4FE5-983C-39373D46D127}"/>
              </a:ext>
            </a:extLst>
          </p:cNvPr>
          <p:cNvSpPr/>
          <p:nvPr/>
        </p:nvSpPr>
        <p:spPr bwMode="auto">
          <a:xfrm>
            <a:off x="7772924" y="2745997"/>
            <a:ext cx="873343" cy="180976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61" name="Straight Connector 60">
            <a:extLst>
              <a:ext uri="{FF2B5EF4-FFF2-40B4-BE49-F238E27FC236}">
                <a16:creationId xmlns:a16="http://schemas.microsoft.com/office/drawing/2014/main" id="{26717AEB-0C43-408B-8939-9DA50D441896}"/>
              </a:ext>
            </a:extLst>
          </p:cNvPr>
          <p:cNvCxnSpPr>
            <a:cxnSpLocks/>
          </p:cNvCxnSpPr>
          <p:nvPr/>
        </p:nvCxnSpPr>
        <p:spPr bwMode="auto">
          <a:xfrm>
            <a:off x="7395454" y="3377745"/>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4" name="Picture Placeholder 51">
            <a:extLst>
              <a:ext uri="{FF2B5EF4-FFF2-40B4-BE49-F238E27FC236}">
                <a16:creationId xmlns:a16="http://schemas.microsoft.com/office/drawing/2014/main" id="{8D818918-E1F5-42DE-B44E-275A4E0D3AEA}"/>
              </a:ext>
            </a:extLst>
          </p:cNvPr>
          <p:cNvGrpSpPr>
            <a:grpSpLocks noChangeAspect="1"/>
          </p:cNvGrpSpPr>
          <p:nvPr/>
        </p:nvGrpSpPr>
        <p:grpSpPr>
          <a:xfrm>
            <a:off x="7022334" y="3048161"/>
            <a:ext cx="400866" cy="642321"/>
            <a:chOff x="674873" y="539992"/>
            <a:chExt cx="450480" cy="721821"/>
          </a:xfrm>
        </p:grpSpPr>
        <p:sp>
          <p:nvSpPr>
            <p:cNvPr id="88" name="Freeform 7">
              <a:extLst>
                <a:ext uri="{FF2B5EF4-FFF2-40B4-BE49-F238E27FC236}">
                  <a16:creationId xmlns:a16="http://schemas.microsoft.com/office/drawing/2014/main" id="{C7686469-99F3-475D-919F-FA23CE98BE13}"/>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9" name="Freeform 8">
              <a:extLst>
                <a:ext uri="{FF2B5EF4-FFF2-40B4-BE49-F238E27FC236}">
                  <a16:creationId xmlns:a16="http://schemas.microsoft.com/office/drawing/2014/main" id="{8A15FC35-CEA6-4554-91D2-534175D6A10A}"/>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90" name="Straight Connector 89">
            <a:extLst>
              <a:ext uri="{FF2B5EF4-FFF2-40B4-BE49-F238E27FC236}">
                <a16:creationId xmlns:a16="http://schemas.microsoft.com/office/drawing/2014/main" id="{D20CC036-891B-42E1-97E7-2899793AAEA2}"/>
              </a:ext>
            </a:extLst>
          </p:cNvPr>
          <p:cNvCxnSpPr>
            <a:cxnSpLocks/>
          </p:cNvCxnSpPr>
          <p:nvPr/>
        </p:nvCxnSpPr>
        <p:spPr bwMode="auto">
          <a:xfrm flipV="1">
            <a:off x="7395454" y="3221833"/>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81AE0BF1-2055-4364-ACD8-94188336FEB3}"/>
              </a:ext>
            </a:extLst>
          </p:cNvPr>
          <p:cNvCxnSpPr>
            <a:cxnSpLocks/>
          </p:cNvCxnSpPr>
          <p:nvPr/>
        </p:nvCxnSpPr>
        <p:spPr bwMode="auto">
          <a:xfrm>
            <a:off x="7413843" y="4089826"/>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2" name="Picture Placeholder 51">
            <a:extLst>
              <a:ext uri="{FF2B5EF4-FFF2-40B4-BE49-F238E27FC236}">
                <a16:creationId xmlns:a16="http://schemas.microsoft.com/office/drawing/2014/main" id="{FA2D205E-F6E3-48E9-9E1B-DE59F5049411}"/>
              </a:ext>
            </a:extLst>
          </p:cNvPr>
          <p:cNvGrpSpPr>
            <a:grpSpLocks noChangeAspect="1"/>
          </p:cNvGrpSpPr>
          <p:nvPr/>
        </p:nvGrpSpPr>
        <p:grpSpPr>
          <a:xfrm>
            <a:off x="7040723" y="3760242"/>
            <a:ext cx="400866" cy="642321"/>
            <a:chOff x="674873" y="539992"/>
            <a:chExt cx="450480" cy="721821"/>
          </a:xfrm>
        </p:grpSpPr>
        <p:sp>
          <p:nvSpPr>
            <p:cNvPr id="93" name="Freeform 7">
              <a:extLst>
                <a:ext uri="{FF2B5EF4-FFF2-40B4-BE49-F238E27FC236}">
                  <a16:creationId xmlns:a16="http://schemas.microsoft.com/office/drawing/2014/main" id="{96D0022A-230B-4EAF-9FF1-5F8B67052FC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94" name="Freeform 8">
              <a:extLst>
                <a:ext uri="{FF2B5EF4-FFF2-40B4-BE49-F238E27FC236}">
                  <a16:creationId xmlns:a16="http://schemas.microsoft.com/office/drawing/2014/main" id="{AA5DBBA7-F48E-44A6-8071-598AFFC3A4E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95" name="Straight Connector 94">
            <a:extLst>
              <a:ext uri="{FF2B5EF4-FFF2-40B4-BE49-F238E27FC236}">
                <a16:creationId xmlns:a16="http://schemas.microsoft.com/office/drawing/2014/main" id="{6BFAB867-5173-4CEA-A574-3A2F6D97B1A4}"/>
              </a:ext>
            </a:extLst>
          </p:cNvPr>
          <p:cNvCxnSpPr>
            <a:cxnSpLocks/>
          </p:cNvCxnSpPr>
          <p:nvPr/>
        </p:nvCxnSpPr>
        <p:spPr bwMode="auto">
          <a:xfrm>
            <a:off x="7413843" y="3933915"/>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3BAE83E7-2D80-4054-A0E7-B735A3819C5A}"/>
              </a:ext>
            </a:extLst>
          </p:cNvPr>
          <p:cNvCxnSpPr>
            <a:cxnSpLocks/>
          </p:cNvCxnSpPr>
          <p:nvPr/>
        </p:nvCxnSpPr>
        <p:spPr bwMode="auto">
          <a:xfrm>
            <a:off x="7433934" y="3529922"/>
            <a:ext cx="2156903" cy="10017"/>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304B17F-E3BF-4F72-9DA3-0FDF2D6F1450}"/>
              </a:ext>
            </a:extLst>
          </p:cNvPr>
          <p:cNvCxnSpPr>
            <a:cxnSpLocks/>
          </p:cNvCxnSpPr>
          <p:nvPr/>
        </p:nvCxnSpPr>
        <p:spPr bwMode="auto">
          <a:xfrm>
            <a:off x="7449465" y="4317123"/>
            <a:ext cx="2141372" cy="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E8187BCA-05A1-44F3-B895-97D16F30D324}"/>
              </a:ext>
            </a:extLst>
          </p:cNvPr>
          <p:cNvSpPr txBox="1"/>
          <p:nvPr/>
        </p:nvSpPr>
        <p:spPr>
          <a:xfrm>
            <a:off x="7036755" y="3172771"/>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99" name="TextBox 98">
            <a:extLst>
              <a:ext uri="{FF2B5EF4-FFF2-40B4-BE49-F238E27FC236}">
                <a16:creationId xmlns:a16="http://schemas.microsoft.com/office/drawing/2014/main" id="{9B17F3CC-4856-4077-972E-53610722DF72}"/>
              </a:ext>
            </a:extLst>
          </p:cNvPr>
          <p:cNvSpPr txBox="1"/>
          <p:nvPr/>
        </p:nvSpPr>
        <p:spPr>
          <a:xfrm>
            <a:off x="7057312" y="386738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00" name="Arrow: Left 99">
            <a:extLst>
              <a:ext uri="{FF2B5EF4-FFF2-40B4-BE49-F238E27FC236}">
                <a16:creationId xmlns:a16="http://schemas.microsoft.com/office/drawing/2014/main" id="{18C4F9AF-4E31-4FB2-98EC-188DDD6C741A}"/>
              </a:ext>
            </a:extLst>
          </p:cNvPr>
          <p:cNvSpPr/>
          <p:nvPr/>
        </p:nvSpPr>
        <p:spPr bwMode="auto">
          <a:xfrm>
            <a:off x="9844808" y="4236992"/>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01" name="TextBox 100">
            <a:extLst>
              <a:ext uri="{FF2B5EF4-FFF2-40B4-BE49-F238E27FC236}">
                <a16:creationId xmlns:a16="http://schemas.microsoft.com/office/drawing/2014/main" id="{554C2EEC-EC6C-4AE4-9757-84A7F6655CE5}"/>
              </a:ext>
            </a:extLst>
          </p:cNvPr>
          <p:cNvSpPr txBox="1"/>
          <p:nvPr/>
        </p:nvSpPr>
        <p:spPr>
          <a:xfrm>
            <a:off x="10422272" y="4143257"/>
            <a:ext cx="1678152" cy="51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chemeClr val="tx1"/>
                </a:solidFill>
                <a:effectLst/>
                <a:uLnTx/>
                <a:uFillTx/>
                <a:latin typeface="Ericsson Hilda"/>
                <a:ea typeface="+mn-ea"/>
                <a:cs typeface="+mn-cs"/>
              </a:rPr>
              <a:t>Enterprise</a:t>
            </a:r>
            <a:r>
              <a:rPr kumimoji="0" lang="en-US" sz="1600" b="0" i="0" u="none" strike="noStrike" kern="1000" cap="none" spc="-30" normalizeH="0" baseline="0" noProof="0">
                <a:ln>
                  <a:noFill/>
                </a:ln>
                <a:solidFill>
                  <a:srgbClr val="181818"/>
                </a:solidFill>
                <a:effectLst/>
                <a:uLnTx/>
                <a:uFillTx/>
                <a:latin typeface="Ericsson Hilda"/>
                <a:ea typeface="+mn-ea"/>
                <a:cs typeface="+mn-cs"/>
              </a:rPr>
              <a:t> PDU </a:t>
            </a:r>
            <a:r>
              <a:rPr kumimoji="0" lang="en-US" sz="1600" b="0" i="0" u="none" strike="noStrike" kern="1000" cap="none" spc="-30" normalizeH="0" baseline="0" noProof="0">
                <a:ln>
                  <a:noFill/>
                </a:ln>
                <a:solidFill>
                  <a:schemeClr val="tx1"/>
                </a:solidFill>
                <a:effectLst/>
                <a:uLnTx/>
                <a:uFillTx/>
                <a:latin typeface="Ericsson Hilda"/>
                <a:ea typeface="+mn-ea"/>
                <a:cs typeface="+mn-cs"/>
              </a:rPr>
              <a:t>session</a:t>
            </a:r>
            <a:r>
              <a:rPr kumimoji="0" lang="en-US" sz="1600" b="0" i="0" u="none" strike="noStrike" kern="1000" cap="none" spc="-30" normalizeH="0" baseline="0" noProof="0">
                <a:ln>
                  <a:noFill/>
                </a:ln>
                <a:solidFill>
                  <a:srgbClr val="181818"/>
                </a:solidFill>
                <a:effectLst/>
                <a:uLnTx/>
                <a:uFillTx/>
                <a:latin typeface="Ericsson Hilda"/>
                <a:ea typeface="+mn-ea"/>
                <a:cs typeface="+mn-cs"/>
              </a:rPr>
              <a:t> on different </a:t>
            </a:r>
            <a:br>
              <a:rPr kumimoji="0" lang="en-US" sz="1600" b="0" i="0" u="none" strike="noStrike" kern="1000" cap="none" spc="-30" normalizeH="0" baseline="0" noProof="0">
                <a:ln>
                  <a:noFill/>
                </a:ln>
                <a:solidFill>
                  <a:srgbClr val="181818"/>
                </a:solidFill>
                <a:effectLst/>
                <a:uLnTx/>
                <a:uFillTx/>
                <a:latin typeface="Ericsson Hilda"/>
                <a:ea typeface="+mn-ea"/>
                <a:cs typeface="+mn-cs"/>
              </a:rPr>
            </a:br>
            <a:r>
              <a:rPr kumimoji="0" lang="en-US" sz="1600" b="0" i="0" u="none" strike="noStrike" kern="1000" cap="none" spc="-30" normalizeH="0" baseline="0" noProof="0">
                <a:ln>
                  <a:noFill/>
                </a:ln>
                <a:solidFill>
                  <a:srgbClr val="181818"/>
                </a:solidFill>
                <a:effectLst/>
                <a:uLnTx/>
                <a:uFillTx/>
                <a:latin typeface="Ericsson Hilda"/>
                <a:ea typeface="+mn-ea"/>
                <a:cs typeface="+mn-cs"/>
              </a:rPr>
              <a:t>network slice</a:t>
            </a:r>
          </a:p>
        </p:txBody>
      </p:sp>
      <p:sp>
        <p:nvSpPr>
          <p:cNvPr id="102" name="Arrow: Left 101">
            <a:extLst>
              <a:ext uri="{FF2B5EF4-FFF2-40B4-BE49-F238E27FC236}">
                <a16:creationId xmlns:a16="http://schemas.microsoft.com/office/drawing/2014/main" id="{B3A7B4BA-3888-43B7-A787-A1711604E1F7}"/>
              </a:ext>
            </a:extLst>
          </p:cNvPr>
          <p:cNvSpPr/>
          <p:nvPr/>
        </p:nvSpPr>
        <p:spPr bwMode="auto">
          <a:xfrm>
            <a:off x="9777025" y="3453682"/>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03" name="TextBox 102">
            <a:extLst>
              <a:ext uri="{FF2B5EF4-FFF2-40B4-BE49-F238E27FC236}">
                <a16:creationId xmlns:a16="http://schemas.microsoft.com/office/drawing/2014/main" id="{583D8AB4-BA66-4472-A1E5-598086FD8059}"/>
              </a:ext>
            </a:extLst>
          </p:cNvPr>
          <p:cNvSpPr txBox="1"/>
          <p:nvPr/>
        </p:nvSpPr>
        <p:spPr>
          <a:xfrm>
            <a:off x="10422272" y="3007590"/>
            <a:ext cx="1678152" cy="51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chemeClr val="tx1"/>
                </a:solidFill>
                <a:effectLst/>
                <a:uLnTx/>
                <a:uFillTx/>
                <a:latin typeface="Ericsson Hilda"/>
                <a:ea typeface="+mn-ea"/>
                <a:cs typeface="+mn-cs"/>
              </a:rPr>
              <a:t>Enterprise PDU session on same </a:t>
            </a:r>
            <a:br>
              <a:rPr kumimoji="0" lang="en-US" sz="1600" b="0" i="0" u="none" strike="noStrike" kern="1000" cap="none" spc="-30" normalizeH="0" baseline="0" noProof="0">
                <a:ln>
                  <a:noFill/>
                </a:ln>
                <a:solidFill>
                  <a:schemeClr val="tx1"/>
                </a:solidFill>
                <a:effectLst/>
                <a:uLnTx/>
                <a:uFillTx/>
                <a:latin typeface="Ericsson Hilda"/>
                <a:ea typeface="+mn-ea"/>
                <a:cs typeface="+mn-cs"/>
              </a:rPr>
            </a:br>
            <a:r>
              <a:rPr kumimoji="0" lang="en-US" sz="1600" b="0" i="0" u="none" strike="noStrike" kern="1000" cap="none" spc="-30" normalizeH="0" baseline="0" noProof="0">
                <a:ln>
                  <a:noFill/>
                </a:ln>
                <a:solidFill>
                  <a:schemeClr val="tx1"/>
                </a:solidFill>
                <a:effectLst/>
                <a:uLnTx/>
                <a:uFillTx/>
                <a:latin typeface="Ericsson Hilda"/>
                <a:ea typeface="+mn-ea"/>
                <a:cs typeface="+mn-cs"/>
              </a:rPr>
              <a:t>network slice as IMS and Internet</a:t>
            </a:r>
          </a:p>
        </p:txBody>
      </p:sp>
      <p:sp>
        <p:nvSpPr>
          <p:cNvPr id="34" name="TextBox 33">
            <a:extLst>
              <a:ext uri="{FF2B5EF4-FFF2-40B4-BE49-F238E27FC236}">
                <a16:creationId xmlns:a16="http://schemas.microsoft.com/office/drawing/2014/main" id="{FFB08EC3-2315-479D-B68A-2476E0438ACF}"/>
              </a:ext>
            </a:extLst>
          </p:cNvPr>
          <p:cNvSpPr txBox="1"/>
          <p:nvPr/>
        </p:nvSpPr>
        <p:spPr>
          <a:xfrm>
            <a:off x="7933148" y="4990426"/>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35" name="TextBox 34">
            <a:extLst>
              <a:ext uri="{FF2B5EF4-FFF2-40B4-BE49-F238E27FC236}">
                <a16:creationId xmlns:a16="http://schemas.microsoft.com/office/drawing/2014/main" id="{AB65FA8E-E9AE-41A8-9368-08A254C93519}"/>
              </a:ext>
            </a:extLst>
          </p:cNvPr>
          <p:cNvSpPr txBox="1"/>
          <p:nvPr/>
        </p:nvSpPr>
        <p:spPr>
          <a:xfrm>
            <a:off x="7923731" y="5210101"/>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36" name="Straight Connector 35">
            <a:extLst>
              <a:ext uri="{FF2B5EF4-FFF2-40B4-BE49-F238E27FC236}">
                <a16:creationId xmlns:a16="http://schemas.microsoft.com/office/drawing/2014/main" id="{5D2BC9AC-66D8-4524-8331-F6076F5D359F}"/>
              </a:ext>
            </a:extLst>
          </p:cNvPr>
          <p:cNvCxnSpPr>
            <a:cxnSpLocks/>
          </p:cNvCxnSpPr>
          <p:nvPr/>
        </p:nvCxnSpPr>
        <p:spPr bwMode="auto">
          <a:xfrm>
            <a:off x="8659981" y="5120699"/>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C7E46938-C4F2-4765-BEFD-A5C05C5367DF}"/>
              </a:ext>
            </a:extLst>
          </p:cNvPr>
          <p:cNvCxnSpPr>
            <a:cxnSpLocks/>
          </p:cNvCxnSpPr>
          <p:nvPr/>
        </p:nvCxnSpPr>
        <p:spPr bwMode="auto">
          <a:xfrm>
            <a:off x="8659981" y="5356859"/>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id="{99D5F203-2937-4396-9022-314E0F0F2D8C}"/>
              </a:ext>
            </a:extLst>
          </p:cNvPr>
          <p:cNvSpPr txBox="1"/>
          <p:nvPr/>
        </p:nvSpPr>
        <p:spPr>
          <a:xfrm>
            <a:off x="7916887" y="5469733"/>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39" name="Straight Connector 38">
            <a:extLst>
              <a:ext uri="{FF2B5EF4-FFF2-40B4-BE49-F238E27FC236}">
                <a16:creationId xmlns:a16="http://schemas.microsoft.com/office/drawing/2014/main" id="{F7B5EDF8-AC0B-48B0-9AA8-F55934AFD532}"/>
              </a:ext>
            </a:extLst>
          </p:cNvPr>
          <p:cNvCxnSpPr>
            <a:cxnSpLocks/>
          </p:cNvCxnSpPr>
          <p:nvPr/>
        </p:nvCxnSpPr>
        <p:spPr bwMode="auto">
          <a:xfrm>
            <a:off x="8653137" y="5616491"/>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Tree>
    <p:extLst>
      <p:ext uri="{BB962C8B-B14F-4D97-AF65-F5344CB8AC3E}">
        <p14:creationId xmlns:p14="http://schemas.microsoft.com/office/powerpoint/2010/main" val="2355418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D217-514E-4C70-A519-B003D6BA350A}"/>
              </a:ext>
            </a:extLst>
          </p:cNvPr>
          <p:cNvSpPr>
            <a:spLocks noGrp="1"/>
          </p:cNvSpPr>
          <p:nvPr>
            <p:ph type="title"/>
          </p:nvPr>
        </p:nvSpPr>
        <p:spPr/>
        <p:txBody>
          <a:bodyPr/>
          <a:lstStyle/>
          <a:p>
            <a:r>
              <a:rPr lang="en-US"/>
              <a:t>S-NSSAI: Service Slice Type and Service Description</a:t>
            </a:r>
            <a:endParaRPr lang="en-US" b="1"/>
          </a:p>
        </p:txBody>
      </p:sp>
      <p:sp>
        <p:nvSpPr>
          <p:cNvPr id="3" name="Content Placeholder 2">
            <a:extLst>
              <a:ext uri="{FF2B5EF4-FFF2-40B4-BE49-F238E27FC236}">
                <a16:creationId xmlns:a16="http://schemas.microsoft.com/office/drawing/2014/main" id="{CFA06745-B402-4FD8-AD42-25C3822AAAA1}"/>
              </a:ext>
            </a:extLst>
          </p:cNvPr>
          <p:cNvSpPr>
            <a:spLocks noGrp="1"/>
          </p:cNvSpPr>
          <p:nvPr>
            <p:ph sz="half" idx="1"/>
          </p:nvPr>
        </p:nvSpPr>
        <p:spPr/>
        <p:txBody>
          <a:bodyPr/>
          <a:lstStyle/>
          <a:p>
            <a:r>
              <a:rPr lang="en-US" sz="1596" b="1" dirty="0"/>
              <a:t>Single Network Slice Selection Assistance Information </a:t>
            </a:r>
            <a:r>
              <a:rPr lang="en-US" sz="1596" dirty="0"/>
              <a:t>(S-NSSAI) identifies a Network Slice.</a:t>
            </a:r>
          </a:p>
          <a:p>
            <a:r>
              <a:rPr lang="en-US" sz="1596" dirty="0"/>
              <a:t>An S-NSSAI must include:</a:t>
            </a:r>
          </a:p>
          <a:p>
            <a:pPr lvl="1"/>
            <a:r>
              <a:rPr lang="en-US" sz="1596" b="1" dirty="0"/>
              <a:t>Slice/Service type (SST): </a:t>
            </a:r>
            <a:r>
              <a:rPr lang="en-US" sz="1596" dirty="0"/>
              <a:t>refers to the expected Network Slice behavior in terms of features and services; </a:t>
            </a:r>
          </a:p>
          <a:p>
            <a:pPr lvl="2"/>
            <a:r>
              <a:rPr lang="en-US" sz="1596" dirty="0"/>
              <a:t>SST values </a:t>
            </a:r>
            <a:br>
              <a:rPr lang="en-US" sz="1596" dirty="0"/>
            </a:br>
            <a:r>
              <a:rPr lang="en-US" sz="1596" dirty="0"/>
              <a:t>standardized</a:t>
            </a:r>
            <a:br>
              <a:rPr lang="en-US" sz="1596" dirty="0"/>
            </a:br>
            <a:r>
              <a:rPr lang="en-US" sz="1596" dirty="0"/>
              <a:t>by 3GPP up</a:t>
            </a:r>
            <a:br>
              <a:rPr lang="en-US" sz="1596" dirty="0"/>
            </a:br>
            <a:r>
              <a:rPr lang="en-US" sz="1596" dirty="0"/>
              <a:t>to Rel 17</a:t>
            </a:r>
          </a:p>
          <a:p>
            <a:r>
              <a:rPr lang="en-US" sz="1596" dirty="0"/>
              <a:t>An S-NSSAI can include</a:t>
            </a:r>
          </a:p>
          <a:p>
            <a:pPr lvl="2"/>
            <a:r>
              <a:rPr lang="en-US" sz="1596" b="1" dirty="0"/>
              <a:t>Slice Differentiator (SD)</a:t>
            </a:r>
            <a:r>
              <a:rPr lang="en-US" sz="1596" dirty="0"/>
              <a:t>: to differentiate amongst multiple Network Slices of the same SST</a:t>
            </a:r>
          </a:p>
          <a:p>
            <a:pPr lvl="2"/>
            <a:r>
              <a:rPr lang="en-US" sz="1596" dirty="0"/>
              <a:t>Mapped HPLMN SST: SST value of an S-NSSAI in the S-NSSAI(s) of the HPLMN to which the SST value is mapped.</a:t>
            </a:r>
          </a:p>
          <a:p>
            <a:pPr lvl="2"/>
            <a:r>
              <a:rPr lang="en-US" sz="1596" dirty="0"/>
              <a:t>Mapped HPLMN SD: SD value of an S-NSSAI in the S-NSSAI(s) of the HPLMN to which the SD value is mapped. </a:t>
            </a:r>
          </a:p>
        </p:txBody>
      </p:sp>
      <p:sp>
        <p:nvSpPr>
          <p:cNvPr id="8" name="Content Placeholder 7">
            <a:extLst>
              <a:ext uri="{FF2B5EF4-FFF2-40B4-BE49-F238E27FC236}">
                <a16:creationId xmlns:a16="http://schemas.microsoft.com/office/drawing/2014/main" id="{48F8AF2D-E11D-441C-8D05-3C9CACF3C701}"/>
              </a:ext>
            </a:extLst>
          </p:cNvPr>
          <p:cNvSpPr>
            <a:spLocks noGrp="1"/>
          </p:cNvSpPr>
          <p:nvPr>
            <p:ph sz="quarter" idx="3"/>
          </p:nvPr>
        </p:nvSpPr>
        <p:spPr>
          <a:xfrm>
            <a:off x="6240163" y="3615766"/>
            <a:ext cx="5460730" cy="2615682"/>
          </a:xfrm>
        </p:spPr>
        <p:txBody>
          <a:bodyPr/>
          <a:lstStyle/>
          <a:p>
            <a:r>
              <a:rPr lang="en-US" sz="1596"/>
              <a:t>An S-NSSAI can have </a:t>
            </a:r>
          </a:p>
          <a:p>
            <a:pPr lvl="2"/>
            <a:r>
              <a:rPr lang="en-US" sz="1596" b="1"/>
              <a:t>standard values</a:t>
            </a:r>
            <a:r>
              <a:rPr lang="en-US" sz="1596"/>
              <a:t>: such S-NSSAI is only comprised of an SST with a standardized SST value and no SD </a:t>
            </a:r>
          </a:p>
          <a:p>
            <a:pPr lvl="2"/>
            <a:r>
              <a:rPr lang="en-US" sz="1596" b="1"/>
              <a:t>non-standard values</a:t>
            </a:r>
            <a:r>
              <a:rPr lang="en-US" sz="1596"/>
              <a:t>: such S-NSSAI is comprised of either </a:t>
            </a:r>
          </a:p>
          <a:p>
            <a:pPr lvl="3"/>
            <a:r>
              <a:rPr lang="en-US" sz="1596"/>
              <a:t>both an SST and an SD or </a:t>
            </a:r>
          </a:p>
          <a:p>
            <a:pPr lvl="3"/>
            <a:r>
              <a:rPr lang="en-US" sz="1596"/>
              <a:t>only an SST without a standardized SST value and no SD </a:t>
            </a:r>
          </a:p>
        </p:txBody>
      </p:sp>
      <p:graphicFrame>
        <p:nvGraphicFramePr>
          <p:cNvPr id="5" name="Content Placeholder 5">
            <a:extLst>
              <a:ext uri="{FF2B5EF4-FFF2-40B4-BE49-F238E27FC236}">
                <a16:creationId xmlns:a16="http://schemas.microsoft.com/office/drawing/2014/main" id="{466FD3B4-3D58-4E14-8783-8F32785A7C5B}"/>
              </a:ext>
            </a:extLst>
          </p:cNvPr>
          <p:cNvGraphicFramePr>
            <a:graphicFrameLocks/>
          </p:cNvGraphicFramePr>
          <p:nvPr/>
        </p:nvGraphicFramePr>
        <p:xfrm>
          <a:off x="5992868" y="1473529"/>
          <a:ext cx="5460598" cy="2011680"/>
        </p:xfrm>
        <a:graphic>
          <a:graphicData uri="http://schemas.openxmlformats.org/drawingml/2006/table">
            <a:tbl>
              <a:tblPr firstRow="1" firstCol="1" bandRow="1">
                <a:tableStyleId>{5C22544A-7EE6-4342-B048-85BDC9FD1C3A}</a:tableStyleId>
              </a:tblPr>
              <a:tblGrid>
                <a:gridCol w="535338">
                  <a:extLst>
                    <a:ext uri="{9D8B030D-6E8A-4147-A177-3AD203B41FA5}">
                      <a16:colId xmlns:a16="http://schemas.microsoft.com/office/drawing/2014/main" val="3216082745"/>
                    </a:ext>
                  </a:extLst>
                </a:gridCol>
                <a:gridCol w="535338">
                  <a:extLst>
                    <a:ext uri="{9D8B030D-6E8A-4147-A177-3AD203B41FA5}">
                      <a16:colId xmlns:a16="http://schemas.microsoft.com/office/drawing/2014/main" val="1079110993"/>
                    </a:ext>
                  </a:extLst>
                </a:gridCol>
                <a:gridCol w="535338">
                  <a:extLst>
                    <a:ext uri="{9D8B030D-6E8A-4147-A177-3AD203B41FA5}">
                      <a16:colId xmlns:a16="http://schemas.microsoft.com/office/drawing/2014/main" val="2359021716"/>
                    </a:ext>
                  </a:extLst>
                </a:gridCol>
                <a:gridCol w="535338">
                  <a:extLst>
                    <a:ext uri="{9D8B030D-6E8A-4147-A177-3AD203B41FA5}">
                      <a16:colId xmlns:a16="http://schemas.microsoft.com/office/drawing/2014/main" val="2294131049"/>
                    </a:ext>
                  </a:extLst>
                </a:gridCol>
                <a:gridCol w="535338">
                  <a:extLst>
                    <a:ext uri="{9D8B030D-6E8A-4147-A177-3AD203B41FA5}">
                      <a16:colId xmlns:a16="http://schemas.microsoft.com/office/drawing/2014/main" val="3366296444"/>
                    </a:ext>
                  </a:extLst>
                </a:gridCol>
                <a:gridCol w="535338">
                  <a:extLst>
                    <a:ext uri="{9D8B030D-6E8A-4147-A177-3AD203B41FA5}">
                      <a16:colId xmlns:a16="http://schemas.microsoft.com/office/drawing/2014/main" val="1473863835"/>
                    </a:ext>
                  </a:extLst>
                </a:gridCol>
                <a:gridCol w="535338">
                  <a:extLst>
                    <a:ext uri="{9D8B030D-6E8A-4147-A177-3AD203B41FA5}">
                      <a16:colId xmlns:a16="http://schemas.microsoft.com/office/drawing/2014/main" val="1861583552"/>
                    </a:ext>
                  </a:extLst>
                </a:gridCol>
                <a:gridCol w="535338">
                  <a:extLst>
                    <a:ext uri="{9D8B030D-6E8A-4147-A177-3AD203B41FA5}">
                      <a16:colId xmlns:a16="http://schemas.microsoft.com/office/drawing/2014/main" val="689228029"/>
                    </a:ext>
                  </a:extLst>
                </a:gridCol>
                <a:gridCol w="1177894">
                  <a:extLst>
                    <a:ext uri="{9D8B030D-6E8A-4147-A177-3AD203B41FA5}">
                      <a16:colId xmlns:a16="http://schemas.microsoft.com/office/drawing/2014/main" val="3129317669"/>
                    </a:ext>
                  </a:extLst>
                </a:gridCol>
              </a:tblGrid>
              <a:tr h="182690">
                <a:tc>
                  <a:txBody>
                    <a:bodyPr/>
                    <a:lstStyle/>
                    <a:p>
                      <a:pPr algn="ctr">
                        <a:spcAft>
                          <a:spcPts val="0"/>
                        </a:spcAft>
                      </a:pPr>
                      <a:r>
                        <a:rPr lang="en-GB" sz="1200">
                          <a:effectLst/>
                        </a:rPr>
                        <a:t>8</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7</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6</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5</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4</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3</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2</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lgn="ctr">
                        <a:spcAft>
                          <a:spcPts val="0"/>
                        </a:spcAft>
                      </a:pPr>
                      <a:r>
                        <a:rPr lang="en-GB" sz="1200">
                          <a:effectLst/>
                        </a:rPr>
                        <a:t>1</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a:txBody>
                    <a:bodyPr/>
                    <a:lstStyle/>
                    <a:p>
                      <a:pPr>
                        <a:spcAft>
                          <a:spcPts val="0"/>
                        </a:spcAft>
                      </a:pPr>
                      <a:r>
                        <a:rPr lang="en-GB" sz="1200">
                          <a:effectLst/>
                        </a:rPr>
                        <a:t> </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3736685079"/>
                  </a:ext>
                </a:extLst>
              </a:tr>
              <a:tr h="182690">
                <a:tc gridSpan="8">
                  <a:txBody>
                    <a:bodyPr/>
                    <a:lstStyle/>
                    <a:p>
                      <a:pPr algn="ctr">
                        <a:spcAft>
                          <a:spcPts val="0"/>
                        </a:spcAft>
                      </a:pPr>
                      <a:r>
                        <a:rPr lang="en-GB" sz="1200">
                          <a:effectLst/>
                        </a:rPr>
                        <a:t>S-NSSAI IEI</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1</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3601479039"/>
                  </a:ext>
                </a:extLst>
              </a:tr>
              <a:tr h="182690">
                <a:tc gridSpan="8">
                  <a:txBody>
                    <a:bodyPr/>
                    <a:lstStyle/>
                    <a:p>
                      <a:pPr algn="ctr">
                        <a:spcAft>
                          <a:spcPts val="0"/>
                        </a:spcAft>
                      </a:pPr>
                      <a:r>
                        <a:rPr lang="en-GB" sz="1200">
                          <a:effectLst/>
                        </a:rPr>
                        <a:t>Length of S-NSSAI contents</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2</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186512987"/>
                  </a:ext>
                </a:extLst>
              </a:tr>
              <a:tr h="182690">
                <a:tc gridSpan="8">
                  <a:txBody>
                    <a:bodyPr/>
                    <a:lstStyle/>
                    <a:p>
                      <a:pPr algn="ctr">
                        <a:spcAft>
                          <a:spcPts val="0"/>
                        </a:spcAft>
                      </a:pPr>
                      <a:r>
                        <a:rPr lang="en-GB" sz="1200">
                          <a:effectLst/>
                        </a:rPr>
                        <a:t>SST</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3</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3031499358"/>
                  </a:ext>
                </a:extLst>
              </a:tr>
              <a:tr h="548069">
                <a:tc gridSpan="8">
                  <a:txBody>
                    <a:bodyPr/>
                    <a:lstStyle/>
                    <a:p>
                      <a:pPr algn="ctr">
                        <a:spcAft>
                          <a:spcPts val="0"/>
                        </a:spcAft>
                      </a:pPr>
                      <a:r>
                        <a:rPr lang="en-GB" sz="1200">
                          <a:effectLst/>
                        </a:rPr>
                        <a:t> </a:t>
                      </a:r>
                      <a:endParaRPr lang="en-US" sz="1200">
                        <a:effectLst/>
                      </a:endParaRPr>
                    </a:p>
                    <a:p>
                      <a:pPr algn="ctr">
                        <a:spcAft>
                          <a:spcPts val="0"/>
                        </a:spcAft>
                      </a:pPr>
                      <a:r>
                        <a:rPr lang="en-GB" sz="1200">
                          <a:effectLst/>
                        </a:rPr>
                        <a:t>SD</a:t>
                      </a:r>
                      <a:endParaRPr lang="en-US" sz="1200">
                        <a:effectLst/>
                      </a:endParaRPr>
                    </a:p>
                    <a:p>
                      <a:pPr algn="ctr">
                        <a:spcAft>
                          <a:spcPts val="0"/>
                        </a:spcAft>
                      </a:pPr>
                      <a:r>
                        <a:rPr lang="en-GB" sz="1200">
                          <a:effectLst/>
                        </a:rPr>
                        <a:t> </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4*</a:t>
                      </a:r>
                      <a:endParaRPr lang="en-US" sz="1200">
                        <a:effectLst/>
                      </a:endParaRPr>
                    </a:p>
                    <a:p>
                      <a:pPr>
                        <a:spcAft>
                          <a:spcPts val="0"/>
                        </a:spcAft>
                      </a:pPr>
                      <a:r>
                        <a:rPr lang="en-GB" sz="1200">
                          <a:effectLst/>
                        </a:rPr>
                        <a:t> </a:t>
                      </a:r>
                      <a:endParaRPr lang="en-US" sz="1200">
                        <a:effectLst/>
                      </a:endParaRPr>
                    </a:p>
                    <a:p>
                      <a:pPr>
                        <a:spcAft>
                          <a:spcPts val="0"/>
                        </a:spcAft>
                      </a:pPr>
                      <a:r>
                        <a:rPr lang="en-GB" sz="1200">
                          <a:effectLst/>
                        </a:rPr>
                        <a:t>octet 6*</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44013545"/>
                  </a:ext>
                </a:extLst>
              </a:tr>
              <a:tr h="182690">
                <a:tc gridSpan="8">
                  <a:txBody>
                    <a:bodyPr/>
                    <a:lstStyle/>
                    <a:p>
                      <a:pPr algn="ctr">
                        <a:spcAft>
                          <a:spcPts val="0"/>
                        </a:spcAft>
                      </a:pPr>
                      <a:r>
                        <a:rPr lang="en-GB" sz="1200">
                          <a:effectLst/>
                        </a:rPr>
                        <a:t>Mapped HPLMN SST</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7*</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2332867384"/>
                  </a:ext>
                </a:extLst>
              </a:tr>
              <a:tr h="548069">
                <a:tc gridSpan="8">
                  <a:txBody>
                    <a:bodyPr/>
                    <a:lstStyle/>
                    <a:p>
                      <a:pPr algn="ctr">
                        <a:spcAft>
                          <a:spcPts val="0"/>
                        </a:spcAft>
                      </a:pPr>
                      <a:r>
                        <a:rPr lang="en-GB" sz="1200">
                          <a:effectLst/>
                        </a:rPr>
                        <a:t> </a:t>
                      </a:r>
                      <a:endParaRPr lang="en-US" sz="1200">
                        <a:effectLst/>
                      </a:endParaRPr>
                    </a:p>
                    <a:p>
                      <a:pPr algn="ctr">
                        <a:spcAft>
                          <a:spcPts val="0"/>
                        </a:spcAft>
                      </a:pPr>
                      <a:r>
                        <a:rPr lang="en-GB" sz="1200">
                          <a:effectLst/>
                        </a:rPr>
                        <a:t>Mapped HPLMN SD</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spcAft>
                          <a:spcPts val="0"/>
                        </a:spcAft>
                      </a:pPr>
                      <a:r>
                        <a:rPr lang="en-GB" sz="1200">
                          <a:effectLst/>
                        </a:rPr>
                        <a:t>octet 8*</a:t>
                      </a:r>
                      <a:endParaRPr lang="en-US" sz="1200">
                        <a:effectLst/>
                      </a:endParaRPr>
                    </a:p>
                    <a:p>
                      <a:pPr>
                        <a:spcAft>
                          <a:spcPts val="0"/>
                        </a:spcAft>
                      </a:pPr>
                      <a:r>
                        <a:rPr lang="en-GB" sz="1200">
                          <a:effectLst/>
                        </a:rPr>
                        <a:t> </a:t>
                      </a:r>
                      <a:endParaRPr lang="en-US" sz="1200">
                        <a:effectLst/>
                      </a:endParaRPr>
                    </a:p>
                    <a:p>
                      <a:pPr>
                        <a:spcAft>
                          <a:spcPts val="0"/>
                        </a:spcAft>
                      </a:pPr>
                      <a:r>
                        <a:rPr lang="en-GB" sz="1200">
                          <a:effectLst/>
                        </a:rPr>
                        <a:t>octet 10*</a:t>
                      </a:r>
                      <a:endParaRPr lang="en-US" sz="1200">
                        <a:effectLst/>
                        <a:latin typeface="Arial" panose="020B0604020202020204" pitchFamily="34" charset="0"/>
                        <a:ea typeface="SimSun" panose="02010600030101010101" pitchFamily="2" charset="-122"/>
                        <a:cs typeface="Times New Roman" panose="02020603050405020304" pitchFamily="18" charset="0"/>
                      </a:endParaRPr>
                    </a:p>
                  </a:txBody>
                  <a:tcPr marL="22516" marR="86841" marT="0" marB="0"/>
                </a:tc>
                <a:extLst>
                  <a:ext uri="{0D108BD9-81ED-4DB2-BD59-A6C34878D82A}">
                    <a16:rowId xmlns:a16="http://schemas.microsoft.com/office/drawing/2014/main" val="3202793548"/>
                  </a:ext>
                </a:extLst>
              </a:tr>
            </a:tbl>
          </a:graphicData>
        </a:graphic>
      </p:graphicFrame>
      <p:sp>
        <p:nvSpPr>
          <p:cNvPr id="6" name="Right Brace 5">
            <a:extLst>
              <a:ext uri="{FF2B5EF4-FFF2-40B4-BE49-F238E27FC236}">
                <a16:creationId xmlns:a16="http://schemas.microsoft.com/office/drawing/2014/main" id="{1F673BE3-4BFA-4B76-B17B-DF8C3BA17105}"/>
              </a:ext>
            </a:extLst>
          </p:cNvPr>
          <p:cNvSpPr/>
          <p:nvPr/>
        </p:nvSpPr>
        <p:spPr>
          <a:xfrm>
            <a:off x="11453465" y="2212338"/>
            <a:ext cx="367294" cy="1200101"/>
          </a:xfrm>
          <a:prstGeom prst="righ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396" b="0" i="0" u="none" strike="noStrike" kern="0" cap="none" spc="0" normalizeH="0" baseline="0" noProof="0">
              <a:ln>
                <a:noFill/>
              </a:ln>
              <a:solidFill>
                <a:srgbClr val="181818"/>
              </a:solidFill>
              <a:effectLst/>
              <a:uLnTx/>
              <a:uFillTx/>
              <a:latin typeface="Ericsson Hilda"/>
              <a:ea typeface="+mn-ea"/>
              <a:cs typeface="+mn-cs"/>
            </a:endParaRPr>
          </a:p>
        </p:txBody>
      </p:sp>
      <p:sp>
        <p:nvSpPr>
          <p:cNvPr id="7" name="TextBox 6">
            <a:extLst>
              <a:ext uri="{FF2B5EF4-FFF2-40B4-BE49-F238E27FC236}">
                <a16:creationId xmlns:a16="http://schemas.microsoft.com/office/drawing/2014/main" id="{7D4AE3C9-AAD1-417F-A752-5E1F806E2B75}"/>
              </a:ext>
            </a:extLst>
          </p:cNvPr>
          <p:cNvSpPr txBox="1"/>
          <p:nvPr/>
        </p:nvSpPr>
        <p:spPr>
          <a:xfrm rot="5400000">
            <a:off x="11339655" y="2543200"/>
            <a:ext cx="1414947" cy="4607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96" b="0" i="0" u="none" strike="noStrike" kern="0" cap="none" spc="0" normalizeH="0" baseline="0" noProof="0">
                <a:ln>
                  <a:noFill/>
                </a:ln>
                <a:solidFill>
                  <a:sysClr val="windowText" lastClr="000000"/>
                </a:solidFill>
                <a:effectLst/>
                <a:uLnTx/>
                <a:uFillTx/>
              </a:rPr>
              <a:t>Optional </a:t>
            </a:r>
          </a:p>
        </p:txBody>
      </p:sp>
      <p:graphicFrame>
        <p:nvGraphicFramePr>
          <p:cNvPr id="4" name="Table 3">
            <a:extLst>
              <a:ext uri="{FF2B5EF4-FFF2-40B4-BE49-F238E27FC236}">
                <a16:creationId xmlns:a16="http://schemas.microsoft.com/office/drawing/2014/main" id="{4141BFEC-15F1-47AC-BB32-85150D7215E1}"/>
              </a:ext>
            </a:extLst>
          </p:cNvPr>
          <p:cNvGraphicFramePr>
            <a:graphicFrameLocks noGrp="1"/>
          </p:cNvGraphicFramePr>
          <p:nvPr/>
        </p:nvGraphicFramePr>
        <p:xfrm>
          <a:off x="2864387" y="3173254"/>
          <a:ext cx="2829281" cy="1086501"/>
        </p:xfrm>
        <a:graphic>
          <a:graphicData uri="http://schemas.openxmlformats.org/drawingml/2006/table">
            <a:tbl>
              <a:tblPr firstRow="1" firstCol="1" bandRow="1">
                <a:tableStyleId>{5C22544A-7EE6-4342-B048-85BDC9FD1C3A}</a:tableStyleId>
              </a:tblPr>
              <a:tblGrid>
                <a:gridCol w="1887892">
                  <a:extLst>
                    <a:ext uri="{9D8B030D-6E8A-4147-A177-3AD203B41FA5}">
                      <a16:colId xmlns:a16="http://schemas.microsoft.com/office/drawing/2014/main" val="1614206461"/>
                    </a:ext>
                  </a:extLst>
                </a:gridCol>
                <a:gridCol w="941389">
                  <a:extLst>
                    <a:ext uri="{9D8B030D-6E8A-4147-A177-3AD203B41FA5}">
                      <a16:colId xmlns:a16="http://schemas.microsoft.com/office/drawing/2014/main" val="1460113747"/>
                    </a:ext>
                  </a:extLst>
                </a:gridCol>
              </a:tblGrid>
              <a:tr h="159687">
                <a:tc>
                  <a:txBody>
                    <a:bodyPr/>
                    <a:lstStyle/>
                    <a:p>
                      <a:pPr algn="ctr">
                        <a:spcAft>
                          <a:spcPts val="0"/>
                        </a:spcAft>
                      </a:pPr>
                      <a:r>
                        <a:rPr lang="en-GB" sz="1000">
                          <a:effectLst/>
                        </a:rPr>
                        <a:t>Slice/Service type</a:t>
                      </a:r>
                      <a:endParaRPr lang="en-US" sz="1100">
                        <a:effectLst/>
                        <a:latin typeface="Times New Roman" panose="02020603050405020304" pitchFamily="18" charset="0"/>
                        <a:ea typeface="Times New Roman" panose="02020603050405020304" pitchFamily="18" charset="0"/>
                      </a:endParaRPr>
                    </a:p>
                  </a:txBody>
                  <a:tcPr marL="91250" marR="91250" marT="0" marB="0"/>
                </a:tc>
                <a:tc>
                  <a:txBody>
                    <a:bodyPr/>
                    <a:lstStyle/>
                    <a:p>
                      <a:pPr algn="ctr">
                        <a:spcAft>
                          <a:spcPts val="0"/>
                        </a:spcAft>
                      </a:pPr>
                      <a:r>
                        <a:rPr lang="en-GB" sz="1000">
                          <a:effectLst/>
                        </a:rPr>
                        <a:t>SST value</a:t>
                      </a:r>
                      <a:endParaRPr lang="en-US" sz="1100">
                        <a:effectLst/>
                        <a:latin typeface="Times New Roman" panose="02020603050405020304" pitchFamily="18" charset="0"/>
                        <a:ea typeface="Times New Roman" panose="02020603050405020304" pitchFamily="18" charset="0"/>
                      </a:endParaRPr>
                    </a:p>
                  </a:txBody>
                  <a:tcPr marL="91250" marR="91250" marT="0" marB="0"/>
                </a:tc>
                <a:extLst>
                  <a:ext uri="{0D108BD9-81ED-4DB2-BD59-A6C34878D82A}">
                    <a16:rowId xmlns:a16="http://schemas.microsoft.com/office/drawing/2014/main" val="2045750741"/>
                  </a:ext>
                </a:extLst>
              </a:tr>
              <a:tr h="159687">
                <a:tc>
                  <a:txBody>
                    <a:bodyPr/>
                    <a:lstStyle/>
                    <a:p>
                      <a:pPr>
                        <a:spcAft>
                          <a:spcPts val="0"/>
                        </a:spcAft>
                      </a:pPr>
                      <a:r>
                        <a:rPr lang="en-GB" sz="1000" err="1">
                          <a:effectLst/>
                        </a:rPr>
                        <a:t>eMBB</a:t>
                      </a:r>
                      <a:endParaRPr lang="en-US" sz="1100">
                        <a:effectLst/>
                      </a:endParaRPr>
                    </a:p>
                  </a:txBody>
                  <a:tcPr marL="91250" marR="91250" marT="0" marB="0"/>
                </a:tc>
                <a:tc>
                  <a:txBody>
                    <a:bodyPr/>
                    <a:lstStyle/>
                    <a:p>
                      <a:pPr algn="ctr">
                        <a:spcAft>
                          <a:spcPts val="0"/>
                        </a:spcAft>
                      </a:pPr>
                      <a:r>
                        <a:rPr lang="en-GB" sz="1000">
                          <a:effectLst/>
                        </a:rPr>
                        <a:t>1</a:t>
                      </a:r>
                      <a:endParaRPr lang="en-US" sz="1100">
                        <a:effectLst/>
                        <a:latin typeface="Times New Roman" panose="02020603050405020304" pitchFamily="18" charset="0"/>
                        <a:ea typeface="Times New Roman" panose="02020603050405020304" pitchFamily="18" charset="0"/>
                      </a:endParaRPr>
                    </a:p>
                  </a:txBody>
                  <a:tcPr marL="91250" marR="91250" marT="0" marB="0"/>
                </a:tc>
                <a:extLst>
                  <a:ext uri="{0D108BD9-81ED-4DB2-BD59-A6C34878D82A}">
                    <a16:rowId xmlns:a16="http://schemas.microsoft.com/office/drawing/2014/main" val="143667221"/>
                  </a:ext>
                </a:extLst>
              </a:tr>
              <a:tr h="215976">
                <a:tc>
                  <a:txBody>
                    <a:bodyPr/>
                    <a:lstStyle/>
                    <a:p>
                      <a:pPr>
                        <a:spcAft>
                          <a:spcPts val="0"/>
                        </a:spcAft>
                      </a:pPr>
                      <a:r>
                        <a:rPr lang="en-GB" sz="1000">
                          <a:effectLst/>
                        </a:rPr>
                        <a:t>URLLC</a:t>
                      </a:r>
                      <a:endParaRPr lang="en-US" sz="1100">
                        <a:effectLst/>
                        <a:latin typeface="Times New Roman" panose="02020603050405020304" pitchFamily="18" charset="0"/>
                        <a:ea typeface="Times New Roman" panose="02020603050405020304" pitchFamily="18" charset="0"/>
                      </a:endParaRPr>
                    </a:p>
                  </a:txBody>
                  <a:tcPr marL="91250" marR="91250" marT="0" marB="0"/>
                </a:tc>
                <a:tc>
                  <a:txBody>
                    <a:bodyPr/>
                    <a:lstStyle/>
                    <a:p>
                      <a:pPr algn="ctr">
                        <a:spcAft>
                          <a:spcPts val="0"/>
                        </a:spcAft>
                      </a:pPr>
                      <a:r>
                        <a:rPr lang="en-GB" sz="1000">
                          <a:effectLst/>
                        </a:rPr>
                        <a:t>2</a:t>
                      </a:r>
                      <a:endParaRPr lang="en-US" sz="1100">
                        <a:effectLst/>
                        <a:latin typeface="Times New Roman" panose="02020603050405020304" pitchFamily="18" charset="0"/>
                        <a:ea typeface="Times New Roman" panose="02020603050405020304" pitchFamily="18" charset="0"/>
                      </a:endParaRPr>
                    </a:p>
                  </a:txBody>
                  <a:tcPr marL="91250" marR="91250" marT="0" marB="0"/>
                </a:tc>
                <a:extLst>
                  <a:ext uri="{0D108BD9-81ED-4DB2-BD59-A6C34878D82A}">
                    <a16:rowId xmlns:a16="http://schemas.microsoft.com/office/drawing/2014/main" val="4008798878"/>
                  </a:ext>
                </a:extLst>
              </a:tr>
              <a:tr h="183717">
                <a:tc>
                  <a:txBody>
                    <a:bodyPr/>
                    <a:lstStyle/>
                    <a:p>
                      <a:pPr>
                        <a:spcAft>
                          <a:spcPts val="0"/>
                        </a:spcAft>
                      </a:pPr>
                      <a:r>
                        <a:rPr lang="en-GB" sz="1000" err="1">
                          <a:effectLst/>
                        </a:rPr>
                        <a:t>MIoT</a:t>
                      </a:r>
                      <a:endParaRPr lang="en-US" sz="1100">
                        <a:effectLst/>
                        <a:latin typeface="Times New Roman" panose="02020603050405020304" pitchFamily="18" charset="0"/>
                        <a:ea typeface="Times New Roman" panose="02020603050405020304" pitchFamily="18" charset="0"/>
                      </a:endParaRPr>
                    </a:p>
                  </a:txBody>
                  <a:tcPr marL="91250" marR="91250" marT="0" marB="0"/>
                </a:tc>
                <a:tc>
                  <a:txBody>
                    <a:bodyPr/>
                    <a:lstStyle/>
                    <a:p>
                      <a:pPr algn="ctr">
                        <a:spcAft>
                          <a:spcPts val="0"/>
                        </a:spcAft>
                      </a:pPr>
                      <a:r>
                        <a:rPr lang="en-GB" sz="1000">
                          <a:effectLst/>
                        </a:rPr>
                        <a:t>3</a:t>
                      </a:r>
                      <a:endParaRPr lang="en-US" sz="1100">
                        <a:effectLst/>
                        <a:latin typeface="Times New Roman" panose="02020603050405020304" pitchFamily="18" charset="0"/>
                        <a:ea typeface="Times New Roman" panose="02020603050405020304" pitchFamily="18" charset="0"/>
                      </a:endParaRPr>
                    </a:p>
                  </a:txBody>
                  <a:tcPr marL="91250" marR="91250" marT="0" marB="0"/>
                </a:tc>
                <a:extLst>
                  <a:ext uri="{0D108BD9-81ED-4DB2-BD59-A6C34878D82A}">
                    <a16:rowId xmlns:a16="http://schemas.microsoft.com/office/drawing/2014/main" val="2096476010"/>
                  </a:ext>
                </a:extLst>
              </a:tr>
              <a:tr h="183717">
                <a:tc>
                  <a:txBody>
                    <a:bodyPr/>
                    <a:lstStyle/>
                    <a:p>
                      <a:pPr marL="0" algn="l" defTabSz="914400" rtl="0" eaLnBrk="1" latinLnBrk="0" hangingPunct="1">
                        <a:spcBef>
                          <a:spcPts val="1200"/>
                        </a:spcBef>
                        <a:spcAft>
                          <a:spcPts val="0"/>
                        </a:spcAft>
                        <a:tabLst>
                          <a:tab pos="791845" algn="l"/>
                          <a:tab pos="1620520" algn="l"/>
                          <a:tab pos="2448560" algn="l"/>
                          <a:tab pos="3312160" algn="l"/>
                          <a:tab pos="4104640" algn="l"/>
                          <a:tab pos="4932680" algn="l"/>
                        </a:tabLst>
                      </a:pPr>
                      <a:r>
                        <a:rPr lang="en-US" sz="1000" b="1" kern="1200">
                          <a:solidFill>
                            <a:schemeClr val="lt1"/>
                          </a:solidFill>
                          <a:effectLst/>
                          <a:latin typeface="+mn-lt"/>
                          <a:ea typeface="+mn-ea"/>
                          <a:cs typeface="+mn-cs"/>
                        </a:rPr>
                        <a:t>V2X </a:t>
                      </a:r>
                      <a:endParaRPr lang="en-150" sz="1000" b="1" kern="1200">
                        <a:solidFill>
                          <a:schemeClr val="lt1"/>
                        </a:solidFill>
                        <a:effectLst/>
                        <a:latin typeface="+mn-lt"/>
                        <a:ea typeface="+mn-ea"/>
                        <a:cs typeface="+mn-cs"/>
                      </a:endParaRPr>
                    </a:p>
                  </a:txBody>
                  <a:tcPr marL="68438" marR="68438" marT="0" marB="0"/>
                </a:tc>
                <a:tc>
                  <a:txBody>
                    <a:bodyPr/>
                    <a:lstStyle/>
                    <a:p>
                      <a:pPr marL="0" algn="ctr" defTabSz="914400" rtl="0" eaLnBrk="1" latinLnBrk="0" hangingPunct="1">
                        <a:spcBef>
                          <a:spcPts val="1200"/>
                        </a:spcBef>
                        <a:spcAft>
                          <a:spcPts val="0"/>
                        </a:spcAft>
                        <a:tabLst>
                          <a:tab pos="791845" algn="l"/>
                          <a:tab pos="1620520" algn="l"/>
                          <a:tab pos="2448560" algn="l"/>
                          <a:tab pos="3312160" algn="l"/>
                          <a:tab pos="4104640" algn="l"/>
                          <a:tab pos="4932680" algn="l"/>
                        </a:tabLst>
                      </a:pPr>
                      <a:r>
                        <a:rPr lang="en-US" sz="1000" kern="1200">
                          <a:solidFill>
                            <a:schemeClr val="dk1"/>
                          </a:solidFill>
                          <a:effectLst/>
                          <a:latin typeface="+mn-lt"/>
                          <a:ea typeface="+mn-ea"/>
                          <a:cs typeface="+mn-cs"/>
                        </a:rPr>
                        <a:t>4</a:t>
                      </a:r>
                    </a:p>
                  </a:txBody>
                  <a:tcPr marL="68438" marR="68438" marT="0" marB="0"/>
                </a:tc>
                <a:extLst>
                  <a:ext uri="{0D108BD9-81ED-4DB2-BD59-A6C34878D82A}">
                    <a16:rowId xmlns:a16="http://schemas.microsoft.com/office/drawing/2014/main" val="603991619"/>
                  </a:ext>
                </a:extLst>
              </a:tr>
              <a:tr h="183717">
                <a:tc>
                  <a:txBody>
                    <a:bodyPr/>
                    <a:lstStyle/>
                    <a:p>
                      <a:pPr marL="0" algn="l" defTabSz="914400" rtl="0" eaLnBrk="1" latinLnBrk="0" hangingPunct="1">
                        <a:spcBef>
                          <a:spcPts val="1200"/>
                        </a:spcBef>
                        <a:spcAft>
                          <a:spcPts val="0"/>
                        </a:spcAft>
                        <a:tabLst>
                          <a:tab pos="791845" algn="l"/>
                          <a:tab pos="1620520" algn="l"/>
                          <a:tab pos="2448560" algn="l"/>
                          <a:tab pos="3312160" algn="l"/>
                          <a:tab pos="4104640" algn="l"/>
                          <a:tab pos="4932680" algn="l"/>
                        </a:tabLst>
                      </a:pPr>
                      <a:r>
                        <a:rPr lang="en-US" sz="1000" b="1" kern="1200" dirty="0">
                          <a:solidFill>
                            <a:schemeClr val="lt1"/>
                          </a:solidFill>
                          <a:effectLst/>
                          <a:latin typeface="+mn-lt"/>
                          <a:ea typeface="+mn-ea"/>
                          <a:cs typeface="+mn-cs"/>
                        </a:rPr>
                        <a:t>HMTC</a:t>
                      </a:r>
                      <a:endParaRPr lang="en-150" sz="1000" b="1" kern="1200" dirty="0">
                        <a:solidFill>
                          <a:schemeClr val="lt1"/>
                        </a:solidFill>
                        <a:effectLst/>
                        <a:latin typeface="+mn-lt"/>
                        <a:ea typeface="+mn-ea"/>
                        <a:cs typeface="+mn-cs"/>
                      </a:endParaRPr>
                    </a:p>
                  </a:txBody>
                  <a:tcPr marL="68438" marR="68438" marT="0" marB="0"/>
                </a:tc>
                <a:tc>
                  <a:txBody>
                    <a:bodyPr/>
                    <a:lstStyle/>
                    <a:p>
                      <a:pPr marL="0" algn="ctr" defTabSz="914400" rtl="0" eaLnBrk="1" latinLnBrk="0" hangingPunct="1">
                        <a:spcBef>
                          <a:spcPts val="1200"/>
                        </a:spcBef>
                        <a:spcAft>
                          <a:spcPts val="0"/>
                        </a:spcAft>
                        <a:tabLst>
                          <a:tab pos="791845" algn="l"/>
                          <a:tab pos="1620520" algn="l"/>
                          <a:tab pos="2448560" algn="l"/>
                          <a:tab pos="3312160" algn="l"/>
                          <a:tab pos="4104640" algn="l"/>
                          <a:tab pos="4932680" algn="l"/>
                        </a:tabLst>
                      </a:pPr>
                      <a:r>
                        <a:rPr lang="en-US" sz="1000" kern="1200" dirty="0">
                          <a:solidFill>
                            <a:schemeClr val="dk1"/>
                          </a:solidFill>
                          <a:effectLst/>
                          <a:latin typeface="+mn-lt"/>
                          <a:ea typeface="+mn-ea"/>
                          <a:cs typeface="+mn-cs"/>
                        </a:rPr>
                        <a:t>5</a:t>
                      </a:r>
                    </a:p>
                  </a:txBody>
                  <a:tcPr marL="68438" marR="68438" marT="0" marB="0"/>
                </a:tc>
                <a:extLst>
                  <a:ext uri="{0D108BD9-81ED-4DB2-BD59-A6C34878D82A}">
                    <a16:rowId xmlns:a16="http://schemas.microsoft.com/office/drawing/2014/main" val="2159589879"/>
                  </a:ext>
                </a:extLst>
              </a:tr>
            </a:tbl>
          </a:graphicData>
        </a:graphic>
      </p:graphicFrame>
    </p:spTree>
    <p:extLst>
      <p:ext uri="{BB962C8B-B14F-4D97-AF65-F5344CB8AC3E}">
        <p14:creationId xmlns:p14="http://schemas.microsoft.com/office/powerpoint/2010/main" val="2050678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628B-609E-458F-A5B8-FC81E9B65CC0}"/>
              </a:ext>
            </a:extLst>
          </p:cNvPr>
          <p:cNvSpPr>
            <a:spLocks noGrp="1"/>
          </p:cNvSpPr>
          <p:nvPr>
            <p:ph type="title"/>
          </p:nvPr>
        </p:nvSpPr>
        <p:spPr/>
        <p:txBody>
          <a:bodyPr/>
          <a:lstStyle/>
          <a:p>
            <a:r>
              <a:rPr lang="en-US"/>
              <a:t>Slice selection and use – simple case</a:t>
            </a:r>
          </a:p>
        </p:txBody>
      </p:sp>
      <p:cxnSp>
        <p:nvCxnSpPr>
          <p:cNvPr id="6" name="Straight Arrow Connector 5">
            <a:extLst>
              <a:ext uri="{FF2B5EF4-FFF2-40B4-BE49-F238E27FC236}">
                <a16:creationId xmlns:a16="http://schemas.microsoft.com/office/drawing/2014/main" id="{3B6622E8-2573-47A9-A6F5-2DDFBA2A1DFB}"/>
              </a:ext>
            </a:extLst>
          </p:cNvPr>
          <p:cNvCxnSpPr/>
          <p:nvPr/>
        </p:nvCxnSpPr>
        <p:spPr>
          <a:xfrm>
            <a:off x="3064978" y="2373622"/>
            <a:ext cx="241598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D04FE69-CA9F-48AE-ACC1-4348B3ED4672}"/>
              </a:ext>
            </a:extLst>
          </p:cNvPr>
          <p:cNvSpPr txBox="1"/>
          <p:nvPr/>
        </p:nvSpPr>
        <p:spPr>
          <a:xfrm flipH="1">
            <a:off x="3276730" y="1954556"/>
            <a:ext cx="2392403" cy="343492"/>
          </a:xfrm>
          <a:prstGeom prst="rect">
            <a:avLst/>
          </a:prstGeom>
          <a:noFill/>
        </p:spPr>
        <p:txBody>
          <a:bodyPr wrap="square" rtlCol="0">
            <a:spAutoFit/>
          </a:bodyPr>
          <a:lstStyle/>
          <a:p>
            <a:r>
              <a:rPr lang="en-US" sz="1632" b="1"/>
              <a:t>1) Requested</a:t>
            </a:r>
            <a:r>
              <a:rPr lang="en-US" sz="1632"/>
              <a:t> </a:t>
            </a:r>
            <a:r>
              <a:rPr lang="en-US" sz="1632" b="1"/>
              <a:t>NSSAI </a:t>
            </a:r>
            <a:r>
              <a:rPr lang="en-US" sz="1600" b="1"/>
              <a:t> *</a:t>
            </a:r>
            <a:endParaRPr lang="en-US" sz="1632" b="1"/>
          </a:p>
        </p:txBody>
      </p:sp>
      <p:cxnSp>
        <p:nvCxnSpPr>
          <p:cNvPr id="8" name="Straight Arrow Connector 7">
            <a:extLst>
              <a:ext uri="{FF2B5EF4-FFF2-40B4-BE49-F238E27FC236}">
                <a16:creationId xmlns:a16="http://schemas.microsoft.com/office/drawing/2014/main" id="{D3CC830C-72DB-41D7-BE8E-900E3A1BF2C4}"/>
              </a:ext>
            </a:extLst>
          </p:cNvPr>
          <p:cNvCxnSpPr>
            <a:cxnSpLocks/>
          </p:cNvCxnSpPr>
          <p:nvPr/>
        </p:nvCxnSpPr>
        <p:spPr>
          <a:xfrm flipH="1">
            <a:off x="8977566" y="2373622"/>
            <a:ext cx="979667"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30CF03-4B98-47C5-B8FF-3D71BEE20547}"/>
              </a:ext>
            </a:extLst>
          </p:cNvPr>
          <p:cNvSpPr txBox="1"/>
          <p:nvPr/>
        </p:nvSpPr>
        <p:spPr>
          <a:xfrm flipH="1">
            <a:off x="7179714" y="1954557"/>
            <a:ext cx="3105902" cy="343492"/>
          </a:xfrm>
          <a:prstGeom prst="rect">
            <a:avLst/>
          </a:prstGeom>
          <a:noFill/>
        </p:spPr>
        <p:txBody>
          <a:bodyPr wrap="square" rtlCol="0">
            <a:spAutoFit/>
          </a:bodyPr>
          <a:lstStyle/>
          <a:p>
            <a:r>
              <a:rPr lang="en-US" sz="1632" b="1"/>
              <a:t>2) Subscribed S-NSSAI</a:t>
            </a:r>
          </a:p>
        </p:txBody>
      </p:sp>
      <p:cxnSp>
        <p:nvCxnSpPr>
          <p:cNvPr id="12" name="Straight Arrow Connector 11">
            <a:extLst>
              <a:ext uri="{FF2B5EF4-FFF2-40B4-BE49-F238E27FC236}">
                <a16:creationId xmlns:a16="http://schemas.microsoft.com/office/drawing/2014/main" id="{F2ABA4CB-E77B-4A58-9954-AD77B35C28B3}"/>
              </a:ext>
            </a:extLst>
          </p:cNvPr>
          <p:cNvCxnSpPr>
            <a:cxnSpLocks/>
          </p:cNvCxnSpPr>
          <p:nvPr/>
        </p:nvCxnSpPr>
        <p:spPr>
          <a:xfrm flipH="1">
            <a:off x="2914641" y="3599792"/>
            <a:ext cx="248128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4B787B1-2B4A-4B33-B4A5-BA9D57C3F11E}"/>
              </a:ext>
            </a:extLst>
          </p:cNvPr>
          <p:cNvCxnSpPr>
            <a:cxnSpLocks/>
          </p:cNvCxnSpPr>
          <p:nvPr/>
        </p:nvCxnSpPr>
        <p:spPr>
          <a:xfrm flipH="1">
            <a:off x="6773085" y="2373622"/>
            <a:ext cx="100207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F2BE07-3EF0-4BC3-AF02-5EE7DB4D41B0}"/>
              </a:ext>
            </a:extLst>
          </p:cNvPr>
          <p:cNvSpPr txBox="1"/>
          <p:nvPr/>
        </p:nvSpPr>
        <p:spPr>
          <a:xfrm flipH="1">
            <a:off x="118554" y="4072424"/>
            <a:ext cx="2166270" cy="594650"/>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UE stores</a:t>
            </a:r>
          </a:p>
          <a:p>
            <a:r>
              <a:rPr lang="en-US">
                <a:solidFill>
                  <a:schemeClr val="tx1"/>
                </a:solidFill>
              </a:rPr>
              <a:t>Allowed NSSAI</a:t>
            </a:r>
          </a:p>
        </p:txBody>
      </p:sp>
      <p:sp>
        <p:nvSpPr>
          <p:cNvPr id="32" name="TextBox 31">
            <a:extLst>
              <a:ext uri="{FF2B5EF4-FFF2-40B4-BE49-F238E27FC236}">
                <a16:creationId xmlns:a16="http://schemas.microsoft.com/office/drawing/2014/main" id="{23F25835-6471-4794-9F9D-2FAD397B8BAD}"/>
              </a:ext>
            </a:extLst>
          </p:cNvPr>
          <p:cNvSpPr txBox="1"/>
          <p:nvPr/>
        </p:nvSpPr>
        <p:spPr>
          <a:xfrm flipH="1">
            <a:off x="3305179" y="2753983"/>
            <a:ext cx="2062640" cy="594650"/>
          </a:xfrm>
          <a:prstGeom prst="rect">
            <a:avLst/>
          </a:prstGeom>
          <a:noFill/>
        </p:spPr>
        <p:txBody>
          <a:bodyPr wrap="square" rtlCol="0">
            <a:spAutoFit/>
          </a:bodyPr>
          <a:lstStyle>
            <a:defPPr>
              <a:defRPr lang="en-US"/>
            </a:defPPr>
            <a:lvl1pPr>
              <a:defRPr sz="1632">
                <a:solidFill>
                  <a:schemeClr val="bg1"/>
                </a:solidFill>
              </a:defRPr>
            </a:lvl1pPr>
          </a:lstStyle>
          <a:p>
            <a:r>
              <a:rPr lang="en-US" b="1">
                <a:solidFill>
                  <a:schemeClr val="tx1"/>
                </a:solidFill>
              </a:rPr>
              <a:t>3) Allowed NSSAI **</a:t>
            </a:r>
            <a:endParaRPr lang="en-US">
              <a:solidFill>
                <a:schemeClr val="tx1"/>
              </a:solidFill>
            </a:endParaRPr>
          </a:p>
        </p:txBody>
      </p:sp>
      <p:sp>
        <p:nvSpPr>
          <p:cNvPr id="27" name="TextBox 26">
            <a:extLst>
              <a:ext uri="{FF2B5EF4-FFF2-40B4-BE49-F238E27FC236}">
                <a16:creationId xmlns:a16="http://schemas.microsoft.com/office/drawing/2014/main" id="{5C4E14A4-3086-49A8-A6F7-DB45EF900359}"/>
              </a:ext>
            </a:extLst>
          </p:cNvPr>
          <p:cNvSpPr txBox="1"/>
          <p:nvPr/>
        </p:nvSpPr>
        <p:spPr>
          <a:xfrm flipH="1">
            <a:off x="2127529" y="1514803"/>
            <a:ext cx="3268395" cy="343492"/>
          </a:xfrm>
          <a:prstGeom prst="rect">
            <a:avLst/>
          </a:prstGeom>
          <a:noFill/>
        </p:spPr>
        <p:txBody>
          <a:bodyPr wrap="square" rtlCol="0">
            <a:spAutoFit/>
          </a:bodyPr>
          <a:lstStyle/>
          <a:p>
            <a:r>
              <a:rPr lang="en-US" sz="1632" b="1"/>
              <a:t>REGISTRATION </a:t>
            </a:r>
          </a:p>
        </p:txBody>
      </p:sp>
      <p:sp>
        <p:nvSpPr>
          <p:cNvPr id="4" name="Rectangle 3">
            <a:extLst>
              <a:ext uri="{FF2B5EF4-FFF2-40B4-BE49-F238E27FC236}">
                <a16:creationId xmlns:a16="http://schemas.microsoft.com/office/drawing/2014/main" id="{14E2110D-3B6C-4819-A678-6F929FE92ADD}"/>
              </a:ext>
            </a:extLst>
          </p:cNvPr>
          <p:cNvSpPr/>
          <p:nvPr/>
        </p:nvSpPr>
        <p:spPr bwMode="auto">
          <a:xfrm>
            <a:off x="2133707" y="1527409"/>
            <a:ext cx="9649569" cy="236696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57" name="TextBox 56">
            <a:extLst>
              <a:ext uri="{FF2B5EF4-FFF2-40B4-BE49-F238E27FC236}">
                <a16:creationId xmlns:a16="http://schemas.microsoft.com/office/drawing/2014/main" id="{A68E3396-2F6E-4DCA-BD5B-70CF5D8673B7}"/>
              </a:ext>
            </a:extLst>
          </p:cNvPr>
          <p:cNvSpPr txBox="1"/>
          <p:nvPr/>
        </p:nvSpPr>
        <p:spPr>
          <a:xfrm flipH="1">
            <a:off x="2133707" y="3939519"/>
            <a:ext cx="3268395" cy="343492"/>
          </a:xfrm>
          <a:prstGeom prst="rect">
            <a:avLst/>
          </a:prstGeom>
          <a:noFill/>
        </p:spPr>
        <p:txBody>
          <a:bodyPr wrap="square" rtlCol="0">
            <a:spAutoFit/>
          </a:bodyPr>
          <a:lstStyle/>
          <a:p>
            <a:r>
              <a:rPr lang="en-US" sz="1632" b="1"/>
              <a:t>PDU Session establishment</a:t>
            </a:r>
          </a:p>
        </p:txBody>
      </p:sp>
      <p:sp>
        <p:nvSpPr>
          <p:cNvPr id="58" name="Rectangle 57">
            <a:extLst>
              <a:ext uri="{FF2B5EF4-FFF2-40B4-BE49-F238E27FC236}">
                <a16:creationId xmlns:a16="http://schemas.microsoft.com/office/drawing/2014/main" id="{7D025FDC-A9B7-4FD9-BB0C-909BA3074325}"/>
              </a:ext>
            </a:extLst>
          </p:cNvPr>
          <p:cNvSpPr/>
          <p:nvPr/>
        </p:nvSpPr>
        <p:spPr bwMode="auto">
          <a:xfrm>
            <a:off x="2139885" y="3952125"/>
            <a:ext cx="9649569" cy="236696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69" name="TextBox 68">
            <a:extLst>
              <a:ext uri="{FF2B5EF4-FFF2-40B4-BE49-F238E27FC236}">
                <a16:creationId xmlns:a16="http://schemas.microsoft.com/office/drawing/2014/main" id="{EADAC2CA-325C-4728-A8D1-24F2F3F0DBFC}"/>
              </a:ext>
            </a:extLst>
          </p:cNvPr>
          <p:cNvSpPr txBox="1"/>
          <p:nvPr/>
        </p:nvSpPr>
        <p:spPr bwMode="auto">
          <a:xfrm>
            <a:off x="5643434" y="2339225"/>
            <a:ext cx="1002076" cy="1365683"/>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72" name="TextBox 71">
            <a:extLst>
              <a:ext uri="{FF2B5EF4-FFF2-40B4-BE49-F238E27FC236}">
                <a16:creationId xmlns:a16="http://schemas.microsoft.com/office/drawing/2014/main" id="{15F0D2BB-121E-43B8-86F6-86A127B4CFA3}"/>
              </a:ext>
            </a:extLst>
          </p:cNvPr>
          <p:cNvSpPr txBox="1"/>
          <p:nvPr/>
        </p:nvSpPr>
        <p:spPr bwMode="auto">
          <a:xfrm>
            <a:off x="9960731" y="2449195"/>
            <a:ext cx="841572" cy="1251199"/>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D</a:t>
            </a:r>
            <a:endParaRPr kumimoji="0" lang="en-US" sz="28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UDR</a:t>
            </a: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74" name="TextBox 73">
            <a:extLst>
              <a:ext uri="{FF2B5EF4-FFF2-40B4-BE49-F238E27FC236}">
                <a16:creationId xmlns:a16="http://schemas.microsoft.com/office/drawing/2014/main" id="{DD81EE3E-4A81-4FD0-A9C6-A21557936A85}"/>
              </a:ext>
            </a:extLst>
          </p:cNvPr>
          <p:cNvSpPr txBox="1"/>
          <p:nvPr/>
        </p:nvSpPr>
        <p:spPr bwMode="auto">
          <a:xfrm>
            <a:off x="7903575" y="2373622"/>
            <a:ext cx="1002076" cy="1365683"/>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UDM</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grpSp>
        <p:nvGrpSpPr>
          <p:cNvPr id="76" name="Picture Placeholder 51">
            <a:extLst>
              <a:ext uri="{FF2B5EF4-FFF2-40B4-BE49-F238E27FC236}">
                <a16:creationId xmlns:a16="http://schemas.microsoft.com/office/drawing/2014/main" id="{76A2FA16-3038-4D59-BD7B-041595B434C5}"/>
              </a:ext>
            </a:extLst>
          </p:cNvPr>
          <p:cNvGrpSpPr>
            <a:grpSpLocks noChangeAspect="1"/>
          </p:cNvGrpSpPr>
          <p:nvPr/>
        </p:nvGrpSpPr>
        <p:grpSpPr>
          <a:xfrm>
            <a:off x="930914" y="3217788"/>
            <a:ext cx="541551" cy="867745"/>
            <a:chOff x="674873" y="539992"/>
            <a:chExt cx="450480" cy="721821"/>
          </a:xfrm>
        </p:grpSpPr>
        <p:sp>
          <p:nvSpPr>
            <p:cNvPr id="77" name="Freeform 7">
              <a:extLst>
                <a:ext uri="{FF2B5EF4-FFF2-40B4-BE49-F238E27FC236}">
                  <a16:creationId xmlns:a16="http://schemas.microsoft.com/office/drawing/2014/main" id="{F3074DCE-21CA-436D-B9CF-ED93676F63AD}"/>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8" name="Freeform 8">
              <a:extLst>
                <a:ext uri="{FF2B5EF4-FFF2-40B4-BE49-F238E27FC236}">
                  <a16:creationId xmlns:a16="http://schemas.microsoft.com/office/drawing/2014/main" id="{59C3AC73-FF19-4B0B-9159-9A5E7E4A95C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35" name="Straight Arrow Connector 34">
            <a:extLst>
              <a:ext uri="{FF2B5EF4-FFF2-40B4-BE49-F238E27FC236}">
                <a16:creationId xmlns:a16="http://schemas.microsoft.com/office/drawing/2014/main" id="{8B169827-4AF9-47B8-B272-0DDD6707B9EE}"/>
              </a:ext>
            </a:extLst>
          </p:cNvPr>
          <p:cNvCxnSpPr>
            <a:cxnSpLocks/>
          </p:cNvCxnSpPr>
          <p:nvPr/>
        </p:nvCxnSpPr>
        <p:spPr>
          <a:xfrm>
            <a:off x="2713022" y="4968024"/>
            <a:ext cx="15849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B1F4C6ED-46A9-450D-93AF-289FB30715CB}"/>
              </a:ext>
            </a:extLst>
          </p:cNvPr>
          <p:cNvSpPr txBox="1"/>
          <p:nvPr/>
        </p:nvSpPr>
        <p:spPr>
          <a:xfrm flipH="1">
            <a:off x="2811892" y="4526334"/>
            <a:ext cx="2072583" cy="343492"/>
          </a:xfrm>
          <a:prstGeom prst="rect">
            <a:avLst/>
          </a:prstGeom>
          <a:noFill/>
        </p:spPr>
        <p:txBody>
          <a:bodyPr wrap="square" rtlCol="0">
            <a:spAutoFit/>
          </a:bodyPr>
          <a:lstStyle/>
          <a:p>
            <a:r>
              <a:rPr lang="en-US" sz="1632" b="1">
                <a:solidFill>
                  <a:schemeClr val="tx1"/>
                </a:solidFill>
              </a:rPr>
              <a:t>1) S-NSSAI (opt)</a:t>
            </a:r>
          </a:p>
        </p:txBody>
      </p:sp>
      <p:sp>
        <p:nvSpPr>
          <p:cNvPr id="39" name="TextBox 38">
            <a:extLst>
              <a:ext uri="{FF2B5EF4-FFF2-40B4-BE49-F238E27FC236}">
                <a16:creationId xmlns:a16="http://schemas.microsoft.com/office/drawing/2014/main" id="{AEF0F85C-F4DD-4260-8418-D376580FEF7F}"/>
              </a:ext>
            </a:extLst>
          </p:cNvPr>
          <p:cNvSpPr txBox="1"/>
          <p:nvPr/>
        </p:nvSpPr>
        <p:spPr bwMode="auto">
          <a:xfrm>
            <a:off x="4298002" y="4787415"/>
            <a:ext cx="1002076" cy="1365683"/>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0" name="TextBox 39">
            <a:extLst>
              <a:ext uri="{FF2B5EF4-FFF2-40B4-BE49-F238E27FC236}">
                <a16:creationId xmlns:a16="http://schemas.microsoft.com/office/drawing/2014/main" id="{C1939E4F-96EB-4542-B2A6-FB1200F44003}"/>
              </a:ext>
            </a:extLst>
          </p:cNvPr>
          <p:cNvSpPr txBox="1"/>
          <p:nvPr/>
        </p:nvSpPr>
        <p:spPr bwMode="auto">
          <a:xfrm>
            <a:off x="8183102" y="4760630"/>
            <a:ext cx="1002076" cy="1365683"/>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SMF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2" name="TextBox 41">
            <a:extLst>
              <a:ext uri="{FF2B5EF4-FFF2-40B4-BE49-F238E27FC236}">
                <a16:creationId xmlns:a16="http://schemas.microsoft.com/office/drawing/2014/main" id="{AC6E9A6C-BAAC-4F10-B179-C1D71518FF6C}"/>
              </a:ext>
            </a:extLst>
          </p:cNvPr>
          <p:cNvSpPr txBox="1"/>
          <p:nvPr/>
        </p:nvSpPr>
        <p:spPr>
          <a:xfrm flipH="1">
            <a:off x="5166743" y="4468221"/>
            <a:ext cx="1461584" cy="343492"/>
          </a:xfrm>
          <a:prstGeom prst="rect">
            <a:avLst/>
          </a:prstGeom>
          <a:noFill/>
        </p:spPr>
        <p:txBody>
          <a:bodyPr wrap="square" rtlCol="0">
            <a:spAutoFit/>
          </a:bodyPr>
          <a:lstStyle/>
          <a:p>
            <a:r>
              <a:rPr lang="en-US" sz="1632" b="1"/>
              <a:t>2) S-NSSAI</a:t>
            </a:r>
          </a:p>
        </p:txBody>
      </p:sp>
      <p:cxnSp>
        <p:nvCxnSpPr>
          <p:cNvPr id="43" name="Straight Arrow Connector 42">
            <a:extLst>
              <a:ext uri="{FF2B5EF4-FFF2-40B4-BE49-F238E27FC236}">
                <a16:creationId xmlns:a16="http://schemas.microsoft.com/office/drawing/2014/main" id="{4B0DC859-DE12-4A33-84F8-4A0664FE52E7}"/>
              </a:ext>
            </a:extLst>
          </p:cNvPr>
          <p:cNvCxnSpPr>
            <a:cxnSpLocks/>
          </p:cNvCxnSpPr>
          <p:nvPr/>
        </p:nvCxnSpPr>
        <p:spPr>
          <a:xfrm>
            <a:off x="5343277" y="4946825"/>
            <a:ext cx="2839825"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0704294-587E-4992-8F35-B1241BA62A37}"/>
              </a:ext>
            </a:extLst>
          </p:cNvPr>
          <p:cNvCxnSpPr>
            <a:cxnSpLocks/>
          </p:cNvCxnSpPr>
          <p:nvPr/>
        </p:nvCxnSpPr>
        <p:spPr>
          <a:xfrm flipH="1">
            <a:off x="2713022" y="5834792"/>
            <a:ext cx="5272995"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992E959D-207B-4FF8-B7BA-85ECB5781510}"/>
              </a:ext>
            </a:extLst>
          </p:cNvPr>
          <p:cNvSpPr txBox="1"/>
          <p:nvPr/>
        </p:nvSpPr>
        <p:spPr>
          <a:xfrm flipH="1">
            <a:off x="6055396" y="5491300"/>
            <a:ext cx="1461584" cy="343492"/>
          </a:xfrm>
          <a:prstGeom prst="rect">
            <a:avLst/>
          </a:prstGeom>
          <a:noFill/>
        </p:spPr>
        <p:txBody>
          <a:bodyPr wrap="square" rtlCol="0">
            <a:spAutoFit/>
          </a:bodyPr>
          <a:lstStyle/>
          <a:p>
            <a:r>
              <a:rPr lang="en-US" sz="1632" b="1"/>
              <a:t>3) S-NSSAI</a:t>
            </a:r>
          </a:p>
        </p:txBody>
      </p:sp>
      <p:sp>
        <p:nvSpPr>
          <p:cNvPr id="44" name="TextBox 43">
            <a:extLst>
              <a:ext uri="{FF2B5EF4-FFF2-40B4-BE49-F238E27FC236}">
                <a16:creationId xmlns:a16="http://schemas.microsoft.com/office/drawing/2014/main" id="{2E10CCB2-9DE7-4D2E-8620-3C5D462AC67D}"/>
              </a:ext>
            </a:extLst>
          </p:cNvPr>
          <p:cNvSpPr txBox="1"/>
          <p:nvPr/>
        </p:nvSpPr>
        <p:spPr>
          <a:xfrm flipH="1">
            <a:off x="58747" y="4787373"/>
            <a:ext cx="2166270" cy="1600438"/>
          </a:xfrm>
          <a:prstGeom prst="rect">
            <a:avLst/>
          </a:prstGeom>
          <a:noFill/>
        </p:spPr>
        <p:txBody>
          <a:bodyPr wrap="square" rtlCol="0">
            <a:spAutoFit/>
          </a:bodyPr>
          <a:lstStyle>
            <a:defPPr>
              <a:defRPr lang="en-US"/>
            </a:defPPr>
            <a:lvl1pPr>
              <a:defRPr sz="1632">
                <a:solidFill>
                  <a:schemeClr val="bg1"/>
                </a:solidFill>
              </a:defRPr>
            </a:lvl1pPr>
          </a:lstStyle>
          <a:p>
            <a:r>
              <a:rPr lang="en-US" sz="1400">
                <a:solidFill>
                  <a:schemeClr val="tx1"/>
                </a:solidFill>
              </a:rPr>
              <a:t>* Depending on UE configuration also provided to RAN. May not be used in initial registration</a:t>
            </a:r>
          </a:p>
          <a:p>
            <a:endParaRPr lang="en-US" sz="1400">
              <a:solidFill>
                <a:schemeClr val="tx1"/>
              </a:solidFill>
            </a:endParaRPr>
          </a:p>
          <a:p>
            <a:r>
              <a:rPr lang="en-US" sz="1400">
                <a:solidFill>
                  <a:schemeClr val="tx1"/>
                </a:solidFill>
              </a:rPr>
              <a:t>** Also provided to RAN</a:t>
            </a:r>
          </a:p>
        </p:txBody>
      </p:sp>
    </p:spTree>
    <p:extLst>
      <p:ext uri="{BB962C8B-B14F-4D97-AF65-F5344CB8AC3E}">
        <p14:creationId xmlns:p14="http://schemas.microsoft.com/office/powerpoint/2010/main" val="35085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1B33E-8207-4D43-B4AE-C1E3DC66A530}"/>
              </a:ext>
            </a:extLst>
          </p:cNvPr>
          <p:cNvSpPr>
            <a:spLocks noGrp="1"/>
          </p:cNvSpPr>
          <p:nvPr>
            <p:ph type="title"/>
          </p:nvPr>
        </p:nvSpPr>
        <p:spPr/>
        <p:txBody>
          <a:bodyPr/>
          <a:lstStyle/>
          <a:p>
            <a:r>
              <a:rPr lang="en-US"/>
              <a:t>Overview</a:t>
            </a:r>
          </a:p>
        </p:txBody>
      </p:sp>
      <p:sp>
        <p:nvSpPr>
          <p:cNvPr id="6" name="Content Placeholder 5">
            <a:extLst>
              <a:ext uri="{FF2B5EF4-FFF2-40B4-BE49-F238E27FC236}">
                <a16:creationId xmlns:a16="http://schemas.microsoft.com/office/drawing/2014/main" id="{031E60F9-77F3-4F99-81AF-8C6322BA4E37}"/>
              </a:ext>
            </a:extLst>
          </p:cNvPr>
          <p:cNvSpPr>
            <a:spLocks noGrp="1"/>
          </p:cNvSpPr>
          <p:nvPr>
            <p:ph sz="quarter" idx="10"/>
          </p:nvPr>
        </p:nvSpPr>
        <p:spPr/>
        <p:txBody>
          <a:bodyPr/>
          <a:lstStyle/>
          <a:p>
            <a:pPr lvl="0"/>
            <a:r>
              <a:rPr lang="en-US" sz="2800"/>
              <a:t>Introduction </a:t>
            </a:r>
          </a:p>
          <a:p>
            <a:r>
              <a:rPr lang="en-US" sz="2800"/>
              <a:t>Overview, phasing and industry status</a:t>
            </a:r>
          </a:p>
          <a:p>
            <a:pPr lvl="0"/>
            <a:r>
              <a:rPr lang="en-US" sz="2800"/>
              <a:t>Some basics</a:t>
            </a:r>
          </a:p>
          <a:p>
            <a:pPr lvl="0"/>
            <a:r>
              <a:rPr lang="en-US" sz="2800"/>
              <a:t>Use cases</a:t>
            </a:r>
          </a:p>
        </p:txBody>
      </p:sp>
    </p:spTree>
    <p:extLst>
      <p:ext uri="{BB962C8B-B14F-4D97-AF65-F5344CB8AC3E}">
        <p14:creationId xmlns:p14="http://schemas.microsoft.com/office/powerpoint/2010/main" val="4151038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628B-609E-458F-A5B8-FC81E9B65CC0}"/>
              </a:ext>
            </a:extLst>
          </p:cNvPr>
          <p:cNvSpPr>
            <a:spLocks noGrp="1"/>
          </p:cNvSpPr>
          <p:nvPr>
            <p:ph type="title"/>
          </p:nvPr>
        </p:nvSpPr>
        <p:spPr/>
        <p:txBody>
          <a:bodyPr/>
          <a:lstStyle/>
          <a:p>
            <a:r>
              <a:rPr lang="en-US"/>
              <a:t>Slice selection and use</a:t>
            </a:r>
          </a:p>
        </p:txBody>
      </p:sp>
      <p:cxnSp>
        <p:nvCxnSpPr>
          <p:cNvPr id="6" name="Straight Arrow Connector 5">
            <a:extLst>
              <a:ext uri="{FF2B5EF4-FFF2-40B4-BE49-F238E27FC236}">
                <a16:creationId xmlns:a16="http://schemas.microsoft.com/office/drawing/2014/main" id="{3B6622E8-2573-47A9-A6F5-2DDFBA2A1DFB}"/>
              </a:ext>
            </a:extLst>
          </p:cNvPr>
          <p:cNvCxnSpPr/>
          <p:nvPr/>
        </p:nvCxnSpPr>
        <p:spPr>
          <a:xfrm>
            <a:off x="3090009" y="2377424"/>
            <a:ext cx="241598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D04FE69-CA9F-48AE-ACC1-4348B3ED4672}"/>
              </a:ext>
            </a:extLst>
          </p:cNvPr>
          <p:cNvSpPr txBox="1"/>
          <p:nvPr/>
        </p:nvSpPr>
        <p:spPr>
          <a:xfrm flipH="1">
            <a:off x="3300775" y="2022604"/>
            <a:ext cx="2719195" cy="343492"/>
          </a:xfrm>
          <a:prstGeom prst="rect">
            <a:avLst/>
          </a:prstGeom>
          <a:noFill/>
        </p:spPr>
        <p:txBody>
          <a:bodyPr wrap="square" rtlCol="0">
            <a:spAutoFit/>
          </a:bodyPr>
          <a:lstStyle/>
          <a:p>
            <a:r>
              <a:rPr lang="en-US" sz="1632" b="1"/>
              <a:t>1) Requested NSSAI*</a:t>
            </a:r>
          </a:p>
        </p:txBody>
      </p:sp>
      <p:cxnSp>
        <p:nvCxnSpPr>
          <p:cNvPr id="8" name="Straight Arrow Connector 7">
            <a:extLst>
              <a:ext uri="{FF2B5EF4-FFF2-40B4-BE49-F238E27FC236}">
                <a16:creationId xmlns:a16="http://schemas.microsoft.com/office/drawing/2014/main" id="{D3CC830C-72DB-41D7-BE8E-900E3A1BF2C4}"/>
              </a:ext>
            </a:extLst>
          </p:cNvPr>
          <p:cNvCxnSpPr>
            <a:cxnSpLocks/>
          </p:cNvCxnSpPr>
          <p:nvPr/>
        </p:nvCxnSpPr>
        <p:spPr>
          <a:xfrm flipH="1">
            <a:off x="8911830" y="2377424"/>
            <a:ext cx="920327"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30CF03-4B98-47C5-B8FF-3D71BEE20547}"/>
              </a:ext>
            </a:extLst>
          </p:cNvPr>
          <p:cNvSpPr txBox="1"/>
          <p:nvPr/>
        </p:nvSpPr>
        <p:spPr>
          <a:xfrm flipH="1">
            <a:off x="7204745" y="1958359"/>
            <a:ext cx="2940364" cy="343492"/>
          </a:xfrm>
          <a:prstGeom prst="rect">
            <a:avLst/>
          </a:prstGeom>
          <a:noFill/>
        </p:spPr>
        <p:txBody>
          <a:bodyPr wrap="square" rtlCol="0">
            <a:spAutoFit/>
          </a:bodyPr>
          <a:lstStyle/>
          <a:p>
            <a:r>
              <a:rPr lang="en-US" sz="1632" b="1"/>
              <a:t>2) Subscribed S-NSSAIs</a:t>
            </a:r>
          </a:p>
        </p:txBody>
      </p:sp>
      <p:cxnSp>
        <p:nvCxnSpPr>
          <p:cNvPr id="12" name="Straight Arrow Connector 11">
            <a:extLst>
              <a:ext uri="{FF2B5EF4-FFF2-40B4-BE49-F238E27FC236}">
                <a16:creationId xmlns:a16="http://schemas.microsoft.com/office/drawing/2014/main" id="{F2ABA4CB-E77B-4A58-9954-AD77B35C28B3}"/>
              </a:ext>
            </a:extLst>
          </p:cNvPr>
          <p:cNvCxnSpPr>
            <a:cxnSpLocks/>
          </p:cNvCxnSpPr>
          <p:nvPr/>
        </p:nvCxnSpPr>
        <p:spPr>
          <a:xfrm flipH="1">
            <a:off x="2939672" y="3603594"/>
            <a:ext cx="248128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4B787B1-2B4A-4B33-B4A5-BA9D57C3F11E}"/>
              </a:ext>
            </a:extLst>
          </p:cNvPr>
          <p:cNvCxnSpPr>
            <a:cxnSpLocks/>
          </p:cNvCxnSpPr>
          <p:nvPr/>
        </p:nvCxnSpPr>
        <p:spPr>
          <a:xfrm flipH="1">
            <a:off x="6744222" y="2377424"/>
            <a:ext cx="100207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F2BE07-3EF0-4BC3-AF02-5EE7DB4D41B0}"/>
              </a:ext>
            </a:extLst>
          </p:cNvPr>
          <p:cNvSpPr txBox="1"/>
          <p:nvPr/>
        </p:nvSpPr>
        <p:spPr>
          <a:xfrm flipH="1">
            <a:off x="50020" y="2965542"/>
            <a:ext cx="2541021" cy="1384995"/>
          </a:xfrm>
          <a:prstGeom prst="rect">
            <a:avLst/>
          </a:prstGeom>
          <a:noFill/>
        </p:spPr>
        <p:txBody>
          <a:bodyPr wrap="square" rtlCol="0">
            <a:spAutoFit/>
          </a:bodyPr>
          <a:lstStyle>
            <a:defPPr>
              <a:defRPr lang="en-US"/>
            </a:defPPr>
            <a:lvl1pPr>
              <a:defRPr sz="1632">
                <a:solidFill>
                  <a:schemeClr val="bg1"/>
                </a:solidFill>
              </a:defRPr>
            </a:lvl1pPr>
          </a:lstStyle>
          <a:p>
            <a:r>
              <a:rPr lang="en-US" sz="1400">
                <a:solidFill>
                  <a:schemeClr val="tx1"/>
                </a:solidFill>
              </a:rPr>
              <a:t>UE stores</a:t>
            </a:r>
          </a:p>
          <a:p>
            <a:pPr marL="285750" indent="-285750">
              <a:buFont typeface="Arial" panose="020B0604020202020204" pitchFamily="34" charset="0"/>
              <a:buChar char="•"/>
            </a:pPr>
            <a:r>
              <a:rPr lang="en-US" sz="1400">
                <a:solidFill>
                  <a:schemeClr val="tx1"/>
                </a:solidFill>
              </a:rPr>
              <a:t>Default Configured </a:t>
            </a:r>
            <a:br>
              <a:rPr lang="en-US" sz="1400">
                <a:solidFill>
                  <a:schemeClr val="tx1"/>
                </a:solidFill>
              </a:rPr>
            </a:br>
            <a:r>
              <a:rPr lang="en-US" sz="1400">
                <a:solidFill>
                  <a:schemeClr val="tx1"/>
                </a:solidFill>
              </a:rPr>
              <a:t>NSSAI</a:t>
            </a:r>
          </a:p>
          <a:p>
            <a:pPr marL="285750" indent="-285750">
              <a:buFont typeface="Arial" panose="020B0604020202020204" pitchFamily="34" charset="0"/>
              <a:buChar char="•"/>
            </a:pPr>
            <a:r>
              <a:rPr lang="en-US" sz="1400">
                <a:solidFill>
                  <a:schemeClr val="tx1"/>
                </a:solidFill>
              </a:rPr>
              <a:t>Configured NSSAI</a:t>
            </a:r>
          </a:p>
          <a:p>
            <a:pPr marL="285750" indent="-285750">
              <a:buFont typeface="Arial" panose="020B0604020202020204" pitchFamily="34" charset="0"/>
              <a:buChar char="•"/>
            </a:pPr>
            <a:r>
              <a:rPr lang="en-US" sz="1400" b="1">
                <a:solidFill>
                  <a:schemeClr val="tx1"/>
                </a:solidFill>
              </a:rPr>
              <a:t>Allowed NSSAI</a:t>
            </a:r>
          </a:p>
          <a:p>
            <a:pPr marL="285750" indent="-285750">
              <a:buFont typeface="Arial" panose="020B0604020202020204" pitchFamily="34" charset="0"/>
              <a:buChar char="•"/>
            </a:pPr>
            <a:r>
              <a:rPr lang="en-US" sz="1400">
                <a:solidFill>
                  <a:schemeClr val="tx1"/>
                </a:solidFill>
              </a:rPr>
              <a:t>Rejected S-NSSAI</a:t>
            </a:r>
          </a:p>
        </p:txBody>
      </p:sp>
      <p:cxnSp>
        <p:nvCxnSpPr>
          <p:cNvPr id="27" name="Straight Arrow Connector 26">
            <a:extLst>
              <a:ext uri="{FF2B5EF4-FFF2-40B4-BE49-F238E27FC236}">
                <a16:creationId xmlns:a16="http://schemas.microsoft.com/office/drawing/2014/main" id="{FCCEF9BE-14B0-4CA3-9B7F-D42B9BF08FC6}"/>
              </a:ext>
            </a:extLst>
          </p:cNvPr>
          <p:cNvCxnSpPr>
            <a:cxnSpLocks/>
          </p:cNvCxnSpPr>
          <p:nvPr/>
        </p:nvCxnSpPr>
        <p:spPr>
          <a:xfrm flipH="1">
            <a:off x="8911829" y="1899090"/>
            <a:ext cx="920328"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1CEF3CA-314C-4A66-8874-C04FB8F04D64}"/>
              </a:ext>
            </a:extLst>
          </p:cNvPr>
          <p:cNvCxnSpPr>
            <a:cxnSpLocks/>
          </p:cNvCxnSpPr>
          <p:nvPr/>
        </p:nvCxnSpPr>
        <p:spPr>
          <a:xfrm flipH="1">
            <a:off x="6665304" y="1899090"/>
            <a:ext cx="1108958"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3215F74-D414-486E-AE2B-1F2D12CC05F3}"/>
              </a:ext>
            </a:extLst>
          </p:cNvPr>
          <p:cNvCxnSpPr>
            <a:cxnSpLocks/>
          </p:cNvCxnSpPr>
          <p:nvPr/>
        </p:nvCxnSpPr>
        <p:spPr>
          <a:xfrm flipH="1">
            <a:off x="3090009" y="1879376"/>
            <a:ext cx="237811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A29EA37-03B9-428A-8774-BA3C700493DD}"/>
              </a:ext>
            </a:extLst>
          </p:cNvPr>
          <p:cNvSpPr txBox="1"/>
          <p:nvPr/>
        </p:nvSpPr>
        <p:spPr>
          <a:xfrm flipH="1">
            <a:off x="7204746" y="1519857"/>
            <a:ext cx="3015152" cy="343492"/>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0) Default Configured NSSAI</a:t>
            </a:r>
          </a:p>
        </p:txBody>
      </p:sp>
      <p:sp>
        <p:nvSpPr>
          <p:cNvPr id="31" name="TextBox 30">
            <a:extLst>
              <a:ext uri="{FF2B5EF4-FFF2-40B4-BE49-F238E27FC236}">
                <a16:creationId xmlns:a16="http://schemas.microsoft.com/office/drawing/2014/main" id="{2E3BC0B8-FF3E-46C3-846F-83E3EBB08E65}"/>
              </a:ext>
            </a:extLst>
          </p:cNvPr>
          <p:cNvSpPr txBox="1"/>
          <p:nvPr/>
        </p:nvSpPr>
        <p:spPr>
          <a:xfrm flipH="1">
            <a:off x="3276159" y="1537450"/>
            <a:ext cx="3015152" cy="343492"/>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0) Default Configured NSSAI</a:t>
            </a:r>
          </a:p>
        </p:txBody>
      </p:sp>
      <p:sp>
        <p:nvSpPr>
          <p:cNvPr id="32" name="TextBox 31">
            <a:extLst>
              <a:ext uri="{FF2B5EF4-FFF2-40B4-BE49-F238E27FC236}">
                <a16:creationId xmlns:a16="http://schemas.microsoft.com/office/drawing/2014/main" id="{23F25835-6471-4794-9F9D-2FAD397B8BAD}"/>
              </a:ext>
            </a:extLst>
          </p:cNvPr>
          <p:cNvSpPr txBox="1"/>
          <p:nvPr/>
        </p:nvSpPr>
        <p:spPr>
          <a:xfrm flipH="1">
            <a:off x="3282909" y="2812231"/>
            <a:ext cx="2062640" cy="1096967"/>
          </a:xfrm>
          <a:prstGeom prst="rect">
            <a:avLst/>
          </a:prstGeom>
          <a:noFill/>
        </p:spPr>
        <p:txBody>
          <a:bodyPr wrap="square" rtlCol="0">
            <a:spAutoFit/>
          </a:bodyPr>
          <a:lstStyle>
            <a:defPPr>
              <a:defRPr lang="en-US"/>
            </a:defPPr>
            <a:lvl1pPr>
              <a:defRPr sz="1632">
                <a:solidFill>
                  <a:schemeClr val="bg1"/>
                </a:solidFill>
              </a:defRPr>
            </a:lvl1pPr>
          </a:lstStyle>
          <a:p>
            <a:r>
              <a:rPr lang="en-US" b="1">
                <a:solidFill>
                  <a:schemeClr val="tx1"/>
                </a:solidFill>
              </a:rPr>
              <a:t>3) Allowed NSSAI**</a:t>
            </a:r>
            <a:endParaRPr lang="en-US">
              <a:solidFill>
                <a:schemeClr val="tx1"/>
              </a:solidFill>
            </a:endParaRPr>
          </a:p>
          <a:p>
            <a:r>
              <a:rPr lang="en-US">
                <a:solidFill>
                  <a:schemeClr val="tx1"/>
                </a:solidFill>
              </a:rPr>
              <a:t>Configured NSSAI Rejected S-NSSAI</a:t>
            </a:r>
          </a:p>
        </p:txBody>
      </p:sp>
      <p:sp>
        <p:nvSpPr>
          <p:cNvPr id="25" name="TextBox 24">
            <a:extLst>
              <a:ext uri="{FF2B5EF4-FFF2-40B4-BE49-F238E27FC236}">
                <a16:creationId xmlns:a16="http://schemas.microsoft.com/office/drawing/2014/main" id="{0DA9E421-A671-4C06-841B-35C0B2A27326}"/>
              </a:ext>
            </a:extLst>
          </p:cNvPr>
          <p:cNvSpPr txBox="1"/>
          <p:nvPr/>
        </p:nvSpPr>
        <p:spPr>
          <a:xfrm flipH="1">
            <a:off x="2133707" y="1295806"/>
            <a:ext cx="3268395" cy="343492"/>
          </a:xfrm>
          <a:prstGeom prst="rect">
            <a:avLst/>
          </a:prstGeom>
          <a:noFill/>
        </p:spPr>
        <p:txBody>
          <a:bodyPr wrap="square" rtlCol="0">
            <a:spAutoFit/>
          </a:bodyPr>
          <a:lstStyle/>
          <a:p>
            <a:r>
              <a:rPr lang="en-US" sz="1632" b="1"/>
              <a:t>REGISTRATION</a:t>
            </a:r>
          </a:p>
        </p:txBody>
      </p:sp>
      <p:sp>
        <p:nvSpPr>
          <p:cNvPr id="33" name="Rectangle 32">
            <a:extLst>
              <a:ext uri="{FF2B5EF4-FFF2-40B4-BE49-F238E27FC236}">
                <a16:creationId xmlns:a16="http://schemas.microsoft.com/office/drawing/2014/main" id="{CE782495-03C6-4786-8585-BF06F45212B8}"/>
              </a:ext>
            </a:extLst>
          </p:cNvPr>
          <p:cNvSpPr/>
          <p:nvPr/>
        </p:nvSpPr>
        <p:spPr bwMode="auto">
          <a:xfrm>
            <a:off x="2139885" y="1308412"/>
            <a:ext cx="9649569" cy="2524608"/>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cxnSp>
        <p:nvCxnSpPr>
          <p:cNvPr id="35" name="Straight Arrow Connector 34">
            <a:extLst>
              <a:ext uri="{FF2B5EF4-FFF2-40B4-BE49-F238E27FC236}">
                <a16:creationId xmlns:a16="http://schemas.microsoft.com/office/drawing/2014/main" id="{6E170261-0D45-4C47-9B51-88FDBB798DE6}"/>
              </a:ext>
            </a:extLst>
          </p:cNvPr>
          <p:cNvCxnSpPr>
            <a:cxnSpLocks/>
          </p:cNvCxnSpPr>
          <p:nvPr/>
        </p:nvCxnSpPr>
        <p:spPr>
          <a:xfrm>
            <a:off x="2713022" y="4968024"/>
            <a:ext cx="15849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5A0D9A3C-AA42-4F05-AA69-3F57AF17578F}"/>
              </a:ext>
            </a:extLst>
          </p:cNvPr>
          <p:cNvSpPr txBox="1"/>
          <p:nvPr/>
        </p:nvSpPr>
        <p:spPr>
          <a:xfrm flipH="1">
            <a:off x="2811892" y="4526334"/>
            <a:ext cx="2072583" cy="343492"/>
          </a:xfrm>
          <a:prstGeom prst="rect">
            <a:avLst/>
          </a:prstGeom>
          <a:noFill/>
        </p:spPr>
        <p:txBody>
          <a:bodyPr wrap="square" rtlCol="0">
            <a:spAutoFit/>
          </a:bodyPr>
          <a:lstStyle/>
          <a:p>
            <a:r>
              <a:rPr lang="en-US" sz="1632" b="1"/>
              <a:t>1) S-NSSAI(opt)</a:t>
            </a:r>
          </a:p>
        </p:txBody>
      </p:sp>
      <p:sp>
        <p:nvSpPr>
          <p:cNvPr id="37" name="TextBox 36">
            <a:extLst>
              <a:ext uri="{FF2B5EF4-FFF2-40B4-BE49-F238E27FC236}">
                <a16:creationId xmlns:a16="http://schemas.microsoft.com/office/drawing/2014/main" id="{731A375C-DDE6-4161-B977-B19A0415C863}"/>
              </a:ext>
            </a:extLst>
          </p:cNvPr>
          <p:cNvSpPr txBox="1"/>
          <p:nvPr/>
        </p:nvSpPr>
        <p:spPr>
          <a:xfrm flipH="1">
            <a:off x="7043470" y="4489420"/>
            <a:ext cx="1461584" cy="343492"/>
          </a:xfrm>
          <a:prstGeom prst="rect">
            <a:avLst/>
          </a:prstGeom>
          <a:noFill/>
        </p:spPr>
        <p:txBody>
          <a:bodyPr wrap="square" rtlCol="0">
            <a:spAutoFit/>
          </a:bodyPr>
          <a:lstStyle/>
          <a:p>
            <a:r>
              <a:rPr lang="en-US" sz="1632" b="1"/>
              <a:t>3) S-NSSAI</a:t>
            </a:r>
          </a:p>
        </p:txBody>
      </p:sp>
      <p:cxnSp>
        <p:nvCxnSpPr>
          <p:cNvPr id="41" name="Straight Arrow Connector 40">
            <a:extLst>
              <a:ext uri="{FF2B5EF4-FFF2-40B4-BE49-F238E27FC236}">
                <a16:creationId xmlns:a16="http://schemas.microsoft.com/office/drawing/2014/main" id="{E3440970-4991-455A-8299-A1D08020144B}"/>
              </a:ext>
            </a:extLst>
          </p:cNvPr>
          <p:cNvCxnSpPr>
            <a:cxnSpLocks/>
          </p:cNvCxnSpPr>
          <p:nvPr/>
        </p:nvCxnSpPr>
        <p:spPr>
          <a:xfrm>
            <a:off x="7141779" y="4968024"/>
            <a:ext cx="90129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3EF0F513-8B20-40F2-97AF-5B4415A6E6CC}"/>
              </a:ext>
            </a:extLst>
          </p:cNvPr>
          <p:cNvSpPr txBox="1"/>
          <p:nvPr/>
        </p:nvSpPr>
        <p:spPr>
          <a:xfrm flipH="1">
            <a:off x="2133707" y="4109205"/>
            <a:ext cx="3268395" cy="343492"/>
          </a:xfrm>
          <a:prstGeom prst="rect">
            <a:avLst/>
          </a:prstGeom>
          <a:noFill/>
        </p:spPr>
        <p:txBody>
          <a:bodyPr wrap="square" rtlCol="0">
            <a:spAutoFit/>
          </a:bodyPr>
          <a:lstStyle/>
          <a:p>
            <a:r>
              <a:rPr lang="en-US" sz="1632" b="1"/>
              <a:t>PDU Session establishment</a:t>
            </a:r>
          </a:p>
        </p:txBody>
      </p:sp>
      <p:sp>
        <p:nvSpPr>
          <p:cNvPr id="43" name="Rectangle 42">
            <a:extLst>
              <a:ext uri="{FF2B5EF4-FFF2-40B4-BE49-F238E27FC236}">
                <a16:creationId xmlns:a16="http://schemas.microsoft.com/office/drawing/2014/main" id="{1DC6FD32-ADA9-45AE-BE02-B5E58DC8B1CB}"/>
              </a:ext>
            </a:extLst>
          </p:cNvPr>
          <p:cNvSpPr/>
          <p:nvPr/>
        </p:nvSpPr>
        <p:spPr bwMode="auto">
          <a:xfrm>
            <a:off x="2139885" y="4121812"/>
            <a:ext cx="9649569" cy="214701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44" name="TextBox 43">
            <a:extLst>
              <a:ext uri="{FF2B5EF4-FFF2-40B4-BE49-F238E27FC236}">
                <a16:creationId xmlns:a16="http://schemas.microsoft.com/office/drawing/2014/main" id="{3DFB574B-5F9D-4870-A085-EAF0666AB7A1}"/>
              </a:ext>
            </a:extLst>
          </p:cNvPr>
          <p:cNvSpPr txBox="1"/>
          <p:nvPr/>
        </p:nvSpPr>
        <p:spPr bwMode="auto">
          <a:xfrm>
            <a:off x="5648627" y="2310397"/>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 </a:t>
            </a:r>
            <a:br>
              <a:rPr kumimoji="0" lang="en-US" sz="1600" b="0" i="0" u="none" strike="noStrike" kern="1200" cap="none" spc="0" normalizeH="0" baseline="0" noProof="0">
                <a:ln>
                  <a:noFill/>
                </a:ln>
                <a:solidFill>
                  <a:schemeClr val="tx1"/>
                </a:solidFill>
                <a:effectLst/>
                <a:uLnTx/>
                <a:uFillTx/>
                <a:latin typeface="Ericsson Hilda"/>
                <a:ea typeface="+mn-ea"/>
                <a:cs typeface="+mn-cs"/>
              </a:rPr>
            </a:br>
            <a:r>
              <a:rPr kumimoji="0" lang="en-US" sz="1600" b="0" i="0" u="none" strike="noStrike" kern="1200" cap="none" spc="0" normalizeH="0" baseline="0" noProof="0">
                <a:ln>
                  <a:noFill/>
                </a:ln>
                <a:solidFill>
                  <a:schemeClr val="tx1"/>
                </a:solidFill>
                <a:effectLst/>
                <a:uLnTx/>
                <a:uFillTx/>
                <a:latin typeface="Ericsson Hilda"/>
                <a:ea typeface="+mn-ea"/>
                <a:cs typeface="+mn-cs"/>
              </a:rPr>
              <a:t>w/o</a:t>
            </a:r>
            <a:br>
              <a:rPr kumimoji="0" lang="en-US" sz="1600" b="0" i="0" u="none" strike="noStrike" kern="1200" cap="none" spc="0" normalizeH="0" baseline="0" noProof="0">
                <a:ln>
                  <a:noFill/>
                </a:ln>
                <a:solidFill>
                  <a:schemeClr val="tx1"/>
                </a:solidFill>
                <a:effectLst/>
                <a:uLnTx/>
                <a:uFillTx/>
                <a:latin typeface="Ericsson Hilda"/>
                <a:ea typeface="+mn-ea"/>
                <a:cs typeface="+mn-cs"/>
              </a:rPr>
            </a:br>
            <a:r>
              <a:rPr kumimoji="0" lang="en-US" sz="1600" b="0" i="0" u="none" strike="noStrike" kern="1200" cap="none" spc="0" normalizeH="0" baseline="0" noProof="0">
                <a:ln>
                  <a:noFill/>
                </a:ln>
                <a:solidFill>
                  <a:schemeClr val="tx1"/>
                </a:solidFill>
                <a:effectLst/>
                <a:uLnTx/>
                <a:uFillTx/>
                <a:latin typeface="Ericsson Hilda"/>
                <a:ea typeface="+mn-ea"/>
                <a:cs typeface="+mn-cs"/>
              </a:rPr>
              <a:t>NSSF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5" name="TextBox 44">
            <a:extLst>
              <a:ext uri="{FF2B5EF4-FFF2-40B4-BE49-F238E27FC236}">
                <a16:creationId xmlns:a16="http://schemas.microsoft.com/office/drawing/2014/main" id="{35AE8FDC-BBED-4445-8B83-A51733010696}"/>
              </a:ext>
            </a:extLst>
          </p:cNvPr>
          <p:cNvSpPr txBox="1"/>
          <p:nvPr/>
        </p:nvSpPr>
        <p:spPr bwMode="auto">
          <a:xfrm>
            <a:off x="9982263" y="2343123"/>
            <a:ext cx="841572" cy="1251199"/>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D</a:t>
            </a:r>
            <a:endParaRPr kumimoji="0" lang="en-US" sz="28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UDR</a:t>
            </a: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6" name="TextBox 45">
            <a:extLst>
              <a:ext uri="{FF2B5EF4-FFF2-40B4-BE49-F238E27FC236}">
                <a16:creationId xmlns:a16="http://schemas.microsoft.com/office/drawing/2014/main" id="{E77E475D-FBBC-425F-909D-C86B23639CBF}"/>
              </a:ext>
            </a:extLst>
          </p:cNvPr>
          <p:cNvSpPr txBox="1"/>
          <p:nvPr/>
        </p:nvSpPr>
        <p:spPr bwMode="auto">
          <a:xfrm>
            <a:off x="4298002" y="4787415"/>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7" name="TextBox 46">
            <a:extLst>
              <a:ext uri="{FF2B5EF4-FFF2-40B4-BE49-F238E27FC236}">
                <a16:creationId xmlns:a16="http://schemas.microsoft.com/office/drawing/2014/main" id="{2A195EFE-2DFE-42F5-8430-6F3483B1AE46}"/>
              </a:ext>
            </a:extLst>
          </p:cNvPr>
          <p:cNvSpPr txBox="1"/>
          <p:nvPr/>
        </p:nvSpPr>
        <p:spPr bwMode="auto">
          <a:xfrm>
            <a:off x="7909753" y="2308638"/>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UDM</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8" name="TextBox 47">
            <a:extLst>
              <a:ext uri="{FF2B5EF4-FFF2-40B4-BE49-F238E27FC236}">
                <a16:creationId xmlns:a16="http://schemas.microsoft.com/office/drawing/2014/main" id="{385F6B33-940F-40D6-8DAE-3F96A315982E}"/>
              </a:ext>
            </a:extLst>
          </p:cNvPr>
          <p:cNvSpPr txBox="1"/>
          <p:nvPr/>
        </p:nvSpPr>
        <p:spPr bwMode="auto">
          <a:xfrm>
            <a:off x="8099004" y="4760630"/>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H-SMF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grpSp>
        <p:nvGrpSpPr>
          <p:cNvPr id="49" name="Picture Placeholder 51">
            <a:extLst>
              <a:ext uri="{FF2B5EF4-FFF2-40B4-BE49-F238E27FC236}">
                <a16:creationId xmlns:a16="http://schemas.microsoft.com/office/drawing/2014/main" id="{5F82BE41-2BD7-4850-87DF-9252C44D8FAA}"/>
              </a:ext>
            </a:extLst>
          </p:cNvPr>
          <p:cNvGrpSpPr>
            <a:grpSpLocks noChangeAspect="1"/>
          </p:cNvGrpSpPr>
          <p:nvPr/>
        </p:nvGrpSpPr>
        <p:grpSpPr>
          <a:xfrm>
            <a:off x="750302" y="2038313"/>
            <a:ext cx="541551" cy="867745"/>
            <a:chOff x="674873" y="539992"/>
            <a:chExt cx="450480" cy="721821"/>
          </a:xfrm>
        </p:grpSpPr>
        <p:sp>
          <p:nvSpPr>
            <p:cNvPr id="50" name="Freeform 7">
              <a:extLst>
                <a:ext uri="{FF2B5EF4-FFF2-40B4-BE49-F238E27FC236}">
                  <a16:creationId xmlns:a16="http://schemas.microsoft.com/office/drawing/2014/main" id="{537CEDDF-B8C3-46AC-BCC1-E800F706B723}"/>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1" name="Freeform 8">
              <a:extLst>
                <a:ext uri="{FF2B5EF4-FFF2-40B4-BE49-F238E27FC236}">
                  <a16:creationId xmlns:a16="http://schemas.microsoft.com/office/drawing/2014/main" id="{BBB8E7D5-EE95-4FD1-B149-0DDDE4F1F529}"/>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2" name="Straight Connector 51">
            <a:extLst>
              <a:ext uri="{FF2B5EF4-FFF2-40B4-BE49-F238E27FC236}">
                <a16:creationId xmlns:a16="http://schemas.microsoft.com/office/drawing/2014/main" id="{691D576F-D610-4E9D-8A1E-E9723BACB012}"/>
              </a:ext>
            </a:extLst>
          </p:cNvPr>
          <p:cNvCxnSpPr>
            <a:cxnSpLocks/>
          </p:cNvCxnSpPr>
          <p:nvPr/>
        </p:nvCxnSpPr>
        <p:spPr bwMode="auto">
          <a:xfrm>
            <a:off x="7228631" y="822960"/>
            <a:ext cx="34120" cy="5458473"/>
          </a:xfrm>
          <a:prstGeom prst="line">
            <a:avLst/>
          </a:prstGeom>
          <a:solidFill>
            <a:schemeClr val="accent1"/>
          </a:solidFill>
          <a:ln w="19050" cap="flat" cmpd="sng" algn="ctr">
            <a:solidFill>
              <a:schemeClr val="bg2">
                <a:lumMod val="75000"/>
              </a:schemeClr>
            </a:solidFill>
            <a:prstDash val="dash"/>
            <a:round/>
            <a:headEnd type="none" w="med" len="med"/>
            <a:tailEnd type="none"/>
          </a:ln>
          <a:effectLst/>
        </p:spPr>
      </p:cxnSp>
      <p:sp>
        <p:nvSpPr>
          <p:cNvPr id="53" name="TextBox 52">
            <a:extLst>
              <a:ext uri="{FF2B5EF4-FFF2-40B4-BE49-F238E27FC236}">
                <a16:creationId xmlns:a16="http://schemas.microsoft.com/office/drawing/2014/main" id="{993B73CD-D2C1-42BB-8146-DB10C455C405}"/>
              </a:ext>
            </a:extLst>
          </p:cNvPr>
          <p:cNvSpPr txBox="1"/>
          <p:nvPr/>
        </p:nvSpPr>
        <p:spPr>
          <a:xfrm flipH="1">
            <a:off x="7228631" y="850567"/>
            <a:ext cx="1041609" cy="343492"/>
          </a:xfrm>
          <a:prstGeom prst="rect">
            <a:avLst/>
          </a:prstGeom>
          <a:noFill/>
        </p:spPr>
        <p:txBody>
          <a:bodyPr wrap="square" rtlCol="0">
            <a:spAutoFit/>
          </a:bodyPr>
          <a:lstStyle/>
          <a:p>
            <a:r>
              <a:rPr lang="en-US" sz="1632" b="1"/>
              <a:t>HPLMN</a:t>
            </a:r>
          </a:p>
        </p:txBody>
      </p:sp>
      <p:sp>
        <p:nvSpPr>
          <p:cNvPr id="54" name="TextBox 53">
            <a:extLst>
              <a:ext uri="{FF2B5EF4-FFF2-40B4-BE49-F238E27FC236}">
                <a16:creationId xmlns:a16="http://schemas.microsoft.com/office/drawing/2014/main" id="{25DF8018-3325-48C8-BCF4-7B0B6A9F0EA2}"/>
              </a:ext>
            </a:extLst>
          </p:cNvPr>
          <p:cNvSpPr txBox="1"/>
          <p:nvPr/>
        </p:nvSpPr>
        <p:spPr>
          <a:xfrm flipH="1">
            <a:off x="5522096" y="842437"/>
            <a:ext cx="1914067" cy="343492"/>
          </a:xfrm>
          <a:prstGeom prst="rect">
            <a:avLst/>
          </a:prstGeom>
          <a:noFill/>
        </p:spPr>
        <p:txBody>
          <a:bodyPr wrap="square" rtlCol="0">
            <a:spAutoFit/>
          </a:bodyPr>
          <a:lstStyle/>
          <a:p>
            <a:r>
              <a:rPr lang="en-US" sz="1632" b="1"/>
              <a:t>Serving Network</a:t>
            </a:r>
          </a:p>
        </p:txBody>
      </p:sp>
      <p:sp>
        <p:nvSpPr>
          <p:cNvPr id="55" name="TextBox 54">
            <a:extLst>
              <a:ext uri="{FF2B5EF4-FFF2-40B4-BE49-F238E27FC236}">
                <a16:creationId xmlns:a16="http://schemas.microsoft.com/office/drawing/2014/main" id="{D9E916C4-6500-4B5C-A1DB-C4EE613CFC8F}"/>
              </a:ext>
            </a:extLst>
          </p:cNvPr>
          <p:cNvSpPr txBox="1"/>
          <p:nvPr/>
        </p:nvSpPr>
        <p:spPr bwMode="auto">
          <a:xfrm>
            <a:off x="6115275" y="4769093"/>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V-SMF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56" name="TextBox 55">
            <a:extLst>
              <a:ext uri="{FF2B5EF4-FFF2-40B4-BE49-F238E27FC236}">
                <a16:creationId xmlns:a16="http://schemas.microsoft.com/office/drawing/2014/main" id="{09D57016-B4FD-405D-AD19-5659BAE1CAA8}"/>
              </a:ext>
            </a:extLst>
          </p:cNvPr>
          <p:cNvSpPr txBox="1"/>
          <p:nvPr/>
        </p:nvSpPr>
        <p:spPr>
          <a:xfrm flipH="1">
            <a:off x="5166743" y="4468221"/>
            <a:ext cx="1461584" cy="343492"/>
          </a:xfrm>
          <a:prstGeom prst="rect">
            <a:avLst/>
          </a:prstGeom>
          <a:noFill/>
        </p:spPr>
        <p:txBody>
          <a:bodyPr wrap="square" rtlCol="0">
            <a:spAutoFit/>
          </a:bodyPr>
          <a:lstStyle/>
          <a:p>
            <a:r>
              <a:rPr lang="en-US" sz="1632" b="1"/>
              <a:t>2) S-NSSAI</a:t>
            </a:r>
          </a:p>
        </p:txBody>
      </p:sp>
      <p:cxnSp>
        <p:nvCxnSpPr>
          <p:cNvPr id="57" name="Straight Arrow Connector 56">
            <a:extLst>
              <a:ext uri="{FF2B5EF4-FFF2-40B4-BE49-F238E27FC236}">
                <a16:creationId xmlns:a16="http://schemas.microsoft.com/office/drawing/2014/main" id="{9134D00E-7220-4277-8D15-05A0EFF9A977}"/>
              </a:ext>
            </a:extLst>
          </p:cNvPr>
          <p:cNvCxnSpPr>
            <a:cxnSpLocks/>
          </p:cNvCxnSpPr>
          <p:nvPr/>
        </p:nvCxnSpPr>
        <p:spPr>
          <a:xfrm>
            <a:off x="5265052" y="4946825"/>
            <a:ext cx="90129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AFE7611-A2AF-4BE3-AF6E-ED3CE21C89C7}"/>
              </a:ext>
            </a:extLst>
          </p:cNvPr>
          <p:cNvCxnSpPr>
            <a:cxnSpLocks/>
          </p:cNvCxnSpPr>
          <p:nvPr/>
        </p:nvCxnSpPr>
        <p:spPr>
          <a:xfrm flipH="1">
            <a:off x="2713022" y="5858039"/>
            <a:ext cx="5272995"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D4D16BA5-C411-4551-BEEB-B8BDDE2DFED0}"/>
              </a:ext>
            </a:extLst>
          </p:cNvPr>
          <p:cNvSpPr txBox="1"/>
          <p:nvPr/>
        </p:nvSpPr>
        <p:spPr>
          <a:xfrm flipH="1">
            <a:off x="7050547" y="5522797"/>
            <a:ext cx="1461584" cy="343492"/>
          </a:xfrm>
          <a:prstGeom prst="rect">
            <a:avLst/>
          </a:prstGeom>
          <a:noFill/>
        </p:spPr>
        <p:txBody>
          <a:bodyPr wrap="square" rtlCol="0">
            <a:spAutoFit/>
          </a:bodyPr>
          <a:lstStyle/>
          <a:p>
            <a:r>
              <a:rPr lang="en-US" sz="1632" b="1"/>
              <a:t>4) S-NSSAI</a:t>
            </a:r>
          </a:p>
        </p:txBody>
      </p:sp>
      <p:sp>
        <p:nvSpPr>
          <p:cNvPr id="58" name="TextBox 57">
            <a:extLst>
              <a:ext uri="{FF2B5EF4-FFF2-40B4-BE49-F238E27FC236}">
                <a16:creationId xmlns:a16="http://schemas.microsoft.com/office/drawing/2014/main" id="{50FE0A37-86CA-45E9-A9B8-D11DFACE1CA8}"/>
              </a:ext>
            </a:extLst>
          </p:cNvPr>
          <p:cNvSpPr txBox="1"/>
          <p:nvPr/>
        </p:nvSpPr>
        <p:spPr>
          <a:xfrm flipH="1">
            <a:off x="2207" y="4539650"/>
            <a:ext cx="2166270" cy="2101601"/>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 Depending on UE configuration also provided to RAN. May not be provided  in initial registration</a:t>
            </a:r>
          </a:p>
          <a:p>
            <a:r>
              <a:rPr lang="en-US">
                <a:solidFill>
                  <a:schemeClr val="tx1"/>
                </a:solidFill>
              </a:rPr>
              <a:t> </a:t>
            </a:r>
          </a:p>
          <a:p>
            <a:r>
              <a:rPr lang="en-US">
                <a:solidFill>
                  <a:schemeClr val="tx1"/>
                </a:solidFill>
              </a:rPr>
              <a:t>** Also provided to RAN</a:t>
            </a:r>
          </a:p>
        </p:txBody>
      </p:sp>
    </p:spTree>
    <p:extLst>
      <p:ext uri="{BB962C8B-B14F-4D97-AF65-F5344CB8AC3E}">
        <p14:creationId xmlns:p14="http://schemas.microsoft.com/office/powerpoint/2010/main" val="321528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0EACBB2A-3AE0-4527-940D-1F94836C2863}"/>
              </a:ext>
            </a:extLst>
          </p:cNvPr>
          <p:cNvSpPr>
            <a:spLocks noGrp="1"/>
          </p:cNvSpPr>
          <p:nvPr>
            <p:ph type="title"/>
          </p:nvPr>
        </p:nvSpPr>
        <p:spPr>
          <a:xfrm>
            <a:off x="524935" y="239714"/>
            <a:ext cx="9992784" cy="1085371"/>
          </a:xfrm>
        </p:spPr>
        <p:txBody>
          <a:bodyPr>
            <a:normAutofit/>
          </a:bodyPr>
          <a:lstStyle/>
          <a:p>
            <a:r>
              <a:rPr lang="en-US"/>
              <a:t>PDU Session establishment– UE includes S-NSSAI</a:t>
            </a:r>
          </a:p>
        </p:txBody>
      </p:sp>
      <p:sp>
        <p:nvSpPr>
          <p:cNvPr id="81" name="Rectangular Callout 104">
            <a:extLst>
              <a:ext uri="{FF2B5EF4-FFF2-40B4-BE49-F238E27FC236}">
                <a16:creationId xmlns:a16="http://schemas.microsoft.com/office/drawing/2014/main" id="{EDAAEBDE-B7D3-4A20-B7FE-A39386C4F08B}"/>
              </a:ext>
            </a:extLst>
          </p:cNvPr>
          <p:cNvSpPr/>
          <p:nvPr/>
        </p:nvSpPr>
        <p:spPr bwMode="auto">
          <a:xfrm>
            <a:off x="7457826" y="792902"/>
            <a:ext cx="4265177" cy="1815882"/>
          </a:xfrm>
          <a:prstGeom prst="wedgeRectCallout">
            <a:avLst>
              <a:gd name="adj1" fmla="val 17396"/>
              <a:gd name="adj2" fmla="val 6990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lvl="0" fontAlgn="base">
              <a:spcAft>
                <a:spcPct val="0"/>
              </a:spcAft>
              <a:defRPr/>
            </a:pPr>
            <a:r>
              <a:rPr kumimoji="0" lang="en-US" sz="1400" b="1" i="0" u="none" strike="noStrike" kern="1200" cap="none" spc="0" normalizeH="0" baseline="0" noProof="0">
                <a:ln>
                  <a:noFill/>
                </a:ln>
                <a:solidFill>
                  <a:schemeClr val="tx1"/>
                </a:solidFill>
                <a:effectLst/>
                <a:uLnTx/>
                <a:uFillTx/>
                <a:latin typeface="Arial" charset="0"/>
              </a:rPr>
              <a:t>SMF</a:t>
            </a:r>
            <a:r>
              <a:rPr kumimoji="0" lang="en-US" sz="1400" b="1" i="0" u="none" strike="noStrike" kern="1200" cap="none" spc="0" normalizeH="0" noProof="0">
                <a:ln>
                  <a:noFill/>
                </a:ln>
                <a:solidFill>
                  <a:schemeClr val="tx1"/>
                </a:solidFill>
                <a:effectLst/>
                <a:uLnTx/>
                <a:uFillTx/>
                <a:latin typeface="Arial" charset="0"/>
              </a:rPr>
              <a:t> </a:t>
            </a:r>
            <a:r>
              <a:rPr lang="en-US" sz="1400" b="1">
                <a:solidFill>
                  <a:schemeClr val="tx1"/>
                </a:solidFill>
                <a:latin typeface="Arial" charset="0"/>
              </a:rPr>
              <a:t>may request </a:t>
            </a:r>
            <a:r>
              <a:rPr lang="en-US" sz="1400">
                <a:solidFill>
                  <a:schemeClr val="tx1"/>
                </a:solidFill>
                <a:latin typeface="Arial" charset="0"/>
              </a:rPr>
              <a:t>Session Management Subscription data from UDM using</a:t>
            </a:r>
            <a:endParaRPr kumimoji="0" lang="en-US" sz="1400" i="0" u="none" strike="noStrike" kern="1200" cap="none" spc="0" normalizeH="0" baseline="0" noProof="0">
              <a:ln>
                <a:noFill/>
              </a:ln>
              <a:solidFill>
                <a:schemeClr val="tx1"/>
              </a:solidFill>
              <a:effectLst/>
              <a:uLnTx/>
              <a:uFillTx/>
              <a:latin typeface="Arial" charset="0"/>
            </a:endParaRP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400" i="0" u="none" strike="noStrike" kern="1200" cap="none" spc="0" normalizeH="0" baseline="0" noProof="0">
                <a:ln>
                  <a:noFill/>
                </a:ln>
                <a:solidFill>
                  <a:schemeClr val="tx1"/>
                </a:solidFill>
                <a:effectLst/>
                <a:uLnTx/>
                <a:uFillTx/>
                <a:latin typeface="Arial" charset="0"/>
              </a:rPr>
              <a:t>S-NSSAI</a:t>
            </a:r>
            <a:endParaRPr lang="en-US" sz="1400">
              <a:solidFill>
                <a:schemeClr val="tx1"/>
              </a:solidFill>
              <a:latin typeface="Arial" charset="0"/>
            </a:endParaRPr>
          </a:p>
          <a:p>
            <a:pPr marL="171450" marR="0" lvl="0" indent="-171450" algn="l" defTabSz="914400" rtl="0" eaLnBrk="1" fontAlgn="base" latinLnBrk="0" hangingPunct="1">
              <a:lnSpc>
                <a:spcPct val="100000"/>
              </a:lnSpc>
              <a:spcBef>
                <a:spcPts val="0"/>
              </a:spcBef>
              <a:spcAft>
                <a:spcPct val="0"/>
              </a:spcAft>
              <a:buClrTx/>
              <a:buSzTx/>
              <a:buFont typeface="Arial" panose="020B0604020202020204" pitchFamily="34" charset="0"/>
              <a:buChar char="•"/>
              <a:tabLst/>
              <a:defRPr/>
            </a:pPr>
            <a:r>
              <a:rPr kumimoji="0" lang="en-US" sz="1400" i="0" u="none" strike="noStrike" kern="1200" cap="none" spc="0" normalizeH="0" baseline="0" noProof="0">
                <a:ln>
                  <a:noFill/>
                </a:ln>
                <a:solidFill>
                  <a:schemeClr val="tx1"/>
                </a:solidFill>
                <a:effectLst/>
                <a:uLnTx/>
                <a:uFillTx/>
                <a:latin typeface="Arial" charset="0"/>
              </a:rPr>
              <a:t>DNN</a:t>
            </a:r>
          </a:p>
          <a:p>
            <a:pPr marR="0" lvl="0" algn="l" defTabSz="914400" rtl="0" eaLnBrk="1" fontAlgn="base" latinLnBrk="0" hangingPunct="1">
              <a:lnSpc>
                <a:spcPct val="100000"/>
              </a:lnSpc>
              <a:spcBef>
                <a:spcPts val="0"/>
              </a:spcBef>
              <a:spcAft>
                <a:spcPct val="0"/>
              </a:spcAft>
              <a:buClrTx/>
              <a:buSzTx/>
              <a:tabLst/>
              <a:defRPr/>
            </a:pPr>
            <a:r>
              <a:rPr lang="en-US" sz="1400" b="1" noProof="0">
                <a:solidFill>
                  <a:schemeClr val="tx1"/>
                </a:solidFill>
                <a:latin typeface="Arial" charset="0"/>
              </a:rPr>
              <a:t>SMF verifies </a:t>
            </a:r>
            <a:r>
              <a:rPr lang="en-US" sz="1400" noProof="0">
                <a:solidFill>
                  <a:schemeClr val="tx1"/>
                </a:solidFill>
                <a:latin typeface="Arial" charset="0"/>
              </a:rPr>
              <a:t>requested S-NSSAI matches one of the subscribed S-NSSAIs. </a:t>
            </a:r>
            <a:r>
              <a:rPr lang="en-US" sz="1400" b="1" noProof="0">
                <a:solidFill>
                  <a:schemeClr val="tx1"/>
                </a:solidFill>
                <a:latin typeface="Arial" charset="0"/>
              </a:rPr>
              <a:t>SMF subscribes </a:t>
            </a:r>
            <a:r>
              <a:rPr lang="en-US" sz="1400" noProof="0">
                <a:solidFill>
                  <a:schemeClr val="tx1"/>
                </a:solidFill>
                <a:latin typeface="Arial" charset="0"/>
              </a:rPr>
              <a:t>to changes of UDM data and releases PDU sessions if the used S-NSSAI is removed</a:t>
            </a:r>
            <a:endParaRPr kumimoji="0" lang="en-US" sz="1400" i="0" u="none" strike="noStrike" kern="1200" cap="none" spc="0" normalizeH="0" baseline="0" noProof="0">
              <a:ln>
                <a:noFill/>
              </a:ln>
              <a:solidFill>
                <a:schemeClr val="tx1"/>
              </a:solidFill>
              <a:effectLst/>
              <a:uLnTx/>
              <a:uFillTx/>
              <a:latin typeface="Arial" charset="0"/>
            </a:endParaRPr>
          </a:p>
        </p:txBody>
      </p:sp>
      <p:sp>
        <p:nvSpPr>
          <p:cNvPr id="82" name="Rectangular Callout 104">
            <a:extLst>
              <a:ext uri="{FF2B5EF4-FFF2-40B4-BE49-F238E27FC236}">
                <a16:creationId xmlns:a16="http://schemas.microsoft.com/office/drawing/2014/main" id="{CFBF0D61-4D59-49CE-B912-F58101190331}"/>
              </a:ext>
            </a:extLst>
          </p:cNvPr>
          <p:cNvSpPr/>
          <p:nvPr/>
        </p:nvSpPr>
        <p:spPr bwMode="auto">
          <a:xfrm>
            <a:off x="3752959" y="2571475"/>
            <a:ext cx="2174192" cy="738664"/>
          </a:xfrm>
          <a:prstGeom prst="wedgeRectCallout">
            <a:avLst>
              <a:gd name="adj1" fmla="val 41889"/>
              <a:gd name="adj2" fmla="val 98214"/>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lvl="0" fontAlgn="base">
              <a:spcAft>
                <a:spcPct val="0"/>
              </a:spcAft>
              <a:defRPr/>
            </a:pPr>
            <a:r>
              <a:rPr lang="en-US" sz="1400" b="1">
                <a:solidFill>
                  <a:schemeClr val="tx1"/>
                </a:solidFill>
                <a:latin typeface="Arial" charset="0"/>
              </a:rPr>
              <a:t>AMF selects </a:t>
            </a:r>
            <a:r>
              <a:rPr lang="en-US" sz="1400">
                <a:solidFill>
                  <a:schemeClr val="tx2"/>
                </a:solidFill>
                <a:latin typeface="Arial" charset="0"/>
              </a:rPr>
              <a:t>S-NSSAI  and SMF based </a:t>
            </a:r>
            <a:r>
              <a:rPr lang="en-US" sz="1400">
                <a:solidFill>
                  <a:schemeClr val="tx1"/>
                </a:solidFill>
                <a:latin typeface="Arial" charset="0"/>
              </a:rPr>
              <a:t>on S-NSSAI and DNN</a:t>
            </a:r>
            <a:endParaRPr kumimoji="0" lang="en-US" sz="1400" i="0" u="none" strike="noStrike" kern="1200" cap="none" spc="0" normalizeH="0" baseline="0" noProof="0">
              <a:ln>
                <a:noFill/>
              </a:ln>
              <a:solidFill>
                <a:schemeClr val="tx1"/>
              </a:solidFill>
              <a:effectLst/>
              <a:uLnTx/>
              <a:uFillTx/>
              <a:latin typeface="Arial" charset="0"/>
              <a:ea typeface="+mn-ea"/>
              <a:cs typeface="+mn-cs"/>
            </a:endParaRPr>
          </a:p>
        </p:txBody>
      </p:sp>
      <p:sp>
        <p:nvSpPr>
          <p:cNvPr id="92" name="Oval 91">
            <a:extLst>
              <a:ext uri="{FF2B5EF4-FFF2-40B4-BE49-F238E27FC236}">
                <a16:creationId xmlns:a16="http://schemas.microsoft.com/office/drawing/2014/main" id="{2CFBA9A4-CE20-4B8B-8566-8E2FA3B09FF3}"/>
              </a:ext>
            </a:extLst>
          </p:cNvPr>
          <p:cNvSpPr/>
          <p:nvPr/>
        </p:nvSpPr>
        <p:spPr bwMode="auto">
          <a:xfrm>
            <a:off x="3512767" y="3848984"/>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a:solidFill>
                  <a:srgbClr val="00285E"/>
                </a:solidFill>
                <a:latin typeface="Arial" charset="0"/>
              </a:rPr>
              <a:t>2</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sp>
        <p:nvSpPr>
          <p:cNvPr id="93" name="Oval 92">
            <a:extLst>
              <a:ext uri="{FF2B5EF4-FFF2-40B4-BE49-F238E27FC236}">
                <a16:creationId xmlns:a16="http://schemas.microsoft.com/office/drawing/2014/main" id="{E7A662BD-C2CF-421F-986D-90CC844555A3}"/>
              </a:ext>
            </a:extLst>
          </p:cNvPr>
          <p:cNvSpPr/>
          <p:nvPr/>
        </p:nvSpPr>
        <p:spPr bwMode="auto">
          <a:xfrm>
            <a:off x="5639123" y="3364267"/>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3</a:t>
            </a:r>
          </a:p>
        </p:txBody>
      </p:sp>
      <p:sp>
        <p:nvSpPr>
          <p:cNvPr id="94" name="Oval 93">
            <a:extLst>
              <a:ext uri="{FF2B5EF4-FFF2-40B4-BE49-F238E27FC236}">
                <a16:creationId xmlns:a16="http://schemas.microsoft.com/office/drawing/2014/main" id="{C6A832A1-78AD-43B1-BACB-588B69D7E72F}"/>
              </a:ext>
            </a:extLst>
          </p:cNvPr>
          <p:cNvSpPr/>
          <p:nvPr/>
        </p:nvSpPr>
        <p:spPr bwMode="auto">
          <a:xfrm>
            <a:off x="9199303" y="4822232"/>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a:solidFill>
                  <a:srgbClr val="00285E"/>
                </a:solidFill>
                <a:latin typeface="Arial" charset="0"/>
              </a:rPr>
              <a:t>6</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sp>
        <p:nvSpPr>
          <p:cNvPr id="69" name="Rectangular Callout 104">
            <a:extLst>
              <a:ext uri="{FF2B5EF4-FFF2-40B4-BE49-F238E27FC236}">
                <a16:creationId xmlns:a16="http://schemas.microsoft.com/office/drawing/2014/main" id="{CC11C83E-E9D7-494B-8468-9F74A6886070}"/>
              </a:ext>
            </a:extLst>
          </p:cNvPr>
          <p:cNvSpPr/>
          <p:nvPr/>
        </p:nvSpPr>
        <p:spPr bwMode="auto">
          <a:xfrm>
            <a:off x="827828" y="1694030"/>
            <a:ext cx="2571626" cy="523220"/>
          </a:xfrm>
          <a:prstGeom prst="wedgeRectCallout">
            <a:avLst>
              <a:gd name="adj1" fmla="val 59131"/>
              <a:gd name="adj2" fmla="val 355200"/>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chemeClr val="tx1"/>
                </a:solidFill>
                <a:effectLst/>
                <a:uLnTx/>
                <a:uFillTx/>
                <a:latin typeface="Arial" charset="0"/>
                <a:ea typeface="+mn-ea"/>
                <a:cs typeface="+mn-cs"/>
              </a:rPr>
              <a:t>UE</a:t>
            </a:r>
            <a:r>
              <a:rPr kumimoji="0" lang="en-US" sz="1400" i="0" u="none" strike="noStrike" kern="1200" cap="none" spc="0" normalizeH="0" baseline="0" noProof="0">
                <a:ln>
                  <a:noFill/>
                </a:ln>
                <a:solidFill>
                  <a:schemeClr val="tx1"/>
                </a:solidFill>
                <a:effectLst/>
                <a:uLnTx/>
                <a:uFillTx/>
                <a:latin typeface="Arial" charset="0"/>
                <a:ea typeface="+mn-ea"/>
                <a:cs typeface="+mn-cs"/>
              </a:rPr>
              <a:t> requests</a:t>
            </a:r>
            <a:r>
              <a:rPr kumimoji="0" lang="en-US" sz="1400" i="0" u="none" strike="noStrike" kern="1200" cap="none" spc="0" normalizeH="0" noProof="0">
                <a:ln>
                  <a:noFill/>
                </a:ln>
                <a:solidFill>
                  <a:schemeClr val="tx1"/>
                </a:solidFill>
                <a:effectLst/>
                <a:uLnTx/>
                <a:uFillTx/>
                <a:latin typeface="Arial" charset="0"/>
                <a:ea typeface="+mn-ea"/>
                <a:cs typeface="+mn-cs"/>
              </a:rPr>
              <a:t> PDU session to DNN with S-NSSAI(s)</a:t>
            </a:r>
            <a:endParaRPr kumimoji="0" lang="en-US" sz="1400" i="0" u="none" strike="noStrike" kern="1200" cap="none" spc="0" normalizeH="0" baseline="0" noProof="0">
              <a:ln>
                <a:noFill/>
              </a:ln>
              <a:solidFill>
                <a:schemeClr val="tx1"/>
              </a:solidFill>
              <a:effectLst/>
              <a:uLnTx/>
              <a:uFillTx/>
              <a:latin typeface="Arial" charset="0"/>
              <a:ea typeface="+mn-ea"/>
              <a:cs typeface="+mn-cs"/>
            </a:endParaRPr>
          </a:p>
        </p:txBody>
      </p:sp>
      <p:sp>
        <p:nvSpPr>
          <p:cNvPr id="85" name="TextBox 84">
            <a:extLst>
              <a:ext uri="{FF2B5EF4-FFF2-40B4-BE49-F238E27FC236}">
                <a16:creationId xmlns:a16="http://schemas.microsoft.com/office/drawing/2014/main" id="{B4C0C166-E3D5-49C3-8163-8DF90364122E}"/>
              </a:ext>
            </a:extLst>
          </p:cNvPr>
          <p:cNvSpPr txBox="1"/>
          <p:nvPr/>
        </p:nvSpPr>
        <p:spPr bwMode="auto">
          <a:xfrm>
            <a:off x="2239474" y="3686301"/>
            <a:ext cx="670610" cy="1071094"/>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effectLst/>
                <a:uLnTx/>
                <a:uFillTx/>
                <a:latin typeface="Ericsson Technical Icons" panose="00000500000000000000" pitchFamily="2" charset="0"/>
                <a:ea typeface="+mn-ea"/>
                <a:cs typeface="+mn-cs"/>
              </a:rPr>
              <a:t>B</a:t>
            </a:r>
            <a:endParaRPr kumimoji="0" lang="en-US" sz="28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effectLst/>
                <a:uLnTx/>
                <a:uFillTx/>
                <a:latin typeface="Ericsson Hilda"/>
                <a:ea typeface="+mn-ea"/>
                <a:cs typeface="+mn-cs"/>
              </a:rPr>
              <a:t>NG-</a:t>
            </a:r>
            <a:br>
              <a:rPr kumimoji="0" lang="en-US" sz="1400" b="0" i="0" u="none" strike="noStrike" kern="1200" cap="none" spc="0" normalizeH="0" baseline="0" noProof="0">
                <a:ln>
                  <a:noFill/>
                </a:ln>
                <a:effectLst/>
                <a:uLnTx/>
                <a:uFillTx/>
                <a:latin typeface="Ericsson Hilda"/>
                <a:ea typeface="+mn-ea"/>
                <a:cs typeface="+mn-cs"/>
              </a:rPr>
            </a:br>
            <a:r>
              <a:rPr kumimoji="0" lang="en-US" sz="1400" b="0" i="0" u="none" strike="noStrike" kern="1200" cap="none" spc="0" normalizeH="0" baseline="0" noProof="0">
                <a:ln>
                  <a:noFill/>
                </a:ln>
                <a:effectLst/>
                <a:uLnTx/>
                <a:uFillTx/>
                <a:latin typeface="Ericsson Hilda"/>
                <a:ea typeface="+mn-ea"/>
                <a:cs typeface="+mn-cs"/>
              </a:rPr>
              <a:t>RAN</a:t>
            </a:r>
          </a:p>
        </p:txBody>
      </p:sp>
      <p:sp>
        <p:nvSpPr>
          <p:cNvPr id="87" name="TextBox 86">
            <a:extLst>
              <a:ext uri="{FF2B5EF4-FFF2-40B4-BE49-F238E27FC236}">
                <a16:creationId xmlns:a16="http://schemas.microsoft.com/office/drawing/2014/main" id="{193E2766-18E5-4FA4-9B98-0EB2DA3E334E}"/>
              </a:ext>
            </a:extLst>
          </p:cNvPr>
          <p:cNvSpPr txBox="1"/>
          <p:nvPr/>
        </p:nvSpPr>
        <p:spPr bwMode="auto">
          <a:xfrm>
            <a:off x="5303818" y="3786259"/>
            <a:ext cx="670610" cy="1068865"/>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effectLst/>
                <a:uLnTx/>
                <a:uFillTx/>
                <a:latin typeface="Ericsson Hilda"/>
                <a:ea typeface="+mn-ea"/>
                <a:cs typeface="+mn-cs"/>
              </a:rPr>
              <a:t>AMF</a:t>
            </a:r>
            <a:br>
              <a:rPr kumimoji="0" lang="en-US" sz="1400" b="0" i="0" u="none" strike="noStrike" kern="1200" cap="none" spc="0" normalizeH="0" baseline="0" noProof="0">
                <a:ln>
                  <a:noFill/>
                </a:ln>
                <a:effectLst/>
                <a:uLnTx/>
                <a:uFillTx/>
                <a:latin typeface="Ericsson Hilda"/>
                <a:ea typeface="+mn-ea"/>
                <a:cs typeface="+mn-cs"/>
              </a:rPr>
            </a:br>
            <a:endParaRPr kumimoji="0" lang="en-US" sz="1400" b="0" i="0" u="none" strike="noStrike" kern="1200" cap="none" spc="0" normalizeH="0" baseline="0" noProof="0">
              <a:ln>
                <a:noFill/>
              </a:ln>
              <a:effectLst/>
              <a:uLnTx/>
              <a:uFillTx/>
              <a:latin typeface="Ericsson Hilda"/>
              <a:ea typeface="+mn-ea"/>
              <a:cs typeface="+mn-cs"/>
            </a:endParaRPr>
          </a:p>
        </p:txBody>
      </p:sp>
      <p:sp>
        <p:nvSpPr>
          <p:cNvPr id="88" name="TextBox 87">
            <a:extLst>
              <a:ext uri="{FF2B5EF4-FFF2-40B4-BE49-F238E27FC236}">
                <a16:creationId xmlns:a16="http://schemas.microsoft.com/office/drawing/2014/main" id="{288DA493-13C9-4566-9703-56731418B572}"/>
              </a:ext>
            </a:extLst>
          </p:cNvPr>
          <p:cNvSpPr txBox="1"/>
          <p:nvPr/>
        </p:nvSpPr>
        <p:spPr bwMode="auto">
          <a:xfrm>
            <a:off x="10854961" y="2724565"/>
            <a:ext cx="669383" cy="1069135"/>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effectLst/>
                <a:uLnTx/>
                <a:uFillTx/>
                <a:latin typeface="Ericsson Technical Icons" panose="00000500000000000000" pitchFamily="2" charset="0"/>
                <a:ea typeface="+mn-ea"/>
                <a:cs typeface="+mn-cs"/>
              </a:rPr>
              <a:t>D</a:t>
            </a:r>
            <a:endParaRPr kumimoji="0" lang="en-US" sz="28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effectLst/>
                <a:uLnTx/>
                <a:uFillTx/>
                <a:latin typeface="Ericsson Hilda"/>
                <a:ea typeface="+mn-ea"/>
                <a:cs typeface="+mn-cs"/>
              </a:rPr>
              <a:t>UDM</a:t>
            </a:r>
          </a:p>
        </p:txBody>
      </p:sp>
      <p:sp>
        <p:nvSpPr>
          <p:cNvPr id="89" name="TextBox 88">
            <a:extLst>
              <a:ext uri="{FF2B5EF4-FFF2-40B4-BE49-F238E27FC236}">
                <a16:creationId xmlns:a16="http://schemas.microsoft.com/office/drawing/2014/main" id="{6EE60DF1-8E21-4746-8FCE-AB952F056C21}"/>
              </a:ext>
            </a:extLst>
          </p:cNvPr>
          <p:cNvSpPr txBox="1"/>
          <p:nvPr/>
        </p:nvSpPr>
        <p:spPr bwMode="auto">
          <a:xfrm>
            <a:off x="8484225" y="3774305"/>
            <a:ext cx="670610" cy="1068865"/>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lang="en-US" sz="1600">
                <a:latin typeface="Ericsson Hilda"/>
              </a:rPr>
              <a:t>S</a:t>
            </a:r>
            <a:r>
              <a:rPr kumimoji="0" lang="en-US" sz="1600" b="0" i="0" u="none" strike="noStrike" kern="1200" cap="none" spc="0" normalizeH="0" baseline="0" noProof="0">
                <a:ln>
                  <a:noFill/>
                </a:ln>
                <a:effectLst/>
                <a:uLnTx/>
                <a:uFillTx/>
                <a:latin typeface="Ericsson Hilda"/>
                <a:ea typeface="+mn-ea"/>
                <a:cs typeface="+mn-cs"/>
              </a:rPr>
              <a:t>MF</a:t>
            </a:r>
            <a:br>
              <a:rPr kumimoji="0" lang="en-US" sz="1400" b="0" i="0" u="none" strike="noStrike" kern="1200" cap="none" spc="0" normalizeH="0" baseline="0" noProof="0">
                <a:ln>
                  <a:noFill/>
                </a:ln>
                <a:effectLst/>
                <a:uLnTx/>
                <a:uFillTx/>
                <a:latin typeface="Ericsson Hilda"/>
                <a:ea typeface="+mn-ea"/>
                <a:cs typeface="+mn-cs"/>
              </a:rPr>
            </a:br>
            <a:endParaRPr kumimoji="0" lang="en-US" sz="1400" b="0" i="0" u="none" strike="noStrike" kern="1200" cap="none" spc="0" normalizeH="0" baseline="0" noProof="0">
              <a:ln>
                <a:noFill/>
              </a:ln>
              <a:effectLst/>
              <a:uLnTx/>
              <a:uFillTx/>
              <a:latin typeface="Ericsson Hilda"/>
              <a:ea typeface="+mn-ea"/>
              <a:cs typeface="+mn-cs"/>
            </a:endParaRPr>
          </a:p>
        </p:txBody>
      </p:sp>
      <p:cxnSp>
        <p:nvCxnSpPr>
          <p:cNvPr id="95" name="Straight Arrow Connector 94">
            <a:extLst>
              <a:ext uri="{FF2B5EF4-FFF2-40B4-BE49-F238E27FC236}">
                <a16:creationId xmlns:a16="http://schemas.microsoft.com/office/drawing/2014/main" id="{FE156E69-0CEE-4932-BA70-2C7A6F1606F5}"/>
              </a:ext>
            </a:extLst>
          </p:cNvPr>
          <p:cNvCxnSpPr>
            <a:cxnSpLocks/>
            <a:endCxn id="87" idx="1"/>
          </p:cNvCxnSpPr>
          <p:nvPr/>
        </p:nvCxnSpPr>
        <p:spPr bwMode="auto">
          <a:xfrm flipV="1">
            <a:off x="1031927" y="4320692"/>
            <a:ext cx="4271891" cy="980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98" name="TextBox 97">
            <a:extLst>
              <a:ext uri="{FF2B5EF4-FFF2-40B4-BE49-F238E27FC236}">
                <a16:creationId xmlns:a16="http://schemas.microsoft.com/office/drawing/2014/main" id="{607EF369-D8B3-46C5-B96D-4FF729E93D2C}"/>
              </a:ext>
            </a:extLst>
          </p:cNvPr>
          <p:cNvSpPr txBox="1"/>
          <p:nvPr/>
        </p:nvSpPr>
        <p:spPr bwMode="auto">
          <a:xfrm>
            <a:off x="8493046" y="5214118"/>
            <a:ext cx="724499" cy="954107"/>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effectLst/>
                <a:uLnTx/>
                <a:uFillTx/>
                <a:latin typeface="Ericsson Technical Icons" panose="00000500000000000000" pitchFamily="2" charset="0"/>
                <a:ea typeface="+mn-ea"/>
                <a:cs typeface="+mn-cs"/>
              </a:rPr>
              <a:t>g</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400" b="0" i="0" u="none" strike="noStrike" kern="1200" cap="none" spc="0" normalizeH="0" baseline="0" noProof="0">
              <a:ln>
                <a:noFill/>
              </a:ln>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200" b="0" i="0" u="none" strike="noStrike" kern="1200" cap="none" spc="0" normalizeH="0" baseline="0" noProof="0">
                <a:ln>
                  <a:noFill/>
                </a:ln>
                <a:effectLst/>
                <a:uLnTx/>
                <a:uFillTx/>
                <a:latin typeface="Ericsson Hilda"/>
                <a:ea typeface="+mn-ea"/>
                <a:cs typeface="+mn-cs"/>
              </a:rPr>
              <a:t>UPF</a:t>
            </a:r>
          </a:p>
        </p:txBody>
      </p:sp>
      <p:cxnSp>
        <p:nvCxnSpPr>
          <p:cNvPr id="99" name="Straight Arrow Connector 98">
            <a:extLst>
              <a:ext uri="{FF2B5EF4-FFF2-40B4-BE49-F238E27FC236}">
                <a16:creationId xmlns:a16="http://schemas.microsoft.com/office/drawing/2014/main" id="{FBC2B8F0-7F81-4BBA-821B-7BDD5703DBF4}"/>
              </a:ext>
            </a:extLst>
          </p:cNvPr>
          <p:cNvCxnSpPr>
            <a:cxnSpLocks/>
          </p:cNvCxnSpPr>
          <p:nvPr/>
        </p:nvCxnSpPr>
        <p:spPr bwMode="auto">
          <a:xfrm flipH="1" flipV="1">
            <a:off x="6018896" y="4601270"/>
            <a:ext cx="2424369" cy="1419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0" name="Oval 99">
            <a:extLst>
              <a:ext uri="{FF2B5EF4-FFF2-40B4-BE49-F238E27FC236}">
                <a16:creationId xmlns:a16="http://schemas.microsoft.com/office/drawing/2014/main" id="{8F77F8E7-82A4-4474-87F4-F87525110F17}"/>
              </a:ext>
            </a:extLst>
          </p:cNvPr>
          <p:cNvSpPr/>
          <p:nvPr/>
        </p:nvSpPr>
        <p:spPr bwMode="auto">
          <a:xfrm>
            <a:off x="10185578" y="2989225"/>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5</a:t>
            </a:r>
          </a:p>
        </p:txBody>
      </p:sp>
      <p:cxnSp>
        <p:nvCxnSpPr>
          <p:cNvPr id="21" name="Straight Connector 20">
            <a:extLst>
              <a:ext uri="{FF2B5EF4-FFF2-40B4-BE49-F238E27FC236}">
                <a16:creationId xmlns:a16="http://schemas.microsoft.com/office/drawing/2014/main" id="{848095FC-B08A-4DB4-A0C8-051C2B0228F9}"/>
              </a:ext>
            </a:extLst>
          </p:cNvPr>
          <p:cNvCxnSpPr>
            <a:cxnSpLocks/>
            <a:stCxn id="98" idx="0"/>
            <a:endCxn id="89" idx="2"/>
          </p:cNvCxnSpPr>
          <p:nvPr/>
        </p:nvCxnSpPr>
        <p:spPr bwMode="auto">
          <a:xfrm flipH="1" flipV="1">
            <a:off x="8819530" y="4843170"/>
            <a:ext cx="35766" cy="370948"/>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74" name="Straight Arrow Connector 73">
            <a:extLst>
              <a:ext uri="{FF2B5EF4-FFF2-40B4-BE49-F238E27FC236}">
                <a16:creationId xmlns:a16="http://schemas.microsoft.com/office/drawing/2014/main" id="{152B9586-A819-4A99-A07E-D386303FF198}"/>
              </a:ext>
            </a:extLst>
          </p:cNvPr>
          <p:cNvCxnSpPr>
            <a:cxnSpLocks/>
          </p:cNvCxnSpPr>
          <p:nvPr/>
        </p:nvCxnSpPr>
        <p:spPr bwMode="auto">
          <a:xfrm flipH="1">
            <a:off x="2931701" y="4623613"/>
            <a:ext cx="2315732" cy="2290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B60E33B5-15FE-43C3-9C77-03C7B85905CC}"/>
              </a:ext>
            </a:extLst>
          </p:cNvPr>
          <p:cNvCxnSpPr>
            <a:cxnSpLocks/>
            <a:endCxn id="88" idx="1"/>
          </p:cNvCxnSpPr>
          <p:nvPr/>
        </p:nvCxnSpPr>
        <p:spPr bwMode="auto">
          <a:xfrm flipV="1">
            <a:off x="9169190" y="3259133"/>
            <a:ext cx="1685771" cy="81246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103" name="Oval 102">
            <a:extLst>
              <a:ext uri="{FF2B5EF4-FFF2-40B4-BE49-F238E27FC236}">
                <a16:creationId xmlns:a16="http://schemas.microsoft.com/office/drawing/2014/main" id="{33A82687-7048-4B2C-98B5-78DF1476C99F}"/>
              </a:ext>
            </a:extLst>
          </p:cNvPr>
          <p:cNvSpPr/>
          <p:nvPr/>
        </p:nvSpPr>
        <p:spPr bwMode="auto">
          <a:xfrm>
            <a:off x="7457826" y="4615469"/>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7</a:t>
            </a:r>
          </a:p>
        </p:txBody>
      </p:sp>
      <p:sp>
        <p:nvSpPr>
          <p:cNvPr id="104" name="Oval 103">
            <a:extLst>
              <a:ext uri="{FF2B5EF4-FFF2-40B4-BE49-F238E27FC236}">
                <a16:creationId xmlns:a16="http://schemas.microsoft.com/office/drawing/2014/main" id="{C95D5E47-67DB-47E5-B26B-810AF3B165AC}"/>
              </a:ext>
            </a:extLst>
          </p:cNvPr>
          <p:cNvSpPr/>
          <p:nvPr/>
        </p:nvSpPr>
        <p:spPr bwMode="auto">
          <a:xfrm>
            <a:off x="3361507" y="4668986"/>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noProof="0">
                <a:solidFill>
                  <a:srgbClr val="00285E"/>
                </a:solidFill>
                <a:latin typeface="Arial" charset="0"/>
              </a:rPr>
              <a:t>9</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cxnSp>
        <p:nvCxnSpPr>
          <p:cNvPr id="105" name="Straight Arrow Connector 104">
            <a:extLst>
              <a:ext uri="{FF2B5EF4-FFF2-40B4-BE49-F238E27FC236}">
                <a16:creationId xmlns:a16="http://schemas.microsoft.com/office/drawing/2014/main" id="{B7441279-72D7-42E2-BADC-38F17F0FE893}"/>
              </a:ext>
            </a:extLst>
          </p:cNvPr>
          <p:cNvCxnSpPr>
            <a:cxnSpLocks/>
            <a:stCxn id="87" idx="3"/>
            <a:endCxn id="89" idx="1"/>
          </p:cNvCxnSpPr>
          <p:nvPr/>
        </p:nvCxnSpPr>
        <p:spPr bwMode="auto">
          <a:xfrm flipV="1">
            <a:off x="5974428" y="4308738"/>
            <a:ext cx="2509797" cy="11954"/>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106" name="Oval 105">
            <a:extLst>
              <a:ext uri="{FF2B5EF4-FFF2-40B4-BE49-F238E27FC236}">
                <a16:creationId xmlns:a16="http://schemas.microsoft.com/office/drawing/2014/main" id="{CEEAF7DC-9260-4ACC-A0CF-7C3DFB6DE8CB}"/>
              </a:ext>
            </a:extLst>
          </p:cNvPr>
          <p:cNvSpPr/>
          <p:nvPr/>
        </p:nvSpPr>
        <p:spPr bwMode="auto">
          <a:xfrm>
            <a:off x="7314172" y="3834907"/>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4</a:t>
            </a:r>
          </a:p>
        </p:txBody>
      </p:sp>
      <p:sp>
        <p:nvSpPr>
          <p:cNvPr id="107" name="Rectangular Callout 104">
            <a:extLst>
              <a:ext uri="{FF2B5EF4-FFF2-40B4-BE49-F238E27FC236}">
                <a16:creationId xmlns:a16="http://schemas.microsoft.com/office/drawing/2014/main" id="{3F89DF52-1AE4-427E-8AEA-4F808170BDB8}"/>
              </a:ext>
            </a:extLst>
          </p:cNvPr>
          <p:cNvSpPr/>
          <p:nvPr/>
        </p:nvSpPr>
        <p:spPr bwMode="auto">
          <a:xfrm>
            <a:off x="6914338" y="2566566"/>
            <a:ext cx="2174192" cy="738664"/>
          </a:xfrm>
          <a:prstGeom prst="wedgeRectCallout">
            <a:avLst>
              <a:gd name="adj1" fmla="val -16381"/>
              <a:gd name="adj2" fmla="val 128575"/>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chemeClr val="tx1"/>
                </a:solidFill>
                <a:effectLst/>
                <a:uLnTx/>
                <a:uFillTx/>
                <a:latin typeface="Arial" charset="0"/>
                <a:ea typeface="+mn-ea"/>
                <a:cs typeface="+mn-cs"/>
              </a:rPr>
              <a:t>AMF requests </a:t>
            </a:r>
            <a:r>
              <a:rPr kumimoji="0" lang="en-US" sz="1400" i="0" u="none" strike="noStrike" kern="1200" cap="none" spc="0" normalizeH="0" baseline="0" noProof="0">
                <a:ln>
                  <a:noFill/>
                </a:ln>
                <a:solidFill>
                  <a:schemeClr val="tx1"/>
                </a:solidFill>
                <a:effectLst/>
                <a:uLnTx/>
                <a:uFillTx/>
                <a:latin typeface="Arial" charset="0"/>
                <a:ea typeface="+mn-ea"/>
                <a:cs typeface="+mn-cs"/>
              </a:rPr>
              <a:t>to</a:t>
            </a:r>
            <a:r>
              <a:rPr kumimoji="0" lang="en-US" sz="1400" i="0" u="none" strike="noStrike" kern="1200" cap="none" spc="0" normalizeH="0" noProof="0">
                <a:ln>
                  <a:noFill/>
                </a:ln>
                <a:solidFill>
                  <a:schemeClr val="tx1"/>
                </a:solidFill>
                <a:effectLst/>
                <a:uLnTx/>
                <a:uFillTx/>
                <a:latin typeface="Arial" charset="0"/>
                <a:ea typeface="+mn-ea"/>
                <a:cs typeface="+mn-cs"/>
              </a:rPr>
              <a:t> create </a:t>
            </a:r>
            <a:r>
              <a:rPr kumimoji="0" lang="en-US" sz="1400" i="0" u="none" strike="noStrike" kern="1200" cap="none" spc="0" normalizeH="0" baseline="0" noProof="0">
                <a:ln>
                  <a:noFill/>
                </a:ln>
                <a:solidFill>
                  <a:schemeClr val="tx1"/>
                </a:solidFill>
                <a:effectLst/>
                <a:uLnTx/>
                <a:uFillTx/>
                <a:latin typeface="Arial" charset="0"/>
                <a:ea typeface="+mn-ea"/>
                <a:cs typeface="+mn-cs"/>
              </a:rPr>
              <a:t>SM Context for the PDU session</a:t>
            </a:r>
          </a:p>
        </p:txBody>
      </p:sp>
      <p:sp>
        <p:nvSpPr>
          <p:cNvPr id="108" name="Rectangular Callout 104">
            <a:extLst>
              <a:ext uri="{FF2B5EF4-FFF2-40B4-BE49-F238E27FC236}">
                <a16:creationId xmlns:a16="http://schemas.microsoft.com/office/drawing/2014/main" id="{58D5471B-F449-422A-A397-AAEF57C676D6}"/>
              </a:ext>
            </a:extLst>
          </p:cNvPr>
          <p:cNvSpPr/>
          <p:nvPr/>
        </p:nvSpPr>
        <p:spPr bwMode="auto">
          <a:xfrm>
            <a:off x="6257971" y="5252510"/>
            <a:ext cx="2174192" cy="1600438"/>
          </a:xfrm>
          <a:prstGeom prst="wedgeRectCallout">
            <a:avLst>
              <a:gd name="adj1" fmla="val 26208"/>
              <a:gd name="adj2" fmla="val -68304"/>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lvl="0" fontAlgn="base">
              <a:spcAft>
                <a:spcPct val="0"/>
              </a:spcAft>
              <a:defRPr/>
            </a:pPr>
            <a:r>
              <a:rPr kumimoji="0" lang="en-US" sz="1400" b="1" i="0" u="none" strike="noStrike" kern="1200" cap="none" spc="0" normalizeH="0" baseline="0" noProof="0">
                <a:ln>
                  <a:noFill/>
                </a:ln>
                <a:effectLst/>
                <a:uLnTx/>
                <a:uFillTx/>
                <a:latin typeface="Arial" charset="0"/>
                <a:ea typeface="+mn-ea"/>
                <a:cs typeface="+mn-cs"/>
              </a:rPr>
              <a:t>SMF</a:t>
            </a:r>
            <a:r>
              <a:rPr kumimoji="0" lang="en-US" sz="1400" b="1" i="0" u="none" strike="noStrike" kern="1200" cap="none" spc="0" normalizeH="0" noProof="0">
                <a:ln>
                  <a:noFill/>
                </a:ln>
                <a:effectLst/>
                <a:uLnTx/>
                <a:uFillTx/>
                <a:latin typeface="Arial" charset="0"/>
                <a:ea typeface="+mn-ea"/>
                <a:cs typeface="+mn-cs"/>
              </a:rPr>
              <a:t> </a:t>
            </a:r>
            <a:r>
              <a:rPr kumimoji="0" lang="en-US" sz="1400" b="1" i="0" u="none" strike="noStrike" kern="1200" cap="none" spc="0" normalizeH="0" baseline="0" noProof="0">
                <a:ln>
                  <a:noFill/>
                </a:ln>
                <a:effectLst/>
                <a:uLnTx/>
                <a:uFillTx/>
                <a:latin typeface="Arial" charset="0"/>
                <a:ea typeface="+mn-ea"/>
                <a:cs typeface="+mn-cs"/>
              </a:rPr>
              <a:t>requests AMF </a:t>
            </a:r>
            <a:r>
              <a:rPr lang="en-US" sz="1400" b="1">
                <a:latin typeface="Arial" charset="0"/>
              </a:rPr>
              <a:t>to send </a:t>
            </a:r>
          </a:p>
          <a:p>
            <a:pPr marL="285750" lvl="0" indent="-285750" fontAlgn="base">
              <a:spcAft>
                <a:spcPct val="0"/>
              </a:spcAft>
              <a:buFont typeface="Arial" panose="020B0604020202020204" pitchFamily="34" charset="0"/>
              <a:buChar char="•"/>
              <a:defRPr/>
            </a:pPr>
            <a:r>
              <a:rPr lang="en-US" sz="1400">
                <a:latin typeface="Arial" charset="0"/>
              </a:rPr>
              <a:t>PDU Session Establishment Accept to</a:t>
            </a:r>
            <a:r>
              <a:rPr kumimoji="0" lang="en-US" sz="1400" i="0" u="none" strike="noStrike" kern="1200" cap="none" spc="0" normalizeH="0" noProof="0">
                <a:ln>
                  <a:noFill/>
                </a:ln>
                <a:effectLst/>
                <a:uLnTx/>
                <a:uFillTx/>
                <a:latin typeface="Arial" charset="0"/>
              </a:rPr>
              <a:t> UE </a:t>
            </a:r>
          </a:p>
          <a:p>
            <a:pPr marL="285750" lvl="0" indent="-285750" fontAlgn="base">
              <a:spcAft>
                <a:spcPct val="0"/>
              </a:spcAft>
              <a:buFont typeface="Arial" panose="020B0604020202020204" pitchFamily="34" charset="0"/>
              <a:buChar char="•"/>
              <a:defRPr/>
            </a:pPr>
            <a:r>
              <a:rPr kumimoji="0" lang="en-US" sz="1400" i="0" u="none" strike="noStrike" kern="1200" cap="none" spc="0" normalizeH="0" noProof="0">
                <a:ln>
                  <a:noFill/>
                </a:ln>
                <a:effectLst/>
                <a:uLnTx/>
                <a:uFillTx/>
                <a:latin typeface="Arial" charset="0"/>
              </a:rPr>
              <a:t>N2 SM Information to RAN</a:t>
            </a:r>
            <a:endParaRPr kumimoji="0" lang="en-US" sz="1400" i="0" u="none" strike="noStrike" kern="1200" cap="none" spc="0" normalizeH="0" baseline="0" noProof="0">
              <a:ln>
                <a:noFill/>
              </a:ln>
              <a:effectLst/>
              <a:uLnTx/>
              <a:uFillTx/>
              <a:latin typeface="Arial" charset="0"/>
            </a:endParaRPr>
          </a:p>
        </p:txBody>
      </p:sp>
      <p:sp>
        <p:nvSpPr>
          <p:cNvPr id="109" name="Rectangular Callout 104">
            <a:extLst>
              <a:ext uri="{FF2B5EF4-FFF2-40B4-BE49-F238E27FC236}">
                <a16:creationId xmlns:a16="http://schemas.microsoft.com/office/drawing/2014/main" id="{2E95B859-B2B7-46FE-B021-FDAAF6434A52}"/>
              </a:ext>
            </a:extLst>
          </p:cNvPr>
          <p:cNvSpPr/>
          <p:nvPr/>
        </p:nvSpPr>
        <p:spPr bwMode="auto">
          <a:xfrm>
            <a:off x="1808995" y="6100106"/>
            <a:ext cx="2174192" cy="738664"/>
          </a:xfrm>
          <a:prstGeom prst="wedgeRectCallout">
            <a:avLst>
              <a:gd name="adj1" fmla="val 24728"/>
              <a:gd name="adj2" fmla="val -209701"/>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lvl="0" fontAlgn="base">
              <a:spcAft>
                <a:spcPct val="0"/>
              </a:spcAft>
              <a:defRPr/>
            </a:pPr>
            <a:r>
              <a:rPr lang="en-US" sz="1400" b="1">
                <a:latin typeface="Arial" charset="0"/>
              </a:rPr>
              <a:t>PDU Session Establishment Accept</a:t>
            </a:r>
          </a:p>
          <a:p>
            <a:pPr lvl="0" fontAlgn="base">
              <a:spcAft>
                <a:spcPct val="0"/>
              </a:spcAft>
              <a:defRPr/>
            </a:pPr>
            <a:r>
              <a:rPr lang="en-US" sz="1400" b="1">
                <a:latin typeface="Arial" charset="0"/>
              </a:rPr>
              <a:t>N2 SM Information </a:t>
            </a:r>
            <a:endParaRPr kumimoji="0" lang="en-US" sz="1400" b="0" i="0" u="none" strike="noStrike" kern="1200" cap="none" spc="0" normalizeH="0" baseline="0" noProof="0">
              <a:ln>
                <a:noFill/>
              </a:ln>
              <a:effectLst/>
              <a:uLnTx/>
              <a:uFillTx/>
              <a:latin typeface="Arial" charset="0"/>
            </a:endParaRPr>
          </a:p>
        </p:txBody>
      </p:sp>
      <p:cxnSp>
        <p:nvCxnSpPr>
          <p:cNvPr id="110" name="Straight Arrow Connector 109">
            <a:extLst>
              <a:ext uri="{FF2B5EF4-FFF2-40B4-BE49-F238E27FC236}">
                <a16:creationId xmlns:a16="http://schemas.microsoft.com/office/drawing/2014/main" id="{91A071FE-2E92-4473-B6AB-C80CE5F6F2C0}"/>
              </a:ext>
            </a:extLst>
          </p:cNvPr>
          <p:cNvCxnSpPr>
            <a:cxnSpLocks/>
          </p:cNvCxnSpPr>
          <p:nvPr/>
        </p:nvCxnSpPr>
        <p:spPr bwMode="auto">
          <a:xfrm flipH="1" flipV="1">
            <a:off x="1063899" y="4626995"/>
            <a:ext cx="1142885" cy="941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11" name="Oval 110">
            <a:extLst>
              <a:ext uri="{FF2B5EF4-FFF2-40B4-BE49-F238E27FC236}">
                <a16:creationId xmlns:a16="http://schemas.microsoft.com/office/drawing/2014/main" id="{C9D8A54B-E5B5-4174-BC6B-72B4196A2FA0}"/>
              </a:ext>
            </a:extLst>
          </p:cNvPr>
          <p:cNvSpPr/>
          <p:nvPr/>
        </p:nvSpPr>
        <p:spPr bwMode="auto">
          <a:xfrm>
            <a:off x="1772181" y="4725437"/>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285E"/>
                </a:solidFill>
                <a:effectLst/>
                <a:uLnTx/>
                <a:uFillTx/>
                <a:latin typeface="Arial" charset="0"/>
                <a:ea typeface="+mn-ea"/>
                <a:cs typeface="+mn-cs"/>
              </a:rPr>
              <a:t>10</a:t>
            </a:r>
          </a:p>
        </p:txBody>
      </p:sp>
      <p:sp>
        <p:nvSpPr>
          <p:cNvPr id="112" name="Rectangular Callout 104">
            <a:extLst>
              <a:ext uri="{FF2B5EF4-FFF2-40B4-BE49-F238E27FC236}">
                <a16:creationId xmlns:a16="http://schemas.microsoft.com/office/drawing/2014/main" id="{915E012F-A648-48DE-9EBC-5358E0F2F75F}"/>
              </a:ext>
            </a:extLst>
          </p:cNvPr>
          <p:cNvSpPr/>
          <p:nvPr/>
        </p:nvSpPr>
        <p:spPr bwMode="auto">
          <a:xfrm>
            <a:off x="259194" y="5450502"/>
            <a:ext cx="2174192" cy="523220"/>
          </a:xfrm>
          <a:prstGeom prst="wedgeRectCallout">
            <a:avLst>
              <a:gd name="adj1" fmla="val 17158"/>
              <a:gd name="adj2" fmla="val -113144"/>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lvl="0" fontAlgn="base">
              <a:spcAft>
                <a:spcPct val="0"/>
              </a:spcAft>
              <a:defRPr/>
            </a:pPr>
            <a:r>
              <a:rPr lang="en-US" sz="1400" b="1">
                <a:latin typeface="Arial" charset="0"/>
              </a:rPr>
              <a:t>PDU Session Establishment Accept </a:t>
            </a:r>
            <a:endParaRPr kumimoji="0" lang="en-US" sz="1400" b="0" i="0" u="none" strike="noStrike" kern="1200" cap="none" spc="0" normalizeH="0" baseline="0" noProof="0">
              <a:ln>
                <a:noFill/>
              </a:ln>
              <a:effectLst/>
              <a:uLnTx/>
              <a:uFillTx/>
              <a:latin typeface="Arial" charset="0"/>
            </a:endParaRPr>
          </a:p>
        </p:txBody>
      </p:sp>
      <p:sp>
        <p:nvSpPr>
          <p:cNvPr id="40" name="Rectangular Callout 104">
            <a:extLst>
              <a:ext uri="{FF2B5EF4-FFF2-40B4-BE49-F238E27FC236}">
                <a16:creationId xmlns:a16="http://schemas.microsoft.com/office/drawing/2014/main" id="{1F15471B-B790-4FE8-A130-8AFECA5DE570}"/>
              </a:ext>
            </a:extLst>
          </p:cNvPr>
          <p:cNvSpPr/>
          <p:nvPr/>
        </p:nvSpPr>
        <p:spPr bwMode="auto">
          <a:xfrm>
            <a:off x="421475" y="2542308"/>
            <a:ext cx="1534703" cy="523220"/>
          </a:xfrm>
          <a:prstGeom prst="wedgeRectCallout">
            <a:avLst>
              <a:gd name="adj1" fmla="val -30046"/>
              <a:gd name="adj2" fmla="val 140732"/>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1200" cap="none" spc="0" normalizeH="0" baseline="0" noProof="0">
                <a:ln>
                  <a:noFill/>
                </a:ln>
                <a:solidFill>
                  <a:schemeClr val="tx1"/>
                </a:solidFill>
                <a:effectLst/>
                <a:uLnTx/>
                <a:uFillTx/>
                <a:latin typeface="Arial" charset="0"/>
                <a:ea typeface="+mn-ea"/>
                <a:cs typeface="+mn-cs"/>
              </a:rPr>
              <a:t>UE</a:t>
            </a:r>
            <a:r>
              <a:rPr kumimoji="0" lang="en-US" sz="1400" i="0" u="none" strike="noStrike" kern="1200" cap="none" spc="0" normalizeH="0" baseline="0" noProof="0">
                <a:ln>
                  <a:noFill/>
                </a:ln>
                <a:solidFill>
                  <a:schemeClr val="tx1"/>
                </a:solidFill>
                <a:effectLst/>
                <a:uLnTx/>
                <a:uFillTx/>
                <a:latin typeface="Arial" charset="0"/>
                <a:ea typeface="+mn-ea"/>
                <a:cs typeface="+mn-cs"/>
              </a:rPr>
              <a:t> determines </a:t>
            </a:r>
            <a:r>
              <a:rPr kumimoji="0" lang="en-US" sz="1400" i="0" u="none" strike="noStrike" kern="1200" cap="none" spc="0" normalizeH="0" noProof="0">
                <a:ln>
                  <a:noFill/>
                </a:ln>
                <a:solidFill>
                  <a:schemeClr val="tx1"/>
                </a:solidFill>
                <a:effectLst/>
                <a:uLnTx/>
                <a:uFillTx/>
                <a:latin typeface="Arial" charset="0"/>
                <a:ea typeface="+mn-ea"/>
                <a:cs typeface="+mn-cs"/>
              </a:rPr>
              <a:t> </a:t>
            </a:r>
            <a:r>
              <a:rPr kumimoji="0" lang="en-US" sz="1400" i="0" u="none" strike="noStrike" kern="1200" cap="none" spc="0" normalizeH="0" baseline="0" noProof="0">
                <a:ln>
                  <a:noFill/>
                </a:ln>
                <a:solidFill>
                  <a:schemeClr val="tx1"/>
                </a:solidFill>
                <a:effectLst/>
                <a:uLnTx/>
                <a:uFillTx/>
                <a:latin typeface="Arial" charset="0"/>
                <a:ea typeface="+mn-ea"/>
                <a:cs typeface="+mn-cs"/>
              </a:rPr>
              <a:t>S-NSSAI(s)</a:t>
            </a:r>
          </a:p>
        </p:txBody>
      </p:sp>
      <p:sp>
        <p:nvSpPr>
          <p:cNvPr id="41" name="Oval 40">
            <a:extLst>
              <a:ext uri="{FF2B5EF4-FFF2-40B4-BE49-F238E27FC236}">
                <a16:creationId xmlns:a16="http://schemas.microsoft.com/office/drawing/2014/main" id="{9467DA2C-096F-4C4F-8B8F-5DD616669444}"/>
              </a:ext>
            </a:extLst>
          </p:cNvPr>
          <p:cNvSpPr/>
          <p:nvPr/>
        </p:nvSpPr>
        <p:spPr bwMode="auto">
          <a:xfrm>
            <a:off x="310122" y="3686301"/>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a:solidFill>
                  <a:srgbClr val="00285E"/>
                </a:solidFill>
                <a:latin typeface="Arial" charset="0"/>
              </a:rPr>
              <a:t>1</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sp>
        <p:nvSpPr>
          <p:cNvPr id="38" name="Rectangular Callout 104">
            <a:extLst>
              <a:ext uri="{FF2B5EF4-FFF2-40B4-BE49-F238E27FC236}">
                <a16:creationId xmlns:a16="http://schemas.microsoft.com/office/drawing/2014/main" id="{84619228-A0A2-46FE-A134-45022DB27C99}"/>
              </a:ext>
            </a:extLst>
          </p:cNvPr>
          <p:cNvSpPr/>
          <p:nvPr/>
        </p:nvSpPr>
        <p:spPr bwMode="auto">
          <a:xfrm>
            <a:off x="3983187" y="5148241"/>
            <a:ext cx="2190710" cy="1384995"/>
          </a:xfrm>
          <a:prstGeom prst="wedgeRectCallout">
            <a:avLst>
              <a:gd name="adj1" fmla="val 18663"/>
              <a:gd name="adj2" fmla="val -7207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chemeClr val="tx1"/>
                </a:solidFill>
                <a:latin typeface="Arial" panose="020B0604020202020204" pitchFamily="34" charset="0"/>
                <a:cs typeface="Arial" panose="020B0604020202020204" pitchFamily="34" charset="0"/>
              </a:rPr>
              <a:t>AMF stores </a:t>
            </a:r>
            <a:r>
              <a:rPr lang="en-US" sz="1400">
                <a:solidFill>
                  <a:schemeClr val="tx1"/>
                </a:solidFill>
                <a:latin typeface="Arial" panose="020B0604020202020204" pitchFamily="34" charset="0"/>
                <a:cs typeface="Arial" panose="020B0604020202020204" pitchFamily="34" charset="0"/>
              </a:rPr>
              <a:t>in UE Context per PDU Session: PDU Session ID, S-NSSAI, PGW-C address, and EPS Bearer ID</a:t>
            </a:r>
          </a:p>
        </p:txBody>
      </p:sp>
      <p:sp>
        <p:nvSpPr>
          <p:cNvPr id="39" name="Oval 38">
            <a:extLst>
              <a:ext uri="{FF2B5EF4-FFF2-40B4-BE49-F238E27FC236}">
                <a16:creationId xmlns:a16="http://schemas.microsoft.com/office/drawing/2014/main" id="{573081CF-1401-4B15-A3CD-2421D5221947}"/>
              </a:ext>
            </a:extLst>
          </p:cNvPr>
          <p:cNvSpPr/>
          <p:nvPr/>
        </p:nvSpPr>
        <p:spPr bwMode="auto">
          <a:xfrm>
            <a:off x="5650901" y="4743851"/>
            <a:ext cx="367995" cy="391886"/>
          </a:xfrm>
          <a:prstGeom prst="ellipse">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2000">
                <a:solidFill>
                  <a:srgbClr val="00285E"/>
                </a:solidFill>
                <a:latin typeface="Arial" charset="0"/>
              </a:rPr>
              <a:t>8</a:t>
            </a:r>
            <a:endParaRPr kumimoji="0" lang="en-US" sz="2000" b="0" i="0" u="none" strike="noStrike" kern="1200" cap="none" spc="0" normalizeH="0" baseline="0" noProof="0">
              <a:ln>
                <a:noFill/>
              </a:ln>
              <a:solidFill>
                <a:srgbClr val="00285E"/>
              </a:solidFill>
              <a:effectLst/>
              <a:uLnTx/>
              <a:uFillTx/>
              <a:latin typeface="Arial" charset="0"/>
              <a:ea typeface="+mn-ea"/>
              <a:cs typeface="+mn-cs"/>
            </a:endParaRPr>
          </a:p>
        </p:txBody>
      </p:sp>
      <p:grpSp>
        <p:nvGrpSpPr>
          <p:cNvPr id="42" name="Picture Placeholder 51">
            <a:extLst>
              <a:ext uri="{FF2B5EF4-FFF2-40B4-BE49-F238E27FC236}">
                <a16:creationId xmlns:a16="http://schemas.microsoft.com/office/drawing/2014/main" id="{8859AEFE-0F0C-4F55-A78A-448A78CCDB3B}"/>
              </a:ext>
            </a:extLst>
          </p:cNvPr>
          <p:cNvGrpSpPr>
            <a:grpSpLocks noChangeAspect="1"/>
          </p:cNvGrpSpPr>
          <p:nvPr/>
        </p:nvGrpSpPr>
        <p:grpSpPr>
          <a:xfrm>
            <a:off x="506639" y="4085593"/>
            <a:ext cx="541551" cy="867745"/>
            <a:chOff x="674873" y="539992"/>
            <a:chExt cx="450480" cy="721821"/>
          </a:xfrm>
        </p:grpSpPr>
        <p:sp>
          <p:nvSpPr>
            <p:cNvPr id="43" name="Freeform 7">
              <a:extLst>
                <a:ext uri="{FF2B5EF4-FFF2-40B4-BE49-F238E27FC236}">
                  <a16:creationId xmlns:a16="http://schemas.microsoft.com/office/drawing/2014/main" id="{92BBF3A3-E50D-4BFB-BC87-0E4E154846F0}"/>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4" name="Freeform 8">
              <a:extLst>
                <a:ext uri="{FF2B5EF4-FFF2-40B4-BE49-F238E27FC236}">
                  <a16:creationId xmlns:a16="http://schemas.microsoft.com/office/drawing/2014/main" id="{35542634-0084-4056-A8CA-E6C3C2BB0E27}"/>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Tree>
    <p:extLst>
      <p:ext uri="{BB962C8B-B14F-4D97-AF65-F5344CB8AC3E}">
        <p14:creationId xmlns:p14="http://schemas.microsoft.com/office/powerpoint/2010/main" val="26982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fade">
                                      <p:cBhvr>
                                        <p:cTn id="41" dur="500"/>
                                        <p:tgtEl>
                                          <p:spTgt spid="10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2"/>
                                        </p:tgtEl>
                                        <p:attrNameLst>
                                          <p:attrName>style.visibility</p:attrName>
                                        </p:attrNameLst>
                                      </p:cBhvr>
                                      <p:to>
                                        <p:strVal val="visible"/>
                                      </p:to>
                                    </p:set>
                                    <p:animEffect transition="in" filter="fade">
                                      <p:cBhvr>
                                        <p:cTn id="4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69" grpId="0" animBg="1"/>
      <p:bldP spid="107" grpId="0" animBg="1"/>
      <p:bldP spid="108" grpId="0" animBg="1"/>
      <p:bldP spid="109" grpId="0" animBg="1"/>
      <p:bldP spid="112" grpId="0" animBg="1"/>
      <p:bldP spid="40"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UE Route Selection Policy</a:t>
            </a:r>
          </a:p>
        </p:txBody>
      </p:sp>
      <p:sp>
        <p:nvSpPr>
          <p:cNvPr id="2" name="Subtitle 1">
            <a:extLst>
              <a:ext uri="{FF2B5EF4-FFF2-40B4-BE49-F238E27FC236}">
                <a16:creationId xmlns:a16="http://schemas.microsoft.com/office/drawing/2014/main" id="{A3661629-37F6-47A3-BA6E-300EC5D5F4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714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1F49C506-1BF6-4B4D-8DCE-E54B7EBA2E59}"/>
              </a:ext>
            </a:extLst>
          </p:cNvPr>
          <p:cNvSpPr/>
          <p:nvPr/>
        </p:nvSpPr>
        <p:spPr bwMode="auto">
          <a:xfrm>
            <a:off x="2274078" y="2654183"/>
            <a:ext cx="1458774" cy="221968"/>
          </a:xfrm>
          <a:prstGeom prst="roundRect">
            <a:avLst/>
          </a:prstGeom>
          <a:solidFill>
            <a:schemeClr val="bg1">
              <a:lumMod val="8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tx1"/>
                </a:solidFill>
                <a:latin typeface="+mn-lt"/>
              </a:rPr>
              <a:t>Local Config</a:t>
            </a:r>
          </a:p>
        </p:txBody>
      </p:sp>
      <p:sp>
        <p:nvSpPr>
          <p:cNvPr id="2" name="Title 1">
            <a:extLst>
              <a:ext uri="{FF2B5EF4-FFF2-40B4-BE49-F238E27FC236}">
                <a16:creationId xmlns:a16="http://schemas.microsoft.com/office/drawing/2014/main" id="{9EBCE56C-EF4D-40C1-B720-23813E8540D6}"/>
              </a:ext>
            </a:extLst>
          </p:cNvPr>
          <p:cNvSpPr>
            <a:spLocks noGrp="1"/>
          </p:cNvSpPr>
          <p:nvPr>
            <p:ph type="title"/>
          </p:nvPr>
        </p:nvSpPr>
        <p:spPr/>
        <p:txBody>
          <a:bodyPr/>
          <a:lstStyle/>
          <a:p>
            <a:r>
              <a:rPr lang="en-US"/>
              <a:t>UE Route Selection Policy – high level</a:t>
            </a:r>
          </a:p>
        </p:txBody>
      </p:sp>
      <p:sp>
        <p:nvSpPr>
          <p:cNvPr id="3" name="Content Placeholder 2">
            <a:extLst>
              <a:ext uri="{FF2B5EF4-FFF2-40B4-BE49-F238E27FC236}">
                <a16:creationId xmlns:a16="http://schemas.microsoft.com/office/drawing/2014/main" id="{2DAF49C7-4AED-4DB1-B916-AA02598BD9A0}"/>
              </a:ext>
            </a:extLst>
          </p:cNvPr>
          <p:cNvSpPr>
            <a:spLocks noGrp="1"/>
          </p:cNvSpPr>
          <p:nvPr>
            <p:ph sz="quarter" idx="10"/>
          </p:nvPr>
        </p:nvSpPr>
        <p:spPr>
          <a:xfrm>
            <a:off x="479425" y="3629367"/>
            <a:ext cx="11233150" cy="2607919"/>
          </a:xfrm>
        </p:spPr>
        <p:txBody>
          <a:bodyPr>
            <a:normAutofit fontScale="70000" lnSpcReduction="20000"/>
          </a:bodyPr>
          <a:lstStyle/>
          <a:p>
            <a:r>
              <a:rPr lang="en-US"/>
              <a:t>Purpose: Configure the UE with policy for which traffic (i.e., PDUs) to establish PDU sessions and which parameters to use for these PDU sessions</a:t>
            </a:r>
          </a:p>
          <a:p>
            <a:r>
              <a:rPr lang="en-US"/>
              <a:t>URSP rules are pre-configured on the UE or provided to the UE by PCF in 5GC. </a:t>
            </a:r>
          </a:p>
          <a:p>
            <a:pPr lvl="1"/>
            <a:r>
              <a:rPr lang="en-US"/>
              <a:t>If not having DNN for the PDU session: UE can determine DNN, and S-NSSAI for PDU session establishment</a:t>
            </a:r>
          </a:p>
          <a:p>
            <a:pPr lvl="1"/>
            <a:r>
              <a:rPr lang="en-US"/>
              <a:t>If using DNN as traffic descriptor: UE can determine S-NSSAI for PDU session establishment</a:t>
            </a:r>
          </a:p>
          <a:p>
            <a:r>
              <a:rPr lang="en-US"/>
              <a:t>UE can also use (vendor specific) UE local configuration </a:t>
            </a:r>
          </a:p>
          <a:p>
            <a:r>
              <a:rPr lang="en-US"/>
              <a:t>URSP requires support by the UE operating system, also to avoid misuse</a:t>
            </a:r>
          </a:p>
          <a:p>
            <a:r>
              <a:rPr lang="en-US"/>
              <a:t>Notes: </a:t>
            </a:r>
          </a:p>
          <a:p>
            <a:pPr lvl="1"/>
            <a:r>
              <a:rPr lang="en-US"/>
              <a:t>New URSP rules can only be provided to the UE in NG-RAN coverage, i.e., not in  4G/2G/3G/</a:t>
            </a:r>
            <a:r>
              <a:rPr lang="en-US" err="1"/>
              <a:t>Wifi</a:t>
            </a:r>
            <a:r>
              <a:rPr lang="en-US"/>
              <a:t> coverage. </a:t>
            </a:r>
          </a:p>
          <a:p>
            <a:pPr lvl="1"/>
            <a:r>
              <a:rPr lang="en-US"/>
              <a:t>When on EPS, the Rel 16 UE can use available URSP rules, but it is not possible to receive URSP rules. Hence the UE on EPS without URSP rules is limited to local configuration until camping on 5GS and receiving URSP rules. </a:t>
            </a:r>
          </a:p>
          <a:p>
            <a:endParaRPr lang="en-US"/>
          </a:p>
        </p:txBody>
      </p:sp>
      <p:cxnSp>
        <p:nvCxnSpPr>
          <p:cNvPr id="4" name="Straight Arrow Connector 3">
            <a:extLst>
              <a:ext uri="{FF2B5EF4-FFF2-40B4-BE49-F238E27FC236}">
                <a16:creationId xmlns:a16="http://schemas.microsoft.com/office/drawing/2014/main" id="{E0886D7F-85A4-4523-80F6-16D90E177A63}"/>
              </a:ext>
            </a:extLst>
          </p:cNvPr>
          <p:cNvCxnSpPr>
            <a:cxnSpLocks/>
          </p:cNvCxnSpPr>
          <p:nvPr/>
        </p:nvCxnSpPr>
        <p:spPr>
          <a:xfrm flipH="1">
            <a:off x="3859011" y="2742607"/>
            <a:ext cx="2500881"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6B4133-8C07-4361-A08D-C7F98B1AAF57}"/>
              </a:ext>
            </a:extLst>
          </p:cNvPr>
          <p:cNvSpPr txBox="1"/>
          <p:nvPr/>
        </p:nvSpPr>
        <p:spPr>
          <a:xfrm flipH="1">
            <a:off x="4044367" y="2297532"/>
            <a:ext cx="2450296" cy="461665"/>
          </a:xfrm>
          <a:prstGeom prst="rect">
            <a:avLst/>
          </a:prstGeom>
          <a:noFill/>
        </p:spPr>
        <p:txBody>
          <a:bodyPr wrap="square" rtlCol="0">
            <a:spAutoFit/>
          </a:bodyPr>
          <a:lstStyle/>
          <a:p>
            <a:r>
              <a:rPr lang="en-US" sz="1200"/>
              <a:t>Add new URSP rules</a:t>
            </a:r>
            <a:br>
              <a:rPr lang="en-US" sz="1200"/>
            </a:br>
            <a:r>
              <a:rPr lang="en-US" sz="1200"/>
              <a:t>Delete URSP rules</a:t>
            </a:r>
          </a:p>
        </p:txBody>
      </p:sp>
      <p:sp>
        <p:nvSpPr>
          <p:cNvPr id="28" name="Rectangle: Rounded Corners 27">
            <a:extLst>
              <a:ext uri="{FF2B5EF4-FFF2-40B4-BE49-F238E27FC236}">
                <a16:creationId xmlns:a16="http://schemas.microsoft.com/office/drawing/2014/main" id="{F5EBE160-3087-4C7F-97C5-71CF68FAB8A9}"/>
              </a:ext>
            </a:extLst>
          </p:cNvPr>
          <p:cNvSpPr/>
          <p:nvPr/>
        </p:nvSpPr>
        <p:spPr bwMode="auto">
          <a:xfrm>
            <a:off x="2291856" y="2334344"/>
            <a:ext cx="1458774" cy="221967"/>
          </a:xfrm>
          <a:prstGeom prst="round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bg1"/>
                </a:solidFill>
                <a:latin typeface="+mn-lt"/>
              </a:rPr>
              <a:t>URSP</a:t>
            </a:r>
            <a:endParaRPr lang="en-US" sz="1200">
              <a:solidFill>
                <a:schemeClr val="bg1"/>
              </a:solidFill>
              <a:latin typeface="+mn-lt"/>
            </a:endParaRPr>
          </a:p>
        </p:txBody>
      </p:sp>
      <p:grpSp>
        <p:nvGrpSpPr>
          <p:cNvPr id="5" name="Picture Placeholder 51">
            <a:extLst>
              <a:ext uri="{FF2B5EF4-FFF2-40B4-BE49-F238E27FC236}">
                <a16:creationId xmlns:a16="http://schemas.microsoft.com/office/drawing/2014/main" id="{AED3BB8E-7B26-4DB3-850D-6BBA0AAF6A8E}"/>
              </a:ext>
            </a:extLst>
          </p:cNvPr>
          <p:cNvGrpSpPr>
            <a:grpSpLocks noChangeAspect="1"/>
          </p:cNvGrpSpPr>
          <p:nvPr/>
        </p:nvGrpSpPr>
        <p:grpSpPr>
          <a:xfrm>
            <a:off x="3317460" y="2179323"/>
            <a:ext cx="541551" cy="867745"/>
            <a:chOff x="674873" y="539992"/>
            <a:chExt cx="450480" cy="721821"/>
          </a:xfrm>
        </p:grpSpPr>
        <p:sp>
          <p:nvSpPr>
            <p:cNvPr id="6" name="Freeform 7">
              <a:extLst>
                <a:ext uri="{FF2B5EF4-FFF2-40B4-BE49-F238E27FC236}">
                  <a16:creationId xmlns:a16="http://schemas.microsoft.com/office/drawing/2014/main" id="{BCE5734F-38DD-4340-A9E0-8F440B874F78}"/>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 name="Freeform 8">
              <a:extLst>
                <a:ext uri="{FF2B5EF4-FFF2-40B4-BE49-F238E27FC236}">
                  <a16:creationId xmlns:a16="http://schemas.microsoft.com/office/drawing/2014/main" id="{B08E27EC-6B5F-4A99-AC2E-9059E95DDC5B}"/>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3" name="TextBox 52">
            <a:extLst>
              <a:ext uri="{FF2B5EF4-FFF2-40B4-BE49-F238E27FC236}">
                <a16:creationId xmlns:a16="http://schemas.microsoft.com/office/drawing/2014/main" id="{C4390B5B-41C9-48CB-B4FC-08290664A607}"/>
              </a:ext>
            </a:extLst>
          </p:cNvPr>
          <p:cNvSpPr txBox="1"/>
          <p:nvPr/>
        </p:nvSpPr>
        <p:spPr bwMode="auto">
          <a:xfrm>
            <a:off x="6457051" y="2063633"/>
            <a:ext cx="766126" cy="1084816"/>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algn="ctr" rtl="0">
              <a:lnSpc>
                <a:spcPct val="90000"/>
              </a:lnSpc>
              <a:buClr>
                <a:srgbClr val="181818"/>
              </a:buClr>
              <a:defRPr/>
            </a:pPr>
            <a:r>
              <a:rPr lang="en-US" sz="1600">
                <a:latin typeface="Ericsson Technical Icons" panose="00000500000000000000" pitchFamily="2" charset="0"/>
              </a:rPr>
              <a:t>d</a:t>
            </a:r>
            <a:endParaRPr lang="en-US">
              <a:latin typeface="Ericsson Technical Icons" panose="00000500000000000000" pitchFamily="2" charset="0"/>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Network </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56" name="TextBox 55">
            <a:extLst>
              <a:ext uri="{FF2B5EF4-FFF2-40B4-BE49-F238E27FC236}">
                <a16:creationId xmlns:a16="http://schemas.microsoft.com/office/drawing/2014/main" id="{BCFFC4D5-98D9-4674-8C41-F6166289CC2E}"/>
              </a:ext>
            </a:extLst>
          </p:cNvPr>
          <p:cNvSpPr txBox="1"/>
          <p:nvPr/>
        </p:nvSpPr>
        <p:spPr bwMode="auto">
          <a:xfrm>
            <a:off x="7693894" y="1857265"/>
            <a:ext cx="2695925" cy="249061"/>
          </a:xfrm>
          <a:prstGeom prst="rect">
            <a:avLst/>
          </a:prstGeom>
          <a:solidFill>
            <a:schemeClr val="accent1">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pPr>
              <a:buClr>
                <a:schemeClr val="tx1"/>
              </a:buClr>
            </a:pPr>
            <a:r>
              <a:rPr lang="en-US" sz="1100" b="1"/>
              <a:t>Rule Precedence</a:t>
            </a:r>
            <a:endParaRPr lang="en-US" sz="1100"/>
          </a:p>
        </p:txBody>
      </p:sp>
      <p:sp>
        <p:nvSpPr>
          <p:cNvPr id="57" name="TextBox 56">
            <a:extLst>
              <a:ext uri="{FF2B5EF4-FFF2-40B4-BE49-F238E27FC236}">
                <a16:creationId xmlns:a16="http://schemas.microsoft.com/office/drawing/2014/main" id="{294EDB8C-0C0C-4571-BC76-575AC9CD56C6}"/>
              </a:ext>
            </a:extLst>
          </p:cNvPr>
          <p:cNvSpPr txBox="1"/>
          <p:nvPr/>
        </p:nvSpPr>
        <p:spPr bwMode="auto">
          <a:xfrm>
            <a:off x="7693892" y="2097458"/>
            <a:ext cx="2695925" cy="283951"/>
          </a:xfrm>
          <a:prstGeom prst="rect">
            <a:avLst/>
          </a:prstGeom>
          <a:solidFill>
            <a:schemeClr val="accent2">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Traffic descriptor</a:t>
            </a:r>
            <a:r>
              <a:rPr lang="en-US" sz="1100"/>
              <a:t>: does the rule match?</a:t>
            </a:r>
          </a:p>
        </p:txBody>
      </p:sp>
      <p:sp>
        <p:nvSpPr>
          <p:cNvPr id="58" name="TextBox 57">
            <a:extLst>
              <a:ext uri="{FF2B5EF4-FFF2-40B4-BE49-F238E27FC236}">
                <a16:creationId xmlns:a16="http://schemas.microsoft.com/office/drawing/2014/main" id="{498BA798-585C-47B9-9952-9D94AA1509A8}"/>
              </a:ext>
            </a:extLst>
          </p:cNvPr>
          <p:cNvSpPr txBox="1"/>
          <p:nvPr/>
        </p:nvSpPr>
        <p:spPr bwMode="auto">
          <a:xfrm>
            <a:off x="7693892" y="2372261"/>
            <a:ext cx="2695925" cy="398772"/>
          </a:xfrm>
          <a:prstGeom prst="rect">
            <a:avLst/>
          </a:prstGeom>
          <a:solidFill>
            <a:schemeClr val="accent3">
              <a:lumMod val="40000"/>
              <a:lumOff val="6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Route Selection Descriptors: </a:t>
            </a:r>
            <a:r>
              <a:rPr lang="en-US" sz="1100"/>
              <a:t>SSC mode, S-NSSAI, DNN, …</a:t>
            </a:r>
          </a:p>
        </p:txBody>
      </p:sp>
      <p:sp>
        <p:nvSpPr>
          <p:cNvPr id="59" name="TextBox 58">
            <a:extLst>
              <a:ext uri="{FF2B5EF4-FFF2-40B4-BE49-F238E27FC236}">
                <a16:creationId xmlns:a16="http://schemas.microsoft.com/office/drawing/2014/main" id="{1AAA46BB-BCF4-4C64-9AEA-2440D5CAEA3F}"/>
              </a:ext>
            </a:extLst>
          </p:cNvPr>
          <p:cNvSpPr txBox="1"/>
          <p:nvPr/>
        </p:nvSpPr>
        <p:spPr bwMode="auto">
          <a:xfrm>
            <a:off x="7693892" y="2766053"/>
            <a:ext cx="2695925" cy="398773"/>
          </a:xfrm>
          <a:prstGeom prst="rect">
            <a:avLst/>
          </a:prstGeom>
          <a:solidFill>
            <a:schemeClr val="accent5">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Route Selection Validation Criteria (Rel 16): </a:t>
            </a:r>
            <a:r>
              <a:rPr lang="en-US" sz="1100"/>
              <a:t>Time Window, Location Criteria </a:t>
            </a:r>
          </a:p>
        </p:txBody>
      </p:sp>
      <p:sp>
        <p:nvSpPr>
          <p:cNvPr id="60" name="TextBox 59">
            <a:extLst>
              <a:ext uri="{FF2B5EF4-FFF2-40B4-BE49-F238E27FC236}">
                <a16:creationId xmlns:a16="http://schemas.microsoft.com/office/drawing/2014/main" id="{2A59825B-1123-481B-823E-2C86E48AF1BE}"/>
              </a:ext>
            </a:extLst>
          </p:cNvPr>
          <p:cNvSpPr txBox="1"/>
          <p:nvPr/>
        </p:nvSpPr>
        <p:spPr>
          <a:xfrm>
            <a:off x="7619511" y="1623645"/>
            <a:ext cx="2465500" cy="398773"/>
          </a:xfrm>
          <a:prstGeom prst="rect">
            <a:avLst/>
          </a:prstGeom>
        </p:spPr>
        <p:txBody>
          <a:bodyPr vert="horz" wrap="non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URSP rule</a:t>
            </a:r>
          </a:p>
        </p:txBody>
      </p:sp>
      <p:sp>
        <p:nvSpPr>
          <p:cNvPr id="61" name="Rectangle 60">
            <a:extLst>
              <a:ext uri="{FF2B5EF4-FFF2-40B4-BE49-F238E27FC236}">
                <a16:creationId xmlns:a16="http://schemas.microsoft.com/office/drawing/2014/main" id="{307F32DA-35CE-4575-A0BC-725BC4B68425}"/>
              </a:ext>
            </a:extLst>
          </p:cNvPr>
          <p:cNvSpPr/>
          <p:nvPr/>
        </p:nvSpPr>
        <p:spPr bwMode="auto">
          <a:xfrm>
            <a:off x="2136970" y="1637996"/>
            <a:ext cx="8457453" cy="165475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21" name="Straight Arrow Connector 20">
            <a:extLst>
              <a:ext uri="{FF2B5EF4-FFF2-40B4-BE49-F238E27FC236}">
                <a16:creationId xmlns:a16="http://schemas.microsoft.com/office/drawing/2014/main" id="{17E13D9B-894B-4EA9-87F4-1B996E299AF7}"/>
              </a:ext>
            </a:extLst>
          </p:cNvPr>
          <p:cNvCxnSpPr/>
          <p:nvPr/>
        </p:nvCxnSpPr>
        <p:spPr>
          <a:xfrm>
            <a:off x="3901458" y="2239433"/>
            <a:ext cx="241598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EFC1990-B8DA-44B8-8F42-7A4481082499}"/>
              </a:ext>
            </a:extLst>
          </p:cNvPr>
          <p:cNvSpPr txBox="1"/>
          <p:nvPr/>
        </p:nvSpPr>
        <p:spPr>
          <a:xfrm flipH="1">
            <a:off x="4039692" y="1938204"/>
            <a:ext cx="3015152" cy="276999"/>
          </a:xfrm>
          <a:prstGeom prst="rect">
            <a:avLst/>
          </a:prstGeom>
          <a:noFill/>
        </p:spPr>
        <p:txBody>
          <a:bodyPr wrap="square" rtlCol="0">
            <a:spAutoFit/>
          </a:bodyPr>
          <a:lstStyle>
            <a:defPPr>
              <a:defRPr lang="en-US"/>
            </a:defPPr>
            <a:lvl1pPr>
              <a:defRPr sz="1632">
                <a:solidFill>
                  <a:schemeClr val="bg1"/>
                </a:solidFill>
              </a:defRPr>
            </a:lvl1pPr>
          </a:lstStyle>
          <a:p>
            <a:r>
              <a:rPr lang="en-US" sz="1200">
                <a:solidFill>
                  <a:schemeClr val="tx1"/>
                </a:solidFill>
              </a:rPr>
              <a:t>UE Policy Container </a:t>
            </a:r>
          </a:p>
        </p:txBody>
      </p:sp>
      <p:sp>
        <p:nvSpPr>
          <p:cNvPr id="12" name="Speech Bubble: Rectangle 11">
            <a:extLst>
              <a:ext uri="{FF2B5EF4-FFF2-40B4-BE49-F238E27FC236}">
                <a16:creationId xmlns:a16="http://schemas.microsoft.com/office/drawing/2014/main" id="{1D8607B8-59A3-4312-AF5E-96281E143A81}"/>
              </a:ext>
            </a:extLst>
          </p:cNvPr>
          <p:cNvSpPr/>
          <p:nvPr/>
        </p:nvSpPr>
        <p:spPr bwMode="auto">
          <a:xfrm>
            <a:off x="149645" y="1262799"/>
            <a:ext cx="2297553" cy="750393"/>
          </a:xfrm>
          <a:prstGeom prst="wedgeRectCallout">
            <a:avLst>
              <a:gd name="adj1" fmla="val 42930"/>
              <a:gd name="adj2" fmla="val 10967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spAutoFit/>
          </a:bodyPr>
          <a:lstStyle/>
          <a:p>
            <a:pPr marR="0" algn="l" defTabSz="914400" rtl="0" eaLnBrk="1" fontAlgn="base" latinLnBrk="0" hangingPunct="1">
              <a:lnSpc>
                <a:spcPct val="100000"/>
              </a:lnSpc>
              <a:spcBef>
                <a:spcPts val="800"/>
              </a:spcBef>
              <a:spcAft>
                <a:spcPct val="0"/>
              </a:spcAft>
              <a:buClrTx/>
              <a:buSzTx/>
              <a:tabLst/>
            </a:pPr>
            <a:r>
              <a:rPr lang="en-US" sz="1100" kern="1000" spc="-30">
                <a:solidFill>
                  <a:srgbClr val="181818"/>
                </a:solidFill>
              </a:rPr>
              <a:t>Both URSP and local config </a:t>
            </a:r>
            <a:br>
              <a:rPr lang="en-US" sz="1100" kern="1000" spc="-30">
                <a:solidFill>
                  <a:srgbClr val="181818"/>
                </a:solidFill>
              </a:rPr>
            </a:br>
            <a:r>
              <a:rPr lang="en-US" sz="1100" kern="1000" spc="-30">
                <a:solidFill>
                  <a:srgbClr val="181818"/>
                </a:solidFill>
              </a:rPr>
              <a:t>can be in the UE. </a:t>
            </a:r>
            <a:br>
              <a:rPr lang="en-US" sz="1100" kern="1000" spc="-30">
                <a:solidFill>
                  <a:srgbClr val="181818"/>
                </a:solidFill>
              </a:rPr>
            </a:br>
            <a:r>
              <a:rPr lang="en-US" sz="1100" kern="1000" spc="-30">
                <a:solidFill>
                  <a:srgbClr val="181818"/>
                </a:solidFill>
              </a:rPr>
              <a:t>Local config is used if there is</a:t>
            </a:r>
            <a:br>
              <a:rPr lang="en-US" sz="1100" kern="1000" spc="-30">
                <a:solidFill>
                  <a:srgbClr val="181818"/>
                </a:solidFill>
              </a:rPr>
            </a:br>
            <a:r>
              <a:rPr lang="en-US" sz="1100" kern="1000" spc="-30">
                <a:solidFill>
                  <a:srgbClr val="181818"/>
                </a:solidFill>
              </a:rPr>
              <a:t>no matching or catch all URSP rule</a:t>
            </a:r>
          </a:p>
        </p:txBody>
      </p:sp>
    </p:spTree>
    <p:extLst>
      <p:ext uri="{BB962C8B-B14F-4D97-AF65-F5344CB8AC3E}">
        <p14:creationId xmlns:p14="http://schemas.microsoft.com/office/powerpoint/2010/main" val="3724951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E868-3F46-4096-AFCB-AE06E432A833}"/>
              </a:ext>
            </a:extLst>
          </p:cNvPr>
          <p:cNvSpPr>
            <a:spLocks noGrp="1"/>
          </p:cNvSpPr>
          <p:nvPr>
            <p:ph type="title"/>
          </p:nvPr>
        </p:nvSpPr>
        <p:spPr/>
        <p:txBody>
          <a:bodyPr/>
          <a:lstStyle/>
          <a:p>
            <a:r>
              <a:rPr lang="en-US"/>
              <a:t>Background: UE Route Selection Policy</a:t>
            </a:r>
          </a:p>
        </p:txBody>
      </p:sp>
      <p:sp>
        <p:nvSpPr>
          <p:cNvPr id="3" name="Content Placeholder 2">
            <a:extLst>
              <a:ext uri="{FF2B5EF4-FFF2-40B4-BE49-F238E27FC236}">
                <a16:creationId xmlns:a16="http://schemas.microsoft.com/office/drawing/2014/main" id="{5EE03970-F1FC-42A3-A54C-BA7CD9B47715}"/>
              </a:ext>
            </a:extLst>
          </p:cNvPr>
          <p:cNvSpPr>
            <a:spLocks noGrp="1"/>
          </p:cNvSpPr>
          <p:nvPr>
            <p:ph sz="quarter" idx="10"/>
          </p:nvPr>
        </p:nvSpPr>
        <p:spPr>
          <a:xfrm>
            <a:off x="479425" y="1844675"/>
            <a:ext cx="6619028" cy="4392612"/>
          </a:xfrm>
        </p:spPr>
        <p:txBody>
          <a:bodyPr/>
          <a:lstStyle/>
          <a:p>
            <a:r>
              <a:rPr lang="en-US" sz="1600"/>
              <a:t>UE Route Selection Policy (URSP) includes a prioritized list of URSP rules.</a:t>
            </a:r>
          </a:p>
          <a:p>
            <a:r>
              <a:rPr lang="en-US" sz="1600"/>
              <a:t>Each URSP rule contains</a:t>
            </a:r>
          </a:p>
          <a:p>
            <a:pPr lvl="1"/>
            <a:r>
              <a:rPr lang="en-US" sz="1600"/>
              <a:t>Rule Precedence</a:t>
            </a:r>
          </a:p>
          <a:p>
            <a:pPr lvl="1"/>
            <a:r>
              <a:rPr lang="en-US" sz="1600"/>
              <a:t>Traffic descriptor</a:t>
            </a:r>
          </a:p>
          <a:p>
            <a:pPr lvl="1"/>
            <a:r>
              <a:rPr lang="en-US" sz="1600"/>
              <a:t>List of Route Selection Descriptors</a:t>
            </a:r>
          </a:p>
          <a:p>
            <a:pPr lvl="1"/>
            <a:r>
              <a:rPr lang="en-US" sz="1600"/>
              <a:t>Route Selection Validation (Rel 16)</a:t>
            </a:r>
          </a:p>
          <a:p>
            <a:r>
              <a:rPr lang="en-US" sz="1600"/>
              <a:t>Traffic Descriptor: Used to determine whether the rule matches.</a:t>
            </a:r>
          </a:p>
          <a:p>
            <a:r>
              <a:rPr lang="en-US" sz="1600"/>
              <a:t>UE Route Selection Policy (URSP) rules, if present, are used by the UE </a:t>
            </a:r>
          </a:p>
          <a:p>
            <a:pPr marL="709612" lvl="2"/>
            <a:r>
              <a:rPr lang="en-US" sz="1600">
                <a:ea typeface="+mn-ea"/>
                <a:cs typeface="+mn-cs"/>
              </a:rPr>
              <a:t>to establish one or multiple PDU sessions</a:t>
            </a:r>
          </a:p>
          <a:p>
            <a:pPr marL="709612" lvl="2"/>
            <a:r>
              <a:rPr lang="en-US" sz="1600">
                <a:ea typeface="+mn-ea"/>
                <a:cs typeface="+mn-cs"/>
              </a:rPr>
              <a:t>to determine DNN, S-NSSAI, SSC mode and PDU Session type for PDU Session establishment</a:t>
            </a:r>
          </a:p>
          <a:p>
            <a:pPr marL="1033463" lvl="4"/>
            <a:r>
              <a:rPr lang="en-US" sz="1600">
                <a:ea typeface="+mn-ea"/>
                <a:cs typeface="+mn-cs"/>
              </a:rPr>
              <a:t>S-NSSAI in PDU session establishment request must be in Allowed NSSAI</a:t>
            </a:r>
          </a:p>
          <a:p>
            <a:endParaRPr lang="en-US" sz="1600"/>
          </a:p>
        </p:txBody>
      </p:sp>
      <p:sp>
        <p:nvSpPr>
          <p:cNvPr id="9" name="TextBox 8">
            <a:extLst>
              <a:ext uri="{FF2B5EF4-FFF2-40B4-BE49-F238E27FC236}">
                <a16:creationId xmlns:a16="http://schemas.microsoft.com/office/drawing/2014/main" id="{640447C5-F43B-4C1A-B868-924D2E22A414}"/>
              </a:ext>
            </a:extLst>
          </p:cNvPr>
          <p:cNvSpPr txBox="1"/>
          <p:nvPr/>
        </p:nvSpPr>
        <p:spPr bwMode="auto">
          <a:xfrm>
            <a:off x="7166187" y="1277263"/>
            <a:ext cx="4391403" cy="739147"/>
          </a:xfrm>
          <a:prstGeom prst="rect">
            <a:avLst/>
          </a:prstGeom>
          <a:solidFill>
            <a:schemeClr val="accent1">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pPr>
              <a:buClr>
                <a:schemeClr val="tx1"/>
              </a:buClr>
            </a:pPr>
            <a:r>
              <a:rPr lang="en-US" sz="1400" b="1"/>
              <a:t>Rule Precedence</a:t>
            </a:r>
            <a:r>
              <a:rPr lang="en-US" sz="1400"/>
              <a:t>: Determines the order the URSP rule is enforced in the UE</a:t>
            </a:r>
          </a:p>
        </p:txBody>
      </p:sp>
      <p:sp>
        <p:nvSpPr>
          <p:cNvPr id="10" name="TextBox 9">
            <a:extLst>
              <a:ext uri="{FF2B5EF4-FFF2-40B4-BE49-F238E27FC236}">
                <a16:creationId xmlns:a16="http://schemas.microsoft.com/office/drawing/2014/main" id="{B322F4E9-89DB-48E0-9785-D657D91D11C7}"/>
              </a:ext>
            </a:extLst>
          </p:cNvPr>
          <p:cNvSpPr txBox="1"/>
          <p:nvPr/>
        </p:nvSpPr>
        <p:spPr bwMode="auto">
          <a:xfrm>
            <a:off x="7166187" y="2016410"/>
            <a:ext cx="4391403" cy="1833305"/>
          </a:xfrm>
          <a:prstGeom prst="rect">
            <a:avLst/>
          </a:prstGeom>
          <a:solidFill>
            <a:schemeClr val="accent2">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400" b="1"/>
              <a:t>Traffic descriptor</a:t>
            </a:r>
            <a:r>
              <a:rPr lang="en-US" sz="1400"/>
              <a:t>: Used to determine whether the rule matches. May contain amongst others</a:t>
            </a:r>
          </a:p>
          <a:p>
            <a:pPr marL="285750" indent="-285750">
              <a:buFont typeface="Arial" panose="020B0604020202020204" pitchFamily="34" charset="0"/>
              <a:buChar char="•"/>
            </a:pPr>
            <a:r>
              <a:rPr lang="en-US" sz="1400"/>
              <a:t>Application descriptors: </a:t>
            </a:r>
            <a:r>
              <a:rPr lang="en-US" sz="1400" err="1"/>
              <a:t>OSId</a:t>
            </a:r>
            <a:r>
              <a:rPr lang="en-US" sz="1400"/>
              <a:t> and </a:t>
            </a:r>
            <a:r>
              <a:rPr lang="en-US" sz="1400" err="1"/>
              <a:t>OSAppId</a:t>
            </a:r>
            <a:r>
              <a:rPr lang="en-US" sz="1400"/>
              <a:t>(s) </a:t>
            </a:r>
          </a:p>
          <a:p>
            <a:pPr marL="285750" indent="-285750">
              <a:buFont typeface="Arial" panose="020B0604020202020204" pitchFamily="34" charset="0"/>
              <a:buChar char="•"/>
            </a:pPr>
            <a:r>
              <a:rPr lang="en-US" sz="1400"/>
              <a:t>IP descriptors</a:t>
            </a:r>
          </a:p>
          <a:p>
            <a:pPr marL="285750" indent="-285750">
              <a:buFont typeface="Arial" panose="020B0604020202020204" pitchFamily="34" charset="0"/>
              <a:buChar char="•"/>
            </a:pPr>
            <a:r>
              <a:rPr lang="en-US" sz="1400"/>
              <a:t>Domain descriptors</a:t>
            </a:r>
          </a:p>
          <a:p>
            <a:pPr marL="285750" indent="-285750">
              <a:buFont typeface="Arial" panose="020B0604020202020204" pitchFamily="34" charset="0"/>
              <a:buChar char="•"/>
            </a:pPr>
            <a:r>
              <a:rPr lang="en-US" sz="1400"/>
              <a:t>Non-IP descriptors</a:t>
            </a:r>
          </a:p>
          <a:p>
            <a:pPr marL="285750" indent="-285750">
              <a:buFont typeface="Arial" panose="020B0604020202020204" pitchFamily="34" charset="0"/>
              <a:buChar char="•"/>
            </a:pPr>
            <a:r>
              <a:rPr lang="en-US" sz="1400"/>
              <a:t>DNN</a:t>
            </a:r>
          </a:p>
          <a:p>
            <a:pPr marL="285750" indent="-285750">
              <a:buFont typeface="Arial" panose="020B0604020202020204" pitchFamily="34" charset="0"/>
              <a:buChar char="•"/>
            </a:pPr>
            <a:r>
              <a:rPr lang="en-US" sz="1400"/>
              <a:t>Connection Capabilities</a:t>
            </a:r>
          </a:p>
        </p:txBody>
      </p:sp>
      <p:sp>
        <p:nvSpPr>
          <p:cNvPr id="11" name="TextBox 10">
            <a:extLst>
              <a:ext uri="{FF2B5EF4-FFF2-40B4-BE49-F238E27FC236}">
                <a16:creationId xmlns:a16="http://schemas.microsoft.com/office/drawing/2014/main" id="{6705CDC8-73F3-4724-BEE9-DB2BB427E6CE}"/>
              </a:ext>
            </a:extLst>
          </p:cNvPr>
          <p:cNvSpPr txBox="1"/>
          <p:nvPr/>
        </p:nvSpPr>
        <p:spPr bwMode="auto">
          <a:xfrm>
            <a:off x="7166187" y="3849715"/>
            <a:ext cx="4391403" cy="2063027"/>
          </a:xfrm>
          <a:prstGeom prst="rect">
            <a:avLst/>
          </a:prstGeom>
          <a:solidFill>
            <a:schemeClr val="accent3">
              <a:lumMod val="40000"/>
              <a:lumOff val="6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400" b="1"/>
              <a:t>List of Route Selection Descriptors, may contain</a:t>
            </a:r>
          </a:p>
          <a:p>
            <a:pPr marL="285750" indent="-285750">
              <a:buFont typeface="Arial" panose="020B0604020202020204" pitchFamily="34" charset="0"/>
              <a:buChar char="•"/>
            </a:pPr>
            <a:r>
              <a:rPr lang="en-US" sz="1400"/>
              <a:t>SSC Mode Selection: single value </a:t>
            </a:r>
          </a:p>
          <a:p>
            <a:pPr marL="285750" indent="-285750">
              <a:buFont typeface="Arial" panose="020B0604020202020204" pitchFamily="34" charset="0"/>
              <a:buChar char="•"/>
            </a:pPr>
            <a:r>
              <a:rPr lang="en-US" sz="1400"/>
              <a:t>Network Slice Selection:  Single value or a list of values of S-NSSAI(s). </a:t>
            </a:r>
          </a:p>
          <a:p>
            <a:pPr marL="285750" indent="-285750">
              <a:buFont typeface="Arial" panose="020B0604020202020204" pitchFamily="34" charset="0"/>
              <a:buChar char="•"/>
            </a:pPr>
            <a:r>
              <a:rPr lang="en-US" sz="1400"/>
              <a:t>DNN Selection: Single value or a list of values of DNN(s). </a:t>
            </a:r>
          </a:p>
          <a:p>
            <a:pPr marL="285750" indent="-285750">
              <a:buFont typeface="Arial" panose="020B0604020202020204" pitchFamily="34" charset="0"/>
              <a:buChar char="•"/>
            </a:pPr>
            <a:r>
              <a:rPr lang="en-US" sz="1400"/>
              <a:t>PDU Session Type Selection:  single value </a:t>
            </a:r>
          </a:p>
          <a:p>
            <a:pPr marL="285750" indent="-285750">
              <a:buFont typeface="Arial" panose="020B0604020202020204" pitchFamily="34" charset="0"/>
              <a:buChar char="•"/>
            </a:pPr>
            <a:r>
              <a:rPr lang="en-US" sz="1400"/>
              <a:t>Non-Seamless Offload indication</a:t>
            </a:r>
          </a:p>
          <a:p>
            <a:pPr marL="285750" indent="-285750">
              <a:buFont typeface="Arial" panose="020B0604020202020204" pitchFamily="34" charset="0"/>
              <a:buChar char="•"/>
            </a:pPr>
            <a:r>
              <a:rPr lang="en-US" sz="1400"/>
              <a:t>Access Type preference: 3GPP or non-3GPP</a:t>
            </a:r>
          </a:p>
        </p:txBody>
      </p:sp>
      <p:sp>
        <p:nvSpPr>
          <p:cNvPr id="8" name="TextBox 7">
            <a:extLst>
              <a:ext uri="{FF2B5EF4-FFF2-40B4-BE49-F238E27FC236}">
                <a16:creationId xmlns:a16="http://schemas.microsoft.com/office/drawing/2014/main" id="{B9710727-89D9-4B7B-BAC4-8F08B2B66790}"/>
              </a:ext>
            </a:extLst>
          </p:cNvPr>
          <p:cNvSpPr txBox="1"/>
          <p:nvPr/>
        </p:nvSpPr>
        <p:spPr bwMode="auto">
          <a:xfrm>
            <a:off x="7166187" y="5912742"/>
            <a:ext cx="4391403" cy="728317"/>
          </a:xfrm>
          <a:prstGeom prst="rect">
            <a:avLst/>
          </a:prstGeom>
          <a:solidFill>
            <a:schemeClr val="accent5">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400" b="1"/>
              <a:t>Route Selection Validation Criteria (Rel 16)</a:t>
            </a:r>
          </a:p>
          <a:p>
            <a:pPr marL="285750" indent="-285750">
              <a:buFont typeface="Arial" panose="020B0604020202020204" pitchFamily="34" charset="0"/>
              <a:buChar char="•"/>
            </a:pPr>
            <a:r>
              <a:rPr lang="en-US" sz="1400"/>
              <a:t>Time Window</a:t>
            </a:r>
          </a:p>
          <a:p>
            <a:pPr marL="285750" indent="-285750">
              <a:buFont typeface="Arial" panose="020B0604020202020204" pitchFamily="34" charset="0"/>
              <a:buChar char="•"/>
            </a:pPr>
            <a:r>
              <a:rPr lang="en-US" sz="1400"/>
              <a:t>Location Criteria </a:t>
            </a:r>
          </a:p>
        </p:txBody>
      </p:sp>
    </p:spTree>
    <p:extLst>
      <p:ext uri="{BB962C8B-B14F-4D97-AF65-F5344CB8AC3E}">
        <p14:creationId xmlns:p14="http://schemas.microsoft.com/office/powerpoint/2010/main" val="1237667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628B-609E-458F-A5B8-FC81E9B65CC0}"/>
              </a:ext>
            </a:extLst>
          </p:cNvPr>
          <p:cNvSpPr>
            <a:spLocks noGrp="1"/>
          </p:cNvSpPr>
          <p:nvPr>
            <p:ph type="title"/>
          </p:nvPr>
        </p:nvSpPr>
        <p:spPr/>
        <p:txBody>
          <a:bodyPr/>
          <a:lstStyle/>
          <a:p>
            <a:r>
              <a:rPr lang="en-US"/>
              <a:t>Using</a:t>
            </a:r>
            <a:br>
              <a:rPr lang="en-US"/>
            </a:br>
            <a:r>
              <a:rPr lang="en-US"/>
              <a:t>URSP</a:t>
            </a:r>
          </a:p>
        </p:txBody>
      </p:sp>
      <p:cxnSp>
        <p:nvCxnSpPr>
          <p:cNvPr id="6" name="Straight Arrow Connector 5">
            <a:extLst>
              <a:ext uri="{FF2B5EF4-FFF2-40B4-BE49-F238E27FC236}">
                <a16:creationId xmlns:a16="http://schemas.microsoft.com/office/drawing/2014/main" id="{3B6622E8-2573-47A9-A6F5-2DDFBA2A1DFB}"/>
              </a:ext>
            </a:extLst>
          </p:cNvPr>
          <p:cNvCxnSpPr/>
          <p:nvPr/>
        </p:nvCxnSpPr>
        <p:spPr>
          <a:xfrm>
            <a:off x="3249626" y="1470953"/>
            <a:ext cx="241598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D04FE69-CA9F-48AE-ACC1-4348B3ED4672}"/>
              </a:ext>
            </a:extLst>
          </p:cNvPr>
          <p:cNvSpPr txBox="1"/>
          <p:nvPr/>
        </p:nvSpPr>
        <p:spPr>
          <a:xfrm flipH="1">
            <a:off x="3447597" y="1588000"/>
            <a:ext cx="2204233" cy="343492"/>
          </a:xfrm>
          <a:prstGeom prst="rect">
            <a:avLst/>
          </a:prstGeom>
          <a:noFill/>
        </p:spPr>
        <p:txBody>
          <a:bodyPr wrap="square" rtlCol="0">
            <a:spAutoFit/>
          </a:bodyPr>
          <a:lstStyle/>
          <a:p>
            <a:r>
              <a:rPr lang="en-US" sz="1632" b="1"/>
              <a:t>1) URSP</a:t>
            </a:r>
          </a:p>
        </p:txBody>
      </p:sp>
      <p:cxnSp>
        <p:nvCxnSpPr>
          <p:cNvPr id="8" name="Straight Arrow Connector 7">
            <a:extLst>
              <a:ext uri="{FF2B5EF4-FFF2-40B4-BE49-F238E27FC236}">
                <a16:creationId xmlns:a16="http://schemas.microsoft.com/office/drawing/2014/main" id="{D3CC830C-72DB-41D7-BE8E-900E3A1BF2C4}"/>
              </a:ext>
            </a:extLst>
          </p:cNvPr>
          <p:cNvCxnSpPr>
            <a:cxnSpLocks/>
          </p:cNvCxnSpPr>
          <p:nvPr/>
        </p:nvCxnSpPr>
        <p:spPr>
          <a:xfrm flipH="1">
            <a:off x="9055220" y="1890018"/>
            <a:ext cx="920327"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130CF03-4B98-47C5-B8FF-3D71BEE20547}"/>
              </a:ext>
            </a:extLst>
          </p:cNvPr>
          <p:cNvSpPr txBox="1"/>
          <p:nvPr/>
        </p:nvSpPr>
        <p:spPr>
          <a:xfrm flipH="1">
            <a:off x="6996627" y="1543642"/>
            <a:ext cx="2940364" cy="343492"/>
          </a:xfrm>
          <a:prstGeom prst="rect">
            <a:avLst/>
          </a:prstGeom>
          <a:noFill/>
        </p:spPr>
        <p:txBody>
          <a:bodyPr wrap="square" rtlCol="0">
            <a:spAutoFit/>
          </a:bodyPr>
          <a:lstStyle/>
          <a:p>
            <a:r>
              <a:rPr lang="en-US" sz="1632" b="1"/>
              <a:t>1) URSP</a:t>
            </a:r>
          </a:p>
        </p:txBody>
      </p:sp>
      <p:cxnSp>
        <p:nvCxnSpPr>
          <p:cNvPr id="24" name="Straight Arrow Connector 23">
            <a:extLst>
              <a:ext uri="{FF2B5EF4-FFF2-40B4-BE49-F238E27FC236}">
                <a16:creationId xmlns:a16="http://schemas.microsoft.com/office/drawing/2014/main" id="{54B787B1-2B4A-4B33-B4A5-BA9D57C3F11E}"/>
              </a:ext>
            </a:extLst>
          </p:cNvPr>
          <p:cNvCxnSpPr>
            <a:cxnSpLocks/>
          </p:cNvCxnSpPr>
          <p:nvPr/>
        </p:nvCxnSpPr>
        <p:spPr>
          <a:xfrm flipH="1">
            <a:off x="6887612" y="1890018"/>
            <a:ext cx="100207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F2BE07-3EF0-4BC3-AF02-5EE7DB4D41B0}"/>
              </a:ext>
            </a:extLst>
          </p:cNvPr>
          <p:cNvSpPr txBox="1"/>
          <p:nvPr/>
        </p:nvSpPr>
        <p:spPr>
          <a:xfrm flipH="1">
            <a:off x="60388" y="2898462"/>
            <a:ext cx="2143540" cy="2462213"/>
          </a:xfrm>
          <a:prstGeom prst="rect">
            <a:avLst/>
          </a:prstGeom>
          <a:noFill/>
        </p:spPr>
        <p:txBody>
          <a:bodyPr wrap="square" lIns="91440" tIns="45720" rIns="91440" bIns="45720" rtlCol="0" anchor="t">
            <a:spAutoFit/>
          </a:bodyPr>
          <a:lstStyle>
            <a:defPPr>
              <a:defRPr lang="en-US"/>
            </a:defPPr>
            <a:lvl1pPr>
              <a:defRPr sz="1632">
                <a:solidFill>
                  <a:schemeClr val="bg1"/>
                </a:solidFill>
              </a:defRPr>
            </a:lvl1pPr>
          </a:lstStyle>
          <a:p>
            <a:r>
              <a:rPr lang="en-US" sz="1400">
                <a:solidFill>
                  <a:schemeClr val="tx1"/>
                </a:solidFill>
              </a:rPr>
              <a:t>UE stores and uses URSP for PDU session establishment to determine one or more of</a:t>
            </a:r>
          </a:p>
          <a:p>
            <a:pPr marL="285750" indent="-285750">
              <a:buFont typeface="Arial" panose="020B0604020202020204" pitchFamily="34" charset="0"/>
              <a:buChar char="•"/>
            </a:pPr>
            <a:r>
              <a:rPr lang="en-US" sz="1400">
                <a:solidFill>
                  <a:schemeClr val="tx1"/>
                </a:solidFill>
              </a:rPr>
              <a:t>S-NSSAI</a:t>
            </a:r>
          </a:p>
          <a:p>
            <a:pPr marL="285750" indent="-285750">
              <a:buFont typeface="Arial" panose="020B0604020202020204" pitchFamily="34" charset="0"/>
              <a:buChar char="•"/>
            </a:pPr>
            <a:r>
              <a:rPr lang="en-US" sz="1400">
                <a:solidFill>
                  <a:schemeClr val="tx1"/>
                </a:solidFill>
              </a:rPr>
              <a:t>DNN</a:t>
            </a:r>
          </a:p>
          <a:p>
            <a:pPr marL="285750" indent="-285750">
              <a:buFont typeface="Arial" panose="020B0604020202020204" pitchFamily="34" charset="0"/>
              <a:buChar char="•"/>
            </a:pPr>
            <a:r>
              <a:rPr lang="en-US" sz="1400">
                <a:solidFill>
                  <a:schemeClr val="tx1"/>
                </a:solidFill>
              </a:rPr>
              <a:t>SSC mode</a:t>
            </a:r>
          </a:p>
          <a:p>
            <a:r>
              <a:rPr lang="en-US" sz="1400">
                <a:solidFill>
                  <a:schemeClr val="tx1"/>
                </a:solidFill>
              </a:rPr>
              <a:t>For PDN connections, only APN/DNN can be determined</a:t>
            </a:r>
          </a:p>
        </p:txBody>
      </p:sp>
      <p:cxnSp>
        <p:nvCxnSpPr>
          <p:cNvPr id="27" name="Straight Arrow Connector 26">
            <a:extLst>
              <a:ext uri="{FF2B5EF4-FFF2-40B4-BE49-F238E27FC236}">
                <a16:creationId xmlns:a16="http://schemas.microsoft.com/office/drawing/2014/main" id="{FCCEF9BE-14B0-4CA3-9B7F-D42B9BF08FC6}"/>
              </a:ext>
            </a:extLst>
          </p:cNvPr>
          <p:cNvCxnSpPr>
            <a:cxnSpLocks/>
          </p:cNvCxnSpPr>
          <p:nvPr/>
        </p:nvCxnSpPr>
        <p:spPr>
          <a:xfrm>
            <a:off x="6871946" y="1470953"/>
            <a:ext cx="100015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3215F74-D414-486E-AE2B-1F2D12CC05F3}"/>
              </a:ext>
            </a:extLst>
          </p:cNvPr>
          <p:cNvCxnSpPr>
            <a:cxnSpLocks/>
          </p:cNvCxnSpPr>
          <p:nvPr/>
        </p:nvCxnSpPr>
        <p:spPr>
          <a:xfrm flipH="1">
            <a:off x="3211367" y="1972358"/>
            <a:ext cx="2378116"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A29EA37-03B9-428A-8774-BA3C700493DD}"/>
              </a:ext>
            </a:extLst>
          </p:cNvPr>
          <p:cNvSpPr txBox="1"/>
          <p:nvPr/>
        </p:nvSpPr>
        <p:spPr>
          <a:xfrm flipH="1">
            <a:off x="6771717" y="897245"/>
            <a:ext cx="3015152" cy="594650"/>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0) UE Policy </a:t>
            </a:r>
            <a:br>
              <a:rPr lang="en-US">
                <a:solidFill>
                  <a:schemeClr val="tx1"/>
                </a:solidFill>
              </a:rPr>
            </a:br>
            <a:r>
              <a:rPr lang="en-US">
                <a:solidFill>
                  <a:schemeClr val="tx1"/>
                </a:solidFill>
              </a:rPr>
              <a:t>Container</a:t>
            </a:r>
          </a:p>
        </p:txBody>
      </p:sp>
      <p:sp>
        <p:nvSpPr>
          <p:cNvPr id="31" name="TextBox 30">
            <a:extLst>
              <a:ext uri="{FF2B5EF4-FFF2-40B4-BE49-F238E27FC236}">
                <a16:creationId xmlns:a16="http://schemas.microsoft.com/office/drawing/2014/main" id="{2E3BC0B8-FF3E-46C3-846F-83E3EBB08E65}"/>
              </a:ext>
            </a:extLst>
          </p:cNvPr>
          <p:cNvSpPr txBox="1"/>
          <p:nvPr/>
        </p:nvSpPr>
        <p:spPr>
          <a:xfrm flipH="1">
            <a:off x="3419549" y="1050044"/>
            <a:ext cx="3015152" cy="343492"/>
          </a:xfrm>
          <a:prstGeom prst="rect">
            <a:avLst/>
          </a:prstGeom>
          <a:noFill/>
        </p:spPr>
        <p:txBody>
          <a:bodyPr wrap="square" rtlCol="0">
            <a:spAutoFit/>
          </a:bodyPr>
          <a:lstStyle>
            <a:defPPr>
              <a:defRPr lang="en-US"/>
            </a:defPPr>
            <a:lvl1pPr>
              <a:defRPr sz="1632">
                <a:solidFill>
                  <a:schemeClr val="bg1"/>
                </a:solidFill>
              </a:defRPr>
            </a:lvl1pPr>
          </a:lstStyle>
          <a:p>
            <a:r>
              <a:rPr lang="en-US">
                <a:solidFill>
                  <a:schemeClr val="tx1"/>
                </a:solidFill>
              </a:rPr>
              <a:t>0) UE Policy Container </a:t>
            </a:r>
          </a:p>
        </p:txBody>
      </p:sp>
      <p:sp>
        <p:nvSpPr>
          <p:cNvPr id="25" name="TextBox 24">
            <a:extLst>
              <a:ext uri="{FF2B5EF4-FFF2-40B4-BE49-F238E27FC236}">
                <a16:creationId xmlns:a16="http://schemas.microsoft.com/office/drawing/2014/main" id="{0DA9E421-A671-4C06-841B-35C0B2A27326}"/>
              </a:ext>
            </a:extLst>
          </p:cNvPr>
          <p:cNvSpPr txBox="1"/>
          <p:nvPr/>
        </p:nvSpPr>
        <p:spPr>
          <a:xfrm flipH="1">
            <a:off x="2291980" y="505136"/>
            <a:ext cx="6325156" cy="343492"/>
          </a:xfrm>
          <a:prstGeom prst="rect">
            <a:avLst/>
          </a:prstGeom>
          <a:noFill/>
        </p:spPr>
        <p:txBody>
          <a:bodyPr wrap="square" rtlCol="0">
            <a:spAutoFit/>
          </a:bodyPr>
          <a:lstStyle/>
          <a:p>
            <a:r>
              <a:rPr lang="en-US" sz="1632" b="1"/>
              <a:t>REGISTRATION + UE Configuration Update Procedure</a:t>
            </a:r>
          </a:p>
        </p:txBody>
      </p:sp>
      <p:sp>
        <p:nvSpPr>
          <p:cNvPr id="33" name="Rectangle 32">
            <a:extLst>
              <a:ext uri="{FF2B5EF4-FFF2-40B4-BE49-F238E27FC236}">
                <a16:creationId xmlns:a16="http://schemas.microsoft.com/office/drawing/2014/main" id="{CE782495-03C6-4786-8585-BF06F45212B8}"/>
              </a:ext>
            </a:extLst>
          </p:cNvPr>
          <p:cNvSpPr/>
          <p:nvPr/>
        </p:nvSpPr>
        <p:spPr bwMode="auto">
          <a:xfrm>
            <a:off x="2283275" y="471707"/>
            <a:ext cx="9649569" cy="196955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44" name="TextBox 43">
            <a:extLst>
              <a:ext uri="{FF2B5EF4-FFF2-40B4-BE49-F238E27FC236}">
                <a16:creationId xmlns:a16="http://schemas.microsoft.com/office/drawing/2014/main" id="{3DFB574B-5F9D-4870-A085-EAF0666AB7A1}"/>
              </a:ext>
            </a:extLst>
          </p:cNvPr>
          <p:cNvSpPr txBox="1"/>
          <p:nvPr/>
        </p:nvSpPr>
        <p:spPr bwMode="auto">
          <a:xfrm>
            <a:off x="5792017" y="996586"/>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 </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5" name="TextBox 44">
            <a:extLst>
              <a:ext uri="{FF2B5EF4-FFF2-40B4-BE49-F238E27FC236}">
                <a16:creationId xmlns:a16="http://schemas.microsoft.com/office/drawing/2014/main" id="{35AE8FDC-BBED-4445-8B83-A51733010696}"/>
              </a:ext>
            </a:extLst>
          </p:cNvPr>
          <p:cNvSpPr txBox="1"/>
          <p:nvPr/>
        </p:nvSpPr>
        <p:spPr bwMode="auto">
          <a:xfrm>
            <a:off x="10125653" y="1029312"/>
            <a:ext cx="841572" cy="1251199"/>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8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D</a:t>
            </a:r>
            <a:endParaRPr kumimoji="0" lang="en-US" sz="28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UDR</a:t>
            </a: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47" name="TextBox 46">
            <a:extLst>
              <a:ext uri="{FF2B5EF4-FFF2-40B4-BE49-F238E27FC236}">
                <a16:creationId xmlns:a16="http://schemas.microsoft.com/office/drawing/2014/main" id="{2A195EFE-2DFE-42F5-8430-6F3483B1AE46}"/>
              </a:ext>
            </a:extLst>
          </p:cNvPr>
          <p:cNvSpPr txBox="1"/>
          <p:nvPr/>
        </p:nvSpPr>
        <p:spPr bwMode="auto">
          <a:xfrm>
            <a:off x="8053143" y="994827"/>
            <a:ext cx="1002076" cy="1365683"/>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PCF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grpSp>
        <p:nvGrpSpPr>
          <p:cNvPr id="49" name="Picture Placeholder 51">
            <a:extLst>
              <a:ext uri="{FF2B5EF4-FFF2-40B4-BE49-F238E27FC236}">
                <a16:creationId xmlns:a16="http://schemas.microsoft.com/office/drawing/2014/main" id="{5F82BE41-2BD7-4850-87DF-9252C44D8FAA}"/>
              </a:ext>
            </a:extLst>
          </p:cNvPr>
          <p:cNvGrpSpPr>
            <a:grpSpLocks noChangeAspect="1"/>
          </p:cNvGrpSpPr>
          <p:nvPr/>
        </p:nvGrpSpPr>
        <p:grpSpPr>
          <a:xfrm>
            <a:off x="817563" y="2031347"/>
            <a:ext cx="541551" cy="867745"/>
            <a:chOff x="674873" y="539992"/>
            <a:chExt cx="450480" cy="721821"/>
          </a:xfrm>
        </p:grpSpPr>
        <p:sp>
          <p:nvSpPr>
            <p:cNvPr id="50" name="Freeform 7">
              <a:extLst>
                <a:ext uri="{FF2B5EF4-FFF2-40B4-BE49-F238E27FC236}">
                  <a16:creationId xmlns:a16="http://schemas.microsoft.com/office/drawing/2014/main" id="{537CEDDF-B8C3-46AC-BCC1-E800F706B723}"/>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1" name="Freeform 8">
              <a:extLst>
                <a:ext uri="{FF2B5EF4-FFF2-40B4-BE49-F238E27FC236}">
                  <a16:creationId xmlns:a16="http://schemas.microsoft.com/office/drawing/2014/main" id="{BBB8E7D5-EE95-4FD1-B149-0DDDE4F1F529}"/>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8" name="TextBox 57">
            <a:extLst>
              <a:ext uri="{FF2B5EF4-FFF2-40B4-BE49-F238E27FC236}">
                <a16:creationId xmlns:a16="http://schemas.microsoft.com/office/drawing/2014/main" id="{856E7D37-C26C-4C2C-826C-E440DACE6D77}"/>
              </a:ext>
            </a:extLst>
          </p:cNvPr>
          <p:cNvSpPr txBox="1"/>
          <p:nvPr/>
        </p:nvSpPr>
        <p:spPr>
          <a:xfrm flipH="1">
            <a:off x="2283277" y="2429334"/>
            <a:ext cx="3268395" cy="343492"/>
          </a:xfrm>
          <a:prstGeom prst="rect">
            <a:avLst/>
          </a:prstGeom>
          <a:noFill/>
        </p:spPr>
        <p:txBody>
          <a:bodyPr wrap="square" rtlCol="0">
            <a:spAutoFit/>
          </a:bodyPr>
          <a:lstStyle/>
          <a:p>
            <a:r>
              <a:rPr lang="en-US" sz="1632" b="1"/>
              <a:t>PDU Session establishment</a:t>
            </a:r>
          </a:p>
        </p:txBody>
      </p:sp>
      <p:sp>
        <p:nvSpPr>
          <p:cNvPr id="59" name="Rectangle 58">
            <a:extLst>
              <a:ext uri="{FF2B5EF4-FFF2-40B4-BE49-F238E27FC236}">
                <a16:creationId xmlns:a16="http://schemas.microsoft.com/office/drawing/2014/main" id="{3D61D010-3B8A-43F3-A0F0-2D5D4D36FB3A}"/>
              </a:ext>
            </a:extLst>
          </p:cNvPr>
          <p:cNvSpPr/>
          <p:nvPr/>
        </p:nvSpPr>
        <p:spPr bwMode="auto">
          <a:xfrm>
            <a:off x="2289455" y="2441940"/>
            <a:ext cx="9649569" cy="216414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cxnSp>
        <p:nvCxnSpPr>
          <p:cNvPr id="60" name="Straight Arrow Connector 59">
            <a:extLst>
              <a:ext uri="{FF2B5EF4-FFF2-40B4-BE49-F238E27FC236}">
                <a16:creationId xmlns:a16="http://schemas.microsoft.com/office/drawing/2014/main" id="{4D50C35F-E330-448B-A867-47881755D7B4}"/>
              </a:ext>
            </a:extLst>
          </p:cNvPr>
          <p:cNvCxnSpPr>
            <a:cxnSpLocks/>
          </p:cNvCxnSpPr>
          <p:nvPr/>
        </p:nvCxnSpPr>
        <p:spPr>
          <a:xfrm>
            <a:off x="2862592" y="3457839"/>
            <a:ext cx="15849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4C5DA48-2525-4F3F-B812-639AE9F985B2}"/>
              </a:ext>
            </a:extLst>
          </p:cNvPr>
          <p:cNvSpPr txBox="1"/>
          <p:nvPr/>
        </p:nvSpPr>
        <p:spPr>
          <a:xfrm flipH="1">
            <a:off x="2837612" y="2904861"/>
            <a:ext cx="2233509" cy="594650"/>
          </a:xfrm>
          <a:prstGeom prst="rect">
            <a:avLst/>
          </a:prstGeom>
          <a:noFill/>
        </p:spPr>
        <p:txBody>
          <a:bodyPr wrap="square" rtlCol="0">
            <a:spAutoFit/>
          </a:bodyPr>
          <a:lstStyle/>
          <a:p>
            <a:r>
              <a:rPr lang="en-US" sz="1632" b="1"/>
              <a:t>1) S-NSSAI, DNN, </a:t>
            </a:r>
            <a:r>
              <a:rPr lang="en-US" sz="1632"/>
              <a:t>SSC mode</a:t>
            </a:r>
          </a:p>
        </p:txBody>
      </p:sp>
      <p:sp>
        <p:nvSpPr>
          <p:cNvPr id="64" name="TextBox 63">
            <a:extLst>
              <a:ext uri="{FF2B5EF4-FFF2-40B4-BE49-F238E27FC236}">
                <a16:creationId xmlns:a16="http://schemas.microsoft.com/office/drawing/2014/main" id="{5B11C1CD-1F0F-45F5-8132-F53305955998}"/>
              </a:ext>
            </a:extLst>
          </p:cNvPr>
          <p:cNvSpPr txBox="1"/>
          <p:nvPr/>
        </p:nvSpPr>
        <p:spPr bwMode="auto">
          <a:xfrm>
            <a:off x="4447572" y="3277231"/>
            <a:ext cx="1002076" cy="1231822"/>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AMF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65" name="TextBox 64">
            <a:extLst>
              <a:ext uri="{FF2B5EF4-FFF2-40B4-BE49-F238E27FC236}">
                <a16:creationId xmlns:a16="http://schemas.microsoft.com/office/drawing/2014/main" id="{B293B91C-DA1E-4C95-B77E-C86D2E67097A}"/>
              </a:ext>
            </a:extLst>
          </p:cNvPr>
          <p:cNvSpPr txBox="1"/>
          <p:nvPr/>
        </p:nvSpPr>
        <p:spPr bwMode="auto">
          <a:xfrm>
            <a:off x="8332672" y="3250446"/>
            <a:ext cx="1002076" cy="1231822"/>
          </a:xfrm>
          <a:prstGeom prst="rect">
            <a:avLst/>
          </a:prstGeom>
          <a:solidFill>
            <a:schemeClr val="bg1"/>
          </a:solidFill>
          <a:ln w="19050">
            <a:solidFill>
              <a:schemeClr val="tx2"/>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SMF</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67" name="TextBox 66">
            <a:extLst>
              <a:ext uri="{FF2B5EF4-FFF2-40B4-BE49-F238E27FC236}">
                <a16:creationId xmlns:a16="http://schemas.microsoft.com/office/drawing/2014/main" id="{D880D5C6-BEED-4256-9ACB-33D3F45112ED}"/>
              </a:ext>
            </a:extLst>
          </p:cNvPr>
          <p:cNvSpPr txBox="1"/>
          <p:nvPr/>
        </p:nvSpPr>
        <p:spPr>
          <a:xfrm flipH="1">
            <a:off x="5825813" y="2836994"/>
            <a:ext cx="2233510" cy="594650"/>
          </a:xfrm>
          <a:prstGeom prst="rect">
            <a:avLst/>
          </a:prstGeom>
          <a:noFill/>
        </p:spPr>
        <p:txBody>
          <a:bodyPr wrap="square" rtlCol="0">
            <a:spAutoFit/>
          </a:bodyPr>
          <a:lstStyle/>
          <a:p>
            <a:r>
              <a:rPr lang="en-US" sz="1632" b="1"/>
              <a:t>2) S-NSSAI, DNN, </a:t>
            </a:r>
            <a:r>
              <a:rPr lang="en-US" sz="1632"/>
              <a:t>SCC mode</a:t>
            </a:r>
          </a:p>
        </p:txBody>
      </p:sp>
      <p:cxnSp>
        <p:nvCxnSpPr>
          <p:cNvPr id="68" name="Straight Arrow Connector 67">
            <a:extLst>
              <a:ext uri="{FF2B5EF4-FFF2-40B4-BE49-F238E27FC236}">
                <a16:creationId xmlns:a16="http://schemas.microsoft.com/office/drawing/2014/main" id="{B17964B9-B29F-45E8-9483-EE477321CE80}"/>
              </a:ext>
            </a:extLst>
          </p:cNvPr>
          <p:cNvCxnSpPr>
            <a:cxnSpLocks/>
          </p:cNvCxnSpPr>
          <p:nvPr/>
        </p:nvCxnSpPr>
        <p:spPr>
          <a:xfrm>
            <a:off x="5492847" y="3436640"/>
            <a:ext cx="2848223"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2977B409-37B5-4817-BF37-9EB9D8978A6A}"/>
              </a:ext>
            </a:extLst>
          </p:cNvPr>
          <p:cNvCxnSpPr>
            <a:cxnSpLocks/>
          </p:cNvCxnSpPr>
          <p:nvPr/>
        </p:nvCxnSpPr>
        <p:spPr>
          <a:xfrm flipH="1">
            <a:off x="2862592" y="4324607"/>
            <a:ext cx="5272995"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B22DC75F-229E-4C9D-8D1F-8CAE462610D7}"/>
              </a:ext>
            </a:extLst>
          </p:cNvPr>
          <p:cNvSpPr txBox="1"/>
          <p:nvPr/>
        </p:nvSpPr>
        <p:spPr>
          <a:xfrm flipH="1">
            <a:off x="6800273" y="3985814"/>
            <a:ext cx="1461584" cy="343492"/>
          </a:xfrm>
          <a:prstGeom prst="rect">
            <a:avLst/>
          </a:prstGeom>
          <a:noFill/>
        </p:spPr>
        <p:txBody>
          <a:bodyPr wrap="square" rtlCol="0">
            <a:spAutoFit/>
          </a:bodyPr>
          <a:lstStyle/>
          <a:p>
            <a:r>
              <a:rPr lang="en-US" sz="1632" b="1"/>
              <a:t>3) S-NSSAI</a:t>
            </a:r>
          </a:p>
        </p:txBody>
      </p:sp>
      <p:cxnSp>
        <p:nvCxnSpPr>
          <p:cNvPr id="72" name="Straight Arrow Connector 71">
            <a:extLst>
              <a:ext uri="{FF2B5EF4-FFF2-40B4-BE49-F238E27FC236}">
                <a16:creationId xmlns:a16="http://schemas.microsoft.com/office/drawing/2014/main" id="{D18BA764-3522-41F2-9C96-8654A62CFF70}"/>
              </a:ext>
            </a:extLst>
          </p:cNvPr>
          <p:cNvCxnSpPr>
            <a:cxnSpLocks/>
          </p:cNvCxnSpPr>
          <p:nvPr/>
        </p:nvCxnSpPr>
        <p:spPr>
          <a:xfrm>
            <a:off x="2862592" y="5276701"/>
            <a:ext cx="15849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A32A466D-5E96-4E80-A5C9-B1ABD49CFBF4}"/>
              </a:ext>
            </a:extLst>
          </p:cNvPr>
          <p:cNvSpPr txBox="1"/>
          <p:nvPr/>
        </p:nvSpPr>
        <p:spPr>
          <a:xfrm flipH="1">
            <a:off x="2970233" y="4912010"/>
            <a:ext cx="2072583" cy="343492"/>
          </a:xfrm>
          <a:prstGeom prst="rect">
            <a:avLst/>
          </a:prstGeom>
          <a:noFill/>
        </p:spPr>
        <p:txBody>
          <a:bodyPr wrap="square" rtlCol="0">
            <a:spAutoFit/>
          </a:bodyPr>
          <a:lstStyle/>
          <a:p>
            <a:r>
              <a:rPr lang="en-US" sz="1632" b="1"/>
              <a:t>1) APN</a:t>
            </a:r>
          </a:p>
        </p:txBody>
      </p:sp>
      <p:sp>
        <p:nvSpPr>
          <p:cNvPr id="74" name="TextBox 73">
            <a:extLst>
              <a:ext uri="{FF2B5EF4-FFF2-40B4-BE49-F238E27FC236}">
                <a16:creationId xmlns:a16="http://schemas.microsoft.com/office/drawing/2014/main" id="{19B58DE8-84BE-43FD-B60E-4AF884956664}"/>
              </a:ext>
            </a:extLst>
          </p:cNvPr>
          <p:cNvSpPr txBox="1"/>
          <p:nvPr/>
        </p:nvSpPr>
        <p:spPr>
          <a:xfrm flipH="1">
            <a:off x="7319826" y="4913259"/>
            <a:ext cx="1461584" cy="343492"/>
          </a:xfrm>
          <a:prstGeom prst="rect">
            <a:avLst/>
          </a:prstGeom>
          <a:noFill/>
        </p:spPr>
        <p:txBody>
          <a:bodyPr wrap="square" rtlCol="0">
            <a:spAutoFit/>
          </a:bodyPr>
          <a:lstStyle/>
          <a:p>
            <a:r>
              <a:rPr lang="en-US" sz="1632" b="1"/>
              <a:t>3) APN</a:t>
            </a:r>
          </a:p>
        </p:txBody>
      </p:sp>
      <p:cxnSp>
        <p:nvCxnSpPr>
          <p:cNvPr id="75" name="Straight Arrow Connector 74">
            <a:extLst>
              <a:ext uri="{FF2B5EF4-FFF2-40B4-BE49-F238E27FC236}">
                <a16:creationId xmlns:a16="http://schemas.microsoft.com/office/drawing/2014/main" id="{4333FA89-8FED-49CD-9009-B8AF16833298}"/>
              </a:ext>
            </a:extLst>
          </p:cNvPr>
          <p:cNvCxnSpPr>
            <a:cxnSpLocks/>
          </p:cNvCxnSpPr>
          <p:nvPr/>
        </p:nvCxnSpPr>
        <p:spPr>
          <a:xfrm>
            <a:off x="7291349" y="5276701"/>
            <a:ext cx="90129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83D066D1-B489-4CC5-BB5D-B40D4BDD890C}"/>
              </a:ext>
            </a:extLst>
          </p:cNvPr>
          <p:cNvSpPr txBox="1"/>
          <p:nvPr/>
        </p:nvSpPr>
        <p:spPr>
          <a:xfrm flipH="1">
            <a:off x="2283275" y="4591139"/>
            <a:ext cx="4148900" cy="343492"/>
          </a:xfrm>
          <a:prstGeom prst="rect">
            <a:avLst/>
          </a:prstGeom>
          <a:noFill/>
        </p:spPr>
        <p:txBody>
          <a:bodyPr wrap="square" rtlCol="0">
            <a:spAutoFit/>
          </a:bodyPr>
          <a:lstStyle/>
          <a:p>
            <a:r>
              <a:rPr lang="en-US" sz="1632" b="1"/>
              <a:t>PDN Connection establishment (Rel 16)</a:t>
            </a:r>
          </a:p>
        </p:txBody>
      </p:sp>
      <p:sp>
        <p:nvSpPr>
          <p:cNvPr id="77" name="Rectangle 76">
            <a:extLst>
              <a:ext uri="{FF2B5EF4-FFF2-40B4-BE49-F238E27FC236}">
                <a16:creationId xmlns:a16="http://schemas.microsoft.com/office/drawing/2014/main" id="{F2FB9AF1-6B72-4298-A35C-7ED9FD7CCD94}"/>
              </a:ext>
            </a:extLst>
          </p:cNvPr>
          <p:cNvSpPr/>
          <p:nvPr/>
        </p:nvSpPr>
        <p:spPr bwMode="auto">
          <a:xfrm>
            <a:off x="2289455" y="4603747"/>
            <a:ext cx="9649569" cy="1840368"/>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
        <p:nvSpPr>
          <p:cNvPr id="78" name="TextBox 77">
            <a:extLst>
              <a:ext uri="{FF2B5EF4-FFF2-40B4-BE49-F238E27FC236}">
                <a16:creationId xmlns:a16="http://schemas.microsoft.com/office/drawing/2014/main" id="{2DDC9B75-8F14-41B1-9104-1FA3BEF0C4FD}"/>
              </a:ext>
            </a:extLst>
          </p:cNvPr>
          <p:cNvSpPr txBox="1"/>
          <p:nvPr/>
        </p:nvSpPr>
        <p:spPr bwMode="auto">
          <a:xfrm>
            <a:off x="4447572" y="5096093"/>
            <a:ext cx="1002076" cy="1231822"/>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MME</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79" name="TextBox 78">
            <a:extLst>
              <a:ext uri="{FF2B5EF4-FFF2-40B4-BE49-F238E27FC236}">
                <a16:creationId xmlns:a16="http://schemas.microsoft.com/office/drawing/2014/main" id="{E0ACD47C-8E71-4E8A-B2D1-A15417CA7AFD}"/>
              </a:ext>
            </a:extLst>
          </p:cNvPr>
          <p:cNvSpPr txBox="1"/>
          <p:nvPr/>
        </p:nvSpPr>
        <p:spPr bwMode="auto">
          <a:xfrm>
            <a:off x="8248574" y="5069308"/>
            <a:ext cx="1002076" cy="1231822"/>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PGW</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80" name="TextBox 79">
            <a:extLst>
              <a:ext uri="{FF2B5EF4-FFF2-40B4-BE49-F238E27FC236}">
                <a16:creationId xmlns:a16="http://schemas.microsoft.com/office/drawing/2014/main" id="{911215CD-F4E3-49F4-A717-1255E1A4A674}"/>
              </a:ext>
            </a:extLst>
          </p:cNvPr>
          <p:cNvSpPr txBox="1"/>
          <p:nvPr/>
        </p:nvSpPr>
        <p:spPr bwMode="auto">
          <a:xfrm>
            <a:off x="6264845" y="5077771"/>
            <a:ext cx="1002076" cy="1231822"/>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2400" b="0" i="0" u="none" strike="noStrike" kern="1200" cap="none" spc="0" normalizeH="0" baseline="0" noProof="0">
                <a:ln>
                  <a:noFill/>
                </a:ln>
                <a:solidFill>
                  <a:schemeClr val="tx1"/>
                </a:solidFill>
                <a:effectLst/>
                <a:uLnTx/>
                <a:uFillTx/>
                <a:latin typeface="Ericsson Technical Icons" panose="00000500000000000000" pitchFamily="2" charset="0"/>
                <a:ea typeface="+mn-ea"/>
                <a:cs typeface="+mn-cs"/>
              </a:rPr>
              <a:t>s</a:t>
            </a: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endParaRPr kumimoji="0" lang="en-US" sz="1600" b="0" i="0" u="none" strike="noStrike" kern="1200" cap="none" spc="0" normalizeH="0" baseline="0" noProof="0">
              <a:ln>
                <a:noFill/>
              </a:ln>
              <a:solidFill>
                <a:schemeClr val="tx1"/>
              </a:solidFill>
              <a:effectLst/>
              <a:uLnTx/>
              <a:uFillTx/>
              <a:latin typeface="Ericsson Hilda"/>
              <a:ea typeface="+mn-ea"/>
              <a:cs typeface="+mn-cs"/>
            </a:endParaRPr>
          </a:p>
          <a:p>
            <a:pPr marL="0" marR="0" lvl="0" indent="0" algn="ctr" defTabSz="914400" rtl="0" eaLnBrk="1" fontAlgn="auto" latinLnBrk="0" hangingPunct="1">
              <a:lnSpc>
                <a:spcPct val="90000"/>
              </a:lnSpc>
              <a:spcBef>
                <a:spcPts val="0"/>
              </a:spcBef>
              <a:spcAft>
                <a:spcPts val="0"/>
              </a:spcAft>
              <a:buClr>
                <a:srgbClr val="181818"/>
              </a:buClr>
              <a:buSzTx/>
              <a:buFontTx/>
              <a:buNone/>
              <a:tabLst/>
              <a:defRPr/>
            </a:pPr>
            <a:r>
              <a:rPr kumimoji="0" lang="en-US" sz="1600" b="0" i="0" u="none" strike="noStrike" kern="1200" cap="none" spc="0" normalizeH="0" baseline="0" noProof="0">
                <a:ln>
                  <a:noFill/>
                </a:ln>
                <a:solidFill>
                  <a:schemeClr val="tx1"/>
                </a:solidFill>
                <a:effectLst/>
                <a:uLnTx/>
                <a:uFillTx/>
                <a:latin typeface="Ericsson Hilda"/>
                <a:ea typeface="+mn-ea"/>
                <a:cs typeface="+mn-cs"/>
              </a:rPr>
              <a:t>SGW</a:t>
            </a:r>
            <a:br>
              <a:rPr kumimoji="0" lang="en-US" sz="1400" b="0" i="0" u="none" strike="noStrike" kern="1200" cap="none" spc="0" normalizeH="0" baseline="0" noProof="0">
                <a:ln>
                  <a:noFill/>
                </a:ln>
                <a:solidFill>
                  <a:schemeClr val="tx1"/>
                </a:solidFill>
                <a:effectLst/>
                <a:uLnTx/>
                <a:uFillTx/>
                <a:latin typeface="Ericsson Hilda"/>
                <a:ea typeface="+mn-ea"/>
                <a:cs typeface="+mn-cs"/>
              </a:rPr>
            </a:br>
            <a:endParaRPr kumimoji="0" lang="en-US" sz="1400" b="0" i="0" u="none" strike="noStrike" kern="1200" cap="none" spc="0" normalizeH="0" baseline="0" noProof="0">
              <a:ln>
                <a:noFill/>
              </a:ln>
              <a:solidFill>
                <a:schemeClr val="tx1"/>
              </a:solidFill>
              <a:effectLst/>
              <a:uLnTx/>
              <a:uFillTx/>
              <a:latin typeface="Ericsson Hilda"/>
              <a:ea typeface="+mn-ea"/>
              <a:cs typeface="+mn-cs"/>
            </a:endParaRPr>
          </a:p>
        </p:txBody>
      </p:sp>
      <p:sp>
        <p:nvSpPr>
          <p:cNvPr id="81" name="TextBox 80">
            <a:extLst>
              <a:ext uri="{FF2B5EF4-FFF2-40B4-BE49-F238E27FC236}">
                <a16:creationId xmlns:a16="http://schemas.microsoft.com/office/drawing/2014/main" id="{71D9FB71-62B5-403B-8952-5E669E55D10E}"/>
              </a:ext>
            </a:extLst>
          </p:cNvPr>
          <p:cNvSpPr txBox="1"/>
          <p:nvPr/>
        </p:nvSpPr>
        <p:spPr>
          <a:xfrm flipH="1">
            <a:off x="5382750" y="4891937"/>
            <a:ext cx="1461584" cy="343492"/>
          </a:xfrm>
          <a:prstGeom prst="rect">
            <a:avLst/>
          </a:prstGeom>
          <a:noFill/>
        </p:spPr>
        <p:txBody>
          <a:bodyPr wrap="square" rtlCol="0">
            <a:spAutoFit/>
          </a:bodyPr>
          <a:lstStyle/>
          <a:p>
            <a:r>
              <a:rPr lang="en-US" sz="1632" b="1"/>
              <a:t>2) APN</a:t>
            </a:r>
          </a:p>
        </p:txBody>
      </p:sp>
      <p:cxnSp>
        <p:nvCxnSpPr>
          <p:cNvPr id="82" name="Straight Arrow Connector 81">
            <a:extLst>
              <a:ext uri="{FF2B5EF4-FFF2-40B4-BE49-F238E27FC236}">
                <a16:creationId xmlns:a16="http://schemas.microsoft.com/office/drawing/2014/main" id="{7320C53B-4A8A-4EAD-B30E-61C4366B78F8}"/>
              </a:ext>
            </a:extLst>
          </p:cNvPr>
          <p:cNvCxnSpPr>
            <a:cxnSpLocks/>
          </p:cNvCxnSpPr>
          <p:nvPr/>
        </p:nvCxnSpPr>
        <p:spPr>
          <a:xfrm>
            <a:off x="5414622" y="5255502"/>
            <a:ext cx="90129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2AFD0144-ADC4-4905-9FF7-34B52D0D5B70}"/>
              </a:ext>
            </a:extLst>
          </p:cNvPr>
          <p:cNvCxnSpPr>
            <a:cxnSpLocks/>
          </p:cNvCxnSpPr>
          <p:nvPr/>
        </p:nvCxnSpPr>
        <p:spPr>
          <a:xfrm flipH="1">
            <a:off x="7266921" y="6166716"/>
            <a:ext cx="868667"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53A941F4-E4CE-4846-80B9-255467FB3ECD}"/>
              </a:ext>
            </a:extLst>
          </p:cNvPr>
          <p:cNvSpPr txBox="1"/>
          <p:nvPr/>
        </p:nvSpPr>
        <p:spPr>
          <a:xfrm flipH="1">
            <a:off x="7291349" y="5850008"/>
            <a:ext cx="1461584" cy="343492"/>
          </a:xfrm>
          <a:prstGeom prst="rect">
            <a:avLst/>
          </a:prstGeom>
          <a:noFill/>
        </p:spPr>
        <p:txBody>
          <a:bodyPr wrap="square" rtlCol="0">
            <a:spAutoFit/>
          </a:bodyPr>
          <a:lstStyle/>
          <a:p>
            <a:r>
              <a:rPr lang="en-US" sz="1632" b="1"/>
              <a:t>4) APN</a:t>
            </a:r>
          </a:p>
        </p:txBody>
      </p:sp>
      <p:cxnSp>
        <p:nvCxnSpPr>
          <p:cNvPr id="85" name="Straight Arrow Connector 84">
            <a:extLst>
              <a:ext uri="{FF2B5EF4-FFF2-40B4-BE49-F238E27FC236}">
                <a16:creationId xmlns:a16="http://schemas.microsoft.com/office/drawing/2014/main" id="{DD6D02F8-C510-4C18-851D-36ACF2B387A5}"/>
              </a:ext>
            </a:extLst>
          </p:cNvPr>
          <p:cNvCxnSpPr>
            <a:cxnSpLocks/>
          </p:cNvCxnSpPr>
          <p:nvPr/>
        </p:nvCxnSpPr>
        <p:spPr>
          <a:xfrm flipH="1">
            <a:off x="5425220" y="6136739"/>
            <a:ext cx="868667"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F7EC3648-1BB7-4AEE-8D31-F3C4C8540E29}"/>
              </a:ext>
            </a:extLst>
          </p:cNvPr>
          <p:cNvSpPr txBox="1"/>
          <p:nvPr/>
        </p:nvSpPr>
        <p:spPr>
          <a:xfrm flipH="1">
            <a:off x="5449648" y="5820031"/>
            <a:ext cx="1461584" cy="343492"/>
          </a:xfrm>
          <a:prstGeom prst="rect">
            <a:avLst/>
          </a:prstGeom>
          <a:noFill/>
        </p:spPr>
        <p:txBody>
          <a:bodyPr wrap="square" rtlCol="0">
            <a:spAutoFit/>
          </a:bodyPr>
          <a:lstStyle/>
          <a:p>
            <a:r>
              <a:rPr lang="en-US" sz="1632" b="1"/>
              <a:t>5) APN</a:t>
            </a:r>
          </a:p>
        </p:txBody>
      </p:sp>
      <p:cxnSp>
        <p:nvCxnSpPr>
          <p:cNvPr id="87" name="Straight Arrow Connector 86">
            <a:extLst>
              <a:ext uri="{FF2B5EF4-FFF2-40B4-BE49-F238E27FC236}">
                <a16:creationId xmlns:a16="http://schemas.microsoft.com/office/drawing/2014/main" id="{865FF49D-40BB-43F4-95A6-634CE9339548}"/>
              </a:ext>
            </a:extLst>
          </p:cNvPr>
          <p:cNvCxnSpPr>
            <a:cxnSpLocks/>
          </p:cNvCxnSpPr>
          <p:nvPr/>
        </p:nvCxnSpPr>
        <p:spPr>
          <a:xfrm flipH="1">
            <a:off x="2853888" y="6079662"/>
            <a:ext cx="1544012"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DD6F35BE-BED4-45B6-A2F7-0E8BEF8CF132}"/>
              </a:ext>
            </a:extLst>
          </p:cNvPr>
          <p:cNvSpPr txBox="1"/>
          <p:nvPr/>
        </p:nvSpPr>
        <p:spPr>
          <a:xfrm flipH="1">
            <a:off x="3130243" y="5792029"/>
            <a:ext cx="1461584" cy="343492"/>
          </a:xfrm>
          <a:prstGeom prst="rect">
            <a:avLst/>
          </a:prstGeom>
          <a:noFill/>
        </p:spPr>
        <p:txBody>
          <a:bodyPr wrap="square" rtlCol="0">
            <a:spAutoFit/>
          </a:bodyPr>
          <a:lstStyle/>
          <a:p>
            <a:r>
              <a:rPr lang="en-US" sz="1632" b="1"/>
              <a:t>6) APN</a:t>
            </a:r>
          </a:p>
        </p:txBody>
      </p:sp>
      <p:sp>
        <p:nvSpPr>
          <p:cNvPr id="52" name="Rectangle: Rounded Corners 51">
            <a:extLst>
              <a:ext uri="{FF2B5EF4-FFF2-40B4-BE49-F238E27FC236}">
                <a16:creationId xmlns:a16="http://schemas.microsoft.com/office/drawing/2014/main" id="{1BF1496D-1A63-4670-809A-01EA2DC520FE}"/>
              </a:ext>
            </a:extLst>
          </p:cNvPr>
          <p:cNvSpPr/>
          <p:nvPr/>
        </p:nvSpPr>
        <p:spPr bwMode="auto">
          <a:xfrm>
            <a:off x="183144" y="2389150"/>
            <a:ext cx="1101829" cy="221967"/>
          </a:xfrm>
          <a:prstGeom prst="round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900">
                <a:solidFill>
                  <a:schemeClr val="bg1"/>
                </a:solidFill>
                <a:latin typeface="+mn-lt"/>
              </a:rPr>
              <a:t>URSP</a:t>
            </a:r>
            <a:endParaRPr lang="en-US" sz="1100">
              <a:solidFill>
                <a:schemeClr val="bg1"/>
              </a:solidFill>
              <a:latin typeface="+mn-lt"/>
            </a:endParaRPr>
          </a:p>
        </p:txBody>
      </p:sp>
    </p:spTree>
    <p:extLst>
      <p:ext uri="{BB962C8B-B14F-4D97-AF65-F5344CB8AC3E}">
        <p14:creationId xmlns:p14="http://schemas.microsoft.com/office/powerpoint/2010/main" val="1163932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E340-4999-49D3-9EA0-C462DEEAC612}"/>
              </a:ext>
            </a:extLst>
          </p:cNvPr>
          <p:cNvSpPr>
            <a:spLocks noGrp="1"/>
          </p:cNvSpPr>
          <p:nvPr>
            <p:ph type="title"/>
          </p:nvPr>
        </p:nvSpPr>
        <p:spPr/>
        <p:txBody>
          <a:bodyPr/>
          <a:lstStyle/>
          <a:p>
            <a:r>
              <a:rPr lang="en-US"/>
              <a:t>When and how to use URSP?</a:t>
            </a:r>
          </a:p>
        </p:txBody>
      </p:sp>
      <p:sp>
        <p:nvSpPr>
          <p:cNvPr id="3" name="Content Placeholder 2">
            <a:extLst>
              <a:ext uri="{FF2B5EF4-FFF2-40B4-BE49-F238E27FC236}">
                <a16:creationId xmlns:a16="http://schemas.microsoft.com/office/drawing/2014/main" id="{1A7A9188-2A82-4BF3-99AC-1BFB839BF714}"/>
              </a:ext>
            </a:extLst>
          </p:cNvPr>
          <p:cNvSpPr>
            <a:spLocks noGrp="1"/>
          </p:cNvSpPr>
          <p:nvPr>
            <p:ph sz="quarter" idx="10"/>
          </p:nvPr>
        </p:nvSpPr>
        <p:spPr>
          <a:xfrm>
            <a:off x="444019" y="1224338"/>
            <a:ext cx="11091814" cy="1547572"/>
          </a:xfrm>
        </p:spPr>
        <p:txBody>
          <a:bodyPr/>
          <a:lstStyle/>
          <a:p>
            <a:pPr marL="0" indent="0">
              <a:buNone/>
            </a:pPr>
            <a:r>
              <a:rPr lang="en-US" sz="1600"/>
              <a:t>URSP can be used by the operator to control the parameters used by the UE for PDU session / PDN connection establishment</a:t>
            </a:r>
          </a:p>
          <a:p>
            <a:pPr marL="0" indent="0">
              <a:buNone/>
            </a:pPr>
            <a:endParaRPr lang="en-US" sz="1600"/>
          </a:p>
        </p:txBody>
      </p:sp>
      <p:sp>
        <p:nvSpPr>
          <p:cNvPr id="17" name="Rectangle 16">
            <a:extLst>
              <a:ext uri="{FF2B5EF4-FFF2-40B4-BE49-F238E27FC236}">
                <a16:creationId xmlns:a16="http://schemas.microsoft.com/office/drawing/2014/main" id="{B08AC01A-93EB-45C9-90C7-1D135D7CC755}"/>
              </a:ext>
            </a:extLst>
          </p:cNvPr>
          <p:cNvSpPr/>
          <p:nvPr/>
        </p:nvSpPr>
        <p:spPr bwMode="auto">
          <a:xfrm>
            <a:off x="1368065" y="4172622"/>
            <a:ext cx="2053025" cy="619003"/>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8" name="Rectangle 17">
            <a:extLst>
              <a:ext uri="{FF2B5EF4-FFF2-40B4-BE49-F238E27FC236}">
                <a16:creationId xmlns:a16="http://schemas.microsoft.com/office/drawing/2014/main" id="{582A6E9C-EC65-48DB-BD45-ADBAE2D08B0E}"/>
              </a:ext>
            </a:extLst>
          </p:cNvPr>
          <p:cNvSpPr/>
          <p:nvPr/>
        </p:nvSpPr>
        <p:spPr bwMode="auto">
          <a:xfrm>
            <a:off x="2454031" y="3857590"/>
            <a:ext cx="873343" cy="149280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19" name="Rectangle 18">
            <a:extLst>
              <a:ext uri="{FF2B5EF4-FFF2-40B4-BE49-F238E27FC236}">
                <a16:creationId xmlns:a16="http://schemas.microsoft.com/office/drawing/2014/main" id="{30AE0A8C-4398-472D-A8A7-C80036575C24}"/>
              </a:ext>
            </a:extLst>
          </p:cNvPr>
          <p:cNvSpPr/>
          <p:nvPr/>
        </p:nvSpPr>
        <p:spPr bwMode="auto">
          <a:xfrm>
            <a:off x="1503437" y="3857589"/>
            <a:ext cx="873343" cy="149280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20" name="Straight Connector 19">
            <a:extLst>
              <a:ext uri="{FF2B5EF4-FFF2-40B4-BE49-F238E27FC236}">
                <a16:creationId xmlns:a16="http://schemas.microsoft.com/office/drawing/2014/main" id="{A91EE372-69BD-4D8A-AB8D-CA3174CD241B}"/>
              </a:ext>
            </a:extLst>
          </p:cNvPr>
          <p:cNvCxnSpPr>
            <a:cxnSpLocks/>
          </p:cNvCxnSpPr>
          <p:nvPr/>
        </p:nvCxnSpPr>
        <p:spPr bwMode="auto">
          <a:xfrm>
            <a:off x="1125967" y="4509439"/>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21" name="Picture Placeholder 51">
            <a:extLst>
              <a:ext uri="{FF2B5EF4-FFF2-40B4-BE49-F238E27FC236}">
                <a16:creationId xmlns:a16="http://schemas.microsoft.com/office/drawing/2014/main" id="{B2550491-6925-4232-B66A-2E97B9F21A46}"/>
              </a:ext>
            </a:extLst>
          </p:cNvPr>
          <p:cNvGrpSpPr>
            <a:grpSpLocks noChangeAspect="1"/>
          </p:cNvGrpSpPr>
          <p:nvPr/>
        </p:nvGrpSpPr>
        <p:grpSpPr>
          <a:xfrm>
            <a:off x="752847" y="4172261"/>
            <a:ext cx="400866" cy="649915"/>
            <a:chOff x="674873" y="539992"/>
            <a:chExt cx="450480" cy="721821"/>
          </a:xfrm>
        </p:grpSpPr>
        <p:sp>
          <p:nvSpPr>
            <p:cNvPr id="22" name="Freeform 7">
              <a:extLst>
                <a:ext uri="{FF2B5EF4-FFF2-40B4-BE49-F238E27FC236}">
                  <a16:creationId xmlns:a16="http://schemas.microsoft.com/office/drawing/2014/main" id="{A93FC8C3-3F2E-4CC3-9FF0-07BB0CECABD4}"/>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23" name="Freeform 8">
              <a:extLst>
                <a:ext uri="{FF2B5EF4-FFF2-40B4-BE49-F238E27FC236}">
                  <a16:creationId xmlns:a16="http://schemas.microsoft.com/office/drawing/2014/main" id="{820E1FA2-7720-48E4-9923-02FB4A90662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24" name="Straight Connector 23">
            <a:extLst>
              <a:ext uri="{FF2B5EF4-FFF2-40B4-BE49-F238E27FC236}">
                <a16:creationId xmlns:a16="http://schemas.microsoft.com/office/drawing/2014/main" id="{9995DB2A-1AF4-43EF-9BF7-03274531B3C0}"/>
              </a:ext>
            </a:extLst>
          </p:cNvPr>
          <p:cNvCxnSpPr>
            <a:cxnSpLocks/>
          </p:cNvCxnSpPr>
          <p:nvPr/>
        </p:nvCxnSpPr>
        <p:spPr bwMode="auto">
          <a:xfrm flipV="1">
            <a:off x="1125967" y="4353528"/>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26" name="Rectangle 25">
            <a:extLst>
              <a:ext uri="{FF2B5EF4-FFF2-40B4-BE49-F238E27FC236}">
                <a16:creationId xmlns:a16="http://schemas.microsoft.com/office/drawing/2014/main" id="{F7A2A0E1-89A6-4E39-9EBD-49CAAA9030B6}"/>
              </a:ext>
            </a:extLst>
          </p:cNvPr>
          <p:cNvSpPr/>
          <p:nvPr/>
        </p:nvSpPr>
        <p:spPr bwMode="auto">
          <a:xfrm>
            <a:off x="8690055" y="4742277"/>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27" name="Rectangle 26">
            <a:extLst>
              <a:ext uri="{FF2B5EF4-FFF2-40B4-BE49-F238E27FC236}">
                <a16:creationId xmlns:a16="http://schemas.microsoft.com/office/drawing/2014/main" id="{50B43B17-C11C-4378-B719-A3A761DCFE5F}"/>
              </a:ext>
            </a:extLst>
          </p:cNvPr>
          <p:cNvSpPr/>
          <p:nvPr/>
        </p:nvSpPr>
        <p:spPr bwMode="auto">
          <a:xfrm>
            <a:off x="8705412" y="4207356"/>
            <a:ext cx="2068536" cy="48064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28" name="Rectangle 27">
            <a:extLst>
              <a:ext uri="{FF2B5EF4-FFF2-40B4-BE49-F238E27FC236}">
                <a16:creationId xmlns:a16="http://schemas.microsoft.com/office/drawing/2014/main" id="{8F76A1F8-EC2F-4456-8A0E-FB52A1A38612}"/>
              </a:ext>
            </a:extLst>
          </p:cNvPr>
          <p:cNvSpPr/>
          <p:nvPr/>
        </p:nvSpPr>
        <p:spPr bwMode="auto">
          <a:xfrm>
            <a:off x="9751417" y="3855747"/>
            <a:ext cx="873343" cy="146292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29" name="Rectangle 28">
            <a:extLst>
              <a:ext uri="{FF2B5EF4-FFF2-40B4-BE49-F238E27FC236}">
                <a16:creationId xmlns:a16="http://schemas.microsoft.com/office/drawing/2014/main" id="{044FE7FF-2D50-4AC4-98C7-FD9D66602579}"/>
              </a:ext>
            </a:extLst>
          </p:cNvPr>
          <p:cNvSpPr/>
          <p:nvPr/>
        </p:nvSpPr>
        <p:spPr bwMode="auto">
          <a:xfrm>
            <a:off x="8800823" y="3855746"/>
            <a:ext cx="873343" cy="146292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30" name="Straight Connector 29">
            <a:extLst>
              <a:ext uri="{FF2B5EF4-FFF2-40B4-BE49-F238E27FC236}">
                <a16:creationId xmlns:a16="http://schemas.microsoft.com/office/drawing/2014/main" id="{B6F16BB0-2D92-4FE9-82B4-15C1B58D726B}"/>
              </a:ext>
            </a:extLst>
          </p:cNvPr>
          <p:cNvCxnSpPr>
            <a:cxnSpLocks/>
          </p:cNvCxnSpPr>
          <p:nvPr/>
        </p:nvCxnSpPr>
        <p:spPr bwMode="auto">
          <a:xfrm>
            <a:off x="8423353" y="4575080"/>
            <a:ext cx="2076004" cy="23811"/>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31" name="Picture Placeholder 51">
            <a:extLst>
              <a:ext uri="{FF2B5EF4-FFF2-40B4-BE49-F238E27FC236}">
                <a16:creationId xmlns:a16="http://schemas.microsoft.com/office/drawing/2014/main" id="{675B1356-45DA-4FD7-85FB-153F762AF65B}"/>
              </a:ext>
            </a:extLst>
          </p:cNvPr>
          <p:cNvGrpSpPr>
            <a:grpSpLocks noChangeAspect="1"/>
          </p:cNvGrpSpPr>
          <p:nvPr/>
        </p:nvGrpSpPr>
        <p:grpSpPr>
          <a:xfrm>
            <a:off x="8050233" y="4302046"/>
            <a:ext cx="400866" cy="642321"/>
            <a:chOff x="674873" y="539992"/>
            <a:chExt cx="450480" cy="721821"/>
          </a:xfrm>
        </p:grpSpPr>
        <p:sp>
          <p:nvSpPr>
            <p:cNvPr id="32" name="Freeform 7">
              <a:extLst>
                <a:ext uri="{FF2B5EF4-FFF2-40B4-BE49-F238E27FC236}">
                  <a16:creationId xmlns:a16="http://schemas.microsoft.com/office/drawing/2014/main" id="{44A5D20B-4A9F-4639-B019-A79D4FCF6B1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33" name="Freeform 8">
              <a:extLst>
                <a:ext uri="{FF2B5EF4-FFF2-40B4-BE49-F238E27FC236}">
                  <a16:creationId xmlns:a16="http://schemas.microsoft.com/office/drawing/2014/main" id="{425653D2-30D2-4F63-85D8-31A993BA4898}"/>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34" name="Straight Connector 33">
            <a:extLst>
              <a:ext uri="{FF2B5EF4-FFF2-40B4-BE49-F238E27FC236}">
                <a16:creationId xmlns:a16="http://schemas.microsoft.com/office/drawing/2014/main" id="{D74A03ED-1F8A-424B-988B-B0B3F4AA46A3}"/>
              </a:ext>
            </a:extLst>
          </p:cNvPr>
          <p:cNvCxnSpPr>
            <a:cxnSpLocks/>
          </p:cNvCxnSpPr>
          <p:nvPr/>
        </p:nvCxnSpPr>
        <p:spPr bwMode="auto">
          <a:xfrm>
            <a:off x="8423353" y="4379054"/>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F29477CD-7B7E-4BD9-B063-18643ADDA477}"/>
              </a:ext>
            </a:extLst>
          </p:cNvPr>
          <p:cNvCxnSpPr>
            <a:cxnSpLocks/>
          </p:cNvCxnSpPr>
          <p:nvPr/>
        </p:nvCxnSpPr>
        <p:spPr bwMode="auto">
          <a:xfrm>
            <a:off x="8429337" y="4814130"/>
            <a:ext cx="2088922" cy="24229"/>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42" name="Rectangle 41">
            <a:extLst>
              <a:ext uri="{FF2B5EF4-FFF2-40B4-BE49-F238E27FC236}">
                <a16:creationId xmlns:a16="http://schemas.microsoft.com/office/drawing/2014/main" id="{358B2CFE-6AA9-4903-8887-718D163ACCE9}"/>
              </a:ext>
            </a:extLst>
          </p:cNvPr>
          <p:cNvSpPr/>
          <p:nvPr/>
        </p:nvSpPr>
        <p:spPr bwMode="auto">
          <a:xfrm>
            <a:off x="549173" y="2064759"/>
            <a:ext cx="3175268" cy="3987048"/>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sp>
        <p:nvSpPr>
          <p:cNvPr id="43" name="Rectangle 42">
            <a:extLst>
              <a:ext uri="{FF2B5EF4-FFF2-40B4-BE49-F238E27FC236}">
                <a16:creationId xmlns:a16="http://schemas.microsoft.com/office/drawing/2014/main" id="{4FA213B6-D55E-4FBB-975A-B59A9C9E4B0E}"/>
              </a:ext>
            </a:extLst>
          </p:cNvPr>
          <p:cNvSpPr/>
          <p:nvPr/>
        </p:nvSpPr>
        <p:spPr bwMode="auto">
          <a:xfrm>
            <a:off x="7638277" y="1998124"/>
            <a:ext cx="3345851" cy="400070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2" name="TextBox 11">
            <a:extLst>
              <a:ext uri="{FF2B5EF4-FFF2-40B4-BE49-F238E27FC236}">
                <a16:creationId xmlns:a16="http://schemas.microsoft.com/office/drawing/2014/main" id="{3545EC2E-541F-4ED7-8857-A3E26FD6448E}"/>
              </a:ext>
            </a:extLst>
          </p:cNvPr>
          <p:cNvSpPr txBox="1"/>
          <p:nvPr/>
        </p:nvSpPr>
        <p:spPr>
          <a:xfrm>
            <a:off x="7695459" y="2071826"/>
            <a:ext cx="3288669" cy="265015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kern="1000" spc="-30">
                <a:solidFill>
                  <a:schemeClr val="tx1"/>
                </a:solidFill>
                <a:latin typeface="Ericsson Hilda"/>
                <a:ea typeface="+mn-ea"/>
                <a:cs typeface="+mn-cs"/>
              </a:rPr>
              <a:t>If the UE is using more than one slice,  and the operator wants to control which traffic that is sent on which network slice, then URSP must be used.</a:t>
            </a:r>
          </a:p>
        </p:txBody>
      </p:sp>
      <p:sp>
        <p:nvSpPr>
          <p:cNvPr id="47" name="TextBox 46">
            <a:extLst>
              <a:ext uri="{FF2B5EF4-FFF2-40B4-BE49-F238E27FC236}">
                <a16:creationId xmlns:a16="http://schemas.microsoft.com/office/drawing/2014/main" id="{53480C27-DDCC-478C-A1C9-6C4C57AC7EFD}"/>
              </a:ext>
            </a:extLst>
          </p:cNvPr>
          <p:cNvSpPr txBox="1"/>
          <p:nvPr/>
        </p:nvSpPr>
        <p:spPr>
          <a:xfrm>
            <a:off x="568942" y="2209664"/>
            <a:ext cx="2973328" cy="23837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kern="1000" spc="-30">
                <a:solidFill>
                  <a:srgbClr val="181818"/>
                </a:solidFill>
                <a:latin typeface="Ericsson Hilda"/>
                <a:ea typeface="+mn-ea"/>
                <a:cs typeface="+mn-cs"/>
              </a:rPr>
              <a:t>If the UE is using a single slice, and knows all needed DNNs (e.g., IMS and Internet), then no need for URSP.</a:t>
            </a:r>
          </a:p>
        </p:txBody>
      </p:sp>
      <p:sp>
        <p:nvSpPr>
          <p:cNvPr id="51" name="Rectangle 50">
            <a:extLst>
              <a:ext uri="{FF2B5EF4-FFF2-40B4-BE49-F238E27FC236}">
                <a16:creationId xmlns:a16="http://schemas.microsoft.com/office/drawing/2014/main" id="{BB49D805-1849-4326-8726-36581A161C6A}"/>
              </a:ext>
            </a:extLst>
          </p:cNvPr>
          <p:cNvSpPr/>
          <p:nvPr/>
        </p:nvSpPr>
        <p:spPr bwMode="auto">
          <a:xfrm>
            <a:off x="4923872" y="4152333"/>
            <a:ext cx="2053025" cy="619003"/>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2" name="Rectangle 51">
            <a:extLst>
              <a:ext uri="{FF2B5EF4-FFF2-40B4-BE49-F238E27FC236}">
                <a16:creationId xmlns:a16="http://schemas.microsoft.com/office/drawing/2014/main" id="{53870ADA-B056-445E-8C4D-B79E77C388D5}"/>
              </a:ext>
            </a:extLst>
          </p:cNvPr>
          <p:cNvSpPr/>
          <p:nvPr/>
        </p:nvSpPr>
        <p:spPr bwMode="auto">
          <a:xfrm>
            <a:off x="6009838" y="3837301"/>
            <a:ext cx="873343" cy="149280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53" name="Rectangle 52">
            <a:extLst>
              <a:ext uri="{FF2B5EF4-FFF2-40B4-BE49-F238E27FC236}">
                <a16:creationId xmlns:a16="http://schemas.microsoft.com/office/drawing/2014/main" id="{16B63F8E-D37E-415F-81FF-5C89EADA0A6E}"/>
              </a:ext>
            </a:extLst>
          </p:cNvPr>
          <p:cNvSpPr/>
          <p:nvPr/>
        </p:nvSpPr>
        <p:spPr bwMode="auto">
          <a:xfrm>
            <a:off x="5059244" y="3837300"/>
            <a:ext cx="873343" cy="149280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54" name="Straight Connector 53">
            <a:extLst>
              <a:ext uri="{FF2B5EF4-FFF2-40B4-BE49-F238E27FC236}">
                <a16:creationId xmlns:a16="http://schemas.microsoft.com/office/drawing/2014/main" id="{5DEF57B2-F916-401D-9D29-2ADEAEDF31E8}"/>
              </a:ext>
            </a:extLst>
          </p:cNvPr>
          <p:cNvCxnSpPr>
            <a:cxnSpLocks/>
          </p:cNvCxnSpPr>
          <p:nvPr/>
        </p:nvCxnSpPr>
        <p:spPr bwMode="auto">
          <a:xfrm>
            <a:off x="4681774" y="4489150"/>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55" name="Picture Placeholder 51">
            <a:extLst>
              <a:ext uri="{FF2B5EF4-FFF2-40B4-BE49-F238E27FC236}">
                <a16:creationId xmlns:a16="http://schemas.microsoft.com/office/drawing/2014/main" id="{A0CF590F-C920-4102-80A0-F490C443AA12}"/>
              </a:ext>
            </a:extLst>
          </p:cNvPr>
          <p:cNvGrpSpPr>
            <a:grpSpLocks noChangeAspect="1"/>
          </p:cNvGrpSpPr>
          <p:nvPr/>
        </p:nvGrpSpPr>
        <p:grpSpPr>
          <a:xfrm>
            <a:off x="4308654" y="4151972"/>
            <a:ext cx="400866" cy="649915"/>
            <a:chOff x="674873" y="539992"/>
            <a:chExt cx="450480" cy="721821"/>
          </a:xfrm>
        </p:grpSpPr>
        <p:sp>
          <p:nvSpPr>
            <p:cNvPr id="56" name="Freeform 7">
              <a:extLst>
                <a:ext uri="{FF2B5EF4-FFF2-40B4-BE49-F238E27FC236}">
                  <a16:creationId xmlns:a16="http://schemas.microsoft.com/office/drawing/2014/main" id="{F12437A0-ED3C-4A85-90A4-F08CE63D22FA}"/>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7" name="Freeform 8">
              <a:extLst>
                <a:ext uri="{FF2B5EF4-FFF2-40B4-BE49-F238E27FC236}">
                  <a16:creationId xmlns:a16="http://schemas.microsoft.com/office/drawing/2014/main" id="{962CD431-ADCF-4B57-A90E-4A3EAF5C5CA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8" name="Straight Connector 57">
            <a:extLst>
              <a:ext uri="{FF2B5EF4-FFF2-40B4-BE49-F238E27FC236}">
                <a16:creationId xmlns:a16="http://schemas.microsoft.com/office/drawing/2014/main" id="{6821B479-75F7-45B3-90EE-3FF190914E12}"/>
              </a:ext>
            </a:extLst>
          </p:cNvPr>
          <p:cNvCxnSpPr>
            <a:cxnSpLocks/>
          </p:cNvCxnSpPr>
          <p:nvPr/>
        </p:nvCxnSpPr>
        <p:spPr bwMode="auto">
          <a:xfrm flipV="1">
            <a:off x="4681774" y="4333239"/>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05D29C05-CC42-4651-BBD4-28C5206E29A5}"/>
              </a:ext>
            </a:extLst>
          </p:cNvPr>
          <p:cNvCxnSpPr>
            <a:cxnSpLocks/>
          </p:cNvCxnSpPr>
          <p:nvPr/>
        </p:nvCxnSpPr>
        <p:spPr bwMode="auto">
          <a:xfrm>
            <a:off x="4720254" y="4641327"/>
            <a:ext cx="2115714" cy="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60" name="Rectangle 59">
            <a:extLst>
              <a:ext uri="{FF2B5EF4-FFF2-40B4-BE49-F238E27FC236}">
                <a16:creationId xmlns:a16="http://schemas.microsoft.com/office/drawing/2014/main" id="{2CBC725A-D53E-4EA2-B3F3-3104A417FD6D}"/>
              </a:ext>
            </a:extLst>
          </p:cNvPr>
          <p:cNvSpPr/>
          <p:nvPr/>
        </p:nvSpPr>
        <p:spPr bwMode="auto">
          <a:xfrm>
            <a:off x="4248490" y="2044470"/>
            <a:ext cx="2851973" cy="3987048"/>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sp>
        <p:nvSpPr>
          <p:cNvPr id="61" name="TextBox 60">
            <a:extLst>
              <a:ext uri="{FF2B5EF4-FFF2-40B4-BE49-F238E27FC236}">
                <a16:creationId xmlns:a16="http://schemas.microsoft.com/office/drawing/2014/main" id="{66732971-53A4-45C8-80E7-3CA05D3AC171}"/>
              </a:ext>
            </a:extLst>
          </p:cNvPr>
          <p:cNvSpPr txBox="1"/>
          <p:nvPr/>
        </p:nvSpPr>
        <p:spPr>
          <a:xfrm>
            <a:off x="4342169" y="2132823"/>
            <a:ext cx="2604183" cy="1358879"/>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kern="1000" spc="-30">
                <a:solidFill>
                  <a:schemeClr val="tx1"/>
                </a:solidFill>
                <a:latin typeface="Ericsson Hilda"/>
                <a:ea typeface="+mn-ea"/>
                <a:cs typeface="+mn-cs"/>
              </a:rPr>
              <a:t>If the UE is using a single slice only, and does not have the DNN for e.g., enterprise traffic, then URSP can be used to provide the DNN.</a:t>
            </a:r>
          </a:p>
        </p:txBody>
      </p:sp>
      <p:sp>
        <p:nvSpPr>
          <p:cNvPr id="44" name="TextBox 43">
            <a:extLst>
              <a:ext uri="{FF2B5EF4-FFF2-40B4-BE49-F238E27FC236}">
                <a16:creationId xmlns:a16="http://schemas.microsoft.com/office/drawing/2014/main" id="{323CE039-2693-4692-A4F6-623AB3E05324}"/>
              </a:ext>
            </a:extLst>
          </p:cNvPr>
          <p:cNvSpPr txBox="1"/>
          <p:nvPr/>
        </p:nvSpPr>
        <p:spPr>
          <a:xfrm>
            <a:off x="546518" y="1855866"/>
            <a:ext cx="1669205" cy="338243"/>
          </a:xfrm>
          <a:prstGeom prst="rect">
            <a:avLst/>
          </a:prstGeom>
          <a:solidFill>
            <a:srgbClr val="FFC000"/>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No need for URSP</a:t>
            </a:r>
          </a:p>
        </p:txBody>
      </p:sp>
      <p:sp>
        <p:nvSpPr>
          <p:cNvPr id="45" name="TextBox 44">
            <a:extLst>
              <a:ext uri="{FF2B5EF4-FFF2-40B4-BE49-F238E27FC236}">
                <a16:creationId xmlns:a16="http://schemas.microsoft.com/office/drawing/2014/main" id="{F7CA61B1-4097-4EA8-8A8E-D4DD0E603499}"/>
              </a:ext>
            </a:extLst>
          </p:cNvPr>
          <p:cNvSpPr txBox="1"/>
          <p:nvPr/>
        </p:nvSpPr>
        <p:spPr>
          <a:xfrm>
            <a:off x="4255862" y="1773444"/>
            <a:ext cx="1669205" cy="338243"/>
          </a:xfrm>
          <a:prstGeom prst="rect">
            <a:avLst/>
          </a:prstGeom>
          <a:solidFill>
            <a:srgbClr val="FFC000"/>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URSP may be used</a:t>
            </a:r>
          </a:p>
        </p:txBody>
      </p:sp>
      <p:sp>
        <p:nvSpPr>
          <p:cNvPr id="46" name="TextBox 45">
            <a:extLst>
              <a:ext uri="{FF2B5EF4-FFF2-40B4-BE49-F238E27FC236}">
                <a16:creationId xmlns:a16="http://schemas.microsoft.com/office/drawing/2014/main" id="{02A6356F-D54D-427B-8E14-B69261883948}"/>
              </a:ext>
            </a:extLst>
          </p:cNvPr>
          <p:cNvSpPr txBox="1"/>
          <p:nvPr/>
        </p:nvSpPr>
        <p:spPr>
          <a:xfrm>
            <a:off x="7638026" y="1726516"/>
            <a:ext cx="1669205" cy="338243"/>
          </a:xfrm>
          <a:prstGeom prst="rect">
            <a:avLst/>
          </a:prstGeom>
          <a:solidFill>
            <a:schemeClr val="accent2"/>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URSP must be used</a:t>
            </a:r>
          </a:p>
        </p:txBody>
      </p:sp>
    </p:spTree>
    <p:extLst>
      <p:ext uri="{BB962C8B-B14F-4D97-AF65-F5344CB8AC3E}">
        <p14:creationId xmlns:p14="http://schemas.microsoft.com/office/powerpoint/2010/main" val="3808215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11D502-E35E-44B4-B241-1560D293EF14}"/>
              </a:ext>
            </a:extLst>
          </p:cNvPr>
          <p:cNvSpPr>
            <a:spLocks noGrp="1"/>
          </p:cNvSpPr>
          <p:nvPr>
            <p:ph type="title"/>
          </p:nvPr>
        </p:nvSpPr>
        <p:spPr/>
        <p:txBody>
          <a:bodyPr/>
          <a:lstStyle/>
          <a:p>
            <a:r>
              <a:rPr lang="en-US"/>
              <a:t>Summary URSP</a:t>
            </a:r>
          </a:p>
        </p:txBody>
      </p:sp>
      <p:sp>
        <p:nvSpPr>
          <p:cNvPr id="5" name="Content Placeholder 4">
            <a:extLst>
              <a:ext uri="{FF2B5EF4-FFF2-40B4-BE49-F238E27FC236}">
                <a16:creationId xmlns:a16="http://schemas.microsoft.com/office/drawing/2014/main" id="{467AD282-6DAE-4DDE-88D6-2EE91B35305B}"/>
              </a:ext>
            </a:extLst>
          </p:cNvPr>
          <p:cNvSpPr>
            <a:spLocks noGrp="1"/>
          </p:cNvSpPr>
          <p:nvPr>
            <p:ph sz="quarter" idx="10"/>
          </p:nvPr>
        </p:nvSpPr>
        <p:spPr/>
        <p:txBody>
          <a:bodyPr/>
          <a:lstStyle/>
          <a:p>
            <a:r>
              <a:rPr lang="en-US" dirty="0">
                <a:solidFill>
                  <a:schemeClr val="tx2"/>
                </a:solidFill>
              </a:rPr>
              <a:t>URSP </a:t>
            </a:r>
            <a:r>
              <a:rPr lang="en-US" dirty="0"/>
              <a:t>can enable </a:t>
            </a:r>
          </a:p>
          <a:p>
            <a:pPr lvl="1"/>
            <a:r>
              <a:rPr lang="en-US" dirty="0"/>
              <a:t>UE steering of traffic to PDU sessions on same or different network slices by </a:t>
            </a:r>
            <a:r>
              <a:rPr lang="en-US" dirty="0">
                <a:solidFill>
                  <a:schemeClr val="tx2"/>
                </a:solidFill>
              </a:rPr>
              <a:t>selecting S-NSSAI and DNN for PDU sessions </a:t>
            </a:r>
          </a:p>
          <a:p>
            <a:pPr lvl="1"/>
            <a:r>
              <a:rPr lang="en-US" dirty="0"/>
              <a:t>UE steering of traffic to PDN connections by selecting APN(=DNN) for PDN connections</a:t>
            </a:r>
          </a:p>
          <a:p>
            <a:r>
              <a:rPr lang="en-US" dirty="0">
                <a:solidFill>
                  <a:srgbClr val="181818"/>
                </a:solidFill>
              </a:rPr>
              <a:t>URSP is required </a:t>
            </a:r>
            <a:r>
              <a:rPr lang="en-US" dirty="0"/>
              <a:t>if a UE uses multiple network slices, and </a:t>
            </a:r>
            <a:r>
              <a:rPr lang="en-US" dirty="0">
                <a:solidFill>
                  <a:srgbClr val="181818"/>
                </a:solidFill>
              </a:rPr>
              <a:t>the configuration of the device should be controlled by the operator</a:t>
            </a:r>
            <a:endParaRPr lang="en-US" b="1" dirty="0"/>
          </a:p>
          <a:p>
            <a:r>
              <a:rPr lang="en-US" dirty="0">
                <a:solidFill>
                  <a:srgbClr val="181818"/>
                </a:solidFill>
              </a:rPr>
              <a:t>The UE supports steering of Internet, IMS and MMS traffic to different PDU sessions on the same network slice without using URSP. </a:t>
            </a:r>
            <a:endParaRPr lang="en-US" dirty="0">
              <a:solidFill>
                <a:schemeClr val="tx2"/>
              </a:solidFill>
            </a:endParaRPr>
          </a:p>
          <a:p>
            <a:endParaRPr lang="en-US" sz="2800" dirty="0"/>
          </a:p>
        </p:txBody>
      </p:sp>
      <p:sp>
        <p:nvSpPr>
          <p:cNvPr id="6" name="Rectangle: Rounded Corners 5">
            <a:extLst>
              <a:ext uri="{FF2B5EF4-FFF2-40B4-BE49-F238E27FC236}">
                <a16:creationId xmlns:a16="http://schemas.microsoft.com/office/drawing/2014/main" id="{2F034E9A-26E0-4B50-8BC2-31DC8E4C0160}"/>
              </a:ext>
            </a:extLst>
          </p:cNvPr>
          <p:cNvSpPr/>
          <p:nvPr/>
        </p:nvSpPr>
        <p:spPr bwMode="auto">
          <a:xfrm>
            <a:off x="6926307" y="3560676"/>
            <a:ext cx="1458774" cy="221968"/>
          </a:xfrm>
          <a:prstGeom prst="roundRect">
            <a:avLst/>
          </a:prstGeom>
          <a:solidFill>
            <a:schemeClr val="bg1">
              <a:lumMod val="8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tx1"/>
                </a:solidFill>
                <a:latin typeface="+mn-lt"/>
              </a:rPr>
              <a:t>Local Config</a:t>
            </a:r>
          </a:p>
        </p:txBody>
      </p:sp>
      <p:sp>
        <p:nvSpPr>
          <p:cNvPr id="9" name="Rectangle: Rounded Corners 8">
            <a:extLst>
              <a:ext uri="{FF2B5EF4-FFF2-40B4-BE49-F238E27FC236}">
                <a16:creationId xmlns:a16="http://schemas.microsoft.com/office/drawing/2014/main" id="{3BB0B5AD-D668-4CAC-A97C-1696DE555C7F}"/>
              </a:ext>
            </a:extLst>
          </p:cNvPr>
          <p:cNvSpPr/>
          <p:nvPr/>
        </p:nvSpPr>
        <p:spPr bwMode="auto">
          <a:xfrm>
            <a:off x="6944085" y="3240837"/>
            <a:ext cx="1458774" cy="221967"/>
          </a:xfrm>
          <a:prstGeom prst="round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bg1"/>
                </a:solidFill>
                <a:latin typeface="+mn-lt"/>
              </a:rPr>
              <a:t>URSP</a:t>
            </a:r>
            <a:endParaRPr lang="en-US" sz="1200">
              <a:solidFill>
                <a:schemeClr val="bg1"/>
              </a:solidFill>
              <a:latin typeface="+mn-lt"/>
            </a:endParaRPr>
          </a:p>
        </p:txBody>
      </p:sp>
      <p:grpSp>
        <p:nvGrpSpPr>
          <p:cNvPr id="10" name="Picture Placeholder 51">
            <a:extLst>
              <a:ext uri="{FF2B5EF4-FFF2-40B4-BE49-F238E27FC236}">
                <a16:creationId xmlns:a16="http://schemas.microsoft.com/office/drawing/2014/main" id="{3655A84A-7F52-4A2E-AEFA-7FF6C4F9F2C4}"/>
              </a:ext>
            </a:extLst>
          </p:cNvPr>
          <p:cNvGrpSpPr>
            <a:grpSpLocks noChangeAspect="1"/>
          </p:cNvGrpSpPr>
          <p:nvPr/>
        </p:nvGrpSpPr>
        <p:grpSpPr>
          <a:xfrm>
            <a:off x="7969689" y="3085816"/>
            <a:ext cx="541551" cy="867745"/>
            <a:chOff x="674873" y="539992"/>
            <a:chExt cx="450480" cy="721821"/>
          </a:xfrm>
        </p:grpSpPr>
        <p:sp>
          <p:nvSpPr>
            <p:cNvPr id="11" name="Freeform 7">
              <a:extLst>
                <a:ext uri="{FF2B5EF4-FFF2-40B4-BE49-F238E27FC236}">
                  <a16:creationId xmlns:a16="http://schemas.microsoft.com/office/drawing/2014/main" id="{B78CAF70-854A-4F86-9111-C3D3494B0DCC}"/>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2" name="Freeform 8">
              <a:extLst>
                <a:ext uri="{FF2B5EF4-FFF2-40B4-BE49-F238E27FC236}">
                  <a16:creationId xmlns:a16="http://schemas.microsoft.com/office/drawing/2014/main" id="{86415F4D-1375-4C8D-A344-9FB976D6B29D}"/>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14" name="TextBox 13">
            <a:extLst>
              <a:ext uri="{FF2B5EF4-FFF2-40B4-BE49-F238E27FC236}">
                <a16:creationId xmlns:a16="http://schemas.microsoft.com/office/drawing/2014/main" id="{D3D9160C-8FD8-499B-AB9A-EBC22FAECF41}"/>
              </a:ext>
            </a:extLst>
          </p:cNvPr>
          <p:cNvSpPr txBox="1"/>
          <p:nvPr/>
        </p:nvSpPr>
        <p:spPr bwMode="auto">
          <a:xfrm>
            <a:off x="8995935" y="2763758"/>
            <a:ext cx="2695925" cy="249061"/>
          </a:xfrm>
          <a:prstGeom prst="rect">
            <a:avLst/>
          </a:prstGeom>
          <a:solidFill>
            <a:schemeClr val="accent1">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pPr>
              <a:buClr>
                <a:schemeClr val="tx1"/>
              </a:buClr>
            </a:pPr>
            <a:r>
              <a:rPr lang="en-US" sz="1100" b="1"/>
              <a:t>Rule Precedence</a:t>
            </a:r>
            <a:endParaRPr lang="en-US" sz="1100"/>
          </a:p>
        </p:txBody>
      </p:sp>
      <p:sp>
        <p:nvSpPr>
          <p:cNvPr id="15" name="TextBox 14">
            <a:extLst>
              <a:ext uri="{FF2B5EF4-FFF2-40B4-BE49-F238E27FC236}">
                <a16:creationId xmlns:a16="http://schemas.microsoft.com/office/drawing/2014/main" id="{06A28AD6-842C-4D5D-AA3A-6BF02731DA8B}"/>
              </a:ext>
            </a:extLst>
          </p:cNvPr>
          <p:cNvSpPr txBox="1"/>
          <p:nvPr/>
        </p:nvSpPr>
        <p:spPr bwMode="auto">
          <a:xfrm>
            <a:off x="8995933" y="3003951"/>
            <a:ext cx="2695925" cy="283951"/>
          </a:xfrm>
          <a:prstGeom prst="rect">
            <a:avLst/>
          </a:prstGeom>
          <a:solidFill>
            <a:schemeClr val="accent2">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Traffic descriptor</a:t>
            </a:r>
            <a:r>
              <a:rPr lang="en-US" sz="1100"/>
              <a:t>: does the rule match?</a:t>
            </a:r>
          </a:p>
        </p:txBody>
      </p:sp>
      <p:sp>
        <p:nvSpPr>
          <p:cNvPr id="16" name="TextBox 15">
            <a:extLst>
              <a:ext uri="{FF2B5EF4-FFF2-40B4-BE49-F238E27FC236}">
                <a16:creationId xmlns:a16="http://schemas.microsoft.com/office/drawing/2014/main" id="{62BF120A-71B1-4156-ADE8-BC86F7A8A470}"/>
              </a:ext>
            </a:extLst>
          </p:cNvPr>
          <p:cNvSpPr txBox="1"/>
          <p:nvPr/>
        </p:nvSpPr>
        <p:spPr bwMode="auto">
          <a:xfrm>
            <a:off x="8995933" y="3278754"/>
            <a:ext cx="2695925" cy="398772"/>
          </a:xfrm>
          <a:prstGeom prst="rect">
            <a:avLst/>
          </a:prstGeom>
          <a:solidFill>
            <a:schemeClr val="accent3">
              <a:lumMod val="40000"/>
              <a:lumOff val="6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Route Selection Descriptors: </a:t>
            </a:r>
            <a:r>
              <a:rPr lang="en-US" sz="1100"/>
              <a:t>SSC mode, S-NSSAI, DNN, …</a:t>
            </a:r>
          </a:p>
        </p:txBody>
      </p:sp>
      <p:sp>
        <p:nvSpPr>
          <p:cNvPr id="17" name="TextBox 16">
            <a:extLst>
              <a:ext uri="{FF2B5EF4-FFF2-40B4-BE49-F238E27FC236}">
                <a16:creationId xmlns:a16="http://schemas.microsoft.com/office/drawing/2014/main" id="{5B962ACF-E0B5-4405-8126-347EF07DD802}"/>
              </a:ext>
            </a:extLst>
          </p:cNvPr>
          <p:cNvSpPr txBox="1"/>
          <p:nvPr/>
        </p:nvSpPr>
        <p:spPr bwMode="auto">
          <a:xfrm>
            <a:off x="8995933" y="3672546"/>
            <a:ext cx="2695925" cy="398773"/>
          </a:xfrm>
          <a:prstGeom prst="rect">
            <a:avLst/>
          </a:prstGeom>
          <a:solidFill>
            <a:schemeClr val="accent5">
              <a:lumMod val="20000"/>
              <a:lumOff val="80000"/>
            </a:schemeClr>
          </a:solidFill>
          <a:ln w="12700">
            <a:solidFill>
              <a:schemeClr val="tx1"/>
            </a:solidFill>
            <a:miter lim="800000"/>
            <a:headEnd/>
            <a:tailEnd/>
          </a:ln>
        </p:spPr>
        <p:txBody>
          <a:bodyPr vert="horz" wrap="square" lIns="72000" tIns="36000" rIns="73152" bIns="36576" numCol="1" rtlCol="0" anchor="t" anchorCtr="0" compatLnSpc="1">
            <a:prstTxWarp prst="textNoShape">
              <a:avLst/>
            </a:prstTxWarp>
            <a:noAutofit/>
          </a:bodyPr>
          <a:lstStyle/>
          <a:p>
            <a:r>
              <a:rPr lang="en-US" sz="1100" b="1"/>
              <a:t>Route Selection Validation Criteria (Rel 16): </a:t>
            </a:r>
            <a:r>
              <a:rPr lang="en-US" sz="1100"/>
              <a:t>Time Window, Location Criteria </a:t>
            </a:r>
          </a:p>
        </p:txBody>
      </p:sp>
      <p:sp>
        <p:nvSpPr>
          <p:cNvPr id="18" name="TextBox 17">
            <a:extLst>
              <a:ext uri="{FF2B5EF4-FFF2-40B4-BE49-F238E27FC236}">
                <a16:creationId xmlns:a16="http://schemas.microsoft.com/office/drawing/2014/main" id="{8140BEB6-83AE-45BD-A8C1-3F29A51E12E0}"/>
              </a:ext>
            </a:extLst>
          </p:cNvPr>
          <p:cNvSpPr txBox="1"/>
          <p:nvPr/>
        </p:nvSpPr>
        <p:spPr>
          <a:xfrm>
            <a:off x="8921552" y="2530138"/>
            <a:ext cx="2465500" cy="398773"/>
          </a:xfrm>
          <a:prstGeom prst="rect">
            <a:avLst/>
          </a:prstGeom>
        </p:spPr>
        <p:txBody>
          <a:bodyPr vert="horz" wrap="non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URSP rule</a:t>
            </a:r>
          </a:p>
        </p:txBody>
      </p:sp>
      <p:sp>
        <p:nvSpPr>
          <p:cNvPr id="19" name="Rectangle 18">
            <a:extLst>
              <a:ext uri="{FF2B5EF4-FFF2-40B4-BE49-F238E27FC236}">
                <a16:creationId xmlns:a16="http://schemas.microsoft.com/office/drawing/2014/main" id="{8FE1EA77-649A-44C3-B275-65FA824C3037}"/>
              </a:ext>
            </a:extLst>
          </p:cNvPr>
          <p:cNvSpPr/>
          <p:nvPr/>
        </p:nvSpPr>
        <p:spPr bwMode="auto">
          <a:xfrm>
            <a:off x="6582103" y="2544489"/>
            <a:ext cx="5314361" cy="165475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Tree>
    <p:extLst>
      <p:ext uri="{BB962C8B-B14F-4D97-AF65-F5344CB8AC3E}">
        <p14:creationId xmlns:p14="http://schemas.microsoft.com/office/powerpoint/2010/main" val="1334064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Shared and dedicated Network Functions</a:t>
            </a:r>
          </a:p>
        </p:txBody>
      </p:sp>
      <p:sp>
        <p:nvSpPr>
          <p:cNvPr id="3" name="Subtitle 2">
            <a:extLst>
              <a:ext uri="{FF2B5EF4-FFF2-40B4-BE49-F238E27FC236}">
                <a16:creationId xmlns:a16="http://schemas.microsoft.com/office/drawing/2014/main" id="{27AE06D2-EA78-4BC5-827B-86DD5AED08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3677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01C4C1A-FEA1-4CC1-8501-C36B81DD4A10}"/>
              </a:ext>
            </a:extLst>
          </p:cNvPr>
          <p:cNvSpPr/>
          <p:nvPr/>
        </p:nvSpPr>
        <p:spPr bwMode="auto">
          <a:xfrm>
            <a:off x="9195546" y="3139910"/>
            <a:ext cx="750040" cy="2625868"/>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2" name="Title 1">
            <a:extLst>
              <a:ext uri="{FF2B5EF4-FFF2-40B4-BE49-F238E27FC236}">
                <a16:creationId xmlns:a16="http://schemas.microsoft.com/office/drawing/2014/main" id="{22A4802A-83D7-4F12-8D6D-0054F9AC32D4}"/>
              </a:ext>
            </a:extLst>
          </p:cNvPr>
          <p:cNvSpPr>
            <a:spLocks noGrp="1"/>
          </p:cNvSpPr>
          <p:nvPr>
            <p:ph type="title"/>
          </p:nvPr>
        </p:nvSpPr>
        <p:spPr/>
        <p:txBody>
          <a:bodyPr/>
          <a:lstStyle/>
          <a:p>
            <a:r>
              <a:rPr lang="en-US"/>
              <a:t>Shared and dedicated NFs</a:t>
            </a:r>
          </a:p>
        </p:txBody>
      </p:sp>
      <p:sp>
        <p:nvSpPr>
          <p:cNvPr id="29" name="Rectangle 28">
            <a:extLst>
              <a:ext uri="{FF2B5EF4-FFF2-40B4-BE49-F238E27FC236}">
                <a16:creationId xmlns:a16="http://schemas.microsoft.com/office/drawing/2014/main" id="{ECD88395-3504-4566-8051-BFA3DBC53351}"/>
              </a:ext>
            </a:extLst>
          </p:cNvPr>
          <p:cNvSpPr/>
          <p:nvPr/>
        </p:nvSpPr>
        <p:spPr bwMode="auto">
          <a:xfrm>
            <a:off x="10047280" y="3296940"/>
            <a:ext cx="1513530" cy="1088859"/>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30" name="Rectangle 29">
            <a:extLst>
              <a:ext uri="{FF2B5EF4-FFF2-40B4-BE49-F238E27FC236}">
                <a16:creationId xmlns:a16="http://schemas.microsoft.com/office/drawing/2014/main" id="{40D8BDFC-E97A-41A0-9479-991FD5C7B655}"/>
              </a:ext>
            </a:extLst>
          </p:cNvPr>
          <p:cNvSpPr/>
          <p:nvPr/>
        </p:nvSpPr>
        <p:spPr bwMode="auto">
          <a:xfrm>
            <a:off x="10192598" y="3955111"/>
            <a:ext cx="597804"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32" name="Rectangle 31">
            <a:extLst>
              <a:ext uri="{FF2B5EF4-FFF2-40B4-BE49-F238E27FC236}">
                <a16:creationId xmlns:a16="http://schemas.microsoft.com/office/drawing/2014/main" id="{FAF0F6F0-44B0-4973-8DC9-957BAB0E0E1E}"/>
              </a:ext>
            </a:extLst>
          </p:cNvPr>
          <p:cNvSpPr/>
          <p:nvPr/>
        </p:nvSpPr>
        <p:spPr bwMode="auto">
          <a:xfrm>
            <a:off x="10838966" y="3951196"/>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fontAlgn="base">
              <a:spcBef>
                <a:spcPct val="50000"/>
              </a:spcBef>
              <a:spcAft>
                <a:spcPct val="0"/>
              </a:spcAft>
            </a:pPr>
            <a:r>
              <a:rPr lang="en-US" sz="1200" kern="1200">
                <a:solidFill>
                  <a:srgbClr val="FFFFFF"/>
                </a:solidFill>
                <a:latin typeface="Ericsson Hilda"/>
                <a:ea typeface="+mn-ea"/>
                <a:cs typeface="+mn-cs"/>
              </a:rPr>
              <a:t>SMF/ UPF</a:t>
            </a:r>
          </a:p>
        </p:txBody>
      </p:sp>
      <p:sp>
        <p:nvSpPr>
          <p:cNvPr id="33" name="Rectangle 32">
            <a:extLst>
              <a:ext uri="{FF2B5EF4-FFF2-40B4-BE49-F238E27FC236}">
                <a16:creationId xmlns:a16="http://schemas.microsoft.com/office/drawing/2014/main" id="{83140833-2F1A-49CB-AC5C-F80FC3DA2065}"/>
              </a:ext>
            </a:extLst>
          </p:cNvPr>
          <p:cNvSpPr/>
          <p:nvPr/>
        </p:nvSpPr>
        <p:spPr bwMode="auto">
          <a:xfrm>
            <a:off x="9282969" y="5282625"/>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34" name="Rectangle 33">
            <a:extLst>
              <a:ext uri="{FF2B5EF4-FFF2-40B4-BE49-F238E27FC236}">
                <a16:creationId xmlns:a16="http://schemas.microsoft.com/office/drawing/2014/main" id="{8C4E3C21-87F6-4A94-A9AE-1C6CC5FB153E}"/>
              </a:ext>
            </a:extLst>
          </p:cNvPr>
          <p:cNvSpPr/>
          <p:nvPr/>
        </p:nvSpPr>
        <p:spPr bwMode="auto">
          <a:xfrm>
            <a:off x="9290627" y="4424279"/>
            <a:ext cx="610194"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35" name="Rectangle 34">
            <a:extLst>
              <a:ext uri="{FF2B5EF4-FFF2-40B4-BE49-F238E27FC236}">
                <a16:creationId xmlns:a16="http://schemas.microsoft.com/office/drawing/2014/main" id="{D103E9D7-312A-4EA9-A44F-82BF4A039986}"/>
              </a:ext>
            </a:extLst>
          </p:cNvPr>
          <p:cNvSpPr/>
          <p:nvPr/>
        </p:nvSpPr>
        <p:spPr bwMode="auto">
          <a:xfrm>
            <a:off x="9290626" y="4838940"/>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36" name="Rectangle 35">
            <a:extLst>
              <a:ext uri="{FF2B5EF4-FFF2-40B4-BE49-F238E27FC236}">
                <a16:creationId xmlns:a16="http://schemas.microsoft.com/office/drawing/2014/main" id="{FABDEEA6-9577-4FA4-A53F-1156DD98A34B}"/>
              </a:ext>
            </a:extLst>
          </p:cNvPr>
          <p:cNvSpPr/>
          <p:nvPr/>
        </p:nvSpPr>
        <p:spPr bwMode="auto">
          <a:xfrm>
            <a:off x="10201118" y="353275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37" name="Rectangle 36">
            <a:extLst>
              <a:ext uri="{FF2B5EF4-FFF2-40B4-BE49-F238E27FC236}">
                <a16:creationId xmlns:a16="http://schemas.microsoft.com/office/drawing/2014/main" id="{42A964B6-A497-4380-AE87-744CF3D504B2}"/>
              </a:ext>
            </a:extLst>
          </p:cNvPr>
          <p:cNvSpPr/>
          <p:nvPr/>
        </p:nvSpPr>
        <p:spPr bwMode="auto">
          <a:xfrm>
            <a:off x="9276872" y="3990581"/>
            <a:ext cx="620725"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38" name="Rectangle 37">
            <a:extLst>
              <a:ext uri="{FF2B5EF4-FFF2-40B4-BE49-F238E27FC236}">
                <a16:creationId xmlns:a16="http://schemas.microsoft.com/office/drawing/2014/main" id="{CE363E7F-FDFE-47D6-B972-9E2B751FA230}"/>
              </a:ext>
            </a:extLst>
          </p:cNvPr>
          <p:cNvSpPr/>
          <p:nvPr/>
        </p:nvSpPr>
        <p:spPr bwMode="auto">
          <a:xfrm>
            <a:off x="9037484" y="1699591"/>
            <a:ext cx="2650436" cy="413257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0" name="Rectangle 39">
            <a:extLst>
              <a:ext uri="{FF2B5EF4-FFF2-40B4-BE49-F238E27FC236}">
                <a16:creationId xmlns:a16="http://schemas.microsoft.com/office/drawing/2014/main" id="{C03910FD-0489-4A88-B766-205C3D238EBF}"/>
              </a:ext>
            </a:extLst>
          </p:cNvPr>
          <p:cNvSpPr/>
          <p:nvPr/>
        </p:nvSpPr>
        <p:spPr bwMode="auto">
          <a:xfrm>
            <a:off x="10047280" y="4557161"/>
            <a:ext cx="1513530" cy="108885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41" name="Rectangle 40">
            <a:extLst>
              <a:ext uri="{FF2B5EF4-FFF2-40B4-BE49-F238E27FC236}">
                <a16:creationId xmlns:a16="http://schemas.microsoft.com/office/drawing/2014/main" id="{28E6342C-CB4B-45BC-9C64-05E1083D96B2}"/>
              </a:ext>
            </a:extLst>
          </p:cNvPr>
          <p:cNvSpPr/>
          <p:nvPr/>
        </p:nvSpPr>
        <p:spPr bwMode="auto">
          <a:xfrm>
            <a:off x="10192550" y="521445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45" name="Rectangle 44">
            <a:extLst>
              <a:ext uri="{FF2B5EF4-FFF2-40B4-BE49-F238E27FC236}">
                <a16:creationId xmlns:a16="http://schemas.microsoft.com/office/drawing/2014/main" id="{D7FDDB32-D611-4745-95E9-6780E1A569E0}"/>
              </a:ext>
            </a:extLst>
          </p:cNvPr>
          <p:cNvSpPr/>
          <p:nvPr/>
        </p:nvSpPr>
        <p:spPr bwMode="auto">
          <a:xfrm>
            <a:off x="10186362" y="479670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47" name="Rectangle 46">
            <a:extLst>
              <a:ext uri="{FF2B5EF4-FFF2-40B4-BE49-F238E27FC236}">
                <a16:creationId xmlns:a16="http://schemas.microsoft.com/office/drawing/2014/main" id="{707FD5E7-A818-4865-9820-B9AF36D99D7A}"/>
              </a:ext>
            </a:extLst>
          </p:cNvPr>
          <p:cNvSpPr/>
          <p:nvPr/>
        </p:nvSpPr>
        <p:spPr bwMode="auto">
          <a:xfrm>
            <a:off x="6391275" y="2822621"/>
            <a:ext cx="750040" cy="2943158"/>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48" name="Rectangle 47">
            <a:extLst>
              <a:ext uri="{FF2B5EF4-FFF2-40B4-BE49-F238E27FC236}">
                <a16:creationId xmlns:a16="http://schemas.microsoft.com/office/drawing/2014/main" id="{6C99B355-9E18-4AF8-A96A-C159D3F46859}"/>
              </a:ext>
            </a:extLst>
          </p:cNvPr>
          <p:cNvSpPr/>
          <p:nvPr/>
        </p:nvSpPr>
        <p:spPr bwMode="auto">
          <a:xfrm>
            <a:off x="7227617" y="3518957"/>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49" name="Rectangle 48">
            <a:extLst>
              <a:ext uri="{FF2B5EF4-FFF2-40B4-BE49-F238E27FC236}">
                <a16:creationId xmlns:a16="http://schemas.microsoft.com/office/drawing/2014/main" id="{1DFE3091-7E73-41C3-BD08-F35463D52E51}"/>
              </a:ext>
            </a:extLst>
          </p:cNvPr>
          <p:cNvSpPr/>
          <p:nvPr/>
        </p:nvSpPr>
        <p:spPr bwMode="auto">
          <a:xfrm>
            <a:off x="6462236" y="3570221"/>
            <a:ext cx="630634"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50" name="Rectangle 49">
            <a:extLst>
              <a:ext uri="{FF2B5EF4-FFF2-40B4-BE49-F238E27FC236}">
                <a16:creationId xmlns:a16="http://schemas.microsoft.com/office/drawing/2014/main" id="{22E019D1-79A6-42C1-B9EF-2EB1879434D7}"/>
              </a:ext>
            </a:extLst>
          </p:cNvPr>
          <p:cNvSpPr/>
          <p:nvPr/>
        </p:nvSpPr>
        <p:spPr bwMode="auto">
          <a:xfrm>
            <a:off x="8057040" y="3735246"/>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SMF</a:t>
            </a:r>
          </a:p>
        </p:txBody>
      </p:sp>
      <p:sp>
        <p:nvSpPr>
          <p:cNvPr id="51" name="Rectangle 50">
            <a:extLst>
              <a:ext uri="{FF2B5EF4-FFF2-40B4-BE49-F238E27FC236}">
                <a16:creationId xmlns:a16="http://schemas.microsoft.com/office/drawing/2014/main" id="{FDAA4DC7-EE9D-4DE5-AAE7-761D4169D84D}"/>
              </a:ext>
            </a:extLst>
          </p:cNvPr>
          <p:cNvSpPr/>
          <p:nvPr/>
        </p:nvSpPr>
        <p:spPr bwMode="auto">
          <a:xfrm>
            <a:off x="8057039" y="4154634"/>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UPF</a:t>
            </a:r>
          </a:p>
        </p:txBody>
      </p:sp>
      <p:sp>
        <p:nvSpPr>
          <p:cNvPr id="52" name="Rectangle 51">
            <a:extLst>
              <a:ext uri="{FF2B5EF4-FFF2-40B4-BE49-F238E27FC236}">
                <a16:creationId xmlns:a16="http://schemas.microsoft.com/office/drawing/2014/main" id="{C856C0C9-2481-41EC-AB1E-68E9CDA20689}"/>
              </a:ext>
            </a:extLst>
          </p:cNvPr>
          <p:cNvSpPr/>
          <p:nvPr/>
        </p:nvSpPr>
        <p:spPr bwMode="auto">
          <a:xfrm>
            <a:off x="6470963" y="5282624"/>
            <a:ext cx="620096" cy="412275"/>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53" name="Rectangle 52">
            <a:extLst>
              <a:ext uri="{FF2B5EF4-FFF2-40B4-BE49-F238E27FC236}">
                <a16:creationId xmlns:a16="http://schemas.microsoft.com/office/drawing/2014/main" id="{6BDBF932-C8B0-4224-8962-20BC2AC7F3CC}"/>
              </a:ext>
            </a:extLst>
          </p:cNvPr>
          <p:cNvSpPr/>
          <p:nvPr/>
        </p:nvSpPr>
        <p:spPr bwMode="auto">
          <a:xfrm>
            <a:off x="6468082" y="4424279"/>
            <a:ext cx="613075"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54" name="Rectangle 53">
            <a:extLst>
              <a:ext uri="{FF2B5EF4-FFF2-40B4-BE49-F238E27FC236}">
                <a16:creationId xmlns:a16="http://schemas.microsoft.com/office/drawing/2014/main" id="{7B16328F-9498-431E-9D46-6ADD7EA49417}"/>
              </a:ext>
            </a:extLst>
          </p:cNvPr>
          <p:cNvSpPr/>
          <p:nvPr/>
        </p:nvSpPr>
        <p:spPr bwMode="auto">
          <a:xfrm>
            <a:off x="6470963" y="4838940"/>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55" name="Rectangle 54">
            <a:extLst>
              <a:ext uri="{FF2B5EF4-FFF2-40B4-BE49-F238E27FC236}">
                <a16:creationId xmlns:a16="http://schemas.microsoft.com/office/drawing/2014/main" id="{9020B527-11F9-4AFC-A6BE-3071743767A7}"/>
              </a:ext>
            </a:extLst>
          </p:cNvPr>
          <p:cNvSpPr/>
          <p:nvPr/>
        </p:nvSpPr>
        <p:spPr bwMode="auto">
          <a:xfrm>
            <a:off x="7401444" y="3737368"/>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56" name="Rectangle 55">
            <a:extLst>
              <a:ext uri="{FF2B5EF4-FFF2-40B4-BE49-F238E27FC236}">
                <a16:creationId xmlns:a16="http://schemas.microsoft.com/office/drawing/2014/main" id="{43FC9B9D-6EDA-44A8-A062-F0668B980087}"/>
              </a:ext>
            </a:extLst>
          </p:cNvPr>
          <p:cNvSpPr/>
          <p:nvPr/>
        </p:nvSpPr>
        <p:spPr bwMode="auto">
          <a:xfrm>
            <a:off x="6468083" y="3990581"/>
            <a:ext cx="630634"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57" name="Rectangle 56">
            <a:extLst>
              <a:ext uri="{FF2B5EF4-FFF2-40B4-BE49-F238E27FC236}">
                <a16:creationId xmlns:a16="http://schemas.microsoft.com/office/drawing/2014/main" id="{06D7264C-152E-48E4-99C8-DAEDE0914C45}"/>
              </a:ext>
            </a:extLst>
          </p:cNvPr>
          <p:cNvSpPr/>
          <p:nvPr/>
        </p:nvSpPr>
        <p:spPr bwMode="auto">
          <a:xfrm>
            <a:off x="6217821" y="1699591"/>
            <a:ext cx="2650436" cy="413257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8" name="Rectangle 57">
            <a:extLst>
              <a:ext uri="{FF2B5EF4-FFF2-40B4-BE49-F238E27FC236}">
                <a16:creationId xmlns:a16="http://schemas.microsoft.com/office/drawing/2014/main" id="{985D1F53-8260-444E-85DB-BA130C516B8B}"/>
              </a:ext>
            </a:extLst>
          </p:cNvPr>
          <p:cNvSpPr/>
          <p:nvPr/>
        </p:nvSpPr>
        <p:spPr bwMode="auto">
          <a:xfrm>
            <a:off x="7227617" y="4695773"/>
            <a:ext cx="1513530" cy="1070006"/>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60" name="Rectangle 59">
            <a:extLst>
              <a:ext uri="{FF2B5EF4-FFF2-40B4-BE49-F238E27FC236}">
                <a16:creationId xmlns:a16="http://schemas.microsoft.com/office/drawing/2014/main" id="{BEE42C89-FA69-4F97-9333-BAA063F34396}"/>
              </a:ext>
            </a:extLst>
          </p:cNvPr>
          <p:cNvSpPr/>
          <p:nvPr/>
        </p:nvSpPr>
        <p:spPr bwMode="auto">
          <a:xfrm>
            <a:off x="8057036" y="4945370"/>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SMF</a:t>
            </a:r>
          </a:p>
        </p:txBody>
      </p:sp>
      <p:sp>
        <p:nvSpPr>
          <p:cNvPr id="61" name="Rectangle 60">
            <a:extLst>
              <a:ext uri="{FF2B5EF4-FFF2-40B4-BE49-F238E27FC236}">
                <a16:creationId xmlns:a16="http://schemas.microsoft.com/office/drawing/2014/main" id="{51842198-B2C0-480E-8E09-6F917D320BB7}"/>
              </a:ext>
            </a:extLst>
          </p:cNvPr>
          <p:cNvSpPr/>
          <p:nvPr/>
        </p:nvSpPr>
        <p:spPr bwMode="auto">
          <a:xfrm>
            <a:off x="8079275" y="535078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UPF</a:t>
            </a:r>
          </a:p>
        </p:txBody>
      </p:sp>
      <p:sp>
        <p:nvSpPr>
          <p:cNvPr id="62" name="Rectangle 61">
            <a:extLst>
              <a:ext uri="{FF2B5EF4-FFF2-40B4-BE49-F238E27FC236}">
                <a16:creationId xmlns:a16="http://schemas.microsoft.com/office/drawing/2014/main" id="{D3B4B7A4-B33D-4EAE-85B4-4117DA51AB7B}"/>
              </a:ext>
            </a:extLst>
          </p:cNvPr>
          <p:cNvSpPr/>
          <p:nvPr/>
        </p:nvSpPr>
        <p:spPr bwMode="auto">
          <a:xfrm>
            <a:off x="7376880" y="4935751"/>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63" name="Rectangle 62">
            <a:extLst>
              <a:ext uri="{FF2B5EF4-FFF2-40B4-BE49-F238E27FC236}">
                <a16:creationId xmlns:a16="http://schemas.microsoft.com/office/drawing/2014/main" id="{53BE9179-0CD7-42F0-9CCD-CAF6112924ED}"/>
              </a:ext>
            </a:extLst>
          </p:cNvPr>
          <p:cNvSpPr/>
          <p:nvPr/>
        </p:nvSpPr>
        <p:spPr bwMode="auto">
          <a:xfrm>
            <a:off x="3571612" y="3221347"/>
            <a:ext cx="1505616" cy="2531036"/>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64" name="Rectangle 63">
            <a:extLst>
              <a:ext uri="{FF2B5EF4-FFF2-40B4-BE49-F238E27FC236}">
                <a16:creationId xmlns:a16="http://schemas.microsoft.com/office/drawing/2014/main" id="{21AB26D0-EA3E-4B8F-8BAD-9C4D9A02C904}"/>
              </a:ext>
            </a:extLst>
          </p:cNvPr>
          <p:cNvSpPr/>
          <p:nvPr/>
        </p:nvSpPr>
        <p:spPr bwMode="auto">
          <a:xfrm>
            <a:off x="5137386" y="3505561"/>
            <a:ext cx="784098"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r>
              <a:rPr lang="en-US" sz="1200" kern="1200">
                <a:solidFill>
                  <a:srgbClr val="58585A"/>
                </a:solidFill>
                <a:latin typeface="Ericsson Hilda"/>
                <a:ea typeface="+mn-ea"/>
                <a:cs typeface="+mn-cs"/>
              </a:rPr>
              <a:t>Dedicated</a:t>
            </a:r>
          </a:p>
        </p:txBody>
      </p:sp>
      <p:sp>
        <p:nvSpPr>
          <p:cNvPr id="65" name="Rectangle 64">
            <a:extLst>
              <a:ext uri="{FF2B5EF4-FFF2-40B4-BE49-F238E27FC236}">
                <a16:creationId xmlns:a16="http://schemas.microsoft.com/office/drawing/2014/main" id="{802750E3-5A7B-4998-928C-439DCF8529FC}"/>
              </a:ext>
            </a:extLst>
          </p:cNvPr>
          <p:cNvSpPr/>
          <p:nvPr/>
        </p:nvSpPr>
        <p:spPr bwMode="auto">
          <a:xfrm>
            <a:off x="3637095" y="3556825"/>
            <a:ext cx="636112"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66" name="Rectangle 65">
            <a:extLst>
              <a:ext uri="{FF2B5EF4-FFF2-40B4-BE49-F238E27FC236}">
                <a16:creationId xmlns:a16="http://schemas.microsoft.com/office/drawing/2014/main" id="{EDC862B5-0A5B-4C1B-B4C9-A1761E819383}"/>
              </a:ext>
            </a:extLst>
          </p:cNvPr>
          <p:cNvSpPr/>
          <p:nvPr/>
        </p:nvSpPr>
        <p:spPr bwMode="auto">
          <a:xfrm>
            <a:off x="4455115" y="4711210"/>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SMF</a:t>
            </a:r>
          </a:p>
        </p:txBody>
      </p:sp>
      <p:sp>
        <p:nvSpPr>
          <p:cNvPr id="67" name="Rectangle 66">
            <a:extLst>
              <a:ext uri="{FF2B5EF4-FFF2-40B4-BE49-F238E27FC236}">
                <a16:creationId xmlns:a16="http://schemas.microsoft.com/office/drawing/2014/main" id="{3636535E-03F3-4256-87E7-9133691E8021}"/>
              </a:ext>
            </a:extLst>
          </p:cNvPr>
          <p:cNvSpPr/>
          <p:nvPr/>
        </p:nvSpPr>
        <p:spPr bwMode="auto">
          <a:xfrm>
            <a:off x="5237378" y="409983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UPF</a:t>
            </a:r>
          </a:p>
        </p:txBody>
      </p:sp>
      <p:sp>
        <p:nvSpPr>
          <p:cNvPr id="68" name="Rectangle 67">
            <a:extLst>
              <a:ext uri="{FF2B5EF4-FFF2-40B4-BE49-F238E27FC236}">
                <a16:creationId xmlns:a16="http://schemas.microsoft.com/office/drawing/2014/main" id="{4076F838-9768-4F32-A72A-ED19BE17E048}"/>
              </a:ext>
            </a:extLst>
          </p:cNvPr>
          <p:cNvSpPr/>
          <p:nvPr/>
        </p:nvSpPr>
        <p:spPr bwMode="auto">
          <a:xfrm>
            <a:off x="3650553" y="5269229"/>
            <a:ext cx="62084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69" name="Rectangle 68">
            <a:extLst>
              <a:ext uri="{FF2B5EF4-FFF2-40B4-BE49-F238E27FC236}">
                <a16:creationId xmlns:a16="http://schemas.microsoft.com/office/drawing/2014/main" id="{20FFCC06-492A-4ABB-88DA-9F0B366BA21E}"/>
              </a:ext>
            </a:extLst>
          </p:cNvPr>
          <p:cNvSpPr/>
          <p:nvPr/>
        </p:nvSpPr>
        <p:spPr bwMode="auto">
          <a:xfrm>
            <a:off x="3645725" y="4410883"/>
            <a:ext cx="6157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70" name="Rectangle 69">
            <a:extLst>
              <a:ext uri="{FF2B5EF4-FFF2-40B4-BE49-F238E27FC236}">
                <a16:creationId xmlns:a16="http://schemas.microsoft.com/office/drawing/2014/main" id="{A54163A5-5AF7-478A-B304-2A26FCC05DBA}"/>
              </a:ext>
            </a:extLst>
          </p:cNvPr>
          <p:cNvSpPr/>
          <p:nvPr/>
        </p:nvSpPr>
        <p:spPr bwMode="auto">
          <a:xfrm>
            <a:off x="3651300" y="4825544"/>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71" name="Rectangle 70">
            <a:extLst>
              <a:ext uri="{FF2B5EF4-FFF2-40B4-BE49-F238E27FC236}">
                <a16:creationId xmlns:a16="http://schemas.microsoft.com/office/drawing/2014/main" id="{F6962D37-A32B-480E-A56B-B8AEC79E911A}"/>
              </a:ext>
            </a:extLst>
          </p:cNvPr>
          <p:cNvSpPr/>
          <p:nvPr/>
        </p:nvSpPr>
        <p:spPr bwMode="auto">
          <a:xfrm>
            <a:off x="4453280" y="4241721"/>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72" name="Rectangle 71">
            <a:extLst>
              <a:ext uri="{FF2B5EF4-FFF2-40B4-BE49-F238E27FC236}">
                <a16:creationId xmlns:a16="http://schemas.microsoft.com/office/drawing/2014/main" id="{44D7AEC3-4C31-4BC3-8328-CD482ED25833}"/>
              </a:ext>
            </a:extLst>
          </p:cNvPr>
          <p:cNvSpPr/>
          <p:nvPr/>
        </p:nvSpPr>
        <p:spPr bwMode="auto">
          <a:xfrm>
            <a:off x="3642942" y="3977185"/>
            <a:ext cx="636112"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73" name="Rectangle 72">
            <a:extLst>
              <a:ext uri="{FF2B5EF4-FFF2-40B4-BE49-F238E27FC236}">
                <a16:creationId xmlns:a16="http://schemas.microsoft.com/office/drawing/2014/main" id="{D58E87F0-F0B9-400E-9F05-430B36F6D4F7}"/>
              </a:ext>
            </a:extLst>
          </p:cNvPr>
          <p:cNvSpPr/>
          <p:nvPr/>
        </p:nvSpPr>
        <p:spPr bwMode="auto">
          <a:xfrm>
            <a:off x="3398158" y="1686195"/>
            <a:ext cx="2650436" cy="413257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74" name="Rectangle 73">
            <a:extLst>
              <a:ext uri="{FF2B5EF4-FFF2-40B4-BE49-F238E27FC236}">
                <a16:creationId xmlns:a16="http://schemas.microsoft.com/office/drawing/2014/main" id="{2E919F89-B181-48F2-A28D-D7D1046DEA97}"/>
              </a:ext>
            </a:extLst>
          </p:cNvPr>
          <p:cNvSpPr/>
          <p:nvPr/>
        </p:nvSpPr>
        <p:spPr bwMode="auto">
          <a:xfrm>
            <a:off x="5144998" y="4698313"/>
            <a:ext cx="776486"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r>
              <a:rPr kumimoji="0" lang="en-US" sz="1200" b="0" i="0" u="none" strike="noStrike" kern="1200" cap="none" spc="0" normalizeH="0" baseline="0" noProof="0">
                <a:ln>
                  <a:noFill/>
                </a:ln>
                <a:solidFill>
                  <a:srgbClr val="58585A"/>
                </a:solidFill>
                <a:effectLst/>
                <a:uLnTx/>
                <a:uFillTx/>
                <a:latin typeface="Ericsson Hilda"/>
                <a:ea typeface="+mn-ea"/>
                <a:cs typeface="+mn-cs"/>
              </a:rPr>
              <a:t>Dedicated</a:t>
            </a:r>
          </a:p>
        </p:txBody>
      </p:sp>
      <p:sp>
        <p:nvSpPr>
          <p:cNvPr id="76" name="Rectangle 75">
            <a:extLst>
              <a:ext uri="{FF2B5EF4-FFF2-40B4-BE49-F238E27FC236}">
                <a16:creationId xmlns:a16="http://schemas.microsoft.com/office/drawing/2014/main" id="{D6A6733E-6615-49C2-95A9-F77C91844D03}"/>
              </a:ext>
            </a:extLst>
          </p:cNvPr>
          <p:cNvSpPr/>
          <p:nvPr/>
        </p:nvSpPr>
        <p:spPr bwMode="auto">
          <a:xfrm>
            <a:off x="5278662" y="521330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UPF</a:t>
            </a:r>
          </a:p>
        </p:txBody>
      </p:sp>
      <p:sp>
        <p:nvSpPr>
          <p:cNvPr id="78" name="Rectangle 77">
            <a:extLst>
              <a:ext uri="{FF2B5EF4-FFF2-40B4-BE49-F238E27FC236}">
                <a16:creationId xmlns:a16="http://schemas.microsoft.com/office/drawing/2014/main" id="{4C52E658-5FC7-4375-90C0-1FB9ABD1985E}"/>
              </a:ext>
            </a:extLst>
          </p:cNvPr>
          <p:cNvSpPr/>
          <p:nvPr/>
        </p:nvSpPr>
        <p:spPr bwMode="auto">
          <a:xfrm>
            <a:off x="652879" y="2992745"/>
            <a:ext cx="1505616" cy="271092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 </a:t>
            </a:r>
          </a:p>
        </p:txBody>
      </p:sp>
      <p:sp>
        <p:nvSpPr>
          <p:cNvPr id="80" name="Rectangle 79">
            <a:extLst>
              <a:ext uri="{FF2B5EF4-FFF2-40B4-BE49-F238E27FC236}">
                <a16:creationId xmlns:a16="http://schemas.microsoft.com/office/drawing/2014/main" id="{24FC9F5D-65AA-4FE8-A3A4-946E8C05ACD8}"/>
              </a:ext>
            </a:extLst>
          </p:cNvPr>
          <p:cNvSpPr/>
          <p:nvPr/>
        </p:nvSpPr>
        <p:spPr bwMode="auto">
          <a:xfrm>
            <a:off x="719064" y="3508116"/>
            <a:ext cx="635410"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81" name="Rectangle 80">
            <a:extLst>
              <a:ext uri="{FF2B5EF4-FFF2-40B4-BE49-F238E27FC236}">
                <a16:creationId xmlns:a16="http://schemas.microsoft.com/office/drawing/2014/main" id="{82C2D5C8-D27D-4034-8B8B-1B75FC13782E}"/>
              </a:ext>
            </a:extLst>
          </p:cNvPr>
          <p:cNvSpPr/>
          <p:nvPr/>
        </p:nvSpPr>
        <p:spPr bwMode="auto">
          <a:xfrm>
            <a:off x="1499402" y="4660591"/>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SMF</a:t>
            </a:r>
          </a:p>
        </p:txBody>
      </p:sp>
      <p:sp>
        <p:nvSpPr>
          <p:cNvPr id="82" name="Rectangle 81">
            <a:extLst>
              <a:ext uri="{FF2B5EF4-FFF2-40B4-BE49-F238E27FC236}">
                <a16:creationId xmlns:a16="http://schemas.microsoft.com/office/drawing/2014/main" id="{908F98CF-D8DD-4282-A57A-7FF6245BBEB3}"/>
              </a:ext>
            </a:extLst>
          </p:cNvPr>
          <p:cNvSpPr/>
          <p:nvPr/>
        </p:nvSpPr>
        <p:spPr bwMode="auto">
          <a:xfrm>
            <a:off x="1499400" y="5097389"/>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UPF</a:t>
            </a:r>
          </a:p>
        </p:txBody>
      </p:sp>
      <p:sp>
        <p:nvSpPr>
          <p:cNvPr id="83" name="Rectangle 82">
            <a:extLst>
              <a:ext uri="{FF2B5EF4-FFF2-40B4-BE49-F238E27FC236}">
                <a16:creationId xmlns:a16="http://schemas.microsoft.com/office/drawing/2014/main" id="{087D4259-1E16-497E-A7CD-E88FBFAD6DF0}"/>
              </a:ext>
            </a:extLst>
          </p:cNvPr>
          <p:cNvSpPr/>
          <p:nvPr/>
        </p:nvSpPr>
        <p:spPr bwMode="auto">
          <a:xfrm>
            <a:off x="724910" y="5220520"/>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84" name="Rectangle 83">
            <a:extLst>
              <a:ext uri="{FF2B5EF4-FFF2-40B4-BE49-F238E27FC236}">
                <a16:creationId xmlns:a16="http://schemas.microsoft.com/office/drawing/2014/main" id="{C9481CEE-A3A8-48C0-A9B7-CFA9B0AE4951}"/>
              </a:ext>
            </a:extLst>
          </p:cNvPr>
          <p:cNvSpPr/>
          <p:nvPr/>
        </p:nvSpPr>
        <p:spPr bwMode="auto">
          <a:xfrm>
            <a:off x="724910" y="4362174"/>
            <a:ext cx="617851"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85" name="Rectangle 84">
            <a:extLst>
              <a:ext uri="{FF2B5EF4-FFF2-40B4-BE49-F238E27FC236}">
                <a16:creationId xmlns:a16="http://schemas.microsoft.com/office/drawing/2014/main" id="{39FCCADA-9D9C-4CE3-A5CC-977B2BA45E28}"/>
              </a:ext>
            </a:extLst>
          </p:cNvPr>
          <p:cNvSpPr/>
          <p:nvPr/>
        </p:nvSpPr>
        <p:spPr bwMode="auto">
          <a:xfrm>
            <a:off x="732567" y="4776835"/>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86" name="Rectangle 85">
            <a:extLst>
              <a:ext uri="{FF2B5EF4-FFF2-40B4-BE49-F238E27FC236}">
                <a16:creationId xmlns:a16="http://schemas.microsoft.com/office/drawing/2014/main" id="{926F5B15-1349-4152-BBCE-33518CC9211C}"/>
              </a:ext>
            </a:extLst>
          </p:cNvPr>
          <p:cNvSpPr/>
          <p:nvPr/>
        </p:nvSpPr>
        <p:spPr bwMode="auto">
          <a:xfrm>
            <a:off x="1499401" y="420568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PCF</a:t>
            </a:r>
          </a:p>
        </p:txBody>
      </p:sp>
      <p:sp>
        <p:nvSpPr>
          <p:cNvPr id="87" name="Rectangle 86">
            <a:extLst>
              <a:ext uri="{FF2B5EF4-FFF2-40B4-BE49-F238E27FC236}">
                <a16:creationId xmlns:a16="http://schemas.microsoft.com/office/drawing/2014/main" id="{EC207FA2-5A37-45E2-A621-0D7A7067155B}"/>
              </a:ext>
            </a:extLst>
          </p:cNvPr>
          <p:cNvSpPr/>
          <p:nvPr/>
        </p:nvSpPr>
        <p:spPr bwMode="auto">
          <a:xfrm>
            <a:off x="724911" y="3928476"/>
            <a:ext cx="635410"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88" name="Rectangle 87">
            <a:extLst>
              <a:ext uri="{FF2B5EF4-FFF2-40B4-BE49-F238E27FC236}">
                <a16:creationId xmlns:a16="http://schemas.microsoft.com/office/drawing/2014/main" id="{7A6A4EDD-617D-4C85-9D3D-F7B0DA513216}"/>
              </a:ext>
            </a:extLst>
          </p:cNvPr>
          <p:cNvSpPr/>
          <p:nvPr/>
        </p:nvSpPr>
        <p:spPr bwMode="auto">
          <a:xfrm>
            <a:off x="479425" y="1686195"/>
            <a:ext cx="2650436" cy="413257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91" name="TextBox 90">
            <a:extLst>
              <a:ext uri="{FF2B5EF4-FFF2-40B4-BE49-F238E27FC236}">
                <a16:creationId xmlns:a16="http://schemas.microsoft.com/office/drawing/2014/main" id="{FD2EA9D0-04D9-4CDC-8769-9DB69BFCE9D8}"/>
              </a:ext>
            </a:extLst>
          </p:cNvPr>
          <p:cNvSpPr txBox="1"/>
          <p:nvPr/>
        </p:nvSpPr>
        <p:spPr>
          <a:xfrm>
            <a:off x="479425" y="1765983"/>
            <a:ext cx="2770657" cy="771856"/>
          </a:xfrm>
          <a:prstGeom prst="rect">
            <a:avLst/>
          </a:prstGeom>
        </p:spPr>
        <p:txBody>
          <a:bodyPr vert="horz" wrap="square" lIns="72000" tIns="36000" rIns="72000" bIns="36000" rtlCol="0" anchor="t">
            <a:noAutofit/>
          </a:bodyPr>
          <a:lstStyle/>
          <a:p>
            <a:r>
              <a:rPr lang="en-US" sz="1400" b="1"/>
              <a:t>Only shared NFs</a:t>
            </a:r>
            <a:r>
              <a:rPr lang="en-US" sz="1400"/>
              <a:t>: S</a:t>
            </a:r>
            <a:r>
              <a:rPr lang="en-US" sz="1400">
                <a:solidFill>
                  <a:schemeClr val="tx1"/>
                </a:solidFill>
              </a:rPr>
              <a:t>everal</a:t>
            </a:r>
            <a:r>
              <a:rPr lang="en-US" sz="1400">
                <a:solidFill>
                  <a:schemeClr val="accent1"/>
                </a:solidFill>
              </a:rPr>
              <a:t> </a:t>
            </a:r>
            <a:r>
              <a:rPr lang="en-US" sz="1400"/>
              <a:t>(vertical) use cases served by single network deployment; selection of different SMF/UPF per DNN still possible</a:t>
            </a:r>
          </a:p>
        </p:txBody>
      </p:sp>
      <p:sp>
        <p:nvSpPr>
          <p:cNvPr id="92" name="TextBox 91">
            <a:extLst>
              <a:ext uri="{FF2B5EF4-FFF2-40B4-BE49-F238E27FC236}">
                <a16:creationId xmlns:a16="http://schemas.microsoft.com/office/drawing/2014/main" id="{D6E4BAE3-354C-4063-B961-22BAE059D27B}"/>
              </a:ext>
            </a:extLst>
          </p:cNvPr>
          <p:cNvSpPr txBox="1"/>
          <p:nvPr/>
        </p:nvSpPr>
        <p:spPr>
          <a:xfrm>
            <a:off x="3398158" y="1765982"/>
            <a:ext cx="2515790" cy="896247"/>
          </a:xfrm>
          <a:prstGeom prst="rect">
            <a:avLst/>
          </a:prstGeom>
        </p:spPr>
        <p:txBody>
          <a:bodyPr vert="horz" wrap="square" lIns="72000" tIns="36000" rIns="72000" bIns="36000" rtlCol="0" anchor="t">
            <a:noAutofit/>
          </a:bodyPr>
          <a:lstStyle/>
          <a:p>
            <a:r>
              <a:rPr lang="en-US" sz="1400" b="1">
                <a:solidFill>
                  <a:schemeClr val="tx1"/>
                </a:solidFill>
              </a:rPr>
              <a:t>Control plane shared and  user plane dedicated</a:t>
            </a:r>
            <a:r>
              <a:rPr lang="en-US" sz="1400">
                <a:solidFill>
                  <a:schemeClr val="tx1"/>
                </a:solidFill>
              </a:rPr>
              <a:t> e.g., for UPF at edge for lower latency or security</a:t>
            </a:r>
          </a:p>
        </p:txBody>
      </p:sp>
      <p:sp>
        <p:nvSpPr>
          <p:cNvPr id="93" name="TextBox 92">
            <a:extLst>
              <a:ext uri="{FF2B5EF4-FFF2-40B4-BE49-F238E27FC236}">
                <a16:creationId xmlns:a16="http://schemas.microsoft.com/office/drawing/2014/main" id="{613C278F-E19E-4289-BD59-CB85B3707510}"/>
              </a:ext>
            </a:extLst>
          </p:cNvPr>
          <p:cNvSpPr txBox="1"/>
          <p:nvPr/>
        </p:nvSpPr>
        <p:spPr>
          <a:xfrm>
            <a:off x="6217822" y="1794885"/>
            <a:ext cx="2615030" cy="771856"/>
          </a:xfrm>
          <a:prstGeom prst="rect">
            <a:avLst/>
          </a:prstGeom>
        </p:spPr>
        <p:txBody>
          <a:bodyPr vert="horz" wrap="square" lIns="72000" tIns="36000" rIns="72000" bIns="36000" rtlCol="0" anchor="t">
            <a:noAutofit/>
          </a:bodyPr>
          <a:lstStyle/>
          <a:p>
            <a:r>
              <a:rPr lang="en-US" sz="1400" b="1"/>
              <a:t>Separation of gateways and policy handling</a:t>
            </a:r>
            <a:r>
              <a:rPr lang="en-US" sz="1400"/>
              <a:t>, but Ok to share AMF e.g., for enterprise use cases</a:t>
            </a:r>
          </a:p>
        </p:txBody>
      </p:sp>
      <p:sp>
        <p:nvSpPr>
          <p:cNvPr id="94" name="TextBox 93">
            <a:extLst>
              <a:ext uri="{FF2B5EF4-FFF2-40B4-BE49-F238E27FC236}">
                <a16:creationId xmlns:a16="http://schemas.microsoft.com/office/drawing/2014/main" id="{50C8E981-5470-4D34-BF31-3E3BAC8FE886}"/>
              </a:ext>
            </a:extLst>
          </p:cNvPr>
          <p:cNvSpPr txBox="1"/>
          <p:nvPr/>
        </p:nvSpPr>
        <p:spPr>
          <a:xfrm>
            <a:off x="9061987" y="1833681"/>
            <a:ext cx="2601430" cy="771856"/>
          </a:xfrm>
          <a:prstGeom prst="rect">
            <a:avLst/>
          </a:prstGeom>
        </p:spPr>
        <p:txBody>
          <a:bodyPr vert="horz" wrap="square" lIns="72000" tIns="36000" rIns="72000" bIns="36000" rtlCol="0" anchor="t">
            <a:noAutofit/>
          </a:bodyPr>
          <a:lstStyle/>
          <a:p>
            <a:r>
              <a:rPr lang="en-US" sz="1400" b="1" kern="1200">
                <a:solidFill>
                  <a:schemeClr val="tx1"/>
                </a:solidFill>
              </a:rPr>
              <a:t>Separation of AMF</a:t>
            </a:r>
            <a:r>
              <a:rPr lang="en-US" sz="1400" kern="1200">
                <a:solidFill>
                  <a:schemeClr val="tx1"/>
                </a:solidFill>
              </a:rPr>
              <a:t>: For IoT, enterprise and public safety use cases, or for trial purpose</a:t>
            </a:r>
            <a:endParaRPr lang="en-US" sz="1400">
              <a:solidFill>
                <a:schemeClr val="tx1"/>
              </a:solidFill>
            </a:endParaRPr>
          </a:p>
        </p:txBody>
      </p:sp>
      <p:sp>
        <p:nvSpPr>
          <p:cNvPr id="95" name="TextBox 94">
            <a:extLst>
              <a:ext uri="{FF2B5EF4-FFF2-40B4-BE49-F238E27FC236}">
                <a16:creationId xmlns:a16="http://schemas.microsoft.com/office/drawing/2014/main" id="{C2A2DFB8-08E1-4E0F-8477-FFF8C2115A9C}"/>
              </a:ext>
            </a:extLst>
          </p:cNvPr>
          <p:cNvSpPr txBox="1"/>
          <p:nvPr/>
        </p:nvSpPr>
        <p:spPr>
          <a:xfrm>
            <a:off x="479425" y="5868482"/>
            <a:ext cx="11325005" cy="630575"/>
          </a:xfrm>
          <a:prstGeom prst="rect">
            <a:avLst/>
          </a:prstGeom>
        </p:spPr>
        <p:txBody>
          <a:bodyPr vert="horz" wrap="square" lIns="72000" tIns="36000" rIns="72000" bIns="36000" rtlCol="0" anchor="t">
            <a:noAutofit/>
          </a:bodyPr>
          <a:lstStyle/>
          <a:p>
            <a:r>
              <a:rPr lang="en-US" sz="1100" dirty="0"/>
              <a:t>Note 1: NSSF, CHF are always shared (CHF not shown). </a:t>
            </a:r>
            <a:r>
              <a:rPr lang="en-US" sz="1100" dirty="0">
                <a:solidFill>
                  <a:schemeClr val="tx1"/>
                </a:solidFill>
              </a:rPr>
              <a:t>CHF may be selected per IMSI series. NRF can deployed only at one (PLMN) layer or multiple NRFs can be deployed at different layers (PLMN, region, slice) as a hierarchical NRF deployment.  NEF (not shown) can be dedicated.</a:t>
            </a:r>
            <a:br>
              <a:rPr lang="en-US" sz="1100" dirty="0">
                <a:solidFill>
                  <a:schemeClr val="tx1"/>
                </a:solidFill>
              </a:rPr>
            </a:br>
            <a:r>
              <a:rPr lang="en-US" sz="1100" dirty="0">
                <a:solidFill>
                  <a:schemeClr val="tx1"/>
                </a:solidFill>
              </a:rPr>
              <a:t>Note 2: AUSF/UDM/UDR may have a segment per slice if required by the use case (see dedicated slide)</a:t>
            </a:r>
          </a:p>
          <a:p>
            <a:endParaRPr lang="en-US" sz="1100" dirty="0"/>
          </a:p>
        </p:txBody>
      </p:sp>
      <p:sp>
        <p:nvSpPr>
          <p:cNvPr id="77" name="Rectangle 76">
            <a:extLst>
              <a:ext uri="{FF2B5EF4-FFF2-40B4-BE49-F238E27FC236}">
                <a16:creationId xmlns:a16="http://schemas.microsoft.com/office/drawing/2014/main" id="{7C7AE029-DA50-4842-A455-E5377BC7248E}"/>
              </a:ext>
            </a:extLst>
          </p:cNvPr>
          <p:cNvSpPr/>
          <p:nvPr/>
        </p:nvSpPr>
        <p:spPr bwMode="auto">
          <a:xfrm>
            <a:off x="1486326" y="374392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UDR</a:t>
            </a:r>
          </a:p>
        </p:txBody>
      </p:sp>
      <p:sp>
        <p:nvSpPr>
          <p:cNvPr id="79" name="Rectangle 78">
            <a:extLst>
              <a:ext uri="{FF2B5EF4-FFF2-40B4-BE49-F238E27FC236}">
                <a16:creationId xmlns:a16="http://schemas.microsoft.com/office/drawing/2014/main" id="{BADBD879-60D6-489A-8EDA-CAC3AE8DA596}"/>
              </a:ext>
            </a:extLst>
          </p:cNvPr>
          <p:cNvSpPr/>
          <p:nvPr/>
        </p:nvSpPr>
        <p:spPr bwMode="auto">
          <a:xfrm>
            <a:off x="4443822" y="3787600"/>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UDR</a:t>
            </a:r>
          </a:p>
        </p:txBody>
      </p:sp>
      <p:sp>
        <p:nvSpPr>
          <p:cNvPr id="89" name="Rectangle 88">
            <a:extLst>
              <a:ext uri="{FF2B5EF4-FFF2-40B4-BE49-F238E27FC236}">
                <a16:creationId xmlns:a16="http://schemas.microsoft.com/office/drawing/2014/main" id="{CE4FD2C3-F7AE-4074-BA34-74E6315DFE2A}"/>
              </a:ext>
            </a:extLst>
          </p:cNvPr>
          <p:cNvSpPr/>
          <p:nvPr/>
        </p:nvSpPr>
        <p:spPr bwMode="auto">
          <a:xfrm>
            <a:off x="6460426" y="3139910"/>
            <a:ext cx="630634"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UDR</a:t>
            </a:r>
          </a:p>
        </p:txBody>
      </p:sp>
      <p:sp>
        <p:nvSpPr>
          <p:cNvPr id="90" name="Rectangle 89">
            <a:extLst>
              <a:ext uri="{FF2B5EF4-FFF2-40B4-BE49-F238E27FC236}">
                <a16:creationId xmlns:a16="http://schemas.microsoft.com/office/drawing/2014/main" id="{719A8E02-3B01-415A-9701-24B85AC51E55}"/>
              </a:ext>
            </a:extLst>
          </p:cNvPr>
          <p:cNvSpPr/>
          <p:nvPr/>
        </p:nvSpPr>
        <p:spPr bwMode="auto">
          <a:xfrm>
            <a:off x="7401443" y="415519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100" kern="1200">
                <a:solidFill>
                  <a:srgbClr val="FFFFFF"/>
                </a:solidFill>
                <a:latin typeface="Ericsson Hilda"/>
                <a:ea typeface="+mn-ea"/>
                <a:cs typeface="+mn-cs"/>
              </a:rPr>
              <a:t>UDR </a:t>
            </a:r>
            <a:r>
              <a:rPr lang="en-US" sz="900" kern="1200">
                <a:solidFill>
                  <a:srgbClr val="FFFFFF"/>
                </a:solidFill>
                <a:latin typeface="Ericsson Hilda"/>
                <a:ea typeface="+mn-ea"/>
                <a:cs typeface="+mn-cs"/>
              </a:rPr>
              <a:t>(policy)</a:t>
            </a:r>
          </a:p>
        </p:txBody>
      </p:sp>
      <p:sp>
        <p:nvSpPr>
          <p:cNvPr id="97" name="Rectangle 96">
            <a:extLst>
              <a:ext uri="{FF2B5EF4-FFF2-40B4-BE49-F238E27FC236}">
                <a16:creationId xmlns:a16="http://schemas.microsoft.com/office/drawing/2014/main" id="{353300F9-7B27-436B-86B4-02A0503C1C2F}"/>
              </a:ext>
            </a:extLst>
          </p:cNvPr>
          <p:cNvSpPr/>
          <p:nvPr/>
        </p:nvSpPr>
        <p:spPr bwMode="auto">
          <a:xfrm>
            <a:off x="9266833" y="3542627"/>
            <a:ext cx="627753"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kern="1200">
                <a:solidFill>
                  <a:srgbClr val="FFFFFF"/>
                </a:solidFill>
                <a:latin typeface="Ericsson Hilda"/>
                <a:ea typeface="+mn-ea"/>
                <a:cs typeface="+mn-cs"/>
              </a:rPr>
              <a:t>UDR</a:t>
            </a:r>
          </a:p>
        </p:txBody>
      </p:sp>
      <p:sp>
        <p:nvSpPr>
          <p:cNvPr id="98" name="Rectangle 97">
            <a:extLst>
              <a:ext uri="{FF2B5EF4-FFF2-40B4-BE49-F238E27FC236}">
                <a16:creationId xmlns:a16="http://schemas.microsoft.com/office/drawing/2014/main" id="{FC2DA42F-C6E9-431C-811F-C5E4002033F1}"/>
              </a:ext>
            </a:extLst>
          </p:cNvPr>
          <p:cNvSpPr/>
          <p:nvPr/>
        </p:nvSpPr>
        <p:spPr bwMode="auto">
          <a:xfrm>
            <a:off x="7381041" y="535078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100" kern="1200">
                <a:solidFill>
                  <a:srgbClr val="FFFFFF"/>
                </a:solidFill>
                <a:latin typeface="Ericsson Hilda"/>
                <a:ea typeface="+mn-ea"/>
                <a:cs typeface="+mn-cs"/>
              </a:rPr>
              <a:t>UDR </a:t>
            </a:r>
            <a:r>
              <a:rPr lang="en-US" sz="900" kern="1200">
                <a:solidFill>
                  <a:srgbClr val="FFFFFF"/>
                </a:solidFill>
                <a:latin typeface="Ericsson Hilda"/>
                <a:ea typeface="+mn-ea"/>
                <a:cs typeface="+mn-cs"/>
              </a:rPr>
              <a:t>(policy)</a:t>
            </a:r>
            <a:endParaRPr lang="en-US" sz="1100" kern="1200">
              <a:solidFill>
                <a:srgbClr val="FFFFFF"/>
              </a:solidFill>
              <a:latin typeface="Ericsson Hilda"/>
              <a:ea typeface="+mn-ea"/>
              <a:cs typeface="+mn-cs"/>
            </a:endParaRPr>
          </a:p>
        </p:txBody>
      </p:sp>
      <p:sp>
        <p:nvSpPr>
          <p:cNvPr id="99" name="Rectangle 98">
            <a:extLst>
              <a:ext uri="{FF2B5EF4-FFF2-40B4-BE49-F238E27FC236}">
                <a16:creationId xmlns:a16="http://schemas.microsoft.com/office/drawing/2014/main" id="{FB16E934-7727-4F91-A52C-B2D57B8EBCB0}"/>
              </a:ext>
            </a:extLst>
          </p:cNvPr>
          <p:cNvSpPr/>
          <p:nvPr/>
        </p:nvSpPr>
        <p:spPr bwMode="auto">
          <a:xfrm>
            <a:off x="10847574" y="351890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100" kern="1200">
                <a:solidFill>
                  <a:srgbClr val="FFFFFF"/>
                </a:solidFill>
                <a:latin typeface="Ericsson Hilda"/>
                <a:ea typeface="+mn-ea"/>
                <a:cs typeface="+mn-cs"/>
              </a:rPr>
              <a:t>UDR</a:t>
            </a:r>
            <a:r>
              <a:rPr lang="en-US" sz="900" kern="1200">
                <a:solidFill>
                  <a:srgbClr val="FFFFFF"/>
                </a:solidFill>
                <a:latin typeface="Ericsson Hilda"/>
                <a:ea typeface="+mn-ea"/>
                <a:cs typeface="+mn-cs"/>
              </a:rPr>
              <a:t> (policy)</a:t>
            </a:r>
          </a:p>
        </p:txBody>
      </p:sp>
      <p:sp>
        <p:nvSpPr>
          <p:cNvPr id="100" name="Rectangle 99">
            <a:extLst>
              <a:ext uri="{FF2B5EF4-FFF2-40B4-BE49-F238E27FC236}">
                <a16:creationId xmlns:a16="http://schemas.microsoft.com/office/drawing/2014/main" id="{948B349A-1A97-4429-9444-5B05DC9C9EF5}"/>
              </a:ext>
            </a:extLst>
          </p:cNvPr>
          <p:cNvSpPr/>
          <p:nvPr/>
        </p:nvSpPr>
        <p:spPr bwMode="auto">
          <a:xfrm>
            <a:off x="10862576" y="5224054"/>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fontAlgn="base">
              <a:spcBef>
                <a:spcPct val="50000"/>
              </a:spcBef>
              <a:spcAft>
                <a:spcPct val="0"/>
              </a:spcAft>
            </a:pPr>
            <a:r>
              <a:rPr lang="en-US" sz="1200" kern="1200">
                <a:solidFill>
                  <a:srgbClr val="FFFFFF"/>
                </a:solidFill>
                <a:latin typeface="Ericsson Hilda"/>
                <a:ea typeface="+mn-ea"/>
                <a:cs typeface="+mn-cs"/>
              </a:rPr>
              <a:t>SMF/ UPF</a:t>
            </a:r>
          </a:p>
        </p:txBody>
      </p:sp>
      <p:sp>
        <p:nvSpPr>
          <p:cNvPr id="101" name="Rectangle 100">
            <a:extLst>
              <a:ext uri="{FF2B5EF4-FFF2-40B4-BE49-F238E27FC236}">
                <a16:creationId xmlns:a16="http://schemas.microsoft.com/office/drawing/2014/main" id="{18D51F71-D12D-4A79-8026-31563B256A48}"/>
              </a:ext>
            </a:extLst>
          </p:cNvPr>
          <p:cNvSpPr/>
          <p:nvPr/>
        </p:nvSpPr>
        <p:spPr bwMode="auto">
          <a:xfrm>
            <a:off x="10858305" y="479176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200" kern="1200">
                <a:solidFill>
                  <a:srgbClr val="FFFFFF"/>
                </a:solidFill>
                <a:latin typeface="Ericsson Hilda"/>
                <a:ea typeface="+mn-ea"/>
                <a:cs typeface="+mn-cs"/>
              </a:rPr>
              <a:t>UDR</a:t>
            </a:r>
            <a:r>
              <a:rPr lang="en-US" sz="1100" kern="1200">
                <a:solidFill>
                  <a:srgbClr val="FFFFFF"/>
                </a:solidFill>
                <a:latin typeface="Ericsson Hilda"/>
                <a:ea typeface="+mn-ea"/>
                <a:cs typeface="+mn-cs"/>
              </a:rPr>
              <a:t> </a:t>
            </a:r>
            <a:r>
              <a:rPr lang="en-US" sz="900" kern="1200">
                <a:solidFill>
                  <a:srgbClr val="FFFFFF"/>
                </a:solidFill>
                <a:latin typeface="Ericsson Hilda"/>
                <a:ea typeface="+mn-ea"/>
                <a:cs typeface="+mn-cs"/>
              </a:rPr>
              <a:t>(policy)</a:t>
            </a:r>
          </a:p>
        </p:txBody>
      </p:sp>
      <p:sp>
        <p:nvSpPr>
          <p:cNvPr id="75" name="Rectangle 74">
            <a:extLst>
              <a:ext uri="{FF2B5EF4-FFF2-40B4-BE49-F238E27FC236}">
                <a16:creationId xmlns:a16="http://schemas.microsoft.com/office/drawing/2014/main" id="{25A8F620-5828-4830-9E55-6155366A7835}"/>
              </a:ext>
            </a:extLst>
          </p:cNvPr>
          <p:cNvSpPr/>
          <p:nvPr/>
        </p:nvSpPr>
        <p:spPr bwMode="auto">
          <a:xfrm>
            <a:off x="6843860" y="24939"/>
            <a:ext cx="3742441" cy="1357430"/>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600">
                <a:solidFill>
                  <a:schemeClr val="bg1"/>
                </a:solidFill>
                <a:latin typeface="+mn-lt"/>
              </a:rPr>
              <a:t>Network function separation for</a:t>
            </a:r>
            <a:br>
              <a:rPr lang="en-US" sz="1600">
                <a:solidFill>
                  <a:schemeClr val="bg1"/>
                </a:solidFill>
                <a:latin typeface="+mn-lt"/>
              </a:rPr>
            </a:br>
            <a:r>
              <a:rPr lang="en-US" sz="1600">
                <a:solidFill>
                  <a:schemeClr val="bg1"/>
                </a:solidFill>
                <a:latin typeface="+mn-lt"/>
              </a:rPr>
              <a:t>- Performance/protection (e.g., congestion, lifecycle-related events), </a:t>
            </a:r>
          </a:p>
          <a:p>
            <a:pPr algn="l">
              <a:spcBef>
                <a:spcPts val="800"/>
              </a:spcBef>
            </a:pPr>
            <a:r>
              <a:rPr lang="en-US" sz="1600">
                <a:solidFill>
                  <a:schemeClr val="bg1"/>
                </a:solidFill>
                <a:latin typeface="+mn-lt"/>
              </a:rPr>
              <a:t>- Security (e.g., prevention of attacks)</a:t>
            </a:r>
          </a:p>
          <a:p>
            <a:pPr algn="l">
              <a:spcBef>
                <a:spcPts val="800"/>
              </a:spcBef>
            </a:pPr>
            <a:endParaRPr lang="en-US" sz="1600">
              <a:solidFill>
                <a:schemeClr val="bg1"/>
              </a:solidFill>
              <a:latin typeface="+mn-lt"/>
            </a:endParaRPr>
          </a:p>
        </p:txBody>
      </p:sp>
      <p:cxnSp>
        <p:nvCxnSpPr>
          <p:cNvPr id="96" name="Straight Arrow Connector 95">
            <a:extLst>
              <a:ext uri="{FF2B5EF4-FFF2-40B4-BE49-F238E27FC236}">
                <a16:creationId xmlns:a16="http://schemas.microsoft.com/office/drawing/2014/main" id="{7AFEC799-E053-4DCF-B541-0C048DD6FDFC}"/>
              </a:ext>
            </a:extLst>
          </p:cNvPr>
          <p:cNvCxnSpPr>
            <a:cxnSpLocks/>
            <a:stCxn id="75" idx="2"/>
            <a:endCxn id="57" idx="0"/>
          </p:cNvCxnSpPr>
          <p:nvPr/>
        </p:nvCxnSpPr>
        <p:spPr bwMode="auto">
          <a:xfrm flipH="1">
            <a:off x="7543039" y="1382369"/>
            <a:ext cx="1172042" cy="31722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7C946606-A27B-44AC-950F-84F3E2D82564}"/>
              </a:ext>
            </a:extLst>
          </p:cNvPr>
          <p:cNvCxnSpPr>
            <a:cxnSpLocks/>
            <a:stCxn id="75" idx="2"/>
          </p:cNvCxnSpPr>
          <p:nvPr/>
        </p:nvCxnSpPr>
        <p:spPr bwMode="auto">
          <a:xfrm>
            <a:off x="8715081" y="1382369"/>
            <a:ext cx="1153120" cy="27514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BAF9C4CF-EC00-498F-87A2-D5C510D36E05}"/>
              </a:ext>
            </a:extLst>
          </p:cNvPr>
          <p:cNvCxnSpPr>
            <a:cxnSpLocks/>
            <a:stCxn id="75" idx="2"/>
          </p:cNvCxnSpPr>
          <p:nvPr/>
        </p:nvCxnSpPr>
        <p:spPr bwMode="auto">
          <a:xfrm flipH="1">
            <a:off x="4907623" y="1382369"/>
            <a:ext cx="3807458" cy="30382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4673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6B2-A1A6-4A1E-B0A8-20A464F8BDD1}"/>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0A88648-F326-446C-8F08-58655DEE550E}"/>
              </a:ext>
            </a:extLst>
          </p:cNvPr>
          <p:cNvSpPr>
            <a:spLocks noGrp="1"/>
          </p:cNvSpPr>
          <p:nvPr>
            <p:ph sz="quarter" idx="10"/>
          </p:nvPr>
        </p:nvSpPr>
        <p:spPr/>
        <p:txBody>
          <a:bodyPr vert="horz" lIns="72000" tIns="36000" rIns="72000" bIns="36000" rtlCol="0" anchor="t">
            <a:noAutofit/>
          </a:bodyPr>
          <a:lstStyle/>
          <a:p>
            <a:pPr marL="179705" indent="-179705"/>
            <a:r>
              <a:rPr lang="en-US" sz="1800"/>
              <a:t>This presentation provides the Ericsson view on basic principles and recommendations for network slicing in 2021/2022, covering both technology and business aspects. </a:t>
            </a:r>
          </a:p>
          <a:p>
            <a:r>
              <a:rPr lang="en-US" sz="1800"/>
              <a:t>The presentation does not provide a tutorial on network slicing or 5GS; a basic understanding of network slicing is assumed. A network slice is logical network serving a defined business purpose or customer, consisting of all required network resources configured together. </a:t>
            </a:r>
          </a:p>
          <a:p>
            <a:r>
              <a:rPr lang="en-US" sz="1800"/>
              <a:t>Every device on 5GS uses one or more PDU sessions on one or more network slices; it is mandatory in 5GC to have at least one network slice. Similarities and differences of different network slicing use cases will be described </a:t>
            </a:r>
          </a:p>
        </p:txBody>
      </p:sp>
      <p:sp>
        <p:nvSpPr>
          <p:cNvPr id="7" name="Rectangle 6">
            <a:extLst>
              <a:ext uri="{FF2B5EF4-FFF2-40B4-BE49-F238E27FC236}">
                <a16:creationId xmlns:a16="http://schemas.microsoft.com/office/drawing/2014/main" id="{61A64EA3-5159-4E7F-BB93-AAA1747C0A6A}"/>
              </a:ext>
            </a:extLst>
          </p:cNvPr>
          <p:cNvSpPr/>
          <p:nvPr/>
        </p:nvSpPr>
        <p:spPr bwMode="auto">
          <a:xfrm>
            <a:off x="4522694" y="5775017"/>
            <a:ext cx="2002042" cy="203347"/>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8" name="Rectangle 7">
            <a:extLst>
              <a:ext uri="{FF2B5EF4-FFF2-40B4-BE49-F238E27FC236}">
                <a16:creationId xmlns:a16="http://schemas.microsoft.com/office/drawing/2014/main" id="{16723470-E483-4E76-8A17-4D1EC5BACC98}"/>
              </a:ext>
            </a:extLst>
          </p:cNvPr>
          <p:cNvSpPr/>
          <p:nvPr/>
        </p:nvSpPr>
        <p:spPr bwMode="auto">
          <a:xfrm>
            <a:off x="4522695" y="4545615"/>
            <a:ext cx="2002042" cy="1177227"/>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9" name="Straight Connector 8">
            <a:extLst>
              <a:ext uri="{FF2B5EF4-FFF2-40B4-BE49-F238E27FC236}">
                <a16:creationId xmlns:a16="http://schemas.microsoft.com/office/drawing/2014/main" id="{98D77BBA-52FF-467B-BD33-88E85AEBF657}"/>
              </a:ext>
            </a:extLst>
          </p:cNvPr>
          <p:cNvCxnSpPr>
            <a:cxnSpLocks/>
          </p:cNvCxnSpPr>
          <p:nvPr/>
        </p:nvCxnSpPr>
        <p:spPr bwMode="auto">
          <a:xfrm>
            <a:off x="4248137" y="4915770"/>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0" name="Picture Placeholder 51">
            <a:extLst>
              <a:ext uri="{FF2B5EF4-FFF2-40B4-BE49-F238E27FC236}">
                <a16:creationId xmlns:a16="http://schemas.microsoft.com/office/drawing/2014/main" id="{BE385EF0-A77E-400F-BDF7-47176E4F0287}"/>
              </a:ext>
            </a:extLst>
          </p:cNvPr>
          <p:cNvGrpSpPr>
            <a:grpSpLocks noChangeAspect="1"/>
          </p:cNvGrpSpPr>
          <p:nvPr/>
        </p:nvGrpSpPr>
        <p:grpSpPr>
          <a:xfrm>
            <a:off x="3875017" y="4586186"/>
            <a:ext cx="400866" cy="642321"/>
            <a:chOff x="674873" y="539992"/>
            <a:chExt cx="450480" cy="721821"/>
          </a:xfrm>
        </p:grpSpPr>
        <p:sp>
          <p:nvSpPr>
            <p:cNvPr id="11" name="Freeform 7">
              <a:extLst>
                <a:ext uri="{FF2B5EF4-FFF2-40B4-BE49-F238E27FC236}">
                  <a16:creationId xmlns:a16="http://schemas.microsoft.com/office/drawing/2014/main" id="{4DBA8DA1-2798-46B8-9E77-FA55CAED6C7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2" name="Freeform 8">
              <a:extLst>
                <a:ext uri="{FF2B5EF4-FFF2-40B4-BE49-F238E27FC236}">
                  <a16:creationId xmlns:a16="http://schemas.microsoft.com/office/drawing/2014/main" id="{45F8B4F8-11C7-474A-B2DD-0A4E4476ED1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3" name="Straight Connector 12">
            <a:extLst>
              <a:ext uri="{FF2B5EF4-FFF2-40B4-BE49-F238E27FC236}">
                <a16:creationId xmlns:a16="http://schemas.microsoft.com/office/drawing/2014/main" id="{CB9BE2BB-56EF-4EE4-A575-C3AD4085D574}"/>
              </a:ext>
            </a:extLst>
          </p:cNvPr>
          <p:cNvCxnSpPr>
            <a:cxnSpLocks/>
          </p:cNvCxnSpPr>
          <p:nvPr/>
        </p:nvCxnSpPr>
        <p:spPr bwMode="auto">
          <a:xfrm flipV="1">
            <a:off x="4248137" y="4759858"/>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E4D0FA99-59D8-4750-816C-98173438AA2C}"/>
              </a:ext>
            </a:extLst>
          </p:cNvPr>
          <p:cNvCxnSpPr>
            <a:cxnSpLocks/>
          </p:cNvCxnSpPr>
          <p:nvPr/>
        </p:nvCxnSpPr>
        <p:spPr bwMode="auto">
          <a:xfrm>
            <a:off x="4266526" y="5627851"/>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5" name="Picture Placeholder 51">
            <a:extLst>
              <a:ext uri="{FF2B5EF4-FFF2-40B4-BE49-F238E27FC236}">
                <a16:creationId xmlns:a16="http://schemas.microsoft.com/office/drawing/2014/main" id="{0B7DA17A-8BDA-4E35-B720-ADFB31A10647}"/>
              </a:ext>
            </a:extLst>
          </p:cNvPr>
          <p:cNvGrpSpPr>
            <a:grpSpLocks noChangeAspect="1"/>
          </p:cNvGrpSpPr>
          <p:nvPr/>
        </p:nvGrpSpPr>
        <p:grpSpPr>
          <a:xfrm>
            <a:off x="3893406" y="5298267"/>
            <a:ext cx="400866" cy="642321"/>
            <a:chOff x="674873" y="539992"/>
            <a:chExt cx="450480" cy="721821"/>
          </a:xfrm>
        </p:grpSpPr>
        <p:sp>
          <p:nvSpPr>
            <p:cNvPr id="16" name="Freeform 7">
              <a:extLst>
                <a:ext uri="{FF2B5EF4-FFF2-40B4-BE49-F238E27FC236}">
                  <a16:creationId xmlns:a16="http://schemas.microsoft.com/office/drawing/2014/main" id="{AA87CFF9-CEC3-40DB-850B-70FBDF9630CC}"/>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7" name="Freeform 8">
              <a:extLst>
                <a:ext uri="{FF2B5EF4-FFF2-40B4-BE49-F238E27FC236}">
                  <a16:creationId xmlns:a16="http://schemas.microsoft.com/office/drawing/2014/main" id="{B598B4FB-6438-435F-9583-C3EB9B5438BA}"/>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8" name="Straight Connector 17">
            <a:extLst>
              <a:ext uri="{FF2B5EF4-FFF2-40B4-BE49-F238E27FC236}">
                <a16:creationId xmlns:a16="http://schemas.microsoft.com/office/drawing/2014/main" id="{FEEFDA76-A2CB-4A58-9230-F52823934777}"/>
              </a:ext>
            </a:extLst>
          </p:cNvPr>
          <p:cNvCxnSpPr>
            <a:cxnSpLocks/>
          </p:cNvCxnSpPr>
          <p:nvPr/>
        </p:nvCxnSpPr>
        <p:spPr bwMode="auto">
          <a:xfrm>
            <a:off x="4266526" y="5471940"/>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DA34F074-7439-475C-9942-E4975A9CA2FF}"/>
              </a:ext>
            </a:extLst>
          </p:cNvPr>
          <p:cNvCxnSpPr>
            <a:cxnSpLocks/>
          </p:cNvCxnSpPr>
          <p:nvPr/>
        </p:nvCxnSpPr>
        <p:spPr bwMode="auto">
          <a:xfrm>
            <a:off x="4286617" y="5067947"/>
            <a:ext cx="2119483"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89881E87-823C-40BD-BD24-2F8F5638422D}"/>
              </a:ext>
            </a:extLst>
          </p:cNvPr>
          <p:cNvCxnSpPr>
            <a:cxnSpLocks/>
          </p:cNvCxnSpPr>
          <p:nvPr/>
        </p:nvCxnSpPr>
        <p:spPr bwMode="auto">
          <a:xfrm>
            <a:off x="4302148" y="5855148"/>
            <a:ext cx="214137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BA480572-47EA-419E-8E91-3C01A0A49969}"/>
              </a:ext>
            </a:extLst>
          </p:cNvPr>
          <p:cNvSpPr txBox="1"/>
          <p:nvPr/>
        </p:nvSpPr>
        <p:spPr>
          <a:xfrm>
            <a:off x="3889438" y="471079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31" name="Rectangle 30">
            <a:extLst>
              <a:ext uri="{FF2B5EF4-FFF2-40B4-BE49-F238E27FC236}">
                <a16:creationId xmlns:a16="http://schemas.microsoft.com/office/drawing/2014/main" id="{CAEF2189-1AD6-42A5-8358-E1622FC1D038}"/>
              </a:ext>
            </a:extLst>
          </p:cNvPr>
          <p:cNvSpPr/>
          <p:nvPr/>
        </p:nvSpPr>
        <p:spPr bwMode="auto">
          <a:xfrm>
            <a:off x="5576201" y="4284023"/>
            <a:ext cx="873343" cy="184890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32" name="Rectangle 31">
            <a:extLst>
              <a:ext uri="{FF2B5EF4-FFF2-40B4-BE49-F238E27FC236}">
                <a16:creationId xmlns:a16="http://schemas.microsoft.com/office/drawing/2014/main" id="{2EC4402D-6664-4F8A-8438-06D990FDB3C4}"/>
              </a:ext>
            </a:extLst>
          </p:cNvPr>
          <p:cNvSpPr/>
          <p:nvPr/>
        </p:nvSpPr>
        <p:spPr bwMode="auto">
          <a:xfrm>
            <a:off x="4625607" y="4284022"/>
            <a:ext cx="873343" cy="184890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33" name="TextBox 32">
            <a:extLst>
              <a:ext uri="{FF2B5EF4-FFF2-40B4-BE49-F238E27FC236}">
                <a16:creationId xmlns:a16="http://schemas.microsoft.com/office/drawing/2014/main" id="{A43F67BF-900C-48E8-98B4-A71C25A5F481}"/>
              </a:ext>
            </a:extLst>
          </p:cNvPr>
          <p:cNvSpPr txBox="1"/>
          <p:nvPr/>
        </p:nvSpPr>
        <p:spPr>
          <a:xfrm>
            <a:off x="3888377" y="535347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2</a:t>
            </a:r>
          </a:p>
        </p:txBody>
      </p:sp>
      <p:sp>
        <p:nvSpPr>
          <p:cNvPr id="34" name="TextBox 33">
            <a:extLst>
              <a:ext uri="{FF2B5EF4-FFF2-40B4-BE49-F238E27FC236}">
                <a16:creationId xmlns:a16="http://schemas.microsoft.com/office/drawing/2014/main" id="{284EC740-24AB-4DFB-979F-95541FAC307E}"/>
              </a:ext>
            </a:extLst>
          </p:cNvPr>
          <p:cNvSpPr txBox="1"/>
          <p:nvPr/>
        </p:nvSpPr>
        <p:spPr>
          <a:xfrm>
            <a:off x="6483048" y="4829352"/>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MBB slice </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35" name="TextBox 34">
            <a:extLst>
              <a:ext uri="{FF2B5EF4-FFF2-40B4-BE49-F238E27FC236}">
                <a16:creationId xmlns:a16="http://schemas.microsoft.com/office/drawing/2014/main" id="{80FE1437-D8E9-4913-BB87-0752A525FB1D}"/>
              </a:ext>
            </a:extLst>
          </p:cNvPr>
          <p:cNvSpPr txBox="1"/>
          <p:nvPr/>
        </p:nvSpPr>
        <p:spPr>
          <a:xfrm>
            <a:off x="6471491" y="5778340"/>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Enterprise slice  </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0" name="Speech Bubble: Rectangle 39">
            <a:extLst>
              <a:ext uri="{FF2B5EF4-FFF2-40B4-BE49-F238E27FC236}">
                <a16:creationId xmlns:a16="http://schemas.microsoft.com/office/drawing/2014/main" id="{1A5E50B4-EA96-4D76-B08A-104472E4C9C3}"/>
              </a:ext>
            </a:extLst>
          </p:cNvPr>
          <p:cNvSpPr/>
          <p:nvPr/>
        </p:nvSpPr>
        <p:spPr bwMode="auto">
          <a:xfrm>
            <a:off x="457478" y="4309769"/>
            <a:ext cx="2354819" cy="758178"/>
          </a:xfrm>
          <a:prstGeom prst="wedgeRectCallout">
            <a:avLst>
              <a:gd name="adj1" fmla="val 96944"/>
              <a:gd name="adj2" fmla="val 34010"/>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400">
                <a:solidFill>
                  <a:schemeClr val="bg1"/>
                </a:solidFill>
                <a:latin typeface="+mn-lt"/>
              </a:rPr>
              <a:t>Example UE1 uses 3 PDU session on the MBB slice</a:t>
            </a:r>
          </a:p>
        </p:txBody>
      </p:sp>
      <p:sp>
        <p:nvSpPr>
          <p:cNvPr id="41" name="Speech Bubble: Rectangle 40">
            <a:extLst>
              <a:ext uri="{FF2B5EF4-FFF2-40B4-BE49-F238E27FC236}">
                <a16:creationId xmlns:a16="http://schemas.microsoft.com/office/drawing/2014/main" id="{0DD66146-02BC-4FFD-A552-1B5FA7C61EB4}"/>
              </a:ext>
            </a:extLst>
          </p:cNvPr>
          <p:cNvSpPr/>
          <p:nvPr/>
        </p:nvSpPr>
        <p:spPr bwMode="auto">
          <a:xfrm>
            <a:off x="479425" y="5298267"/>
            <a:ext cx="2354819" cy="1002628"/>
          </a:xfrm>
          <a:prstGeom prst="wedgeRectCallout">
            <a:avLst>
              <a:gd name="adj1" fmla="val 93937"/>
              <a:gd name="adj2" fmla="val -16921"/>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400">
                <a:solidFill>
                  <a:schemeClr val="bg1"/>
                </a:solidFill>
                <a:latin typeface="+mn-lt"/>
              </a:rPr>
              <a:t>Example UE2 uses 2 PDU session on the MBB slice and one PDU session on the Enterprise slice</a:t>
            </a:r>
          </a:p>
        </p:txBody>
      </p:sp>
      <p:sp>
        <p:nvSpPr>
          <p:cNvPr id="26" name="TextBox 25">
            <a:extLst>
              <a:ext uri="{FF2B5EF4-FFF2-40B4-BE49-F238E27FC236}">
                <a16:creationId xmlns:a16="http://schemas.microsoft.com/office/drawing/2014/main" id="{0DA7EF95-CB69-4E3C-8D49-F9C9855D4002}"/>
              </a:ext>
            </a:extLst>
          </p:cNvPr>
          <p:cNvSpPr txBox="1"/>
          <p:nvPr/>
        </p:nvSpPr>
        <p:spPr>
          <a:xfrm>
            <a:off x="10474273" y="5960214"/>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27" name="TextBox 26">
            <a:extLst>
              <a:ext uri="{FF2B5EF4-FFF2-40B4-BE49-F238E27FC236}">
                <a16:creationId xmlns:a16="http://schemas.microsoft.com/office/drawing/2014/main" id="{0771C0EF-A83D-4AA1-8F67-26F52D33E2BF}"/>
              </a:ext>
            </a:extLst>
          </p:cNvPr>
          <p:cNvSpPr txBox="1"/>
          <p:nvPr/>
        </p:nvSpPr>
        <p:spPr>
          <a:xfrm>
            <a:off x="10464856" y="6179889"/>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28" name="Straight Connector 27">
            <a:extLst>
              <a:ext uri="{FF2B5EF4-FFF2-40B4-BE49-F238E27FC236}">
                <a16:creationId xmlns:a16="http://schemas.microsoft.com/office/drawing/2014/main" id="{32EEFB3B-B150-46AB-858F-E84A4EED70A8}"/>
              </a:ext>
            </a:extLst>
          </p:cNvPr>
          <p:cNvCxnSpPr>
            <a:cxnSpLocks/>
          </p:cNvCxnSpPr>
          <p:nvPr/>
        </p:nvCxnSpPr>
        <p:spPr bwMode="auto">
          <a:xfrm>
            <a:off x="11201106" y="6090487"/>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75E4884-800F-4771-AA82-39E4AD55FFF1}"/>
              </a:ext>
            </a:extLst>
          </p:cNvPr>
          <p:cNvCxnSpPr>
            <a:cxnSpLocks/>
          </p:cNvCxnSpPr>
          <p:nvPr/>
        </p:nvCxnSpPr>
        <p:spPr bwMode="auto">
          <a:xfrm>
            <a:off x="11201106" y="6326647"/>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F86AAC5C-8ACA-4733-B012-7725E4A808C8}"/>
              </a:ext>
            </a:extLst>
          </p:cNvPr>
          <p:cNvSpPr txBox="1"/>
          <p:nvPr/>
        </p:nvSpPr>
        <p:spPr>
          <a:xfrm>
            <a:off x="10458012" y="6439521"/>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36" name="Straight Connector 35">
            <a:extLst>
              <a:ext uri="{FF2B5EF4-FFF2-40B4-BE49-F238E27FC236}">
                <a16:creationId xmlns:a16="http://schemas.microsoft.com/office/drawing/2014/main" id="{34AD6C63-81C8-4647-AD43-4F7A5AAF1AE0}"/>
              </a:ext>
            </a:extLst>
          </p:cNvPr>
          <p:cNvCxnSpPr>
            <a:cxnSpLocks/>
          </p:cNvCxnSpPr>
          <p:nvPr/>
        </p:nvCxnSpPr>
        <p:spPr bwMode="auto">
          <a:xfrm>
            <a:off x="11194262" y="6586279"/>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Tree>
    <p:extLst>
      <p:ext uri="{BB962C8B-B14F-4D97-AF65-F5344CB8AC3E}">
        <p14:creationId xmlns:p14="http://schemas.microsoft.com/office/powerpoint/2010/main" val="763622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192E-9C64-4F88-B2BF-A3DEB53D1C0E}"/>
              </a:ext>
            </a:extLst>
          </p:cNvPr>
          <p:cNvSpPr>
            <a:spLocks noGrp="1"/>
          </p:cNvSpPr>
          <p:nvPr>
            <p:ph type="title"/>
          </p:nvPr>
        </p:nvSpPr>
        <p:spPr>
          <a:xfrm>
            <a:off x="479424" y="476250"/>
            <a:ext cx="8586937" cy="1081088"/>
          </a:xfrm>
        </p:spPr>
        <p:txBody>
          <a:bodyPr/>
          <a:lstStyle/>
          <a:p>
            <a:r>
              <a:rPr lang="en-US"/>
              <a:t>Segmented Networks</a:t>
            </a:r>
          </a:p>
        </p:txBody>
      </p:sp>
      <p:sp>
        <p:nvSpPr>
          <p:cNvPr id="3" name="Content Placeholder 2">
            <a:extLst>
              <a:ext uri="{FF2B5EF4-FFF2-40B4-BE49-F238E27FC236}">
                <a16:creationId xmlns:a16="http://schemas.microsoft.com/office/drawing/2014/main" id="{8FC0495A-13C1-4347-B6A8-6382BD15C208}"/>
              </a:ext>
            </a:extLst>
          </p:cNvPr>
          <p:cNvSpPr>
            <a:spLocks noGrp="1"/>
          </p:cNvSpPr>
          <p:nvPr>
            <p:ph sz="half" idx="1"/>
          </p:nvPr>
        </p:nvSpPr>
        <p:spPr>
          <a:xfrm>
            <a:off x="464487" y="1232694"/>
            <a:ext cx="5472113" cy="2784998"/>
          </a:xfrm>
        </p:spPr>
        <p:txBody>
          <a:bodyPr/>
          <a:lstStyle/>
          <a:p>
            <a:pPr marL="0" indent="0">
              <a:buNone/>
            </a:pPr>
            <a:r>
              <a:rPr lang="en-US" sz="1800" b="1"/>
              <a:t>Segmented Networks</a:t>
            </a:r>
          </a:p>
          <a:p>
            <a:r>
              <a:rPr lang="en-US" sz="1800"/>
              <a:t>Subscription data is stored in UDR and used by UDM, AUSF and PCF</a:t>
            </a:r>
          </a:p>
          <a:p>
            <a:r>
              <a:rPr lang="en-US" sz="1800"/>
              <a:t>Segmentation of AUSF/UDM/PCF/UDR is possible based on subscription partitioning.</a:t>
            </a:r>
          </a:p>
          <a:p>
            <a:r>
              <a:rPr lang="en-US" sz="1800"/>
              <a:t>One AUSF/UDM/PCF/UDR segment supports subscriptions of a given region, market or circle of a large network. </a:t>
            </a:r>
          </a:p>
          <a:p>
            <a:endParaRPr lang="en-US" sz="1800"/>
          </a:p>
          <a:p>
            <a:endParaRPr lang="en-US" sz="900"/>
          </a:p>
          <a:p>
            <a:pPr lvl="1"/>
            <a:endParaRPr lang="en-US" sz="1800"/>
          </a:p>
        </p:txBody>
      </p:sp>
      <p:sp>
        <p:nvSpPr>
          <p:cNvPr id="4" name="Content Placeholder 3">
            <a:extLst>
              <a:ext uri="{FF2B5EF4-FFF2-40B4-BE49-F238E27FC236}">
                <a16:creationId xmlns:a16="http://schemas.microsoft.com/office/drawing/2014/main" id="{A31CE023-6A58-4EF5-90C6-CD2298BCF970}"/>
              </a:ext>
            </a:extLst>
          </p:cNvPr>
          <p:cNvSpPr>
            <a:spLocks noGrp="1"/>
          </p:cNvSpPr>
          <p:nvPr>
            <p:ph sz="quarter" idx="3"/>
          </p:nvPr>
        </p:nvSpPr>
        <p:spPr>
          <a:xfrm>
            <a:off x="6108156" y="1271474"/>
            <a:ext cx="5841609" cy="2844555"/>
          </a:xfrm>
        </p:spPr>
        <p:txBody>
          <a:bodyPr/>
          <a:lstStyle/>
          <a:p>
            <a:pPr marL="0" indent="0">
              <a:buNone/>
            </a:pPr>
            <a:r>
              <a:rPr lang="en-US" sz="1800" b="1"/>
              <a:t>Network Slicing and Segmented Networks</a:t>
            </a:r>
          </a:p>
          <a:p>
            <a:r>
              <a:rPr lang="en-US" sz="1800"/>
              <a:t>AUSF/UDM/PCF/UDR instances (within a segment) may be deployed supporting one or more network slices</a:t>
            </a:r>
          </a:p>
          <a:p>
            <a:r>
              <a:rPr lang="en-US" sz="1800"/>
              <a:t>Selection of </a:t>
            </a:r>
          </a:p>
          <a:p>
            <a:pPr lvl="1"/>
            <a:r>
              <a:rPr lang="en-US" sz="1800"/>
              <a:t>AUSF, UDM and UDR is based on Subscriber ID info (i.e., SUPI/GPSI, RID or GID). S-NSSAI  is not used.</a:t>
            </a:r>
          </a:p>
          <a:p>
            <a:pPr lvl="1"/>
            <a:r>
              <a:rPr lang="en-US" sz="1800"/>
              <a:t>PCF is based on Subscriber ID info (SUPI, GID), DNN or S-NSSAI, depending on use case.</a:t>
            </a:r>
          </a:p>
          <a:p>
            <a:endParaRPr lang="en-US" sz="1800"/>
          </a:p>
          <a:p>
            <a:endParaRPr lang="en-US" sz="1600"/>
          </a:p>
          <a:p>
            <a:pPr lvl="1"/>
            <a:endParaRPr lang="en-US" sz="1800"/>
          </a:p>
        </p:txBody>
      </p:sp>
      <p:sp>
        <p:nvSpPr>
          <p:cNvPr id="20" name="Rectangle 19">
            <a:extLst>
              <a:ext uri="{FF2B5EF4-FFF2-40B4-BE49-F238E27FC236}">
                <a16:creationId xmlns:a16="http://schemas.microsoft.com/office/drawing/2014/main" id="{C9176709-9816-45EB-80E1-5BC17A9C026A}"/>
              </a:ext>
            </a:extLst>
          </p:cNvPr>
          <p:cNvSpPr/>
          <p:nvPr/>
        </p:nvSpPr>
        <p:spPr bwMode="auto">
          <a:xfrm>
            <a:off x="1096685" y="4544759"/>
            <a:ext cx="1513530" cy="1298312"/>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Segment 1</a:t>
            </a:r>
          </a:p>
        </p:txBody>
      </p:sp>
      <p:sp>
        <p:nvSpPr>
          <p:cNvPr id="21" name="Rectangle 20">
            <a:extLst>
              <a:ext uri="{FF2B5EF4-FFF2-40B4-BE49-F238E27FC236}">
                <a16:creationId xmlns:a16="http://schemas.microsoft.com/office/drawing/2014/main" id="{9FE41878-42F9-4508-9C8E-40528777EEA9}"/>
              </a:ext>
            </a:extLst>
          </p:cNvPr>
          <p:cNvSpPr/>
          <p:nvPr/>
        </p:nvSpPr>
        <p:spPr bwMode="auto">
          <a:xfrm>
            <a:off x="1846932" y="485297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2" name="Rectangle 21">
            <a:extLst>
              <a:ext uri="{FF2B5EF4-FFF2-40B4-BE49-F238E27FC236}">
                <a16:creationId xmlns:a16="http://schemas.microsoft.com/office/drawing/2014/main" id="{A4779F1B-2F3D-47D1-A49E-AA2156609DFB}"/>
              </a:ext>
            </a:extLst>
          </p:cNvPr>
          <p:cNvSpPr/>
          <p:nvPr/>
        </p:nvSpPr>
        <p:spPr bwMode="auto">
          <a:xfrm>
            <a:off x="1217997" y="4852975"/>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23" name="Rectangle 22">
            <a:extLst>
              <a:ext uri="{FF2B5EF4-FFF2-40B4-BE49-F238E27FC236}">
                <a16:creationId xmlns:a16="http://schemas.microsoft.com/office/drawing/2014/main" id="{AA726411-E783-4E06-8DB7-892688C42365}"/>
              </a:ext>
            </a:extLst>
          </p:cNvPr>
          <p:cNvSpPr/>
          <p:nvPr/>
        </p:nvSpPr>
        <p:spPr bwMode="auto">
          <a:xfrm>
            <a:off x="1217997" y="5320371"/>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24" name="Rectangle 23">
            <a:extLst>
              <a:ext uri="{FF2B5EF4-FFF2-40B4-BE49-F238E27FC236}">
                <a16:creationId xmlns:a16="http://schemas.microsoft.com/office/drawing/2014/main" id="{2C10FC8E-47C8-45C4-BE8F-27D7D043A845}"/>
              </a:ext>
            </a:extLst>
          </p:cNvPr>
          <p:cNvSpPr/>
          <p:nvPr/>
        </p:nvSpPr>
        <p:spPr bwMode="auto">
          <a:xfrm>
            <a:off x="1846931" y="5329347"/>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UDR</a:t>
            </a:r>
          </a:p>
        </p:txBody>
      </p:sp>
      <p:sp>
        <p:nvSpPr>
          <p:cNvPr id="25" name="Rectangle 24">
            <a:extLst>
              <a:ext uri="{FF2B5EF4-FFF2-40B4-BE49-F238E27FC236}">
                <a16:creationId xmlns:a16="http://schemas.microsoft.com/office/drawing/2014/main" id="{CD02BADB-BCA7-4E6E-B066-EF72CED8CE0B}"/>
              </a:ext>
            </a:extLst>
          </p:cNvPr>
          <p:cNvSpPr/>
          <p:nvPr/>
        </p:nvSpPr>
        <p:spPr bwMode="auto">
          <a:xfrm>
            <a:off x="2844672" y="4533667"/>
            <a:ext cx="1513530" cy="1298312"/>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Segment 2</a:t>
            </a:r>
          </a:p>
        </p:txBody>
      </p:sp>
      <p:sp>
        <p:nvSpPr>
          <p:cNvPr id="26" name="Rectangle 25">
            <a:extLst>
              <a:ext uri="{FF2B5EF4-FFF2-40B4-BE49-F238E27FC236}">
                <a16:creationId xmlns:a16="http://schemas.microsoft.com/office/drawing/2014/main" id="{884FF886-1B1E-41BE-B62E-E97CE89AB985}"/>
              </a:ext>
            </a:extLst>
          </p:cNvPr>
          <p:cNvSpPr/>
          <p:nvPr/>
        </p:nvSpPr>
        <p:spPr bwMode="auto">
          <a:xfrm>
            <a:off x="3594919" y="484188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7" name="Rectangle 26">
            <a:extLst>
              <a:ext uri="{FF2B5EF4-FFF2-40B4-BE49-F238E27FC236}">
                <a16:creationId xmlns:a16="http://schemas.microsoft.com/office/drawing/2014/main" id="{0A7FF3AE-8A24-4B6E-BB58-3A46D1213E3E}"/>
              </a:ext>
            </a:extLst>
          </p:cNvPr>
          <p:cNvSpPr/>
          <p:nvPr/>
        </p:nvSpPr>
        <p:spPr bwMode="auto">
          <a:xfrm>
            <a:off x="2965984" y="4841883"/>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28" name="Rectangle 27">
            <a:extLst>
              <a:ext uri="{FF2B5EF4-FFF2-40B4-BE49-F238E27FC236}">
                <a16:creationId xmlns:a16="http://schemas.microsoft.com/office/drawing/2014/main" id="{155ADBB6-62E1-4499-9BEC-946E66FABDF7}"/>
              </a:ext>
            </a:extLst>
          </p:cNvPr>
          <p:cNvSpPr/>
          <p:nvPr/>
        </p:nvSpPr>
        <p:spPr bwMode="auto">
          <a:xfrm>
            <a:off x="2965984" y="5309279"/>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29" name="Rectangle 28">
            <a:extLst>
              <a:ext uri="{FF2B5EF4-FFF2-40B4-BE49-F238E27FC236}">
                <a16:creationId xmlns:a16="http://schemas.microsoft.com/office/drawing/2014/main" id="{25CF99AC-D7C2-4A0D-B147-6FD1A601D6E4}"/>
              </a:ext>
            </a:extLst>
          </p:cNvPr>
          <p:cNvSpPr/>
          <p:nvPr/>
        </p:nvSpPr>
        <p:spPr bwMode="auto">
          <a:xfrm>
            <a:off x="3594918" y="5318255"/>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UDR</a:t>
            </a:r>
          </a:p>
        </p:txBody>
      </p:sp>
      <p:sp>
        <p:nvSpPr>
          <p:cNvPr id="30" name="Rectangle 29">
            <a:extLst>
              <a:ext uri="{FF2B5EF4-FFF2-40B4-BE49-F238E27FC236}">
                <a16:creationId xmlns:a16="http://schemas.microsoft.com/office/drawing/2014/main" id="{672E309E-3AC7-45E1-944B-523F44630786}"/>
              </a:ext>
            </a:extLst>
          </p:cNvPr>
          <p:cNvSpPr/>
          <p:nvPr/>
        </p:nvSpPr>
        <p:spPr bwMode="auto">
          <a:xfrm>
            <a:off x="4410642" y="4537858"/>
            <a:ext cx="1513530" cy="1298312"/>
          </a:xfrm>
          <a:prstGeom prst="rect">
            <a:avLst/>
          </a:prstGeom>
          <a:solidFill>
            <a:schemeClr val="tx1">
              <a:lumMod val="10000"/>
              <a:lumOff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Segment 3</a:t>
            </a:r>
          </a:p>
        </p:txBody>
      </p:sp>
      <p:sp>
        <p:nvSpPr>
          <p:cNvPr id="31" name="Rectangle 30">
            <a:extLst>
              <a:ext uri="{FF2B5EF4-FFF2-40B4-BE49-F238E27FC236}">
                <a16:creationId xmlns:a16="http://schemas.microsoft.com/office/drawing/2014/main" id="{4A34B328-562D-4FCC-AD22-CF8E9D1AE242}"/>
              </a:ext>
            </a:extLst>
          </p:cNvPr>
          <p:cNvSpPr/>
          <p:nvPr/>
        </p:nvSpPr>
        <p:spPr bwMode="auto">
          <a:xfrm>
            <a:off x="5160889" y="484607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32" name="Rectangle 31">
            <a:extLst>
              <a:ext uri="{FF2B5EF4-FFF2-40B4-BE49-F238E27FC236}">
                <a16:creationId xmlns:a16="http://schemas.microsoft.com/office/drawing/2014/main" id="{77406FE9-F4BB-43FC-AFF4-3AF236DFA093}"/>
              </a:ext>
            </a:extLst>
          </p:cNvPr>
          <p:cNvSpPr/>
          <p:nvPr/>
        </p:nvSpPr>
        <p:spPr bwMode="auto">
          <a:xfrm>
            <a:off x="4531954" y="4846074"/>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33" name="Rectangle 32">
            <a:extLst>
              <a:ext uri="{FF2B5EF4-FFF2-40B4-BE49-F238E27FC236}">
                <a16:creationId xmlns:a16="http://schemas.microsoft.com/office/drawing/2014/main" id="{9114AD66-7B94-4797-865D-4CC12F3D4FDD}"/>
              </a:ext>
            </a:extLst>
          </p:cNvPr>
          <p:cNvSpPr/>
          <p:nvPr/>
        </p:nvSpPr>
        <p:spPr bwMode="auto">
          <a:xfrm>
            <a:off x="4531954" y="5313470"/>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34" name="Rectangle 33">
            <a:extLst>
              <a:ext uri="{FF2B5EF4-FFF2-40B4-BE49-F238E27FC236}">
                <a16:creationId xmlns:a16="http://schemas.microsoft.com/office/drawing/2014/main" id="{A6226446-E7D3-4AA0-ABBA-2AD8F0AFA274}"/>
              </a:ext>
            </a:extLst>
          </p:cNvPr>
          <p:cNvSpPr/>
          <p:nvPr/>
        </p:nvSpPr>
        <p:spPr bwMode="auto">
          <a:xfrm>
            <a:off x="5160888" y="5322446"/>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UDR</a:t>
            </a:r>
          </a:p>
        </p:txBody>
      </p:sp>
      <p:cxnSp>
        <p:nvCxnSpPr>
          <p:cNvPr id="35" name="Straight Connector 34">
            <a:extLst>
              <a:ext uri="{FF2B5EF4-FFF2-40B4-BE49-F238E27FC236}">
                <a16:creationId xmlns:a16="http://schemas.microsoft.com/office/drawing/2014/main" id="{C7638152-0433-411E-96C9-9A155C93E2DE}"/>
              </a:ext>
            </a:extLst>
          </p:cNvPr>
          <p:cNvCxnSpPr>
            <a:cxnSpLocks/>
          </p:cNvCxnSpPr>
          <p:nvPr/>
        </p:nvCxnSpPr>
        <p:spPr bwMode="auto">
          <a:xfrm>
            <a:off x="2744004" y="4502295"/>
            <a:ext cx="0" cy="1708723"/>
          </a:xfrm>
          <a:prstGeom prst="line">
            <a:avLst/>
          </a:prstGeom>
          <a:solidFill>
            <a:schemeClr val="accent1"/>
          </a:solidFill>
          <a:ln w="12700" cap="flat" cmpd="sng" algn="ctr">
            <a:solidFill>
              <a:schemeClr val="tx1"/>
            </a:solidFill>
            <a:prstDash val="sysDot"/>
            <a:round/>
            <a:headEnd type="none" w="med" len="med"/>
            <a:tailEnd type="none"/>
          </a:ln>
          <a:effectLst/>
        </p:spPr>
      </p:cxnSp>
      <p:sp>
        <p:nvSpPr>
          <p:cNvPr id="36" name="TextBox 35">
            <a:extLst>
              <a:ext uri="{FF2B5EF4-FFF2-40B4-BE49-F238E27FC236}">
                <a16:creationId xmlns:a16="http://schemas.microsoft.com/office/drawing/2014/main" id="{22963A87-536E-45F9-96A6-2E19E1617D3F}"/>
              </a:ext>
            </a:extLst>
          </p:cNvPr>
          <p:cNvSpPr txBox="1"/>
          <p:nvPr/>
        </p:nvSpPr>
        <p:spPr>
          <a:xfrm>
            <a:off x="2870638" y="5855562"/>
            <a:ext cx="1513523" cy="643630"/>
          </a:xfrm>
          <a:prstGeom prst="rect">
            <a:avLst/>
          </a:prstGeom>
        </p:spPr>
        <p:txBody>
          <a:bodyPr vert="horz" wrap="non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002060"/>
                </a:solidFill>
                <a:effectLst/>
                <a:uLnTx/>
                <a:uFillTx/>
                <a:latin typeface="Ericsson Hilda"/>
                <a:ea typeface="+mn-ea"/>
                <a:cs typeface="+mn-cs"/>
              </a:rPr>
              <a:t>S-NSSAI 2</a:t>
            </a:r>
          </a:p>
        </p:txBody>
      </p:sp>
      <p:sp>
        <p:nvSpPr>
          <p:cNvPr id="37" name="TextBox 36">
            <a:extLst>
              <a:ext uri="{FF2B5EF4-FFF2-40B4-BE49-F238E27FC236}">
                <a16:creationId xmlns:a16="http://schemas.microsoft.com/office/drawing/2014/main" id="{608F5AD2-CCD2-4542-A9FC-A27584EC00B8}"/>
              </a:ext>
            </a:extLst>
          </p:cNvPr>
          <p:cNvSpPr txBox="1"/>
          <p:nvPr/>
        </p:nvSpPr>
        <p:spPr>
          <a:xfrm>
            <a:off x="1059710" y="5875396"/>
            <a:ext cx="1513523" cy="643630"/>
          </a:xfrm>
          <a:prstGeom prst="rect">
            <a:avLst/>
          </a:prstGeom>
        </p:spPr>
        <p:txBody>
          <a:bodyPr vert="horz" wrap="non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002060"/>
                </a:solidFill>
                <a:effectLst/>
                <a:uLnTx/>
                <a:uFillTx/>
                <a:latin typeface="Ericsson Hilda"/>
                <a:ea typeface="+mn-ea"/>
                <a:cs typeface="+mn-cs"/>
              </a:rPr>
              <a:t>S-NSSAI 1</a:t>
            </a:r>
          </a:p>
        </p:txBody>
      </p:sp>
      <p:sp>
        <p:nvSpPr>
          <p:cNvPr id="39" name="Rectangle 38">
            <a:extLst>
              <a:ext uri="{FF2B5EF4-FFF2-40B4-BE49-F238E27FC236}">
                <a16:creationId xmlns:a16="http://schemas.microsoft.com/office/drawing/2014/main" id="{2DED0089-94BD-46F5-A368-6531925FDC33}"/>
              </a:ext>
            </a:extLst>
          </p:cNvPr>
          <p:cNvSpPr/>
          <p:nvPr/>
        </p:nvSpPr>
        <p:spPr bwMode="auto">
          <a:xfrm>
            <a:off x="368747" y="1173137"/>
            <a:ext cx="5628732" cy="284455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0" name="Rectangle 39">
            <a:extLst>
              <a:ext uri="{FF2B5EF4-FFF2-40B4-BE49-F238E27FC236}">
                <a16:creationId xmlns:a16="http://schemas.microsoft.com/office/drawing/2014/main" id="{FE7D7F87-F0FE-41D6-A546-0ABE581FE102}"/>
              </a:ext>
            </a:extLst>
          </p:cNvPr>
          <p:cNvSpPr/>
          <p:nvPr/>
        </p:nvSpPr>
        <p:spPr bwMode="auto">
          <a:xfrm>
            <a:off x="6129161" y="1173137"/>
            <a:ext cx="5820603" cy="284455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1" name="Content Placeholder 3">
            <a:extLst>
              <a:ext uri="{FF2B5EF4-FFF2-40B4-BE49-F238E27FC236}">
                <a16:creationId xmlns:a16="http://schemas.microsoft.com/office/drawing/2014/main" id="{E3076BCF-E6BC-4FE4-8B88-C0ECD3455453}"/>
              </a:ext>
            </a:extLst>
          </p:cNvPr>
          <p:cNvSpPr txBox="1">
            <a:spLocks/>
          </p:cNvSpPr>
          <p:nvPr/>
        </p:nvSpPr>
        <p:spPr>
          <a:xfrm>
            <a:off x="6137048" y="4440438"/>
            <a:ext cx="6170750" cy="1584326"/>
          </a:xfrm>
          <a:prstGeom prst="rect">
            <a:avLst/>
          </a:prstGeom>
        </p:spPr>
        <p:txBody>
          <a:bodyPr vert="horz" lIns="72000" tIns="36000" rIns="72000" bIns="36000"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800"/>
              <a:t>Example</a:t>
            </a:r>
          </a:p>
          <a:p>
            <a:r>
              <a:rPr lang="en-US" sz="1800"/>
              <a:t>IoT slice (S-NSSAI 1) supported by Segment 1. </a:t>
            </a:r>
          </a:p>
          <a:p>
            <a:r>
              <a:rPr lang="en-US" sz="1800"/>
              <a:t>MBB slice (S-NSSAI 2) supported by Segment 2 + 3.</a:t>
            </a:r>
          </a:p>
          <a:p>
            <a:endParaRPr lang="en-US"/>
          </a:p>
          <a:p>
            <a:endParaRPr lang="en-US" sz="1800"/>
          </a:p>
          <a:p>
            <a:pPr lvl="1"/>
            <a:endParaRPr lang="en-US"/>
          </a:p>
        </p:txBody>
      </p:sp>
      <p:sp>
        <p:nvSpPr>
          <p:cNvPr id="42" name="Rectangle 41">
            <a:extLst>
              <a:ext uri="{FF2B5EF4-FFF2-40B4-BE49-F238E27FC236}">
                <a16:creationId xmlns:a16="http://schemas.microsoft.com/office/drawing/2014/main" id="{531B2120-70CE-46D7-9B86-45D48AFC3CB4}"/>
              </a:ext>
            </a:extLst>
          </p:cNvPr>
          <p:cNvSpPr/>
          <p:nvPr/>
        </p:nvSpPr>
        <p:spPr bwMode="auto">
          <a:xfrm>
            <a:off x="984047" y="4431499"/>
            <a:ext cx="10667100" cy="1779519"/>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45" name="Straight Connector 44">
            <a:extLst>
              <a:ext uri="{FF2B5EF4-FFF2-40B4-BE49-F238E27FC236}">
                <a16:creationId xmlns:a16="http://schemas.microsoft.com/office/drawing/2014/main" id="{4B417FA4-D398-4035-AB7C-07F9E2837F4A}"/>
              </a:ext>
            </a:extLst>
          </p:cNvPr>
          <p:cNvCxnSpPr>
            <a:cxnSpLocks/>
          </p:cNvCxnSpPr>
          <p:nvPr/>
        </p:nvCxnSpPr>
        <p:spPr bwMode="auto">
          <a:xfrm>
            <a:off x="6058886" y="4431499"/>
            <a:ext cx="0" cy="1779519"/>
          </a:xfrm>
          <a:prstGeom prst="line">
            <a:avLst/>
          </a:prstGeom>
          <a:solidFill>
            <a:schemeClr val="accent1"/>
          </a:solidFill>
          <a:ln w="12700" cap="flat" cmpd="sng" algn="ctr">
            <a:solidFill>
              <a:schemeClr val="tx1"/>
            </a:solidFill>
            <a:prstDash val="sysDot"/>
            <a:round/>
            <a:headEnd type="none" w="med" len="med"/>
            <a:tailEnd type="none"/>
          </a:ln>
          <a:effectLst/>
        </p:spPr>
      </p:cxnSp>
    </p:spTree>
    <p:extLst>
      <p:ext uri="{BB962C8B-B14F-4D97-AF65-F5344CB8AC3E}">
        <p14:creationId xmlns:p14="http://schemas.microsoft.com/office/powerpoint/2010/main" val="3911806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wrap="square" anchor="t">
            <a:normAutofit/>
          </a:bodyPr>
          <a:lstStyle/>
          <a:p>
            <a:r>
              <a:rPr lang="en-US"/>
              <a:t>Isolation and network slicing</a:t>
            </a:r>
          </a:p>
        </p:txBody>
      </p:sp>
      <p:sp>
        <p:nvSpPr>
          <p:cNvPr id="4" name="Subtitle 3">
            <a:extLst>
              <a:ext uri="{FF2B5EF4-FFF2-40B4-BE49-F238E27FC236}">
                <a16:creationId xmlns:a16="http://schemas.microsoft.com/office/drawing/2014/main" id="{0D1B0921-EA64-4C86-A163-7B135183C0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140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9FF7F5B-1177-4264-836C-BCFB0400BED5}"/>
              </a:ext>
            </a:extLst>
          </p:cNvPr>
          <p:cNvSpPr/>
          <p:nvPr/>
        </p:nvSpPr>
        <p:spPr bwMode="auto">
          <a:xfrm>
            <a:off x="5713646" y="928318"/>
            <a:ext cx="3544113" cy="980042"/>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Management separation</a:t>
            </a:r>
          </a:p>
        </p:txBody>
      </p:sp>
      <p:sp>
        <p:nvSpPr>
          <p:cNvPr id="2" name="Title 1">
            <a:extLst>
              <a:ext uri="{FF2B5EF4-FFF2-40B4-BE49-F238E27FC236}">
                <a16:creationId xmlns:a16="http://schemas.microsoft.com/office/drawing/2014/main" id="{2F354B1D-C312-4517-ABC7-ACCF98F71415}"/>
              </a:ext>
            </a:extLst>
          </p:cNvPr>
          <p:cNvSpPr>
            <a:spLocks noGrp="1"/>
          </p:cNvSpPr>
          <p:nvPr>
            <p:ph type="title"/>
          </p:nvPr>
        </p:nvSpPr>
        <p:spPr/>
        <p:txBody>
          <a:bodyPr/>
          <a:lstStyle/>
          <a:p>
            <a:r>
              <a:rPr lang="en-US"/>
              <a:t>Isolation and network slices</a:t>
            </a:r>
          </a:p>
        </p:txBody>
      </p:sp>
      <p:sp>
        <p:nvSpPr>
          <p:cNvPr id="3" name="Content Placeholder 2">
            <a:extLst>
              <a:ext uri="{FF2B5EF4-FFF2-40B4-BE49-F238E27FC236}">
                <a16:creationId xmlns:a16="http://schemas.microsoft.com/office/drawing/2014/main" id="{357FD453-31CC-41CF-9905-AF7CB9A93C20}"/>
              </a:ext>
            </a:extLst>
          </p:cNvPr>
          <p:cNvSpPr>
            <a:spLocks noGrp="1"/>
          </p:cNvSpPr>
          <p:nvPr>
            <p:ph sz="quarter" idx="10"/>
          </p:nvPr>
        </p:nvSpPr>
        <p:spPr>
          <a:xfrm>
            <a:off x="479426" y="1222513"/>
            <a:ext cx="5114222" cy="5225584"/>
          </a:xfrm>
        </p:spPr>
        <p:txBody>
          <a:bodyPr/>
          <a:lstStyle/>
          <a:p>
            <a:pPr marL="171450" indent="-171450">
              <a:buFont typeface="Arial" panose="020B0604020202020204" pitchFamily="34" charset="0"/>
              <a:buChar char="•"/>
            </a:pPr>
            <a:r>
              <a:rPr lang="en-US" sz="1600" dirty="0">
                <a:solidFill>
                  <a:schemeClr val="tx2"/>
                </a:solidFill>
              </a:rPr>
              <a:t>“Isolation” is not defined in 3GPP, but can be understood to denote different separation aspects for network slices in a virtualized environment:</a:t>
            </a:r>
            <a:endParaRPr lang="en-US" sz="1600" kern="1200" dirty="0">
              <a:solidFill>
                <a:schemeClr val="tx2"/>
              </a:solidFill>
            </a:endParaRPr>
          </a:p>
          <a:p>
            <a:pPr marL="355050" lvl="1" indent="-171450">
              <a:buFont typeface="Arial" panose="020B0604020202020204" pitchFamily="34" charset="0"/>
              <a:buChar char="•"/>
            </a:pPr>
            <a:r>
              <a:rPr lang="en-US" sz="1600" b="1" dirty="0">
                <a:solidFill>
                  <a:schemeClr val="tx2"/>
                </a:solidFill>
              </a:rPr>
              <a:t>Separation of traffic</a:t>
            </a:r>
            <a:r>
              <a:rPr lang="en-US" sz="1600" dirty="0">
                <a:solidFill>
                  <a:schemeClr val="tx2"/>
                </a:solidFill>
              </a:rPr>
              <a:t>, using e.g. </a:t>
            </a:r>
          </a:p>
          <a:p>
            <a:pPr marL="535050" lvl="2" indent="-171450">
              <a:buFont typeface="Arial" panose="020B0604020202020204" pitchFamily="34" charset="0"/>
              <a:buChar char="•"/>
            </a:pPr>
            <a:r>
              <a:rPr lang="en-US" sz="1600" dirty="0">
                <a:solidFill>
                  <a:schemeClr val="tx2"/>
                </a:solidFill>
              </a:rPr>
              <a:t>Different RAN partitions (RP) </a:t>
            </a:r>
            <a:endParaRPr lang="en-US" sz="1600" strike="sngStrike" dirty="0">
              <a:solidFill>
                <a:schemeClr val="tx2"/>
              </a:solidFill>
            </a:endParaRPr>
          </a:p>
          <a:p>
            <a:pPr marL="535050" lvl="2" indent="-171450">
              <a:buFont typeface="Arial" panose="020B0604020202020204" pitchFamily="34" charset="0"/>
              <a:buChar char="•"/>
            </a:pPr>
            <a:r>
              <a:rPr lang="en-US" sz="1600" dirty="0"/>
              <a:t>Mechanisms</a:t>
            </a:r>
            <a:r>
              <a:rPr lang="en-US" sz="1600" dirty="0">
                <a:solidFill>
                  <a:schemeClr val="accent1"/>
                </a:solidFill>
              </a:rPr>
              <a:t> </a:t>
            </a:r>
            <a:r>
              <a:rPr lang="en-US" sz="1600" dirty="0">
                <a:solidFill>
                  <a:schemeClr val="tx2"/>
                </a:solidFill>
              </a:rPr>
              <a:t>in transport </a:t>
            </a:r>
            <a:r>
              <a:rPr lang="en-US" sz="1600" strike="sngStrike" dirty="0">
                <a:solidFill>
                  <a:schemeClr val="tx2"/>
                </a:solidFill>
              </a:rPr>
              <a:t>(WAN)</a:t>
            </a:r>
          </a:p>
          <a:p>
            <a:pPr lvl="1"/>
            <a:r>
              <a:rPr lang="en-US" sz="1600" b="1" dirty="0"/>
              <a:t>Separation of (core) n</a:t>
            </a:r>
            <a:r>
              <a:rPr lang="en-US" sz="1600" b="1" kern="1200" dirty="0"/>
              <a:t>etwork </a:t>
            </a:r>
            <a:r>
              <a:rPr lang="en-US" sz="1600" b="1" kern="1200" dirty="0">
                <a:solidFill>
                  <a:schemeClr val="tx2"/>
                </a:solidFill>
              </a:rPr>
              <a:t>functions</a:t>
            </a:r>
            <a:r>
              <a:rPr lang="en-US" sz="1600" kern="1200" dirty="0">
                <a:solidFill>
                  <a:schemeClr val="tx2"/>
                </a:solidFill>
              </a:rPr>
              <a:t>: dedicated NFs (control plane and user plane) </a:t>
            </a:r>
          </a:p>
          <a:p>
            <a:pPr marL="355050" lvl="1" indent="-171450">
              <a:buFont typeface="Arial" panose="020B0604020202020204" pitchFamily="34" charset="0"/>
              <a:buChar char="•"/>
            </a:pPr>
            <a:r>
              <a:rPr lang="en-US" sz="1600" b="1" dirty="0">
                <a:solidFill>
                  <a:schemeClr val="tx2"/>
                </a:solidFill>
              </a:rPr>
              <a:t>Separation of m</a:t>
            </a:r>
            <a:r>
              <a:rPr lang="en-US" sz="1600" b="1" kern="1200" dirty="0">
                <a:solidFill>
                  <a:schemeClr val="tx2"/>
                </a:solidFill>
              </a:rPr>
              <a:t>anagement </a:t>
            </a:r>
            <a:r>
              <a:rPr lang="en-US" sz="1600" kern="1200" dirty="0">
                <a:solidFill>
                  <a:schemeClr val="tx2"/>
                </a:solidFill>
              </a:rPr>
              <a:t>for different network slices </a:t>
            </a:r>
          </a:p>
          <a:p>
            <a:pPr marL="171450" indent="-171450">
              <a:buFont typeface="Arial" panose="020B0604020202020204" pitchFamily="34" charset="0"/>
              <a:buChar char="•"/>
            </a:pPr>
            <a:r>
              <a:rPr lang="en-US" sz="1600" kern="1200" dirty="0">
                <a:solidFill>
                  <a:schemeClr val="tx2"/>
                </a:solidFill>
              </a:rPr>
              <a:t>Isolation addresses requirements on </a:t>
            </a:r>
          </a:p>
          <a:p>
            <a:pPr marL="355050" lvl="1" indent="-171450">
              <a:buFont typeface="Arial" panose="020B0604020202020204" pitchFamily="34" charset="0"/>
              <a:buChar char="•"/>
            </a:pPr>
            <a:r>
              <a:rPr lang="en-US" sz="1600" kern="1200" dirty="0">
                <a:solidFill>
                  <a:schemeClr val="tx2"/>
                </a:solidFill>
              </a:rPr>
              <a:t>Performance/protection (e.g., congestion, lifecycle-related events), </a:t>
            </a:r>
          </a:p>
          <a:p>
            <a:pPr marL="355050" lvl="1" indent="-171450">
              <a:buFont typeface="Arial" panose="020B0604020202020204" pitchFamily="34" charset="0"/>
              <a:buChar char="•"/>
            </a:pPr>
            <a:r>
              <a:rPr lang="en-US" sz="1600" kern="1200" dirty="0">
                <a:solidFill>
                  <a:schemeClr val="tx2"/>
                </a:solidFill>
              </a:rPr>
              <a:t>Security (e.g., prevention of attacks)</a:t>
            </a:r>
          </a:p>
          <a:p>
            <a:pPr marL="355050" lvl="1" indent="-171450">
              <a:buFont typeface="Arial" panose="020B0604020202020204" pitchFamily="34" charset="0"/>
              <a:buChar char="•"/>
            </a:pPr>
            <a:r>
              <a:rPr lang="en-US" sz="1600" kern="1200" dirty="0">
                <a:solidFill>
                  <a:schemeClr val="tx2"/>
                </a:solidFill>
              </a:rPr>
              <a:t>Independence of management</a:t>
            </a:r>
          </a:p>
          <a:p>
            <a:pPr marL="171450" indent="-171450">
              <a:buFont typeface="Arial" panose="020B0604020202020204" pitchFamily="34" charset="0"/>
              <a:buChar char="•"/>
            </a:pPr>
            <a:endParaRPr lang="en-US" sz="1600" kern="1200" dirty="0">
              <a:solidFill>
                <a:schemeClr val="tx2"/>
              </a:solidFill>
              <a:latin typeface="Ericsson Hilda Light" panose="00000400000000000000" pitchFamily="2" charset="0"/>
            </a:endParaRPr>
          </a:p>
          <a:p>
            <a:endParaRPr lang="en-US" sz="1600" dirty="0">
              <a:solidFill>
                <a:schemeClr val="tx2"/>
              </a:solidFill>
            </a:endParaRPr>
          </a:p>
        </p:txBody>
      </p:sp>
      <p:sp>
        <p:nvSpPr>
          <p:cNvPr id="4" name="Rectangle 3">
            <a:extLst>
              <a:ext uri="{FF2B5EF4-FFF2-40B4-BE49-F238E27FC236}">
                <a16:creationId xmlns:a16="http://schemas.microsoft.com/office/drawing/2014/main" id="{ACC38E22-22CA-49DB-B5E5-E606522A3D07}"/>
              </a:ext>
            </a:extLst>
          </p:cNvPr>
          <p:cNvSpPr/>
          <p:nvPr/>
        </p:nvSpPr>
        <p:spPr bwMode="auto">
          <a:xfrm>
            <a:off x="5778104" y="4351748"/>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5" name="Rectangle 4">
            <a:extLst>
              <a:ext uri="{FF2B5EF4-FFF2-40B4-BE49-F238E27FC236}">
                <a16:creationId xmlns:a16="http://schemas.microsoft.com/office/drawing/2014/main" id="{FB4A7249-D1D8-48A0-92C4-826497A25241}"/>
              </a:ext>
            </a:extLst>
          </p:cNvPr>
          <p:cNvSpPr/>
          <p:nvPr/>
        </p:nvSpPr>
        <p:spPr bwMode="auto">
          <a:xfrm>
            <a:off x="5803452" y="3143029"/>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6" name="TextBox 5">
            <a:extLst>
              <a:ext uri="{FF2B5EF4-FFF2-40B4-BE49-F238E27FC236}">
                <a16:creationId xmlns:a16="http://schemas.microsoft.com/office/drawing/2014/main" id="{C82A8A25-BD64-45CD-8463-502A253B15DA}"/>
              </a:ext>
            </a:extLst>
          </p:cNvPr>
          <p:cNvSpPr txBox="1"/>
          <p:nvPr/>
        </p:nvSpPr>
        <p:spPr bwMode="auto">
          <a:xfrm>
            <a:off x="10496390" y="3163651"/>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7" name="TextBox 6">
            <a:extLst>
              <a:ext uri="{FF2B5EF4-FFF2-40B4-BE49-F238E27FC236}">
                <a16:creationId xmlns:a16="http://schemas.microsoft.com/office/drawing/2014/main" id="{1C220B16-A4C2-4714-B6B4-AA7C0F242A06}"/>
              </a:ext>
            </a:extLst>
          </p:cNvPr>
          <p:cNvSpPr txBox="1"/>
          <p:nvPr/>
        </p:nvSpPr>
        <p:spPr bwMode="auto">
          <a:xfrm>
            <a:off x="10463986" y="4975351"/>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8" name="Rectangle 7">
            <a:extLst>
              <a:ext uri="{FF2B5EF4-FFF2-40B4-BE49-F238E27FC236}">
                <a16:creationId xmlns:a16="http://schemas.microsoft.com/office/drawing/2014/main" id="{3AEA7FC9-B8AF-44C2-81CC-C611E7744876}"/>
              </a:ext>
            </a:extLst>
          </p:cNvPr>
          <p:cNvSpPr/>
          <p:nvPr/>
        </p:nvSpPr>
        <p:spPr bwMode="auto">
          <a:xfrm>
            <a:off x="8971131" y="4369176"/>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chemeClr val="tx1"/>
                </a:solidFill>
                <a:latin typeface="Ericsson Hilda"/>
                <a:ea typeface="+mn-ea"/>
                <a:cs typeface="+mn-cs"/>
              </a:rPr>
              <a:t>Dedicated</a:t>
            </a:r>
          </a:p>
        </p:txBody>
      </p:sp>
      <p:sp>
        <p:nvSpPr>
          <p:cNvPr id="9" name="Rectangle 8">
            <a:extLst>
              <a:ext uri="{FF2B5EF4-FFF2-40B4-BE49-F238E27FC236}">
                <a16:creationId xmlns:a16="http://schemas.microsoft.com/office/drawing/2014/main" id="{215AAF55-46A2-47A6-B92B-960C7475B579}"/>
              </a:ext>
            </a:extLst>
          </p:cNvPr>
          <p:cNvSpPr/>
          <p:nvPr/>
        </p:nvSpPr>
        <p:spPr bwMode="auto">
          <a:xfrm>
            <a:off x="8971131" y="3176424"/>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chemeClr val="tx1"/>
                </a:solidFill>
                <a:latin typeface="Ericsson Hilda"/>
                <a:ea typeface="+mn-ea"/>
                <a:cs typeface="+mn-cs"/>
              </a:rPr>
              <a:t>Dedicated</a:t>
            </a:r>
          </a:p>
        </p:txBody>
      </p:sp>
      <p:sp>
        <p:nvSpPr>
          <p:cNvPr id="12" name="Rectangle 11">
            <a:extLst>
              <a:ext uri="{FF2B5EF4-FFF2-40B4-BE49-F238E27FC236}">
                <a16:creationId xmlns:a16="http://schemas.microsoft.com/office/drawing/2014/main" id="{F1162C03-6AC5-49C0-BF1D-0775D0D42F36}"/>
              </a:ext>
            </a:extLst>
          </p:cNvPr>
          <p:cNvSpPr/>
          <p:nvPr/>
        </p:nvSpPr>
        <p:spPr bwMode="auto">
          <a:xfrm>
            <a:off x="7367231" y="3298670"/>
            <a:ext cx="1517598" cy="173171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13" name="Rectangle 12">
            <a:extLst>
              <a:ext uri="{FF2B5EF4-FFF2-40B4-BE49-F238E27FC236}">
                <a16:creationId xmlns:a16="http://schemas.microsoft.com/office/drawing/2014/main" id="{ADE0B516-6DBD-49E8-AFDA-A67D8EAE4E97}"/>
              </a:ext>
            </a:extLst>
          </p:cNvPr>
          <p:cNvSpPr/>
          <p:nvPr/>
        </p:nvSpPr>
        <p:spPr bwMode="auto">
          <a:xfrm>
            <a:off x="9140046" y="383706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14" name="Rectangle 13">
            <a:extLst>
              <a:ext uri="{FF2B5EF4-FFF2-40B4-BE49-F238E27FC236}">
                <a16:creationId xmlns:a16="http://schemas.microsoft.com/office/drawing/2014/main" id="{718E4105-13A7-4A3A-94CE-E054B232F1FC}"/>
              </a:ext>
            </a:extLst>
          </p:cNvPr>
          <p:cNvSpPr/>
          <p:nvPr/>
        </p:nvSpPr>
        <p:spPr bwMode="auto">
          <a:xfrm>
            <a:off x="9800552" y="3403222"/>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5" name="Rectangle 14">
            <a:extLst>
              <a:ext uri="{FF2B5EF4-FFF2-40B4-BE49-F238E27FC236}">
                <a16:creationId xmlns:a16="http://schemas.microsoft.com/office/drawing/2014/main" id="{D5D98E75-6201-4F6C-9E58-2692F6FD5F44}"/>
              </a:ext>
            </a:extLst>
          </p:cNvPr>
          <p:cNvSpPr/>
          <p:nvPr/>
        </p:nvSpPr>
        <p:spPr bwMode="auto">
          <a:xfrm>
            <a:off x="9800553" y="381909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6" name="Rectangle 15">
            <a:extLst>
              <a:ext uri="{FF2B5EF4-FFF2-40B4-BE49-F238E27FC236}">
                <a16:creationId xmlns:a16="http://schemas.microsoft.com/office/drawing/2014/main" id="{26ACA0EA-53A2-4D15-B403-00233C2B317B}"/>
              </a:ext>
            </a:extLst>
          </p:cNvPr>
          <p:cNvSpPr/>
          <p:nvPr/>
        </p:nvSpPr>
        <p:spPr bwMode="auto">
          <a:xfrm>
            <a:off x="8192935" y="4295984"/>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17" name="Rectangle 16">
            <a:extLst>
              <a:ext uri="{FF2B5EF4-FFF2-40B4-BE49-F238E27FC236}">
                <a16:creationId xmlns:a16="http://schemas.microsoft.com/office/drawing/2014/main" id="{C71B2724-51A3-4548-B1E4-9E30CE0D4562}"/>
              </a:ext>
            </a:extLst>
          </p:cNvPr>
          <p:cNvSpPr/>
          <p:nvPr/>
        </p:nvSpPr>
        <p:spPr bwMode="auto">
          <a:xfrm>
            <a:off x="7481815" y="4496407"/>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18" name="Rectangle 17">
            <a:extLst>
              <a:ext uri="{FF2B5EF4-FFF2-40B4-BE49-F238E27FC236}">
                <a16:creationId xmlns:a16="http://schemas.microsoft.com/office/drawing/2014/main" id="{C71D1C76-825E-43A3-BCDD-FB1835761AF4}"/>
              </a:ext>
            </a:extLst>
          </p:cNvPr>
          <p:cNvSpPr/>
          <p:nvPr/>
        </p:nvSpPr>
        <p:spPr bwMode="auto">
          <a:xfrm>
            <a:off x="8170187" y="3892379"/>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19" name="Rectangle 18">
            <a:extLst>
              <a:ext uri="{FF2B5EF4-FFF2-40B4-BE49-F238E27FC236}">
                <a16:creationId xmlns:a16="http://schemas.microsoft.com/office/drawing/2014/main" id="{7162C4AD-51A1-4D04-9643-8E2F012B0808}"/>
              </a:ext>
            </a:extLst>
          </p:cNvPr>
          <p:cNvSpPr/>
          <p:nvPr/>
        </p:nvSpPr>
        <p:spPr bwMode="auto">
          <a:xfrm>
            <a:off x="9144200" y="341255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0" name="Rectangle 19">
            <a:extLst>
              <a:ext uri="{FF2B5EF4-FFF2-40B4-BE49-F238E27FC236}">
                <a16:creationId xmlns:a16="http://schemas.microsoft.com/office/drawing/2014/main" id="{953FF2D1-C99A-4061-B5E6-A05C3AC7A408}"/>
              </a:ext>
            </a:extLst>
          </p:cNvPr>
          <p:cNvSpPr/>
          <p:nvPr/>
        </p:nvSpPr>
        <p:spPr bwMode="auto">
          <a:xfrm>
            <a:off x="7496613" y="4076672"/>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21" name="Rectangle 20">
            <a:extLst>
              <a:ext uri="{FF2B5EF4-FFF2-40B4-BE49-F238E27FC236}">
                <a16:creationId xmlns:a16="http://schemas.microsoft.com/office/drawing/2014/main" id="{FCE6473A-68CF-4612-A702-5A2E692D9847}"/>
              </a:ext>
            </a:extLst>
          </p:cNvPr>
          <p:cNvSpPr/>
          <p:nvPr/>
        </p:nvSpPr>
        <p:spPr bwMode="auto">
          <a:xfrm>
            <a:off x="9804092" y="459544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22" name="Rectangle 21">
            <a:extLst>
              <a:ext uri="{FF2B5EF4-FFF2-40B4-BE49-F238E27FC236}">
                <a16:creationId xmlns:a16="http://schemas.microsoft.com/office/drawing/2014/main" id="{F6312224-AA41-4A04-9778-897055B7EC9A}"/>
              </a:ext>
            </a:extLst>
          </p:cNvPr>
          <p:cNvSpPr/>
          <p:nvPr/>
        </p:nvSpPr>
        <p:spPr bwMode="auto">
          <a:xfrm>
            <a:off x="9812842" y="502427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23" name="Rectangle 22">
            <a:extLst>
              <a:ext uri="{FF2B5EF4-FFF2-40B4-BE49-F238E27FC236}">
                <a16:creationId xmlns:a16="http://schemas.microsoft.com/office/drawing/2014/main" id="{BBC34AFA-9923-4AD0-8BFB-FA2798E634D5}"/>
              </a:ext>
            </a:extLst>
          </p:cNvPr>
          <p:cNvSpPr/>
          <p:nvPr/>
        </p:nvSpPr>
        <p:spPr bwMode="auto">
          <a:xfrm>
            <a:off x="9144199" y="4609947"/>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6" name="Rectangle 25">
            <a:extLst>
              <a:ext uri="{FF2B5EF4-FFF2-40B4-BE49-F238E27FC236}">
                <a16:creationId xmlns:a16="http://schemas.microsoft.com/office/drawing/2014/main" id="{57A9E97D-CD0B-4A66-8C13-99703F0AACC2}"/>
              </a:ext>
            </a:extLst>
          </p:cNvPr>
          <p:cNvSpPr/>
          <p:nvPr/>
        </p:nvSpPr>
        <p:spPr bwMode="auto">
          <a:xfrm>
            <a:off x="9154952" y="501659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27" name="Rectangle 26">
            <a:extLst>
              <a:ext uri="{FF2B5EF4-FFF2-40B4-BE49-F238E27FC236}">
                <a16:creationId xmlns:a16="http://schemas.microsoft.com/office/drawing/2014/main" id="{CBA6AD64-C47B-4C0F-9228-F3C759CCE810}"/>
              </a:ext>
            </a:extLst>
          </p:cNvPr>
          <p:cNvSpPr/>
          <p:nvPr/>
        </p:nvSpPr>
        <p:spPr bwMode="auto">
          <a:xfrm>
            <a:off x="6012004" y="3277547"/>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28" name="Rectangle 27">
            <a:extLst>
              <a:ext uri="{FF2B5EF4-FFF2-40B4-BE49-F238E27FC236}">
                <a16:creationId xmlns:a16="http://schemas.microsoft.com/office/drawing/2014/main" id="{849A2FDE-211E-420F-9360-1D01CEF1309D}"/>
              </a:ext>
            </a:extLst>
          </p:cNvPr>
          <p:cNvSpPr/>
          <p:nvPr/>
        </p:nvSpPr>
        <p:spPr bwMode="auto">
          <a:xfrm>
            <a:off x="6297061" y="4727650"/>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29" name="Rectangle 28">
            <a:extLst>
              <a:ext uri="{FF2B5EF4-FFF2-40B4-BE49-F238E27FC236}">
                <a16:creationId xmlns:a16="http://schemas.microsoft.com/office/drawing/2014/main" id="{1C28C146-E14C-4D35-9813-AB02BA98E263}"/>
              </a:ext>
            </a:extLst>
          </p:cNvPr>
          <p:cNvSpPr/>
          <p:nvPr/>
        </p:nvSpPr>
        <p:spPr bwMode="auto">
          <a:xfrm>
            <a:off x="6277557" y="3735932"/>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30" name="Rectangle 29">
            <a:extLst>
              <a:ext uri="{FF2B5EF4-FFF2-40B4-BE49-F238E27FC236}">
                <a16:creationId xmlns:a16="http://schemas.microsoft.com/office/drawing/2014/main" id="{C5E50470-832F-4B9A-97A4-4789D518C26C}"/>
              </a:ext>
            </a:extLst>
          </p:cNvPr>
          <p:cNvSpPr/>
          <p:nvPr/>
        </p:nvSpPr>
        <p:spPr bwMode="auto">
          <a:xfrm>
            <a:off x="5713647" y="5578480"/>
            <a:ext cx="6024816" cy="44341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a:ln>
                  <a:noFill/>
                </a:ln>
                <a:solidFill>
                  <a:schemeClr val="bg1"/>
                </a:solidFill>
                <a:effectLst/>
                <a:latin typeface="+mn-lt"/>
              </a:rPr>
              <a:t>Transport</a:t>
            </a:r>
          </a:p>
        </p:txBody>
      </p:sp>
      <p:sp>
        <p:nvSpPr>
          <p:cNvPr id="33" name="Rectangle 32">
            <a:extLst>
              <a:ext uri="{FF2B5EF4-FFF2-40B4-BE49-F238E27FC236}">
                <a16:creationId xmlns:a16="http://schemas.microsoft.com/office/drawing/2014/main" id="{82476603-A156-433B-92E1-04BA0B3E1329}"/>
              </a:ext>
            </a:extLst>
          </p:cNvPr>
          <p:cNvSpPr/>
          <p:nvPr/>
        </p:nvSpPr>
        <p:spPr bwMode="auto">
          <a:xfrm>
            <a:off x="7328932" y="6220849"/>
            <a:ext cx="2116105" cy="454495"/>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Traffic separation</a:t>
            </a:r>
          </a:p>
        </p:txBody>
      </p:sp>
      <p:sp>
        <p:nvSpPr>
          <p:cNvPr id="34" name="Rectangle 33">
            <a:extLst>
              <a:ext uri="{FF2B5EF4-FFF2-40B4-BE49-F238E27FC236}">
                <a16:creationId xmlns:a16="http://schemas.microsoft.com/office/drawing/2014/main" id="{61B20A36-94FF-4BA8-AFA7-E034981280EA}"/>
              </a:ext>
            </a:extLst>
          </p:cNvPr>
          <p:cNvSpPr/>
          <p:nvPr/>
        </p:nvSpPr>
        <p:spPr bwMode="auto">
          <a:xfrm>
            <a:off x="9257760" y="2109271"/>
            <a:ext cx="2116105" cy="586615"/>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Network function separation</a:t>
            </a:r>
          </a:p>
        </p:txBody>
      </p:sp>
      <p:cxnSp>
        <p:nvCxnSpPr>
          <p:cNvPr id="36" name="Straight Arrow Connector 35">
            <a:extLst>
              <a:ext uri="{FF2B5EF4-FFF2-40B4-BE49-F238E27FC236}">
                <a16:creationId xmlns:a16="http://schemas.microsoft.com/office/drawing/2014/main" id="{A1F28BAA-377B-486B-8063-DDB02871994B}"/>
              </a:ext>
            </a:extLst>
          </p:cNvPr>
          <p:cNvCxnSpPr>
            <a:cxnSpLocks/>
            <a:stCxn id="34" idx="2"/>
            <a:endCxn id="9" idx="0"/>
          </p:cNvCxnSpPr>
          <p:nvPr/>
        </p:nvCxnSpPr>
        <p:spPr bwMode="auto">
          <a:xfrm flipH="1">
            <a:off x="9727896" y="2695886"/>
            <a:ext cx="587917" cy="48053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D93B129B-A9C4-4A8E-AAE3-1CD33D6A968D}"/>
              </a:ext>
            </a:extLst>
          </p:cNvPr>
          <p:cNvCxnSpPr>
            <a:cxnSpLocks/>
            <a:stCxn id="34" idx="2"/>
          </p:cNvCxnSpPr>
          <p:nvPr/>
        </p:nvCxnSpPr>
        <p:spPr bwMode="auto">
          <a:xfrm flipH="1">
            <a:off x="10201823" y="2695886"/>
            <a:ext cx="113990" cy="169483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4CB66E8C-B9DB-4D98-8015-AD26BC27367B}"/>
              </a:ext>
            </a:extLst>
          </p:cNvPr>
          <p:cNvCxnSpPr>
            <a:cxnSpLocks/>
            <a:stCxn id="33" idx="0"/>
          </p:cNvCxnSpPr>
          <p:nvPr/>
        </p:nvCxnSpPr>
        <p:spPr bwMode="auto">
          <a:xfrm flipV="1">
            <a:off x="8386985" y="5145529"/>
            <a:ext cx="1569762" cy="107532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665F65EB-CB4D-4AF1-B544-33F204BAE7EA}"/>
              </a:ext>
            </a:extLst>
          </p:cNvPr>
          <p:cNvCxnSpPr>
            <a:cxnSpLocks/>
            <a:stCxn id="33" idx="0"/>
          </p:cNvCxnSpPr>
          <p:nvPr/>
        </p:nvCxnSpPr>
        <p:spPr bwMode="auto">
          <a:xfrm flipH="1" flipV="1">
            <a:off x="6733023" y="5016597"/>
            <a:ext cx="1653962" cy="120425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F3590FB5-D57C-46FD-B8EC-C005A1862CC3}"/>
              </a:ext>
            </a:extLst>
          </p:cNvPr>
          <p:cNvCxnSpPr>
            <a:cxnSpLocks/>
            <a:stCxn id="33" idx="0"/>
          </p:cNvCxnSpPr>
          <p:nvPr/>
        </p:nvCxnSpPr>
        <p:spPr bwMode="auto">
          <a:xfrm flipV="1">
            <a:off x="8386985" y="6021893"/>
            <a:ext cx="97078" cy="1989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2" name="Rectangle 61">
            <a:extLst>
              <a:ext uri="{FF2B5EF4-FFF2-40B4-BE49-F238E27FC236}">
                <a16:creationId xmlns:a16="http://schemas.microsoft.com/office/drawing/2014/main" id="{F0495D21-BFA7-4F17-A624-85F9692B87BD}"/>
              </a:ext>
            </a:extLst>
          </p:cNvPr>
          <p:cNvSpPr/>
          <p:nvPr/>
        </p:nvSpPr>
        <p:spPr bwMode="auto">
          <a:xfrm>
            <a:off x="7520596" y="1365221"/>
            <a:ext cx="1672828" cy="46255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a:ln>
                  <a:noFill/>
                </a:ln>
                <a:solidFill>
                  <a:schemeClr val="bg1"/>
                </a:solidFill>
                <a:effectLst/>
                <a:latin typeface="+mn-lt"/>
              </a:rPr>
              <a:t>Management</a:t>
            </a:r>
          </a:p>
        </p:txBody>
      </p:sp>
      <p:sp>
        <p:nvSpPr>
          <p:cNvPr id="63" name="Rectangle 62">
            <a:extLst>
              <a:ext uri="{FF2B5EF4-FFF2-40B4-BE49-F238E27FC236}">
                <a16:creationId xmlns:a16="http://schemas.microsoft.com/office/drawing/2014/main" id="{ED83A535-910F-4AE7-AE62-F19FB3730BCB}"/>
              </a:ext>
            </a:extLst>
          </p:cNvPr>
          <p:cNvSpPr/>
          <p:nvPr/>
        </p:nvSpPr>
        <p:spPr bwMode="auto">
          <a:xfrm>
            <a:off x="5783616" y="1362858"/>
            <a:ext cx="1672828" cy="46255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a:ln>
                  <a:noFill/>
                </a:ln>
                <a:solidFill>
                  <a:schemeClr val="bg1"/>
                </a:solidFill>
                <a:effectLst/>
                <a:latin typeface="+mn-lt"/>
              </a:rPr>
              <a:t>Management</a:t>
            </a:r>
          </a:p>
        </p:txBody>
      </p:sp>
      <p:cxnSp>
        <p:nvCxnSpPr>
          <p:cNvPr id="64" name="Straight Arrow Connector 63">
            <a:extLst>
              <a:ext uri="{FF2B5EF4-FFF2-40B4-BE49-F238E27FC236}">
                <a16:creationId xmlns:a16="http://schemas.microsoft.com/office/drawing/2014/main" id="{9732DD3E-27E1-4EEB-A7E5-72C1F9707EC9}"/>
              </a:ext>
            </a:extLst>
          </p:cNvPr>
          <p:cNvCxnSpPr>
            <a:cxnSpLocks/>
            <a:stCxn id="62" idx="2"/>
          </p:cNvCxnSpPr>
          <p:nvPr/>
        </p:nvCxnSpPr>
        <p:spPr bwMode="auto">
          <a:xfrm flipH="1">
            <a:off x="7327188" y="1827778"/>
            <a:ext cx="1029822" cy="13312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5F5236CA-1104-4506-8AFF-F162E176F37F}"/>
              </a:ext>
            </a:extLst>
          </p:cNvPr>
          <p:cNvCxnSpPr>
            <a:cxnSpLocks/>
            <a:stCxn id="63" idx="2"/>
          </p:cNvCxnSpPr>
          <p:nvPr/>
        </p:nvCxnSpPr>
        <p:spPr bwMode="auto">
          <a:xfrm>
            <a:off x="6620030" y="1825414"/>
            <a:ext cx="487157" cy="253748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91728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8E32-399F-43BE-8F3D-69271189E11D}"/>
              </a:ext>
            </a:extLst>
          </p:cNvPr>
          <p:cNvSpPr>
            <a:spLocks noGrp="1"/>
          </p:cNvSpPr>
          <p:nvPr>
            <p:ph type="title"/>
          </p:nvPr>
        </p:nvSpPr>
        <p:spPr/>
        <p:txBody>
          <a:bodyPr/>
          <a:lstStyle/>
          <a:p>
            <a:r>
              <a:rPr lang="en-US">
                <a:solidFill>
                  <a:srgbClr val="242424"/>
                </a:solidFill>
              </a:rPr>
              <a:t>RAN Radio Resource</a:t>
            </a:r>
            <a:r>
              <a:rPr lang="en-US" strike="sngStrike">
                <a:solidFill>
                  <a:srgbClr val="242424"/>
                </a:solidFill>
              </a:rPr>
              <a:t> </a:t>
            </a:r>
            <a:r>
              <a:rPr lang="en-US">
                <a:solidFill>
                  <a:srgbClr val="242424"/>
                </a:solidFill>
              </a:rPr>
              <a:t> partitioning </a:t>
            </a:r>
            <a:r>
              <a:rPr lang="en-US"/>
              <a:t>– </a:t>
            </a:r>
            <a:br>
              <a:rPr lang="en-US"/>
            </a:br>
            <a:r>
              <a:rPr lang="en-US"/>
              <a:t>high level</a:t>
            </a:r>
          </a:p>
        </p:txBody>
      </p:sp>
      <p:sp>
        <p:nvSpPr>
          <p:cNvPr id="3" name="Content Placeholder 2">
            <a:extLst>
              <a:ext uri="{FF2B5EF4-FFF2-40B4-BE49-F238E27FC236}">
                <a16:creationId xmlns:a16="http://schemas.microsoft.com/office/drawing/2014/main" id="{8BF6169B-B262-4481-BD79-8D9867EC0B02}"/>
              </a:ext>
            </a:extLst>
          </p:cNvPr>
          <p:cNvSpPr>
            <a:spLocks noGrp="1"/>
          </p:cNvSpPr>
          <p:nvPr>
            <p:ph sz="quarter" idx="10"/>
          </p:nvPr>
        </p:nvSpPr>
        <p:spPr>
          <a:xfrm>
            <a:off x="479425" y="1844675"/>
            <a:ext cx="4721967" cy="4392613"/>
          </a:xfrm>
        </p:spPr>
        <p:txBody>
          <a:bodyPr vert="horz" lIns="72000" tIns="36000" rIns="72000" bIns="36000" rtlCol="0" anchor="t">
            <a:noAutofit/>
          </a:bodyPr>
          <a:lstStyle/>
          <a:p>
            <a:pPr marL="179705" indent="-179705"/>
            <a:r>
              <a:rPr lang="en-US" sz="1400">
                <a:solidFill>
                  <a:srgbClr val="242424"/>
                </a:solidFill>
              </a:rPr>
              <a:t>S-NSSAI in combination with PLMN  is an identifier used by RAN to identify a RAN partition. </a:t>
            </a:r>
            <a:endParaRPr lang="en-US">
              <a:solidFill>
                <a:srgbClr val="242424"/>
              </a:solidFill>
            </a:endParaRPr>
          </a:p>
          <a:p>
            <a:pPr marL="179705" indent="-179705"/>
            <a:r>
              <a:rPr lang="en-US" sz="1400">
                <a:solidFill>
                  <a:srgbClr val="242424"/>
                </a:solidFill>
              </a:rPr>
              <a:t>RAN partition provides</a:t>
            </a:r>
          </a:p>
          <a:p>
            <a:pPr marL="363220" lvl="1" indent="-179705"/>
            <a:r>
              <a:rPr lang="en-US" sz="1400">
                <a:solidFill>
                  <a:srgbClr val="242424"/>
                </a:solidFill>
              </a:rPr>
              <a:t>Isolation between traffic groups and secure resources in high load condition </a:t>
            </a:r>
          </a:p>
          <a:p>
            <a:pPr marL="363220" lvl="1" indent="-179705"/>
            <a:r>
              <a:rPr lang="en-US" sz="1400">
                <a:solidFill>
                  <a:srgbClr val="242424"/>
                </a:solidFill>
              </a:rPr>
              <a:t>Support of different QoS flows in a single RAN partition</a:t>
            </a:r>
          </a:p>
          <a:p>
            <a:pPr marL="363220" lvl="1" indent="-179705"/>
            <a:r>
              <a:rPr lang="en-US" sz="1400">
                <a:solidFill>
                  <a:srgbClr val="242424"/>
                </a:solidFill>
              </a:rPr>
              <a:t>Slice dependent QoS differentiation</a:t>
            </a:r>
            <a:endParaRPr lang="en-US">
              <a:solidFill>
                <a:srgbClr val="242424"/>
              </a:solidFill>
            </a:endParaRPr>
          </a:p>
          <a:p>
            <a:pPr marL="543560" lvl="2" indent="-179705"/>
            <a:r>
              <a:rPr lang="en-US" sz="1400">
                <a:solidFill>
                  <a:srgbClr val="242424"/>
                </a:solidFill>
              </a:rPr>
              <a:t>Allows different priority of 5QI than on other RAN partition</a:t>
            </a:r>
          </a:p>
          <a:p>
            <a:pPr marL="179705" indent="-179705"/>
            <a:r>
              <a:rPr lang="en-US" sz="1400"/>
              <a:t>S-NSSAI and RAT/Frequency Selection Priority (RFSP) control mobility </a:t>
            </a:r>
          </a:p>
          <a:p>
            <a:pPr marL="363220" lvl="1" indent="-179705"/>
            <a:r>
              <a:rPr lang="en-US" sz="1400"/>
              <a:t>Slice aware NG handover: source gNB checks whether slice is available in target gNB</a:t>
            </a:r>
          </a:p>
          <a:p>
            <a:pPr marL="179705" indent="-179705"/>
            <a:r>
              <a:rPr lang="en-US" sz="1400"/>
              <a:t>Standard allows up to 8 network slices per UE, and RAN supports up to 8 Data Radio Bearers (DRBs) per UE, and a 1:1 mapping between QoS flow and DRB</a:t>
            </a:r>
          </a:p>
          <a:p>
            <a:pPr marL="179705" indent="-179705"/>
            <a:endParaRPr lang="en-US" sz="1400"/>
          </a:p>
          <a:p>
            <a:pPr marL="179705" indent="-179705"/>
            <a:endParaRPr lang="en-US" sz="1400"/>
          </a:p>
        </p:txBody>
      </p:sp>
      <p:pic>
        <p:nvPicPr>
          <p:cNvPr id="4" name="Picture 2" descr="radio access network (RAN) slicing allocate limited resources for specific usage">
            <a:extLst>
              <a:ext uri="{FF2B5EF4-FFF2-40B4-BE49-F238E27FC236}">
                <a16:creationId xmlns:a16="http://schemas.microsoft.com/office/drawing/2014/main" id="{779C135B-4ED2-4FD5-8E98-41B994920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1764825"/>
            <a:ext cx="677227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48106F-B387-4DF2-B038-C8A02E0A0292}"/>
              </a:ext>
            </a:extLst>
          </p:cNvPr>
          <p:cNvSpPr txBox="1"/>
          <p:nvPr/>
        </p:nvSpPr>
        <p:spPr>
          <a:xfrm>
            <a:off x="5814951" y="5917870"/>
            <a:ext cx="6222670" cy="380011"/>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800">
                <a:solidFill>
                  <a:srgbClr val="242424"/>
                </a:solidFill>
                <a:effectLst/>
                <a:latin typeface="Calibri" panose="020F0502020204030204" pitchFamily="34" charset="0"/>
                <a:ea typeface="Calibri" panose="020F0502020204030204" pitchFamily="34" charset="0"/>
              </a:rPr>
              <a:t>All UEs in a particular cell use the same gNB for all their PDU sessions and hence network slices.</a:t>
            </a:r>
            <a:endParaRPr kumimoji="0" lang="en-US" sz="2000" b="0" i="0" u="none" strike="noStrike" kern="1000" cap="none" spc="-30" normalizeH="0" baseline="0" noProof="0">
              <a:ln>
                <a:noFill/>
              </a:ln>
              <a:solidFill>
                <a:srgbClr val="242424"/>
              </a:solidFill>
              <a:effectLst/>
              <a:uLnTx/>
              <a:uFillTx/>
              <a:latin typeface="Ericsson Hilda"/>
              <a:ea typeface="+mn-ea"/>
              <a:cs typeface="+mn-cs"/>
            </a:endParaRPr>
          </a:p>
        </p:txBody>
      </p:sp>
    </p:spTree>
    <p:extLst>
      <p:ext uri="{BB962C8B-B14F-4D97-AF65-F5344CB8AC3E}">
        <p14:creationId xmlns:p14="http://schemas.microsoft.com/office/powerpoint/2010/main" val="3096678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Use cases</a:t>
            </a:r>
            <a:br>
              <a:rPr lang="en-US"/>
            </a:br>
            <a:endParaRPr lang="en-US"/>
          </a:p>
        </p:txBody>
      </p:sp>
      <p:sp>
        <p:nvSpPr>
          <p:cNvPr id="4" name="Subtitle 3">
            <a:extLst>
              <a:ext uri="{FF2B5EF4-FFF2-40B4-BE49-F238E27FC236}">
                <a16:creationId xmlns:a16="http://schemas.microsoft.com/office/drawing/2014/main" id="{468FA36C-73AC-4D62-97D4-E7FE82AD72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9114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Use cases</a:t>
            </a:r>
            <a:br>
              <a:rPr lang="en-US"/>
            </a:br>
            <a:r>
              <a:rPr lang="en-US"/>
              <a:t>UE uses single network slice – more than one slice in the network</a:t>
            </a:r>
          </a:p>
        </p:txBody>
      </p:sp>
      <p:sp>
        <p:nvSpPr>
          <p:cNvPr id="3" name="Subtitle 2">
            <a:extLst>
              <a:ext uri="{FF2B5EF4-FFF2-40B4-BE49-F238E27FC236}">
                <a16:creationId xmlns:a16="http://schemas.microsoft.com/office/drawing/2014/main" id="{3B154306-5174-48B5-A9D3-6DF7FD01F3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3177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4059-2C90-4DEF-8BB2-FD79CEFEB17A}"/>
              </a:ext>
            </a:extLst>
          </p:cNvPr>
          <p:cNvSpPr>
            <a:spLocks noGrp="1"/>
          </p:cNvSpPr>
          <p:nvPr>
            <p:ph type="title"/>
          </p:nvPr>
        </p:nvSpPr>
        <p:spPr>
          <a:xfrm>
            <a:off x="479425" y="476250"/>
            <a:ext cx="10012608" cy="1081088"/>
          </a:xfrm>
        </p:spPr>
        <p:txBody>
          <a:bodyPr/>
          <a:lstStyle/>
          <a:p>
            <a:r>
              <a:rPr lang="en-US"/>
              <a:t>Example: UE uses single network slice</a:t>
            </a:r>
          </a:p>
        </p:txBody>
      </p:sp>
      <p:sp>
        <p:nvSpPr>
          <p:cNvPr id="161" name="Rectangle 160">
            <a:extLst>
              <a:ext uri="{FF2B5EF4-FFF2-40B4-BE49-F238E27FC236}">
                <a16:creationId xmlns:a16="http://schemas.microsoft.com/office/drawing/2014/main" id="{291F36BC-5452-4A0C-81E2-FFC7F03BCCF9}"/>
              </a:ext>
            </a:extLst>
          </p:cNvPr>
          <p:cNvSpPr/>
          <p:nvPr/>
        </p:nvSpPr>
        <p:spPr bwMode="auto">
          <a:xfrm>
            <a:off x="3238386" y="1991027"/>
            <a:ext cx="8208715" cy="362111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49" name="Rectangle 48">
            <a:extLst>
              <a:ext uri="{FF2B5EF4-FFF2-40B4-BE49-F238E27FC236}">
                <a16:creationId xmlns:a16="http://schemas.microsoft.com/office/drawing/2014/main" id="{9223E253-6D2E-4FD1-B4E5-E066236CBFB1}"/>
              </a:ext>
            </a:extLst>
          </p:cNvPr>
          <p:cNvSpPr/>
          <p:nvPr/>
        </p:nvSpPr>
        <p:spPr bwMode="auto">
          <a:xfrm>
            <a:off x="1446838" y="1992261"/>
            <a:ext cx="1695381" cy="362111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103" name="Rectangle 102">
            <a:extLst>
              <a:ext uri="{FF2B5EF4-FFF2-40B4-BE49-F238E27FC236}">
                <a16:creationId xmlns:a16="http://schemas.microsoft.com/office/drawing/2014/main" id="{61761335-9DAD-4A44-9753-25DAB39F979F}"/>
              </a:ext>
            </a:extLst>
          </p:cNvPr>
          <p:cNvSpPr/>
          <p:nvPr/>
        </p:nvSpPr>
        <p:spPr bwMode="auto">
          <a:xfrm>
            <a:off x="6882427" y="2297763"/>
            <a:ext cx="3028079" cy="3015814"/>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105" name="Rectangle 104">
            <a:extLst>
              <a:ext uri="{FF2B5EF4-FFF2-40B4-BE49-F238E27FC236}">
                <a16:creationId xmlns:a16="http://schemas.microsoft.com/office/drawing/2014/main" id="{729C3125-8ED6-4A84-8A71-B04C298C7FBE}"/>
              </a:ext>
            </a:extLst>
          </p:cNvPr>
          <p:cNvSpPr/>
          <p:nvPr/>
        </p:nvSpPr>
        <p:spPr bwMode="auto">
          <a:xfrm>
            <a:off x="3592613" y="3871925"/>
            <a:ext cx="3030105" cy="1402253"/>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42" name="Rectangle 41">
            <a:extLst>
              <a:ext uri="{FF2B5EF4-FFF2-40B4-BE49-F238E27FC236}">
                <a16:creationId xmlns:a16="http://schemas.microsoft.com/office/drawing/2014/main" id="{363DBA7A-7135-4176-9A81-345778810044}"/>
              </a:ext>
            </a:extLst>
          </p:cNvPr>
          <p:cNvSpPr/>
          <p:nvPr/>
        </p:nvSpPr>
        <p:spPr bwMode="auto">
          <a:xfrm>
            <a:off x="4471526" y="4434229"/>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46" name="Rectangle 45">
            <a:extLst>
              <a:ext uri="{FF2B5EF4-FFF2-40B4-BE49-F238E27FC236}">
                <a16:creationId xmlns:a16="http://schemas.microsoft.com/office/drawing/2014/main" id="{E60D70CA-24A2-4CAF-89F9-E9182F81A19C}"/>
              </a:ext>
            </a:extLst>
          </p:cNvPr>
          <p:cNvSpPr/>
          <p:nvPr/>
        </p:nvSpPr>
        <p:spPr bwMode="auto">
          <a:xfrm>
            <a:off x="7471985" y="442034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48" name="Rectangle 47">
            <a:extLst>
              <a:ext uri="{FF2B5EF4-FFF2-40B4-BE49-F238E27FC236}">
                <a16:creationId xmlns:a16="http://schemas.microsoft.com/office/drawing/2014/main" id="{35874502-8092-443D-A8BC-673299DFC85D}"/>
              </a:ext>
            </a:extLst>
          </p:cNvPr>
          <p:cNvSpPr/>
          <p:nvPr/>
        </p:nvSpPr>
        <p:spPr bwMode="auto">
          <a:xfrm>
            <a:off x="7451255" y="483642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0" name="Rectangle 109">
            <a:extLst>
              <a:ext uri="{FF2B5EF4-FFF2-40B4-BE49-F238E27FC236}">
                <a16:creationId xmlns:a16="http://schemas.microsoft.com/office/drawing/2014/main" id="{8326DA7C-52FB-4EDB-8A17-535ED696572C}"/>
              </a:ext>
            </a:extLst>
          </p:cNvPr>
          <p:cNvSpPr/>
          <p:nvPr/>
        </p:nvSpPr>
        <p:spPr bwMode="auto">
          <a:xfrm>
            <a:off x="7467561" y="350282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12" name="Rectangle 111">
            <a:extLst>
              <a:ext uri="{FF2B5EF4-FFF2-40B4-BE49-F238E27FC236}">
                <a16:creationId xmlns:a16="http://schemas.microsoft.com/office/drawing/2014/main" id="{5FF853D1-5EAD-4DDF-A17F-CFF34C2F1891}"/>
              </a:ext>
            </a:extLst>
          </p:cNvPr>
          <p:cNvSpPr/>
          <p:nvPr/>
        </p:nvSpPr>
        <p:spPr bwMode="auto">
          <a:xfrm>
            <a:off x="7463931" y="393614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7" name="TextBox 116">
            <a:extLst>
              <a:ext uri="{FF2B5EF4-FFF2-40B4-BE49-F238E27FC236}">
                <a16:creationId xmlns:a16="http://schemas.microsoft.com/office/drawing/2014/main" id="{9FC853BB-81C9-481F-AE48-6E7081B14170}"/>
              </a:ext>
            </a:extLst>
          </p:cNvPr>
          <p:cNvSpPr txBox="1"/>
          <p:nvPr/>
        </p:nvSpPr>
        <p:spPr>
          <a:xfrm>
            <a:off x="9077864" y="3329203"/>
            <a:ext cx="776175"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a:t>
            </a:r>
          </a:p>
        </p:txBody>
      </p:sp>
      <p:sp>
        <p:nvSpPr>
          <p:cNvPr id="135" name="TextBox 134">
            <a:extLst>
              <a:ext uri="{FF2B5EF4-FFF2-40B4-BE49-F238E27FC236}">
                <a16:creationId xmlns:a16="http://schemas.microsoft.com/office/drawing/2014/main" id="{C7250AF4-6011-4E58-8449-81C9A2136614}"/>
              </a:ext>
            </a:extLst>
          </p:cNvPr>
          <p:cNvSpPr txBox="1"/>
          <p:nvPr/>
        </p:nvSpPr>
        <p:spPr>
          <a:xfrm>
            <a:off x="3643982" y="3890407"/>
            <a:ext cx="776175"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a:t>
            </a:r>
            <a:endParaRPr kumimoji="0" lang="en-US" sz="1000" b="0" i="0" u="none" strike="noStrike" kern="1200" cap="none" spc="0" normalizeH="0" baseline="0" noProof="0">
              <a:ln>
                <a:noFill/>
              </a:ln>
              <a:solidFill>
                <a:schemeClr val="accent6"/>
              </a:solidFill>
              <a:effectLst/>
              <a:uLnTx/>
              <a:uFillTx/>
              <a:latin typeface="Ericsson Hilda"/>
            </a:endParaRPr>
          </a:p>
        </p:txBody>
      </p:sp>
      <p:sp>
        <p:nvSpPr>
          <p:cNvPr id="157" name="TextBox 156">
            <a:extLst>
              <a:ext uri="{FF2B5EF4-FFF2-40B4-BE49-F238E27FC236}">
                <a16:creationId xmlns:a16="http://schemas.microsoft.com/office/drawing/2014/main" id="{B993A2EB-2627-415B-9E0A-12500B973723}"/>
              </a:ext>
            </a:extLst>
          </p:cNvPr>
          <p:cNvSpPr txBox="1"/>
          <p:nvPr/>
        </p:nvSpPr>
        <p:spPr>
          <a:xfrm>
            <a:off x="585398" y="4857470"/>
            <a:ext cx="776175"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a:t>
            </a:r>
            <a:endParaRPr kumimoji="0" lang="en-US" sz="1000" b="0" i="0" u="none" strike="noStrike" kern="1200" cap="none" spc="0" normalizeH="0" baseline="0" noProof="0">
              <a:ln>
                <a:noFill/>
              </a:ln>
              <a:solidFill>
                <a:schemeClr val="accent6"/>
              </a:solidFill>
              <a:effectLst/>
              <a:uLnTx/>
              <a:uFillTx/>
              <a:latin typeface="Ericsson Hilda"/>
            </a:endParaRPr>
          </a:p>
        </p:txBody>
      </p:sp>
      <p:sp>
        <p:nvSpPr>
          <p:cNvPr id="92" name="Rectangle 91">
            <a:extLst>
              <a:ext uri="{FF2B5EF4-FFF2-40B4-BE49-F238E27FC236}">
                <a16:creationId xmlns:a16="http://schemas.microsoft.com/office/drawing/2014/main" id="{157FA968-8872-476F-A561-D86D32926AA0}"/>
              </a:ext>
            </a:extLst>
          </p:cNvPr>
          <p:cNvSpPr/>
          <p:nvPr/>
        </p:nvSpPr>
        <p:spPr bwMode="auto">
          <a:xfrm>
            <a:off x="1863761" y="4130544"/>
            <a:ext cx="989140" cy="1121264"/>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95" name="Freeform 3">
            <a:extLst>
              <a:ext uri="{FF2B5EF4-FFF2-40B4-BE49-F238E27FC236}">
                <a16:creationId xmlns:a16="http://schemas.microsoft.com/office/drawing/2014/main" id="{0E40AFC3-34F0-4E70-B7DB-554F5EA2C129}"/>
              </a:ext>
            </a:extLst>
          </p:cNvPr>
          <p:cNvSpPr>
            <a:spLocks noChangeAspect="1" noEditPoints="1"/>
          </p:cNvSpPr>
          <p:nvPr/>
        </p:nvSpPr>
        <p:spPr bwMode="auto">
          <a:xfrm>
            <a:off x="2420529" y="4194817"/>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6" name="Freeform 3">
            <a:extLst>
              <a:ext uri="{FF2B5EF4-FFF2-40B4-BE49-F238E27FC236}">
                <a16:creationId xmlns:a16="http://schemas.microsoft.com/office/drawing/2014/main" id="{F3D0F0A6-088F-4539-B0C5-7F78DA97CC65}"/>
              </a:ext>
            </a:extLst>
          </p:cNvPr>
          <p:cNvSpPr>
            <a:spLocks noChangeAspect="1" noEditPoints="1"/>
          </p:cNvSpPr>
          <p:nvPr/>
        </p:nvSpPr>
        <p:spPr bwMode="auto">
          <a:xfrm>
            <a:off x="2003295" y="4431652"/>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7" name="Freeform 3">
            <a:extLst>
              <a:ext uri="{FF2B5EF4-FFF2-40B4-BE49-F238E27FC236}">
                <a16:creationId xmlns:a16="http://schemas.microsoft.com/office/drawing/2014/main" id="{46D8D67A-738F-4A9B-A865-0C80D00099CB}"/>
              </a:ext>
            </a:extLst>
          </p:cNvPr>
          <p:cNvSpPr>
            <a:spLocks noChangeAspect="1" noEditPoints="1"/>
          </p:cNvSpPr>
          <p:nvPr/>
        </p:nvSpPr>
        <p:spPr bwMode="auto">
          <a:xfrm>
            <a:off x="2338610" y="4734432"/>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8" name="TextBox 97">
            <a:extLst>
              <a:ext uri="{FF2B5EF4-FFF2-40B4-BE49-F238E27FC236}">
                <a16:creationId xmlns:a16="http://schemas.microsoft.com/office/drawing/2014/main" id="{7D835962-27F8-4501-9853-BBF6EBD669B7}"/>
              </a:ext>
            </a:extLst>
          </p:cNvPr>
          <p:cNvSpPr txBox="1"/>
          <p:nvPr/>
        </p:nvSpPr>
        <p:spPr>
          <a:xfrm>
            <a:off x="1805282" y="5067356"/>
            <a:ext cx="776175"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a:t>
            </a:r>
          </a:p>
        </p:txBody>
      </p:sp>
      <p:cxnSp>
        <p:nvCxnSpPr>
          <p:cNvPr id="108" name="Straight Connector 107">
            <a:extLst>
              <a:ext uri="{FF2B5EF4-FFF2-40B4-BE49-F238E27FC236}">
                <a16:creationId xmlns:a16="http://schemas.microsoft.com/office/drawing/2014/main" id="{03EA6E29-57AE-41BD-8DAA-3E7756811225}"/>
              </a:ext>
            </a:extLst>
          </p:cNvPr>
          <p:cNvCxnSpPr>
            <a:cxnSpLocks/>
            <a:stCxn id="42" idx="1"/>
          </p:cNvCxnSpPr>
          <p:nvPr/>
        </p:nvCxnSpPr>
        <p:spPr bwMode="auto">
          <a:xfrm flipH="1" flipV="1">
            <a:off x="1125100" y="4610042"/>
            <a:ext cx="3346426" cy="8736"/>
          </a:xfrm>
          <a:prstGeom prst="line">
            <a:avLst/>
          </a:prstGeom>
          <a:noFill/>
          <a:ln w="3175" cap="flat" cmpd="sng" algn="ctr">
            <a:solidFill>
              <a:schemeClr val="tx1"/>
            </a:solidFill>
            <a:prstDash val="dash"/>
            <a:round/>
            <a:headEnd type="none" w="med" len="med"/>
            <a:tailEnd type="none" w="med" len="med"/>
          </a:ln>
          <a:effectLst/>
        </p:spPr>
      </p:cxnSp>
      <p:cxnSp>
        <p:nvCxnSpPr>
          <p:cNvPr id="113" name="Straight Connector 112">
            <a:extLst>
              <a:ext uri="{FF2B5EF4-FFF2-40B4-BE49-F238E27FC236}">
                <a16:creationId xmlns:a16="http://schemas.microsoft.com/office/drawing/2014/main" id="{026970C0-FCB1-4EA2-B2F0-820487CDD619}"/>
              </a:ext>
            </a:extLst>
          </p:cNvPr>
          <p:cNvCxnSpPr>
            <a:cxnSpLocks/>
            <a:stCxn id="110" idx="1"/>
            <a:endCxn id="42" idx="3"/>
          </p:cNvCxnSpPr>
          <p:nvPr/>
        </p:nvCxnSpPr>
        <p:spPr bwMode="auto">
          <a:xfrm flipH="1">
            <a:off x="5051695" y="3687377"/>
            <a:ext cx="2415866" cy="931401"/>
          </a:xfrm>
          <a:prstGeom prst="line">
            <a:avLst/>
          </a:prstGeom>
          <a:noFill/>
          <a:ln w="3175" cap="flat" cmpd="sng" algn="ctr">
            <a:solidFill>
              <a:schemeClr val="tx1"/>
            </a:solidFill>
            <a:prstDash val="dash"/>
            <a:round/>
            <a:headEnd type="none" w="med" len="med"/>
            <a:tailEnd type="none" w="med" len="med"/>
          </a:ln>
          <a:effectLst/>
        </p:spPr>
      </p:cxnSp>
      <p:cxnSp>
        <p:nvCxnSpPr>
          <p:cNvPr id="102" name="Straight Connector 101">
            <a:extLst>
              <a:ext uri="{FF2B5EF4-FFF2-40B4-BE49-F238E27FC236}">
                <a16:creationId xmlns:a16="http://schemas.microsoft.com/office/drawing/2014/main" id="{A1A5B44E-E806-44C0-9126-E231B94E7597}"/>
              </a:ext>
            </a:extLst>
          </p:cNvPr>
          <p:cNvCxnSpPr>
            <a:cxnSpLocks/>
            <a:endCxn id="112" idx="1"/>
          </p:cNvCxnSpPr>
          <p:nvPr/>
        </p:nvCxnSpPr>
        <p:spPr bwMode="auto">
          <a:xfrm flipV="1">
            <a:off x="4761610" y="4120694"/>
            <a:ext cx="2702321" cy="848625"/>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734CAE53-E756-4BCD-AE5C-578782E3A055}"/>
              </a:ext>
            </a:extLst>
          </p:cNvPr>
          <p:cNvCxnSpPr>
            <a:cxnSpLocks/>
          </p:cNvCxnSpPr>
          <p:nvPr/>
        </p:nvCxnSpPr>
        <p:spPr bwMode="auto">
          <a:xfrm>
            <a:off x="1069368" y="4725941"/>
            <a:ext cx="3756385" cy="23447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2" name="Group 61">
            <a:extLst>
              <a:ext uri="{FF2B5EF4-FFF2-40B4-BE49-F238E27FC236}">
                <a16:creationId xmlns:a16="http://schemas.microsoft.com/office/drawing/2014/main" id="{3E561AFD-9827-4AE2-B124-FC829A2EE42B}"/>
              </a:ext>
            </a:extLst>
          </p:cNvPr>
          <p:cNvGrpSpPr/>
          <p:nvPr/>
        </p:nvGrpSpPr>
        <p:grpSpPr>
          <a:xfrm>
            <a:off x="1089459" y="4604889"/>
            <a:ext cx="6346699" cy="498625"/>
            <a:chOff x="1089459" y="4604889"/>
            <a:chExt cx="6346699" cy="498625"/>
          </a:xfrm>
        </p:grpSpPr>
        <p:cxnSp>
          <p:nvCxnSpPr>
            <p:cNvPr id="131" name="Straight Connector 130">
              <a:extLst>
                <a:ext uri="{FF2B5EF4-FFF2-40B4-BE49-F238E27FC236}">
                  <a16:creationId xmlns:a16="http://schemas.microsoft.com/office/drawing/2014/main" id="{1F70A9B3-B54F-4E4C-9B60-7CDD828A09FE}"/>
                </a:ext>
              </a:extLst>
            </p:cNvPr>
            <p:cNvCxnSpPr>
              <a:cxnSpLocks/>
            </p:cNvCxnSpPr>
            <p:nvPr/>
          </p:nvCxnSpPr>
          <p:spPr bwMode="auto">
            <a:xfrm flipH="1" flipV="1">
              <a:off x="5059749" y="4604889"/>
              <a:ext cx="2376409" cy="38776"/>
            </a:xfrm>
            <a:prstGeom prst="line">
              <a:avLst/>
            </a:prstGeom>
            <a:noFill/>
            <a:ln w="3175" cap="flat" cmpd="sng" algn="ctr">
              <a:solidFill>
                <a:schemeClr val="accent4"/>
              </a:solidFill>
              <a:prstDash val="dash"/>
              <a:round/>
              <a:headEnd type="none" w="med" len="med"/>
              <a:tailEnd type="none" w="med" len="med"/>
            </a:ln>
            <a:effectLst/>
          </p:spPr>
        </p:cxnSp>
        <p:grpSp>
          <p:nvGrpSpPr>
            <p:cNvPr id="60" name="Group 59">
              <a:extLst>
                <a:ext uri="{FF2B5EF4-FFF2-40B4-BE49-F238E27FC236}">
                  <a16:creationId xmlns:a16="http://schemas.microsoft.com/office/drawing/2014/main" id="{3919E80E-2795-46ED-8DA9-929A0AB3CB50}"/>
                </a:ext>
              </a:extLst>
            </p:cNvPr>
            <p:cNvGrpSpPr/>
            <p:nvPr/>
          </p:nvGrpSpPr>
          <p:grpSpPr>
            <a:xfrm>
              <a:off x="1089459" y="4860135"/>
              <a:ext cx="6299600" cy="243379"/>
              <a:chOff x="1089459" y="4860135"/>
              <a:chExt cx="6299600" cy="243379"/>
            </a:xfrm>
          </p:grpSpPr>
          <p:cxnSp>
            <p:nvCxnSpPr>
              <p:cNvPr id="134" name="Straight Connector 133">
                <a:extLst>
                  <a:ext uri="{FF2B5EF4-FFF2-40B4-BE49-F238E27FC236}">
                    <a16:creationId xmlns:a16="http://schemas.microsoft.com/office/drawing/2014/main" id="{1EB5D540-A527-452A-891A-347CD37FAE20}"/>
                  </a:ext>
                </a:extLst>
              </p:cNvPr>
              <p:cNvCxnSpPr>
                <a:cxnSpLocks/>
              </p:cNvCxnSpPr>
              <p:nvPr/>
            </p:nvCxnSpPr>
            <p:spPr bwMode="auto">
              <a:xfrm flipV="1">
                <a:off x="4781701" y="4960411"/>
                <a:ext cx="2607358" cy="143103"/>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0F8B093A-5970-45D8-8513-C3B3DECCB183}"/>
                  </a:ext>
                </a:extLst>
              </p:cNvPr>
              <p:cNvCxnSpPr>
                <a:cxnSpLocks/>
              </p:cNvCxnSpPr>
              <p:nvPr/>
            </p:nvCxnSpPr>
            <p:spPr bwMode="auto">
              <a:xfrm>
                <a:off x="1089459" y="4860135"/>
                <a:ext cx="3756385" cy="23447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grpSp>
      </p:grpSp>
      <p:sp>
        <p:nvSpPr>
          <p:cNvPr id="64" name="TextBox 63">
            <a:extLst>
              <a:ext uri="{FF2B5EF4-FFF2-40B4-BE49-F238E27FC236}">
                <a16:creationId xmlns:a16="http://schemas.microsoft.com/office/drawing/2014/main" id="{04E6F1A3-9616-436C-86DB-584457A0D287}"/>
              </a:ext>
            </a:extLst>
          </p:cNvPr>
          <p:cNvSpPr txBox="1"/>
          <p:nvPr/>
        </p:nvSpPr>
        <p:spPr bwMode="auto">
          <a:xfrm>
            <a:off x="550784" y="1044967"/>
            <a:ext cx="9740774" cy="80953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1600">
                <a:solidFill>
                  <a:schemeClr val="tx1"/>
                </a:solidFill>
              </a:rPr>
              <a:t>The UE uses the same S-NSSAI for three PDU sessions to different DNNs in this example</a:t>
            </a:r>
          </a:p>
          <a:p>
            <a:pPr marL="344488" indent="-344488" algn="l">
              <a:buClr>
                <a:schemeClr val="tx1"/>
              </a:buClr>
              <a:buFont typeface="Ericsson Hilda Light" panose="00000400000000000000" pitchFamily="2" charset="0"/>
              <a:buChar char="—"/>
            </a:pPr>
            <a:r>
              <a:rPr lang="en-US" sz="1600">
                <a:solidFill>
                  <a:schemeClr val="tx1"/>
                </a:solidFill>
              </a:rPr>
              <a:t>URSP or UE local configuration required for the UE to know which traffic to steer to the Enterprise PDU session</a:t>
            </a:r>
            <a:endParaRPr lang="en-US" sz="1600" strike="sngStrike">
              <a:solidFill>
                <a:schemeClr val="tx1"/>
              </a:solidFill>
            </a:endParaRPr>
          </a:p>
        </p:txBody>
      </p:sp>
      <p:sp>
        <p:nvSpPr>
          <p:cNvPr id="139" name="TextBox 138">
            <a:extLst>
              <a:ext uri="{FF2B5EF4-FFF2-40B4-BE49-F238E27FC236}">
                <a16:creationId xmlns:a16="http://schemas.microsoft.com/office/drawing/2014/main" id="{5D37C08B-8D76-486A-9BB4-446C0AD308DA}"/>
              </a:ext>
            </a:extLst>
          </p:cNvPr>
          <p:cNvSpPr txBox="1"/>
          <p:nvPr/>
        </p:nvSpPr>
        <p:spPr>
          <a:xfrm>
            <a:off x="1320878" y="5727659"/>
            <a:ext cx="111440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 / IMS</a:t>
            </a:r>
            <a:endParaRPr kumimoji="0" lang="en-US" sz="1000" b="0" i="0" u="none" strike="noStrike" kern="1200" cap="none" spc="0" normalizeH="0" baseline="0" noProof="0">
              <a:ln>
                <a:noFill/>
              </a:ln>
              <a:solidFill>
                <a:schemeClr val="accent6"/>
              </a:solidFill>
              <a:effectLst/>
              <a:uLnTx/>
              <a:uFillTx/>
              <a:latin typeface="Ericsson Hilda"/>
            </a:endParaRPr>
          </a:p>
        </p:txBody>
      </p:sp>
      <p:sp>
        <p:nvSpPr>
          <p:cNvPr id="140" name="TextBox 139">
            <a:extLst>
              <a:ext uri="{FF2B5EF4-FFF2-40B4-BE49-F238E27FC236}">
                <a16:creationId xmlns:a16="http://schemas.microsoft.com/office/drawing/2014/main" id="{B9D92B44-CED2-4BEE-BDCB-60C98A2E60F9}"/>
              </a:ext>
            </a:extLst>
          </p:cNvPr>
          <p:cNvSpPr txBox="1"/>
          <p:nvPr/>
        </p:nvSpPr>
        <p:spPr>
          <a:xfrm>
            <a:off x="1311461" y="5947334"/>
            <a:ext cx="133722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 / Internet</a:t>
            </a:r>
            <a:endParaRPr kumimoji="0" lang="en-US" sz="1000" b="0" i="0" u="none" strike="noStrike" kern="1200" cap="none" spc="0" normalizeH="0" baseline="0" noProof="0">
              <a:ln>
                <a:noFill/>
              </a:ln>
              <a:solidFill>
                <a:schemeClr val="accent6"/>
              </a:solidFill>
              <a:effectLst/>
              <a:uLnTx/>
              <a:uFillTx/>
              <a:latin typeface="Ericsson Hilda"/>
            </a:endParaRPr>
          </a:p>
        </p:txBody>
      </p:sp>
      <p:cxnSp>
        <p:nvCxnSpPr>
          <p:cNvPr id="143" name="Straight Connector 142">
            <a:extLst>
              <a:ext uri="{FF2B5EF4-FFF2-40B4-BE49-F238E27FC236}">
                <a16:creationId xmlns:a16="http://schemas.microsoft.com/office/drawing/2014/main" id="{F9D7514E-E7FA-4855-9551-95B35C08E7E6}"/>
              </a:ext>
            </a:extLst>
          </p:cNvPr>
          <p:cNvCxnSpPr>
            <a:cxnSpLocks/>
          </p:cNvCxnSpPr>
          <p:nvPr/>
        </p:nvCxnSpPr>
        <p:spPr bwMode="auto">
          <a:xfrm>
            <a:off x="2686407" y="5834284"/>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42EA512F-3271-45D3-8496-0723AB2A0B8E}"/>
              </a:ext>
            </a:extLst>
          </p:cNvPr>
          <p:cNvCxnSpPr>
            <a:cxnSpLocks/>
          </p:cNvCxnSpPr>
          <p:nvPr/>
        </p:nvCxnSpPr>
        <p:spPr bwMode="auto">
          <a:xfrm>
            <a:off x="2686407" y="6070444"/>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54" name="Rectangular Callout 104">
            <a:extLst>
              <a:ext uri="{FF2B5EF4-FFF2-40B4-BE49-F238E27FC236}">
                <a16:creationId xmlns:a16="http://schemas.microsoft.com/office/drawing/2014/main" id="{981AEAB2-C979-44A6-99B2-C4D13229365A}"/>
              </a:ext>
            </a:extLst>
          </p:cNvPr>
          <p:cNvSpPr/>
          <p:nvPr/>
        </p:nvSpPr>
        <p:spPr bwMode="auto">
          <a:xfrm>
            <a:off x="8614843" y="2434889"/>
            <a:ext cx="2591325" cy="307777"/>
          </a:xfrm>
          <a:prstGeom prst="wedgeRectCallout">
            <a:avLst>
              <a:gd name="adj1" fmla="val -70214"/>
              <a:gd name="adj2" fmla="val 102970"/>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IMS + S-NSSAI C</a:t>
            </a:r>
            <a:endParaRPr lang="en-US" sz="1400">
              <a:solidFill>
                <a:srgbClr val="00285F"/>
              </a:solidFill>
            </a:endParaRPr>
          </a:p>
        </p:txBody>
      </p:sp>
      <p:sp>
        <p:nvSpPr>
          <p:cNvPr id="55" name="Rectangular Callout 104">
            <a:extLst>
              <a:ext uri="{FF2B5EF4-FFF2-40B4-BE49-F238E27FC236}">
                <a16:creationId xmlns:a16="http://schemas.microsoft.com/office/drawing/2014/main" id="{31139BE3-A1ED-4C02-9D6B-4F0B00188548}"/>
              </a:ext>
            </a:extLst>
          </p:cNvPr>
          <p:cNvSpPr/>
          <p:nvPr/>
        </p:nvSpPr>
        <p:spPr bwMode="auto">
          <a:xfrm>
            <a:off x="8587982" y="3909707"/>
            <a:ext cx="2519990" cy="319981"/>
          </a:xfrm>
          <a:prstGeom prst="wedgeRectCallout">
            <a:avLst>
              <a:gd name="adj1" fmla="val -70839"/>
              <a:gd name="adj2" fmla="val -13374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Internet + S-NSSAI C</a:t>
            </a:r>
            <a:endParaRPr lang="en-US" sz="1400">
              <a:solidFill>
                <a:srgbClr val="00285F"/>
              </a:solidFill>
            </a:endParaRPr>
          </a:p>
        </p:txBody>
      </p:sp>
      <p:grpSp>
        <p:nvGrpSpPr>
          <p:cNvPr id="45" name="Picture Placeholder 51">
            <a:extLst>
              <a:ext uri="{FF2B5EF4-FFF2-40B4-BE49-F238E27FC236}">
                <a16:creationId xmlns:a16="http://schemas.microsoft.com/office/drawing/2014/main" id="{C15EA32C-CC3C-4886-811A-92EA228BE0BE}"/>
              </a:ext>
            </a:extLst>
          </p:cNvPr>
          <p:cNvGrpSpPr>
            <a:grpSpLocks noChangeAspect="1"/>
          </p:cNvGrpSpPr>
          <p:nvPr/>
        </p:nvGrpSpPr>
        <p:grpSpPr>
          <a:xfrm>
            <a:off x="696248" y="4263881"/>
            <a:ext cx="400866" cy="642321"/>
            <a:chOff x="674873" y="539992"/>
            <a:chExt cx="450480" cy="721821"/>
          </a:xfrm>
        </p:grpSpPr>
        <p:sp>
          <p:nvSpPr>
            <p:cNvPr id="47" name="Freeform 7">
              <a:extLst>
                <a:ext uri="{FF2B5EF4-FFF2-40B4-BE49-F238E27FC236}">
                  <a16:creationId xmlns:a16="http://schemas.microsoft.com/office/drawing/2014/main" id="{E9C5F132-5E58-4227-A258-62FEBE8BBB7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1" name="Freeform 8">
              <a:extLst>
                <a:ext uri="{FF2B5EF4-FFF2-40B4-BE49-F238E27FC236}">
                  <a16:creationId xmlns:a16="http://schemas.microsoft.com/office/drawing/2014/main" id="{EC31B37B-893D-4C84-AC1C-2832B9B4D0DF}"/>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DA884E14-295A-4BC7-911E-ED1795E7ECDD}"/>
              </a:ext>
            </a:extLst>
          </p:cNvPr>
          <p:cNvSpPr/>
          <p:nvPr/>
        </p:nvSpPr>
        <p:spPr bwMode="auto">
          <a:xfrm>
            <a:off x="7497411" y="261828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53" name="Rectangle 52">
            <a:extLst>
              <a:ext uri="{FF2B5EF4-FFF2-40B4-BE49-F238E27FC236}">
                <a16:creationId xmlns:a16="http://schemas.microsoft.com/office/drawing/2014/main" id="{906FA4F7-4F69-4DD5-AAB3-39AB09B7372C}"/>
              </a:ext>
            </a:extLst>
          </p:cNvPr>
          <p:cNvSpPr/>
          <p:nvPr/>
        </p:nvSpPr>
        <p:spPr bwMode="auto">
          <a:xfrm>
            <a:off x="7493781" y="305159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cxnSp>
        <p:nvCxnSpPr>
          <p:cNvPr id="57" name="Straight Connector 56">
            <a:extLst>
              <a:ext uri="{FF2B5EF4-FFF2-40B4-BE49-F238E27FC236}">
                <a16:creationId xmlns:a16="http://schemas.microsoft.com/office/drawing/2014/main" id="{3211BE90-8135-4D60-8C9F-33BD033AEEAF}"/>
              </a:ext>
            </a:extLst>
          </p:cNvPr>
          <p:cNvCxnSpPr>
            <a:cxnSpLocks/>
            <a:stCxn id="52" idx="1"/>
          </p:cNvCxnSpPr>
          <p:nvPr/>
        </p:nvCxnSpPr>
        <p:spPr bwMode="auto">
          <a:xfrm flipH="1">
            <a:off x="5059749" y="2802830"/>
            <a:ext cx="2437662" cy="1815948"/>
          </a:xfrm>
          <a:prstGeom prst="line">
            <a:avLst/>
          </a:prstGeom>
          <a:noFill/>
          <a:ln w="3175" cap="flat" cmpd="sng" algn="ctr">
            <a:solidFill>
              <a:schemeClr val="tx1"/>
            </a:solidFill>
            <a:prstDash val="dash"/>
            <a:round/>
            <a:headEnd type="none" w="med" len="med"/>
            <a:tailEnd type="none" w="med" len="med"/>
          </a:ln>
          <a:effectLst/>
        </p:spPr>
      </p:cxnSp>
      <p:cxnSp>
        <p:nvCxnSpPr>
          <p:cNvPr id="63" name="Straight Connector 62">
            <a:extLst>
              <a:ext uri="{FF2B5EF4-FFF2-40B4-BE49-F238E27FC236}">
                <a16:creationId xmlns:a16="http://schemas.microsoft.com/office/drawing/2014/main" id="{21DCBAD6-3237-4CBF-9249-CE8D26C9BA97}"/>
              </a:ext>
            </a:extLst>
          </p:cNvPr>
          <p:cNvCxnSpPr>
            <a:cxnSpLocks/>
          </p:cNvCxnSpPr>
          <p:nvPr/>
        </p:nvCxnSpPr>
        <p:spPr bwMode="auto">
          <a:xfrm flipV="1">
            <a:off x="5107665" y="3245924"/>
            <a:ext cx="2386206" cy="1039895"/>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822B77D-E7F2-4EFD-9B79-902811A5E384}"/>
              </a:ext>
            </a:extLst>
          </p:cNvPr>
          <p:cNvCxnSpPr>
            <a:cxnSpLocks/>
          </p:cNvCxnSpPr>
          <p:nvPr/>
        </p:nvCxnSpPr>
        <p:spPr bwMode="auto">
          <a:xfrm flipV="1">
            <a:off x="1155593" y="4288143"/>
            <a:ext cx="3952072" cy="20869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7" name="Rectangular Callout 104">
            <a:extLst>
              <a:ext uri="{FF2B5EF4-FFF2-40B4-BE49-F238E27FC236}">
                <a16:creationId xmlns:a16="http://schemas.microsoft.com/office/drawing/2014/main" id="{801EFD5A-2247-4E55-93EE-5D30033EC2E2}"/>
              </a:ext>
            </a:extLst>
          </p:cNvPr>
          <p:cNvSpPr/>
          <p:nvPr/>
        </p:nvSpPr>
        <p:spPr bwMode="auto">
          <a:xfrm>
            <a:off x="8306439" y="5823538"/>
            <a:ext cx="2519990" cy="319981"/>
          </a:xfrm>
          <a:prstGeom prst="wedgeRectCallout">
            <a:avLst>
              <a:gd name="adj1" fmla="val -61012"/>
              <a:gd name="adj2" fmla="val -39867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Enterprise for S-NSSAI C</a:t>
            </a:r>
            <a:endParaRPr lang="en-US" sz="1400">
              <a:solidFill>
                <a:srgbClr val="00285F"/>
              </a:solidFill>
            </a:endParaRPr>
          </a:p>
        </p:txBody>
      </p:sp>
      <p:sp>
        <p:nvSpPr>
          <p:cNvPr id="68" name="TextBox 67">
            <a:extLst>
              <a:ext uri="{FF2B5EF4-FFF2-40B4-BE49-F238E27FC236}">
                <a16:creationId xmlns:a16="http://schemas.microsoft.com/office/drawing/2014/main" id="{F4AC85A7-7ECC-473B-92EC-AA93DA5218B6}"/>
              </a:ext>
            </a:extLst>
          </p:cNvPr>
          <p:cNvSpPr txBox="1"/>
          <p:nvPr/>
        </p:nvSpPr>
        <p:spPr>
          <a:xfrm>
            <a:off x="1304617" y="6206966"/>
            <a:ext cx="144943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 / Enterprise</a:t>
            </a:r>
            <a:endParaRPr kumimoji="0" lang="en-US" sz="1000" b="0" i="0" u="none" strike="noStrike" kern="1200" cap="none" spc="0" normalizeH="0" baseline="0" noProof="0">
              <a:ln>
                <a:noFill/>
              </a:ln>
              <a:solidFill>
                <a:schemeClr val="accent6"/>
              </a:solidFill>
              <a:effectLst/>
              <a:uLnTx/>
              <a:uFillTx/>
              <a:latin typeface="Ericsson Hilda"/>
            </a:endParaRPr>
          </a:p>
        </p:txBody>
      </p:sp>
      <p:cxnSp>
        <p:nvCxnSpPr>
          <p:cNvPr id="69" name="Straight Connector 68">
            <a:extLst>
              <a:ext uri="{FF2B5EF4-FFF2-40B4-BE49-F238E27FC236}">
                <a16:creationId xmlns:a16="http://schemas.microsoft.com/office/drawing/2014/main" id="{04D93C73-60E3-4EDA-8EC5-FFC6D28B88CF}"/>
              </a:ext>
            </a:extLst>
          </p:cNvPr>
          <p:cNvCxnSpPr>
            <a:cxnSpLocks/>
          </p:cNvCxnSpPr>
          <p:nvPr/>
        </p:nvCxnSpPr>
        <p:spPr bwMode="auto">
          <a:xfrm>
            <a:off x="2679563" y="6330076"/>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56" name="Rectangle 55">
            <a:extLst>
              <a:ext uri="{FF2B5EF4-FFF2-40B4-BE49-F238E27FC236}">
                <a16:creationId xmlns:a16="http://schemas.microsoft.com/office/drawing/2014/main" id="{64D1D246-CF60-4C6F-B5AC-E2797115C69B}"/>
              </a:ext>
            </a:extLst>
          </p:cNvPr>
          <p:cNvSpPr/>
          <p:nvPr/>
        </p:nvSpPr>
        <p:spPr bwMode="auto">
          <a:xfrm>
            <a:off x="1661049" y="3268261"/>
            <a:ext cx="1313289" cy="58198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rtl="0" fontAlgn="base">
              <a:spcBef>
                <a:spcPct val="50000"/>
              </a:spcBef>
              <a:spcAft>
                <a:spcPct val="0"/>
              </a:spcAft>
            </a:pPr>
            <a:r>
              <a:rPr lang="en-US" sz="1400" b="1" kern="1200">
                <a:solidFill>
                  <a:schemeClr val="accent3"/>
                </a:solidFill>
                <a:latin typeface="Ericsson Hilda"/>
                <a:ea typeface="+mn-ea"/>
                <a:cs typeface="+mn-cs"/>
              </a:rPr>
              <a:t>One RAN partition</a:t>
            </a:r>
          </a:p>
        </p:txBody>
      </p:sp>
      <p:cxnSp>
        <p:nvCxnSpPr>
          <p:cNvPr id="61" name="Straight Connector 60">
            <a:extLst>
              <a:ext uri="{FF2B5EF4-FFF2-40B4-BE49-F238E27FC236}">
                <a16:creationId xmlns:a16="http://schemas.microsoft.com/office/drawing/2014/main" id="{71D5DF65-B809-4F7F-9FDC-CD9C41029316}"/>
              </a:ext>
            </a:extLst>
          </p:cNvPr>
          <p:cNvCxnSpPr>
            <a:cxnSpLocks/>
            <a:stCxn id="46" idx="1"/>
            <a:endCxn id="42" idx="3"/>
          </p:cNvCxnSpPr>
          <p:nvPr/>
        </p:nvCxnSpPr>
        <p:spPr bwMode="auto">
          <a:xfrm flipH="1">
            <a:off x="5051695" y="4604890"/>
            <a:ext cx="2420290" cy="13888"/>
          </a:xfrm>
          <a:prstGeom prst="line">
            <a:avLst/>
          </a:prstGeom>
          <a:noFill/>
          <a:ln w="317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692062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B5F75B8-F9A5-41CB-B6FA-DCEB2C257989}"/>
              </a:ext>
            </a:extLst>
          </p:cNvPr>
          <p:cNvSpPr/>
          <p:nvPr/>
        </p:nvSpPr>
        <p:spPr bwMode="auto">
          <a:xfrm>
            <a:off x="4626757" y="4619493"/>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a:xfrm>
            <a:off x="479424" y="476250"/>
            <a:ext cx="9880681" cy="1081088"/>
          </a:xfrm>
        </p:spPr>
        <p:txBody>
          <a:bodyPr/>
          <a:lstStyle/>
          <a:p>
            <a:r>
              <a:rPr lang="en-US" sz="3600"/>
              <a:t>Use case: UE uses single slice, separation of gateways and policy handling</a:t>
            </a:r>
            <a:br>
              <a:rPr lang="en-US" sz="3600"/>
            </a:br>
            <a:endParaRPr lang="en-US" sz="3600"/>
          </a:p>
        </p:txBody>
      </p:sp>
      <p:sp>
        <p:nvSpPr>
          <p:cNvPr id="6" name="Rectangle 5">
            <a:extLst>
              <a:ext uri="{FF2B5EF4-FFF2-40B4-BE49-F238E27FC236}">
                <a16:creationId xmlns:a16="http://schemas.microsoft.com/office/drawing/2014/main" id="{FCA9A29B-E4A0-4D16-9F46-AAA6BDF1CD8E}"/>
              </a:ext>
            </a:extLst>
          </p:cNvPr>
          <p:cNvSpPr/>
          <p:nvPr/>
        </p:nvSpPr>
        <p:spPr bwMode="auto">
          <a:xfrm>
            <a:off x="4652105" y="3410774"/>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21" name="Rectangle 20">
            <a:extLst>
              <a:ext uri="{FF2B5EF4-FFF2-40B4-BE49-F238E27FC236}">
                <a16:creationId xmlns:a16="http://schemas.microsoft.com/office/drawing/2014/main" id="{0B1A994D-5A44-4DA0-B66A-7DFFCD819F62}"/>
              </a:ext>
            </a:extLst>
          </p:cNvPr>
          <p:cNvSpPr/>
          <p:nvPr/>
        </p:nvSpPr>
        <p:spPr bwMode="auto">
          <a:xfrm>
            <a:off x="4746273" y="3470815"/>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23" name="TextBox 22">
            <a:extLst>
              <a:ext uri="{FF2B5EF4-FFF2-40B4-BE49-F238E27FC236}">
                <a16:creationId xmlns:a16="http://schemas.microsoft.com/office/drawing/2014/main" id="{3C208FC7-4068-489F-8163-03648C98E5B5}"/>
              </a:ext>
            </a:extLst>
          </p:cNvPr>
          <p:cNvSpPr txBox="1"/>
          <p:nvPr/>
        </p:nvSpPr>
        <p:spPr bwMode="auto">
          <a:xfrm>
            <a:off x="9345043" y="3431396"/>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40" name="TextBox 39">
            <a:extLst>
              <a:ext uri="{FF2B5EF4-FFF2-40B4-BE49-F238E27FC236}">
                <a16:creationId xmlns:a16="http://schemas.microsoft.com/office/drawing/2014/main" id="{118E4A71-F8D1-4E89-BEB3-F6183A7B08CC}"/>
              </a:ext>
            </a:extLst>
          </p:cNvPr>
          <p:cNvSpPr txBox="1"/>
          <p:nvPr/>
        </p:nvSpPr>
        <p:spPr>
          <a:xfrm>
            <a:off x="3917801" y="4470812"/>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4133739" y="3812062"/>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46" name="Rectangle 45">
            <a:extLst>
              <a:ext uri="{FF2B5EF4-FFF2-40B4-BE49-F238E27FC236}">
                <a16:creationId xmlns:a16="http://schemas.microsoft.com/office/drawing/2014/main" id="{34921665-494C-49EA-9E72-DE52A7BCA5CA}"/>
              </a:ext>
            </a:extLst>
          </p:cNvPr>
          <p:cNvSpPr/>
          <p:nvPr/>
        </p:nvSpPr>
        <p:spPr bwMode="auto">
          <a:xfrm>
            <a:off x="4490346" y="1227024"/>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7" name="Rectangle 46">
            <a:extLst>
              <a:ext uri="{FF2B5EF4-FFF2-40B4-BE49-F238E27FC236}">
                <a16:creationId xmlns:a16="http://schemas.microsoft.com/office/drawing/2014/main" id="{F712ACEF-342C-46A1-91EC-4949FCEADA06}"/>
              </a:ext>
            </a:extLst>
          </p:cNvPr>
          <p:cNvSpPr/>
          <p:nvPr/>
        </p:nvSpPr>
        <p:spPr bwMode="auto">
          <a:xfrm>
            <a:off x="6410586" y="1227024"/>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8" name="Rectangle 47">
            <a:extLst>
              <a:ext uri="{FF2B5EF4-FFF2-40B4-BE49-F238E27FC236}">
                <a16:creationId xmlns:a16="http://schemas.microsoft.com/office/drawing/2014/main" id="{941679F3-FC32-4748-A9B0-1D20782B5908}"/>
              </a:ext>
            </a:extLst>
          </p:cNvPr>
          <p:cNvSpPr/>
          <p:nvPr/>
        </p:nvSpPr>
        <p:spPr bwMode="auto">
          <a:xfrm>
            <a:off x="4699971" y="2045934"/>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49" name="TextBox 48">
            <a:extLst>
              <a:ext uri="{FF2B5EF4-FFF2-40B4-BE49-F238E27FC236}">
                <a16:creationId xmlns:a16="http://schemas.microsoft.com/office/drawing/2014/main" id="{DB0E7FA5-8B83-4069-8B6F-08875590338F}"/>
              </a:ext>
            </a:extLst>
          </p:cNvPr>
          <p:cNvSpPr txBox="1"/>
          <p:nvPr/>
        </p:nvSpPr>
        <p:spPr bwMode="auto">
          <a:xfrm>
            <a:off x="4865613" y="2067841"/>
            <a:ext cx="972117"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C</a:t>
            </a:r>
          </a:p>
        </p:txBody>
      </p:sp>
      <p:sp>
        <p:nvSpPr>
          <p:cNvPr id="50" name="TextBox 49">
            <a:extLst>
              <a:ext uri="{FF2B5EF4-FFF2-40B4-BE49-F238E27FC236}">
                <a16:creationId xmlns:a16="http://schemas.microsoft.com/office/drawing/2014/main" id="{AC470F42-E655-4CFA-BBFD-65FDAE8C29BA}"/>
              </a:ext>
            </a:extLst>
          </p:cNvPr>
          <p:cNvSpPr txBox="1">
            <a:spLocks/>
          </p:cNvSpPr>
          <p:nvPr/>
        </p:nvSpPr>
        <p:spPr bwMode="auto">
          <a:xfrm>
            <a:off x="5204935" y="1268595"/>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gNB1</a:t>
            </a:r>
          </a:p>
        </p:txBody>
      </p:sp>
      <p:sp>
        <p:nvSpPr>
          <p:cNvPr id="51" name="TextBox 50">
            <a:extLst>
              <a:ext uri="{FF2B5EF4-FFF2-40B4-BE49-F238E27FC236}">
                <a16:creationId xmlns:a16="http://schemas.microsoft.com/office/drawing/2014/main" id="{48434221-164F-4973-8515-B4046CF1B38F}"/>
              </a:ext>
            </a:extLst>
          </p:cNvPr>
          <p:cNvSpPr txBox="1">
            <a:spLocks/>
          </p:cNvSpPr>
          <p:nvPr/>
        </p:nvSpPr>
        <p:spPr bwMode="auto">
          <a:xfrm>
            <a:off x="7015929" y="1286452"/>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gNB2</a:t>
            </a:r>
          </a:p>
        </p:txBody>
      </p:sp>
      <p:sp>
        <p:nvSpPr>
          <p:cNvPr id="52" name="TextBox 51">
            <a:extLst>
              <a:ext uri="{FF2B5EF4-FFF2-40B4-BE49-F238E27FC236}">
                <a16:creationId xmlns:a16="http://schemas.microsoft.com/office/drawing/2014/main" id="{BABFDFF9-F16C-4D5F-AF6C-DE79837D8444}"/>
              </a:ext>
            </a:extLst>
          </p:cNvPr>
          <p:cNvSpPr txBox="1"/>
          <p:nvPr/>
        </p:nvSpPr>
        <p:spPr bwMode="auto">
          <a:xfrm>
            <a:off x="4565019" y="2734047"/>
            <a:ext cx="1702341"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1</a:t>
            </a:r>
          </a:p>
        </p:txBody>
      </p:sp>
      <p:sp>
        <p:nvSpPr>
          <p:cNvPr id="53" name="TextBox 52">
            <a:extLst>
              <a:ext uri="{FF2B5EF4-FFF2-40B4-BE49-F238E27FC236}">
                <a16:creationId xmlns:a16="http://schemas.microsoft.com/office/drawing/2014/main" id="{158888B3-9F36-481E-A2A5-55985621654E}"/>
              </a:ext>
            </a:extLst>
          </p:cNvPr>
          <p:cNvSpPr txBox="1"/>
          <p:nvPr/>
        </p:nvSpPr>
        <p:spPr bwMode="auto">
          <a:xfrm>
            <a:off x="6501666" y="2758383"/>
            <a:ext cx="1766167"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2 </a:t>
            </a:r>
          </a:p>
        </p:txBody>
      </p:sp>
      <p:cxnSp>
        <p:nvCxnSpPr>
          <p:cNvPr id="55" name="Straight Connector 54">
            <a:extLst>
              <a:ext uri="{FF2B5EF4-FFF2-40B4-BE49-F238E27FC236}">
                <a16:creationId xmlns:a16="http://schemas.microsoft.com/office/drawing/2014/main" id="{8ABD2575-C6AF-4755-B046-BCC677BBCF5A}"/>
              </a:ext>
            </a:extLst>
          </p:cNvPr>
          <p:cNvCxnSpPr>
            <a:cxnSpLocks/>
            <a:stCxn id="46" idx="2"/>
            <a:endCxn id="21" idx="0"/>
          </p:cNvCxnSpPr>
          <p:nvPr/>
        </p:nvCxnSpPr>
        <p:spPr bwMode="auto">
          <a:xfrm flipH="1">
            <a:off x="5240843" y="3014914"/>
            <a:ext cx="209623" cy="455901"/>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59" name="Rectangle 58">
            <a:extLst>
              <a:ext uri="{FF2B5EF4-FFF2-40B4-BE49-F238E27FC236}">
                <a16:creationId xmlns:a16="http://schemas.microsoft.com/office/drawing/2014/main" id="{C2FC85A6-D77D-48DF-A985-48F6E9027E87}"/>
              </a:ext>
            </a:extLst>
          </p:cNvPr>
          <p:cNvSpPr/>
          <p:nvPr/>
        </p:nvSpPr>
        <p:spPr>
          <a:xfrm>
            <a:off x="479424" y="2107272"/>
            <a:ext cx="3449042" cy="3826689"/>
          </a:xfrm>
          <a:prstGeom prst="rect">
            <a:avLst/>
          </a:prstGeom>
        </p:spPr>
        <p:txBody>
          <a:bodyPr wrap="square">
            <a:spAutoFit/>
          </a:bodyPr>
          <a:lstStyle/>
          <a:p>
            <a:pPr marL="285750" indent="-285750" algn="l" rtl="0" fontAlgn="base">
              <a:spcBef>
                <a:spcPts val="800"/>
              </a:spcBef>
              <a:spcAft>
                <a:spcPct val="0"/>
              </a:spcAft>
              <a:buFont typeface="Ericsson Hilda" panose="00000500000000000000" pitchFamily="2" charset="0"/>
              <a:buChar char="•"/>
            </a:pPr>
            <a:r>
              <a:rPr lang="en-US" kern="1000" spc="-30">
                <a:solidFill>
                  <a:schemeClr val="tx1"/>
                </a:solidFill>
                <a:latin typeface="+mn-lt"/>
                <a:ea typeface="+mn-ea"/>
                <a:cs typeface="+mn-cs"/>
              </a:rPr>
              <a:t>The network supports two slices with dedicated SMF/UPF</a:t>
            </a:r>
          </a:p>
          <a:p>
            <a:pPr marL="285750" indent="-285750" algn="l" rtl="0" fontAlgn="base">
              <a:spcBef>
                <a:spcPts val="800"/>
              </a:spcBef>
              <a:spcAft>
                <a:spcPct val="0"/>
              </a:spcAft>
              <a:buFont typeface="Ericsson Hilda" panose="00000500000000000000" pitchFamily="2" charset="0"/>
              <a:buChar char="•"/>
            </a:pPr>
            <a:r>
              <a:rPr lang="en-US" kern="1000" spc="-30">
                <a:solidFill>
                  <a:schemeClr val="tx1"/>
                </a:solidFill>
                <a:latin typeface="+mn-lt"/>
                <a:ea typeface="+mn-ea"/>
                <a:cs typeface="+mn-cs"/>
              </a:rPr>
              <a:t>Shared NFs like AMF, NRF, NSSF support both network slices</a:t>
            </a:r>
          </a:p>
          <a:p>
            <a:pPr marL="285750" indent="-285750" algn="l" rtl="0" fontAlgn="base">
              <a:spcBef>
                <a:spcPts val="800"/>
              </a:spcBef>
              <a:spcAft>
                <a:spcPct val="0"/>
              </a:spcAft>
              <a:buFont typeface="Ericsson Hilda" panose="00000500000000000000" pitchFamily="2" charset="0"/>
              <a:buChar char="•"/>
            </a:pPr>
            <a:r>
              <a:rPr lang="en-US" kern="1000" spc="-30">
                <a:solidFill>
                  <a:schemeClr val="tx1"/>
                </a:solidFill>
                <a:latin typeface="+mn-lt"/>
                <a:ea typeface="+mn-ea"/>
                <a:cs typeface="+mn-cs"/>
              </a:rPr>
              <a:t>UE supports one slice</a:t>
            </a:r>
          </a:p>
          <a:p>
            <a:pPr marL="285750" indent="-285750" algn="l" rtl="0" fontAlgn="base">
              <a:spcBef>
                <a:spcPts val="800"/>
              </a:spcBef>
              <a:spcAft>
                <a:spcPct val="0"/>
              </a:spcAft>
              <a:buFont typeface="Ericsson Hilda" panose="00000500000000000000" pitchFamily="2" charset="0"/>
              <a:buChar char="•"/>
            </a:pPr>
            <a:r>
              <a:rPr lang="en-US" kern="1000" spc="-30">
                <a:solidFill>
                  <a:schemeClr val="tx1"/>
                </a:solidFill>
                <a:latin typeface="+mn-lt"/>
                <a:ea typeface="+mn-ea"/>
                <a:cs typeface="+mn-cs"/>
              </a:rPr>
              <a:t>All registration areas are supporting both network slices. RAN may use one or two RAN partitions</a:t>
            </a:r>
          </a:p>
          <a:p>
            <a:pPr marL="285750" indent="-285750" algn="l" rtl="0" fontAlgn="base">
              <a:spcBef>
                <a:spcPts val="800"/>
              </a:spcBef>
              <a:spcAft>
                <a:spcPct val="0"/>
              </a:spcAft>
              <a:buFont typeface="Ericsson Hilda" panose="00000500000000000000" pitchFamily="2" charset="0"/>
              <a:buChar char="•"/>
            </a:pPr>
            <a:r>
              <a:rPr lang="en-US" kern="1000" spc="-30">
                <a:solidFill>
                  <a:schemeClr val="tx1"/>
                </a:solidFill>
                <a:latin typeface="+mn-lt"/>
                <a:ea typeface="+mn-ea"/>
                <a:cs typeface="+mn-cs"/>
              </a:rPr>
              <a:t>Interworking with EPC (next slide)</a:t>
            </a:r>
          </a:p>
        </p:txBody>
      </p:sp>
      <p:sp>
        <p:nvSpPr>
          <p:cNvPr id="68" name="TextBox 67">
            <a:extLst>
              <a:ext uri="{FF2B5EF4-FFF2-40B4-BE49-F238E27FC236}">
                <a16:creationId xmlns:a16="http://schemas.microsoft.com/office/drawing/2014/main" id="{153A2282-9F3E-40D2-B8AE-DA48D5CA0E5D}"/>
              </a:ext>
            </a:extLst>
          </p:cNvPr>
          <p:cNvSpPr txBox="1"/>
          <p:nvPr/>
        </p:nvSpPr>
        <p:spPr bwMode="auto">
          <a:xfrm>
            <a:off x="9312639" y="5243096"/>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78" name="Rectangle 77">
            <a:extLst>
              <a:ext uri="{FF2B5EF4-FFF2-40B4-BE49-F238E27FC236}">
                <a16:creationId xmlns:a16="http://schemas.microsoft.com/office/drawing/2014/main" id="{5BF57393-3D65-4461-863B-35D5436DFF14}"/>
              </a:ext>
            </a:extLst>
          </p:cNvPr>
          <p:cNvSpPr/>
          <p:nvPr/>
        </p:nvSpPr>
        <p:spPr bwMode="auto">
          <a:xfrm>
            <a:off x="4684296" y="2400219"/>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79" name="TextBox 78">
            <a:extLst>
              <a:ext uri="{FF2B5EF4-FFF2-40B4-BE49-F238E27FC236}">
                <a16:creationId xmlns:a16="http://schemas.microsoft.com/office/drawing/2014/main" id="{F886B924-45B4-402E-9B5B-5D8A4E3A51EB}"/>
              </a:ext>
            </a:extLst>
          </p:cNvPr>
          <p:cNvSpPr txBox="1"/>
          <p:nvPr/>
        </p:nvSpPr>
        <p:spPr bwMode="auto">
          <a:xfrm>
            <a:off x="4849938" y="2422126"/>
            <a:ext cx="984941"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a:t>
            </a:r>
            <a:r>
              <a:rPr lang="en-US" sz="1400" kern="1200">
                <a:solidFill>
                  <a:srgbClr val="181818"/>
                </a:solidFill>
                <a:latin typeface="Ericsson Hilda"/>
                <a:ea typeface="+mn-ea"/>
                <a:cs typeface="+mn-cs"/>
              </a:rPr>
              <a:t>D</a:t>
            </a: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0" name="TextBox 79">
            <a:extLst>
              <a:ext uri="{FF2B5EF4-FFF2-40B4-BE49-F238E27FC236}">
                <a16:creationId xmlns:a16="http://schemas.microsoft.com/office/drawing/2014/main" id="{4A081996-5811-4EFA-ACC1-040E69AFF8F3}"/>
              </a:ext>
            </a:extLst>
          </p:cNvPr>
          <p:cNvSpPr txBox="1"/>
          <p:nvPr/>
        </p:nvSpPr>
        <p:spPr>
          <a:xfrm>
            <a:off x="3878500" y="5444770"/>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grpSp>
        <p:nvGrpSpPr>
          <p:cNvPr id="81" name="Picture Placeholder 51">
            <a:extLst>
              <a:ext uri="{FF2B5EF4-FFF2-40B4-BE49-F238E27FC236}">
                <a16:creationId xmlns:a16="http://schemas.microsoft.com/office/drawing/2014/main" id="{A5A666E8-A375-4889-94C0-C84ECF099B33}"/>
              </a:ext>
            </a:extLst>
          </p:cNvPr>
          <p:cNvGrpSpPr>
            <a:grpSpLocks noChangeAspect="1"/>
          </p:cNvGrpSpPr>
          <p:nvPr/>
        </p:nvGrpSpPr>
        <p:grpSpPr>
          <a:xfrm>
            <a:off x="4094438" y="4786020"/>
            <a:ext cx="400866" cy="642321"/>
            <a:chOff x="674873" y="539992"/>
            <a:chExt cx="450480" cy="721821"/>
          </a:xfrm>
        </p:grpSpPr>
        <p:sp>
          <p:nvSpPr>
            <p:cNvPr id="82" name="Freeform 7">
              <a:extLst>
                <a:ext uri="{FF2B5EF4-FFF2-40B4-BE49-F238E27FC236}">
                  <a16:creationId xmlns:a16="http://schemas.microsoft.com/office/drawing/2014/main" id="{A4A68034-AB59-45C1-9C89-5CE75B0026C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3" name="Freeform 8">
              <a:extLst>
                <a:ext uri="{FF2B5EF4-FFF2-40B4-BE49-F238E27FC236}">
                  <a16:creationId xmlns:a16="http://schemas.microsoft.com/office/drawing/2014/main" id="{86320230-EF34-4CB8-A00D-08E97501F54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86" name="Rectangle 85">
            <a:extLst>
              <a:ext uri="{FF2B5EF4-FFF2-40B4-BE49-F238E27FC236}">
                <a16:creationId xmlns:a16="http://schemas.microsoft.com/office/drawing/2014/main" id="{D02522E1-670C-4E43-8181-AB944D235257}"/>
              </a:ext>
            </a:extLst>
          </p:cNvPr>
          <p:cNvSpPr/>
          <p:nvPr/>
        </p:nvSpPr>
        <p:spPr bwMode="auto">
          <a:xfrm>
            <a:off x="7819784" y="4636921"/>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67" name="Rectangle 66">
            <a:extLst>
              <a:ext uri="{FF2B5EF4-FFF2-40B4-BE49-F238E27FC236}">
                <a16:creationId xmlns:a16="http://schemas.microsoft.com/office/drawing/2014/main" id="{62EE82B0-B9B1-4BF2-8DA7-A50B6A9ED5E5}"/>
              </a:ext>
            </a:extLst>
          </p:cNvPr>
          <p:cNvSpPr/>
          <p:nvPr/>
        </p:nvSpPr>
        <p:spPr bwMode="auto">
          <a:xfrm>
            <a:off x="7819784" y="3444169"/>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29" name="TextBox 28">
            <a:extLst>
              <a:ext uri="{FF2B5EF4-FFF2-40B4-BE49-F238E27FC236}">
                <a16:creationId xmlns:a16="http://schemas.microsoft.com/office/drawing/2014/main" id="{6E63A396-1860-47E0-A858-F9B6845CCC76}"/>
              </a:ext>
            </a:extLst>
          </p:cNvPr>
          <p:cNvSpPr txBox="1"/>
          <p:nvPr/>
        </p:nvSpPr>
        <p:spPr>
          <a:xfrm>
            <a:off x="7831050" y="4149385"/>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71" name="TextBox 70">
            <a:extLst>
              <a:ext uri="{FF2B5EF4-FFF2-40B4-BE49-F238E27FC236}">
                <a16:creationId xmlns:a16="http://schemas.microsoft.com/office/drawing/2014/main" id="{E88C036D-F94D-4F0F-87CC-FB5310BDB1BD}"/>
              </a:ext>
            </a:extLst>
          </p:cNvPr>
          <p:cNvSpPr txBox="1"/>
          <p:nvPr/>
        </p:nvSpPr>
        <p:spPr>
          <a:xfrm>
            <a:off x="7845828" y="5428096"/>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66" name="Rectangle 65">
            <a:extLst>
              <a:ext uri="{FF2B5EF4-FFF2-40B4-BE49-F238E27FC236}">
                <a16:creationId xmlns:a16="http://schemas.microsoft.com/office/drawing/2014/main" id="{539E7509-C0B6-4FC5-A19C-4A5C76C6C29D}"/>
              </a:ext>
            </a:extLst>
          </p:cNvPr>
          <p:cNvSpPr/>
          <p:nvPr/>
        </p:nvSpPr>
        <p:spPr bwMode="auto">
          <a:xfrm>
            <a:off x="6117388" y="3444169"/>
            <a:ext cx="1616094" cy="2246822"/>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69" name="Rectangle 68">
            <a:extLst>
              <a:ext uri="{FF2B5EF4-FFF2-40B4-BE49-F238E27FC236}">
                <a16:creationId xmlns:a16="http://schemas.microsoft.com/office/drawing/2014/main" id="{63883E73-55D6-4E8C-8CDF-E59C091769B2}"/>
              </a:ext>
            </a:extLst>
          </p:cNvPr>
          <p:cNvSpPr/>
          <p:nvPr/>
        </p:nvSpPr>
        <p:spPr bwMode="auto">
          <a:xfrm>
            <a:off x="6337298" y="391899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70" name="Rectangle 69">
            <a:extLst>
              <a:ext uri="{FF2B5EF4-FFF2-40B4-BE49-F238E27FC236}">
                <a16:creationId xmlns:a16="http://schemas.microsoft.com/office/drawing/2014/main" id="{BFB227DF-5905-4E61-903B-EE7155E809CF}"/>
              </a:ext>
            </a:extLst>
          </p:cNvPr>
          <p:cNvSpPr/>
          <p:nvPr/>
        </p:nvSpPr>
        <p:spPr bwMode="auto">
          <a:xfrm>
            <a:off x="8649207" y="356964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72" name="Rectangle 71">
            <a:extLst>
              <a:ext uri="{FF2B5EF4-FFF2-40B4-BE49-F238E27FC236}">
                <a16:creationId xmlns:a16="http://schemas.microsoft.com/office/drawing/2014/main" id="{73C445AF-CB3F-441D-AA00-BEE324800CE4}"/>
              </a:ext>
            </a:extLst>
          </p:cNvPr>
          <p:cNvSpPr/>
          <p:nvPr/>
        </p:nvSpPr>
        <p:spPr bwMode="auto">
          <a:xfrm>
            <a:off x="8649208" y="4038440"/>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73" name="Rectangle 72">
            <a:extLst>
              <a:ext uri="{FF2B5EF4-FFF2-40B4-BE49-F238E27FC236}">
                <a16:creationId xmlns:a16="http://schemas.microsoft.com/office/drawing/2014/main" id="{20B50CD9-E869-4BB1-A852-C94B6198BB2E}"/>
              </a:ext>
            </a:extLst>
          </p:cNvPr>
          <p:cNvSpPr/>
          <p:nvPr/>
        </p:nvSpPr>
        <p:spPr bwMode="auto">
          <a:xfrm>
            <a:off x="7041588" y="4563729"/>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74" name="Rectangle 73">
            <a:extLst>
              <a:ext uri="{FF2B5EF4-FFF2-40B4-BE49-F238E27FC236}">
                <a16:creationId xmlns:a16="http://schemas.microsoft.com/office/drawing/2014/main" id="{71F0E145-B3F4-4F85-A4BF-EA0302FED90B}"/>
              </a:ext>
            </a:extLst>
          </p:cNvPr>
          <p:cNvSpPr/>
          <p:nvPr/>
        </p:nvSpPr>
        <p:spPr bwMode="auto">
          <a:xfrm>
            <a:off x="6330468" y="4764152"/>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75" name="Rectangle 74">
            <a:extLst>
              <a:ext uri="{FF2B5EF4-FFF2-40B4-BE49-F238E27FC236}">
                <a16:creationId xmlns:a16="http://schemas.microsoft.com/office/drawing/2014/main" id="{E829B6FD-ADFA-4099-9ABA-BEA0E6E7BDC5}"/>
              </a:ext>
            </a:extLst>
          </p:cNvPr>
          <p:cNvSpPr/>
          <p:nvPr/>
        </p:nvSpPr>
        <p:spPr bwMode="auto">
          <a:xfrm>
            <a:off x="7018840" y="4160124"/>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84" name="Rectangle 83">
            <a:extLst>
              <a:ext uri="{FF2B5EF4-FFF2-40B4-BE49-F238E27FC236}">
                <a16:creationId xmlns:a16="http://schemas.microsoft.com/office/drawing/2014/main" id="{240EAEC8-EE20-40DA-92D0-5FAC6C37D26A}"/>
              </a:ext>
            </a:extLst>
          </p:cNvPr>
          <p:cNvSpPr/>
          <p:nvPr/>
        </p:nvSpPr>
        <p:spPr bwMode="auto">
          <a:xfrm>
            <a:off x="7944411" y="373217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85" name="Rectangle 84">
            <a:extLst>
              <a:ext uri="{FF2B5EF4-FFF2-40B4-BE49-F238E27FC236}">
                <a16:creationId xmlns:a16="http://schemas.microsoft.com/office/drawing/2014/main" id="{27311687-315A-4CB2-A15C-7813017F3C47}"/>
              </a:ext>
            </a:extLst>
          </p:cNvPr>
          <p:cNvSpPr/>
          <p:nvPr/>
        </p:nvSpPr>
        <p:spPr bwMode="auto">
          <a:xfrm>
            <a:off x="6345266" y="4344417"/>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87" name="Rectangle 86">
            <a:extLst>
              <a:ext uri="{FF2B5EF4-FFF2-40B4-BE49-F238E27FC236}">
                <a16:creationId xmlns:a16="http://schemas.microsoft.com/office/drawing/2014/main" id="{0805EFCC-C50C-441C-A98E-91D5F3147304}"/>
              </a:ext>
            </a:extLst>
          </p:cNvPr>
          <p:cNvSpPr/>
          <p:nvPr/>
        </p:nvSpPr>
        <p:spPr bwMode="auto">
          <a:xfrm>
            <a:off x="8678117" y="469314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88" name="Rectangle 87">
            <a:extLst>
              <a:ext uri="{FF2B5EF4-FFF2-40B4-BE49-F238E27FC236}">
                <a16:creationId xmlns:a16="http://schemas.microsoft.com/office/drawing/2014/main" id="{B1E02343-71D8-4EAC-8C75-7CEB85770D49}"/>
              </a:ext>
            </a:extLst>
          </p:cNvPr>
          <p:cNvSpPr/>
          <p:nvPr/>
        </p:nvSpPr>
        <p:spPr bwMode="auto">
          <a:xfrm>
            <a:off x="8690492" y="5151910"/>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89" name="Rectangle 88">
            <a:extLst>
              <a:ext uri="{FF2B5EF4-FFF2-40B4-BE49-F238E27FC236}">
                <a16:creationId xmlns:a16="http://schemas.microsoft.com/office/drawing/2014/main" id="{DE68D9A0-9711-4CB4-AF5E-B502D1FA5277}"/>
              </a:ext>
            </a:extLst>
          </p:cNvPr>
          <p:cNvSpPr/>
          <p:nvPr/>
        </p:nvSpPr>
        <p:spPr bwMode="auto">
          <a:xfrm>
            <a:off x="7969047" y="496736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0" name="TextBox 89">
            <a:extLst>
              <a:ext uri="{FF2B5EF4-FFF2-40B4-BE49-F238E27FC236}">
                <a16:creationId xmlns:a16="http://schemas.microsoft.com/office/drawing/2014/main" id="{F856EFB0-5A4A-4565-89F3-76F3EB010E7A}"/>
              </a:ext>
            </a:extLst>
          </p:cNvPr>
          <p:cNvSpPr txBox="1"/>
          <p:nvPr/>
        </p:nvSpPr>
        <p:spPr>
          <a:xfrm>
            <a:off x="6917467" y="3692965"/>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91" name="TextBox 90">
            <a:extLst>
              <a:ext uri="{FF2B5EF4-FFF2-40B4-BE49-F238E27FC236}">
                <a16:creationId xmlns:a16="http://schemas.microsoft.com/office/drawing/2014/main" id="{374060B5-04E0-480D-8C54-A6510F2B911E}"/>
              </a:ext>
            </a:extLst>
          </p:cNvPr>
          <p:cNvSpPr txBox="1"/>
          <p:nvPr/>
        </p:nvSpPr>
        <p:spPr>
          <a:xfrm>
            <a:off x="6907214" y="3864909"/>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56" name="Rectangle 55">
            <a:extLst>
              <a:ext uri="{FF2B5EF4-FFF2-40B4-BE49-F238E27FC236}">
                <a16:creationId xmlns:a16="http://schemas.microsoft.com/office/drawing/2014/main" id="{05D2A7EF-1CA4-4892-A8F4-B571F7FD92D5}"/>
              </a:ext>
            </a:extLst>
          </p:cNvPr>
          <p:cNvSpPr/>
          <p:nvPr/>
        </p:nvSpPr>
        <p:spPr bwMode="auto">
          <a:xfrm>
            <a:off x="5031330" y="4920918"/>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57" name="Rectangle 56">
            <a:extLst>
              <a:ext uri="{FF2B5EF4-FFF2-40B4-BE49-F238E27FC236}">
                <a16:creationId xmlns:a16="http://schemas.microsoft.com/office/drawing/2014/main" id="{48712822-ABC5-4E45-8C4D-BD38DCA503A7}"/>
              </a:ext>
            </a:extLst>
          </p:cNvPr>
          <p:cNvSpPr/>
          <p:nvPr/>
        </p:nvSpPr>
        <p:spPr bwMode="auto">
          <a:xfrm>
            <a:off x="5011826" y="3929200"/>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Tree>
    <p:extLst>
      <p:ext uri="{BB962C8B-B14F-4D97-AF65-F5344CB8AC3E}">
        <p14:creationId xmlns:p14="http://schemas.microsoft.com/office/powerpoint/2010/main" val="30018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a:xfrm>
            <a:off x="479425" y="476250"/>
            <a:ext cx="10612128" cy="1081088"/>
          </a:xfrm>
        </p:spPr>
        <p:txBody>
          <a:bodyPr/>
          <a:lstStyle/>
          <a:p>
            <a:r>
              <a:rPr lang="en-US" sz="3600" dirty="0"/>
              <a:t>UE single slice, separation of gateways and policy handling</a:t>
            </a:r>
            <a:br>
              <a:rPr lang="en-US" sz="3600" dirty="0"/>
            </a:br>
            <a:r>
              <a:rPr lang="en-US" sz="3600" dirty="0"/>
              <a:t>EPC Interworking with different DNNs</a:t>
            </a:r>
          </a:p>
        </p:txBody>
      </p:sp>
      <p:sp>
        <p:nvSpPr>
          <p:cNvPr id="4" name="Content Placeholder 3">
            <a:extLst>
              <a:ext uri="{FF2B5EF4-FFF2-40B4-BE49-F238E27FC236}">
                <a16:creationId xmlns:a16="http://schemas.microsoft.com/office/drawing/2014/main" id="{395B0B76-349A-40B5-86DA-F922D5A4174F}"/>
              </a:ext>
            </a:extLst>
          </p:cNvPr>
          <p:cNvSpPr>
            <a:spLocks noGrp="1"/>
          </p:cNvSpPr>
          <p:nvPr>
            <p:ph sz="quarter" idx="10"/>
          </p:nvPr>
        </p:nvSpPr>
        <p:spPr>
          <a:xfrm>
            <a:off x="479426" y="1844675"/>
            <a:ext cx="3168440" cy="4392613"/>
          </a:xfrm>
        </p:spPr>
        <p:txBody>
          <a:bodyPr/>
          <a:lstStyle/>
          <a:p>
            <a:pPr marL="0" indent="0">
              <a:buNone/>
            </a:pPr>
            <a:r>
              <a:rPr lang="en-US" sz="1800"/>
              <a:t>Selection of SMF+PGW-C for PDN connections and PDU sessions for both UEs using different DNNs</a:t>
            </a:r>
          </a:p>
          <a:p>
            <a:pPr marL="465750" lvl="2" indent="-285750">
              <a:buFont typeface="Arial" panose="020B0604020202020204" pitchFamily="34" charset="0"/>
              <a:buChar char="•"/>
            </a:pPr>
            <a:endParaRPr lang="en-US" sz="1800">
              <a:ea typeface="+mn-ea"/>
              <a:cs typeface="+mn-cs"/>
            </a:endParaRPr>
          </a:p>
        </p:txBody>
      </p:sp>
      <p:sp>
        <p:nvSpPr>
          <p:cNvPr id="40" name="TextBox 39">
            <a:extLst>
              <a:ext uri="{FF2B5EF4-FFF2-40B4-BE49-F238E27FC236}">
                <a16:creationId xmlns:a16="http://schemas.microsoft.com/office/drawing/2014/main" id="{118E4A71-F8D1-4E89-BEB3-F6183A7B08CC}"/>
              </a:ext>
            </a:extLst>
          </p:cNvPr>
          <p:cNvSpPr txBox="1"/>
          <p:nvPr/>
        </p:nvSpPr>
        <p:spPr>
          <a:xfrm>
            <a:off x="3499929" y="2953162"/>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3715867" y="2294412"/>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80" name="TextBox 79">
            <a:extLst>
              <a:ext uri="{FF2B5EF4-FFF2-40B4-BE49-F238E27FC236}">
                <a16:creationId xmlns:a16="http://schemas.microsoft.com/office/drawing/2014/main" id="{4A081996-5811-4EFA-ACC1-040E69AFF8F3}"/>
              </a:ext>
            </a:extLst>
          </p:cNvPr>
          <p:cNvSpPr txBox="1"/>
          <p:nvPr/>
        </p:nvSpPr>
        <p:spPr>
          <a:xfrm>
            <a:off x="3460628" y="3927120"/>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grpSp>
        <p:nvGrpSpPr>
          <p:cNvPr id="81" name="Picture Placeholder 51">
            <a:extLst>
              <a:ext uri="{FF2B5EF4-FFF2-40B4-BE49-F238E27FC236}">
                <a16:creationId xmlns:a16="http://schemas.microsoft.com/office/drawing/2014/main" id="{A5A666E8-A375-4889-94C0-C84ECF099B33}"/>
              </a:ext>
            </a:extLst>
          </p:cNvPr>
          <p:cNvGrpSpPr>
            <a:grpSpLocks noChangeAspect="1"/>
          </p:cNvGrpSpPr>
          <p:nvPr/>
        </p:nvGrpSpPr>
        <p:grpSpPr>
          <a:xfrm>
            <a:off x="3676566" y="3268370"/>
            <a:ext cx="400866" cy="642321"/>
            <a:chOff x="674873" y="539992"/>
            <a:chExt cx="450480" cy="721821"/>
          </a:xfrm>
        </p:grpSpPr>
        <p:sp>
          <p:nvSpPr>
            <p:cNvPr id="82" name="Freeform 7">
              <a:extLst>
                <a:ext uri="{FF2B5EF4-FFF2-40B4-BE49-F238E27FC236}">
                  <a16:creationId xmlns:a16="http://schemas.microsoft.com/office/drawing/2014/main" id="{A4A68034-AB59-45C1-9C89-5CE75B0026C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3" name="Freeform 8">
              <a:extLst>
                <a:ext uri="{FF2B5EF4-FFF2-40B4-BE49-F238E27FC236}">
                  <a16:creationId xmlns:a16="http://schemas.microsoft.com/office/drawing/2014/main" id="{86320230-EF34-4CB8-A00D-08E97501F54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0D8036CB-CE7C-4652-89FA-74EB14C9E70D}"/>
              </a:ext>
            </a:extLst>
          </p:cNvPr>
          <p:cNvSpPr/>
          <p:nvPr/>
        </p:nvSpPr>
        <p:spPr bwMode="auto">
          <a:xfrm>
            <a:off x="5714983" y="4398404"/>
            <a:ext cx="2556476" cy="1279772"/>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57" name="Rectangle 56">
            <a:extLst>
              <a:ext uri="{FF2B5EF4-FFF2-40B4-BE49-F238E27FC236}">
                <a16:creationId xmlns:a16="http://schemas.microsoft.com/office/drawing/2014/main" id="{6A3CFC9D-05DF-47A6-B0E8-B9A7461596A9}"/>
              </a:ext>
            </a:extLst>
          </p:cNvPr>
          <p:cNvSpPr/>
          <p:nvPr/>
        </p:nvSpPr>
        <p:spPr bwMode="auto">
          <a:xfrm>
            <a:off x="6110304" y="4924295"/>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MME</a:t>
            </a:r>
          </a:p>
        </p:txBody>
      </p:sp>
      <p:sp>
        <p:nvSpPr>
          <p:cNvPr id="58" name="Rectangle 57">
            <a:extLst>
              <a:ext uri="{FF2B5EF4-FFF2-40B4-BE49-F238E27FC236}">
                <a16:creationId xmlns:a16="http://schemas.microsoft.com/office/drawing/2014/main" id="{47332A42-8C45-4749-8C6C-8EE35EBC0470}"/>
              </a:ext>
            </a:extLst>
          </p:cNvPr>
          <p:cNvSpPr/>
          <p:nvPr/>
        </p:nvSpPr>
        <p:spPr bwMode="auto">
          <a:xfrm>
            <a:off x="4641877" y="4399768"/>
            <a:ext cx="989140" cy="893624"/>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p:txBody>
      </p:sp>
      <p:sp>
        <p:nvSpPr>
          <p:cNvPr id="60" name="Freeform 3">
            <a:extLst>
              <a:ext uri="{FF2B5EF4-FFF2-40B4-BE49-F238E27FC236}">
                <a16:creationId xmlns:a16="http://schemas.microsoft.com/office/drawing/2014/main" id="{94694D03-F557-47F1-B479-EA554911AA68}"/>
              </a:ext>
            </a:extLst>
          </p:cNvPr>
          <p:cNvSpPr>
            <a:spLocks noChangeAspect="1" noEditPoints="1"/>
          </p:cNvSpPr>
          <p:nvPr/>
        </p:nvSpPr>
        <p:spPr bwMode="auto">
          <a:xfrm>
            <a:off x="4727359" y="4495368"/>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66" name="TextBox 65">
            <a:extLst>
              <a:ext uri="{FF2B5EF4-FFF2-40B4-BE49-F238E27FC236}">
                <a16:creationId xmlns:a16="http://schemas.microsoft.com/office/drawing/2014/main" id="{539B0432-3CCD-4B67-A0BD-2445A5E540C3}"/>
              </a:ext>
            </a:extLst>
          </p:cNvPr>
          <p:cNvSpPr txBox="1"/>
          <p:nvPr/>
        </p:nvSpPr>
        <p:spPr bwMode="auto">
          <a:xfrm>
            <a:off x="5689642" y="4373765"/>
            <a:ext cx="1540757"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lang="en-US" sz="1600" kern="1000" spc="-30">
                <a:solidFill>
                  <a:srgbClr val="181818"/>
                </a:solidFill>
                <a:latin typeface="Ericsson Hilda"/>
                <a:ea typeface="+mn-ea"/>
                <a:cs typeface="+mn-cs"/>
              </a:rPr>
              <a:t>EPC</a:t>
            </a:r>
            <a:endParaRPr kumimoji="0" lang="en-US" sz="1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7" name="Rectangle 66">
            <a:extLst>
              <a:ext uri="{FF2B5EF4-FFF2-40B4-BE49-F238E27FC236}">
                <a16:creationId xmlns:a16="http://schemas.microsoft.com/office/drawing/2014/main" id="{E871211A-E83D-4153-BDCD-2ECEB8DCD1A2}"/>
              </a:ext>
            </a:extLst>
          </p:cNvPr>
          <p:cNvSpPr/>
          <p:nvPr/>
        </p:nvSpPr>
        <p:spPr bwMode="auto">
          <a:xfrm>
            <a:off x="7393446" y="466919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SGW-C</a:t>
            </a:r>
          </a:p>
        </p:txBody>
      </p:sp>
      <p:sp>
        <p:nvSpPr>
          <p:cNvPr id="69" name="Rectangle 68">
            <a:extLst>
              <a:ext uri="{FF2B5EF4-FFF2-40B4-BE49-F238E27FC236}">
                <a16:creationId xmlns:a16="http://schemas.microsoft.com/office/drawing/2014/main" id="{AD8E64CD-D579-4BA2-8147-AE138391FA63}"/>
              </a:ext>
            </a:extLst>
          </p:cNvPr>
          <p:cNvSpPr/>
          <p:nvPr/>
        </p:nvSpPr>
        <p:spPr bwMode="auto">
          <a:xfrm>
            <a:off x="7364227" y="5125598"/>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SGW-W</a:t>
            </a:r>
          </a:p>
        </p:txBody>
      </p:sp>
      <p:sp>
        <p:nvSpPr>
          <p:cNvPr id="72" name="Rectangle 71">
            <a:extLst>
              <a:ext uri="{FF2B5EF4-FFF2-40B4-BE49-F238E27FC236}">
                <a16:creationId xmlns:a16="http://schemas.microsoft.com/office/drawing/2014/main" id="{974C3D91-BC75-4BFC-B3D7-72864742A927}"/>
              </a:ext>
            </a:extLst>
          </p:cNvPr>
          <p:cNvSpPr/>
          <p:nvPr/>
        </p:nvSpPr>
        <p:spPr>
          <a:xfrm>
            <a:off x="9224173" y="4633174"/>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DNN and S-NSSAI</a:t>
            </a:r>
          </a:p>
        </p:txBody>
      </p:sp>
      <p:cxnSp>
        <p:nvCxnSpPr>
          <p:cNvPr id="73" name="Straight Connector 72">
            <a:extLst>
              <a:ext uri="{FF2B5EF4-FFF2-40B4-BE49-F238E27FC236}">
                <a16:creationId xmlns:a16="http://schemas.microsoft.com/office/drawing/2014/main" id="{AA60C34D-D45E-484F-B6FE-AB7DE8CB8A00}"/>
              </a:ext>
            </a:extLst>
          </p:cNvPr>
          <p:cNvCxnSpPr>
            <a:cxnSpLocks/>
            <a:endCxn id="74" idx="1"/>
          </p:cNvCxnSpPr>
          <p:nvPr/>
        </p:nvCxnSpPr>
        <p:spPr bwMode="auto">
          <a:xfrm>
            <a:off x="6789448" y="5178403"/>
            <a:ext cx="2434725" cy="983388"/>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
        <p:nvSpPr>
          <p:cNvPr id="74" name="Rectangle 73">
            <a:extLst>
              <a:ext uri="{FF2B5EF4-FFF2-40B4-BE49-F238E27FC236}">
                <a16:creationId xmlns:a16="http://schemas.microsoft.com/office/drawing/2014/main" id="{55186CBA-DB03-4030-9492-9D34779DB8CE}"/>
              </a:ext>
            </a:extLst>
          </p:cNvPr>
          <p:cNvSpPr/>
          <p:nvPr/>
        </p:nvSpPr>
        <p:spPr>
          <a:xfrm>
            <a:off x="9224173" y="5700126"/>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a:t>
            </a:r>
            <a:r>
              <a:rPr lang="en-US">
                <a:solidFill>
                  <a:schemeClr val="tx1"/>
                </a:solidFill>
              </a:rPr>
              <a:t>APN/</a:t>
            </a:r>
            <a:r>
              <a:rPr lang="en-US"/>
              <a:t>DNN</a:t>
            </a:r>
          </a:p>
        </p:txBody>
      </p:sp>
      <p:sp>
        <p:nvSpPr>
          <p:cNvPr id="79" name="Rectangle 78">
            <a:extLst>
              <a:ext uri="{FF2B5EF4-FFF2-40B4-BE49-F238E27FC236}">
                <a16:creationId xmlns:a16="http://schemas.microsoft.com/office/drawing/2014/main" id="{298B29C1-AD8F-4F0B-9E3E-2B6AD54C1215}"/>
              </a:ext>
            </a:extLst>
          </p:cNvPr>
          <p:cNvSpPr/>
          <p:nvPr/>
        </p:nvSpPr>
        <p:spPr bwMode="auto">
          <a:xfrm>
            <a:off x="4389837" y="3094495"/>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84" name="Rectangle 83">
            <a:extLst>
              <a:ext uri="{FF2B5EF4-FFF2-40B4-BE49-F238E27FC236}">
                <a16:creationId xmlns:a16="http://schemas.microsoft.com/office/drawing/2014/main" id="{A7030176-79BA-46D7-93CA-17FCF601101D}"/>
              </a:ext>
            </a:extLst>
          </p:cNvPr>
          <p:cNvSpPr/>
          <p:nvPr/>
        </p:nvSpPr>
        <p:spPr bwMode="auto">
          <a:xfrm>
            <a:off x="4415185" y="1885776"/>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87" name="TextBox 86">
            <a:extLst>
              <a:ext uri="{FF2B5EF4-FFF2-40B4-BE49-F238E27FC236}">
                <a16:creationId xmlns:a16="http://schemas.microsoft.com/office/drawing/2014/main" id="{5D3A781A-5F2E-4358-B681-734E69CB8603}"/>
              </a:ext>
            </a:extLst>
          </p:cNvPr>
          <p:cNvSpPr txBox="1"/>
          <p:nvPr/>
        </p:nvSpPr>
        <p:spPr bwMode="auto">
          <a:xfrm>
            <a:off x="9108123" y="1906398"/>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88" name="TextBox 87">
            <a:extLst>
              <a:ext uri="{FF2B5EF4-FFF2-40B4-BE49-F238E27FC236}">
                <a16:creationId xmlns:a16="http://schemas.microsoft.com/office/drawing/2014/main" id="{E356828A-DBC4-436C-AEB1-38E8886FF1FD}"/>
              </a:ext>
            </a:extLst>
          </p:cNvPr>
          <p:cNvSpPr txBox="1"/>
          <p:nvPr/>
        </p:nvSpPr>
        <p:spPr bwMode="auto">
          <a:xfrm>
            <a:off x="9075719" y="3718098"/>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89" name="Rectangle 88">
            <a:extLst>
              <a:ext uri="{FF2B5EF4-FFF2-40B4-BE49-F238E27FC236}">
                <a16:creationId xmlns:a16="http://schemas.microsoft.com/office/drawing/2014/main" id="{12CF97D7-6D44-4EFF-AB3A-60ED956F05EA}"/>
              </a:ext>
            </a:extLst>
          </p:cNvPr>
          <p:cNvSpPr/>
          <p:nvPr/>
        </p:nvSpPr>
        <p:spPr bwMode="auto">
          <a:xfrm>
            <a:off x="7582864" y="3111923"/>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90" name="Rectangle 89">
            <a:extLst>
              <a:ext uri="{FF2B5EF4-FFF2-40B4-BE49-F238E27FC236}">
                <a16:creationId xmlns:a16="http://schemas.microsoft.com/office/drawing/2014/main" id="{B847C4CC-F45A-4E1A-9D69-B8B41FDBB601}"/>
              </a:ext>
            </a:extLst>
          </p:cNvPr>
          <p:cNvSpPr/>
          <p:nvPr/>
        </p:nvSpPr>
        <p:spPr bwMode="auto">
          <a:xfrm>
            <a:off x="7582864" y="1919171"/>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91" name="TextBox 90">
            <a:extLst>
              <a:ext uri="{FF2B5EF4-FFF2-40B4-BE49-F238E27FC236}">
                <a16:creationId xmlns:a16="http://schemas.microsoft.com/office/drawing/2014/main" id="{E056EA23-2EA6-453C-A15C-B2172AC13C34}"/>
              </a:ext>
            </a:extLst>
          </p:cNvPr>
          <p:cNvSpPr txBox="1"/>
          <p:nvPr/>
        </p:nvSpPr>
        <p:spPr>
          <a:xfrm>
            <a:off x="7594130" y="2624387"/>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92" name="TextBox 91">
            <a:extLst>
              <a:ext uri="{FF2B5EF4-FFF2-40B4-BE49-F238E27FC236}">
                <a16:creationId xmlns:a16="http://schemas.microsoft.com/office/drawing/2014/main" id="{0CE65EC2-482A-440A-84BF-D3DD6BBC8478}"/>
              </a:ext>
            </a:extLst>
          </p:cNvPr>
          <p:cNvSpPr txBox="1"/>
          <p:nvPr/>
        </p:nvSpPr>
        <p:spPr>
          <a:xfrm>
            <a:off x="7608908" y="3903098"/>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93" name="Rectangle 92">
            <a:extLst>
              <a:ext uri="{FF2B5EF4-FFF2-40B4-BE49-F238E27FC236}">
                <a16:creationId xmlns:a16="http://schemas.microsoft.com/office/drawing/2014/main" id="{AAB63C8E-730E-47DE-8A32-16A7D8EC5D5F}"/>
              </a:ext>
            </a:extLst>
          </p:cNvPr>
          <p:cNvSpPr/>
          <p:nvPr/>
        </p:nvSpPr>
        <p:spPr bwMode="auto">
          <a:xfrm>
            <a:off x="5880468" y="1987137"/>
            <a:ext cx="1616094" cy="1803603"/>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94" name="Rectangle 93">
            <a:extLst>
              <a:ext uri="{FF2B5EF4-FFF2-40B4-BE49-F238E27FC236}">
                <a16:creationId xmlns:a16="http://schemas.microsoft.com/office/drawing/2014/main" id="{82E014E1-C3A4-470F-B7F6-B3B9F85057B7}"/>
              </a:ext>
            </a:extLst>
          </p:cNvPr>
          <p:cNvSpPr/>
          <p:nvPr/>
        </p:nvSpPr>
        <p:spPr bwMode="auto">
          <a:xfrm>
            <a:off x="6100378" y="2393994"/>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95" name="Rectangle 94">
            <a:extLst>
              <a:ext uri="{FF2B5EF4-FFF2-40B4-BE49-F238E27FC236}">
                <a16:creationId xmlns:a16="http://schemas.microsoft.com/office/drawing/2014/main" id="{B417677C-8550-4ADB-AE86-0858019CD082}"/>
              </a:ext>
            </a:extLst>
          </p:cNvPr>
          <p:cNvSpPr/>
          <p:nvPr/>
        </p:nvSpPr>
        <p:spPr bwMode="auto">
          <a:xfrm>
            <a:off x="8412287" y="2044650"/>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96" name="Rectangle 95">
            <a:extLst>
              <a:ext uri="{FF2B5EF4-FFF2-40B4-BE49-F238E27FC236}">
                <a16:creationId xmlns:a16="http://schemas.microsoft.com/office/drawing/2014/main" id="{AE821AD1-9C44-4450-B801-BD5093A62175}"/>
              </a:ext>
            </a:extLst>
          </p:cNvPr>
          <p:cNvSpPr/>
          <p:nvPr/>
        </p:nvSpPr>
        <p:spPr bwMode="auto">
          <a:xfrm>
            <a:off x="8412288" y="2513442"/>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97" name="Rectangle 96">
            <a:extLst>
              <a:ext uri="{FF2B5EF4-FFF2-40B4-BE49-F238E27FC236}">
                <a16:creationId xmlns:a16="http://schemas.microsoft.com/office/drawing/2014/main" id="{1ADC5B9B-8B60-4E98-B95C-27783E948463}"/>
              </a:ext>
            </a:extLst>
          </p:cNvPr>
          <p:cNvSpPr/>
          <p:nvPr/>
        </p:nvSpPr>
        <p:spPr bwMode="auto">
          <a:xfrm>
            <a:off x="6804668" y="3038731"/>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98" name="Rectangle 97">
            <a:extLst>
              <a:ext uri="{FF2B5EF4-FFF2-40B4-BE49-F238E27FC236}">
                <a16:creationId xmlns:a16="http://schemas.microsoft.com/office/drawing/2014/main" id="{F372BC97-CEB2-4CCE-8F66-9257523B7C78}"/>
              </a:ext>
            </a:extLst>
          </p:cNvPr>
          <p:cNvSpPr/>
          <p:nvPr/>
        </p:nvSpPr>
        <p:spPr bwMode="auto">
          <a:xfrm>
            <a:off x="6093548" y="3239154"/>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99" name="Rectangle 98">
            <a:extLst>
              <a:ext uri="{FF2B5EF4-FFF2-40B4-BE49-F238E27FC236}">
                <a16:creationId xmlns:a16="http://schemas.microsoft.com/office/drawing/2014/main" id="{1A81E6D2-DF01-4FC4-BA30-689052808A6E}"/>
              </a:ext>
            </a:extLst>
          </p:cNvPr>
          <p:cNvSpPr/>
          <p:nvPr/>
        </p:nvSpPr>
        <p:spPr bwMode="auto">
          <a:xfrm>
            <a:off x="6781920" y="2635126"/>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100" name="Rectangle 99">
            <a:extLst>
              <a:ext uri="{FF2B5EF4-FFF2-40B4-BE49-F238E27FC236}">
                <a16:creationId xmlns:a16="http://schemas.microsoft.com/office/drawing/2014/main" id="{517CC051-1B9D-433E-9106-1B2BF7F84CDE}"/>
              </a:ext>
            </a:extLst>
          </p:cNvPr>
          <p:cNvSpPr/>
          <p:nvPr/>
        </p:nvSpPr>
        <p:spPr bwMode="auto">
          <a:xfrm>
            <a:off x="7756691" y="2189537"/>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01" name="Rectangle 100">
            <a:extLst>
              <a:ext uri="{FF2B5EF4-FFF2-40B4-BE49-F238E27FC236}">
                <a16:creationId xmlns:a16="http://schemas.microsoft.com/office/drawing/2014/main" id="{17D33CFB-6384-4A87-AAD6-DBD41D3EADCF}"/>
              </a:ext>
            </a:extLst>
          </p:cNvPr>
          <p:cNvSpPr/>
          <p:nvPr/>
        </p:nvSpPr>
        <p:spPr bwMode="auto">
          <a:xfrm>
            <a:off x="6108346" y="2819419"/>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102" name="Rectangle 101">
            <a:extLst>
              <a:ext uri="{FF2B5EF4-FFF2-40B4-BE49-F238E27FC236}">
                <a16:creationId xmlns:a16="http://schemas.microsoft.com/office/drawing/2014/main" id="{BC7AF60E-06F9-4A00-9D7C-5DB7DA27845C}"/>
              </a:ext>
            </a:extLst>
          </p:cNvPr>
          <p:cNvSpPr/>
          <p:nvPr/>
        </p:nvSpPr>
        <p:spPr bwMode="auto">
          <a:xfrm>
            <a:off x="8441197" y="3168146"/>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03" name="Rectangle 102">
            <a:extLst>
              <a:ext uri="{FF2B5EF4-FFF2-40B4-BE49-F238E27FC236}">
                <a16:creationId xmlns:a16="http://schemas.microsoft.com/office/drawing/2014/main" id="{5DBAF2DB-F418-472A-8C39-9F2E31ECA29C}"/>
              </a:ext>
            </a:extLst>
          </p:cNvPr>
          <p:cNvSpPr/>
          <p:nvPr/>
        </p:nvSpPr>
        <p:spPr bwMode="auto">
          <a:xfrm>
            <a:off x="8453572" y="3626912"/>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04" name="Rectangle 103">
            <a:extLst>
              <a:ext uri="{FF2B5EF4-FFF2-40B4-BE49-F238E27FC236}">
                <a16:creationId xmlns:a16="http://schemas.microsoft.com/office/drawing/2014/main" id="{18E776FD-E74F-4590-B9B9-13FEA1425490}"/>
              </a:ext>
            </a:extLst>
          </p:cNvPr>
          <p:cNvSpPr/>
          <p:nvPr/>
        </p:nvSpPr>
        <p:spPr bwMode="auto">
          <a:xfrm>
            <a:off x="7732127" y="344236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05" name="TextBox 104">
            <a:extLst>
              <a:ext uri="{FF2B5EF4-FFF2-40B4-BE49-F238E27FC236}">
                <a16:creationId xmlns:a16="http://schemas.microsoft.com/office/drawing/2014/main" id="{0E3BC053-9330-4E10-9D04-65582BDD3083}"/>
              </a:ext>
            </a:extLst>
          </p:cNvPr>
          <p:cNvSpPr txBox="1"/>
          <p:nvPr/>
        </p:nvSpPr>
        <p:spPr>
          <a:xfrm>
            <a:off x="6680547" y="2167967"/>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106" name="TextBox 105">
            <a:extLst>
              <a:ext uri="{FF2B5EF4-FFF2-40B4-BE49-F238E27FC236}">
                <a16:creationId xmlns:a16="http://schemas.microsoft.com/office/drawing/2014/main" id="{716BE79B-0C0D-448B-8D34-FBD6CBB5B42A}"/>
              </a:ext>
            </a:extLst>
          </p:cNvPr>
          <p:cNvSpPr txBox="1"/>
          <p:nvPr/>
        </p:nvSpPr>
        <p:spPr>
          <a:xfrm>
            <a:off x="6670294" y="2339911"/>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59" name="Rectangular Callout 104">
            <a:extLst>
              <a:ext uri="{FF2B5EF4-FFF2-40B4-BE49-F238E27FC236}">
                <a16:creationId xmlns:a16="http://schemas.microsoft.com/office/drawing/2014/main" id="{DA90C6AC-6440-4E40-9941-8BE4B9F4AC5C}"/>
              </a:ext>
            </a:extLst>
          </p:cNvPr>
          <p:cNvSpPr/>
          <p:nvPr/>
        </p:nvSpPr>
        <p:spPr bwMode="auto">
          <a:xfrm>
            <a:off x="6975796" y="1374433"/>
            <a:ext cx="2591325" cy="307777"/>
          </a:xfrm>
          <a:prstGeom prst="wedgeRectCallout">
            <a:avLst>
              <a:gd name="adj1" fmla="val 18996"/>
              <a:gd name="adj2" fmla="val 187904"/>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DNN_1 for S-NSSAI C</a:t>
            </a:r>
            <a:endParaRPr lang="en-US" sz="1400">
              <a:solidFill>
                <a:srgbClr val="00285F"/>
              </a:solidFill>
            </a:endParaRPr>
          </a:p>
        </p:txBody>
      </p:sp>
      <p:sp>
        <p:nvSpPr>
          <p:cNvPr id="75" name="Rectangular Callout 104">
            <a:extLst>
              <a:ext uri="{FF2B5EF4-FFF2-40B4-BE49-F238E27FC236}">
                <a16:creationId xmlns:a16="http://schemas.microsoft.com/office/drawing/2014/main" id="{B194608A-9188-4739-9C77-E540EB4E4C13}"/>
              </a:ext>
            </a:extLst>
          </p:cNvPr>
          <p:cNvSpPr/>
          <p:nvPr/>
        </p:nvSpPr>
        <p:spPr bwMode="auto">
          <a:xfrm>
            <a:off x="8832851" y="4223991"/>
            <a:ext cx="2519990" cy="319981"/>
          </a:xfrm>
          <a:prstGeom prst="wedgeRectCallout">
            <a:avLst>
              <a:gd name="adj1" fmla="val -46400"/>
              <a:gd name="adj2" fmla="val -303045"/>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DNN_2 for S-NSSAI D</a:t>
            </a:r>
            <a:endParaRPr lang="en-US" sz="1400">
              <a:solidFill>
                <a:srgbClr val="00285F"/>
              </a:solidFill>
            </a:endParaRPr>
          </a:p>
        </p:txBody>
      </p:sp>
      <p:cxnSp>
        <p:nvCxnSpPr>
          <p:cNvPr id="70" name="Straight Connector 69">
            <a:extLst>
              <a:ext uri="{FF2B5EF4-FFF2-40B4-BE49-F238E27FC236}">
                <a16:creationId xmlns:a16="http://schemas.microsoft.com/office/drawing/2014/main" id="{AA50C5E1-2786-45D6-905E-2EBBFB86E1CD}"/>
              </a:ext>
            </a:extLst>
          </p:cNvPr>
          <p:cNvCxnSpPr>
            <a:cxnSpLocks/>
            <a:endCxn id="72" idx="1"/>
          </p:cNvCxnSpPr>
          <p:nvPr/>
        </p:nvCxnSpPr>
        <p:spPr bwMode="auto">
          <a:xfrm>
            <a:off x="6515595" y="2653947"/>
            <a:ext cx="2708578" cy="2440892"/>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
        <p:nvSpPr>
          <p:cNvPr id="114" name="Freeform 3">
            <a:extLst>
              <a:ext uri="{FF2B5EF4-FFF2-40B4-BE49-F238E27FC236}">
                <a16:creationId xmlns:a16="http://schemas.microsoft.com/office/drawing/2014/main" id="{07E9F2F5-8ED2-4749-91E2-08A2881EC723}"/>
              </a:ext>
            </a:extLst>
          </p:cNvPr>
          <p:cNvSpPr>
            <a:spLocks noChangeAspect="1" noEditPoints="1"/>
          </p:cNvSpPr>
          <p:nvPr/>
        </p:nvSpPr>
        <p:spPr bwMode="auto">
          <a:xfrm>
            <a:off x="5295289" y="4702721"/>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15" name="Freeform 3">
            <a:extLst>
              <a:ext uri="{FF2B5EF4-FFF2-40B4-BE49-F238E27FC236}">
                <a16:creationId xmlns:a16="http://schemas.microsoft.com/office/drawing/2014/main" id="{AE7CED86-D437-4814-AFC2-52858E237049}"/>
              </a:ext>
            </a:extLst>
          </p:cNvPr>
          <p:cNvSpPr>
            <a:spLocks noChangeAspect="1" noEditPoints="1"/>
          </p:cNvSpPr>
          <p:nvPr/>
        </p:nvSpPr>
        <p:spPr bwMode="auto">
          <a:xfrm>
            <a:off x="4878055" y="4939556"/>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5" name="Rectangle 54">
            <a:extLst>
              <a:ext uri="{FF2B5EF4-FFF2-40B4-BE49-F238E27FC236}">
                <a16:creationId xmlns:a16="http://schemas.microsoft.com/office/drawing/2014/main" id="{A50D6417-F30E-4059-B452-E14AFB7431DF}"/>
              </a:ext>
            </a:extLst>
          </p:cNvPr>
          <p:cNvSpPr/>
          <p:nvPr/>
        </p:nvSpPr>
        <p:spPr bwMode="auto">
          <a:xfrm>
            <a:off x="4593991" y="1988438"/>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61" name="Rectangle 60">
            <a:extLst>
              <a:ext uri="{FF2B5EF4-FFF2-40B4-BE49-F238E27FC236}">
                <a16:creationId xmlns:a16="http://schemas.microsoft.com/office/drawing/2014/main" id="{584C6FA4-0667-4142-92B2-DE4136B1A188}"/>
              </a:ext>
            </a:extLst>
          </p:cNvPr>
          <p:cNvSpPr/>
          <p:nvPr/>
        </p:nvSpPr>
        <p:spPr bwMode="auto">
          <a:xfrm>
            <a:off x="4879048" y="3438541"/>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62" name="Rectangle 61">
            <a:extLst>
              <a:ext uri="{FF2B5EF4-FFF2-40B4-BE49-F238E27FC236}">
                <a16:creationId xmlns:a16="http://schemas.microsoft.com/office/drawing/2014/main" id="{B9936CEB-84E7-4453-B5AF-92D0CE94ABB4}"/>
              </a:ext>
            </a:extLst>
          </p:cNvPr>
          <p:cNvSpPr/>
          <p:nvPr/>
        </p:nvSpPr>
        <p:spPr bwMode="auto">
          <a:xfrm>
            <a:off x="4859544" y="2446823"/>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Tree>
    <p:extLst>
      <p:ext uri="{BB962C8B-B14F-4D97-AF65-F5344CB8AC3E}">
        <p14:creationId xmlns:p14="http://schemas.microsoft.com/office/powerpoint/2010/main" val="99609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p:txBody>
          <a:bodyPr/>
          <a:lstStyle/>
          <a:p>
            <a:r>
              <a:rPr lang="en-US" sz="3600"/>
              <a:t>Use case: UE uses single slice, AMF dedicated EPC Interworking with different DNNs</a:t>
            </a:r>
          </a:p>
        </p:txBody>
      </p:sp>
      <p:sp>
        <p:nvSpPr>
          <p:cNvPr id="4" name="Content Placeholder 3">
            <a:extLst>
              <a:ext uri="{FF2B5EF4-FFF2-40B4-BE49-F238E27FC236}">
                <a16:creationId xmlns:a16="http://schemas.microsoft.com/office/drawing/2014/main" id="{395B0B76-349A-40B5-86DA-F922D5A4174F}"/>
              </a:ext>
            </a:extLst>
          </p:cNvPr>
          <p:cNvSpPr>
            <a:spLocks noGrp="1"/>
          </p:cNvSpPr>
          <p:nvPr>
            <p:ph sz="quarter" idx="10"/>
          </p:nvPr>
        </p:nvSpPr>
        <p:spPr>
          <a:xfrm>
            <a:off x="479426" y="1844675"/>
            <a:ext cx="3168440" cy="4392613"/>
          </a:xfrm>
        </p:spPr>
        <p:txBody>
          <a:bodyPr vert="horz" lIns="72000" tIns="36000" rIns="72000" bIns="36000" rtlCol="0" anchor="t">
            <a:noAutofit/>
          </a:bodyPr>
          <a:lstStyle/>
          <a:p>
            <a:pPr marL="0" indent="0">
              <a:buNone/>
            </a:pPr>
            <a:r>
              <a:rPr lang="en-US" sz="1800"/>
              <a:t>Selection of SMF+PGW-C for PDN connections for both UEs uses different DNNs. </a:t>
            </a:r>
          </a:p>
        </p:txBody>
      </p:sp>
      <p:sp>
        <p:nvSpPr>
          <p:cNvPr id="40" name="TextBox 39">
            <a:extLst>
              <a:ext uri="{FF2B5EF4-FFF2-40B4-BE49-F238E27FC236}">
                <a16:creationId xmlns:a16="http://schemas.microsoft.com/office/drawing/2014/main" id="{118E4A71-F8D1-4E89-BEB3-F6183A7B08CC}"/>
              </a:ext>
            </a:extLst>
          </p:cNvPr>
          <p:cNvSpPr txBox="1"/>
          <p:nvPr/>
        </p:nvSpPr>
        <p:spPr>
          <a:xfrm>
            <a:off x="3499929" y="2953162"/>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3715867" y="2294412"/>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80" name="TextBox 79">
            <a:extLst>
              <a:ext uri="{FF2B5EF4-FFF2-40B4-BE49-F238E27FC236}">
                <a16:creationId xmlns:a16="http://schemas.microsoft.com/office/drawing/2014/main" id="{4A081996-5811-4EFA-ACC1-040E69AFF8F3}"/>
              </a:ext>
            </a:extLst>
          </p:cNvPr>
          <p:cNvSpPr txBox="1"/>
          <p:nvPr/>
        </p:nvSpPr>
        <p:spPr>
          <a:xfrm>
            <a:off x="3460628" y="3927120"/>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grpSp>
        <p:nvGrpSpPr>
          <p:cNvPr id="81" name="Picture Placeholder 51">
            <a:extLst>
              <a:ext uri="{FF2B5EF4-FFF2-40B4-BE49-F238E27FC236}">
                <a16:creationId xmlns:a16="http://schemas.microsoft.com/office/drawing/2014/main" id="{A5A666E8-A375-4889-94C0-C84ECF099B33}"/>
              </a:ext>
            </a:extLst>
          </p:cNvPr>
          <p:cNvGrpSpPr>
            <a:grpSpLocks noChangeAspect="1"/>
          </p:cNvGrpSpPr>
          <p:nvPr/>
        </p:nvGrpSpPr>
        <p:grpSpPr>
          <a:xfrm>
            <a:off x="3676566" y="3268370"/>
            <a:ext cx="400866" cy="642321"/>
            <a:chOff x="674873" y="539992"/>
            <a:chExt cx="450480" cy="721821"/>
          </a:xfrm>
        </p:grpSpPr>
        <p:sp>
          <p:nvSpPr>
            <p:cNvPr id="82" name="Freeform 7">
              <a:extLst>
                <a:ext uri="{FF2B5EF4-FFF2-40B4-BE49-F238E27FC236}">
                  <a16:creationId xmlns:a16="http://schemas.microsoft.com/office/drawing/2014/main" id="{A4A68034-AB59-45C1-9C89-5CE75B0026C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3" name="Freeform 8">
              <a:extLst>
                <a:ext uri="{FF2B5EF4-FFF2-40B4-BE49-F238E27FC236}">
                  <a16:creationId xmlns:a16="http://schemas.microsoft.com/office/drawing/2014/main" id="{86320230-EF34-4CB8-A00D-08E97501F54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0D8036CB-CE7C-4652-89FA-74EB14C9E70D}"/>
              </a:ext>
            </a:extLst>
          </p:cNvPr>
          <p:cNvSpPr/>
          <p:nvPr/>
        </p:nvSpPr>
        <p:spPr bwMode="auto">
          <a:xfrm>
            <a:off x="5714983" y="4398404"/>
            <a:ext cx="2556476" cy="923330"/>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57" name="Rectangle 56">
            <a:extLst>
              <a:ext uri="{FF2B5EF4-FFF2-40B4-BE49-F238E27FC236}">
                <a16:creationId xmlns:a16="http://schemas.microsoft.com/office/drawing/2014/main" id="{6A3CFC9D-05DF-47A6-B0E8-B9A7461596A9}"/>
              </a:ext>
            </a:extLst>
          </p:cNvPr>
          <p:cNvSpPr/>
          <p:nvPr/>
        </p:nvSpPr>
        <p:spPr bwMode="auto">
          <a:xfrm>
            <a:off x="6119092" y="467616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MME</a:t>
            </a:r>
          </a:p>
        </p:txBody>
      </p:sp>
      <p:sp>
        <p:nvSpPr>
          <p:cNvPr id="58" name="Rectangle 57">
            <a:extLst>
              <a:ext uri="{FF2B5EF4-FFF2-40B4-BE49-F238E27FC236}">
                <a16:creationId xmlns:a16="http://schemas.microsoft.com/office/drawing/2014/main" id="{47332A42-8C45-4749-8C6C-8EE35EBC0470}"/>
              </a:ext>
            </a:extLst>
          </p:cNvPr>
          <p:cNvSpPr/>
          <p:nvPr/>
        </p:nvSpPr>
        <p:spPr bwMode="auto">
          <a:xfrm>
            <a:off x="4641877" y="4399768"/>
            <a:ext cx="989140" cy="921966"/>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60" name="Freeform 3">
            <a:extLst>
              <a:ext uri="{FF2B5EF4-FFF2-40B4-BE49-F238E27FC236}">
                <a16:creationId xmlns:a16="http://schemas.microsoft.com/office/drawing/2014/main" id="{94694D03-F557-47F1-B479-EA554911AA68}"/>
              </a:ext>
            </a:extLst>
          </p:cNvPr>
          <p:cNvSpPr>
            <a:spLocks noChangeAspect="1" noEditPoints="1"/>
          </p:cNvSpPr>
          <p:nvPr/>
        </p:nvSpPr>
        <p:spPr bwMode="auto">
          <a:xfrm>
            <a:off x="4727359" y="4495368"/>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66" name="TextBox 65">
            <a:extLst>
              <a:ext uri="{FF2B5EF4-FFF2-40B4-BE49-F238E27FC236}">
                <a16:creationId xmlns:a16="http://schemas.microsoft.com/office/drawing/2014/main" id="{539B0432-3CCD-4B67-A0BD-2445A5E540C3}"/>
              </a:ext>
            </a:extLst>
          </p:cNvPr>
          <p:cNvSpPr txBox="1"/>
          <p:nvPr/>
        </p:nvSpPr>
        <p:spPr bwMode="auto">
          <a:xfrm>
            <a:off x="5689642" y="4373765"/>
            <a:ext cx="1540757"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lang="en-US" sz="1600" kern="1000" spc="-30">
                <a:solidFill>
                  <a:srgbClr val="181818"/>
                </a:solidFill>
                <a:latin typeface="Ericsson Hilda"/>
                <a:ea typeface="+mn-ea"/>
                <a:cs typeface="+mn-cs"/>
              </a:rPr>
              <a:t>EPC</a:t>
            </a:r>
            <a:endParaRPr kumimoji="0" lang="en-US" sz="1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7" name="Rectangle 66">
            <a:extLst>
              <a:ext uri="{FF2B5EF4-FFF2-40B4-BE49-F238E27FC236}">
                <a16:creationId xmlns:a16="http://schemas.microsoft.com/office/drawing/2014/main" id="{E871211A-E83D-4153-BDCD-2ECEB8DCD1A2}"/>
              </a:ext>
            </a:extLst>
          </p:cNvPr>
          <p:cNvSpPr/>
          <p:nvPr/>
        </p:nvSpPr>
        <p:spPr bwMode="auto">
          <a:xfrm>
            <a:off x="7402234" y="4421060"/>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SGW-C</a:t>
            </a:r>
          </a:p>
        </p:txBody>
      </p:sp>
      <p:sp>
        <p:nvSpPr>
          <p:cNvPr id="69" name="Rectangle 68">
            <a:extLst>
              <a:ext uri="{FF2B5EF4-FFF2-40B4-BE49-F238E27FC236}">
                <a16:creationId xmlns:a16="http://schemas.microsoft.com/office/drawing/2014/main" id="{AD8E64CD-D579-4BA2-8147-AE138391FA63}"/>
              </a:ext>
            </a:extLst>
          </p:cNvPr>
          <p:cNvSpPr/>
          <p:nvPr/>
        </p:nvSpPr>
        <p:spPr bwMode="auto">
          <a:xfrm>
            <a:off x="7373015" y="4877465"/>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SGW-W</a:t>
            </a:r>
          </a:p>
        </p:txBody>
      </p:sp>
      <p:sp>
        <p:nvSpPr>
          <p:cNvPr id="72" name="Rectangle 71">
            <a:extLst>
              <a:ext uri="{FF2B5EF4-FFF2-40B4-BE49-F238E27FC236}">
                <a16:creationId xmlns:a16="http://schemas.microsoft.com/office/drawing/2014/main" id="{974C3D91-BC75-4BFC-B3D7-72864742A927}"/>
              </a:ext>
            </a:extLst>
          </p:cNvPr>
          <p:cNvSpPr/>
          <p:nvPr/>
        </p:nvSpPr>
        <p:spPr>
          <a:xfrm>
            <a:off x="9022553" y="4765356"/>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DNN and S-NSSAI</a:t>
            </a:r>
          </a:p>
        </p:txBody>
      </p:sp>
      <p:cxnSp>
        <p:nvCxnSpPr>
          <p:cNvPr id="73" name="Straight Connector 72">
            <a:extLst>
              <a:ext uri="{FF2B5EF4-FFF2-40B4-BE49-F238E27FC236}">
                <a16:creationId xmlns:a16="http://schemas.microsoft.com/office/drawing/2014/main" id="{AA60C34D-D45E-484F-B6FE-AB7DE8CB8A00}"/>
              </a:ext>
            </a:extLst>
          </p:cNvPr>
          <p:cNvCxnSpPr>
            <a:cxnSpLocks/>
          </p:cNvCxnSpPr>
          <p:nvPr/>
        </p:nvCxnSpPr>
        <p:spPr bwMode="auto">
          <a:xfrm>
            <a:off x="6742345" y="4974326"/>
            <a:ext cx="2436556" cy="1048613"/>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
        <p:nvSpPr>
          <p:cNvPr id="74" name="Rectangle 73">
            <a:extLst>
              <a:ext uri="{FF2B5EF4-FFF2-40B4-BE49-F238E27FC236}">
                <a16:creationId xmlns:a16="http://schemas.microsoft.com/office/drawing/2014/main" id="{55186CBA-DB03-4030-9492-9D34779DB8CE}"/>
              </a:ext>
            </a:extLst>
          </p:cNvPr>
          <p:cNvSpPr/>
          <p:nvPr/>
        </p:nvSpPr>
        <p:spPr>
          <a:xfrm>
            <a:off x="9195644" y="5797004"/>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a:t>
            </a:r>
            <a:r>
              <a:rPr lang="en-US">
                <a:solidFill>
                  <a:schemeClr val="tx1"/>
                </a:solidFill>
              </a:rPr>
              <a:t>APN/</a:t>
            </a:r>
            <a:r>
              <a:rPr lang="en-US"/>
              <a:t>DNN</a:t>
            </a:r>
          </a:p>
        </p:txBody>
      </p:sp>
      <p:sp>
        <p:nvSpPr>
          <p:cNvPr id="68" name="Rectangle 67">
            <a:extLst>
              <a:ext uri="{FF2B5EF4-FFF2-40B4-BE49-F238E27FC236}">
                <a16:creationId xmlns:a16="http://schemas.microsoft.com/office/drawing/2014/main" id="{226BDF76-9AFD-4F51-A013-6D5AC8F993BC}"/>
              </a:ext>
            </a:extLst>
          </p:cNvPr>
          <p:cNvSpPr/>
          <p:nvPr/>
        </p:nvSpPr>
        <p:spPr bwMode="auto">
          <a:xfrm>
            <a:off x="4446472" y="3115516"/>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71" name="Rectangle 70">
            <a:extLst>
              <a:ext uri="{FF2B5EF4-FFF2-40B4-BE49-F238E27FC236}">
                <a16:creationId xmlns:a16="http://schemas.microsoft.com/office/drawing/2014/main" id="{971508D1-4EDF-43F7-9CA4-6ED3C7D4EE5C}"/>
              </a:ext>
            </a:extLst>
          </p:cNvPr>
          <p:cNvSpPr/>
          <p:nvPr/>
        </p:nvSpPr>
        <p:spPr bwMode="auto">
          <a:xfrm>
            <a:off x="4471820" y="1906797"/>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84" name="TextBox 83">
            <a:extLst>
              <a:ext uri="{FF2B5EF4-FFF2-40B4-BE49-F238E27FC236}">
                <a16:creationId xmlns:a16="http://schemas.microsoft.com/office/drawing/2014/main" id="{6922D133-94C5-406E-87DF-69EB1EB3F7CD}"/>
              </a:ext>
            </a:extLst>
          </p:cNvPr>
          <p:cNvSpPr txBox="1"/>
          <p:nvPr/>
        </p:nvSpPr>
        <p:spPr bwMode="auto">
          <a:xfrm>
            <a:off x="9164758" y="1927419"/>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109" name="TextBox 108">
            <a:extLst>
              <a:ext uri="{FF2B5EF4-FFF2-40B4-BE49-F238E27FC236}">
                <a16:creationId xmlns:a16="http://schemas.microsoft.com/office/drawing/2014/main" id="{71810771-9479-446D-9F3E-A1CBD515CBEA}"/>
              </a:ext>
            </a:extLst>
          </p:cNvPr>
          <p:cNvSpPr txBox="1"/>
          <p:nvPr/>
        </p:nvSpPr>
        <p:spPr bwMode="auto">
          <a:xfrm>
            <a:off x="9132354" y="3739119"/>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110" name="Rectangle 109">
            <a:extLst>
              <a:ext uri="{FF2B5EF4-FFF2-40B4-BE49-F238E27FC236}">
                <a16:creationId xmlns:a16="http://schemas.microsoft.com/office/drawing/2014/main" id="{BEE029FE-5E8F-447D-9393-BABF39B1C086}"/>
              </a:ext>
            </a:extLst>
          </p:cNvPr>
          <p:cNvSpPr/>
          <p:nvPr/>
        </p:nvSpPr>
        <p:spPr bwMode="auto">
          <a:xfrm>
            <a:off x="7639499" y="3132944"/>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111" name="Rectangle 110">
            <a:extLst>
              <a:ext uri="{FF2B5EF4-FFF2-40B4-BE49-F238E27FC236}">
                <a16:creationId xmlns:a16="http://schemas.microsoft.com/office/drawing/2014/main" id="{58A8EC75-99B9-43E7-BF19-7E92F6430007}"/>
              </a:ext>
            </a:extLst>
          </p:cNvPr>
          <p:cNvSpPr/>
          <p:nvPr/>
        </p:nvSpPr>
        <p:spPr bwMode="auto">
          <a:xfrm>
            <a:off x="7639499" y="1940192"/>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112" name="TextBox 111">
            <a:extLst>
              <a:ext uri="{FF2B5EF4-FFF2-40B4-BE49-F238E27FC236}">
                <a16:creationId xmlns:a16="http://schemas.microsoft.com/office/drawing/2014/main" id="{51CE6F07-8CE8-4D8B-9879-D4C93896B0AD}"/>
              </a:ext>
            </a:extLst>
          </p:cNvPr>
          <p:cNvSpPr txBox="1"/>
          <p:nvPr/>
        </p:nvSpPr>
        <p:spPr>
          <a:xfrm>
            <a:off x="8388583" y="2816155"/>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113" name="TextBox 112">
            <a:extLst>
              <a:ext uri="{FF2B5EF4-FFF2-40B4-BE49-F238E27FC236}">
                <a16:creationId xmlns:a16="http://schemas.microsoft.com/office/drawing/2014/main" id="{18B2A8F3-7B40-4773-910E-7DD03DB1017C}"/>
              </a:ext>
            </a:extLst>
          </p:cNvPr>
          <p:cNvSpPr txBox="1"/>
          <p:nvPr/>
        </p:nvSpPr>
        <p:spPr>
          <a:xfrm>
            <a:off x="8381964" y="3997584"/>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114" name="Rectangle 113">
            <a:extLst>
              <a:ext uri="{FF2B5EF4-FFF2-40B4-BE49-F238E27FC236}">
                <a16:creationId xmlns:a16="http://schemas.microsoft.com/office/drawing/2014/main" id="{7060B169-E926-4835-9702-53DBE425022A}"/>
              </a:ext>
            </a:extLst>
          </p:cNvPr>
          <p:cNvSpPr/>
          <p:nvPr/>
        </p:nvSpPr>
        <p:spPr bwMode="auto">
          <a:xfrm>
            <a:off x="6035599" y="2062438"/>
            <a:ext cx="1517598" cy="173171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115" name="Rectangle 114">
            <a:extLst>
              <a:ext uri="{FF2B5EF4-FFF2-40B4-BE49-F238E27FC236}">
                <a16:creationId xmlns:a16="http://schemas.microsoft.com/office/drawing/2014/main" id="{B25BAC07-5CB0-4B3B-8B7E-D261DB23D743}"/>
              </a:ext>
            </a:extLst>
          </p:cNvPr>
          <p:cNvSpPr/>
          <p:nvPr/>
        </p:nvSpPr>
        <p:spPr bwMode="auto">
          <a:xfrm>
            <a:off x="7808414" y="260083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116" name="Rectangle 115">
            <a:extLst>
              <a:ext uri="{FF2B5EF4-FFF2-40B4-BE49-F238E27FC236}">
                <a16:creationId xmlns:a16="http://schemas.microsoft.com/office/drawing/2014/main" id="{C3876F83-90BA-4E58-9861-27629DF07ED0}"/>
              </a:ext>
            </a:extLst>
          </p:cNvPr>
          <p:cNvSpPr/>
          <p:nvPr/>
        </p:nvSpPr>
        <p:spPr bwMode="auto">
          <a:xfrm>
            <a:off x="8468922" y="206567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17" name="Rectangle 116">
            <a:extLst>
              <a:ext uri="{FF2B5EF4-FFF2-40B4-BE49-F238E27FC236}">
                <a16:creationId xmlns:a16="http://schemas.microsoft.com/office/drawing/2014/main" id="{75EEFCD6-58FD-443A-A7CA-5DE13F8FEEA8}"/>
              </a:ext>
            </a:extLst>
          </p:cNvPr>
          <p:cNvSpPr/>
          <p:nvPr/>
        </p:nvSpPr>
        <p:spPr bwMode="auto">
          <a:xfrm>
            <a:off x="8468922" y="249467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8" name="Rectangle 117">
            <a:extLst>
              <a:ext uri="{FF2B5EF4-FFF2-40B4-BE49-F238E27FC236}">
                <a16:creationId xmlns:a16="http://schemas.microsoft.com/office/drawing/2014/main" id="{E741FCF0-81C5-4330-8999-E268CAFDA43D}"/>
              </a:ext>
            </a:extLst>
          </p:cNvPr>
          <p:cNvSpPr/>
          <p:nvPr/>
        </p:nvSpPr>
        <p:spPr bwMode="auto">
          <a:xfrm>
            <a:off x="6861303" y="3059752"/>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119" name="Rectangle 118">
            <a:extLst>
              <a:ext uri="{FF2B5EF4-FFF2-40B4-BE49-F238E27FC236}">
                <a16:creationId xmlns:a16="http://schemas.microsoft.com/office/drawing/2014/main" id="{A81DE45A-562F-487F-A608-C07944F0AFD8}"/>
              </a:ext>
            </a:extLst>
          </p:cNvPr>
          <p:cNvSpPr/>
          <p:nvPr/>
        </p:nvSpPr>
        <p:spPr bwMode="auto">
          <a:xfrm>
            <a:off x="6150183" y="3260175"/>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120" name="Rectangle 119">
            <a:extLst>
              <a:ext uri="{FF2B5EF4-FFF2-40B4-BE49-F238E27FC236}">
                <a16:creationId xmlns:a16="http://schemas.microsoft.com/office/drawing/2014/main" id="{F5DA4133-0356-40BA-B34C-569E22E232B8}"/>
              </a:ext>
            </a:extLst>
          </p:cNvPr>
          <p:cNvSpPr/>
          <p:nvPr/>
        </p:nvSpPr>
        <p:spPr bwMode="auto">
          <a:xfrm>
            <a:off x="6838555" y="2656147"/>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121" name="Rectangle 120">
            <a:extLst>
              <a:ext uri="{FF2B5EF4-FFF2-40B4-BE49-F238E27FC236}">
                <a16:creationId xmlns:a16="http://schemas.microsoft.com/office/drawing/2014/main" id="{6FAF21FA-0A3B-470A-9FDD-417DD39DC4A7}"/>
              </a:ext>
            </a:extLst>
          </p:cNvPr>
          <p:cNvSpPr/>
          <p:nvPr/>
        </p:nvSpPr>
        <p:spPr bwMode="auto">
          <a:xfrm>
            <a:off x="7812568" y="217632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22" name="Rectangle 121">
            <a:extLst>
              <a:ext uri="{FF2B5EF4-FFF2-40B4-BE49-F238E27FC236}">
                <a16:creationId xmlns:a16="http://schemas.microsoft.com/office/drawing/2014/main" id="{862E1AD7-06AC-4184-8C09-7593C55FDEE5}"/>
              </a:ext>
            </a:extLst>
          </p:cNvPr>
          <p:cNvSpPr/>
          <p:nvPr/>
        </p:nvSpPr>
        <p:spPr bwMode="auto">
          <a:xfrm>
            <a:off x="6164981" y="2840440"/>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123" name="Rectangle 122">
            <a:extLst>
              <a:ext uri="{FF2B5EF4-FFF2-40B4-BE49-F238E27FC236}">
                <a16:creationId xmlns:a16="http://schemas.microsoft.com/office/drawing/2014/main" id="{764B05B8-040E-4A52-B405-654E53267DCE}"/>
              </a:ext>
            </a:extLst>
          </p:cNvPr>
          <p:cNvSpPr/>
          <p:nvPr/>
        </p:nvSpPr>
        <p:spPr bwMode="auto">
          <a:xfrm>
            <a:off x="8497832" y="3189167"/>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24" name="Rectangle 123">
            <a:extLst>
              <a:ext uri="{FF2B5EF4-FFF2-40B4-BE49-F238E27FC236}">
                <a16:creationId xmlns:a16="http://schemas.microsoft.com/office/drawing/2014/main" id="{7C72E3DE-7B2A-453A-9576-6C6D08EFEE06}"/>
              </a:ext>
            </a:extLst>
          </p:cNvPr>
          <p:cNvSpPr/>
          <p:nvPr/>
        </p:nvSpPr>
        <p:spPr bwMode="auto">
          <a:xfrm>
            <a:off x="8510207" y="364793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25" name="Rectangle 124">
            <a:extLst>
              <a:ext uri="{FF2B5EF4-FFF2-40B4-BE49-F238E27FC236}">
                <a16:creationId xmlns:a16="http://schemas.microsoft.com/office/drawing/2014/main" id="{3AE947E7-89C1-4523-8F35-FDDC99738A9D}"/>
              </a:ext>
            </a:extLst>
          </p:cNvPr>
          <p:cNvSpPr/>
          <p:nvPr/>
        </p:nvSpPr>
        <p:spPr bwMode="auto">
          <a:xfrm>
            <a:off x="7812567" y="337371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26" name="TextBox 125">
            <a:extLst>
              <a:ext uri="{FF2B5EF4-FFF2-40B4-BE49-F238E27FC236}">
                <a16:creationId xmlns:a16="http://schemas.microsoft.com/office/drawing/2014/main" id="{36A93665-19CB-406C-B72A-ED8E9C43E177}"/>
              </a:ext>
            </a:extLst>
          </p:cNvPr>
          <p:cNvSpPr txBox="1"/>
          <p:nvPr/>
        </p:nvSpPr>
        <p:spPr>
          <a:xfrm>
            <a:off x="6066977" y="2359460"/>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127" name="TextBox 126">
            <a:extLst>
              <a:ext uri="{FF2B5EF4-FFF2-40B4-BE49-F238E27FC236}">
                <a16:creationId xmlns:a16="http://schemas.microsoft.com/office/drawing/2014/main" id="{CF406171-D5A9-42CF-AF98-054D462CA52A}"/>
              </a:ext>
            </a:extLst>
          </p:cNvPr>
          <p:cNvSpPr txBox="1"/>
          <p:nvPr/>
        </p:nvSpPr>
        <p:spPr>
          <a:xfrm>
            <a:off x="6719258" y="2363439"/>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128" name="Rectangle 127">
            <a:extLst>
              <a:ext uri="{FF2B5EF4-FFF2-40B4-BE49-F238E27FC236}">
                <a16:creationId xmlns:a16="http://schemas.microsoft.com/office/drawing/2014/main" id="{DBE948A2-237A-4080-84C8-8F0122D4BA59}"/>
              </a:ext>
            </a:extLst>
          </p:cNvPr>
          <p:cNvSpPr/>
          <p:nvPr/>
        </p:nvSpPr>
        <p:spPr bwMode="auto">
          <a:xfrm>
            <a:off x="7784769" y="3780364"/>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cxnSp>
        <p:nvCxnSpPr>
          <p:cNvPr id="70" name="Straight Connector 69">
            <a:extLst>
              <a:ext uri="{FF2B5EF4-FFF2-40B4-BE49-F238E27FC236}">
                <a16:creationId xmlns:a16="http://schemas.microsoft.com/office/drawing/2014/main" id="{AA50C5E1-2786-45D6-905E-2EBBFB86E1CD}"/>
              </a:ext>
            </a:extLst>
          </p:cNvPr>
          <p:cNvCxnSpPr>
            <a:cxnSpLocks/>
          </p:cNvCxnSpPr>
          <p:nvPr/>
        </p:nvCxnSpPr>
        <p:spPr bwMode="auto">
          <a:xfrm>
            <a:off x="8291887" y="4079815"/>
            <a:ext cx="752333" cy="888615"/>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cxnSp>
        <p:nvCxnSpPr>
          <p:cNvPr id="108" name="Straight Connector 107">
            <a:extLst>
              <a:ext uri="{FF2B5EF4-FFF2-40B4-BE49-F238E27FC236}">
                <a16:creationId xmlns:a16="http://schemas.microsoft.com/office/drawing/2014/main" id="{0E5A111F-2065-43E3-8460-2799FBBAFE9F}"/>
              </a:ext>
            </a:extLst>
          </p:cNvPr>
          <p:cNvCxnSpPr>
            <a:cxnSpLocks/>
          </p:cNvCxnSpPr>
          <p:nvPr/>
        </p:nvCxnSpPr>
        <p:spPr bwMode="auto">
          <a:xfrm>
            <a:off x="8291887" y="2870454"/>
            <a:ext cx="750054" cy="2059587"/>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
        <p:nvSpPr>
          <p:cNvPr id="63" name="Rectangular Callout 104">
            <a:extLst>
              <a:ext uri="{FF2B5EF4-FFF2-40B4-BE49-F238E27FC236}">
                <a16:creationId xmlns:a16="http://schemas.microsoft.com/office/drawing/2014/main" id="{881344FE-2A9F-4A47-BD9A-7181AB1E747F}"/>
              </a:ext>
            </a:extLst>
          </p:cNvPr>
          <p:cNvSpPr/>
          <p:nvPr/>
        </p:nvSpPr>
        <p:spPr bwMode="auto">
          <a:xfrm>
            <a:off x="7301682" y="1015425"/>
            <a:ext cx="2591325" cy="307777"/>
          </a:xfrm>
          <a:prstGeom prst="wedgeRectCallout">
            <a:avLst>
              <a:gd name="adj1" fmla="val 17163"/>
              <a:gd name="adj2" fmla="val 305213"/>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DNN_1 for S-NSSAI C</a:t>
            </a:r>
            <a:endParaRPr lang="en-US" sz="1400">
              <a:solidFill>
                <a:srgbClr val="00285F"/>
              </a:solidFill>
            </a:endParaRPr>
          </a:p>
        </p:txBody>
      </p:sp>
      <p:sp>
        <p:nvSpPr>
          <p:cNvPr id="64" name="Rectangular Callout 104">
            <a:extLst>
              <a:ext uri="{FF2B5EF4-FFF2-40B4-BE49-F238E27FC236}">
                <a16:creationId xmlns:a16="http://schemas.microsoft.com/office/drawing/2014/main" id="{361474D2-85C1-4D51-ACC5-E7A29FE00772}"/>
              </a:ext>
            </a:extLst>
          </p:cNvPr>
          <p:cNvSpPr/>
          <p:nvPr/>
        </p:nvSpPr>
        <p:spPr bwMode="auto">
          <a:xfrm>
            <a:off x="9111926" y="4229546"/>
            <a:ext cx="2519990" cy="319981"/>
          </a:xfrm>
          <a:prstGeom prst="wedgeRectCallout">
            <a:avLst>
              <a:gd name="adj1" fmla="val -54494"/>
              <a:gd name="adj2" fmla="val -28005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DNN_2 for S-NSSAI D</a:t>
            </a:r>
            <a:endParaRPr lang="en-US" sz="1400">
              <a:solidFill>
                <a:srgbClr val="00285F"/>
              </a:solidFill>
            </a:endParaRPr>
          </a:p>
        </p:txBody>
      </p:sp>
      <p:sp>
        <p:nvSpPr>
          <p:cNvPr id="134" name="Freeform 3">
            <a:extLst>
              <a:ext uri="{FF2B5EF4-FFF2-40B4-BE49-F238E27FC236}">
                <a16:creationId xmlns:a16="http://schemas.microsoft.com/office/drawing/2014/main" id="{CE517DA9-0EED-41D3-96B9-CB2D605FD35C}"/>
              </a:ext>
            </a:extLst>
          </p:cNvPr>
          <p:cNvSpPr>
            <a:spLocks noChangeAspect="1" noEditPoints="1"/>
          </p:cNvSpPr>
          <p:nvPr/>
        </p:nvSpPr>
        <p:spPr bwMode="auto">
          <a:xfrm>
            <a:off x="5241852" y="4669069"/>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35" name="Freeform 3">
            <a:extLst>
              <a:ext uri="{FF2B5EF4-FFF2-40B4-BE49-F238E27FC236}">
                <a16:creationId xmlns:a16="http://schemas.microsoft.com/office/drawing/2014/main" id="{61DE86BA-0F24-48EC-A9AB-0609448212AB}"/>
              </a:ext>
            </a:extLst>
          </p:cNvPr>
          <p:cNvSpPr>
            <a:spLocks noChangeAspect="1" noEditPoints="1"/>
          </p:cNvSpPr>
          <p:nvPr/>
        </p:nvSpPr>
        <p:spPr bwMode="auto">
          <a:xfrm>
            <a:off x="4824618" y="4905904"/>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9" name="Rectangle 58">
            <a:extLst>
              <a:ext uri="{FF2B5EF4-FFF2-40B4-BE49-F238E27FC236}">
                <a16:creationId xmlns:a16="http://schemas.microsoft.com/office/drawing/2014/main" id="{CCF1D624-9AF1-48F9-9811-CDEC0F256F02}"/>
              </a:ext>
            </a:extLst>
          </p:cNvPr>
          <p:cNvSpPr/>
          <p:nvPr/>
        </p:nvSpPr>
        <p:spPr bwMode="auto">
          <a:xfrm>
            <a:off x="4692827" y="2049398"/>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61" name="Rectangle 60">
            <a:extLst>
              <a:ext uri="{FF2B5EF4-FFF2-40B4-BE49-F238E27FC236}">
                <a16:creationId xmlns:a16="http://schemas.microsoft.com/office/drawing/2014/main" id="{4B204805-5AD4-48E1-92CC-CFA36D51C614}"/>
              </a:ext>
            </a:extLst>
          </p:cNvPr>
          <p:cNvSpPr/>
          <p:nvPr/>
        </p:nvSpPr>
        <p:spPr bwMode="auto">
          <a:xfrm>
            <a:off x="4977884" y="3499501"/>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62" name="Rectangle 61">
            <a:extLst>
              <a:ext uri="{FF2B5EF4-FFF2-40B4-BE49-F238E27FC236}">
                <a16:creationId xmlns:a16="http://schemas.microsoft.com/office/drawing/2014/main" id="{39074E73-D08D-4038-8E15-B9F27E78F5EE}"/>
              </a:ext>
            </a:extLst>
          </p:cNvPr>
          <p:cNvSpPr/>
          <p:nvPr/>
        </p:nvSpPr>
        <p:spPr bwMode="auto">
          <a:xfrm>
            <a:off x="4958380" y="2507783"/>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Tree>
    <p:extLst>
      <p:ext uri="{BB962C8B-B14F-4D97-AF65-F5344CB8AC3E}">
        <p14:creationId xmlns:p14="http://schemas.microsoft.com/office/powerpoint/2010/main" val="365480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63"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Overview, phasing and industry status</a:t>
            </a:r>
            <a:br>
              <a:rPr lang="en-US"/>
            </a:br>
            <a:endParaRPr lang="en-US"/>
          </a:p>
        </p:txBody>
      </p:sp>
      <p:sp>
        <p:nvSpPr>
          <p:cNvPr id="2" name="Subtitle 1">
            <a:extLst>
              <a:ext uri="{FF2B5EF4-FFF2-40B4-BE49-F238E27FC236}">
                <a16:creationId xmlns:a16="http://schemas.microsoft.com/office/drawing/2014/main" id="{D9E1CD2A-6296-41EA-92C8-A5318ABC64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5789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Use case </a:t>
            </a:r>
            <a:br>
              <a:rPr lang="en-US"/>
            </a:br>
            <a:r>
              <a:rPr lang="en-US"/>
              <a:t>Geographical limited network slice</a:t>
            </a:r>
          </a:p>
        </p:txBody>
      </p:sp>
      <p:sp>
        <p:nvSpPr>
          <p:cNvPr id="3" name="Subtitle 2">
            <a:extLst>
              <a:ext uri="{FF2B5EF4-FFF2-40B4-BE49-F238E27FC236}">
                <a16:creationId xmlns:a16="http://schemas.microsoft.com/office/drawing/2014/main" id="{613D4496-0F4C-4CC6-87DD-58DE9D2B18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2829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a:xfrm>
            <a:off x="479425" y="476250"/>
            <a:ext cx="9577066" cy="1081088"/>
          </a:xfrm>
        </p:spPr>
        <p:txBody>
          <a:bodyPr/>
          <a:lstStyle/>
          <a:p>
            <a:r>
              <a:rPr lang="en-US"/>
              <a:t>Use case: geographical limited network slice</a:t>
            </a:r>
            <a:br>
              <a:rPr lang="en-US"/>
            </a:br>
            <a:endParaRPr lang="en-US"/>
          </a:p>
        </p:txBody>
      </p:sp>
      <p:sp>
        <p:nvSpPr>
          <p:cNvPr id="3" name="Content Placeholder 2">
            <a:extLst>
              <a:ext uri="{FF2B5EF4-FFF2-40B4-BE49-F238E27FC236}">
                <a16:creationId xmlns:a16="http://schemas.microsoft.com/office/drawing/2014/main" id="{CFB2EDD7-5DE3-4934-B864-7D4DA0EEF028}"/>
              </a:ext>
            </a:extLst>
          </p:cNvPr>
          <p:cNvSpPr>
            <a:spLocks noGrp="1"/>
          </p:cNvSpPr>
          <p:nvPr>
            <p:ph sz="quarter" idx="10"/>
          </p:nvPr>
        </p:nvSpPr>
        <p:spPr>
          <a:xfrm>
            <a:off x="402187" y="1910080"/>
            <a:ext cx="4067058" cy="4095214"/>
          </a:xfrm>
        </p:spPr>
        <p:txBody>
          <a:bodyPr/>
          <a:lstStyle/>
          <a:p>
            <a:pPr marL="285750" indent="-285750">
              <a:buFont typeface="Arial" panose="020B0604020202020204" pitchFamily="34" charset="0"/>
              <a:buChar char="•"/>
            </a:pPr>
            <a:r>
              <a:rPr lang="en-US" sz="1800"/>
              <a:t>One slice is not available in all registration areas, e.g., network slice C only in enterprise area</a:t>
            </a:r>
          </a:p>
          <a:p>
            <a:pPr marL="285750" indent="-285750">
              <a:buFont typeface="Arial" panose="020B0604020202020204" pitchFamily="34" charset="0"/>
              <a:buChar char="•"/>
            </a:pPr>
            <a:r>
              <a:rPr lang="en-US" sz="1800"/>
              <a:t>Network slice C may be used b</a:t>
            </a:r>
            <a:r>
              <a:rPr lang="en-US" sz="1800" kern="1000" spc="-30">
                <a:ea typeface="+mn-ea"/>
                <a:cs typeface="+mn-cs"/>
              </a:rPr>
              <a:t>y robots only in registration area 1 and by smartphones when entering registration area 1 </a:t>
            </a:r>
          </a:p>
          <a:p>
            <a:endParaRPr lang="en-US"/>
          </a:p>
        </p:txBody>
      </p:sp>
      <p:sp>
        <p:nvSpPr>
          <p:cNvPr id="40" name="TextBox 39">
            <a:extLst>
              <a:ext uri="{FF2B5EF4-FFF2-40B4-BE49-F238E27FC236}">
                <a16:creationId xmlns:a16="http://schemas.microsoft.com/office/drawing/2014/main" id="{118E4A71-F8D1-4E89-BEB3-F6183A7B08CC}"/>
              </a:ext>
            </a:extLst>
          </p:cNvPr>
          <p:cNvSpPr txBox="1"/>
          <p:nvPr/>
        </p:nvSpPr>
        <p:spPr>
          <a:xfrm>
            <a:off x="4543016" y="4534117"/>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46" name="Rectangle 45">
            <a:extLst>
              <a:ext uri="{FF2B5EF4-FFF2-40B4-BE49-F238E27FC236}">
                <a16:creationId xmlns:a16="http://schemas.microsoft.com/office/drawing/2014/main" id="{34921665-494C-49EA-9E72-DE52A7BCA5CA}"/>
              </a:ext>
            </a:extLst>
          </p:cNvPr>
          <p:cNvSpPr/>
          <p:nvPr/>
        </p:nvSpPr>
        <p:spPr bwMode="auto">
          <a:xfrm>
            <a:off x="5168223" y="1428101"/>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7" name="Rectangle 46">
            <a:extLst>
              <a:ext uri="{FF2B5EF4-FFF2-40B4-BE49-F238E27FC236}">
                <a16:creationId xmlns:a16="http://schemas.microsoft.com/office/drawing/2014/main" id="{F712ACEF-342C-46A1-91EC-4949FCEADA06}"/>
              </a:ext>
            </a:extLst>
          </p:cNvPr>
          <p:cNvSpPr/>
          <p:nvPr/>
        </p:nvSpPr>
        <p:spPr bwMode="auto">
          <a:xfrm>
            <a:off x="7088463" y="1428101"/>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8" name="Rectangle 47">
            <a:extLst>
              <a:ext uri="{FF2B5EF4-FFF2-40B4-BE49-F238E27FC236}">
                <a16:creationId xmlns:a16="http://schemas.microsoft.com/office/drawing/2014/main" id="{941679F3-FC32-4748-A9B0-1D20782B5908}"/>
              </a:ext>
            </a:extLst>
          </p:cNvPr>
          <p:cNvSpPr/>
          <p:nvPr/>
        </p:nvSpPr>
        <p:spPr bwMode="auto">
          <a:xfrm>
            <a:off x="5377848" y="2247011"/>
            <a:ext cx="1456989" cy="332542"/>
          </a:xfrm>
          <a:prstGeom prst="rect">
            <a:avLst/>
          </a:prstGeom>
          <a:solidFill>
            <a:schemeClr val="accent4">
              <a:lumMod val="20000"/>
              <a:lumOff val="80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49" name="TextBox 48">
            <a:extLst>
              <a:ext uri="{FF2B5EF4-FFF2-40B4-BE49-F238E27FC236}">
                <a16:creationId xmlns:a16="http://schemas.microsoft.com/office/drawing/2014/main" id="{DB0E7FA5-8B83-4069-8B6F-08875590338F}"/>
              </a:ext>
            </a:extLst>
          </p:cNvPr>
          <p:cNvSpPr txBox="1"/>
          <p:nvPr/>
        </p:nvSpPr>
        <p:spPr bwMode="auto">
          <a:xfrm>
            <a:off x="5543490" y="2268918"/>
            <a:ext cx="972117"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C</a:t>
            </a:r>
          </a:p>
        </p:txBody>
      </p:sp>
      <p:sp>
        <p:nvSpPr>
          <p:cNvPr id="50" name="TextBox 49">
            <a:extLst>
              <a:ext uri="{FF2B5EF4-FFF2-40B4-BE49-F238E27FC236}">
                <a16:creationId xmlns:a16="http://schemas.microsoft.com/office/drawing/2014/main" id="{AC470F42-E655-4CFA-BBFD-65FDAE8C29BA}"/>
              </a:ext>
            </a:extLst>
          </p:cNvPr>
          <p:cNvSpPr txBox="1">
            <a:spLocks/>
          </p:cNvSpPr>
          <p:nvPr/>
        </p:nvSpPr>
        <p:spPr bwMode="auto">
          <a:xfrm>
            <a:off x="5882812" y="1469672"/>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gNB1</a:t>
            </a:r>
          </a:p>
        </p:txBody>
      </p:sp>
      <p:sp>
        <p:nvSpPr>
          <p:cNvPr id="51" name="TextBox 50">
            <a:extLst>
              <a:ext uri="{FF2B5EF4-FFF2-40B4-BE49-F238E27FC236}">
                <a16:creationId xmlns:a16="http://schemas.microsoft.com/office/drawing/2014/main" id="{48434221-164F-4973-8515-B4046CF1B38F}"/>
              </a:ext>
            </a:extLst>
          </p:cNvPr>
          <p:cNvSpPr txBox="1">
            <a:spLocks/>
          </p:cNvSpPr>
          <p:nvPr/>
        </p:nvSpPr>
        <p:spPr bwMode="auto">
          <a:xfrm>
            <a:off x="7693806" y="1487529"/>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gNB2</a:t>
            </a:r>
          </a:p>
        </p:txBody>
      </p:sp>
      <p:sp>
        <p:nvSpPr>
          <p:cNvPr id="52" name="TextBox 51">
            <a:extLst>
              <a:ext uri="{FF2B5EF4-FFF2-40B4-BE49-F238E27FC236}">
                <a16:creationId xmlns:a16="http://schemas.microsoft.com/office/drawing/2014/main" id="{BABFDFF9-F16C-4D5F-AF6C-DE79837D8444}"/>
              </a:ext>
            </a:extLst>
          </p:cNvPr>
          <p:cNvSpPr txBox="1"/>
          <p:nvPr/>
        </p:nvSpPr>
        <p:spPr bwMode="auto">
          <a:xfrm>
            <a:off x="5242896" y="2935124"/>
            <a:ext cx="1702341"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1</a:t>
            </a:r>
          </a:p>
        </p:txBody>
      </p:sp>
      <p:sp>
        <p:nvSpPr>
          <p:cNvPr id="53" name="TextBox 52">
            <a:extLst>
              <a:ext uri="{FF2B5EF4-FFF2-40B4-BE49-F238E27FC236}">
                <a16:creationId xmlns:a16="http://schemas.microsoft.com/office/drawing/2014/main" id="{158888B3-9F36-481E-A2A5-55985621654E}"/>
              </a:ext>
            </a:extLst>
          </p:cNvPr>
          <p:cNvSpPr txBox="1"/>
          <p:nvPr/>
        </p:nvSpPr>
        <p:spPr bwMode="auto">
          <a:xfrm>
            <a:off x="7179543" y="2959460"/>
            <a:ext cx="1766167"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2 </a:t>
            </a:r>
          </a:p>
        </p:txBody>
      </p:sp>
      <p:cxnSp>
        <p:nvCxnSpPr>
          <p:cNvPr id="55" name="Straight Connector 54">
            <a:extLst>
              <a:ext uri="{FF2B5EF4-FFF2-40B4-BE49-F238E27FC236}">
                <a16:creationId xmlns:a16="http://schemas.microsoft.com/office/drawing/2014/main" id="{8ABD2575-C6AF-4755-B046-BCC677BBCF5A}"/>
              </a:ext>
            </a:extLst>
          </p:cNvPr>
          <p:cNvCxnSpPr>
            <a:cxnSpLocks/>
            <a:stCxn id="46" idx="2"/>
          </p:cNvCxnSpPr>
          <p:nvPr/>
        </p:nvCxnSpPr>
        <p:spPr bwMode="auto">
          <a:xfrm flipH="1">
            <a:off x="5918720" y="3215991"/>
            <a:ext cx="209623" cy="455901"/>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78" name="Rectangle 77">
            <a:extLst>
              <a:ext uri="{FF2B5EF4-FFF2-40B4-BE49-F238E27FC236}">
                <a16:creationId xmlns:a16="http://schemas.microsoft.com/office/drawing/2014/main" id="{5BF57393-3D65-4461-863B-35D5436DFF14}"/>
              </a:ext>
            </a:extLst>
          </p:cNvPr>
          <p:cNvSpPr/>
          <p:nvPr/>
        </p:nvSpPr>
        <p:spPr bwMode="auto">
          <a:xfrm>
            <a:off x="5362173" y="2601296"/>
            <a:ext cx="3403240" cy="332542"/>
          </a:xfrm>
          <a:prstGeom prst="rect">
            <a:avLst/>
          </a:prstGeom>
          <a:solidFill>
            <a:schemeClr val="accent1"/>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79" name="TextBox 78">
            <a:extLst>
              <a:ext uri="{FF2B5EF4-FFF2-40B4-BE49-F238E27FC236}">
                <a16:creationId xmlns:a16="http://schemas.microsoft.com/office/drawing/2014/main" id="{F886B924-45B4-402E-9B5B-5D8A4E3A51EB}"/>
              </a:ext>
            </a:extLst>
          </p:cNvPr>
          <p:cNvSpPr txBox="1"/>
          <p:nvPr/>
        </p:nvSpPr>
        <p:spPr bwMode="auto">
          <a:xfrm>
            <a:off x="5527815" y="2623203"/>
            <a:ext cx="984941"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a:t>
            </a:r>
            <a:r>
              <a:rPr lang="en-US" sz="1400" kern="1200">
                <a:solidFill>
                  <a:srgbClr val="181818"/>
                </a:solidFill>
                <a:latin typeface="Ericsson Hilda"/>
                <a:ea typeface="+mn-ea"/>
                <a:cs typeface="+mn-cs"/>
              </a:rPr>
              <a:t>D</a:t>
            </a: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0" name="TextBox 79">
            <a:extLst>
              <a:ext uri="{FF2B5EF4-FFF2-40B4-BE49-F238E27FC236}">
                <a16:creationId xmlns:a16="http://schemas.microsoft.com/office/drawing/2014/main" id="{4A081996-5811-4EFA-ACC1-040E69AFF8F3}"/>
              </a:ext>
            </a:extLst>
          </p:cNvPr>
          <p:cNvSpPr txBox="1"/>
          <p:nvPr/>
        </p:nvSpPr>
        <p:spPr>
          <a:xfrm>
            <a:off x="4503715" y="5508075"/>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grpSp>
        <p:nvGrpSpPr>
          <p:cNvPr id="81" name="Picture Placeholder 51">
            <a:extLst>
              <a:ext uri="{FF2B5EF4-FFF2-40B4-BE49-F238E27FC236}">
                <a16:creationId xmlns:a16="http://schemas.microsoft.com/office/drawing/2014/main" id="{A5A666E8-A375-4889-94C0-C84ECF099B33}"/>
              </a:ext>
            </a:extLst>
          </p:cNvPr>
          <p:cNvGrpSpPr>
            <a:grpSpLocks noChangeAspect="1"/>
          </p:cNvGrpSpPr>
          <p:nvPr/>
        </p:nvGrpSpPr>
        <p:grpSpPr>
          <a:xfrm>
            <a:off x="4719653" y="4849325"/>
            <a:ext cx="400866" cy="642321"/>
            <a:chOff x="674873" y="539992"/>
            <a:chExt cx="450480" cy="721821"/>
          </a:xfrm>
        </p:grpSpPr>
        <p:sp>
          <p:nvSpPr>
            <p:cNvPr id="82" name="Freeform 7">
              <a:extLst>
                <a:ext uri="{FF2B5EF4-FFF2-40B4-BE49-F238E27FC236}">
                  <a16:creationId xmlns:a16="http://schemas.microsoft.com/office/drawing/2014/main" id="{A4A68034-AB59-45C1-9C89-5CE75B0026C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3" name="Freeform 8">
              <a:extLst>
                <a:ext uri="{FF2B5EF4-FFF2-40B4-BE49-F238E27FC236}">
                  <a16:creationId xmlns:a16="http://schemas.microsoft.com/office/drawing/2014/main" id="{86320230-EF34-4CB8-A00D-08E97501F54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66" name="Freeform 3">
            <a:extLst>
              <a:ext uri="{FF2B5EF4-FFF2-40B4-BE49-F238E27FC236}">
                <a16:creationId xmlns:a16="http://schemas.microsoft.com/office/drawing/2014/main" id="{2C7F04E4-3D8D-4310-AD03-9D8A04F797E7}"/>
              </a:ext>
            </a:extLst>
          </p:cNvPr>
          <p:cNvSpPr>
            <a:spLocks noChangeAspect="1" noEditPoints="1"/>
          </p:cNvSpPr>
          <p:nvPr/>
        </p:nvSpPr>
        <p:spPr bwMode="auto">
          <a:xfrm>
            <a:off x="4691671" y="4025452"/>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04" name="Rectangle 103">
            <a:extLst>
              <a:ext uri="{FF2B5EF4-FFF2-40B4-BE49-F238E27FC236}">
                <a16:creationId xmlns:a16="http://schemas.microsoft.com/office/drawing/2014/main" id="{91102F07-43B8-4CFA-AB83-4EC542863BF4}"/>
              </a:ext>
            </a:extLst>
          </p:cNvPr>
          <p:cNvSpPr/>
          <p:nvPr/>
        </p:nvSpPr>
        <p:spPr bwMode="auto">
          <a:xfrm>
            <a:off x="5307956" y="4784600"/>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105" name="Rectangle 104">
            <a:extLst>
              <a:ext uri="{FF2B5EF4-FFF2-40B4-BE49-F238E27FC236}">
                <a16:creationId xmlns:a16="http://schemas.microsoft.com/office/drawing/2014/main" id="{2B102B75-1966-401D-99F2-6420310AABC8}"/>
              </a:ext>
            </a:extLst>
          </p:cNvPr>
          <p:cNvSpPr/>
          <p:nvPr/>
        </p:nvSpPr>
        <p:spPr bwMode="auto">
          <a:xfrm>
            <a:off x="5333304" y="3575881"/>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106" name="TextBox 105">
            <a:extLst>
              <a:ext uri="{FF2B5EF4-FFF2-40B4-BE49-F238E27FC236}">
                <a16:creationId xmlns:a16="http://schemas.microsoft.com/office/drawing/2014/main" id="{747A26BE-71BF-42CE-8F0F-DDD20D910B19}"/>
              </a:ext>
            </a:extLst>
          </p:cNvPr>
          <p:cNvSpPr txBox="1"/>
          <p:nvPr/>
        </p:nvSpPr>
        <p:spPr bwMode="auto">
          <a:xfrm>
            <a:off x="10026242" y="3596503"/>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107" name="TextBox 106">
            <a:extLst>
              <a:ext uri="{FF2B5EF4-FFF2-40B4-BE49-F238E27FC236}">
                <a16:creationId xmlns:a16="http://schemas.microsoft.com/office/drawing/2014/main" id="{288C4E7F-7D7A-42C2-9AD9-EE3F235F0F58}"/>
              </a:ext>
            </a:extLst>
          </p:cNvPr>
          <p:cNvSpPr txBox="1"/>
          <p:nvPr/>
        </p:nvSpPr>
        <p:spPr bwMode="auto">
          <a:xfrm>
            <a:off x="9993838" y="5408203"/>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108" name="Rectangle 107">
            <a:extLst>
              <a:ext uri="{FF2B5EF4-FFF2-40B4-BE49-F238E27FC236}">
                <a16:creationId xmlns:a16="http://schemas.microsoft.com/office/drawing/2014/main" id="{6239A150-2967-4F42-8F25-6CD886027C53}"/>
              </a:ext>
            </a:extLst>
          </p:cNvPr>
          <p:cNvSpPr/>
          <p:nvPr/>
        </p:nvSpPr>
        <p:spPr bwMode="auto">
          <a:xfrm>
            <a:off x="8500983" y="4802028"/>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109" name="Rectangle 108">
            <a:extLst>
              <a:ext uri="{FF2B5EF4-FFF2-40B4-BE49-F238E27FC236}">
                <a16:creationId xmlns:a16="http://schemas.microsoft.com/office/drawing/2014/main" id="{C114FBF6-0C4B-482D-B5C1-C0C3F92095F6}"/>
              </a:ext>
            </a:extLst>
          </p:cNvPr>
          <p:cNvSpPr/>
          <p:nvPr/>
        </p:nvSpPr>
        <p:spPr bwMode="auto">
          <a:xfrm>
            <a:off x="8500983" y="3609276"/>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110" name="TextBox 109">
            <a:extLst>
              <a:ext uri="{FF2B5EF4-FFF2-40B4-BE49-F238E27FC236}">
                <a16:creationId xmlns:a16="http://schemas.microsoft.com/office/drawing/2014/main" id="{237AF853-684A-47ED-92C5-CB1FF117C378}"/>
              </a:ext>
            </a:extLst>
          </p:cNvPr>
          <p:cNvSpPr txBox="1"/>
          <p:nvPr/>
        </p:nvSpPr>
        <p:spPr>
          <a:xfrm>
            <a:off x="9250067" y="4485239"/>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111" name="TextBox 110">
            <a:extLst>
              <a:ext uri="{FF2B5EF4-FFF2-40B4-BE49-F238E27FC236}">
                <a16:creationId xmlns:a16="http://schemas.microsoft.com/office/drawing/2014/main" id="{28469D0F-227D-4187-8133-DD4881F44A0A}"/>
              </a:ext>
            </a:extLst>
          </p:cNvPr>
          <p:cNvSpPr txBox="1"/>
          <p:nvPr/>
        </p:nvSpPr>
        <p:spPr>
          <a:xfrm>
            <a:off x="9243448" y="5666668"/>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112" name="Rectangle 111">
            <a:extLst>
              <a:ext uri="{FF2B5EF4-FFF2-40B4-BE49-F238E27FC236}">
                <a16:creationId xmlns:a16="http://schemas.microsoft.com/office/drawing/2014/main" id="{221DCB70-A1A5-4ADD-8D48-D54B72CF17CC}"/>
              </a:ext>
            </a:extLst>
          </p:cNvPr>
          <p:cNvSpPr/>
          <p:nvPr/>
        </p:nvSpPr>
        <p:spPr bwMode="auto">
          <a:xfrm>
            <a:off x="6897083" y="3731522"/>
            <a:ext cx="1517598" cy="173171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113" name="Rectangle 112">
            <a:extLst>
              <a:ext uri="{FF2B5EF4-FFF2-40B4-BE49-F238E27FC236}">
                <a16:creationId xmlns:a16="http://schemas.microsoft.com/office/drawing/2014/main" id="{838B5C8A-9EA0-4463-977B-231F6598E410}"/>
              </a:ext>
            </a:extLst>
          </p:cNvPr>
          <p:cNvSpPr/>
          <p:nvPr/>
        </p:nvSpPr>
        <p:spPr bwMode="auto">
          <a:xfrm>
            <a:off x="8669898" y="426991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114" name="Rectangle 113">
            <a:extLst>
              <a:ext uri="{FF2B5EF4-FFF2-40B4-BE49-F238E27FC236}">
                <a16:creationId xmlns:a16="http://schemas.microsoft.com/office/drawing/2014/main" id="{9263B501-6909-4FF0-86F4-30515D2D0697}"/>
              </a:ext>
            </a:extLst>
          </p:cNvPr>
          <p:cNvSpPr/>
          <p:nvPr/>
        </p:nvSpPr>
        <p:spPr bwMode="auto">
          <a:xfrm>
            <a:off x="9330406" y="373475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15" name="Rectangle 114">
            <a:extLst>
              <a:ext uri="{FF2B5EF4-FFF2-40B4-BE49-F238E27FC236}">
                <a16:creationId xmlns:a16="http://schemas.microsoft.com/office/drawing/2014/main" id="{BA0B9798-8104-4084-AEBB-D2FD7087F2F6}"/>
              </a:ext>
            </a:extLst>
          </p:cNvPr>
          <p:cNvSpPr/>
          <p:nvPr/>
        </p:nvSpPr>
        <p:spPr bwMode="auto">
          <a:xfrm>
            <a:off x="9330406" y="416375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6" name="Rectangle 115">
            <a:extLst>
              <a:ext uri="{FF2B5EF4-FFF2-40B4-BE49-F238E27FC236}">
                <a16:creationId xmlns:a16="http://schemas.microsoft.com/office/drawing/2014/main" id="{EED24558-8140-4282-8778-B467BE46EB3C}"/>
              </a:ext>
            </a:extLst>
          </p:cNvPr>
          <p:cNvSpPr/>
          <p:nvPr/>
        </p:nvSpPr>
        <p:spPr bwMode="auto">
          <a:xfrm>
            <a:off x="7722787" y="4728836"/>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117" name="Rectangle 116">
            <a:extLst>
              <a:ext uri="{FF2B5EF4-FFF2-40B4-BE49-F238E27FC236}">
                <a16:creationId xmlns:a16="http://schemas.microsoft.com/office/drawing/2014/main" id="{4E8745AE-EEB1-4DFD-94DB-2FE65FE0D115}"/>
              </a:ext>
            </a:extLst>
          </p:cNvPr>
          <p:cNvSpPr/>
          <p:nvPr/>
        </p:nvSpPr>
        <p:spPr bwMode="auto">
          <a:xfrm>
            <a:off x="7011667" y="4929259"/>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118" name="Rectangle 117">
            <a:extLst>
              <a:ext uri="{FF2B5EF4-FFF2-40B4-BE49-F238E27FC236}">
                <a16:creationId xmlns:a16="http://schemas.microsoft.com/office/drawing/2014/main" id="{947DC39F-F5DD-4945-B6E7-805349BA9EF3}"/>
              </a:ext>
            </a:extLst>
          </p:cNvPr>
          <p:cNvSpPr/>
          <p:nvPr/>
        </p:nvSpPr>
        <p:spPr bwMode="auto">
          <a:xfrm>
            <a:off x="7700039" y="4325231"/>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119" name="Rectangle 118">
            <a:extLst>
              <a:ext uri="{FF2B5EF4-FFF2-40B4-BE49-F238E27FC236}">
                <a16:creationId xmlns:a16="http://schemas.microsoft.com/office/drawing/2014/main" id="{B574B826-9A08-4489-81CA-4C8343124785}"/>
              </a:ext>
            </a:extLst>
          </p:cNvPr>
          <p:cNvSpPr/>
          <p:nvPr/>
        </p:nvSpPr>
        <p:spPr bwMode="auto">
          <a:xfrm>
            <a:off x="8674052" y="384540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20" name="Rectangle 119">
            <a:extLst>
              <a:ext uri="{FF2B5EF4-FFF2-40B4-BE49-F238E27FC236}">
                <a16:creationId xmlns:a16="http://schemas.microsoft.com/office/drawing/2014/main" id="{53F80316-CD26-4F3A-AE3D-4E8B385E6171}"/>
              </a:ext>
            </a:extLst>
          </p:cNvPr>
          <p:cNvSpPr/>
          <p:nvPr/>
        </p:nvSpPr>
        <p:spPr bwMode="auto">
          <a:xfrm>
            <a:off x="7026465" y="4509524"/>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121" name="Rectangle 120">
            <a:extLst>
              <a:ext uri="{FF2B5EF4-FFF2-40B4-BE49-F238E27FC236}">
                <a16:creationId xmlns:a16="http://schemas.microsoft.com/office/drawing/2014/main" id="{E8B506F7-1EB8-4B2F-8A48-C33FBAA1DF45}"/>
              </a:ext>
            </a:extLst>
          </p:cNvPr>
          <p:cNvSpPr/>
          <p:nvPr/>
        </p:nvSpPr>
        <p:spPr bwMode="auto">
          <a:xfrm>
            <a:off x="9359316" y="485825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22" name="Rectangle 121">
            <a:extLst>
              <a:ext uri="{FF2B5EF4-FFF2-40B4-BE49-F238E27FC236}">
                <a16:creationId xmlns:a16="http://schemas.microsoft.com/office/drawing/2014/main" id="{258B494B-31C7-4A5B-8B67-895432E08B35}"/>
              </a:ext>
            </a:extLst>
          </p:cNvPr>
          <p:cNvSpPr/>
          <p:nvPr/>
        </p:nvSpPr>
        <p:spPr bwMode="auto">
          <a:xfrm>
            <a:off x="9371691" y="5317017"/>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23" name="Rectangle 122">
            <a:extLst>
              <a:ext uri="{FF2B5EF4-FFF2-40B4-BE49-F238E27FC236}">
                <a16:creationId xmlns:a16="http://schemas.microsoft.com/office/drawing/2014/main" id="{E7E86914-5947-465A-A6F3-EA379B6CBF39}"/>
              </a:ext>
            </a:extLst>
          </p:cNvPr>
          <p:cNvSpPr/>
          <p:nvPr/>
        </p:nvSpPr>
        <p:spPr bwMode="auto">
          <a:xfrm>
            <a:off x="8674051" y="5042799"/>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124" name="TextBox 123">
            <a:extLst>
              <a:ext uri="{FF2B5EF4-FFF2-40B4-BE49-F238E27FC236}">
                <a16:creationId xmlns:a16="http://schemas.microsoft.com/office/drawing/2014/main" id="{AD2D37C7-1B9B-4A97-A3D0-77B98078A77F}"/>
              </a:ext>
            </a:extLst>
          </p:cNvPr>
          <p:cNvSpPr txBox="1"/>
          <p:nvPr/>
        </p:nvSpPr>
        <p:spPr>
          <a:xfrm>
            <a:off x="6928461" y="4028544"/>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125" name="TextBox 124">
            <a:extLst>
              <a:ext uri="{FF2B5EF4-FFF2-40B4-BE49-F238E27FC236}">
                <a16:creationId xmlns:a16="http://schemas.microsoft.com/office/drawing/2014/main" id="{FE5538B8-38EF-426D-91B0-28AA0A3FD2AF}"/>
              </a:ext>
            </a:extLst>
          </p:cNvPr>
          <p:cNvSpPr txBox="1"/>
          <p:nvPr/>
        </p:nvSpPr>
        <p:spPr>
          <a:xfrm>
            <a:off x="7580742" y="4032523"/>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126" name="Rectangle 125">
            <a:extLst>
              <a:ext uri="{FF2B5EF4-FFF2-40B4-BE49-F238E27FC236}">
                <a16:creationId xmlns:a16="http://schemas.microsoft.com/office/drawing/2014/main" id="{6F1A777C-4948-4ADB-B401-7F15248E214D}"/>
              </a:ext>
            </a:extLst>
          </p:cNvPr>
          <p:cNvSpPr/>
          <p:nvPr/>
        </p:nvSpPr>
        <p:spPr bwMode="auto">
          <a:xfrm>
            <a:off x="8646253" y="5449448"/>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127" name="Rectangle 126">
            <a:extLst>
              <a:ext uri="{FF2B5EF4-FFF2-40B4-BE49-F238E27FC236}">
                <a16:creationId xmlns:a16="http://schemas.microsoft.com/office/drawing/2014/main" id="{637F7053-CE02-45A1-B64B-91642C9CB992}"/>
              </a:ext>
            </a:extLst>
          </p:cNvPr>
          <p:cNvSpPr/>
          <p:nvPr/>
        </p:nvSpPr>
        <p:spPr bwMode="auto">
          <a:xfrm>
            <a:off x="5541856" y="3710399"/>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128" name="Rectangle 127">
            <a:extLst>
              <a:ext uri="{FF2B5EF4-FFF2-40B4-BE49-F238E27FC236}">
                <a16:creationId xmlns:a16="http://schemas.microsoft.com/office/drawing/2014/main" id="{7EFFAEBC-3B24-4E52-8713-67DBB009A07A}"/>
              </a:ext>
            </a:extLst>
          </p:cNvPr>
          <p:cNvSpPr/>
          <p:nvPr/>
        </p:nvSpPr>
        <p:spPr bwMode="auto">
          <a:xfrm>
            <a:off x="5826913" y="5160502"/>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129" name="Rectangle 128">
            <a:extLst>
              <a:ext uri="{FF2B5EF4-FFF2-40B4-BE49-F238E27FC236}">
                <a16:creationId xmlns:a16="http://schemas.microsoft.com/office/drawing/2014/main" id="{6C78D1D4-74C6-4B7C-B59C-D889F3D603C3}"/>
              </a:ext>
            </a:extLst>
          </p:cNvPr>
          <p:cNvSpPr/>
          <p:nvPr/>
        </p:nvSpPr>
        <p:spPr bwMode="auto">
          <a:xfrm>
            <a:off x="5807409" y="4168784"/>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Tree>
    <p:extLst>
      <p:ext uri="{BB962C8B-B14F-4D97-AF65-F5344CB8AC3E}">
        <p14:creationId xmlns:p14="http://schemas.microsoft.com/office/powerpoint/2010/main" val="3416794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p:txBody>
          <a:bodyPr/>
          <a:lstStyle/>
          <a:p>
            <a:r>
              <a:rPr lang="en-US"/>
              <a:t>Use case: UE uses single slice, AMF dedicated </a:t>
            </a:r>
          </a:p>
        </p:txBody>
      </p:sp>
      <p:sp>
        <p:nvSpPr>
          <p:cNvPr id="3" name="Content Placeholder 2">
            <a:extLst>
              <a:ext uri="{FF2B5EF4-FFF2-40B4-BE49-F238E27FC236}">
                <a16:creationId xmlns:a16="http://schemas.microsoft.com/office/drawing/2014/main" id="{A2631106-A500-4FEA-A306-C727D539B806}"/>
              </a:ext>
            </a:extLst>
          </p:cNvPr>
          <p:cNvSpPr>
            <a:spLocks noGrp="1"/>
          </p:cNvSpPr>
          <p:nvPr>
            <p:ph sz="quarter" idx="10"/>
          </p:nvPr>
        </p:nvSpPr>
        <p:spPr>
          <a:xfrm>
            <a:off x="479426" y="1844675"/>
            <a:ext cx="4087598" cy="4392613"/>
          </a:xfrm>
        </p:spPr>
        <p:txBody>
          <a:bodyPr vert="horz" lIns="72000" tIns="36000" rIns="72000" bIns="36000" rtlCol="0" anchor="t">
            <a:noAutofit/>
          </a:bodyPr>
          <a:lstStyle/>
          <a:p>
            <a:pPr marL="285750" lvl="8" indent="-285750"/>
            <a:r>
              <a:rPr lang="en-US" sz="1600" kern="1000" spc="-30">
                <a:ea typeface="+mn-ea"/>
                <a:cs typeface="+mn-cs"/>
              </a:rPr>
              <a:t>AMF, SMF, UPF and PCF are dedicated per network slice. </a:t>
            </a:r>
          </a:p>
          <a:p>
            <a:pPr marL="285750" lvl="8" indent="-285750"/>
            <a:r>
              <a:rPr lang="en-US" sz="1600" kern="1000" spc="-30">
                <a:ea typeface="+mn-ea"/>
                <a:cs typeface="+mn-cs"/>
              </a:rPr>
              <a:t>This UC is for one UE using network slice C and the other UE using network slice D</a:t>
            </a:r>
          </a:p>
          <a:p>
            <a:pPr marL="285750" lvl="8" indent="-285750"/>
            <a:r>
              <a:rPr lang="en-US" sz="1600"/>
              <a:t>Default mode for 3GPP access is that UE does not provide NSSAI in the Access stratum (due to security aspects), hence RAN may select “wrong” AMF and then n</a:t>
            </a:r>
            <a:r>
              <a:rPr lang="en-US" sz="1600">
                <a:ea typeface="+mn-ea"/>
                <a:cs typeface="+mn-cs"/>
              </a:rPr>
              <a:t>eed to redirect between AMFs </a:t>
            </a:r>
          </a:p>
          <a:p>
            <a:pPr marL="285750" lvl="8" indent="-285750"/>
            <a:r>
              <a:rPr lang="en-US" sz="1600" kern="1000" spc="-30">
                <a:ea typeface="+mn-ea"/>
                <a:cs typeface="+mn-cs"/>
              </a:rPr>
              <a:t>Can for example be used for the operator to let the MBB and IoT departments manage their own slices. It may also enable the operator to buy one slice from one vendor, and another slice from another vendor.</a:t>
            </a:r>
          </a:p>
          <a:p>
            <a:pPr marL="285750" lvl="8" indent="-285750"/>
            <a:r>
              <a:rPr lang="en-US" sz="1600" kern="1000" spc="-30">
                <a:ea typeface="+mn-ea"/>
                <a:cs typeface="+mn-cs"/>
              </a:rPr>
              <a:t>See also </a:t>
            </a:r>
            <a:r>
              <a:rPr lang="en-US" sz="1600" kern="1000" spc="-30">
                <a:ea typeface="+mn-ea"/>
                <a:cs typeface="+mn-cs"/>
                <a:hlinkClick r:id="rId3" action="ppaction://hlinksldjump"/>
              </a:rPr>
              <a:t>slide</a:t>
            </a:r>
            <a:endParaRPr lang="en-US" sz="1600" kern="1000" spc="-30">
              <a:ea typeface="+mn-ea"/>
              <a:cs typeface="+mn-cs"/>
            </a:endParaRPr>
          </a:p>
          <a:p>
            <a:pPr marL="179705" indent="-179705"/>
            <a:endParaRPr lang="en-US" sz="1800"/>
          </a:p>
        </p:txBody>
      </p:sp>
      <p:sp>
        <p:nvSpPr>
          <p:cNvPr id="40" name="TextBox 39">
            <a:extLst>
              <a:ext uri="{FF2B5EF4-FFF2-40B4-BE49-F238E27FC236}">
                <a16:creationId xmlns:a16="http://schemas.microsoft.com/office/drawing/2014/main" id="{118E4A71-F8D1-4E89-BEB3-F6183A7B08CC}"/>
              </a:ext>
            </a:extLst>
          </p:cNvPr>
          <p:cNvSpPr txBox="1"/>
          <p:nvPr/>
        </p:nvSpPr>
        <p:spPr>
          <a:xfrm>
            <a:off x="4628053" y="4604679"/>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4843991" y="3945929"/>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46" name="Rectangle 45">
            <a:extLst>
              <a:ext uri="{FF2B5EF4-FFF2-40B4-BE49-F238E27FC236}">
                <a16:creationId xmlns:a16="http://schemas.microsoft.com/office/drawing/2014/main" id="{34921665-494C-49EA-9E72-DE52A7BCA5CA}"/>
              </a:ext>
            </a:extLst>
          </p:cNvPr>
          <p:cNvSpPr/>
          <p:nvPr/>
        </p:nvSpPr>
        <p:spPr bwMode="auto">
          <a:xfrm>
            <a:off x="5258631" y="1356850"/>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7" name="Rectangle 46">
            <a:extLst>
              <a:ext uri="{FF2B5EF4-FFF2-40B4-BE49-F238E27FC236}">
                <a16:creationId xmlns:a16="http://schemas.microsoft.com/office/drawing/2014/main" id="{F712ACEF-342C-46A1-91EC-4949FCEADA06}"/>
              </a:ext>
            </a:extLst>
          </p:cNvPr>
          <p:cNvSpPr/>
          <p:nvPr/>
        </p:nvSpPr>
        <p:spPr bwMode="auto">
          <a:xfrm>
            <a:off x="7178871" y="1356850"/>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8" name="Rectangle 47">
            <a:extLst>
              <a:ext uri="{FF2B5EF4-FFF2-40B4-BE49-F238E27FC236}">
                <a16:creationId xmlns:a16="http://schemas.microsoft.com/office/drawing/2014/main" id="{941679F3-FC32-4748-A9B0-1D20782B5908}"/>
              </a:ext>
            </a:extLst>
          </p:cNvPr>
          <p:cNvSpPr/>
          <p:nvPr/>
        </p:nvSpPr>
        <p:spPr bwMode="auto">
          <a:xfrm>
            <a:off x="5468256" y="2175760"/>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49" name="TextBox 48">
            <a:extLst>
              <a:ext uri="{FF2B5EF4-FFF2-40B4-BE49-F238E27FC236}">
                <a16:creationId xmlns:a16="http://schemas.microsoft.com/office/drawing/2014/main" id="{DB0E7FA5-8B83-4069-8B6F-08875590338F}"/>
              </a:ext>
            </a:extLst>
          </p:cNvPr>
          <p:cNvSpPr txBox="1"/>
          <p:nvPr/>
        </p:nvSpPr>
        <p:spPr bwMode="auto">
          <a:xfrm>
            <a:off x="5633898" y="2197667"/>
            <a:ext cx="972117"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C</a:t>
            </a:r>
          </a:p>
        </p:txBody>
      </p:sp>
      <p:sp>
        <p:nvSpPr>
          <p:cNvPr id="50" name="TextBox 49">
            <a:extLst>
              <a:ext uri="{FF2B5EF4-FFF2-40B4-BE49-F238E27FC236}">
                <a16:creationId xmlns:a16="http://schemas.microsoft.com/office/drawing/2014/main" id="{AC470F42-E655-4CFA-BBFD-65FDAE8C29BA}"/>
              </a:ext>
            </a:extLst>
          </p:cNvPr>
          <p:cNvSpPr txBox="1">
            <a:spLocks/>
          </p:cNvSpPr>
          <p:nvPr/>
        </p:nvSpPr>
        <p:spPr bwMode="auto">
          <a:xfrm>
            <a:off x="5973220" y="1398421"/>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gNB1</a:t>
            </a:r>
          </a:p>
        </p:txBody>
      </p:sp>
      <p:sp>
        <p:nvSpPr>
          <p:cNvPr id="51" name="TextBox 50">
            <a:extLst>
              <a:ext uri="{FF2B5EF4-FFF2-40B4-BE49-F238E27FC236}">
                <a16:creationId xmlns:a16="http://schemas.microsoft.com/office/drawing/2014/main" id="{48434221-164F-4973-8515-B4046CF1B38F}"/>
              </a:ext>
            </a:extLst>
          </p:cNvPr>
          <p:cNvSpPr txBox="1">
            <a:spLocks/>
          </p:cNvSpPr>
          <p:nvPr/>
        </p:nvSpPr>
        <p:spPr bwMode="auto">
          <a:xfrm>
            <a:off x="7784214" y="1416278"/>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gNB2</a:t>
            </a:r>
          </a:p>
        </p:txBody>
      </p:sp>
      <p:sp>
        <p:nvSpPr>
          <p:cNvPr id="52" name="TextBox 51">
            <a:extLst>
              <a:ext uri="{FF2B5EF4-FFF2-40B4-BE49-F238E27FC236}">
                <a16:creationId xmlns:a16="http://schemas.microsoft.com/office/drawing/2014/main" id="{BABFDFF9-F16C-4D5F-AF6C-DE79837D8444}"/>
              </a:ext>
            </a:extLst>
          </p:cNvPr>
          <p:cNvSpPr txBox="1"/>
          <p:nvPr/>
        </p:nvSpPr>
        <p:spPr bwMode="auto">
          <a:xfrm>
            <a:off x="5333304" y="2863873"/>
            <a:ext cx="1702341"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1</a:t>
            </a:r>
          </a:p>
        </p:txBody>
      </p:sp>
      <p:sp>
        <p:nvSpPr>
          <p:cNvPr id="53" name="TextBox 52">
            <a:extLst>
              <a:ext uri="{FF2B5EF4-FFF2-40B4-BE49-F238E27FC236}">
                <a16:creationId xmlns:a16="http://schemas.microsoft.com/office/drawing/2014/main" id="{158888B3-9F36-481E-A2A5-55985621654E}"/>
              </a:ext>
            </a:extLst>
          </p:cNvPr>
          <p:cNvSpPr txBox="1"/>
          <p:nvPr/>
        </p:nvSpPr>
        <p:spPr bwMode="auto">
          <a:xfrm>
            <a:off x="7269951" y="2888209"/>
            <a:ext cx="1766167"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2 </a:t>
            </a:r>
          </a:p>
        </p:txBody>
      </p:sp>
      <p:sp>
        <p:nvSpPr>
          <p:cNvPr id="78" name="Rectangle 77">
            <a:extLst>
              <a:ext uri="{FF2B5EF4-FFF2-40B4-BE49-F238E27FC236}">
                <a16:creationId xmlns:a16="http://schemas.microsoft.com/office/drawing/2014/main" id="{5BF57393-3D65-4461-863B-35D5436DFF14}"/>
              </a:ext>
            </a:extLst>
          </p:cNvPr>
          <p:cNvSpPr/>
          <p:nvPr/>
        </p:nvSpPr>
        <p:spPr bwMode="auto">
          <a:xfrm>
            <a:off x="5452581" y="2530045"/>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79" name="TextBox 78">
            <a:extLst>
              <a:ext uri="{FF2B5EF4-FFF2-40B4-BE49-F238E27FC236}">
                <a16:creationId xmlns:a16="http://schemas.microsoft.com/office/drawing/2014/main" id="{F886B924-45B4-402E-9B5B-5D8A4E3A51EB}"/>
              </a:ext>
            </a:extLst>
          </p:cNvPr>
          <p:cNvSpPr txBox="1"/>
          <p:nvPr/>
        </p:nvSpPr>
        <p:spPr bwMode="auto">
          <a:xfrm>
            <a:off x="5618223" y="2551952"/>
            <a:ext cx="984941"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a:t>
            </a:r>
            <a:r>
              <a:rPr lang="en-US" sz="1400" kern="1200">
                <a:solidFill>
                  <a:srgbClr val="181818"/>
                </a:solidFill>
                <a:latin typeface="Ericsson Hilda"/>
                <a:ea typeface="+mn-ea"/>
                <a:cs typeface="+mn-cs"/>
              </a:rPr>
              <a:t>D</a:t>
            </a: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0" name="TextBox 79">
            <a:extLst>
              <a:ext uri="{FF2B5EF4-FFF2-40B4-BE49-F238E27FC236}">
                <a16:creationId xmlns:a16="http://schemas.microsoft.com/office/drawing/2014/main" id="{4A081996-5811-4EFA-ACC1-040E69AFF8F3}"/>
              </a:ext>
            </a:extLst>
          </p:cNvPr>
          <p:cNvSpPr txBox="1"/>
          <p:nvPr/>
        </p:nvSpPr>
        <p:spPr>
          <a:xfrm>
            <a:off x="4588752" y="5578637"/>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grpSp>
        <p:nvGrpSpPr>
          <p:cNvPr id="81" name="Picture Placeholder 51">
            <a:extLst>
              <a:ext uri="{FF2B5EF4-FFF2-40B4-BE49-F238E27FC236}">
                <a16:creationId xmlns:a16="http://schemas.microsoft.com/office/drawing/2014/main" id="{A5A666E8-A375-4889-94C0-C84ECF099B33}"/>
              </a:ext>
            </a:extLst>
          </p:cNvPr>
          <p:cNvGrpSpPr>
            <a:grpSpLocks noChangeAspect="1"/>
          </p:cNvGrpSpPr>
          <p:nvPr/>
        </p:nvGrpSpPr>
        <p:grpSpPr>
          <a:xfrm>
            <a:off x="4804690" y="4919887"/>
            <a:ext cx="400866" cy="642321"/>
            <a:chOff x="674873" y="539992"/>
            <a:chExt cx="450480" cy="721821"/>
          </a:xfrm>
        </p:grpSpPr>
        <p:sp>
          <p:nvSpPr>
            <p:cNvPr id="82" name="Freeform 7">
              <a:extLst>
                <a:ext uri="{FF2B5EF4-FFF2-40B4-BE49-F238E27FC236}">
                  <a16:creationId xmlns:a16="http://schemas.microsoft.com/office/drawing/2014/main" id="{A4A68034-AB59-45C1-9C89-5CE75B0026C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3" name="Freeform 8">
              <a:extLst>
                <a:ext uri="{FF2B5EF4-FFF2-40B4-BE49-F238E27FC236}">
                  <a16:creationId xmlns:a16="http://schemas.microsoft.com/office/drawing/2014/main" id="{86320230-EF34-4CB8-A00D-08E97501F54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67" name="Rectangle 66">
            <a:extLst>
              <a:ext uri="{FF2B5EF4-FFF2-40B4-BE49-F238E27FC236}">
                <a16:creationId xmlns:a16="http://schemas.microsoft.com/office/drawing/2014/main" id="{867AFEFB-D708-455D-B8A1-2E695D03D3D4}"/>
              </a:ext>
            </a:extLst>
          </p:cNvPr>
          <p:cNvSpPr/>
          <p:nvPr/>
        </p:nvSpPr>
        <p:spPr bwMode="auto">
          <a:xfrm>
            <a:off x="5307956" y="4784600"/>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69" name="Rectangle 68">
            <a:extLst>
              <a:ext uri="{FF2B5EF4-FFF2-40B4-BE49-F238E27FC236}">
                <a16:creationId xmlns:a16="http://schemas.microsoft.com/office/drawing/2014/main" id="{D262FCEC-9AA8-4A79-842C-A874C598303F}"/>
              </a:ext>
            </a:extLst>
          </p:cNvPr>
          <p:cNvSpPr/>
          <p:nvPr/>
        </p:nvSpPr>
        <p:spPr bwMode="auto">
          <a:xfrm>
            <a:off x="5333304" y="3575881"/>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73" name="TextBox 72">
            <a:extLst>
              <a:ext uri="{FF2B5EF4-FFF2-40B4-BE49-F238E27FC236}">
                <a16:creationId xmlns:a16="http://schemas.microsoft.com/office/drawing/2014/main" id="{C3CF596F-3FD9-4A1D-B03A-54AC3E51420A}"/>
              </a:ext>
            </a:extLst>
          </p:cNvPr>
          <p:cNvSpPr txBox="1"/>
          <p:nvPr/>
        </p:nvSpPr>
        <p:spPr bwMode="auto">
          <a:xfrm>
            <a:off x="10026242" y="3596503"/>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74" name="TextBox 73">
            <a:extLst>
              <a:ext uri="{FF2B5EF4-FFF2-40B4-BE49-F238E27FC236}">
                <a16:creationId xmlns:a16="http://schemas.microsoft.com/office/drawing/2014/main" id="{05B535F0-04FE-4ABA-96AE-9BE951DFF64D}"/>
              </a:ext>
            </a:extLst>
          </p:cNvPr>
          <p:cNvSpPr txBox="1"/>
          <p:nvPr/>
        </p:nvSpPr>
        <p:spPr bwMode="auto">
          <a:xfrm>
            <a:off x="9993838" y="5408203"/>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75" name="Rectangle 74">
            <a:extLst>
              <a:ext uri="{FF2B5EF4-FFF2-40B4-BE49-F238E27FC236}">
                <a16:creationId xmlns:a16="http://schemas.microsoft.com/office/drawing/2014/main" id="{E965D279-A845-469C-B173-E884B9BF3003}"/>
              </a:ext>
            </a:extLst>
          </p:cNvPr>
          <p:cNvSpPr/>
          <p:nvPr/>
        </p:nvSpPr>
        <p:spPr bwMode="auto">
          <a:xfrm>
            <a:off x="8500983" y="4802028"/>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77" name="Rectangle 76">
            <a:extLst>
              <a:ext uri="{FF2B5EF4-FFF2-40B4-BE49-F238E27FC236}">
                <a16:creationId xmlns:a16="http://schemas.microsoft.com/office/drawing/2014/main" id="{0A1A5BC4-2632-459B-ADBB-A60A530AC244}"/>
              </a:ext>
            </a:extLst>
          </p:cNvPr>
          <p:cNvSpPr/>
          <p:nvPr/>
        </p:nvSpPr>
        <p:spPr bwMode="auto">
          <a:xfrm>
            <a:off x="8500983" y="3609276"/>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84" name="TextBox 83">
            <a:extLst>
              <a:ext uri="{FF2B5EF4-FFF2-40B4-BE49-F238E27FC236}">
                <a16:creationId xmlns:a16="http://schemas.microsoft.com/office/drawing/2014/main" id="{F8C238FB-C61E-478C-8B3E-FBA4509F6681}"/>
              </a:ext>
            </a:extLst>
          </p:cNvPr>
          <p:cNvSpPr txBox="1"/>
          <p:nvPr/>
        </p:nvSpPr>
        <p:spPr>
          <a:xfrm>
            <a:off x="9250067" y="4485239"/>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85" name="TextBox 84">
            <a:extLst>
              <a:ext uri="{FF2B5EF4-FFF2-40B4-BE49-F238E27FC236}">
                <a16:creationId xmlns:a16="http://schemas.microsoft.com/office/drawing/2014/main" id="{0018BAC9-D894-4A80-A1DE-A6D455972261}"/>
              </a:ext>
            </a:extLst>
          </p:cNvPr>
          <p:cNvSpPr txBox="1"/>
          <p:nvPr/>
        </p:nvSpPr>
        <p:spPr>
          <a:xfrm>
            <a:off x="9243448" y="5666668"/>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86" name="Rectangle 85">
            <a:extLst>
              <a:ext uri="{FF2B5EF4-FFF2-40B4-BE49-F238E27FC236}">
                <a16:creationId xmlns:a16="http://schemas.microsoft.com/office/drawing/2014/main" id="{39FB205E-A75D-4ADA-B517-48BB5702550F}"/>
              </a:ext>
            </a:extLst>
          </p:cNvPr>
          <p:cNvSpPr/>
          <p:nvPr/>
        </p:nvSpPr>
        <p:spPr bwMode="auto">
          <a:xfrm>
            <a:off x="6897083" y="3731522"/>
            <a:ext cx="1517598" cy="173171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87" name="Rectangle 86">
            <a:extLst>
              <a:ext uri="{FF2B5EF4-FFF2-40B4-BE49-F238E27FC236}">
                <a16:creationId xmlns:a16="http://schemas.microsoft.com/office/drawing/2014/main" id="{3789211D-158A-4751-8D8B-6EA4343E51B7}"/>
              </a:ext>
            </a:extLst>
          </p:cNvPr>
          <p:cNvSpPr/>
          <p:nvPr/>
        </p:nvSpPr>
        <p:spPr bwMode="auto">
          <a:xfrm>
            <a:off x="8669898" y="426991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88" name="Rectangle 87">
            <a:extLst>
              <a:ext uri="{FF2B5EF4-FFF2-40B4-BE49-F238E27FC236}">
                <a16:creationId xmlns:a16="http://schemas.microsoft.com/office/drawing/2014/main" id="{29953D34-742C-4468-BB93-DAE2F2A48E04}"/>
              </a:ext>
            </a:extLst>
          </p:cNvPr>
          <p:cNvSpPr/>
          <p:nvPr/>
        </p:nvSpPr>
        <p:spPr bwMode="auto">
          <a:xfrm>
            <a:off x="9330406" y="373475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89" name="Rectangle 88">
            <a:extLst>
              <a:ext uri="{FF2B5EF4-FFF2-40B4-BE49-F238E27FC236}">
                <a16:creationId xmlns:a16="http://schemas.microsoft.com/office/drawing/2014/main" id="{32B3AAC6-D863-407B-B569-B98F3D97C424}"/>
              </a:ext>
            </a:extLst>
          </p:cNvPr>
          <p:cNvSpPr/>
          <p:nvPr/>
        </p:nvSpPr>
        <p:spPr bwMode="auto">
          <a:xfrm>
            <a:off x="9330406" y="416375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90" name="Rectangle 89">
            <a:extLst>
              <a:ext uri="{FF2B5EF4-FFF2-40B4-BE49-F238E27FC236}">
                <a16:creationId xmlns:a16="http://schemas.microsoft.com/office/drawing/2014/main" id="{284CBFD9-456B-4908-B8B3-539DBDF11097}"/>
              </a:ext>
            </a:extLst>
          </p:cNvPr>
          <p:cNvSpPr/>
          <p:nvPr/>
        </p:nvSpPr>
        <p:spPr bwMode="auto">
          <a:xfrm>
            <a:off x="7722787" y="4728836"/>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91" name="Rectangle 90">
            <a:extLst>
              <a:ext uri="{FF2B5EF4-FFF2-40B4-BE49-F238E27FC236}">
                <a16:creationId xmlns:a16="http://schemas.microsoft.com/office/drawing/2014/main" id="{6418BAC9-B6F3-4ECE-9172-B4CD77A44F86}"/>
              </a:ext>
            </a:extLst>
          </p:cNvPr>
          <p:cNvSpPr/>
          <p:nvPr/>
        </p:nvSpPr>
        <p:spPr bwMode="auto">
          <a:xfrm>
            <a:off x="7011667" y="4929259"/>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92" name="Rectangle 91">
            <a:extLst>
              <a:ext uri="{FF2B5EF4-FFF2-40B4-BE49-F238E27FC236}">
                <a16:creationId xmlns:a16="http://schemas.microsoft.com/office/drawing/2014/main" id="{C755FC41-A4D0-4972-A77C-E0773DCA3ED0}"/>
              </a:ext>
            </a:extLst>
          </p:cNvPr>
          <p:cNvSpPr/>
          <p:nvPr/>
        </p:nvSpPr>
        <p:spPr bwMode="auto">
          <a:xfrm>
            <a:off x="7700039" y="4325231"/>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93" name="Rectangle 92">
            <a:extLst>
              <a:ext uri="{FF2B5EF4-FFF2-40B4-BE49-F238E27FC236}">
                <a16:creationId xmlns:a16="http://schemas.microsoft.com/office/drawing/2014/main" id="{80E34420-3D9C-4E04-BAF7-769D5B22351D}"/>
              </a:ext>
            </a:extLst>
          </p:cNvPr>
          <p:cNvSpPr/>
          <p:nvPr/>
        </p:nvSpPr>
        <p:spPr bwMode="auto">
          <a:xfrm>
            <a:off x="8674052" y="384540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4" name="Rectangle 93">
            <a:extLst>
              <a:ext uri="{FF2B5EF4-FFF2-40B4-BE49-F238E27FC236}">
                <a16:creationId xmlns:a16="http://schemas.microsoft.com/office/drawing/2014/main" id="{6D3D77E5-C32C-4F87-8AC4-F94706D7C8C6}"/>
              </a:ext>
            </a:extLst>
          </p:cNvPr>
          <p:cNvSpPr/>
          <p:nvPr/>
        </p:nvSpPr>
        <p:spPr bwMode="auto">
          <a:xfrm>
            <a:off x="7026465" y="4509524"/>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95" name="Rectangle 94">
            <a:extLst>
              <a:ext uri="{FF2B5EF4-FFF2-40B4-BE49-F238E27FC236}">
                <a16:creationId xmlns:a16="http://schemas.microsoft.com/office/drawing/2014/main" id="{869D09B8-7E59-45BF-AE5F-CF803A8C2470}"/>
              </a:ext>
            </a:extLst>
          </p:cNvPr>
          <p:cNvSpPr/>
          <p:nvPr/>
        </p:nvSpPr>
        <p:spPr bwMode="auto">
          <a:xfrm>
            <a:off x="9359316" y="485825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96" name="Rectangle 95">
            <a:extLst>
              <a:ext uri="{FF2B5EF4-FFF2-40B4-BE49-F238E27FC236}">
                <a16:creationId xmlns:a16="http://schemas.microsoft.com/office/drawing/2014/main" id="{24A45C91-C06D-41C0-AB18-F558F4E60270}"/>
              </a:ext>
            </a:extLst>
          </p:cNvPr>
          <p:cNvSpPr/>
          <p:nvPr/>
        </p:nvSpPr>
        <p:spPr bwMode="auto">
          <a:xfrm>
            <a:off x="9371691" y="5317017"/>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97" name="Rectangle 96">
            <a:extLst>
              <a:ext uri="{FF2B5EF4-FFF2-40B4-BE49-F238E27FC236}">
                <a16:creationId xmlns:a16="http://schemas.microsoft.com/office/drawing/2014/main" id="{9BF569DC-B7DE-47FB-8542-F7B5E9FFF571}"/>
              </a:ext>
            </a:extLst>
          </p:cNvPr>
          <p:cNvSpPr/>
          <p:nvPr/>
        </p:nvSpPr>
        <p:spPr bwMode="auto">
          <a:xfrm>
            <a:off x="8674051" y="5042799"/>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8" name="TextBox 97">
            <a:extLst>
              <a:ext uri="{FF2B5EF4-FFF2-40B4-BE49-F238E27FC236}">
                <a16:creationId xmlns:a16="http://schemas.microsoft.com/office/drawing/2014/main" id="{1D8ED6CE-DD6B-4A34-B984-460FC04D3F79}"/>
              </a:ext>
            </a:extLst>
          </p:cNvPr>
          <p:cNvSpPr txBox="1"/>
          <p:nvPr/>
        </p:nvSpPr>
        <p:spPr>
          <a:xfrm>
            <a:off x="6928461" y="4028544"/>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99" name="TextBox 98">
            <a:extLst>
              <a:ext uri="{FF2B5EF4-FFF2-40B4-BE49-F238E27FC236}">
                <a16:creationId xmlns:a16="http://schemas.microsoft.com/office/drawing/2014/main" id="{C0039C3A-811C-41E0-861D-896C9BA6B791}"/>
              </a:ext>
            </a:extLst>
          </p:cNvPr>
          <p:cNvSpPr txBox="1"/>
          <p:nvPr/>
        </p:nvSpPr>
        <p:spPr>
          <a:xfrm>
            <a:off x="7580742" y="4032523"/>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100" name="Rectangle 99">
            <a:extLst>
              <a:ext uri="{FF2B5EF4-FFF2-40B4-BE49-F238E27FC236}">
                <a16:creationId xmlns:a16="http://schemas.microsoft.com/office/drawing/2014/main" id="{CBD5ED91-31CF-4FD7-9B71-B52860BA2494}"/>
              </a:ext>
            </a:extLst>
          </p:cNvPr>
          <p:cNvSpPr/>
          <p:nvPr/>
        </p:nvSpPr>
        <p:spPr bwMode="auto">
          <a:xfrm>
            <a:off x="8646253" y="5449448"/>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54" name="Rectangle 53">
            <a:extLst>
              <a:ext uri="{FF2B5EF4-FFF2-40B4-BE49-F238E27FC236}">
                <a16:creationId xmlns:a16="http://schemas.microsoft.com/office/drawing/2014/main" id="{A102773B-A233-4C97-93C6-1B3EFCD31162}"/>
              </a:ext>
            </a:extLst>
          </p:cNvPr>
          <p:cNvSpPr/>
          <p:nvPr/>
        </p:nvSpPr>
        <p:spPr bwMode="auto">
          <a:xfrm>
            <a:off x="5541856" y="3710399"/>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56" name="Rectangle 55">
            <a:extLst>
              <a:ext uri="{FF2B5EF4-FFF2-40B4-BE49-F238E27FC236}">
                <a16:creationId xmlns:a16="http://schemas.microsoft.com/office/drawing/2014/main" id="{A4E177CF-9009-45EF-872E-933DB2A03B39}"/>
              </a:ext>
            </a:extLst>
          </p:cNvPr>
          <p:cNvSpPr/>
          <p:nvPr/>
        </p:nvSpPr>
        <p:spPr bwMode="auto">
          <a:xfrm>
            <a:off x="5826913" y="5160502"/>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57" name="Rectangle 56">
            <a:extLst>
              <a:ext uri="{FF2B5EF4-FFF2-40B4-BE49-F238E27FC236}">
                <a16:creationId xmlns:a16="http://schemas.microsoft.com/office/drawing/2014/main" id="{E1A7A265-45DE-4F93-A021-8330E88D0107}"/>
              </a:ext>
            </a:extLst>
          </p:cNvPr>
          <p:cNvSpPr/>
          <p:nvPr/>
        </p:nvSpPr>
        <p:spPr bwMode="auto">
          <a:xfrm>
            <a:off x="5807409" y="4168784"/>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cxnSp>
        <p:nvCxnSpPr>
          <p:cNvPr id="55" name="Straight Connector 54">
            <a:extLst>
              <a:ext uri="{FF2B5EF4-FFF2-40B4-BE49-F238E27FC236}">
                <a16:creationId xmlns:a16="http://schemas.microsoft.com/office/drawing/2014/main" id="{8ABD2575-C6AF-4755-B046-BCC677BBCF5A}"/>
              </a:ext>
            </a:extLst>
          </p:cNvPr>
          <p:cNvCxnSpPr>
            <a:cxnSpLocks/>
            <a:stCxn id="46" idx="2"/>
          </p:cNvCxnSpPr>
          <p:nvPr/>
        </p:nvCxnSpPr>
        <p:spPr bwMode="auto">
          <a:xfrm flipH="1">
            <a:off x="5973220" y="3144740"/>
            <a:ext cx="245531" cy="552748"/>
          </a:xfrm>
          <a:prstGeom prst="line">
            <a:avLst/>
          </a:prstGeom>
          <a:solidFill>
            <a:schemeClr val="accent1"/>
          </a:solidFill>
          <a:ln w="12700"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308139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E600A4C8-2012-4377-9D3E-87F170ED7D80}"/>
              </a:ext>
            </a:extLst>
          </p:cNvPr>
          <p:cNvSpPr/>
          <p:nvPr/>
        </p:nvSpPr>
        <p:spPr bwMode="auto">
          <a:xfrm>
            <a:off x="9437951" y="5141495"/>
            <a:ext cx="2053025" cy="61177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2" name="Title 1">
            <a:extLst>
              <a:ext uri="{FF2B5EF4-FFF2-40B4-BE49-F238E27FC236}">
                <a16:creationId xmlns:a16="http://schemas.microsoft.com/office/drawing/2014/main" id="{C7357881-C553-45F3-8707-564AE35B49EC}"/>
              </a:ext>
            </a:extLst>
          </p:cNvPr>
          <p:cNvSpPr>
            <a:spLocks noGrp="1"/>
          </p:cNvSpPr>
          <p:nvPr>
            <p:ph type="title"/>
          </p:nvPr>
        </p:nvSpPr>
        <p:spPr/>
        <p:txBody>
          <a:bodyPr/>
          <a:lstStyle/>
          <a:p>
            <a:r>
              <a:rPr lang="en-US"/>
              <a:t>Geographically limited: further details</a:t>
            </a:r>
            <a:endParaRPr lang="en-US" sz="3600"/>
          </a:p>
        </p:txBody>
      </p:sp>
      <p:sp>
        <p:nvSpPr>
          <p:cNvPr id="3" name="Content Placeholder 2">
            <a:extLst>
              <a:ext uri="{FF2B5EF4-FFF2-40B4-BE49-F238E27FC236}">
                <a16:creationId xmlns:a16="http://schemas.microsoft.com/office/drawing/2014/main" id="{F01D9322-8BB0-4C6D-99E9-5321C4A3A727}"/>
              </a:ext>
            </a:extLst>
          </p:cNvPr>
          <p:cNvSpPr>
            <a:spLocks noGrp="1"/>
          </p:cNvSpPr>
          <p:nvPr>
            <p:ph sz="quarter" idx="10"/>
          </p:nvPr>
        </p:nvSpPr>
        <p:spPr>
          <a:xfrm>
            <a:off x="4504471" y="3286087"/>
            <a:ext cx="4089480" cy="2003528"/>
          </a:xfrm>
        </p:spPr>
        <p:txBody>
          <a:bodyPr vert="horz" lIns="72000" tIns="36000" rIns="72000" bIns="36000" rtlCol="0" anchor="t">
            <a:noAutofit/>
          </a:bodyPr>
          <a:lstStyle/>
          <a:p>
            <a:pPr marL="179705" indent="-179705"/>
            <a:r>
              <a:rPr lang="en-US" sz="1200"/>
              <a:t>UE can use S-NSSAI “Enterprise” only in Registration Area 2 and S-NSSAI “MBB” in both registration areas</a:t>
            </a:r>
            <a:endParaRPr lang="en-US" sz="2400"/>
          </a:p>
          <a:p>
            <a:pPr marL="179705" indent="-179705"/>
            <a:r>
              <a:rPr lang="en-US" sz="1200"/>
              <a:t>If moving from Registration Area 1 to Area 2: </a:t>
            </a:r>
          </a:p>
          <a:p>
            <a:pPr marL="363220" lvl="1" indent="-179705"/>
            <a:r>
              <a:rPr lang="en-US" sz="1200"/>
              <a:t>PDU sessions using </a:t>
            </a:r>
            <a:r>
              <a:rPr lang="en-US" sz="1200" b="1"/>
              <a:t>S-NSSAI “Enterprise” </a:t>
            </a:r>
            <a:r>
              <a:rPr lang="en-US" sz="1200"/>
              <a:t>can be </a:t>
            </a:r>
            <a:r>
              <a:rPr lang="en-US" sz="1200" b="1"/>
              <a:t>established</a:t>
            </a:r>
          </a:p>
          <a:p>
            <a:pPr marL="363220" lvl="1" indent="-179705"/>
            <a:r>
              <a:rPr lang="en-US" sz="1200"/>
              <a:t>PDU sessions using</a:t>
            </a:r>
            <a:r>
              <a:rPr lang="en-US" sz="1200" b="1"/>
              <a:t> S-NSSAI “MBB” </a:t>
            </a:r>
            <a:r>
              <a:rPr lang="en-US" sz="1200"/>
              <a:t>can be </a:t>
            </a:r>
            <a:r>
              <a:rPr lang="en-US" sz="1200" b="1"/>
              <a:t>maintained</a:t>
            </a:r>
          </a:p>
          <a:p>
            <a:pPr marL="179705" indent="-179705"/>
            <a:r>
              <a:rPr lang="en-US" sz="1200"/>
              <a:t>If moving from Registration Area 2 to Area 1: </a:t>
            </a:r>
          </a:p>
          <a:p>
            <a:pPr marL="363220" lvl="1" indent="-179705"/>
            <a:r>
              <a:rPr lang="en-US" sz="1200"/>
              <a:t>PDU sessions using </a:t>
            </a:r>
            <a:r>
              <a:rPr lang="en-US" sz="1200" b="1"/>
              <a:t>S-NSSAI “Enterprise”</a:t>
            </a:r>
            <a:r>
              <a:rPr lang="en-US" sz="1200"/>
              <a:t> must be </a:t>
            </a:r>
            <a:r>
              <a:rPr lang="en-US" sz="1200" b="1"/>
              <a:t>released by the network </a:t>
            </a:r>
          </a:p>
          <a:p>
            <a:pPr marL="363220" lvl="1" indent="-179705"/>
            <a:r>
              <a:rPr lang="en-US" sz="1200"/>
              <a:t>PDU sessions using </a:t>
            </a:r>
            <a:r>
              <a:rPr lang="en-US" sz="1200" b="1"/>
              <a:t>S-NSSAI “MBB” c</a:t>
            </a:r>
            <a:r>
              <a:rPr lang="en-US" sz="1200"/>
              <a:t>an be </a:t>
            </a:r>
            <a:r>
              <a:rPr lang="en-US" sz="1200" b="1"/>
              <a:t>maintained</a:t>
            </a:r>
          </a:p>
        </p:txBody>
      </p:sp>
      <p:sp>
        <p:nvSpPr>
          <p:cNvPr id="13" name="Rectangle 12">
            <a:extLst>
              <a:ext uri="{FF2B5EF4-FFF2-40B4-BE49-F238E27FC236}">
                <a16:creationId xmlns:a16="http://schemas.microsoft.com/office/drawing/2014/main" id="{47D5CBAD-2D21-4789-BC55-734273EABDCA}"/>
              </a:ext>
            </a:extLst>
          </p:cNvPr>
          <p:cNvSpPr/>
          <p:nvPr/>
        </p:nvSpPr>
        <p:spPr bwMode="auto">
          <a:xfrm>
            <a:off x="550502" y="1215799"/>
            <a:ext cx="1697064" cy="1360622"/>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600">
              <a:solidFill>
                <a:schemeClr val="bg1"/>
              </a:solidFill>
              <a:latin typeface="+mn-lt"/>
            </a:endParaRPr>
          </a:p>
        </p:txBody>
      </p:sp>
      <p:sp>
        <p:nvSpPr>
          <p:cNvPr id="14" name="Rectangle 13">
            <a:extLst>
              <a:ext uri="{FF2B5EF4-FFF2-40B4-BE49-F238E27FC236}">
                <a16:creationId xmlns:a16="http://schemas.microsoft.com/office/drawing/2014/main" id="{47EB5F6E-90F2-4F7D-A78C-50E73948A161}"/>
              </a:ext>
            </a:extLst>
          </p:cNvPr>
          <p:cNvSpPr/>
          <p:nvPr/>
        </p:nvSpPr>
        <p:spPr bwMode="auto">
          <a:xfrm>
            <a:off x="2251832" y="1215799"/>
            <a:ext cx="1697064" cy="1360622"/>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600">
              <a:solidFill>
                <a:schemeClr val="bg1"/>
              </a:solidFill>
              <a:latin typeface="+mn-lt"/>
            </a:endParaRPr>
          </a:p>
        </p:txBody>
      </p:sp>
      <p:grpSp>
        <p:nvGrpSpPr>
          <p:cNvPr id="7" name="Group 6">
            <a:extLst>
              <a:ext uri="{FF2B5EF4-FFF2-40B4-BE49-F238E27FC236}">
                <a16:creationId xmlns:a16="http://schemas.microsoft.com/office/drawing/2014/main" id="{FCEA0CC8-FAF9-4A1B-B118-2E7A19CE1BDB}"/>
              </a:ext>
            </a:extLst>
          </p:cNvPr>
          <p:cNvGrpSpPr/>
          <p:nvPr/>
        </p:nvGrpSpPr>
        <p:grpSpPr>
          <a:xfrm>
            <a:off x="892823" y="1336863"/>
            <a:ext cx="1118766" cy="408476"/>
            <a:chOff x="4698979" y="1504833"/>
            <a:chExt cx="3312000" cy="881183"/>
          </a:xfrm>
        </p:grpSpPr>
        <p:sp>
          <p:nvSpPr>
            <p:cNvPr id="8" name="Rectangle 7">
              <a:extLst>
                <a:ext uri="{FF2B5EF4-FFF2-40B4-BE49-F238E27FC236}">
                  <a16:creationId xmlns:a16="http://schemas.microsoft.com/office/drawing/2014/main" id="{FCAF2444-E14A-43BD-AB48-3197C8047E1E}"/>
                </a:ext>
              </a:extLst>
            </p:cNvPr>
            <p:cNvSpPr/>
            <p:nvPr/>
          </p:nvSpPr>
          <p:spPr bwMode="auto">
            <a:xfrm>
              <a:off x="4698979" y="1504833"/>
              <a:ext cx="3312000" cy="881183"/>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sv-SE" sz="1200">
                <a:solidFill>
                  <a:srgbClr val="181818"/>
                </a:solidFill>
                <a:latin typeface="Ericsson Hilda"/>
              </a:endParaRPr>
            </a:p>
          </p:txBody>
        </p:sp>
        <p:sp>
          <p:nvSpPr>
            <p:cNvPr id="9" name="TextBox 8">
              <a:extLst>
                <a:ext uri="{FF2B5EF4-FFF2-40B4-BE49-F238E27FC236}">
                  <a16:creationId xmlns:a16="http://schemas.microsoft.com/office/drawing/2014/main" id="{A940AFFE-64F5-48CE-BC2A-83526DCDB83E}"/>
                </a:ext>
              </a:extLst>
            </p:cNvPr>
            <p:cNvSpPr txBox="1"/>
            <p:nvPr/>
          </p:nvSpPr>
          <p:spPr bwMode="auto">
            <a:xfrm>
              <a:off x="4723682" y="1641732"/>
              <a:ext cx="3031484" cy="288728"/>
            </a:xfrm>
            <a:prstGeom prst="rect">
              <a:avLst/>
            </a:prstGeom>
            <a:solidFill>
              <a:schemeClr val="bg1">
                <a:lumMod val="85000"/>
              </a:schemeClr>
            </a:solid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sv-SE" sz="1200"/>
                <a:t>S-NSSAI ”IT”</a:t>
              </a:r>
            </a:p>
          </p:txBody>
        </p:sp>
      </p:grpSp>
      <p:sp>
        <p:nvSpPr>
          <p:cNvPr id="15" name="TextBox 14">
            <a:extLst>
              <a:ext uri="{FF2B5EF4-FFF2-40B4-BE49-F238E27FC236}">
                <a16:creationId xmlns:a16="http://schemas.microsoft.com/office/drawing/2014/main" id="{C992B986-1240-4A3D-B8B1-D0948039C221}"/>
              </a:ext>
            </a:extLst>
          </p:cNvPr>
          <p:cNvSpPr txBox="1"/>
          <p:nvPr/>
        </p:nvSpPr>
        <p:spPr bwMode="auto">
          <a:xfrm>
            <a:off x="646789" y="2280711"/>
            <a:ext cx="1504490"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sz="1200">
                <a:solidFill>
                  <a:schemeClr val="tx1"/>
                </a:solidFill>
              </a:rPr>
              <a:t>Registration Area  1</a:t>
            </a:r>
          </a:p>
        </p:txBody>
      </p:sp>
      <p:sp>
        <p:nvSpPr>
          <p:cNvPr id="16" name="TextBox 15">
            <a:extLst>
              <a:ext uri="{FF2B5EF4-FFF2-40B4-BE49-F238E27FC236}">
                <a16:creationId xmlns:a16="http://schemas.microsoft.com/office/drawing/2014/main" id="{B5E44F2E-C259-43D8-8DA1-58F09FB93281}"/>
              </a:ext>
            </a:extLst>
          </p:cNvPr>
          <p:cNvSpPr txBox="1"/>
          <p:nvPr/>
        </p:nvSpPr>
        <p:spPr bwMode="auto">
          <a:xfrm>
            <a:off x="2496884" y="2280711"/>
            <a:ext cx="1560898"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sz="1200">
                <a:solidFill>
                  <a:schemeClr val="tx1"/>
                </a:solidFill>
              </a:rPr>
              <a:t>Registration Area 2 </a:t>
            </a:r>
          </a:p>
        </p:txBody>
      </p:sp>
      <p:sp>
        <p:nvSpPr>
          <p:cNvPr id="50" name="Content Placeholder 2">
            <a:extLst>
              <a:ext uri="{FF2B5EF4-FFF2-40B4-BE49-F238E27FC236}">
                <a16:creationId xmlns:a16="http://schemas.microsoft.com/office/drawing/2014/main" id="{38F973FC-E516-4E70-B741-A20E2BAF39D5}"/>
              </a:ext>
            </a:extLst>
          </p:cNvPr>
          <p:cNvSpPr txBox="1">
            <a:spLocks/>
          </p:cNvSpPr>
          <p:nvPr/>
        </p:nvSpPr>
        <p:spPr>
          <a:xfrm>
            <a:off x="307762" y="4855627"/>
            <a:ext cx="3686068" cy="1002813"/>
          </a:xfrm>
          <a:prstGeom prst="rect">
            <a:avLst/>
          </a:prstGeom>
        </p:spPr>
        <p:txBody>
          <a:bodyPr vert="horz" lIns="72000" tIns="36000" rIns="72000" bIns="36000" rtlCol="0" anchor="t">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200"/>
              <a:t>Robots are stationary and can use S-NSSAI “IT” and “OT” only in Registration Area 1 </a:t>
            </a:r>
          </a:p>
          <a:p>
            <a:pPr marL="0" indent="0">
              <a:buNone/>
            </a:pPr>
            <a:r>
              <a:rPr lang="en-US" sz="1200" b="1"/>
              <a:t>Use cases:  </a:t>
            </a:r>
            <a:r>
              <a:rPr lang="en-US" sz="1200"/>
              <a:t>industry deployment</a:t>
            </a:r>
            <a:r>
              <a:rPr lang="en-US" sz="1200" b="1"/>
              <a:t>, </a:t>
            </a:r>
            <a:r>
              <a:rPr lang="en-US" sz="1200"/>
              <a:t>network build out </a:t>
            </a:r>
          </a:p>
          <a:p>
            <a:pPr marL="179705" indent="-179705"/>
            <a:endParaRPr lang="en-US" sz="1200"/>
          </a:p>
        </p:txBody>
      </p:sp>
      <p:sp>
        <p:nvSpPr>
          <p:cNvPr id="28" name="Rectangle 27">
            <a:extLst>
              <a:ext uri="{FF2B5EF4-FFF2-40B4-BE49-F238E27FC236}">
                <a16:creationId xmlns:a16="http://schemas.microsoft.com/office/drawing/2014/main" id="{3CE51FDB-4F58-43EE-A5F8-0BFEC61C8B78}"/>
              </a:ext>
            </a:extLst>
          </p:cNvPr>
          <p:cNvSpPr/>
          <p:nvPr/>
        </p:nvSpPr>
        <p:spPr bwMode="auto">
          <a:xfrm>
            <a:off x="4954992" y="1336863"/>
            <a:ext cx="1697064" cy="1352581"/>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600">
              <a:solidFill>
                <a:schemeClr val="bg1"/>
              </a:solidFill>
              <a:latin typeface="+mn-lt"/>
            </a:endParaRPr>
          </a:p>
        </p:txBody>
      </p:sp>
      <p:sp>
        <p:nvSpPr>
          <p:cNvPr id="29" name="Rectangle 28">
            <a:extLst>
              <a:ext uri="{FF2B5EF4-FFF2-40B4-BE49-F238E27FC236}">
                <a16:creationId xmlns:a16="http://schemas.microsoft.com/office/drawing/2014/main" id="{133DBF67-7EEE-450D-8D95-ABD8A9BEA51C}"/>
              </a:ext>
            </a:extLst>
          </p:cNvPr>
          <p:cNvSpPr/>
          <p:nvPr/>
        </p:nvSpPr>
        <p:spPr bwMode="auto">
          <a:xfrm>
            <a:off x="6656322" y="1336863"/>
            <a:ext cx="1697064" cy="1352581"/>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600">
              <a:solidFill>
                <a:schemeClr val="bg1"/>
              </a:solidFill>
              <a:latin typeface="+mn-lt"/>
            </a:endParaRPr>
          </a:p>
        </p:txBody>
      </p:sp>
      <p:sp>
        <p:nvSpPr>
          <p:cNvPr id="30" name="Rectangle 29">
            <a:extLst>
              <a:ext uri="{FF2B5EF4-FFF2-40B4-BE49-F238E27FC236}">
                <a16:creationId xmlns:a16="http://schemas.microsoft.com/office/drawing/2014/main" id="{AB9E197B-BCEA-4A7D-8F29-7315F1DAF9E3}"/>
              </a:ext>
            </a:extLst>
          </p:cNvPr>
          <p:cNvSpPr/>
          <p:nvPr/>
        </p:nvSpPr>
        <p:spPr bwMode="auto">
          <a:xfrm>
            <a:off x="5293047" y="2005245"/>
            <a:ext cx="3007705"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200">
              <a:solidFill>
                <a:srgbClr val="181818"/>
              </a:solidFill>
              <a:latin typeface="Ericsson Hilda"/>
            </a:endParaRPr>
          </a:p>
        </p:txBody>
      </p:sp>
      <p:sp>
        <p:nvSpPr>
          <p:cNvPr id="32" name="Rectangle 31">
            <a:extLst>
              <a:ext uri="{FF2B5EF4-FFF2-40B4-BE49-F238E27FC236}">
                <a16:creationId xmlns:a16="http://schemas.microsoft.com/office/drawing/2014/main" id="{61FCF853-9D42-4605-89E6-9A4E85872B90}"/>
              </a:ext>
            </a:extLst>
          </p:cNvPr>
          <p:cNvSpPr/>
          <p:nvPr/>
        </p:nvSpPr>
        <p:spPr bwMode="auto">
          <a:xfrm>
            <a:off x="6954646" y="1521617"/>
            <a:ext cx="1118766" cy="408476"/>
          </a:xfrm>
          <a:prstGeom prst="rect">
            <a:avLst/>
          </a:prstGeom>
          <a:solidFill>
            <a:schemeClr val="accent4">
              <a:lumMod val="20000"/>
              <a:lumOff val="80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200">
              <a:solidFill>
                <a:srgbClr val="181818"/>
              </a:solidFill>
              <a:latin typeface="Ericsson Hilda"/>
            </a:endParaRPr>
          </a:p>
        </p:txBody>
      </p:sp>
      <p:sp>
        <p:nvSpPr>
          <p:cNvPr id="33" name="TextBox 32">
            <a:extLst>
              <a:ext uri="{FF2B5EF4-FFF2-40B4-BE49-F238E27FC236}">
                <a16:creationId xmlns:a16="http://schemas.microsoft.com/office/drawing/2014/main" id="{975E76DD-5C35-4331-BB1F-FB093AB0EB36}"/>
              </a:ext>
            </a:extLst>
          </p:cNvPr>
          <p:cNvSpPr txBox="1"/>
          <p:nvPr/>
        </p:nvSpPr>
        <p:spPr bwMode="auto">
          <a:xfrm>
            <a:off x="7015940" y="1521617"/>
            <a:ext cx="1024010" cy="133841"/>
          </a:xfrm>
          <a:prstGeom prst="rect">
            <a:avLst/>
          </a:prstGeom>
          <a:solidFill>
            <a:schemeClr val="accent4">
              <a:lumMod val="20000"/>
              <a:lumOff val="80000"/>
            </a:schemeClr>
          </a:solid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sz="1200"/>
              <a:t>S-NSSAI ”Enterprise”</a:t>
            </a:r>
          </a:p>
        </p:txBody>
      </p:sp>
      <p:sp>
        <p:nvSpPr>
          <p:cNvPr id="34" name="TextBox 33">
            <a:extLst>
              <a:ext uri="{FF2B5EF4-FFF2-40B4-BE49-F238E27FC236}">
                <a16:creationId xmlns:a16="http://schemas.microsoft.com/office/drawing/2014/main" id="{1F6F3486-9E81-47AD-80A6-3F440299EC3C}"/>
              </a:ext>
            </a:extLst>
          </p:cNvPr>
          <p:cNvSpPr txBox="1"/>
          <p:nvPr/>
        </p:nvSpPr>
        <p:spPr bwMode="auto">
          <a:xfrm>
            <a:off x="5332911" y="2027152"/>
            <a:ext cx="1222858" cy="257951"/>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200" b="0" i="0" u="none" strike="noStrike" kern="1200" cap="none" spc="0" normalizeH="0" baseline="0" noProof="0">
                <a:ln>
                  <a:noFill/>
                </a:ln>
                <a:solidFill>
                  <a:srgbClr val="181818"/>
                </a:solidFill>
                <a:effectLst/>
                <a:uLnTx/>
                <a:uFillTx/>
                <a:latin typeface="Ericsson Hilda"/>
                <a:ea typeface="+mn-ea"/>
                <a:cs typeface="+mn-cs"/>
              </a:rPr>
              <a:t>S-NSSAI </a:t>
            </a:r>
            <a:r>
              <a:rPr lang="en-US" sz="1200" kern="1200">
                <a:solidFill>
                  <a:srgbClr val="181818"/>
                </a:solidFill>
                <a:latin typeface="Ericsson Hilda"/>
                <a:ea typeface="+mn-ea"/>
                <a:cs typeface="+mn-cs"/>
              </a:rPr>
              <a:t>MBB</a:t>
            </a:r>
            <a:endParaRPr kumimoji="0" lang="en-US" sz="1200" b="0" i="0" u="none" strike="noStrike" kern="1200" cap="none" spc="0" normalizeH="0" baseline="0" noProof="0">
              <a:ln>
                <a:noFill/>
              </a:ln>
              <a:solidFill>
                <a:srgbClr val="181818"/>
              </a:solidFill>
              <a:effectLst/>
              <a:uLnTx/>
              <a:uFillTx/>
              <a:latin typeface="Ericsson Hilda"/>
              <a:ea typeface="+mn-ea"/>
              <a:cs typeface="+mn-cs"/>
            </a:endParaRPr>
          </a:p>
        </p:txBody>
      </p:sp>
      <p:sp>
        <p:nvSpPr>
          <p:cNvPr id="35" name="TextBox 34">
            <a:extLst>
              <a:ext uri="{FF2B5EF4-FFF2-40B4-BE49-F238E27FC236}">
                <a16:creationId xmlns:a16="http://schemas.microsoft.com/office/drawing/2014/main" id="{25CF5E63-FB4A-4748-96A5-4EA254655904}"/>
              </a:ext>
            </a:extLst>
          </p:cNvPr>
          <p:cNvSpPr txBox="1"/>
          <p:nvPr/>
        </p:nvSpPr>
        <p:spPr bwMode="auto">
          <a:xfrm>
            <a:off x="5051279" y="2401776"/>
            <a:ext cx="1504490"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sz="1200">
                <a:solidFill>
                  <a:schemeClr val="tx1"/>
                </a:solidFill>
              </a:rPr>
              <a:t>Registration Area  1</a:t>
            </a:r>
          </a:p>
        </p:txBody>
      </p:sp>
      <p:sp>
        <p:nvSpPr>
          <p:cNvPr id="36" name="TextBox 35">
            <a:extLst>
              <a:ext uri="{FF2B5EF4-FFF2-40B4-BE49-F238E27FC236}">
                <a16:creationId xmlns:a16="http://schemas.microsoft.com/office/drawing/2014/main" id="{C83F24E6-A4A7-4A31-9C36-646B1FBAC6AE}"/>
              </a:ext>
            </a:extLst>
          </p:cNvPr>
          <p:cNvSpPr txBox="1"/>
          <p:nvPr/>
        </p:nvSpPr>
        <p:spPr bwMode="auto">
          <a:xfrm>
            <a:off x="6901374" y="2401776"/>
            <a:ext cx="1560898"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sz="1200">
                <a:solidFill>
                  <a:schemeClr val="tx1"/>
                </a:solidFill>
              </a:rPr>
              <a:t>Registration Area 2 </a:t>
            </a:r>
          </a:p>
        </p:txBody>
      </p:sp>
      <p:sp>
        <p:nvSpPr>
          <p:cNvPr id="54" name="Arrow: Right 53">
            <a:extLst>
              <a:ext uri="{FF2B5EF4-FFF2-40B4-BE49-F238E27FC236}">
                <a16:creationId xmlns:a16="http://schemas.microsoft.com/office/drawing/2014/main" id="{166062BD-EACA-46F3-A7F4-11A15A173D40}"/>
              </a:ext>
            </a:extLst>
          </p:cNvPr>
          <p:cNvSpPr/>
          <p:nvPr/>
        </p:nvSpPr>
        <p:spPr bwMode="auto">
          <a:xfrm rot="5400000">
            <a:off x="8368353" y="4181889"/>
            <a:ext cx="1588040" cy="338545"/>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bg1"/>
                </a:solidFill>
                <a:latin typeface="+mn-lt"/>
              </a:rPr>
              <a:t>Release / maintain</a:t>
            </a:r>
          </a:p>
        </p:txBody>
      </p:sp>
      <p:sp>
        <p:nvSpPr>
          <p:cNvPr id="55" name="Arrow: Right 54">
            <a:extLst>
              <a:ext uri="{FF2B5EF4-FFF2-40B4-BE49-F238E27FC236}">
                <a16:creationId xmlns:a16="http://schemas.microsoft.com/office/drawing/2014/main" id="{1000A13C-8DD3-4C8E-93F5-D489B8DA1480}"/>
              </a:ext>
            </a:extLst>
          </p:cNvPr>
          <p:cNvSpPr/>
          <p:nvPr/>
        </p:nvSpPr>
        <p:spPr bwMode="auto">
          <a:xfrm rot="16200000" flipV="1">
            <a:off x="8087487" y="4160193"/>
            <a:ext cx="1588040" cy="348275"/>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000">
                <a:solidFill>
                  <a:schemeClr val="bg1"/>
                </a:solidFill>
                <a:latin typeface="+mn-lt"/>
              </a:rPr>
              <a:t>Establish / maintain</a:t>
            </a:r>
          </a:p>
        </p:txBody>
      </p:sp>
      <p:grpSp>
        <p:nvGrpSpPr>
          <p:cNvPr id="61" name="Group 60">
            <a:extLst>
              <a:ext uri="{FF2B5EF4-FFF2-40B4-BE49-F238E27FC236}">
                <a16:creationId xmlns:a16="http://schemas.microsoft.com/office/drawing/2014/main" id="{E51E8F77-539A-44B1-98C4-6E4A77FA7CB2}"/>
              </a:ext>
            </a:extLst>
          </p:cNvPr>
          <p:cNvGrpSpPr/>
          <p:nvPr/>
        </p:nvGrpSpPr>
        <p:grpSpPr>
          <a:xfrm>
            <a:off x="901167" y="1804369"/>
            <a:ext cx="1118766" cy="408476"/>
            <a:chOff x="4698979" y="1504833"/>
            <a:chExt cx="3312000" cy="881183"/>
          </a:xfrm>
        </p:grpSpPr>
        <p:sp>
          <p:nvSpPr>
            <p:cNvPr id="62" name="Rectangle 61">
              <a:extLst>
                <a:ext uri="{FF2B5EF4-FFF2-40B4-BE49-F238E27FC236}">
                  <a16:creationId xmlns:a16="http://schemas.microsoft.com/office/drawing/2014/main" id="{96165E44-A471-40CA-A660-BDB2019836A6}"/>
                </a:ext>
              </a:extLst>
            </p:cNvPr>
            <p:cNvSpPr/>
            <p:nvPr/>
          </p:nvSpPr>
          <p:spPr bwMode="auto">
            <a:xfrm>
              <a:off x="4698979" y="1504833"/>
              <a:ext cx="3312000" cy="881183"/>
            </a:xfrm>
            <a:prstGeom prst="rect">
              <a:avLst/>
            </a:prstGeom>
            <a:solidFill>
              <a:schemeClr val="accent3">
                <a:lumMod val="20000"/>
                <a:lumOff val="80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sv-SE" sz="1200">
                <a:solidFill>
                  <a:srgbClr val="181818"/>
                </a:solidFill>
                <a:latin typeface="Ericsson Hilda"/>
              </a:endParaRPr>
            </a:p>
          </p:txBody>
        </p:sp>
        <p:sp>
          <p:nvSpPr>
            <p:cNvPr id="63" name="TextBox 62">
              <a:extLst>
                <a:ext uri="{FF2B5EF4-FFF2-40B4-BE49-F238E27FC236}">
                  <a16:creationId xmlns:a16="http://schemas.microsoft.com/office/drawing/2014/main" id="{5192EDC3-34D2-4D3F-9F91-F960555AF4DB}"/>
                </a:ext>
              </a:extLst>
            </p:cNvPr>
            <p:cNvSpPr txBox="1"/>
            <p:nvPr/>
          </p:nvSpPr>
          <p:spPr bwMode="auto">
            <a:xfrm>
              <a:off x="4723681" y="1641732"/>
              <a:ext cx="3262597" cy="307789"/>
            </a:xfrm>
            <a:prstGeom prst="rect">
              <a:avLst/>
            </a:prstGeom>
            <a:solidFill>
              <a:schemeClr val="accent3">
                <a:lumMod val="20000"/>
                <a:lumOff val="80000"/>
              </a:schemeClr>
            </a:solid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sv-SE" sz="1200"/>
                <a:t>S-NSSAI ”OT”</a:t>
              </a:r>
            </a:p>
          </p:txBody>
        </p:sp>
      </p:grpSp>
      <p:sp>
        <p:nvSpPr>
          <p:cNvPr id="64" name="Rectangle 63">
            <a:extLst>
              <a:ext uri="{FF2B5EF4-FFF2-40B4-BE49-F238E27FC236}">
                <a16:creationId xmlns:a16="http://schemas.microsoft.com/office/drawing/2014/main" id="{D9888B5F-6521-48F6-8953-F6D1D6969052}"/>
              </a:ext>
            </a:extLst>
          </p:cNvPr>
          <p:cNvSpPr/>
          <p:nvPr/>
        </p:nvSpPr>
        <p:spPr bwMode="auto">
          <a:xfrm>
            <a:off x="1215333" y="3112415"/>
            <a:ext cx="2107014" cy="1215268"/>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67" name="Straight Connector 66">
            <a:extLst>
              <a:ext uri="{FF2B5EF4-FFF2-40B4-BE49-F238E27FC236}">
                <a16:creationId xmlns:a16="http://schemas.microsoft.com/office/drawing/2014/main" id="{850E8F64-5A75-44BE-B26B-87F1AB64CE50}"/>
              </a:ext>
            </a:extLst>
          </p:cNvPr>
          <p:cNvCxnSpPr>
            <a:cxnSpLocks/>
          </p:cNvCxnSpPr>
          <p:nvPr/>
        </p:nvCxnSpPr>
        <p:spPr bwMode="auto">
          <a:xfrm>
            <a:off x="973235" y="3441999"/>
            <a:ext cx="2201407" cy="12156"/>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EBEE14EA-79FB-4473-9EED-DB422411E020}"/>
              </a:ext>
            </a:extLst>
          </p:cNvPr>
          <p:cNvCxnSpPr>
            <a:cxnSpLocks/>
          </p:cNvCxnSpPr>
          <p:nvPr/>
        </p:nvCxnSpPr>
        <p:spPr bwMode="auto">
          <a:xfrm flipV="1">
            <a:off x="973235" y="3286087"/>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DD605656-A94F-4C85-9C46-5BBD4D609A1E}"/>
              </a:ext>
            </a:extLst>
          </p:cNvPr>
          <p:cNvCxnSpPr>
            <a:cxnSpLocks/>
          </p:cNvCxnSpPr>
          <p:nvPr/>
        </p:nvCxnSpPr>
        <p:spPr bwMode="auto">
          <a:xfrm>
            <a:off x="1011715" y="3594176"/>
            <a:ext cx="2115714"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70" name="Freeform 3">
            <a:extLst>
              <a:ext uri="{FF2B5EF4-FFF2-40B4-BE49-F238E27FC236}">
                <a16:creationId xmlns:a16="http://schemas.microsoft.com/office/drawing/2014/main" id="{C3814CF3-3FEA-4D35-9195-7CDD04592FE6}"/>
              </a:ext>
            </a:extLst>
          </p:cNvPr>
          <p:cNvSpPr>
            <a:spLocks noChangeAspect="1" noEditPoints="1"/>
          </p:cNvSpPr>
          <p:nvPr/>
        </p:nvSpPr>
        <p:spPr bwMode="auto">
          <a:xfrm>
            <a:off x="452774" y="3183292"/>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71" name="Rectangle 70">
            <a:extLst>
              <a:ext uri="{FF2B5EF4-FFF2-40B4-BE49-F238E27FC236}">
                <a16:creationId xmlns:a16="http://schemas.microsoft.com/office/drawing/2014/main" id="{FF263C5B-28C3-4B4B-A45E-587CE99CC8DC}"/>
              </a:ext>
            </a:extLst>
          </p:cNvPr>
          <p:cNvSpPr/>
          <p:nvPr/>
        </p:nvSpPr>
        <p:spPr bwMode="auto">
          <a:xfrm>
            <a:off x="1238454" y="4400068"/>
            <a:ext cx="2076004" cy="240320"/>
          </a:xfrm>
          <a:prstGeom prst="rect">
            <a:avLst/>
          </a:prstGeom>
          <a:solidFill>
            <a:schemeClr val="accent3">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73" name="Straight Connector 72">
            <a:extLst>
              <a:ext uri="{FF2B5EF4-FFF2-40B4-BE49-F238E27FC236}">
                <a16:creationId xmlns:a16="http://schemas.microsoft.com/office/drawing/2014/main" id="{8CA98B4D-9315-4E86-8318-4BF14634F078}"/>
              </a:ext>
            </a:extLst>
          </p:cNvPr>
          <p:cNvCxnSpPr>
            <a:cxnSpLocks/>
          </p:cNvCxnSpPr>
          <p:nvPr/>
        </p:nvCxnSpPr>
        <p:spPr bwMode="auto">
          <a:xfrm>
            <a:off x="971752" y="4232871"/>
            <a:ext cx="2076004" cy="23811"/>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F8DD1659-48B5-4F08-AE24-175A008D0653}"/>
              </a:ext>
            </a:extLst>
          </p:cNvPr>
          <p:cNvCxnSpPr>
            <a:cxnSpLocks/>
          </p:cNvCxnSpPr>
          <p:nvPr/>
        </p:nvCxnSpPr>
        <p:spPr bwMode="auto">
          <a:xfrm>
            <a:off x="971752" y="4036845"/>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D1A37E39-676F-4F7F-821D-901E89288A85}"/>
              </a:ext>
            </a:extLst>
          </p:cNvPr>
          <p:cNvCxnSpPr>
            <a:cxnSpLocks/>
          </p:cNvCxnSpPr>
          <p:nvPr/>
        </p:nvCxnSpPr>
        <p:spPr bwMode="auto">
          <a:xfrm>
            <a:off x="977736" y="4471921"/>
            <a:ext cx="2088922" cy="24229"/>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78" name="Freeform 3">
            <a:extLst>
              <a:ext uri="{FF2B5EF4-FFF2-40B4-BE49-F238E27FC236}">
                <a16:creationId xmlns:a16="http://schemas.microsoft.com/office/drawing/2014/main" id="{D6AF18BD-9919-417F-A6F5-B6F3FF9E2846}"/>
              </a:ext>
            </a:extLst>
          </p:cNvPr>
          <p:cNvSpPr>
            <a:spLocks noChangeAspect="1" noEditPoints="1"/>
          </p:cNvSpPr>
          <p:nvPr/>
        </p:nvSpPr>
        <p:spPr bwMode="auto">
          <a:xfrm>
            <a:off x="517570" y="4012217"/>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65" name="Rectangle 64">
            <a:extLst>
              <a:ext uri="{FF2B5EF4-FFF2-40B4-BE49-F238E27FC236}">
                <a16:creationId xmlns:a16="http://schemas.microsoft.com/office/drawing/2014/main" id="{2DF45BF0-21C0-4EC8-847E-01824EE1C2A3}"/>
              </a:ext>
            </a:extLst>
          </p:cNvPr>
          <p:cNvSpPr/>
          <p:nvPr/>
        </p:nvSpPr>
        <p:spPr bwMode="auto">
          <a:xfrm>
            <a:off x="2301299" y="2810252"/>
            <a:ext cx="873343" cy="193610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66" name="Rectangle 65">
            <a:extLst>
              <a:ext uri="{FF2B5EF4-FFF2-40B4-BE49-F238E27FC236}">
                <a16:creationId xmlns:a16="http://schemas.microsoft.com/office/drawing/2014/main" id="{2BE8899E-E8A8-441F-B9B2-C51BB18FF904}"/>
              </a:ext>
            </a:extLst>
          </p:cNvPr>
          <p:cNvSpPr/>
          <p:nvPr/>
        </p:nvSpPr>
        <p:spPr bwMode="auto">
          <a:xfrm>
            <a:off x="1350705" y="2810251"/>
            <a:ext cx="873343" cy="193610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80" name="Rectangle 79">
            <a:extLst>
              <a:ext uri="{FF2B5EF4-FFF2-40B4-BE49-F238E27FC236}">
                <a16:creationId xmlns:a16="http://schemas.microsoft.com/office/drawing/2014/main" id="{5624518D-5AEB-42A6-B148-3E728ECEA21E}"/>
              </a:ext>
            </a:extLst>
          </p:cNvPr>
          <p:cNvSpPr/>
          <p:nvPr/>
        </p:nvSpPr>
        <p:spPr bwMode="auto">
          <a:xfrm>
            <a:off x="9414972" y="3261212"/>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81" name="Rectangle 80">
            <a:extLst>
              <a:ext uri="{FF2B5EF4-FFF2-40B4-BE49-F238E27FC236}">
                <a16:creationId xmlns:a16="http://schemas.microsoft.com/office/drawing/2014/main" id="{829F09EA-A8DA-439A-917E-D7E6E8F76444}"/>
              </a:ext>
            </a:extLst>
          </p:cNvPr>
          <p:cNvSpPr/>
          <p:nvPr/>
        </p:nvSpPr>
        <p:spPr bwMode="auto">
          <a:xfrm>
            <a:off x="9430329" y="2726291"/>
            <a:ext cx="2068536" cy="48064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82" name="Rectangle 81">
            <a:extLst>
              <a:ext uri="{FF2B5EF4-FFF2-40B4-BE49-F238E27FC236}">
                <a16:creationId xmlns:a16="http://schemas.microsoft.com/office/drawing/2014/main" id="{54E843E7-6808-4B2E-9359-8D59A895BFFC}"/>
              </a:ext>
            </a:extLst>
          </p:cNvPr>
          <p:cNvSpPr/>
          <p:nvPr/>
        </p:nvSpPr>
        <p:spPr bwMode="auto">
          <a:xfrm>
            <a:off x="10476334" y="2374681"/>
            <a:ext cx="873343" cy="3483753"/>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83" name="Rectangle 82">
            <a:extLst>
              <a:ext uri="{FF2B5EF4-FFF2-40B4-BE49-F238E27FC236}">
                <a16:creationId xmlns:a16="http://schemas.microsoft.com/office/drawing/2014/main" id="{DBF13AEA-5223-475D-A65D-273DCAB9B7CC}"/>
              </a:ext>
            </a:extLst>
          </p:cNvPr>
          <p:cNvSpPr/>
          <p:nvPr/>
        </p:nvSpPr>
        <p:spPr bwMode="auto">
          <a:xfrm>
            <a:off x="9525740" y="2374680"/>
            <a:ext cx="873343" cy="34837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84" name="Straight Connector 83">
            <a:extLst>
              <a:ext uri="{FF2B5EF4-FFF2-40B4-BE49-F238E27FC236}">
                <a16:creationId xmlns:a16="http://schemas.microsoft.com/office/drawing/2014/main" id="{B6823018-BB94-4D32-AFB5-68BEFA8D5497}"/>
              </a:ext>
            </a:extLst>
          </p:cNvPr>
          <p:cNvCxnSpPr>
            <a:cxnSpLocks/>
          </p:cNvCxnSpPr>
          <p:nvPr/>
        </p:nvCxnSpPr>
        <p:spPr bwMode="auto">
          <a:xfrm>
            <a:off x="9148270" y="3094015"/>
            <a:ext cx="2076004" cy="23811"/>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85" name="Picture Placeholder 51">
            <a:extLst>
              <a:ext uri="{FF2B5EF4-FFF2-40B4-BE49-F238E27FC236}">
                <a16:creationId xmlns:a16="http://schemas.microsoft.com/office/drawing/2014/main" id="{BA329DB5-D19A-4F00-9FD9-927D47504652}"/>
              </a:ext>
            </a:extLst>
          </p:cNvPr>
          <p:cNvGrpSpPr>
            <a:grpSpLocks noChangeAspect="1"/>
          </p:cNvGrpSpPr>
          <p:nvPr/>
        </p:nvGrpSpPr>
        <p:grpSpPr>
          <a:xfrm>
            <a:off x="8775150" y="2820981"/>
            <a:ext cx="400866" cy="642321"/>
            <a:chOff x="674873" y="539992"/>
            <a:chExt cx="450480" cy="721821"/>
          </a:xfrm>
        </p:grpSpPr>
        <p:sp>
          <p:nvSpPr>
            <p:cNvPr id="86" name="Freeform 7">
              <a:extLst>
                <a:ext uri="{FF2B5EF4-FFF2-40B4-BE49-F238E27FC236}">
                  <a16:creationId xmlns:a16="http://schemas.microsoft.com/office/drawing/2014/main" id="{CE7AEA16-A3ED-456D-911B-4E884CD5FE72}"/>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7" name="Freeform 8">
              <a:extLst>
                <a:ext uri="{FF2B5EF4-FFF2-40B4-BE49-F238E27FC236}">
                  <a16:creationId xmlns:a16="http://schemas.microsoft.com/office/drawing/2014/main" id="{EC319EDC-22C6-4C9E-A1ED-227E790A0841}"/>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88" name="Straight Connector 87">
            <a:extLst>
              <a:ext uri="{FF2B5EF4-FFF2-40B4-BE49-F238E27FC236}">
                <a16:creationId xmlns:a16="http://schemas.microsoft.com/office/drawing/2014/main" id="{D1738D71-85A9-4AE5-9D6C-63EA834AE4B6}"/>
              </a:ext>
            </a:extLst>
          </p:cNvPr>
          <p:cNvCxnSpPr>
            <a:cxnSpLocks/>
          </p:cNvCxnSpPr>
          <p:nvPr/>
        </p:nvCxnSpPr>
        <p:spPr bwMode="auto">
          <a:xfrm>
            <a:off x="9148270" y="2897989"/>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6C230338-95F8-4523-BB40-3C67127E2966}"/>
              </a:ext>
            </a:extLst>
          </p:cNvPr>
          <p:cNvCxnSpPr>
            <a:cxnSpLocks/>
          </p:cNvCxnSpPr>
          <p:nvPr/>
        </p:nvCxnSpPr>
        <p:spPr bwMode="auto">
          <a:xfrm>
            <a:off x="9154254" y="3333065"/>
            <a:ext cx="2088922" cy="24229"/>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491554C7-FD7A-4386-ABBC-44A3FBA94EE4}"/>
              </a:ext>
            </a:extLst>
          </p:cNvPr>
          <p:cNvCxnSpPr>
            <a:cxnSpLocks/>
          </p:cNvCxnSpPr>
          <p:nvPr/>
        </p:nvCxnSpPr>
        <p:spPr bwMode="auto">
          <a:xfrm>
            <a:off x="9195853" y="5471079"/>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09" name="Picture Placeholder 51">
            <a:extLst>
              <a:ext uri="{FF2B5EF4-FFF2-40B4-BE49-F238E27FC236}">
                <a16:creationId xmlns:a16="http://schemas.microsoft.com/office/drawing/2014/main" id="{27431824-D71F-44C5-BAE6-21FF6341BBD7}"/>
              </a:ext>
            </a:extLst>
          </p:cNvPr>
          <p:cNvGrpSpPr>
            <a:grpSpLocks noChangeAspect="1"/>
          </p:cNvGrpSpPr>
          <p:nvPr/>
        </p:nvGrpSpPr>
        <p:grpSpPr>
          <a:xfrm>
            <a:off x="8822733" y="5141495"/>
            <a:ext cx="400866" cy="642321"/>
            <a:chOff x="674873" y="539992"/>
            <a:chExt cx="450480" cy="721821"/>
          </a:xfrm>
        </p:grpSpPr>
        <p:sp>
          <p:nvSpPr>
            <p:cNvPr id="110" name="Freeform 7">
              <a:extLst>
                <a:ext uri="{FF2B5EF4-FFF2-40B4-BE49-F238E27FC236}">
                  <a16:creationId xmlns:a16="http://schemas.microsoft.com/office/drawing/2014/main" id="{22E1F7CB-C982-4CAB-90D7-4B3DDC45323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11" name="Freeform 8">
              <a:extLst>
                <a:ext uri="{FF2B5EF4-FFF2-40B4-BE49-F238E27FC236}">
                  <a16:creationId xmlns:a16="http://schemas.microsoft.com/office/drawing/2014/main" id="{98706B9C-1B3B-474E-BDB5-F3D21AE820CC}"/>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12" name="Straight Connector 111">
            <a:extLst>
              <a:ext uri="{FF2B5EF4-FFF2-40B4-BE49-F238E27FC236}">
                <a16:creationId xmlns:a16="http://schemas.microsoft.com/office/drawing/2014/main" id="{BE49ED58-D8F3-4422-9FFC-2778538BA303}"/>
              </a:ext>
            </a:extLst>
          </p:cNvPr>
          <p:cNvCxnSpPr>
            <a:cxnSpLocks/>
          </p:cNvCxnSpPr>
          <p:nvPr/>
        </p:nvCxnSpPr>
        <p:spPr bwMode="auto">
          <a:xfrm flipV="1">
            <a:off x="9195853" y="5315167"/>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14" name="Rectangle 113">
            <a:extLst>
              <a:ext uri="{FF2B5EF4-FFF2-40B4-BE49-F238E27FC236}">
                <a16:creationId xmlns:a16="http://schemas.microsoft.com/office/drawing/2014/main" id="{B6B8A14D-8BA8-403A-8384-471CB2E0243F}"/>
              </a:ext>
            </a:extLst>
          </p:cNvPr>
          <p:cNvSpPr/>
          <p:nvPr/>
        </p:nvSpPr>
        <p:spPr bwMode="auto">
          <a:xfrm>
            <a:off x="176835" y="1042839"/>
            <a:ext cx="4202164" cy="5237825"/>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sp>
        <p:nvSpPr>
          <p:cNvPr id="115" name="Rectangle 114">
            <a:extLst>
              <a:ext uri="{FF2B5EF4-FFF2-40B4-BE49-F238E27FC236}">
                <a16:creationId xmlns:a16="http://schemas.microsoft.com/office/drawing/2014/main" id="{B97A5749-1687-465E-BC41-02A6840C6FF7}"/>
              </a:ext>
            </a:extLst>
          </p:cNvPr>
          <p:cNvSpPr/>
          <p:nvPr/>
        </p:nvSpPr>
        <p:spPr bwMode="auto">
          <a:xfrm>
            <a:off x="4514371" y="999566"/>
            <a:ext cx="7540925" cy="5245634"/>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sz="1400">
              <a:solidFill>
                <a:schemeClr val="bg1"/>
              </a:solidFill>
              <a:latin typeface="+mn-lt"/>
            </a:endParaRPr>
          </a:p>
        </p:txBody>
      </p:sp>
      <p:cxnSp>
        <p:nvCxnSpPr>
          <p:cNvPr id="5" name="Straight Connector 4">
            <a:extLst>
              <a:ext uri="{FF2B5EF4-FFF2-40B4-BE49-F238E27FC236}">
                <a16:creationId xmlns:a16="http://schemas.microsoft.com/office/drawing/2014/main" id="{348DEF45-4434-476E-8FB9-7B71978A023A}"/>
              </a:ext>
            </a:extLst>
          </p:cNvPr>
          <p:cNvCxnSpPr>
            <a:cxnSpLocks/>
            <a:endCxn id="29" idx="2"/>
          </p:cNvCxnSpPr>
          <p:nvPr/>
        </p:nvCxnSpPr>
        <p:spPr bwMode="auto">
          <a:xfrm flipH="1" flipV="1">
            <a:off x="7504854" y="2689444"/>
            <a:ext cx="1155332" cy="368541"/>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60" name="Straight Connector 59">
            <a:extLst>
              <a:ext uri="{FF2B5EF4-FFF2-40B4-BE49-F238E27FC236}">
                <a16:creationId xmlns:a16="http://schemas.microsoft.com/office/drawing/2014/main" id="{1A2F568E-DB2D-4AA1-8476-D6DD071FA642}"/>
              </a:ext>
            </a:extLst>
          </p:cNvPr>
          <p:cNvCxnSpPr>
            <a:cxnSpLocks/>
          </p:cNvCxnSpPr>
          <p:nvPr/>
        </p:nvCxnSpPr>
        <p:spPr bwMode="auto">
          <a:xfrm flipH="1" flipV="1">
            <a:off x="6585461" y="2685292"/>
            <a:ext cx="2189689" cy="2762088"/>
          </a:xfrm>
          <a:prstGeom prst="line">
            <a:avLst/>
          </a:prstGeom>
          <a:solidFill>
            <a:schemeClr val="accent1"/>
          </a:solidFill>
          <a:ln w="12700" cap="flat" cmpd="sng" algn="ctr">
            <a:solidFill>
              <a:schemeClr val="tx1"/>
            </a:solidFill>
            <a:prstDash val="solid"/>
            <a:round/>
            <a:headEnd type="none" w="med" len="med"/>
            <a:tailEnd type="none"/>
          </a:ln>
          <a:effectLst/>
        </p:spPr>
      </p:cxnSp>
      <p:sp>
        <p:nvSpPr>
          <p:cNvPr id="57" name="TextBox 56">
            <a:extLst>
              <a:ext uri="{FF2B5EF4-FFF2-40B4-BE49-F238E27FC236}">
                <a16:creationId xmlns:a16="http://schemas.microsoft.com/office/drawing/2014/main" id="{A56D5061-A86F-4BB7-BB1D-F454FC646A01}"/>
              </a:ext>
            </a:extLst>
          </p:cNvPr>
          <p:cNvSpPr txBox="1"/>
          <p:nvPr/>
        </p:nvSpPr>
        <p:spPr>
          <a:xfrm>
            <a:off x="9013648" y="1205327"/>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58" name="TextBox 57">
            <a:extLst>
              <a:ext uri="{FF2B5EF4-FFF2-40B4-BE49-F238E27FC236}">
                <a16:creationId xmlns:a16="http://schemas.microsoft.com/office/drawing/2014/main" id="{82DE2010-B79B-4479-AF6C-7E295A60A690}"/>
              </a:ext>
            </a:extLst>
          </p:cNvPr>
          <p:cNvSpPr txBox="1"/>
          <p:nvPr/>
        </p:nvSpPr>
        <p:spPr>
          <a:xfrm>
            <a:off x="9004231" y="1425002"/>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9" name="Straight Connector 58">
            <a:extLst>
              <a:ext uri="{FF2B5EF4-FFF2-40B4-BE49-F238E27FC236}">
                <a16:creationId xmlns:a16="http://schemas.microsoft.com/office/drawing/2014/main" id="{026694FB-DB7A-4241-948F-46A49616C9F3}"/>
              </a:ext>
            </a:extLst>
          </p:cNvPr>
          <p:cNvCxnSpPr>
            <a:cxnSpLocks/>
          </p:cNvCxnSpPr>
          <p:nvPr/>
        </p:nvCxnSpPr>
        <p:spPr bwMode="auto">
          <a:xfrm>
            <a:off x="9740481" y="133560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6762B46-CA15-4F3A-BEFA-884642DCE6E3}"/>
              </a:ext>
            </a:extLst>
          </p:cNvPr>
          <p:cNvCxnSpPr>
            <a:cxnSpLocks/>
          </p:cNvCxnSpPr>
          <p:nvPr/>
        </p:nvCxnSpPr>
        <p:spPr bwMode="auto">
          <a:xfrm>
            <a:off x="9740481" y="1571760"/>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521ABD85-61A8-401A-8A0D-A4616A36937F}"/>
              </a:ext>
            </a:extLst>
          </p:cNvPr>
          <p:cNvSpPr txBox="1"/>
          <p:nvPr/>
        </p:nvSpPr>
        <p:spPr>
          <a:xfrm>
            <a:off x="8997387" y="1684634"/>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77" name="Straight Connector 76">
            <a:extLst>
              <a:ext uri="{FF2B5EF4-FFF2-40B4-BE49-F238E27FC236}">
                <a16:creationId xmlns:a16="http://schemas.microsoft.com/office/drawing/2014/main" id="{0B1B0428-8977-4C3B-A007-12105D07F4BB}"/>
              </a:ext>
            </a:extLst>
          </p:cNvPr>
          <p:cNvCxnSpPr>
            <a:cxnSpLocks/>
          </p:cNvCxnSpPr>
          <p:nvPr/>
        </p:nvCxnSpPr>
        <p:spPr bwMode="auto">
          <a:xfrm>
            <a:off x="9733637" y="1831392"/>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id="{4E170694-E405-478C-A8FE-EDE54B6AF61C}"/>
              </a:ext>
            </a:extLst>
          </p:cNvPr>
          <p:cNvSpPr txBox="1"/>
          <p:nvPr/>
        </p:nvSpPr>
        <p:spPr>
          <a:xfrm>
            <a:off x="2951591" y="5748976"/>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90" name="Straight Connector 89">
            <a:extLst>
              <a:ext uri="{FF2B5EF4-FFF2-40B4-BE49-F238E27FC236}">
                <a16:creationId xmlns:a16="http://schemas.microsoft.com/office/drawing/2014/main" id="{4B4E1E91-5E04-4D6D-BDDC-831385F64563}"/>
              </a:ext>
            </a:extLst>
          </p:cNvPr>
          <p:cNvCxnSpPr>
            <a:cxnSpLocks/>
          </p:cNvCxnSpPr>
          <p:nvPr/>
        </p:nvCxnSpPr>
        <p:spPr bwMode="auto">
          <a:xfrm>
            <a:off x="3406486" y="5895734"/>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91" name="TextBox 90">
            <a:extLst>
              <a:ext uri="{FF2B5EF4-FFF2-40B4-BE49-F238E27FC236}">
                <a16:creationId xmlns:a16="http://schemas.microsoft.com/office/drawing/2014/main" id="{988DF34B-15FF-4C6F-BE44-D97E2FCFD043}"/>
              </a:ext>
            </a:extLst>
          </p:cNvPr>
          <p:cNvSpPr txBox="1"/>
          <p:nvPr/>
        </p:nvSpPr>
        <p:spPr>
          <a:xfrm>
            <a:off x="2944747" y="6008608"/>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92" name="Straight Connector 91">
            <a:extLst>
              <a:ext uri="{FF2B5EF4-FFF2-40B4-BE49-F238E27FC236}">
                <a16:creationId xmlns:a16="http://schemas.microsoft.com/office/drawing/2014/main" id="{CCD4D2BD-F149-4F94-8484-05D0BDCFDB51}"/>
              </a:ext>
            </a:extLst>
          </p:cNvPr>
          <p:cNvCxnSpPr>
            <a:cxnSpLocks/>
          </p:cNvCxnSpPr>
          <p:nvPr/>
        </p:nvCxnSpPr>
        <p:spPr bwMode="auto">
          <a:xfrm>
            <a:off x="3399642" y="6155366"/>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17313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Use case </a:t>
            </a:r>
            <a:br>
              <a:rPr lang="en-US"/>
            </a:br>
            <a:r>
              <a:rPr lang="en-US"/>
              <a:t>UE uses two network slices simultaneously</a:t>
            </a:r>
          </a:p>
        </p:txBody>
      </p:sp>
      <p:sp>
        <p:nvSpPr>
          <p:cNvPr id="3" name="Subtitle 2">
            <a:extLst>
              <a:ext uri="{FF2B5EF4-FFF2-40B4-BE49-F238E27FC236}">
                <a16:creationId xmlns:a16="http://schemas.microsoft.com/office/drawing/2014/main" id="{1BB1986D-3A35-43EC-8C9B-0F81D0A883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4629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E61DB1E-589F-467B-8862-5DA4C77EB94F}"/>
              </a:ext>
            </a:extLst>
          </p:cNvPr>
          <p:cNvSpPr/>
          <p:nvPr/>
        </p:nvSpPr>
        <p:spPr bwMode="auto">
          <a:xfrm>
            <a:off x="6882427" y="4503893"/>
            <a:ext cx="3028079" cy="958018"/>
          </a:xfrm>
          <a:prstGeom prst="rect">
            <a:avLst/>
          </a:prstGeom>
          <a:solidFill>
            <a:schemeClr val="accent4">
              <a:lumMod val="20000"/>
              <a:lumOff val="80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2" name="Title 1">
            <a:extLst>
              <a:ext uri="{FF2B5EF4-FFF2-40B4-BE49-F238E27FC236}">
                <a16:creationId xmlns:a16="http://schemas.microsoft.com/office/drawing/2014/main" id="{402A4059-2C90-4DEF-8BB2-FD79CEFEB17A}"/>
              </a:ext>
            </a:extLst>
          </p:cNvPr>
          <p:cNvSpPr>
            <a:spLocks noGrp="1"/>
          </p:cNvSpPr>
          <p:nvPr>
            <p:ph type="title"/>
          </p:nvPr>
        </p:nvSpPr>
        <p:spPr>
          <a:xfrm>
            <a:off x="479424" y="476250"/>
            <a:ext cx="10560669" cy="1081088"/>
          </a:xfrm>
        </p:spPr>
        <p:txBody>
          <a:bodyPr/>
          <a:lstStyle/>
          <a:p>
            <a:r>
              <a:rPr lang="en-US"/>
              <a:t>Example: UE uses two network slices</a:t>
            </a:r>
          </a:p>
        </p:txBody>
      </p:sp>
      <p:sp>
        <p:nvSpPr>
          <p:cNvPr id="161" name="Rectangle 160">
            <a:extLst>
              <a:ext uri="{FF2B5EF4-FFF2-40B4-BE49-F238E27FC236}">
                <a16:creationId xmlns:a16="http://schemas.microsoft.com/office/drawing/2014/main" id="{291F36BC-5452-4A0C-81E2-FFC7F03BCCF9}"/>
              </a:ext>
            </a:extLst>
          </p:cNvPr>
          <p:cNvSpPr/>
          <p:nvPr/>
        </p:nvSpPr>
        <p:spPr bwMode="auto">
          <a:xfrm>
            <a:off x="3238386" y="2093505"/>
            <a:ext cx="8208715" cy="362111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49" name="Rectangle 48">
            <a:extLst>
              <a:ext uri="{FF2B5EF4-FFF2-40B4-BE49-F238E27FC236}">
                <a16:creationId xmlns:a16="http://schemas.microsoft.com/office/drawing/2014/main" id="{9223E253-6D2E-4FD1-B4E5-E066236CBFB1}"/>
              </a:ext>
            </a:extLst>
          </p:cNvPr>
          <p:cNvSpPr/>
          <p:nvPr/>
        </p:nvSpPr>
        <p:spPr bwMode="auto">
          <a:xfrm>
            <a:off x="1446838" y="2094739"/>
            <a:ext cx="1695381" cy="362111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103" name="Rectangle 102">
            <a:extLst>
              <a:ext uri="{FF2B5EF4-FFF2-40B4-BE49-F238E27FC236}">
                <a16:creationId xmlns:a16="http://schemas.microsoft.com/office/drawing/2014/main" id="{61761335-9DAD-4A44-9753-25DAB39F979F}"/>
              </a:ext>
            </a:extLst>
          </p:cNvPr>
          <p:cNvSpPr/>
          <p:nvPr/>
        </p:nvSpPr>
        <p:spPr bwMode="auto">
          <a:xfrm>
            <a:off x="6882427" y="2400241"/>
            <a:ext cx="3028079" cy="2057642"/>
          </a:xfrm>
          <a:prstGeom prst="rect">
            <a:avLst/>
          </a:prstGeom>
          <a:solidFill>
            <a:schemeClr val="tx1">
              <a:lumMod val="10000"/>
              <a:lumOff val="90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fontAlgn="base">
              <a:spcBef>
                <a:spcPct val="50000"/>
              </a:spcBef>
              <a:spcAft>
                <a:spcPct val="0"/>
              </a:spcAft>
            </a:pPr>
            <a:endParaRPr lang="en-US" sz="1400" kern="1200">
              <a:solidFill>
                <a:srgbClr val="181818"/>
              </a:solidFill>
              <a:latin typeface="Ericsson Hilda"/>
              <a:ea typeface="+mn-ea"/>
              <a:cs typeface="+mn-cs"/>
            </a:endParaRPr>
          </a:p>
        </p:txBody>
      </p:sp>
      <p:sp>
        <p:nvSpPr>
          <p:cNvPr id="105" name="Rectangle 104">
            <a:extLst>
              <a:ext uri="{FF2B5EF4-FFF2-40B4-BE49-F238E27FC236}">
                <a16:creationId xmlns:a16="http://schemas.microsoft.com/office/drawing/2014/main" id="{729C3125-8ED6-4A84-8A71-B04C298C7FBE}"/>
              </a:ext>
            </a:extLst>
          </p:cNvPr>
          <p:cNvSpPr/>
          <p:nvPr/>
        </p:nvSpPr>
        <p:spPr bwMode="auto">
          <a:xfrm>
            <a:off x="3592613" y="3974403"/>
            <a:ext cx="3030105" cy="1402253"/>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42" name="Rectangle 41">
            <a:extLst>
              <a:ext uri="{FF2B5EF4-FFF2-40B4-BE49-F238E27FC236}">
                <a16:creationId xmlns:a16="http://schemas.microsoft.com/office/drawing/2014/main" id="{363DBA7A-7135-4176-9A81-345778810044}"/>
              </a:ext>
            </a:extLst>
          </p:cNvPr>
          <p:cNvSpPr/>
          <p:nvPr/>
        </p:nvSpPr>
        <p:spPr bwMode="auto">
          <a:xfrm>
            <a:off x="4471526" y="4536707"/>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46" name="Rectangle 45">
            <a:extLst>
              <a:ext uri="{FF2B5EF4-FFF2-40B4-BE49-F238E27FC236}">
                <a16:creationId xmlns:a16="http://schemas.microsoft.com/office/drawing/2014/main" id="{E60D70CA-24A2-4CAF-89F9-E9182F81A19C}"/>
              </a:ext>
            </a:extLst>
          </p:cNvPr>
          <p:cNvSpPr/>
          <p:nvPr/>
        </p:nvSpPr>
        <p:spPr bwMode="auto">
          <a:xfrm>
            <a:off x="7471985" y="4522819"/>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48" name="Rectangle 47">
            <a:extLst>
              <a:ext uri="{FF2B5EF4-FFF2-40B4-BE49-F238E27FC236}">
                <a16:creationId xmlns:a16="http://schemas.microsoft.com/office/drawing/2014/main" id="{35874502-8092-443D-A8BC-673299DFC85D}"/>
              </a:ext>
            </a:extLst>
          </p:cNvPr>
          <p:cNvSpPr/>
          <p:nvPr/>
        </p:nvSpPr>
        <p:spPr bwMode="auto">
          <a:xfrm>
            <a:off x="7451255" y="4938902"/>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0" name="Rectangle 109">
            <a:extLst>
              <a:ext uri="{FF2B5EF4-FFF2-40B4-BE49-F238E27FC236}">
                <a16:creationId xmlns:a16="http://schemas.microsoft.com/office/drawing/2014/main" id="{8326DA7C-52FB-4EDB-8A17-535ED696572C}"/>
              </a:ext>
            </a:extLst>
          </p:cNvPr>
          <p:cNvSpPr/>
          <p:nvPr/>
        </p:nvSpPr>
        <p:spPr bwMode="auto">
          <a:xfrm>
            <a:off x="7467561" y="3605306"/>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12" name="Rectangle 111">
            <a:extLst>
              <a:ext uri="{FF2B5EF4-FFF2-40B4-BE49-F238E27FC236}">
                <a16:creationId xmlns:a16="http://schemas.microsoft.com/office/drawing/2014/main" id="{5FF853D1-5EAD-4DDF-A17F-CFF34C2F1891}"/>
              </a:ext>
            </a:extLst>
          </p:cNvPr>
          <p:cNvSpPr/>
          <p:nvPr/>
        </p:nvSpPr>
        <p:spPr bwMode="auto">
          <a:xfrm>
            <a:off x="7463931" y="403862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17" name="TextBox 116">
            <a:extLst>
              <a:ext uri="{FF2B5EF4-FFF2-40B4-BE49-F238E27FC236}">
                <a16:creationId xmlns:a16="http://schemas.microsoft.com/office/drawing/2014/main" id="{9FC853BB-81C9-481F-AE48-6E7081B14170}"/>
              </a:ext>
            </a:extLst>
          </p:cNvPr>
          <p:cNvSpPr txBox="1"/>
          <p:nvPr/>
        </p:nvSpPr>
        <p:spPr>
          <a:xfrm>
            <a:off x="9077864" y="3431681"/>
            <a:ext cx="776175"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a:t>
            </a:r>
          </a:p>
        </p:txBody>
      </p:sp>
      <p:sp>
        <p:nvSpPr>
          <p:cNvPr id="135" name="TextBox 134">
            <a:extLst>
              <a:ext uri="{FF2B5EF4-FFF2-40B4-BE49-F238E27FC236}">
                <a16:creationId xmlns:a16="http://schemas.microsoft.com/office/drawing/2014/main" id="{C7250AF4-6011-4E58-8449-81C9A2136614}"/>
              </a:ext>
            </a:extLst>
          </p:cNvPr>
          <p:cNvSpPr txBox="1"/>
          <p:nvPr/>
        </p:nvSpPr>
        <p:spPr>
          <a:xfrm>
            <a:off x="3602420" y="4028744"/>
            <a:ext cx="784189" cy="400110"/>
          </a:xfrm>
          <a:prstGeom prst="rect">
            <a:avLst/>
          </a:prstGeom>
          <a:noFill/>
        </p:spPr>
        <p:txBody>
          <a:bodyPr wrap="none" rtlCol="0">
            <a:spAutoFit/>
          </a:bodyPr>
          <a:lstStyle/>
          <a:p>
            <a:pPr algn="l" rtl="0" fontAlgn="base">
              <a:spcBef>
                <a:spcPct val="50000"/>
              </a:spcBef>
              <a:spcAft>
                <a:spcPct val="0"/>
              </a:spcAf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a:t>
            </a:r>
            <a:br>
              <a:rPr lang="en-US" sz="1000">
                <a:solidFill>
                  <a:schemeClr val="accent6"/>
                </a:solidFill>
                <a:latin typeface="Ericsson Hilda"/>
              </a:rPr>
            </a:br>
            <a:r>
              <a:rPr lang="en-US" sz="1000" kern="1200">
                <a:solidFill>
                  <a:schemeClr val="accent6"/>
                </a:solidFill>
                <a:latin typeface="Ericsson Hilda"/>
              </a:rPr>
              <a:t>S-NSSAI D</a:t>
            </a:r>
          </a:p>
        </p:txBody>
      </p:sp>
      <p:sp>
        <p:nvSpPr>
          <p:cNvPr id="157" name="TextBox 156">
            <a:extLst>
              <a:ext uri="{FF2B5EF4-FFF2-40B4-BE49-F238E27FC236}">
                <a16:creationId xmlns:a16="http://schemas.microsoft.com/office/drawing/2014/main" id="{B993A2EB-2627-415B-9E0A-12500B973723}"/>
              </a:ext>
            </a:extLst>
          </p:cNvPr>
          <p:cNvSpPr txBox="1"/>
          <p:nvPr/>
        </p:nvSpPr>
        <p:spPr>
          <a:xfrm>
            <a:off x="585398" y="4959948"/>
            <a:ext cx="784189" cy="400110"/>
          </a:xfrm>
          <a:prstGeom prst="rect">
            <a:avLst/>
          </a:prstGeom>
          <a:noFill/>
        </p:spPr>
        <p:txBody>
          <a:bodyPr wrap="none" rtlCol="0">
            <a:spAutoFit/>
          </a:bodyPr>
          <a:lstStyle/>
          <a:p>
            <a:pPr algn="l" rtl="0" fontAlgn="base">
              <a:spcBef>
                <a:spcPct val="50000"/>
              </a:spcBef>
              <a:spcAft>
                <a:spcPct val="0"/>
              </a:spcAf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a:t>
            </a:r>
            <a:br>
              <a:rPr lang="en-US" sz="1000">
                <a:solidFill>
                  <a:schemeClr val="accent6"/>
                </a:solidFill>
                <a:latin typeface="Ericsson Hilda"/>
              </a:rPr>
            </a:br>
            <a:r>
              <a:rPr lang="en-US" sz="1000" kern="1200">
                <a:solidFill>
                  <a:schemeClr val="accent6"/>
                </a:solidFill>
                <a:latin typeface="Ericsson Hilda"/>
              </a:rPr>
              <a:t>S-NSSAI D</a:t>
            </a:r>
          </a:p>
        </p:txBody>
      </p:sp>
      <p:sp>
        <p:nvSpPr>
          <p:cNvPr id="92" name="Rectangle 91">
            <a:extLst>
              <a:ext uri="{FF2B5EF4-FFF2-40B4-BE49-F238E27FC236}">
                <a16:creationId xmlns:a16="http://schemas.microsoft.com/office/drawing/2014/main" id="{157FA968-8872-476F-A561-D86D32926AA0}"/>
              </a:ext>
            </a:extLst>
          </p:cNvPr>
          <p:cNvSpPr/>
          <p:nvPr/>
        </p:nvSpPr>
        <p:spPr bwMode="auto">
          <a:xfrm>
            <a:off x="1863761" y="4233022"/>
            <a:ext cx="989140" cy="1121264"/>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95" name="Freeform 3">
            <a:extLst>
              <a:ext uri="{FF2B5EF4-FFF2-40B4-BE49-F238E27FC236}">
                <a16:creationId xmlns:a16="http://schemas.microsoft.com/office/drawing/2014/main" id="{0E40AFC3-34F0-4E70-B7DB-554F5EA2C129}"/>
              </a:ext>
            </a:extLst>
          </p:cNvPr>
          <p:cNvSpPr>
            <a:spLocks noChangeAspect="1" noEditPoints="1"/>
          </p:cNvSpPr>
          <p:nvPr/>
        </p:nvSpPr>
        <p:spPr bwMode="auto">
          <a:xfrm>
            <a:off x="2420529" y="4297295"/>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6" name="Freeform 3">
            <a:extLst>
              <a:ext uri="{FF2B5EF4-FFF2-40B4-BE49-F238E27FC236}">
                <a16:creationId xmlns:a16="http://schemas.microsoft.com/office/drawing/2014/main" id="{F3D0F0A6-088F-4539-B0C5-7F78DA97CC65}"/>
              </a:ext>
            </a:extLst>
          </p:cNvPr>
          <p:cNvSpPr>
            <a:spLocks noChangeAspect="1" noEditPoints="1"/>
          </p:cNvSpPr>
          <p:nvPr/>
        </p:nvSpPr>
        <p:spPr bwMode="auto">
          <a:xfrm>
            <a:off x="2003295" y="4534130"/>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7" name="Freeform 3">
            <a:extLst>
              <a:ext uri="{FF2B5EF4-FFF2-40B4-BE49-F238E27FC236}">
                <a16:creationId xmlns:a16="http://schemas.microsoft.com/office/drawing/2014/main" id="{46D8D67A-738F-4A9B-A865-0C80D00099CB}"/>
              </a:ext>
            </a:extLst>
          </p:cNvPr>
          <p:cNvSpPr>
            <a:spLocks noChangeAspect="1" noEditPoints="1"/>
          </p:cNvSpPr>
          <p:nvPr/>
        </p:nvSpPr>
        <p:spPr bwMode="auto">
          <a:xfrm>
            <a:off x="2338610" y="4836910"/>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R="0" lvl="0" algn="l" defTabSz="914400" rtl="0" eaLnBrk="1" fontAlgn="auto" latinLnBrk="0" hangingPunct="1">
              <a:lnSpc>
                <a:spcPct val="100000"/>
              </a:lnSpc>
              <a:spcBef>
                <a:spcPct val="50000"/>
              </a:spcBef>
              <a:spcAft>
                <a:spcPts val="0"/>
              </a:spcAft>
              <a:buClrTx/>
              <a:buSzTx/>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8" name="TextBox 97">
            <a:extLst>
              <a:ext uri="{FF2B5EF4-FFF2-40B4-BE49-F238E27FC236}">
                <a16:creationId xmlns:a16="http://schemas.microsoft.com/office/drawing/2014/main" id="{7D835962-27F8-4501-9853-BBF6EBD669B7}"/>
              </a:ext>
            </a:extLst>
          </p:cNvPr>
          <p:cNvSpPr txBox="1"/>
          <p:nvPr/>
        </p:nvSpPr>
        <p:spPr>
          <a:xfrm>
            <a:off x="1805282" y="5169834"/>
            <a:ext cx="784189" cy="400110"/>
          </a:xfrm>
          <a:prstGeom prst="rect">
            <a:avLst/>
          </a:prstGeom>
          <a:noFill/>
        </p:spPr>
        <p:txBody>
          <a:bodyPr wrap="none" rtlCol="0">
            <a:spAutoFit/>
          </a:bodyPr>
          <a:lstStyle/>
          <a:p>
            <a:pPr algn="l" rtl="0" fontAlgn="base">
              <a:spcBef>
                <a:spcPct val="50000"/>
              </a:spcBef>
              <a:spcAft>
                <a:spcPct val="0"/>
              </a:spcAf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a:t>
            </a:r>
            <a:br>
              <a:rPr kumimoji="0" lang="en-US" sz="1000" b="0" i="0" u="none" strike="noStrike" kern="1200" cap="none" spc="0" normalizeH="0" baseline="0" noProof="0">
                <a:ln>
                  <a:noFill/>
                </a:ln>
                <a:solidFill>
                  <a:schemeClr val="accent6"/>
                </a:solidFill>
                <a:effectLst/>
                <a:uLnTx/>
                <a:uFillTx/>
                <a:latin typeface="Ericsson Hilda"/>
                <a:ea typeface="+mn-ea"/>
                <a:cs typeface="+mn-cs"/>
              </a:rPr>
            </a:br>
            <a:r>
              <a:rPr lang="en-US" sz="1000" kern="1200">
                <a:solidFill>
                  <a:schemeClr val="accent6"/>
                </a:solidFill>
                <a:latin typeface="Ericsson Hilda"/>
              </a:rPr>
              <a:t>S-NSSAI D</a:t>
            </a:r>
          </a:p>
        </p:txBody>
      </p:sp>
      <p:cxnSp>
        <p:nvCxnSpPr>
          <p:cNvPr id="102" name="Straight Connector 101">
            <a:extLst>
              <a:ext uri="{FF2B5EF4-FFF2-40B4-BE49-F238E27FC236}">
                <a16:creationId xmlns:a16="http://schemas.microsoft.com/office/drawing/2014/main" id="{A1A5B44E-E806-44C0-9126-E231B94E7597}"/>
              </a:ext>
            </a:extLst>
          </p:cNvPr>
          <p:cNvCxnSpPr>
            <a:cxnSpLocks/>
            <a:endCxn id="112" idx="1"/>
          </p:cNvCxnSpPr>
          <p:nvPr/>
        </p:nvCxnSpPr>
        <p:spPr bwMode="auto">
          <a:xfrm flipV="1">
            <a:off x="4761610" y="4223172"/>
            <a:ext cx="2702321" cy="848625"/>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734CAE53-E756-4BCD-AE5C-578782E3A055}"/>
              </a:ext>
            </a:extLst>
          </p:cNvPr>
          <p:cNvCxnSpPr>
            <a:cxnSpLocks/>
          </p:cNvCxnSpPr>
          <p:nvPr/>
        </p:nvCxnSpPr>
        <p:spPr bwMode="auto">
          <a:xfrm>
            <a:off x="1069368" y="4828419"/>
            <a:ext cx="3756385" cy="23447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2" name="Group 61">
            <a:extLst>
              <a:ext uri="{FF2B5EF4-FFF2-40B4-BE49-F238E27FC236}">
                <a16:creationId xmlns:a16="http://schemas.microsoft.com/office/drawing/2014/main" id="{3E561AFD-9827-4AE2-B124-FC829A2EE42B}"/>
              </a:ext>
            </a:extLst>
          </p:cNvPr>
          <p:cNvGrpSpPr/>
          <p:nvPr/>
        </p:nvGrpSpPr>
        <p:grpSpPr>
          <a:xfrm>
            <a:off x="1089459" y="4707367"/>
            <a:ext cx="6346699" cy="498625"/>
            <a:chOff x="1089459" y="4604889"/>
            <a:chExt cx="6346699" cy="498625"/>
          </a:xfrm>
        </p:grpSpPr>
        <p:cxnSp>
          <p:nvCxnSpPr>
            <p:cNvPr id="131" name="Straight Connector 130">
              <a:extLst>
                <a:ext uri="{FF2B5EF4-FFF2-40B4-BE49-F238E27FC236}">
                  <a16:creationId xmlns:a16="http://schemas.microsoft.com/office/drawing/2014/main" id="{1F70A9B3-B54F-4E4C-9B60-7CDD828A09FE}"/>
                </a:ext>
              </a:extLst>
            </p:cNvPr>
            <p:cNvCxnSpPr>
              <a:cxnSpLocks/>
            </p:cNvCxnSpPr>
            <p:nvPr/>
          </p:nvCxnSpPr>
          <p:spPr bwMode="auto">
            <a:xfrm flipH="1" flipV="1">
              <a:off x="5059749" y="4604889"/>
              <a:ext cx="2376409" cy="38776"/>
            </a:xfrm>
            <a:prstGeom prst="line">
              <a:avLst/>
            </a:prstGeom>
            <a:noFill/>
            <a:ln w="3175" cap="flat" cmpd="sng" algn="ctr">
              <a:solidFill>
                <a:schemeClr val="accent4"/>
              </a:solidFill>
              <a:prstDash val="dash"/>
              <a:round/>
              <a:headEnd type="none" w="med" len="med"/>
              <a:tailEnd type="none" w="med" len="med"/>
            </a:ln>
            <a:effectLst/>
          </p:spPr>
        </p:cxnSp>
        <p:grpSp>
          <p:nvGrpSpPr>
            <p:cNvPr id="60" name="Group 59">
              <a:extLst>
                <a:ext uri="{FF2B5EF4-FFF2-40B4-BE49-F238E27FC236}">
                  <a16:creationId xmlns:a16="http://schemas.microsoft.com/office/drawing/2014/main" id="{3919E80E-2795-46ED-8DA9-929A0AB3CB50}"/>
                </a:ext>
              </a:extLst>
            </p:cNvPr>
            <p:cNvGrpSpPr/>
            <p:nvPr/>
          </p:nvGrpSpPr>
          <p:grpSpPr>
            <a:xfrm>
              <a:off x="1089459" y="4860135"/>
              <a:ext cx="6299600" cy="243379"/>
              <a:chOff x="1089459" y="4860135"/>
              <a:chExt cx="6299600" cy="243379"/>
            </a:xfrm>
          </p:grpSpPr>
          <p:cxnSp>
            <p:nvCxnSpPr>
              <p:cNvPr id="134" name="Straight Connector 133">
                <a:extLst>
                  <a:ext uri="{FF2B5EF4-FFF2-40B4-BE49-F238E27FC236}">
                    <a16:creationId xmlns:a16="http://schemas.microsoft.com/office/drawing/2014/main" id="{1EB5D540-A527-452A-891A-347CD37FAE20}"/>
                  </a:ext>
                </a:extLst>
              </p:cNvPr>
              <p:cNvCxnSpPr>
                <a:cxnSpLocks/>
              </p:cNvCxnSpPr>
              <p:nvPr/>
            </p:nvCxnSpPr>
            <p:spPr bwMode="auto">
              <a:xfrm flipV="1">
                <a:off x="4781701" y="4960411"/>
                <a:ext cx="2607358" cy="143103"/>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0F8B093A-5970-45D8-8513-C3B3DECCB183}"/>
                  </a:ext>
                </a:extLst>
              </p:cNvPr>
              <p:cNvCxnSpPr>
                <a:cxnSpLocks/>
              </p:cNvCxnSpPr>
              <p:nvPr/>
            </p:nvCxnSpPr>
            <p:spPr bwMode="auto">
              <a:xfrm>
                <a:off x="1089459" y="4860135"/>
                <a:ext cx="3756385" cy="234470"/>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grpSp>
      </p:grpSp>
      <p:sp>
        <p:nvSpPr>
          <p:cNvPr id="64" name="TextBox 63">
            <a:extLst>
              <a:ext uri="{FF2B5EF4-FFF2-40B4-BE49-F238E27FC236}">
                <a16:creationId xmlns:a16="http://schemas.microsoft.com/office/drawing/2014/main" id="{04E6F1A3-9616-436C-86DB-584457A0D287}"/>
              </a:ext>
            </a:extLst>
          </p:cNvPr>
          <p:cNvSpPr txBox="1"/>
          <p:nvPr/>
        </p:nvSpPr>
        <p:spPr bwMode="auto">
          <a:xfrm>
            <a:off x="550783" y="1044967"/>
            <a:ext cx="10973809" cy="809539"/>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344488" indent="-344488" algn="l">
              <a:buClr>
                <a:schemeClr val="tx1"/>
              </a:buClr>
              <a:buFont typeface="Ericsson Hilda Light" panose="00000400000000000000" pitchFamily="2" charset="0"/>
              <a:buChar char="—"/>
            </a:pPr>
            <a:r>
              <a:rPr lang="en-US" sz="1600">
                <a:solidFill>
                  <a:schemeClr val="tx1"/>
                </a:solidFill>
              </a:rPr>
              <a:t>The UE uses S-NSSAI C for two PDU sessions (IMS, Internet) and S-NSSAI D for one PDU session (Enterprise)</a:t>
            </a:r>
          </a:p>
          <a:p>
            <a:pPr marL="344488" indent="-344488" algn="l">
              <a:buClr>
                <a:schemeClr val="tx1"/>
              </a:buClr>
              <a:buFont typeface="Ericsson Hilda Light" panose="00000400000000000000" pitchFamily="2" charset="0"/>
              <a:buChar char="—"/>
            </a:pPr>
            <a:r>
              <a:rPr lang="en-US" sz="1600">
                <a:solidFill>
                  <a:schemeClr val="tx1"/>
                </a:solidFill>
              </a:rPr>
              <a:t>Requires NG-RAN and AMF to support both S-NSSAIs</a:t>
            </a:r>
          </a:p>
          <a:p>
            <a:pPr marL="344488" indent="-344488" algn="l">
              <a:buClr>
                <a:schemeClr val="tx1"/>
              </a:buClr>
              <a:buFont typeface="Ericsson Hilda Light" panose="00000400000000000000" pitchFamily="2" charset="0"/>
              <a:buChar char="—"/>
            </a:pPr>
            <a:r>
              <a:rPr lang="en-US" sz="1600"/>
              <a:t>Requires steering of traffic to Enterprise PDU session </a:t>
            </a:r>
            <a:r>
              <a:rPr lang="en-US" sz="1600" b="1">
                <a:solidFill>
                  <a:schemeClr val="tx2"/>
                </a:solidFill>
              </a:rPr>
              <a:t>on S-NSSAI D</a:t>
            </a:r>
            <a:r>
              <a:rPr lang="en-US" sz="1600"/>
              <a:t>. URSP or UE local configuration to determine S-NSSAI and DNN per PDU session </a:t>
            </a:r>
          </a:p>
        </p:txBody>
      </p:sp>
      <p:sp>
        <p:nvSpPr>
          <p:cNvPr id="139" name="TextBox 138">
            <a:extLst>
              <a:ext uri="{FF2B5EF4-FFF2-40B4-BE49-F238E27FC236}">
                <a16:creationId xmlns:a16="http://schemas.microsoft.com/office/drawing/2014/main" id="{5D37C08B-8D76-486A-9BB4-446C0AD308DA}"/>
              </a:ext>
            </a:extLst>
          </p:cNvPr>
          <p:cNvSpPr txBox="1"/>
          <p:nvPr/>
        </p:nvSpPr>
        <p:spPr>
          <a:xfrm>
            <a:off x="1304649" y="5830137"/>
            <a:ext cx="111440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a:t>
            </a:r>
            <a:r>
              <a:rPr lang="en-US" sz="1000">
                <a:solidFill>
                  <a:schemeClr val="accent6"/>
                </a:solidFill>
                <a:latin typeface="Ericsson Hilda"/>
              </a:rPr>
              <a:t>C / IMS</a:t>
            </a:r>
            <a:endParaRPr kumimoji="0" lang="en-US" sz="1000" b="0" i="0" u="none" strike="noStrike" kern="1200" cap="none" spc="0" normalizeH="0" baseline="0" noProof="0">
              <a:ln>
                <a:noFill/>
              </a:ln>
              <a:solidFill>
                <a:schemeClr val="accent6"/>
              </a:solidFill>
              <a:effectLst/>
              <a:uLnTx/>
              <a:uFillTx/>
              <a:latin typeface="Ericsson Hilda"/>
            </a:endParaRPr>
          </a:p>
        </p:txBody>
      </p:sp>
      <p:sp>
        <p:nvSpPr>
          <p:cNvPr id="140" name="TextBox 139">
            <a:extLst>
              <a:ext uri="{FF2B5EF4-FFF2-40B4-BE49-F238E27FC236}">
                <a16:creationId xmlns:a16="http://schemas.microsoft.com/office/drawing/2014/main" id="{B9D92B44-CED2-4BEE-BDCB-60C98A2E60F9}"/>
              </a:ext>
            </a:extLst>
          </p:cNvPr>
          <p:cNvSpPr txBox="1"/>
          <p:nvPr/>
        </p:nvSpPr>
        <p:spPr>
          <a:xfrm>
            <a:off x="1295232" y="6049812"/>
            <a:ext cx="133722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C / Internet</a:t>
            </a:r>
            <a:endParaRPr kumimoji="0" lang="en-US" sz="1000" b="0" i="0" u="none" strike="noStrike" kern="1200" cap="none" spc="0" normalizeH="0" baseline="0" noProof="0">
              <a:ln>
                <a:noFill/>
              </a:ln>
              <a:solidFill>
                <a:schemeClr val="accent6"/>
              </a:solidFill>
              <a:effectLst/>
              <a:uLnTx/>
              <a:uFillTx/>
              <a:latin typeface="Ericsson Hilda"/>
            </a:endParaRPr>
          </a:p>
        </p:txBody>
      </p:sp>
      <p:cxnSp>
        <p:nvCxnSpPr>
          <p:cNvPr id="143" name="Straight Connector 142">
            <a:extLst>
              <a:ext uri="{FF2B5EF4-FFF2-40B4-BE49-F238E27FC236}">
                <a16:creationId xmlns:a16="http://schemas.microsoft.com/office/drawing/2014/main" id="{F9D7514E-E7FA-4855-9551-95B35C08E7E6}"/>
              </a:ext>
            </a:extLst>
          </p:cNvPr>
          <p:cNvCxnSpPr>
            <a:cxnSpLocks/>
          </p:cNvCxnSpPr>
          <p:nvPr/>
        </p:nvCxnSpPr>
        <p:spPr bwMode="auto">
          <a:xfrm>
            <a:off x="2686407" y="5936762"/>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42EA512F-3271-45D3-8496-0723AB2A0B8E}"/>
              </a:ext>
            </a:extLst>
          </p:cNvPr>
          <p:cNvCxnSpPr>
            <a:cxnSpLocks/>
          </p:cNvCxnSpPr>
          <p:nvPr/>
        </p:nvCxnSpPr>
        <p:spPr bwMode="auto">
          <a:xfrm>
            <a:off x="2686407" y="6172922"/>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54" name="Rectangular Callout 104">
            <a:extLst>
              <a:ext uri="{FF2B5EF4-FFF2-40B4-BE49-F238E27FC236}">
                <a16:creationId xmlns:a16="http://schemas.microsoft.com/office/drawing/2014/main" id="{981AEAB2-C979-44A6-99B2-C4D13229365A}"/>
              </a:ext>
            </a:extLst>
          </p:cNvPr>
          <p:cNvSpPr/>
          <p:nvPr/>
        </p:nvSpPr>
        <p:spPr bwMode="auto">
          <a:xfrm>
            <a:off x="8558376" y="2451982"/>
            <a:ext cx="2591325" cy="307777"/>
          </a:xfrm>
          <a:prstGeom prst="wedgeRectCallout">
            <a:avLst>
              <a:gd name="adj1" fmla="val -68323"/>
              <a:gd name="adj2" fmla="val 71224"/>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IMS + S-NSSAI C</a:t>
            </a:r>
            <a:endParaRPr lang="en-US" sz="1400">
              <a:solidFill>
                <a:srgbClr val="00285F"/>
              </a:solidFill>
            </a:endParaRPr>
          </a:p>
        </p:txBody>
      </p:sp>
      <p:sp>
        <p:nvSpPr>
          <p:cNvPr id="55" name="Rectangular Callout 104">
            <a:extLst>
              <a:ext uri="{FF2B5EF4-FFF2-40B4-BE49-F238E27FC236}">
                <a16:creationId xmlns:a16="http://schemas.microsoft.com/office/drawing/2014/main" id="{31139BE3-A1ED-4C02-9D6B-4F0B00188548}"/>
              </a:ext>
            </a:extLst>
          </p:cNvPr>
          <p:cNvSpPr/>
          <p:nvPr/>
        </p:nvSpPr>
        <p:spPr bwMode="auto">
          <a:xfrm>
            <a:off x="8561267" y="3819050"/>
            <a:ext cx="2519990" cy="319981"/>
          </a:xfrm>
          <a:prstGeom prst="wedgeRectCallout">
            <a:avLst>
              <a:gd name="adj1" fmla="val -71860"/>
              <a:gd name="adj2" fmla="val -6282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Internet + S-NSSAI C</a:t>
            </a:r>
            <a:endParaRPr lang="en-US" sz="1400">
              <a:solidFill>
                <a:srgbClr val="00285F"/>
              </a:solidFill>
            </a:endParaRPr>
          </a:p>
        </p:txBody>
      </p:sp>
      <p:grpSp>
        <p:nvGrpSpPr>
          <p:cNvPr id="45" name="Picture Placeholder 51">
            <a:extLst>
              <a:ext uri="{FF2B5EF4-FFF2-40B4-BE49-F238E27FC236}">
                <a16:creationId xmlns:a16="http://schemas.microsoft.com/office/drawing/2014/main" id="{C15EA32C-CC3C-4886-811A-92EA228BE0BE}"/>
              </a:ext>
            </a:extLst>
          </p:cNvPr>
          <p:cNvGrpSpPr>
            <a:grpSpLocks noChangeAspect="1"/>
          </p:cNvGrpSpPr>
          <p:nvPr/>
        </p:nvGrpSpPr>
        <p:grpSpPr>
          <a:xfrm>
            <a:off x="696248" y="4366359"/>
            <a:ext cx="400866" cy="642321"/>
            <a:chOff x="674873" y="539992"/>
            <a:chExt cx="450480" cy="721821"/>
          </a:xfrm>
        </p:grpSpPr>
        <p:sp>
          <p:nvSpPr>
            <p:cNvPr id="47" name="Freeform 7">
              <a:extLst>
                <a:ext uri="{FF2B5EF4-FFF2-40B4-BE49-F238E27FC236}">
                  <a16:creationId xmlns:a16="http://schemas.microsoft.com/office/drawing/2014/main" id="{E9C5F132-5E58-4227-A258-62FEBE8BBB7B}"/>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1" name="Freeform 8">
              <a:extLst>
                <a:ext uri="{FF2B5EF4-FFF2-40B4-BE49-F238E27FC236}">
                  <a16:creationId xmlns:a16="http://schemas.microsoft.com/office/drawing/2014/main" id="{EC31B37B-893D-4C84-AC1C-2832B9B4D0DF}"/>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DA884E14-295A-4BC7-911E-ED1795E7ECDD}"/>
              </a:ext>
            </a:extLst>
          </p:cNvPr>
          <p:cNvSpPr/>
          <p:nvPr/>
        </p:nvSpPr>
        <p:spPr bwMode="auto">
          <a:xfrm>
            <a:off x="7497411" y="2720759"/>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53" name="Rectangle 52">
            <a:extLst>
              <a:ext uri="{FF2B5EF4-FFF2-40B4-BE49-F238E27FC236}">
                <a16:creationId xmlns:a16="http://schemas.microsoft.com/office/drawing/2014/main" id="{906FA4F7-4F69-4DD5-AAB3-39AB09B7372C}"/>
              </a:ext>
            </a:extLst>
          </p:cNvPr>
          <p:cNvSpPr/>
          <p:nvPr/>
        </p:nvSpPr>
        <p:spPr bwMode="auto">
          <a:xfrm>
            <a:off x="7493781" y="3154076"/>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ctr"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cxnSp>
        <p:nvCxnSpPr>
          <p:cNvPr id="63" name="Straight Connector 62">
            <a:extLst>
              <a:ext uri="{FF2B5EF4-FFF2-40B4-BE49-F238E27FC236}">
                <a16:creationId xmlns:a16="http://schemas.microsoft.com/office/drawing/2014/main" id="{21DCBAD6-3237-4CBF-9249-CE8D26C9BA97}"/>
              </a:ext>
            </a:extLst>
          </p:cNvPr>
          <p:cNvCxnSpPr>
            <a:cxnSpLocks/>
          </p:cNvCxnSpPr>
          <p:nvPr/>
        </p:nvCxnSpPr>
        <p:spPr bwMode="auto">
          <a:xfrm flipV="1">
            <a:off x="5059749" y="3348402"/>
            <a:ext cx="2434122" cy="104221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822B77D-E7F2-4EFD-9B79-902811A5E384}"/>
              </a:ext>
            </a:extLst>
          </p:cNvPr>
          <p:cNvCxnSpPr>
            <a:cxnSpLocks/>
          </p:cNvCxnSpPr>
          <p:nvPr/>
        </p:nvCxnSpPr>
        <p:spPr bwMode="auto">
          <a:xfrm flipV="1">
            <a:off x="1155593" y="4390621"/>
            <a:ext cx="3952072" cy="20869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7" name="Rectangular Callout 104">
            <a:extLst>
              <a:ext uri="{FF2B5EF4-FFF2-40B4-BE49-F238E27FC236}">
                <a16:creationId xmlns:a16="http://schemas.microsoft.com/office/drawing/2014/main" id="{801EFD5A-2247-4E55-93EE-5D30033EC2E2}"/>
              </a:ext>
            </a:extLst>
          </p:cNvPr>
          <p:cNvSpPr/>
          <p:nvPr/>
        </p:nvSpPr>
        <p:spPr bwMode="auto">
          <a:xfrm>
            <a:off x="8306439" y="5926016"/>
            <a:ext cx="2519990" cy="319981"/>
          </a:xfrm>
          <a:prstGeom prst="wedgeRectCallout">
            <a:avLst>
              <a:gd name="adj1" fmla="val -61012"/>
              <a:gd name="adj2" fmla="val -398676"/>
            </a:avLst>
          </a:prstGeom>
          <a:no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b="1">
                <a:solidFill>
                  <a:srgbClr val="00285F"/>
                </a:solidFill>
              </a:rPr>
              <a:t>Enterprise for S-NSSAI D</a:t>
            </a:r>
            <a:endParaRPr lang="en-US" sz="1400">
              <a:solidFill>
                <a:srgbClr val="00285F"/>
              </a:solidFill>
            </a:endParaRPr>
          </a:p>
        </p:txBody>
      </p:sp>
      <p:sp>
        <p:nvSpPr>
          <p:cNvPr id="68" name="TextBox 67">
            <a:extLst>
              <a:ext uri="{FF2B5EF4-FFF2-40B4-BE49-F238E27FC236}">
                <a16:creationId xmlns:a16="http://schemas.microsoft.com/office/drawing/2014/main" id="{F4AC85A7-7ECC-473B-92EC-AA93DA5218B6}"/>
              </a:ext>
            </a:extLst>
          </p:cNvPr>
          <p:cNvSpPr txBox="1"/>
          <p:nvPr/>
        </p:nvSpPr>
        <p:spPr>
          <a:xfrm>
            <a:off x="1288388" y="6309444"/>
            <a:ext cx="1457450"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D / Enterprise</a:t>
            </a:r>
            <a:endParaRPr kumimoji="0" lang="en-US" sz="1000" b="0" i="0" u="none" strike="noStrike" kern="1200" cap="none" spc="0" normalizeH="0" baseline="0" noProof="0">
              <a:ln>
                <a:noFill/>
              </a:ln>
              <a:solidFill>
                <a:schemeClr val="accent6"/>
              </a:solidFill>
              <a:effectLst/>
              <a:uLnTx/>
              <a:uFillTx/>
              <a:latin typeface="Ericsson Hilda"/>
            </a:endParaRPr>
          </a:p>
        </p:txBody>
      </p:sp>
      <p:cxnSp>
        <p:nvCxnSpPr>
          <p:cNvPr id="69" name="Straight Connector 68">
            <a:extLst>
              <a:ext uri="{FF2B5EF4-FFF2-40B4-BE49-F238E27FC236}">
                <a16:creationId xmlns:a16="http://schemas.microsoft.com/office/drawing/2014/main" id="{04D93C73-60E3-4EDA-8EC5-FFC6D28B88CF}"/>
              </a:ext>
            </a:extLst>
          </p:cNvPr>
          <p:cNvCxnSpPr>
            <a:cxnSpLocks/>
          </p:cNvCxnSpPr>
          <p:nvPr/>
        </p:nvCxnSpPr>
        <p:spPr bwMode="auto">
          <a:xfrm>
            <a:off x="2679563" y="6432554"/>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59" name="TextBox 58">
            <a:extLst>
              <a:ext uri="{FF2B5EF4-FFF2-40B4-BE49-F238E27FC236}">
                <a16:creationId xmlns:a16="http://schemas.microsoft.com/office/drawing/2014/main" id="{B5C0F057-EB21-435D-8C9C-07792C8140AD}"/>
              </a:ext>
            </a:extLst>
          </p:cNvPr>
          <p:cNvSpPr txBox="1"/>
          <p:nvPr/>
        </p:nvSpPr>
        <p:spPr>
          <a:xfrm>
            <a:off x="9077864" y="4675529"/>
            <a:ext cx="784189"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accent6"/>
                </a:solidFill>
                <a:effectLst/>
                <a:uLnTx/>
                <a:uFillTx/>
                <a:latin typeface="Ericsson Hilda"/>
                <a:ea typeface="+mn-ea"/>
                <a:cs typeface="+mn-cs"/>
              </a:rPr>
              <a:t>S-NSSAI D</a:t>
            </a:r>
          </a:p>
        </p:txBody>
      </p:sp>
      <p:sp>
        <p:nvSpPr>
          <p:cNvPr id="71" name="TextBox 70">
            <a:extLst>
              <a:ext uri="{FF2B5EF4-FFF2-40B4-BE49-F238E27FC236}">
                <a16:creationId xmlns:a16="http://schemas.microsoft.com/office/drawing/2014/main" id="{12A78E3B-775D-4AA4-941C-8596D506D986}"/>
              </a:ext>
            </a:extLst>
          </p:cNvPr>
          <p:cNvSpPr txBox="1"/>
          <p:nvPr/>
        </p:nvSpPr>
        <p:spPr>
          <a:xfrm>
            <a:off x="3905821" y="5756111"/>
            <a:ext cx="4190698" cy="1013223"/>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Note: UE must steer some PDUs to Enterprise PDU session and while keeping other traffic on IMS and Internet PDU session.</a:t>
            </a:r>
            <a:br>
              <a:rPr kumimoji="0" lang="en-US" sz="1400" b="0" i="0" u="none" strike="noStrike" kern="1000" cap="none" spc="-30" normalizeH="0" baseline="0" noProof="0">
                <a:ln>
                  <a:noFill/>
                </a:ln>
                <a:solidFill>
                  <a:srgbClr val="181818"/>
                </a:solidFill>
                <a:effectLst/>
                <a:uLnTx/>
                <a:uFillTx/>
                <a:latin typeface="Ericsson Hilda"/>
                <a:ea typeface="+mn-ea"/>
                <a:cs typeface="+mn-cs"/>
              </a:rPr>
            </a:b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spTree>
    <p:extLst>
      <p:ext uri="{BB962C8B-B14F-4D97-AF65-F5344CB8AC3E}">
        <p14:creationId xmlns:p14="http://schemas.microsoft.com/office/powerpoint/2010/main" val="1647566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a:xfrm>
            <a:off x="479424" y="476250"/>
            <a:ext cx="9133379" cy="1081088"/>
          </a:xfrm>
        </p:spPr>
        <p:txBody>
          <a:bodyPr/>
          <a:lstStyle/>
          <a:p>
            <a:r>
              <a:rPr lang="en-US"/>
              <a:t>Use case: UE two slices simultaneously </a:t>
            </a:r>
          </a:p>
        </p:txBody>
      </p:sp>
      <p:sp>
        <p:nvSpPr>
          <p:cNvPr id="40" name="TextBox 39">
            <a:extLst>
              <a:ext uri="{FF2B5EF4-FFF2-40B4-BE49-F238E27FC236}">
                <a16:creationId xmlns:a16="http://schemas.microsoft.com/office/drawing/2014/main" id="{118E4A71-F8D1-4E89-BEB3-F6183A7B08CC}"/>
              </a:ext>
            </a:extLst>
          </p:cNvPr>
          <p:cNvSpPr txBox="1"/>
          <p:nvPr/>
        </p:nvSpPr>
        <p:spPr>
          <a:xfrm>
            <a:off x="3652329" y="4470812"/>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3868267" y="3812062"/>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46" name="Rectangle 45">
            <a:extLst>
              <a:ext uri="{FF2B5EF4-FFF2-40B4-BE49-F238E27FC236}">
                <a16:creationId xmlns:a16="http://schemas.microsoft.com/office/drawing/2014/main" id="{34921665-494C-49EA-9E72-DE52A7BCA5CA}"/>
              </a:ext>
            </a:extLst>
          </p:cNvPr>
          <p:cNvSpPr/>
          <p:nvPr/>
        </p:nvSpPr>
        <p:spPr bwMode="auto">
          <a:xfrm>
            <a:off x="4490346" y="1227024"/>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7" name="Rectangle 46">
            <a:extLst>
              <a:ext uri="{FF2B5EF4-FFF2-40B4-BE49-F238E27FC236}">
                <a16:creationId xmlns:a16="http://schemas.microsoft.com/office/drawing/2014/main" id="{F712ACEF-342C-46A1-91EC-4949FCEADA06}"/>
              </a:ext>
            </a:extLst>
          </p:cNvPr>
          <p:cNvSpPr/>
          <p:nvPr/>
        </p:nvSpPr>
        <p:spPr bwMode="auto">
          <a:xfrm>
            <a:off x="6410586" y="1227024"/>
            <a:ext cx="1920240" cy="178789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8" name="Rectangle 47">
            <a:extLst>
              <a:ext uri="{FF2B5EF4-FFF2-40B4-BE49-F238E27FC236}">
                <a16:creationId xmlns:a16="http://schemas.microsoft.com/office/drawing/2014/main" id="{941679F3-FC32-4748-A9B0-1D20782B5908}"/>
              </a:ext>
            </a:extLst>
          </p:cNvPr>
          <p:cNvSpPr/>
          <p:nvPr/>
        </p:nvSpPr>
        <p:spPr bwMode="auto">
          <a:xfrm>
            <a:off x="4699971" y="2045934"/>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49" name="TextBox 48">
            <a:extLst>
              <a:ext uri="{FF2B5EF4-FFF2-40B4-BE49-F238E27FC236}">
                <a16:creationId xmlns:a16="http://schemas.microsoft.com/office/drawing/2014/main" id="{DB0E7FA5-8B83-4069-8B6F-08875590338F}"/>
              </a:ext>
            </a:extLst>
          </p:cNvPr>
          <p:cNvSpPr txBox="1"/>
          <p:nvPr/>
        </p:nvSpPr>
        <p:spPr bwMode="auto">
          <a:xfrm>
            <a:off x="4865613" y="2067841"/>
            <a:ext cx="972117"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C</a:t>
            </a:r>
          </a:p>
        </p:txBody>
      </p:sp>
      <p:sp>
        <p:nvSpPr>
          <p:cNvPr id="50" name="TextBox 49">
            <a:extLst>
              <a:ext uri="{FF2B5EF4-FFF2-40B4-BE49-F238E27FC236}">
                <a16:creationId xmlns:a16="http://schemas.microsoft.com/office/drawing/2014/main" id="{AC470F42-E655-4CFA-BBFD-65FDAE8C29BA}"/>
              </a:ext>
            </a:extLst>
          </p:cNvPr>
          <p:cNvSpPr txBox="1">
            <a:spLocks/>
          </p:cNvSpPr>
          <p:nvPr/>
        </p:nvSpPr>
        <p:spPr bwMode="auto">
          <a:xfrm>
            <a:off x="5204935" y="1268595"/>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gNB1</a:t>
            </a:r>
          </a:p>
        </p:txBody>
      </p:sp>
      <p:sp>
        <p:nvSpPr>
          <p:cNvPr id="51" name="TextBox 50">
            <a:extLst>
              <a:ext uri="{FF2B5EF4-FFF2-40B4-BE49-F238E27FC236}">
                <a16:creationId xmlns:a16="http://schemas.microsoft.com/office/drawing/2014/main" id="{48434221-164F-4973-8515-B4046CF1B38F}"/>
              </a:ext>
            </a:extLst>
          </p:cNvPr>
          <p:cNvSpPr txBox="1">
            <a:spLocks/>
          </p:cNvSpPr>
          <p:nvPr/>
        </p:nvSpPr>
        <p:spPr bwMode="auto">
          <a:xfrm>
            <a:off x="7015929" y="1286452"/>
            <a:ext cx="432000" cy="720000"/>
          </a:xfrm>
          <a:prstGeom prst="rect">
            <a:avLst/>
          </a:prstGeom>
          <a:solidFill>
            <a:schemeClr val="bg1"/>
          </a:solidFill>
          <a:ln w="19050">
            <a:solidFill>
              <a:schemeClr val="tx1"/>
            </a:solidFill>
            <a:prstDash val="sysDot"/>
            <a:miter lim="800000"/>
            <a:headEnd/>
            <a:tailEnd/>
          </a:ln>
        </p:spPr>
        <p:txBody>
          <a:bodyPr vert="horz" wrap="square" lIns="0" tIns="18000" rIns="0" bIns="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2000" b="0" i="0" u="none" strike="noStrike" kern="1200" cap="none" spc="0" normalizeH="0" baseline="0" noProof="0">
                <a:ln>
                  <a:noFill/>
                </a:ln>
                <a:solidFill>
                  <a:srgbClr val="181818"/>
                </a:solidFill>
                <a:effectLst/>
                <a:uLnTx/>
                <a:uFillTx/>
                <a:latin typeface="Ericsson Technical Icons" panose="00000500000000000000" pitchFamily="2" charset="0"/>
                <a:ea typeface="+mn-ea"/>
                <a:cs typeface="+mn-cs"/>
              </a:rPr>
              <a:t>B</a:t>
            </a:r>
            <a:endParaRPr kumimoji="0" lang="en-US" sz="2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auto" latinLnBrk="0" hangingPunct="1">
              <a:lnSpc>
                <a:spcPct val="100000"/>
              </a:lnSpc>
              <a:spcBef>
                <a:spcPts val="0"/>
              </a:spcBef>
              <a:spcAft>
                <a:spcPts val="0"/>
              </a:spcAft>
              <a:buClr>
                <a:srgbClr val="181818"/>
              </a:buClr>
              <a:buSzTx/>
              <a:buFontTx/>
              <a:buNone/>
              <a:tabLst/>
              <a:defRPr/>
            </a:pPr>
            <a:r>
              <a:rPr kumimoji="0" lang="en-US" sz="900" b="0" i="0" u="none" strike="noStrike" kern="1200" cap="none" spc="0" normalizeH="0" baseline="0" noProof="0">
                <a:ln>
                  <a:noFill/>
                </a:ln>
                <a:solidFill>
                  <a:srgbClr val="181818"/>
                </a:solidFill>
                <a:effectLst/>
                <a:uLnTx/>
                <a:uFillTx/>
                <a:latin typeface="Ericsson Hilda"/>
                <a:ea typeface="+mn-ea"/>
                <a:cs typeface="+mn-cs"/>
              </a:rPr>
              <a:t>gNB2</a:t>
            </a:r>
          </a:p>
        </p:txBody>
      </p:sp>
      <p:sp>
        <p:nvSpPr>
          <p:cNvPr id="52" name="TextBox 51">
            <a:extLst>
              <a:ext uri="{FF2B5EF4-FFF2-40B4-BE49-F238E27FC236}">
                <a16:creationId xmlns:a16="http://schemas.microsoft.com/office/drawing/2014/main" id="{BABFDFF9-F16C-4D5F-AF6C-DE79837D8444}"/>
              </a:ext>
            </a:extLst>
          </p:cNvPr>
          <p:cNvSpPr txBox="1"/>
          <p:nvPr/>
        </p:nvSpPr>
        <p:spPr bwMode="auto">
          <a:xfrm>
            <a:off x="4565019" y="2734047"/>
            <a:ext cx="1702341"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1</a:t>
            </a:r>
          </a:p>
        </p:txBody>
      </p:sp>
      <p:sp>
        <p:nvSpPr>
          <p:cNvPr id="53" name="TextBox 52">
            <a:extLst>
              <a:ext uri="{FF2B5EF4-FFF2-40B4-BE49-F238E27FC236}">
                <a16:creationId xmlns:a16="http://schemas.microsoft.com/office/drawing/2014/main" id="{158888B3-9F36-481E-A2A5-55985621654E}"/>
              </a:ext>
            </a:extLst>
          </p:cNvPr>
          <p:cNvSpPr txBox="1"/>
          <p:nvPr/>
        </p:nvSpPr>
        <p:spPr bwMode="auto">
          <a:xfrm>
            <a:off x="6501666" y="2758383"/>
            <a:ext cx="1766167" cy="251373"/>
          </a:xfrm>
          <a:prstGeom prst="rect">
            <a:avLst/>
          </a:prstGeom>
          <a:noFill/>
          <a:ln w="12700" cap="flat" cmpd="sng" algn="ctr">
            <a:no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a:defRPr lang="en-US"/>
            </a:defPPr>
            <a:lvl1pPr fontAlgn="base">
              <a:spcBef>
                <a:spcPts val="300"/>
              </a:spcBef>
              <a:spcAft>
                <a:spcPct val="0"/>
              </a:spcAft>
              <a:defRPr sz="1400">
                <a:solidFill>
                  <a:srgbClr val="181818"/>
                </a:solidFill>
                <a:latin typeface="Ericsson Hilda"/>
              </a:defRPr>
            </a:lvl1pPr>
          </a:lstStyle>
          <a:p>
            <a:r>
              <a:rPr lang="en-US">
                <a:solidFill>
                  <a:schemeClr val="tx1"/>
                </a:solidFill>
              </a:rPr>
              <a:t>Registration Area 2 </a:t>
            </a:r>
          </a:p>
        </p:txBody>
      </p:sp>
      <p:sp>
        <p:nvSpPr>
          <p:cNvPr id="59" name="Rectangle 58">
            <a:extLst>
              <a:ext uri="{FF2B5EF4-FFF2-40B4-BE49-F238E27FC236}">
                <a16:creationId xmlns:a16="http://schemas.microsoft.com/office/drawing/2014/main" id="{C2FC85A6-D77D-48DF-A985-48F6E9027E87}"/>
              </a:ext>
            </a:extLst>
          </p:cNvPr>
          <p:cNvSpPr/>
          <p:nvPr/>
        </p:nvSpPr>
        <p:spPr>
          <a:xfrm>
            <a:off x="479425" y="2334734"/>
            <a:ext cx="3152778" cy="2862322"/>
          </a:xfrm>
          <a:prstGeom prst="rect">
            <a:avLst/>
          </a:prstGeom>
        </p:spPr>
        <p:txBody>
          <a:bodyPr wrap="square">
            <a:spAutoFit/>
          </a:bodyPr>
          <a:lstStyle/>
          <a:p>
            <a:pPr marL="285750" indent="-285750">
              <a:buFont typeface="Arial" panose="020B0604020202020204" pitchFamily="34" charset="0"/>
              <a:buChar char="•"/>
            </a:pPr>
            <a:r>
              <a:rPr lang="en-US" sz="1800"/>
              <a:t>Two network </a:t>
            </a:r>
            <a:r>
              <a:rPr lang="en-US"/>
              <a:t>slices in registration procedure</a:t>
            </a:r>
          </a:p>
          <a:p>
            <a:pPr marL="285750" indent="-285750">
              <a:buFont typeface="Arial" panose="020B0604020202020204" pitchFamily="34" charset="0"/>
              <a:buChar char="•"/>
            </a:pPr>
            <a:r>
              <a:rPr lang="en-US" sz="1800"/>
              <a:t>Two (or more) PDU </a:t>
            </a:r>
            <a:r>
              <a:rPr lang="en-US" sz="1800">
                <a:solidFill>
                  <a:schemeClr val="tx2"/>
                </a:solidFill>
              </a:rPr>
              <a:t>session with different S-NSSAI</a:t>
            </a:r>
          </a:p>
          <a:p>
            <a:pPr marL="285750" indent="-285750">
              <a:buFont typeface="Arial" panose="020B0604020202020204" pitchFamily="34" charset="0"/>
              <a:buChar char="•"/>
            </a:pPr>
            <a:r>
              <a:rPr lang="en-US">
                <a:solidFill>
                  <a:schemeClr val="tx2"/>
                </a:solidFill>
              </a:rPr>
              <a:t>Either URSP or UE local configuration required to instruct UE which S-NSSAI to use for a PDU session</a:t>
            </a:r>
          </a:p>
        </p:txBody>
      </p:sp>
      <p:sp>
        <p:nvSpPr>
          <p:cNvPr id="78" name="Rectangle 77">
            <a:extLst>
              <a:ext uri="{FF2B5EF4-FFF2-40B4-BE49-F238E27FC236}">
                <a16:creationId xmlns:a16="http://schemas.microsoft.com/office/drawing/2014/main" id="{5BF57393-3D65-4461-863B-35D5436DFF14}"/>
              </a:ext>
            </a:extLst>
          </p:cNvPr>
          <p:cNvSpPr/>
          <p:nvPr/>
        </p:nvSpPr>
        <p:spPr bwMode="auto">
          <a:xfrm>
            <a:off x="4684296" y="2400219"/>
            <a:ext cx="3403240" cy="332542"/>
          </a:xfrm>
          <a:prstGeom prst="rect">
            <a:avLst/>
          </a:prstGeom>
          <a:solidFill>
            <a:schemeClr val="bg1">
              <a:lumMod val="85000"/>
            </a:schemeClr>
          </a:solidFill>
          <a:ln w="12700" cap="flat" cmpd="sng" algn="ctr">
            <a:solidFill>
              <a:schemeClr val="tx2"/>
            </a:solidFill>
            <a:prstDash val="sysDash"/>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fontAlgn="base">
              <a:spcBef>
                <a:spcPts val="300"/>
              </a:spcBef>
              <a:spcAft>
                <a:spcPct val="0"/>
              </a:spcAft>
            </a:pPr>
            <a:endParaRPr lang="en-US" sz="1400">
              <a:solidFill>
                <a:srgbClr val="181818"/>
              </a:solidFill>
              <a:latin typeface="Ericsson Hilda"/>
            </a:endParaRPr>
          </a:p>
        </p:txBody>
      </p:sp>
      <p:sp>
        <p:nvSpPr>
          <p:cNvPr id="79" name="TextBox 78">
            <a:extLst>
              <a:ext uri="{FF2B5EF4-FFF2-40B4-BE49-F238E27FC236}">
                <a16:creationId xmlns:a16="http://schemas.microsoft.com/office/drawing/2014/main" id="{F886B924-45B4-402E-9B5B-5D8A4E3A51EB}"/>
              </a:ext>
            </a:extLst>
          </p:cNvPr>
          <p:cNvSpPr txBox="1"/>
          <p:nvPr/>
        </p:nvSpPr>
        <p:spPr bwMode="auto">
          <a:xfrm>
            <a:off x="4849938" y="2422126"/>
            <a:ext cx="984941" cy="288728"/>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spAutoFit/>
          </a:bodyPr>
          <a:lstStyle/>
          <a:p>
            <a:pPr marL="0" marR="0" lvl="0" indent="0" defTabSz="914400" rtl="0" eaLnBrk="1" fontAlgn="auto" latinLnBrk="0" hangingPunct="1">
              <a:lnSpc>
                <a:spcPct val="100000"/>
              </a:lnSpc>
              <a:spcBef>
                <a:spcPts val="0"/>
              </a:spcBef>
              <a:spcAft>
                <a:spcPts val="0"/>
              </a:spcAft>
              <a:buClr>
                <a:srgbClr val="181818"/>
              </a:buClr>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S-NSSAI </a:t>
            </a:r>
            <a:r>
              <a:rPr lang="en-US" sz="1400" kern="1200">
                <a:solidFill>
                  <a:srgbClr val="181818"/>
                </a:solidFill>
                <a:latin typeface="Ericsson Hilda"/>
                <a:ea typeface="+mn-ea"/>
                <a:cs typeface="+mn-cs"/>
              </a:rPr>
              <a:t>D</a:t>
            </a: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0" name="TextBox 79">
            <a:extLst>
              <a:ext uri="{FF2B5EF4-FFF2-40B4-BE49-F238E27FC236}">
                <a16:creationId xmlns:a16="http://schemas.microsoft.com/office/drawing/2014/main" id="{4A081996-5811-4EFA-ACC1-040E69AFF8F3}"/>
              </a:ext>
            </a:extLst>
          </p:cNvPr>
          <p:cNvSpPr txBox="1"/>
          <p:nvPr/>
        </p:nvSpPr>
        <p:spPr>
          <a:xfrm>
            <a:off x="3650933" y="4660776"/>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56" name="Rectangle 55">
            <a:extLst>
              <a:ext uri="{FF2B5EF4-FFF2-40B4-BE49-F238E27FC236}">
                <a16:creationId xmlns:a16="http://schemas.microsoft.com/office/drawing/2014/main" id="{5893BE3F-BBF7-41B2-90E8-78E26B24B40C}"/>
              </a:ext>
            </a:extLst>
          </p:cNvPr>
          <p:cNvSpPr/>
          <p:nvPr/>
        </p:nvSpPr>
        <p:spPr bwMode="auto">
          <a:xfrm>
            <a:off x="4626757" y="4619493"/>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66" name="Rectangle 65">
            <a:extLst>
              <a:ext uri="{FF2B5EF4-FFF2-40B4-BE49-F238E27FC236}">
                <a16:creationId xmlns:a16="http://schemas.microsoft.com/office/drawing/2014/main" id="{E64BB1A6-AB98-438C-9D06-7ED9335A0E67}"/>
              </a:ext>
            </a:extLst>
          </p:cNvPr>
          <p:cNvSpPr/>
          <p:nvPr/>
        </p:nvSpPr>
        <p:spPr bwMode="auto">
          <a:xfrm>
            <a:off x="4652105" y="3410774"/>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67" name="Rectangle 66">
            <a:extLst>
              <a:ext uri="{FF2B5EF4-FFF2-40B4-BE49-F238E27FC236}">
                <a16:creationId xmlns:a16="http://schemas.microsoft.com/office/drawing/2014/main" id="{03AE69D5-53F6-4373-BFFA-ED3D48C2EF6B}"/>
              </a:ext>
            </a:extLst>
          </p:cNvPr>
          <p:cNvSpPr/>
          <p:nvPr/>
        </p:nvSpPr>
        <p:spPr bwMode="auto">
          <a:xfrm>
            <a:off x="4746273" y="3470815"/>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69" name="Freeform 3">
            <a:extLst>
              <a:ext uri="{FF2B5EF4-FFF2-40B4-BE49-F238E27FC236}">
                <a16:creationId xmlns:a16="http://schemas.microsoft.com/office/drawing/2014/main" id="{72ACD1B1-5E9A-46C8-86A9-C1179E5F5DDE}"/>
              </a:ext>
            </a:extLst>
          </p:cNvPr>
          <p:cNvSpPr>
            <a:spLocks noChangeAspect="1" noEditPoints="1"/>
          </p:cNvSpPr>
          <p:nvPr/>
        </p:nvSpPr>
        <p:spPr bwMode="auto">
          <a:xfrm>
            <a:off x="4831755" y="3566416"/>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70" name="TextBox 69">
            <a:extLst>
              <a:ext uri="{FF2B5EF4-FFF2-40B4-BE49-F238E27FC236}">
                <a16:creationId xmlns:a16="http://schemas.microsoft.com/office/drawing/2014/main" id="{05346F3C-9EA1-425E-970E-3554E762448E}"/>
              </a:ext>
            </a:extLst>
          </p:cNvPr>
          <p:cNvSpPr txBox="1"/>
          <p:nvPr/>
        </p:nvSpPr>
        <p:spPr bwMode="auto">
          <a:xfrm>
            <a:off x="9345043" y="3431396"/>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72" name="TextBox 71">
            <a:extLst>
              <a:ext uri="{FF2B5EF4-FFF2-40B4-BE49-F238E27FC236}">
                <a16:creationId xmlns:a16="http://schemas.microsoft.com/office/drawing/2014/main" id="{C941FFC4-949E-4721-ABC5-BD9DAD4CE0CC}"/>
              </a:ext>
            </a:extLst>
          </p:cNvPr>
          <p:cNvSpPr txBox="1"/>
          <p:nvPr/>
        </p:nvSpPr>
        <p:spPr bwMode="auto">
          <a:xfrm>
            <a:off x="9312639" y="5243096"/>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73" name="Rectangle 72">
            <a:extLst>
              <a:ext uri="{FF2B5EF4-FFF2-40B4-BE49-F238E27FC236}">
                <a16:creationId xmlns:a16="http://schemas.microsoft.com/office/drawing/2014/main" id="{2E42C607-A1E4-43AA-B6D4-564D9E967CC8}"/>
              </a:ext>
            </a:extLst>
          </p:cNvPr>
          <p:cNvSpPr/>
          <p:nvPr/>
        </p:nvSpPr>
        <p:spPr bwMode="auto">
          <a:xfrm>
            <a:off x="7819784" y="4636921"/>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74" name="Rectangle 73">
            <a:extLst>
              <a:ext uri="{FF2B5EF4-FFF2-40B4-BE49-F238E27FC236}">
                <a16:creationId xmlns:a16="http://schemas.microsoft.com/office/drawing/2014/main" id="{51D16857-C44F-4FFF-A22A-9856DF59556E}"/>
              </a:ext>
            </a:extLst>
          </p:cNvPr>
          <p:cNvSpPr/>
          <p:nvPr/>
        </p:nvSpPr>
        <p:spPr bwMode="auto">
          <a:xfrm>
            <a:off x="7819784" y="3444169"/>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75" name="TextBox 74">
            <a:extLst>
              <a:ext uri="{FF2B5EF4-FFF2-40B4-BE49-F238E27FC236}">
                <a16:creationId xmlns:a16="http://schemas.microsoft.com/office/drawing/2014/main" id="{D387E569-5B75-4AF8-8C1B-F70BB588A5A6}"/>
              </a:ext>
            </a:extLst>
          </p:cNvPr>
          <p:cNvSpPr txBox="1"/>
          <p:nvPr/>
        </p:nvSpPr>
        <p:spPr>
          <a:xfrm>
            <a:off x="7831050" y="4149385"/>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81" name="TextBox 80">
            <a:extLst>
              <a:ext uri="{FF2B5EF4-FFF2-40B4-BE49-F238E27FC236}">
                <a16:creationId xmlns:a16="http://schemas.microsoft.com/office/drawing/2014/main" id="{662F578D-6274-4DFA-B60F-2E08B86D0E48}"/>
              </a:ext>
            </a:extLst>
          </p:cNvPr>
          <p:cNvSpPr txBox="1"/>
          <p:nvPr/>
        </p:nvSpPr>
        <p:spPr>
          <a:xfrm>
            <a:off x="7845828" y="5428096"/>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82" name="Rectangle 81">
            <a:extLst>
              <a:ext uri="{FF2B5EF4-FFF2-40B4-BE49-F238E27FC236}">
                <a16:creationId xmlns:a16="http://schemas.microsoft.com/office/drawing/2014/main" id="{3EA4E91C-49B4-41F7-AA45-A35685C3A0B5}"/>
              </a:ext>
            </a:extLst>
          </p:cNvPr>
          <p:cNvSpPr/>
          <p:nvPr/>
        </p:nvSpPr>
        <p:spPr bwMode="auto">
          <a:xfrm>
            <a:off x="6117388" y="3503509"/>
            <a:ext cx="1616094" cy="179288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83" name="Rectangle 82">
            <a:extLst>
              <a:ext uri="{FF2B5EF4-FFF2-40B4-BE49-F238E27FC236}">
                <a16:creationId xmlns:a16="http://schemas.microsoft.com/office/drawing/2014/main" id="{2D8D43CE-AAA4-487A-8283-17125DF1D8E2}"/>
              </a:ext>
            </a:extLst>
          </p:cNvPr>
          <p:cNvSpPr/>
          <p:nvPr/>
        </p:nvSpPr>
        <p:spPr bwMode="auto">
          <a:xfrm>
            <a:off x="6337298" y="391899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84" name="Rectangle 83">
            <a:extLst>
              <a:ext uri="{FF2B5EF4-FFF2-40B4-BE49-F238E27FC236}">
                <a16:creationId xmlns:a16="http://schemas.microsoft.com/office/drawing/2014/main" id="{FB50829A-6D6F-43AD-A72C-3F5CCAAF8430}"/>
              </a:ext>
            </a:extLst>
          </p:cNvPr>
          <p:cNvSpPr/>
          <p:nvPr/>
        </p:nvSpPr>
        <p:spPr bwMode="auto">
          <a:xfrm>
            <a:off x="8649207" y="356964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85" name="Rectangle 84">
            <a:extLst>
              <a:ext uri="{FF2B5EF4-FFF2-40B4-BE49-F238E27FC236}">
                <a16:creationId xmlns:a16="http://schemas.microsoft.com/office/drawing/2014/main" id="{5379C469-2A77-41C5-988D-E1600000CE86}"/>
              </a:ext>
            </a:extLst>
          </p:cNvPr>
          <p:cNvSpPr/>
          <p:nvPr/>
        </p:nvSpPr>
        <p:spPr bwMode="auto">
          <a:xfrm>
            <a:off x="8649208" y="4038440"/>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86" name="Rectangle 85">
            <a:extLst>
              <a:ext uri="{FF2B5EF4-FFF2-40B4-BE49-F238E27FC236}">
                <a16:creationId xmlns:a16="http://schemas.microsoft.com/office/drawing/2014/main" id="{30D85869-A7AD-4D9B-87C8-EF16D5C53372}"/>
              </a:ext>
            </a:extLst>
          </p:cNvPr>
          <p:cNvSpPr/>
          <p:nvPr/>
        </p:nvSpPr>
        <p:spPr bwMode="auto">
          <a:xfrm>
            <a:off x="7041588" y="4563729"/>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87" name="Rectangle 86">
            <a:extLst>
              <a:ext uri="{FF2B5EF4-FFF2-40B4-BE49-F238E27FC236}">
                <a16:creationId xmlns:a16="http://schemas.microsoft.com/office/drawing/2014/main" id="{17FA63FD-9212-4207-BDEE-3C5E8D6A4B38}"/>
              </a:ext>
            </a:extLst>
          </p:cNvPr>
          <p:cNvSpPr/>
          <p:nvPr/>
        </p:nvSpPr>
        <p:spPr bwMode="auto">
          <a:xfrm>
            <a:off x="6330468" y="4764152"/>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88" name="Rectangle 87">
            <a:extLst>
              <a:ext uri="{FF2B5EF4-FFF2-40B4-BE49-F238E27FC236}">
                <a16:creationId xmlns:a16="http://schemas.microsoft.com/office/drawing/2014/main" id="{C5BE1EEA-7E47-44B7-BE7E-CC7B2148D9B9}"/>
              </a:ext>
            </a:extLst>
          </p:cNvPr>
          <p:cNvSpPr/>
          <p:nvPr/>
        </p:nvSpPr>
        <p:spPr bwMode="auto">
          <a:xfrm>
            <a:off x="7018840" y="4160124"/>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89" name="Rectangle 88">
            <a:extLst>
              <a:ext uri="{FF2B5EF4-FFF2-40B4-BE49-F238E27FC236}">
                <a16:creationId xmlns:a16="http://schemas.microsoft.com/office/drawing/2014/main" id="{5573A75A-950C-4A03-9CD1-DE8EEDECD7D3}"/>
              </a:ext>
            </a:extLst>
          </p:cNvPr>
          <p:cNvSpPr/>
          <p:nvPr/>
        </p:nvSpPr>
        <p:spPr bwMode="auto">
          <a:xfrm>
            <a:off x="7993611" y="371453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0" name="Rectangle 89">
            <a:extLst>
              <a:ext uri="{FF2B5EF4-FFF2-40B4-BE49-F238E27FC236}">
                <a16:creationId xmlns:a16="http://schemas.microsoft.com/office/drawing/2014/main" id="{B0739FA0-471A-4998-8869-D0A9294AE896}"/>
              </a:ext>
            </a:extLst>
          </p:cNvPr>
          <p:cNvSpPr/>
          <p:nvPr/>
        </p:nvSpPr>
        <p:spPr bwMode="auto">
          <a:xfrm>
            <a:off x="6345266" y="4344417"/>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91" name="Rectangle 90">
            <a:extLst>
              <a:ext uri="{FF2B5EF4-FFF2-40B4-BE49-F238E27FC236}">
                <a16:creationId xmlns:a16="http://schemas.microsoft.com/office/drawing/2014/main" id="{63EBC826-3964-4A1A-8EDE-45E5DC493F74}"/>
              </a:ext>
            </a:extLst>
          </p:cNvPr>
          <p:cNvSpPr/>
          <p:nvPr/>
        </p:nvSpPr>
        <p:spPr bwMode="auto">
          <a:xfrm>
            <a:off x="8678117" y="4693144"/>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92" name="Rectangle 91">
            <a:extLst>
              <a:ext uri="{FF2B5EF4-FFF2-40B4-BE49-F238E27FC236}">
                <a16:creationId xmlns:a16="http://schemas.microsoft.com/office/drawing/2014/main" id="{7E167391-8DCC-4B57-8FF0-6D125F44661B}"/>
              </a:ext>
            </a:extLst>
          </p:cNvPr>
          <p:cNvSpPr/>
          <p:nvPr/>
        </p:nvSpPr>
        <p:spPr bwMode="auto">
          <a:xfrm>
            <a:off x="8690492" y="5151910"/>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93" name="Rectangle 92">
            <a:extLst>
              <a:ext uri="{FF2B5EF4-FFF2-40B4-BE49-F238E27FC236}">
                <a16:creationId xmlns:a16="http://schemas.microsoft.com/office/drawing/2014/main" id="{ED18FE53-8903-433A-9D73-1C4AA49F7564}"/>
              </a:ext>
            </a:extLst>
          </p:cNvPr>
          <p:cNvSpPr/>
          <p:nvPr/>
        </p:nvSpPr>
        <p:spPr bwMode="auto">
          <a:xfrm>
            <a:off x="7969047" y="496736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4" name="TextBox 93">
            <a:extLst>
              <a:ext uri="{FF2B5EF4-FFF2-40B4-BE49-F238E27FC236}">
                <a16:creationId xmlns:a16="http://schemas.microsoft.com/office/drawing/2014/main" id="{A415ABE3-AA9C-4C6C-811B-20803BEE11A0}"/>
              </a:ext>
            </a:extLst>
          </p:cNvPr>
          <p:cNvSpPr txBox="1"/>
          <p:nvPr/>
        </p:nvSpPr>
        <p:spPr>
          <a:xfrm>
            <a:off x="6917467" y="3692965"/>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95" name="TextBox 94">
            <a:extLst>
              <a:ext uri="{FF2B5EF4-FFF2-40B4-BE49-F238E27FC236}">
                <a16:creationId xmlns:a16="http://schemas.microsoft.com/office/drawing/2014/main" id="{8F3BE62C-6560-4D0E-9433-8E4398097052}"/>
              </a:ext>
            </a:extLst>
          </p:cNvPr>
          <p:cNvSpPr txBox="1"/>
          <p:nvPr/>
        </p:nvSpPr>
        <p:spPr>
          <a:xfrm>
            <a:off x="6907214" y="3864909"/>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cxnSp>
        <p:nvCxnSpPr>
          <p:cNvPr id="55" name="Straight Connector 54">
            <a:extLst>
              <a:ext uri="{FF2B5EF4-FFF2-40B4-BE49-F238E27FC236}">
                <a16:creationId xmlns:a16="http://schemas.microsoft.com/office/drawing/2014/main" id="{8ABD2575-C6AF-4755-B046-BCC677BBCF5A}"/>
              </a:ext>
            </a:extLst>
          </p:cNvPr>
          <p:cNvCxnSpPr>
            <a:cxnSpLocks/>
            <a:stCxn id="46" idx="2"/>
          </p:cNvCxnSpPr>
          <p:nvPr/>
        </p:nvCxnSpPr>
        <p:spPr bwMode="auto">
          <a:xfrm flipH="1">
            <a:off x="5240843" y="3014914"/>
            <a:ext cx="209623" cy="455901"/>
          </a:xfrm>
          <a:prstGeom prst="line">
            <a:avLst/>
          </a:prstGeom>
          <a:solidFill>
            <a:schemeClr val="accent1"/>
          </a:solidFill>
          <a:ln w="12700"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6052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06C-A973-49D2-961C-ECE197A8DFFF}"/>
              </a:ext>
            </a:extLst>
          </p:cNvPr>
          <p:cNvSpPr>
            <a:spLocks noGrp="1"/>
          </p:cNvSpPr>
          <p:nvPr>
            <p:ph type="title"/>
          </p:nvPr>
        </p:nvSpPr>
        <p:spPr>
          <a:xfrm>
            <a:off x="479425" y="476250"/>
            <a:ext cx="9064202" cy="1081088"/>
          </a:xfrm>
        </p:spPr>
        <p:txBody>
          <a:bodyPr/>
          <a:lstStyle/>
          <a:p>
            <a:r>
              <a:rPr lang="en-US" sz="3600"/>
              <a:t>UE two slices simultaneously: EPC Interworking</a:t>
            </a:r>
          </a:p>
        </p:txBody>
      </p:sp>
      <p:sp>
        <p:nvSpPr>
          <p:cNvPr id="4" name="Content Placeholder 3">
            <a:extLst>
              <a:ext uri="{FF2B5EF4-FFF2-40B4-BE49-F238E27FC236}">
                <a16:creationId xmlns:a16="http://schemas.microsoft.com/office/drawing/2014/main" id="{395B0B76-349A-40B5-86DA-F922D5A4174F}"/>
              </a:ext>
            </a:extLst>
          </p:cNvPr>
          <p:cNvSpPr>
            <a:spLocks noGrp="1"/>
          </p:cNvSpPr>
          <p:nvPr>
            <p:ph sz="quarter" idx="10"/>
          </p:nvPr>
        </p:nvSpPr>
        <p:spPr>
          <a:xfrm>
            <a:off x="479426" y="1844675"/>
            <a:ext cx="3333916" cy="4392613"/>
          </a:xfrm>
        </p:spPr>
        <p:txBody>
          <a:bodyPr/>
          <a:lstStyle/>
          <a:p>
            <a:pPr marL="0" indent="0">
              <a:buNone/>
            </a:pPr>
            <a:r>
              <a:rPr lang="en-US" sz="1600"/>
              <a:t>Selection of SMF+PGW-C for PDN connections and PDU sessions for both UEs</a:t>
            </a:r>
          </a:p>
          <a:p>
            <a:pPr marL="285750" indent="-285750">
              <a:buFont typeface="Arial" panose="020B0604020202020204" pitchFamily="34" charset="0"/>
              <a:buChar char="•"/>
            </a:pPr>
            <a:r>
              <a:rPr lang="en-US" sz="1600"/>
              <a:t>Must use different DNNs for different S-NSSAIs and PDU Sessions</a:t>
            </a:r>
          </a:p>
          <a:p>
            <a:pPr marL="285750" indent="-285750">
              <a:buFont typeface="Arial" panose="020B0604020202020204" pitchFamily="34" charset="0"/>
              <a:buChar char="•"/>
            </a:pPr>
            <a:r>
              <a:rPr lang="en-US" sz="1600">
                <a:solidFill>
                  <a:schemeClr val="tx2"/>
                </a:solidFill>
              </a:rPr>
              <a:t>Possible that </a:t>
            </a:r>
          </a:p>
          <a:p>
            <a:pPr marL="469350" lvl="1" indent="-285750">
              <a:buFont typeface="Arial" panose="020B0604020202020204" pitchFamily="34" charset="0"/>
              <a:buChar char="•"/>
            </a:pPr>
            <a:r>
              <a:rPr lang="en-US" sz="1600">
                <a:solidFill>
                  <a:schemeClr val="tx2"/>
                </a:solidFill>
                <a:ea typeface="+mn-ea"/>
                <a:cs typeface="+mn-cs"/>
              </a:rPr>
              <a:t>One slice has IWK with EPC, and </a:t>
            </a:r>
          </a:p>
          <a:p>
            <a:pPr marL="469350" lvl="1" indent="-285750">
              <a:buFont typeface="Arial" panose="020B0604020202020204" pitchFamily="34" charset="0"/>
              <a:buChar char="•"/>
            </a:pPr>
            <a:r>
              <a:rPr lang="en-US" sz="1600">
                <a:solidFill>
                  <a:schemeClr val="tx2"/>
                </a:solidFill>
              </a:rPr>
              <a:t>the other </a:t>
            </a:r>
            <a:r>
              <a:rPr lang="en-US" sz="1600">
                <a:solidFill>
                  <a:schemeClr val="tx2"/>
                </a:solidFill>
                <a:ea typeface="+mn-ea"/>
                <a:cs typeface="+mn-cs"/>
              </a:rPr>
              <a:t>slice is </a:t>
            </a:r>
            <a:r>
              <a:rPr lang="en-US" sz="1600">
                <a:solidFill>
                  <a:schemeClr val="tx2"/>
                </a:solidFill>
              </a:rPr>
              <a:t>only applicable </a:t>
            </a:r>
            <a:r>
              <a:rPr lang="en-US" sz="1600">
                <a:solidFill>
                  <a:schemeClr val="tx2"/>
                </a:solidFill>
                <a:ea typeface="+mn-ea"/>
                <a:cs typeface="+mn-cs"/>
              </a:rPr>
              <a:t>in 5GS. For example, if some 5GS specific features are used. </a:t>
            </a:r>
            <a:r>
              <a:rPr lang="en-US" sz="1600">
                <a:solidFill>
                  <a:schemeClr val="tx2"/>
                </a:solidFill>
              </a:rPr>
              <a:t>Each time</a:t>
            </a:r>
            <a:r>
              <a:rPr lang="en-US" sz="1600">
                <a:solidFill>
                  <a:schemeClr val="tx2"/>
                </a:solidFill>
                <a:ea typeface="+mn-ea"/>
                <a:cs typeface="+mn-cs"/>
              </a:rPr>
              <a:t> the UE moves back to 5GC, the UE must re-establish PDU session(s) on such a network slice, see also </a:t>
            </a:r>
            <a:r>
              <a:rPr lang="en-US" sz="1600">
                <a:solidFill>
                  <a:schemeClr val="tx2"/>
                </a:solidFill>
                <a:ea typeface="+mn-ea"/>
                <a:cs typeface="+mn-cs"/>
                <a:hlinkClick r:id="rId2" action="ppaction://hlinksldjump"/>
              </a:rPr>
              <a:t>link</a:t>
            </a:r>
            <a:r>
              <a:rPr lang="en-US" sz="1600">
                <a:solidFill>
                  <a:schemeClr val="tx2"/>
                </a:solidFill>
                <a:ea typeface="+mn-ea"/>
                <a:cs typeface="+mn-cs"/>
              </a:rPr>
              <a:t>.</a:t>
            </a:r>
          </a:p>
        </p:txBody>
      </p:sp>
      <p:sp>
        <p:nvSpPr>
          <p:cNvPr id="40" name="TextBox 39">
            <a:extLst>
              <a:ext uri="{FF2B5EF4-FFF2-40B4-BE49-F238E27FC236}">
                <a16:creationId xmlns:a16="http://schemas.microsoft.com/office/drawing/2014/main" id="{118E4A71-F8D1-4E89-BEB3-F6183A7B08CC}"/>
              </a:ext>
            </a:extLst>
          </p:cNvPr>
          <p:cNvSpPr txBox="1"/>
          <p:nvPr/>
        </p:nvSpPr>
        <p:spPr>
          <a:xfrm>
            <a:off x="3499929" y="2953162"/>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grpSp>
        <p:nvGrpSpPr>
          <p:cNvPr id="41" name="Picture Placeholder 51">
            <a:extLst>
              <a:ext uri="{FF2B5EF4-FFF2-40B4-BE49-F238E27FC236}">
                <a16:creationId xmlns:a16="http://schemas.microsoft.com/office/drawing/2014/main" id="{6C6D10F6-84FD-46C9-89AB-2E8B963E7B7B}"/>
              </a:ext>
            </a:extLst>
          </p:cNvPr>
          <p:cNvGrpSpPr>
            <a:grpSpLocks noChangeAspect="1"/>
          </p:cNvGrpSpPr>
          <p:nvPr/>
        </p:nvGrpSpPr>
        <p:grpSpPr>
          <a:xfrm>
            <a:off x="3715867" y="2294412"/>
            <a:ext cx="400866" cy="642321"/>
            <a:chOff x="674873" y="539992"/>
            <a:chExt cx="450480" cy="721821"/>
          </a:xfrm>
        </p:grpSpPr>
        <p:sp>
          <p:nvSpPr>
            <p:cNvPr id="42" name="Freeform 7">
              <a:extLst>
                <a:ext uri="{FF2B5EF4-FFF2-40B4-BE49-F238E27FC236}">
                  <a16:creationId xmlns:a16="http://schemas.microsoft.com/office/drawing/2014/main" id="{35058E7F-5873-4033-8E2E-3020E1A78E1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43" name="Freeform 8">
              <a:extLst>
                <a:ext uri="{FF2B5EF4-FFF2-40B4-BE49-F238E27FC236}">
                  <a16:creationId xmlns:a16="http://schemas.microsoft.com/office/drawing/2014/main" id="{4493D021-F2A7-4152-96BF-E4890FA3BB52}"/>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sp>
        <p:nvSpPr>
          <p:cNvPr id="80" name="TextBox 79">
            <a:extLst>
              <a:ext uri="{FF2B5EF4-FFF2-40B4-BE49-F238E27FC236}">
                <a16:creationId xmlns:a16="http://schemas.microsoft.com/office/drawing/2014/main" id="{4A081996-5811-4EFA-ACC1-040E69AFF8F3}"/>
              </a:ext>
            </a:extLst>
          </p:cNvPr>
          <p:cNvSpPr txBox="1"/>
          <p:nvPr/>
        </p:nvSpPr>
        <p:spPr>
          <a:xfrm>
            <a:off x="3499448" y="3113672"/>
            <a:ext cx="784189"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br>
              <a:rPr kumimoji="0" lang="en-US" sz="1000" b="0" i="0" u="none" strike="noStrike" kern="1200" cap="none" spc="0" normalizeH="0" baseline="0" noProof="0">
                <a:ln>
                  <a:noFill/>
                </a:ln>
                <a:solidFill>
                  <a:srgbClr val="FF3232"/>
                </a:solidFill>
                <a:effectLst/>
                <a:uLnTx/>
                <a:uFillTx/>
                <a:latin typeface="Ericsson Hilda"/>
                <a:ea typeface="+mn-ea"/>
                <a:cs typeface="+mn-cs"/>
              </a:rPr>
            </a:br>
            <a:endParaRPr kumimoji="0" lang="en-US" sz="1000" b="0" i="0" u="none" strike="noStrike" kern="1200" cap="none" spc="0" normalizeH="0" baseline="0" noProof="0">
              <a:ln>
                <a:noFill/>
              </a:ln>
              <a:solidFill>
                <a:srgbClr val="FF3232"/>
              </a:solidFill>
              <a:effectLst/>
              <a:uLnTx/>
              <a:uFillTx/>
              <a:latin typeface="Ericsson Hilda"/>
              <a:ea typeface="+mn-ea"/>
              <a:cs typeface="+mn-cs"/>
            </a:endParaRPr>
          </a:p>
        </p:txBody>
      </p:sp>
      <p:sp>
        <p:nvSpPr>
          <p:cNvPr id="56" name="Rectangle 55">
            <a:extLst>
              <a:ext uri="{FF2B5EF4-FFF2-40B4-BE49-F238E27FC236}">
                <a16:creationId xmlns:a16="http://schemas.microsoft.com/office/drawing/2014/main" id="{0D8036CB-CE7C-4652-89FA-74EB14C9E70D}"/>
              </a:ext>
            </a:extLst>
          </p:cNvPr>
          <p:cNvSpPr/>
          <p:nvPr/>
        </p:nvSpPr>
        <p:spPr bwMode="auto">
          <a:xfrm>
            <a:off x="5714983" y="4398404"/>
            <a:ext cx="2556476" cy="923330"/>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57" name="Rectangle 56">
            <a:extLst>
              <a:ext uri="{FF2B5EF4-FFF2-40B4-BE49-F238E27FC236}">
                <a16:creationId xmlns:a16="http://schemas.microsoft.com/office/drawing/2014/main" id="{6A3CFC9D-05DF-47A6-B0E8-B9A7461596A9}"/>
              </a:ext>
            </a:extLst>
          </p:cNvPr>
          <p:cNvSpPr/>
          <p:nvPr/>
        </p:nvSpPr>
        <p:spPr bwMode="auto">
          <a:xfrm>
            <a:off x="6119092" y="4676162"/>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MME</a:t>
            </a:r>
          </a:p>
        </p:txBody>
      </p:sp>
      <p:sp>
        <p:nvSpPr>
          <p:cNvPr id="58" name="Rectangle 57">
            <a:extLst>
              <a:ext uri="{FF2B5EF4-FFF2-40B4-BE49-F238E27FC236}">
                <a16:creationId xmlns:a16="http://schemas.microsoft.com/office/drawing/2014/main" id="{47332A42-8C45-4749-8C6C-8EE35EBC0470}"/>
              </a:ext>
            </a:extLst>
          </p:cNvPr>
          <p:cNvSpPr/>
          <p:nvPr/>
        </p:nvSpPr>
        <p:spPr bwMode="auto">
          <a:xfrm>
            <a:off x="4641877" y="4399768"/>
            <a:ext cx="989140" cy="910162"/>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60" name="Freeform 3">
            <a:extLst>
              <a:ext uri="{FF2B5EF4-FFF2-40B4-BE49-F238E27FC236}">
                <a16:creationId xmlns:a16="http://schemas.microsoft.com/office/drawing/2014/main" id="{94694D03-F557-47F1-B479-EA554911AA68}"/>
              </a:ext>
            </a:extLst>
          </p:cNvPr>
          <p:cNvSpPr>
            <a:spLocks noChangeAspect="1" noEditPoints="1"/>
          </p:cNvSpPr>
          <p:nvPr/>
        </p:nvSpPr>
        <p:spPr bwMode="auto">
          <a:xfrm>
            <a:off x="4727359" y="4495368"/>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66" name="TextBox 65">
            <a:extLst>
              <a:ext uri="{FF2B5EF4-FFF2-40B4-BE49-F238E27FC236}">
                <a16:creationId xmlns:a16="http://schemas.microsoft.com/office/drawing/2014/main" id="{539B0432-3CCD-4B67-A0BD-2445A5E540C3}"/>
              </a:ext>
            </a:extLst>
          </p:cNvPr>
          <p:cNvSpPr txBox="1"/>
          <p:nvPr/>
        </p:nvSpPr>
        <p:spPr bwMode="auto">
          <a:xfrm>
            <a:off x="5689642" y="4373765"/>
            <a:ext cx="1540757"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lang="en-US" sz="1600" kern="1000" spc="-30">
                <a:solidFill>
                  <a:srgbClr val="181818"/>
                </a:solidFill>
                <a:latin typeface="Ericsson Hilda"/>
                <a:ea typeface="+mn-ea"/>
                <a:cs typeface="+mn-cs"/>
              </a:rPr>
              <a:t>EPC</a:t>
            </a:r>
            <a:endParaRPr kumimoji="0" lang="en-US" sz="1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7" name="Rectangle 66">
            <a:extLst>
              <a:ext uri="{FF2B5EF4-FFF2-40B4-BE49-F238E27FC236}">
                <a16:creationId xmlns:a16="http://schemas.microsoft.com/office/drawing/2014/main" id="{E871211A-E83D-4153-BDCD-2ECEB8DCD1A2}"/>
              </a:ext>
            </a:extLst>
          </p:cNvPr>
          <p:cNvSpPr/>
          <p:nvPr/>
        </p:nvSpPr>
        <p:spPr bwMode="auto">
          <a:xfrm>
            <a:off x="7402234" y="4421060"/>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SGW-C</a:t>
            </a:r>
          </a:p>
        </p:txBody>
      </p:sp>
      <p:sp>
        <p:nvSpPr>
          <p:cNvPr id="69" name="Rectangle 68">
            <a:extLst>
              <a:ext uri="{FF2B5EF4-FFF2-40B4-BE49-F238E27FC236}">
                <a16:creationId xmlns:a16="http://schemas.microsoft.com/office/drawing/2014/main" id="{AD8E64CD-D579-4BA2-8147-AE138391FA63}"/>
              </a:ext>
            </a:extLst>
          </p:cNvPr>
          <p:cNvSpPr/>
          <p:nvPr/>
        </p:nvSpPr>
        <p:spPr bwMode="auto">
          <a:xfrm>
            <a:off x="7373015" y="4877465"/>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Ericsson Hilda"/>
                <a:ea typeface="+mn-ea"/>
                <a:cs typeface="+mn-cs"/>
              </a:rPr>
              <a:t>SGW-W</a:t>
            </a:r>
          </a:p>
        </p:txBody>
      </p:sp>
      <p:sp>
        <p:nvSpPr>
          <p:cNvPr id="72" name="Rectangle 71">
            <a:extLst>
              <a:ext uri="{FF2B5EF4-FFF2-40B4-BE49-F238E27FC236}">
                <a16:creationId xmlns:a16="http://schemas.microsoft.com/office/drawing/2014/main" id="{974C3D91-BC75-4BFC-B3D7-72864742A927}"/>
              </a:ext>
            </a:extLst>
          </p:cNvPr>
          <p:cNvSpPr/>
          <p:nvPr/>
        </p:nvSpPr>
        <p:spPr>
          <a:xfrm>
            <a:off x="9272130" y="4386600"/>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DNN and S-NSSAI</a:t>
            </a:r>
          </a:p>
        </p:txBody>
      </p:sp>
      <p:cxnSp>
        <p:nvCxnSpPr>
          <p:cNvPr id="73" name="Straight Connector 72">
            <a:extLst>
              <a:ext uri="{FF2B5EF4-FFF2-40B4-BE49-F238E27FC236}">
                <a16:creationId xmlns:a16="http://schemas.microsoft.com/office/drawing/2014/main" id="{AA60C34D-D45E-484F-B6FE-AB7DE8CB8A00}"/>
              </a:ext>
            </a:extLst>
          </p:cNvPr>
          <p:cNvCxnSpPr>
            <a:cxnSpLocks/>
          </p:cNvCxnSpPr>
          <p:nvPr/>
        </p:nvCxnSpPr>
        <p:spPr bwMode="auto">
          <a:xfrm>
            <a:off x="6742345" y="4974326"/>
            <a:ext cx="2555171" cy="725817"/>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
        <p:nvSpPr>
          <p:cNvPr id="74" name="Rectangle 73">
            <a:extLst>
              <a:ext uri="{FF2B5EF4-FFF2-40B4-BE49-F238E27FC236}">
                <a16:creationId xmlns:a16="http://schemas.microsoft.com/office/drawing/2014/main" id="{55186CBA-DB03-4030-9492-9D34779DB8CE}"/>
              </a:ext>
            </a:extLst>
          </p:cNvPr>
          <p:cNvSpPr/>
          <p:nvPr/>
        </p:nvSpPr>
        <p:spPr>
          <a:xfrm>
            <a:off x="9272129" y="5514350"/>
            <a:ext cx="2367419" cy="923330"/>
          </a:xfrm>
          <a:prstGeom prst="rect">
            <a:avLst/>
          </a:prstGeom>
          <a:ln>
            <a:solidFill>
              <a:schemeClr val="accent6"/>
            </a:solidFill>
          </a:ln>
        </p:spPr>
        <p:txBody>
          <a:bodyPr wrap="square">
            <a:spAutoFit/>
          </a:bodyPr>
          <a:lstStyle/>
          <a:p>
            <a:pPr marL="0" indent="0">
              <a:spcAft>
                <a:spcPts val="900"/>
              </a:spcAft>
              <a:buNone/>
            </a:pPr>
            <a:r>
              <a:rPr lang="en-US"/>
              <a:t>Selection of SMF+PGW-C using DNN</a:t>
            </a:r>
          </a:p>
        </p:txBody>
      </p:sp>
      <p:sp>
        <p:nvSpPr>
          <p:cNvPr id="52" name="Rectangle 51">
            <a:extLst>
              <a:ext uri="{FF2B5EF4-FFF2-40B4-BE49-F238E27FC236}">
                <a16:creationId xmlns:a16="http://schemas.microsoft.com/office/drawing/2014/main" id="{86BC8D6E-07C4-4DA1-91D0-A1C2671135FD}"/>
              </a:ext>
            </a:extLst>
          </p:cNvPr>
          <p:cNvSpPr/>
          <p:nvPr/>
        </p:nvSpPr>
        <p:spPr bwMode="auto">
          <a:xfrm>
            <a:off x="4464461" y="2804074"/>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53" name="Rectangle 52">
            <a:extLst>
              <a:ext uri="{FF2B5EF4-FFF2-40B4-BE49-F238E27FC236}">
                <a16:creationId xmlns:a16="http://schemas.microsoft.com/office/drawing/2014/main" id="{DAE41C9E-9A00-4505-B04A-F63E825546E9}"/>
              </a:ext>
            </a:extLst>
          </p:cNvPr>
          <p:cNvSpPr/>
          <p:nvPr/>
        </p:nvSpPr>
        <p:spPr bwMode="auto">
          <a:xfrm>
            <a:off x="4489809" y="1595355"/>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54" name="Rectangle 53">
            <a:extLst>
              <a:ext uri="{FF2B5EF4-FFF2-40B4-BE49-F238E27FC236}">
                <a16:creationId xmlns:a16="http://schemas.microsoft.com/office/drawing/2014/main" id="{4396166B-1ECE-45DA-8D71-E782E74C7EE8}"/>
              </a:ext>
            </a:extLst>
          </p:cNvPr>
          <p:cNvSpPr/>
          <p:nvPr/>
        </p:nvSpPr>
        <p:spPr bwMode="auto">
          <a:xfrm>
            <a:off x="4583977" y="1655396"/>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p:txBody>
      </p:sp>
      <p:sp>
        <p:nvSpPr>
          <p:cNvPr id="55" name="Freeform 3">
            <a:extLst>
              <a:ext uri="{FF2B5EF4-FFF2-40B4-BE49-F238E27FC236}">
                <a16:creationId xmlns:a16="http://schemas.microsoft.com/office/drawing/2014/main" id="{04B1EDF1-C80D-4492-9716-E39A238D58E5}"/>
              </a:ext>
            </a:extLst>
          </p:cNvPr>
          <p:cNvSpPr>
            <a:spLocks noChangeAspect="1" noEditPoints="1"/>
          </p:cNvSpPr>
          <p:nvPr/>
        </p:nvSpPr>
        <p:spPr bwMode="auto">
          <a:xfrm>
            <a:off x="4669459" y="1750997"/>
            <a:ext cx="325513" cy="362393"/>
          </a:xfrm>
          <a:custGeom>
            <a:avLst/>
            <a:gdLst>
              <a:gd name="T0" fmla="*/ 2147483647 w 327"/>
              <a:gd name="T1" fmla="*/ 2147483647 h 370"/>
              <a:gd name="T2" fmla="*/ 2147483647 w 327"/>
              <a:gd name="T3" fmla="*/ 2147483647 h 370"/>
              <a:gd name="T4" fmla="*/ 2147483647 w 327"/>
              <a:gd name="T5" fmla="*/ 2147483647 h 370"/>
              <a:gd name="T6" fmla="*/ 2147483647 w 327"/>
              <a:gd name="T7" fmla="*/ 2147483647 h 370"/>
              <a:gd name="T8" fmla="*/ 2147483647 w 327"/>
              <a:gd name="T9" fmla="*/ 2147483647 h 370"/>
              <a:gd name="T10" fmla="*/ 2147483647 w 327"/>
              <a:gd name="T11" fmla="*/ 2147483647 h 370"/>
              <a:gd name="T12" fmla="*/ 2147483647 w 327"/>
              <a:gd name="T13" fmla="*/ 2147483647 h 370"/>
              <a:gd name="T14" fmla="*/ 2147483647 w 327"/>
              <a:gd name="T15" fmla="*/ 2147483647 h 370"/>
              <a:gd name="T16" fmla="*/ 2147483647 w 327"/>
              <a:gd name="T17" fmla="*/ 2147483647 h 370"/>
              <a:gd name="T18" fmla="*/ 2147483647 w 327"/>
              <a:gd name="T19" fmla="*/ 2147483647 h 370"/>
              <a:gd name="T20" fmla="*/ 2147483647 w 327"/>
              <a:gd name="T21" fmla="*/ 2147483647 h 370"/>
              <a:gd name="T22" fmla="*/ 2147483647 w 327"/>
              <a:gd name="T23" fmla="*/ 2147483647 h 370"/>
              <a:gd name="T24" fmla="*/ 2147483647 w 327"/>
              <a:gd name="T25" fmla="*/ 2147483647 h 370"/>
              <a:gd name="T26" fmla="*/ 2147483647 w 327"/>
              <a:gd name="T27" fmla="*/ 2147483647 h 370"/>
              <a:gd name="T28" fmla="*/ 2147483647 w 327"/>
              <a:gd name="T29" fmla="*/ 2147483647 h 370"/>
              <a:gd name="T30" fmla="*/ 2147483647 w 327"/>
              <a:gd name="T31" fmla="*/ 2147483647 h 370"/>
              <a:gd name="T32" fmla="*/ 2147483647 w 327"/>
              <a:gd name="T33" fmla="*/ 2147483647 h 370"/>
              <a:gd name="T34" fmla="*/ 2147483647 w 327"/>
              <a:gd name="T35" fmla="*/ 2147483647 h 370"/>
              <a:gd name="T36" fmla="*/ 2147483647 w 327"/>
              <a:gd name="T37" fmla="*/ 2147483647 h 370"/>
              <a:gd name="T38" fmla="*/ 2147483647 w 327"/>
              <a:gd name="T39" fmla="*/ 2147483647 h 370"/>
              <a:gd name="T40" fmla="*/ 2147483647 w 327"/>
              <a:gd name="T41" fmla="*/ 2147483647 h 370"/>
              <a:gd name="T42" fmla="*/ 2147483647 w 327"/>
              <a:gd name="T43" fmla="*/ 2147483647 h 370"/>
              <a:gd name="T44" fmla="*/ 2147483647 w 327"/>
              <a:gd name="T45" fmla="*/ 2147483647 h 370"/>
              <a:gd name="T46" fmla="*/ 2147483647 w 327"/>
              <a:gd name="T47" fmla="*/ 2147483647 h 370"/>
              <a:gd name="T48" fmla="*/ 2147483647 w 327"/>
              <a:gd name="T49" fmla="*/ 2147483647 h 370"/>
              <a:gd name="T50" fmla="*/ 2147483647 w 327"/>
              <a:gd name="T51" fmla="*/ 2147483647 h 370"/>
              <a:gd name="T52" fmla="*/ 2147483647 w 327"/>
              <a:gd name="T53" fmla="*/ 2147483647 h 370"/>
              <a:gd name="T54" fmla="*/ 2147483647 w 327"/>
              <a:gd name="T55" fmla="*/ 2147483647 h 370"/>
              <a:gd name="T56" fmla="*/ 2147483647 w 327"/>
              <a:gd name="T57" fmla="*/ 2147483647 h 370"/>
              <a:gd name="T58" fmla="*/ 2147483647 w 327"/>
              <a:gd name="T59" fmla="*/ 2147483647 h 370"/>
              <a:gd name="T60" fmla="*/ 2147483647 w 327"/>
              <a:gd name="T61" fmla="*/ 2147483647 h 370"/>
              <a:gd name="T62" fmla="*/ 2147483647 w 327"/>
              <a:gd name="T63" fmla="*/ 2147483647 h 370"/>
              <a:gd name="T64" fmla="*/ 2147483647 w 327"/>
              <a:gd name="T65" fmla="*/ 2147483647 h 370"/>
              <a:gd name="T66" fmla="*/ 2147483647 w 327"/>
              <a:gd name="T67" fmla="*/ 2147483647 h 370"/>
              <a:gd name="T68" fmla="*/ 2147483647 w 327"/>
              <a:gd name="T69" fmla="*/ 2147483647 h 370"/>
              <a:gd name="T70" fmla="*/ 2147483647 w 327"/>
              <a:gd name="T71" fmla="*/ 2147483647 h 370"/>
              <a:gd name="T72" fmla="*/ 2147483647 w 327"/>
              <a:gd name="T73" fmla="*/ 2147483647 h 370"/>
              <a:gd name="T74" fmla="*/ 2147483647 w 327"/>
              <a:gd name="T75" fmla="*/ 2147483647 h 370"/>
              <a:gd name="T76" fmla="*/ 2147483647 w 327"/>
              <a:gd name="T77" fmla="*/ 2147483647 h 370"/>
              <a:gd name="T78" fmla="*/ 2147483647 w 327"/>
              <a:gd name="T79" fmla="*/ 2147483647 h 370"/>
              <a:gd name="T80" fmla="*/ 2147483647 w 327"/>
              <a:gd name="T81" fmla="*/ 2147483647 h 370"/>
              <a:gd name="T82" fmla="*/ 2147483647 w 327"/>
              <a:gd name="T83" fmla="*/ 2147483647 h 370"/>
              <a:gd name="T84" fmla="*/ 2147483647 w 327"/>
              <a:gd name="T85" fmla="*/ 2147483647 h 3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70"/>
              <a:gd name="T131" fmla="*/ 327 w 327"/>
              <a:gd name="T132" fmla="*/ 370 h 3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70">
                <a:moveTo>
                  <a:pt x="287" y="4"/>
                </a:moveTo>
                <a:cubicBezTo>
                  <a:pt x="284" y="0"/>
                  <a:pt x="279" y="0"/>
                  <a:pt x="276" y="4"/>
                </a:cubicBezTo>
                <a:cubicBezTo>
                  <a:pt x="273" y="7"/>
                  <a:pt x="273" y="12"/>
                  <a:pt x="276" y="15"/>
                </a:cubicBezTo>
                <a:cubicBezTo>
                  <a:pt x="300" y="38"/>
                  <a:pt x="311" y="69"/>
                  <a:pt x="311" y="100"/>
                </a:cubicBezTo>
                <a:cubicBezTo>
                  <a:pt x="311" y="131"/>
                  <a:pt x="300" y="162"/>
                  <a:pt x="276" y="185"/>
                </a:cubicBezTo>
                <a:cubicBezTo>
                  <a:pt x="273" y="188"/>
                  <a:pt x="273" y="194"/>
                  <a:pt x="276" y="197"/>
                </a:cubicBezTo>
                <a:cubicBezTo>
                  <a:pt x="278" y="198"/>
                  <a:pt x="280" y="199"/>
                  <a:pt x="282" y="199"/>
                </a:cubicBezTo>
                <a:cubicBezTo>
                  <a:pt x="284" y="199"/>
                  <a:pt x="286" y="198"/>
                  <a:pt x="287" y="197"/>
                </a:cubicBezTo>
                <a:cubicBezTo>
                  <a:pt x="314" y="170"/>
                  <a:pt x="327" y="135"/>
                  <a:pt x="327" y="100"/>
                </a:cubicBezTo>
                <a:cubicBezTo>
                  <a:pt x="327" y="65"/>
                  <a:pt x="314" y="30"/>
                  <a:pt x="287" y="4"/>
                </a:cubicBezTo>
                <a:close/>
                <a:moveTo>
                  <a:pt x="273" y="100"/>
                </a:moveTo>
                <a:cubicBezTo>
                  <a:pt x="273" y="121"/>
                  <a:pt x="265" y="142"/>
                  <a:pt x="249" y="158"/>
                </a:cubicBezTo>
                <a:cubicBezTo>
                  <a:pt x="246" y="161"/>
                  <a:pt x="246" y="166"/>
                  <a:pt x="249" y="169"/>
                </a:cubicBezTo>
                <a:cubicBezTo>
                  <a:pt x="250" y="171"/>
                  <a:pt x="253" y="172"/>
                  <a:pt x="255" y="172"/>
                </a:cubicBezTo>
                <a:cubicBezTo>
                  <a:pt x="257" y="172"/>
                  <a:pt x="259" y="171"/>
                  <a:pt x="260" y="169"/>
                </a:cubicBezTo>
                <a:cubicBezTo>
                  <a:pt x="279" y="150"/>
                  <a:pt x="289" y="125"/>
                  <a:pt x="289" y="100"/>
                </a:cubicBezTo>
                <a:cubicBezTo>
                  <a:pt x="289" y="75"/>
                  <a:pt x="279" y="50"/>
                  <a:pt x="260" y="31"/>
                </a:cubicBezTo>
                <a:cubicBezTo>
                  <a:pt x="257" y="28"/>
                  <a:pt x="252" y="28"/>
                  <a:pt x="249" y="31"/>
                </a:cubicBezTo>
                <a:cubicBezTo>
                  <a:pt x="246" y="34"/>
                  <a:pt x="246" y="39"/>
                  <a:pt x="249" y="42"/>
                </a:cubicBezTo>
                <a:cubicBezTo>
                  <a:pt x="265" y="58"/>
                  <a:pt x="273" y="79"/>
                  <a:pt x="273" y="100"/>
                </a:cubicBezTo>
                <a:close/>
                <a:moveTo>
                  <a:pt x="222" y="142"/>
                </a:moveTo>
                <a:cubicBezTo>
                  <a:pt x="223" y="144"/>
                  <a:pt x="225" y="145"/>
                  <a:pt x="227" y="145"/>
                </a:cubicBezTo>
                <a:cubicBezTo>
                  <a:pt x="229" y="145"/>
                  <a:pt x="231" y="144"/>
                  <a:pt x="233" y="142"/>
                </a:cubicBezTo>
                <a:cubicBezTo>
                  <a:pt x="245" y="131"/>
                  <a:pt x="250" y="115"/>
                  <a:pt x="250" y="100"/>
                </a:cubicBezTo>
                <a:cubicBezTo>
                  <a:pt x="250" y="85"/>
                  <a:pt x="245" y="70"/>
                  <a:pt x="233" y="58"/>
                </a:cubicBezTo>
                <a:cubicBezTo>
                  <a:pt x="230" y="55"/>
                  <a:pt x="225" y="55"/>
                  <a:pt x="222" y="58"/>
                </a:cubicBezTo>
                <a:cubicBezTo>
                  <a:pt x="219" y="61"/>
                  <a:pt x="219" y="66"/>
                  <a:pt x="222" y="69"/>
                </a:cubicBezTo>
                <a:cubicBezTo>
                  <a:pt x="230" y="78"/>
                  <a:pt x="234" y="89"/>
                  <a:pt x="234" y="100"/>
                </a:cubicBezTo>
                <a:cubicBezTo>
                  <a:pt x="234" y="111"/>
                  <a:pt x="230" y="122"/>
                  <a:pt x="222" y="131"/>
                </a:cubicBezTo>
                <a:cubicBezTo>
                  <a:pt x="219" y="134"/>
                  <a:pt x="219" y="139"/>
                  <a:pt x="222" y="142"/>
                </a:cubicBezTo>
                <a:close/>
                <a:moveTo>
                  <a:pt x="51" y="185"/>
                </a:moveTo>
                <a:cubicBezTo>
                  <a:pt x="28" y="162"/>
                  <a:pt x="16" y="131"/>
                  <a:pt x="16" y="100"/>
                </a:cubicBezTo>
                <a:cubicBezTo>
                  <a:pt x="16" y="69"/>
                  <a:pt x="28" y="38"/>
                  <a:pt x="51" y="15"/>
                </a:cubicBezTo>
                <a:cubicBezTo>
                  <a:pt x="54" y="12"/>
                  <a:pt x="54" y="7"/>
                  <a:pt x="51" y="4"/>
                </a:cubicBezTo>
                <a:cubicBezTo>
                  <a:pt x="48" y="0"/>
                  <a:pt x="43" y="0"/>
                  <a:pt x="40" y="4"/>
                </a:cubicBezTo>
                <a:cubicBezTo>
                  <a:pt x="40" y="4"/>
                  <a:pt x="40" y="4"/>
                  <a:pt x="40" y="4"/>
                </a:cubicBezTo>
                <a:cubicBezTo>
                  <a:pt x="13" y="30"/>
                  <a:pt x="0" y="65"/>
                  <a:pt x="0" y="100"/>
                </a:cubicBezTo>
                <a:cubicBezTo>
                  <a:pt x="0" y="135"/>
                  <a:pt x="13" y="170"/>
                  <a:pt x="40" y="197"/>
                </a:cubicBezTo>
                <a:cubicBezTo>
                  <a:pt x="41" y="198"/>
                  <a:pt x="44" y="199"/>
                  <a:pt x="46" y="199"/>
                </a:cubicBezTo>
                <a:cubicBezTo>
                  <a:pt x="48" y="199"/>
                  <a:pt x="50" y="198"/>
                  <a:pt x="51" y="197"/>
                </a:cubicBezTo>
                <a:cubicBezTo>
                  <a:pt x="54" y="194"/>
                  <a:pt x="54" y="188"/>
                  <a:pt x="51" y="185"/>
                </a:cubicBezTo>
                <a:close/>
                <a:moveTo>
                  <a:pt x="67" y="169"/>
                </a:moveTo>
                <a:cubicBezTo>
                  <a:pt x="69" y="171"/>
                  <a:pt x="71" y="172"/>
                  <a:pt x="73" y="172"/>
                </a:cubicBezTo>
                <a:cubicBezTo>
                  <a:pt x="75" y="172"/>
                  <a:pt x="77" y="171"/>
                  <a:pt x="78" y="169"/>
                </a:cubicBezTo>
                <a:cubicBezTo>
                  <a:pt x="82" y="166"/>
                  <a:pt x="82" y="161"/>
                  <a:pt x="78" y="158"/>
                </a:cubicBezTo>
                <a:cubicBezTo>
                  <a:pt x="62" y="142"/>
                  <a:pt x="54" y="121"/>
                  <a:pt x="54" y="100"/>
                </a:cubicBezTo>
                <a:cubicBezTo>
                  <a:pt x="54" y="79"/>
                  <a:pt x="62" y="58"/>
                  <a:pt x="78" y="42"/>
                </a:cubicBezTo>
                <a:cubicBezTo>
                  <a:pt x="82" y="39"/>
                  <a:pt x="82" y="34"/>
                  <a:pt x="78" y="31"/>
                </a:cubicBezTo>
                <a:cubicBezTo>
                  <a:pt x="75" y="28"/>
                  <a:pt x="70" y="28"/>
                  <a:pt x="67" y="31"/>
                </a:cubicBezTo>
                <a:cubicBezTo>
                  <a:pt x="48" y="50"/>
                  <a:pt x="38" y="75"/>
                  <a:pt x="38" y="100"/>
                </a:cubicBezTo>
                <a:cubicBezTo>
                  <a:pt x="38" y="125"/>
                  <a:pt x="48" y="150"/>
                  <a:pt x="67" y="169"/>
                </a:cubicBezTo>
                <a:close/>
                <a:moveTo>
                  <a:pt x="94" y="142"/>
                </a:moveTo>
                <a:cubicBezTo>
                  <a:pt x="96" y="144"/>
                  <a:pt x="98" y="145"/>
                  <a:pt x="100" y="145"/>
                </a:cubicBezTo>
                <a:cubicBezTo>
                  <a:pt x="102" y="145"/>
                  <a:pt x="104" y="144"/>
                  <a:pt x="106" y="142"/>
                </a:cubicBezTo>
                <a:cubicBezTo>
                  <a:pt x="109" y="139"/>
                  <a:pt x="109" y="134"/>
                  <a:pt x="106" y="131"/>
                </a:cubicBezTo>
                <a:cubicBezTo>
                  <a:pt x="97" y="122"/>
                  <a:pt x="93" y="111"/>
                  <a:pt x="93" y="100"/>
                </a:cubicBezTo>
                <a:cubicBezTo>
                  <a:pt x="93" y="89"/>
                  <a:pt x="97" y="78"/>
                  <a:pt x="106" y="69"/>
                </a:cubicBezTo>
                <a:cubicBezTo>
                  <a:pt x="109" y="66"/>
                  <a:pt x="109" y="61"/>
                  <a:pt x="106" y="58"/>
                </a:cubicBezTo>
                <a:cubicBezTo>
                  <a:pt x="103" y="55"/>
                  <a:pt x="97" y="55"/>
                  <a:pt x="94" y="58"/>
                </a:cubicBezTo>
                <a:cubicBezTo>
                  <a:pt x="83" y="70"/>
                  <a:pt x="77" y="85"/>
                  <a:pt x="77" y="100"/>
                </a:cubicBezTo>
                <a:cubicBezTo>
                  <a:pt x="77" y="115"/>
                  <a:pt x="83" y="131"/>
                  <a:pt x="94" y="142"/>
                </a:cubicBezTo>
                <a:close/>
                <a:moveTo>
                  <a:pt x="267" y="349"/>
                </a:moveTo>
                <a:cubicBezTo>
                  <a:pt x="257" y="336"/>
                  <a:pt x="238" y="309"/>
                  <a:pt x="219" y="270"/>
                </a:cubicBezTo>
                <a:cubicBezTo>
                  <a:pt x="218" y="270"/>
                  <a:pt x="218" y="269"/>
                  <a:pt x="218" y="268"/>
                </a:cubicBezTo>
                <a:cubicBezTo>
                  <a:pt x="213" y="259"/>
                  <a:pt x="209" y="249"/>
                  <a:pt x="204" y="239"/>
                </a:cubicBezTo>
                <a:cubicBezTo>
                  <a:pt x="190" y="205"/>
                  <a:pt x="182" y="171"/>
                  <a:pt x="177" y="146"/>
                </a:cubicBezTo>
                <a:cubicBezTo>
                  <a:pt x="197" y="140"/>
                  <a:pt x="211" y="122"/>
                  <a:pt x="211" y="100"/>
                </a:cubicBezTo>
                <a:cubicBezTo>
                  <a:pt x="211" y="93"/>
                  <a:pt x="210" y="87"/>
                  <a:pt x="208" y="81"/>
                </a:cubicBezTo>
                <a:cubicBezTo>
                  <a:pt x="206" y="77"/>
                  <a:pt x="201" y="75"/>
                  <a:pt x="197" y="77"/>
                </a:cubicBezTo>
                <a:cubicBezTo>
                  <a:pt x="193" y="79"/>
                  <a:pt x="191" y="84"/>
                  <a:pt x="193" y="88"/>
                </a:cubicBezTo>
                <a:cubicBezTo>
                  <a:pt x="194" y="91"/>
                  <a:pt x="195" y="96"/>
                  <a:pt x="195" y="100"/>
                </a:cubicBezTo>
                <a:cubicBezTo>
                  <a:pt x="195" y="117"/>
                  <a:pt x="181" y="132"/>
                  <a:pt x="164" y="132"/>
                </a:cubicBezTo>
                <a:cubicBezTo>
                  <a:pt x="146" y="132"/>
                  <a:pt x="132" y="117"/>
                  <a:pt x="132" y="100"/>
                </a:cubicBezTo>
                <a:cubicBezTo>
                  <a:pt x="132" y="82"/>
                  <a:pt x="146" y="68"/>
                  <a:pt x="164" y="68"/>
                </a:cubicBezTo>
                <a:cubicBezTo>
                  <a:pt x="169" y="68"/>
                  <a:pt x="173" y="69"/>
                  <a:pt x="177" y="71"/>
                </a:cubicBezTo>
                <a:cubicBezTo>
                  <a:pt x="181" y="73"/>
                  <a:pt x="186" y="71"/>
                  <a:pt x="188" y="67"/>
                </a:cubicBezTo>
                <a:cubicBezTo>
                  <a:pt x="190" y="63"/>
                  <a:pt x="188" y="59"/>
                  <a:pt x="184" y="57"/>
                </a:cubicBezTo>
                <a:cubicBezTo>
                  <a:pt x="184" y="57"/>
                  <a:pt x="184" y="57"/>
                  <a:pt x="184" y="57"/>
                </a:cubicBezTo>
                <a:cubicBezTo>
                  <a:pt x="178" y="54"/>
                  <a:pt x="171" y="52"/>
                  <a:pt x="164" y="52"/>
                </a:cubicBezTo>
                <a:cubicBezTo>
                  <a:pt x="137" y="52"/>
                  <a:pt x="116" y="74"/>
                  <a:pt x="116" y="100"/>
                </a:cubicBezTo>
                <a:cubicBezTo>
                  <a:pt x="116" y="121"/>
                  <a:pt x="130" y="140"/>
                  <a:pt x="150" y="146"/>
                </a:cubicBezTo>
                <a:cubicBezTo>
                  <a:pt x="145" y="170"/>
                  <a:pt x="136" y="205"/>
                  <a:pt x="123" y="239"/>
                </a:cubicBezTo>
                <a:cubicBezTo>
                  <a:pt x="118" y="249"/>
                  <a:pt x="114" y="259"/>
                  <a:pt x="109" y="268"/>
                </a:cubicBezTo>
                <a:cubicBezTo>
                  <a:pt x="109" y="269"/>
                  <a:pt x="108" y="270"/>
                  <a:pt x="108" y="271"/>
                </a:cubicBezTo>
                <a:cubicBezTo>
                  <a:pt x="97" y="293"/>
                  <a:pt x="85" y="312"/>
                  <a:pt x="76" y="326"/>
                </a:cubicBezTo>
                <a:cubicBezTo>
                  <a:pt x="69" y="336"/>
                  <a:pt x="63" y="344"/>
                  <a:pt x="59" y="349"/>
                </a:cubicBezTo>
                <a:cubicBezTo>
                  <a:pt x="57" y="351"/>
                  <a:pt x="55" y="353"/>
                  <a:pt x="54" y="355"/>
                </a:cubicBezTo>
                <a:cubicBezTo>
                  <a:pt x="53" y="356"/>
                  <a:pt x="52" y="357"/>
                  <a:pt x="52" y="357"/>
                </a:cubicBezTo>
                <a:cubicBezTo>
                  <a:pt x="50" y="359"/>
                  <a:pt x="50" y="362"/>
                  <a:pt x="51" y="365"/>
                </a:cubicBezTo>
                <a:cubicBezTo>
                  <a:pt x="52" y="368"/>
                  <a:pt x="55" y="370"/>
                  <a:pt x="58" y="370"/>
                </a:cubicBezTo>
                <a:cubicBezTo>
                  <a:pt x="97" y="370"/>
                  <a:pt x="97" y="370"/>
                  <a:pt x="97" y="370"/>
                </a:cubicBezTo>
                <a:cubicBezTo>
                  <a:pt x="100" y="370"/>
                  <a:pt x="102" y="368"/>
                  <a:pt x="104" y="366"/>
                </a:cubicBezTo>
                <a:cubicBezTo>
                  <a:pt x="115" y="345"/>
                  <a:pt x="138" y="331"/>
                  <a:pt x="163" y="331"/>
                </a:cubicBezTo>
                <a:cubicBezTo>
                  <a:pt x="189" y="331"/>
                  <a:pt x="211" y="345"/>
                  <a:pt x="223" y="366"/>
                </a:cubicBezTo>
                <a:cubicBezTo>
                  <a:pt x="224" y="368"/>
                  <a:pt x="227" y="370"/>
                  <a:pt x="230" y="370"/>
                </a:cubicBezTo>
                <a:cubicBezTo>
                  <a:pt x="268" y="370"/>
                  <a:pt x="268" y="370"/>
                  <a:pt x="268" y="370"/>
                </a:cubicBezTo>
                <a:cubicBezTo>
                  <a:pt x="268" y="370"/>
                  <a:pt x="268" y="370"/>
                  <a:pt x="268" y="370"/>
                </a:cubicBezTo>
                <a:cubicBezTo>
                  <a:pt x="271" y="370"/>
                  <a:pt x="274" y="368"/>
                  <a:pt x="275" y="365"/>
                </a:cubicBezTo>
                <a:cubicBezTo>
                  <a:pt x="276" y="362"/>
                  <a:pt x="276" y="359"/>
                  <a:pt x="274" y="357"/>
                </a:cubicBezTo>
                <a:cubicBezTo>
                  <a:pt x="274" y="357"/>
                  <a:pt x="271" y="354"/>
                  <a:pt x="267" y="349"/>
                </a:cubicBezTo>
                <a:close/>
                <a:moveTo>
                  <a:pt x="163" y="159"/>
                </a:moveTo>
                <a:cubicBezTo>
                  <a:pt x="168" y="179"/>
                  <a:pt x="174" y="203"/>
                  <a:pt x="183" y="228"/>
                </a:cubicBezTo>
                <a:cubicBezTo>
                  <a:pt x="177" y="227"/>
                  <a:pt x="170" y="227"/>
                  <a:pt x="163" y="227"/>
                </a:cubicBezTo>
                <a:cubicBezTo>
                  <a:pt x="157" y="227"/>
                  <a:pt x="150" y="227"/>
                  <a:pt x="144" y="228"/>
                </a:cubicBezTo>
                <a:cubicBezTo>
                  <a:pt x="153" y="203"/>
                  <a:pt x="159" y="179"/>
                  <a:pt x="163" y="159"/>
                </a:cubicBezTo>
                <a:close/>
                <a:moveTo>
                  <a:pt x="137" y="245"/>
                </a:moveTo>
                <a:cubicBezTo>
                  <a:pt x="146" y="244"/>
                  <a:pt x="154" y="243"/>
                  <a:pt x="163" y="243"/>
                </a:cubicBezTo>
                <a:cubicBezTo>
                  <a:pt x="172" y="243"/>
                  <a:pt x="181" y="244"/>
                  <a:pt x="190" y="245"/>
                </a:cubicBezTo>
                <a:cubicBezTo>
                  <a:pt x="192" y="250"/>
                  <a:pt x="194" y="255"/>
                  <a:pt x="196" y="260"/>
                </a:cubicBezTo>
                <a:cubicBezTo>
                  <a:pt x="186" y="257"/>
                  <a:pt x="174" y="256"/>
                  <a:pt x="163" y="256"/>
                </a:cubicBezTo>
                <a:cubicBezTo>
                  <a:pt x="152" y="256"/>
                  <a:pt x="141" y="257"/>
                  <a:pt x="131" y="260"/>
                </a:cubicBezTo>
                <a:cubicBezTo>
                  <a:pt x="133" y="255"/>
                  <a:pt x="135" y="250"/>
                  <a:pt x="137" y="245"/>
                </a:cubicBezTo>
                <a:close/>
                <a:moveTo>
                  <a:pt x="122" y="279"/>
                </a:moveTo>
                <a:cubicBezTo>
                  <a:pt x="135" y="275"/>
                  <a:pt x="149" y="272"/>
                  <a:pt x="163" y="272"/>
                </a:cubicBezTo>
                <a:cubicBezTo>
                  <a:pt x="178" y="272"/>
                  <a:pt x="192" y="275"/>
                  <a:pt x="205" y="279"/>
                </a:cubicBezTo>
                <a:cubicBezTo>
                  <a:pt x="208" y="286"/>
                  <a:pt x="212" y="292"/>
                  <a:pt x="215" y="298"/>
                </a:cubicBezTo>
                <a:cubicBezTo>
                  <a:pt x="199" y="290"/>
                  <a:pt x="182" y="285"/>
                  <a:pt x="163" y="285"/>
                </a:cubicBezTo>
                <a:cubicBezTo>
                  <a:pt x="145" y="285"/>
                  <a:pt x="127" y="290"/>
                  <a:pt x="112" y="298"/>
                </a:cubicBezTo>
                <a:cubicBezTo>
                  <a:pt x="115" y="292"/>
                  <a:pt x="118" y="286"/>
                  <a:pt x="122" y="279"/>
                </a:cubicBezTo>
                <a:close/>
                <a:moveTo>
                  <a:pt x="234" y="354"/>
                </a:moveTo>
                <a:cubicBezTo>
                  <a:pt x="219" y="330"/>
                  <a:pt x="193" y="315"/>
                  <a:pt x="163" y="315"/>
                </a:cubicBezTo>
                <a:cubicBezTo>
                  <a:pt x="133" y="315"/>
                  <a:pt x="107" y="330"/>
                  <a:pt x="92" y="354"/>
                </a:cubicBezTo>
                <a:cubicBezTo>
                  <a:pt x="75" y="354"/>
                  <a:pt x="75" y="354"/>
                  <a:pt x="75" y="354"/>
                </a:cubicBezTo>
                <a:cubicBezTo>
                  <a:pt x="78" y="350"/>
                  <a:pt x="81" y="346"/>
                  <a:pt x="85" y="341"/>
                </a:cubicBezTo>
                <a:cubicBezTo>
                  <a:pt x="85" y="341"/>
                  <a:pt x="85" y="341"/>
                  <a:pt x="85" y="341"/>
                </a:cubicBezTo>
                <a:cubicBezTo>
                  <a:pt x="103" y="317"/>
                  <a:pt x="131" y="301"/>
                  <a:pt x="163" y="301"/>
                </a:cubicBezTo>
                <a:cubicBezTo>
                  <a:pt x="195" y="301"/>
                  <a:pt x="223" y="317"/>
                  <a:pt x="241" y="341"/>
                </a:cubicBezTo>
                <a:cubicBezTo>
                  <a:pt x="241" y="341"/>
                  <a:pt x="242" y="341"/>
                  <a:pt x="242" y="341"/>
                </a:cubicBezTo>
                <a:cubicBezTo>
                  <a:pt x="245" y="346"/>
                  <a:pt x="248" y="350"/>
                  <a:pt x="251" y="354"/>
                </a:cubicBezTo>
                <a:lnTo>
                  <a:pt x="234" y="354"/>
                </a:lnTo>
                <a:close/>
              </a:path>
            </a:pathLst>
          </a:custGeom>
          <a:solidFill>
            <a:schemeClr val="tx2">
              <a:lumMod val="90000"/>
              <a:lumOff val="10000"/>
            </a:schemeClr>
          </a:solidFill>
          <a:ln>
            <a:noFill/>
          </a:ln>
        </p:spPr>
        <p:txBody>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4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9" name="TextBox 58">
            <a:extLst>
              <a:ext uri="{FF2B5EF4-FFF2-40B4-BE49-F238E27FC236}">
                <a16:creationId xmlns:a16="http://schemas.microsoft.com/office/drawing/2014/main" id="{1C6452A8-7DA1-4439-95AB-E3DA4EF69ED3}"/>
              </a:ext>
            </a:extLst>
          </p:cNvPr>
          <p:cNvSpPr txBox="1"/>
          <p:nvPr/>
        </p:nvSpPr>
        <p:spPr bwMode="auto">
          <a:xfrm>
            <a:off x="9182747" y="1615977"/>
            <a:ext cx="1695610"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C</a:t>
            </a:r>
          </a:p>
        </p:txBody>
      </p:sp>
      <p:sp>
        <p:nvSpPr>
          <p:cNvPr id="75" name="TextBox 74">
            <a:extLst>
              <a:ext uri="{FF2B5EF4-FFF2-40B4-BE49-F238E27FC236}">
                <a16:creationId xmlns:a16="http://schemas.microsoft.com/office/drawing/2014/main" id="{06D0A947-FF5F-4DD9-A23D-52B26C1C5D34}"/>
              </a:ext>
            </a:extLst>
          </p:cNvPr>
          <p:cNvSpPr txBox="1"/>
          <p:nvPr/>
        </p:nvSpPr>
        <p:spPr bwMode="auto">
          <a:xfrm>
            <a:off x="9150343" y="3427677"/>
            <a:ext cx="1611458"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a:t>
            </a:r>
            <a:r>
              <a:rPr kumimoji="0" lang="en-US" sz="1800" b="0" i="0" u="none" strike="noStrike" kern="1000" cap="none" spc="-30" normalizeH="0" baseline="0" noProof="0">
                <a:ln>
                  <a:noFill/>
                </a:ln>
                <a:solidFill>
                  <a:srgbClr val="181818"/>
                </a:solidFill>
                <a:effectLst/>
                <a:uLnTx/>
                <a:uFillTx/>
                <a:latin typeface="Ericsson Hilda"/>
                <a:ea typeface="+mn-ea"/>
                <a:cs typeface="+mn-cs"/>
              </a:rPr>
              <a:t> Slice D</a:t>
            </a:r>
          </a:p>
        </p:txBody>
      </p:sp>
      <p:sp>
        <p:nvSpPr>
          <p:cNvPr id="78" name="Rectangle 77">
            <a:extLst>
              <a:ext uri="{FF2B5EF4-FFF2-40B4-BE49-F238E27FC236}">
                <a16:creationId xmlns:a16="http://schemas.microsoft.com/office/drawing/2014/main" id="{31D5E171-7C9D-4933-9730-3D91D3160884}"/>
              </a:ext>
            </a:extLst>
          </p:cNvPr>
          <p:cNvSpPr/>
          <p:nvPr/>
        </p:nvSpPr>
        <p:spPr bwMode="auto">
          <a:xfrm>
            <a:off x="7657488" y="2821502"/>
            <a:ext cx="1513530"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79" name="Rectangle 78">
            <a:extLst>
              <a:ext uri="{FF2B5EF4-FFF2-40B4-BE49-F238E27FC236}">
                <a16:creationId xmlns:a16="http://schemas.microsoft.com/office/drawing/2014/main" id="{52304EE9-659D-4623-AF28-CAF4AF006A04}"/>
              </a:ext>
            </a:extLst>
          </p:cNvPr>
          <p:cNvSpPr/>
          <p:nvPr/>
        </p:nvSpPr>
        <p:spPr bwMode="auto">
          <a:xfrm>
            <a:off x="7657488" y="1628750"/>
            <a:ext cx="1513530"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rgbClr val="58585A"/>
                </a:solidFill>
                <a:latin typeface="Ericsson Hilda"/>
                <a:ea typeface="+mn-ea"/>
                <a:cs typeface="+mn-cs"/>
              </a:rPr>
              <a:t>Dedicated</a:t>
            </a:r>
          </a:p>
        </p:txBody>
      </p:sp>
      <p:sp>
        <p:nvSpPr>
          <p:cNvPr id="81" name="TextBox 80">
            <a:extLst>
              <a:ext uri="{FF2B5EF4-FFF2-40B4-BE49-F238E27FC236}">
                <a16:creationId xmlns:a16="http://schemas.microsoft.com/office/drawing/2014/main" id="{1D6DB022-810F-4596-BCD9-853E48BB13FD}"/>
              </a:ext>
            </a:extLst>
          </p:cNvPr>
          <p:cNvSpPr txBox="1"/>
          <p:nvPr/>
        </p:nvSpPr>
        <p:spPr>
          <a:xfrm>
            <a:off x="7668754" y="2333966"/>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82" name="TextBox 81">
            <a:extLst>
              <a:ext uri="{FF2B5EF4-FFF2-40B4-BE49-F238E27FC236}">
                <a16:creationId xmlns:a16="http://schemas.microsoft.com/office/drawing/2014/main" id="{AA1CF9E2-F37E-4668-B2B1-AB537F560519}"/>
              </a:ext>
            </a:extLst>
          </p:cNvPr>
          <p:cNvSpPr txBox="1"/>
          <p:nvPr/>
        </p:nvSpPr>
        <p:spPr>
          <a:xfrm>
            <a:off x="7683532" y="3612677"/>
            <a:ext cx="813043"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sp>
        <p:nvSpPr>
          <p:cNvPr id="83" name="Rectangle 82">
            <a:extLst>
              <a:ext uri="{FF2B5EF4-FFF2-40B4-BE49-F238E27FC236}">
                <a16:creationId xmlns:a16="http://schemas.microsoft.com/office/drawing/2014/main" id="{3D5D6148-FAF5-4699-B2B9-B3E88337D96E}"/>
              </a:ext>
            </a:extLst>
          </p:cNvPr>
          <p:cNvSpPr/>
          <p:nvPr/>
        </p:nvSpPr>
        <p:spPr bwMode="auto">
          <a:xfrm>
            <a:off x="5955092" y="1688090"/>
            <a:ext cx="1616094" cy="179288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84" name="Rectangle 83">
            <a:extLst>
              <a:ext uri="{FF2B5EF4-FFF2-40B4-BE49-F238E27FC236}">
                <a16:creationId xmlns:a16="http://schemas.microsoft.com/office/drawing/2014/main" id="{FB2E39E7-DE41-4E69-A19F-29B59A807324}"/>
              </a:ext>
            </a:extLst>
          </p:cNvPr>
          <p:cNvSpPr/>
          <p:nvPr/>
        </p:nvSpPr>
        <p:spPr bwMode="auto">
          <a:xfrm>
            <a:off x="6175002" y="2103573"/>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85" name="Rectangle 84">
            <a:extLst>
              <a:ext uri="{FF2B5EF4-FFF2-40B4-BE49-F238E27FC236}">
                <a16:creationId xmlns:a16="http://schemas.microsoft.com/office/drawing/2014/main" id="{E4D0FE41-FC40-44B9-8F65-9E62C9CA5C28}"/>
              </a:ext>
            </a:extLst>
          </p:cNvPr>
          <p:cNvSpPr/>
          <p:nvPr/>
        </p:nvSpPr>
        <p:spPr bwMode="auto">
          <a:xfrm>
            <a:off x="8486911" y="1754229"/>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86" name="Rectangle 85">
            <a:extLst>
              <a:ext uri="{FF2B5EF4-FFF2-40B4-BE49-F238E27FC236}">
                <a16:creationId xmlns:a16="http://schemas.microsoft.com/office/drawing/2014/main" id="{7AE1513B-3021-489F-816B-2ADCFE367A29}"/>
              </a:ext>
            </a:extLst>
          </p:cNvPr>
          <p:cNvSpPr/>
          <p:nvPr/>
        </p:nvSpPr>
        <p:spPr bwMode="auto">
          <a:xfrm>
            <a:off x="8486912" y="222302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87" name="Rectangle 86">
            <a:extLst>
              <a:ext uri="{FF2B5EF4-FFF2-40B4-BE49-F238E27FC236}">
                <a16:creationId xmlns:a16="http://schemas.microsoft.com/office/drawing/2014/main" id="{11AF0732-36F9-43FA-97BA-D39C0421A7DD}"/>
              </a:ext>
            </a:extLst>
          </p:cNvPr>
          <p:cNvSpPr/>
          <p:nvPr/>
        </p:nvSpPr>
        <p:spPr bwMode="auto">
          <a:xfrm>
            <a:off x="6879292" y="2748310"/>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88" name="Rectangle 87">
            <a:extLst>
              <a:ext uri="{FF2B5EF4-FFF2-40B4-BE49-F238E27FC236}">
                <a16:creationId xmlns:a16="http://schemas.microsoft.com/office/drawing/2014/main" id="{60B76996-5E09-41C4-BB7A-6A03D4E708CE}"/>
              </a:ext>
            </a:extLst>
          </p:cNvPr>
          <p:cNvSpPr/>
          <p:nvPr/>
        </p:nvSpPr>
        <p:spPr bwMode="auto">
          <a:xfrm>
            <a:off x="6168172" y="2948733"/>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89" name="Rectangle 88">
            <a:extLst>
              <a:ext uri="{FF2B5EF4-FFF2-40B4-BE49-F238E27FC236}">
                <a16:creationId xmlns:a16="http://schemas.microsoft.com/office/drawing/2014/main" id="{820E540E-361A-4784-9741-81A827838DB0}"/>
              </a:ext>
            </a:extLst>
          </p:cNvPr>
          <p:cNvSpPr/>
          <p:nvPr/>
        </p:nvSpPr>
        <p:spPr bwMode="auto">
          <a:xfrm>
            <a:off x="6856544" y="2344705"/>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90" name="Rectangle 89">
            <a:extLst>
              <a:ext uri="{FF2B5EF4-FFF2-40B4-BE49-F238E27FC236}">
                <a16:creationId xmlns:a16="http://schemas.microsoft.com/office/drawing/2014/main" id="{22AB7681-52A4-42BB-B6E5-B2F2300E678E}"/>
              </a:ext>
            </a:extLst>
          </p:cNvPr>
          <p:cNvSpPr/>
          <p:nvPr/>
        </p:nvSpPr>
        <p:spPr bwMode="auto">
          <a:xfrm>
            <a:off x="7831315" y="1899116"/>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1" name="Rectangle 90">
            <a:extLst>
              <a:ext uri="{FF2B5EF4-FFF2-40B4-BE49-F238E27FC236}">
                <a16:creationId xmlns:a16="http://schemas.microsoft.com/office/drawing/2014/main" id="{BDF51E4A-0836-4FCE-B05A-846A051AF565}"/>
              </a:ext>
            </a:extLst>
          </p:cNvPr>
          <p:cNvSpPr/>
          <p:nvPr/>
        </p:nvSpPr>
        <p:spPr bwMode="auto">
          <a:xfrm>
            <a:off x="6182970" y="2528998"/>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92" name="Rectangle 91">
            <a:extLst>
              <a:ext uri="{FF2B5EF4-FFF2-40B4-BE49-F238E27FC236}">
                <a16:creationId xmlns:a16="http://schemas.microsoft.com/office/drawing/2014/main" id="{7E773A12-A64B-44C4-A4B1-96C6EB3904EB}"/>
              </a:ext>
            </a:extLst>
          </p:cNvPr>
          <p:cNvSpPr/>
          <p:nvPr/>
        </p:nvSpPr>
        <p:spPr bwMode="auto">
          <a:xfrm>
            <a:off x="8515821" y="287772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93" name="Rectangle 92">
            <a:extLst>
              <a:ext uri="{FF2B5EF4-FFF2-40B4-BE49-F238E27FC236}">
                <a16:creationId xmlns:a16="http://schemas.microsoft.com/office/drawing/2014/main" id="{828A1EA9-7355-45CE-A047-1344D0194E0F}"/>
              </a:ext>
            </a:extLst>
          </p:cNvPr>
          <p:cNvSpPr/>
          <p:nvPr/>
        </p:nvSpPr>
        <p:spPr bwMode="auto">
          <a:xfrm>
            <a:off x="8528196" y="3336491"/>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94" name="Rectangle 93">
            <a:extLst>
              <a:ext uri="{FF2B5EF4-FFF2-40B4-BE49-F238E27FC236}">
                <a16:creationId xmlns:a16="http://schemas.microsoft.com/office/drawing/2014/main" id="{E8F1A418-F7DE-4152-9FBD-9CCB661DE9B7}"/>
              </a:ext>
            </a:extLst>
          </p:cNvPr>
          <p:cNvSpPr/>
          <p:nvPr/>
        </p:nvSpPr>
        <p:spPr bwMode="auto">
          <a:xfrm>
            <a:off x="7806751" y="3151942"/>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95" name="TextBox 94">
            <a:extLst>
              <a:ext uri="{FF2B5EF4-FFF2-40B4-BE49-F238E27FC236}">
                <a16:creationId xmlns:a16="http://schemas.microsoft.com/office/drawing/2014/main" id="{C87E433C-861E-4FEB-BCCB-927486123F9A}"/>
              </a:ext>
            </a:extLst>
          </p:cNvPr>
          <p:cNvSpPr txBox="1"/>
          <p:nvPr/>
        </p:nvSpPr>
        <p:spPr>
          <a:xfrm>
            <a:off x="6755171" y="1877546"/>
            <a:ext cx="776175"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C</a:t>
            </a:r>
          </a:p>
        </p:txBody>
      </p:sp>
      <p:sp>
        <p:nvSpPr>
          <p:cNvPr id="96" name="TextBox 95">
            <a:extLst>
              <a:ext uri="{FF2B5EF4-FFF2-40B4-BE49-F238E27FC236}">
                <a16:creationId xmlns:a16="http://schemas.microsoft.com/office/drawing/2014/main" id="{0154981C-FF6F-401F-816A-BC64D958CBB8}"/>
              </a:ext>
            </a:extLst>
          </p:cNvPr>
          <p:cNvSpPr txBox="1"/>
          <p:nvPr/>
        </p:nvSpPr>
        <p:spPr>
          <a:xfrm>
            <a:off x="6744918" y="2049490"/>
            <a:ext cx="784189" cy="246221"/>
          </a:xfrm>
          <a:prstGeom prst="rect">
            <a:avLst/>
          </a:prstGeom>
          <a:noFill/>
        </p:spPr>
        <p:txBody>
          <a:bodyPr wrap="none" rtlCol="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srgbClr val="FF3232"/>
                </a:solidFill>
                <a:effectLst/>
                <a:uLnTx/>
                <a:uFillTx/>
                <a:latin typeface="Ericsson Hilda"/>
                <a:ea typeface="+mn-ea"/>
                <a:cs typeface="+mn-cs"/>
              </a:rPr>
              <a:t>S-NSSAI D</a:t>
            </a:r>
          </a:p>
        </p:txBody>
      </p:sp>
      <p:cxnSp>
        <p:nvCxnSpPr>
          <p:cNvPr id="70" name="Straight Connector 69">
            <a:extLst>
              <a:ext uri="{FF2B5EF4-FFF2-40B4-BE49-F238E27FC236}">
                <a16:creationId xmlns:a16="http://schemas.microsoft.com/office/drawing/2014/main" id="{AA50C5E1-2786-45D6-905E-2EBBFB86E1CD}"/>
              </a:ext>
            </a:extLst>
          </p:cNvPr>
          <p:cNvCxnSpPr>
            <a:cxnSpLocks/>
          </p:cNvCxnSpPr>
          <p:nvPr/>
        </p:nvCxnSpPr>
        <p:spPr bwMode="auto">
          <a:xfrm>
            <a:off x="6618885" y="2333426"/>
            <a:ext cx="2456963" cy="2106089"/>
          </a:xfrm>
          <a:prstGeom prst="line">
            <a:avLst/>
          </a:prstGeom>
          <a:solidFill>
            <a:schemeClr val="accent1"/>
          </a:solidFill>
          <a:ln w="12700" cap="flat" cmpd="sng" algn="ctr">
            <a:solidFill>
              <a:schemeClr val="accent6"/>
            </a:solidFill>
            <a:prstDash val="solid"/>
            <a:round/>
            <a:headEnd type="triangle" w="med" len="med"/>
            <a:tailEnd type="none" w="med" len="med"/>
          </a:ln>
          <a:effectLst/>
        </p:spPr>
      </p:cxnSp>
    </p:spTree>
    <p:extLst>
      <p:ext uri="{BB962C8B-B14F-4D97-AF65-F5344CB8AC3E}">
        <p14:creationId xmlns:p14="http://schemas.microsoft.com/office/powerpoint/2010/main" val="124878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2" grpId="0" animBg="1"/>
      <p:bldP spid="7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Use case </a:t>
            </a:r>
            <a:br>
              <a:rPr lang="en-US"/>
            </a:br>
            <a:r>
              <a:rPr lang="en-US"/>
              <a:t>Steps to take from single to two slice use</a:t>
            </a:r>
          </a:p>
        </p:txBody>
      </p:sp>
      <p:sp>
        <p:nvSpPr>
          <p:cNvPr id="3" name="Subtitle 2">
            <a:extLst>
              <a:ext uri="{FF2B5EF4-FFF2-40B4-BE49-F238E27FC236}">
                <a16:creationId xmlns:a16="http://schemas.microsoft.com/office/drawing/2014/main" id="{1BB1986D-3A35-43EC-8C9B-0F81D0A883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4708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C9A3C-47CE-42E7-B38A-FF6CA8C517A2}"/>
              </a:ext>
            </a:extLst>
          </p:cNvPr>
          <p:cNvSpPr>
            <a:spLocks noGrp="1"/>
          </p:cNvSpPr>
          <p:nvPr>
            <p:ph type="title"/>
          </p:nvPr>
        </p:nvSpPr>
        <p:spPr/>
        <p:txBody>
          <a:bodyPr/>
          <a:lstStyle/>
          <a:p>
            <a:r>
              <a:rPr lang="en-US"/>
              <a:t>Steps to take from single to two slice use (simplified)</a:t>
            </a:r>
          </a:p>
        </p:txBody>
      </p:sp>
      <p:sp>
        <p:nvSpPr>
          <p:cNvPr id="52" name="TextBox 51">
            <a:extLst>
              <a:ext uri="{FF2B5EF4-FFF2-40B4-BE49-F238E27FC236}">
                <a16:creationId xmlns:a16="http://schemas.microsoft.com/office/drawing/2014/main" id="{FF26371B-5B04-4C16-BC6E-F50C550CD549}"/>
              </a:ext>
            </a:extLst>
          </p:cNvPr>
          <p:cNvSpPr txBox="1"/>
          <p:nvPr/>
        </p:nvSpPr>
        <p:spPr>
          <a:xfrm>
            <a:off x="103399" y="5394123"/>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53" name="TextBox 52">
            <a:extLst>
              <a:ext uri="{FF2B5EF4-FFF2-40B4-BE49-F238E27FC236}">
                <a16:creationId xmlns:a16="http://schemas.microsoft.com/office/drawing/2014/main" id="{0E2D8DBC-682D-4BB8-9395-BF9839FFE119}"/>
              </a:ext>
            </a:extLst>
          </p:cNvPr>
          <p:cNvSpPr txBox="1"/>
          <p:nvPr/>
        </p:nvSpPr>
        <p:spPr>
          <a:xfrm>
            <a:off x="93982" y="5613798"/>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4" name="Straight Connector 53">
            <a:extLst>
              <a:ext uri="{FF2B5EF4-FFF2-40B4-BE49-F238E27FC236}">
                <a16:creationId xmlns:a16="http://schemas.microsoft.com/office/drawing/2014/main" id="{55301012-124E-444C-BD81-001C6D1EA3FA}"/>
              </a:ext>
            </a:extLst>
          </p:cNvPr>
          <p:cNvCxnSpPr>
            <a:cxnSpLocks/>
          </p:cNvCxnSpPr>
          <p:nvPr/>
        </p:nvCxnSpPr>
        <p:spPr bwMode="auto">
          <a:xfrm>
            <a:off x="823388" y="551412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AB269CED-6A4F-4B0A-8CCE-E303FC29B72A}"/>
              </a:ext>
            </a:extLst>
          </p:cNvPr>
          <p:cNvCxnSpPr>
            <a:cxnSpLocks/>
          </p:cNvCxnSpPr>
          <p:nvPr/>
        </p:nvCxnSpPr>
        <p:spPr bwMode="auto">
          <a:xfrm>
            <a:off x="830232" y="5760556"/>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0A95C49E-6599-4039-A428-4078FC1BD9B1}"/>
              </a:ext>
            </a:extLst>
          </p:cNvPr>
          <p:cNvSpPr txBox="1"/>
          <p:nvPr/>
        </p:nvSpPr>
        <p:spPr>
          <a:xfrm>
            <a:off x="87138" y="5873430"/>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57" name="Straight Connector 56">
            <a:extLst>
              <a:ext uri="{FF2B5EF4-FFF2-40B4-BE49-F238E27FC236}">
                <a16:creationId xmlns:a16="http://schemas.microsoft.com/office/drawing/2014/main" id="{37591DD7-2D16-447C-A309-EA0DB87C8902}"/>
              </a:ext>
            </a:extLst>
          </p:cNvPr>
          <p:cNvCxnSpPr>
            <a:cxnSpLocks/>
          </p:cNvCxnSpPr>
          <p:nvPr/>
        </p:nvCxnSpPr>
        <p:spPr bwMode="auto">
          <a:xfrm>
            <a:off x="823388" y="6020188"/>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75" name="Rectangle 74">
            <a:extLst>
              <a:ext uri="{FF2B5EF4-FFF2-40B4-BE49-F238E27FC236}">
                <a16:creationId xmlns:a16="http://schemas.microsoft.com/office/drawing/2014/main" id="{E2A332FF-063D-485E-B234-AEC6604091A7}"/>
              </a:ext>
            </a:extLst>
          </p:cNvPr>
          <p:cNvSpPr/>
          <p:nvPr/>
        </p:nvSpPr>
        <p:spPr bwMode="auto">
          <a:xfrm>
            <a:off x="1202782" y="3368932"/>
            <a:ext cx="2053025" cy="61177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76" name="Rectangle 75">
            <a:extLst>
              <a:ext uri="{FF2B5EF4-FFF2-40B4-BE49-F238E27FC236}">
                <a16:creationId xmlns:a16="http://schemas.microsoft.com/office/drawing/2014/main" id="{38971272-3437-4CDF-BB2B-37643F7FDA14}"/>
              </a:ext>
            </a:extLst>
          </p:cNvPr>
          <p:cNvSpPr/>
          <p:nvPr/>
        </p:nvSpPr>
        <p:spPr bwMode="auto">
          <a:xfrm>
            <a:off x="2288748" y="3066769"/>
            <a:ext cx="873343" cy="13221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77" name="Rectangle 76">
            <a:extLst>
              <a:ext uri="{FF2B5EF4-FFF2-40B4-BE49-F238E27FC236}">
                <a16:creationId xmlns:a16="http://schemas.microsoft.com/office/drawing/2014/main" id="{7B1BB700-8091-47D5-B076-2DB5A312DF21}"/>
              </a:ext>
            </a:extLst>
          </p:cNvPr>
          <p:cNvSpPr/>
          <p:nvPr/>
        </p:nvSpPr>
        <p:spPr bwMode="auto">
          <a:xfrm>
            <a:off x="1338154" y="3066768"/>
            <a:ext cx="873343" cy="13221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78" name="Straight Connector 77">
            <a:extLst>
              <a:ext uri="{FF2B5EF4-FFF2-40B4-BE49-F238E27FC236}">
                <a16:creationId xmlns:a16="http://schemas.microsoft.com/office/drawing/2014/main" id="{C5592F79-4E10-41C3-A289-2BFDF19D0D27}"/>
              </a:ext>
            </a:extLst>
          </p:cNvPr>
          <p:cNvCxnSpPr>
            <a:cxnSpLocks/>
          </p:cNvCxnSpPr>
          <p:nvPr/>
        </p:nvCxnSpPr>
        <p:spPr bwMode="auto">
          <a:xfrm>
            <a:off x="960684" y="3698516"/>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79" name="Picture Placeholder 51">
            <a:extLst>
              <a:ext uri="{FF2B5EF4-FFF2-40B4-BE49-F238E27FC236}">
                <a16:creationId xmlns:a16="http://schemas.microsoft.com/office/drawing/2014/main" id="{F1802A53-CADF-4CAF-B992-B2E5FB4FF800}"/>
              </a:ext>
            </a:extLst>
          </p:cNvPr>
          <p:cNvGrpSpPr>
            <a:grpSpLocks noChangeAspect="1"/>
          </p:cNvGrpSpPr>
          <p:nvPr/>
        </p:nvGrpSpPr>
        <p:grpSpPr>
          <a:xfrm>
            <a:off x="587564" y="3368932"/>
            <a:ext cx="400866" cy="642321"/>
            <a:chOff x="674873" y="539992"/>
            <a:chExt cx="450480" cy="721821"/>
          </a:xfrm>
        </p:grpSpPr>
        <p:sp>
          <p:nvSpPr>
            <p:cNvPr id="80" name="Freeform 7">
              <a:extLst>
                <a:ext uri="{FF2B5EF4-FFF2-40B4-BE49-F238E27FC236}">
                  <a16:creationId xmlns:a16="http://schemas.microsoft.com/office/drawing/2014/main" id="{EF8C27D7-5342-4D35-8301-5FE9BF004CEF}"/>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81" name="Freeform 8">
              <a:extLst>
                <a:ext uri="{FF2B5EF4-FFF2-40B4-BE49-F238E27FC236}">
                  <a16:creationId xmlns:a16="http://schemas.microsoft.com/office/drawing/2014/main" id="{60A56804-22A5-46CE-9C3D-175C6EAB949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82" name="Straight Connector 81">
            <a:extLst>
              <a:ext uri="{FF2B5EF4-FFF2-40B4-BE49-F238E27FC236}">
                <a16:creationId xmlns:a16="http://schemas.microsoft.com/office/drawing/2014/main" id="{E5998404-621C-4B2D-9F5C-B992F3F1474E}"/>
              </a:ext>
            </a:extLst>
          </p:cNvPr>
          <p:cNvCxnSpPr>
            <a:cxnSpLocks/>
          </p:cNvCxnSpPr>
          <p:nvPr/>
        </p:nvCxnSpPr>
        <p:spPr bwMode="auto">
          <a:xfrm flipV="1">
            <a:off x="960684" y="3542604"/>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6" name="TextBox 65">
            <a:extLst>
              <a:ext uri="{FF2B5EF4-FFF2-40B4-BE49-F238E27FC236}">
                <a16:creationId xmlns:a16="http://schemas.microsoft.com/office/drawing/2014/main" id="{72082C30-D3B5-4A31-9341-7CB03781084E}"/>
              </a:ext>
            </a:extLst>
          </p:cNvPr>
          <p:cNvSpPr txBox="1"/>
          <p:nvPr/>
        </p:nvSpPr>
        <p:spPr>
          <a:xfrm>
            <a:off x="3184862" y="4479753"/>
            <a:ext cx="4636764" cy="2025706"/>
          </a:xfrm>
          <a:prstGeom prst="rect">
            <a:avLst/>
          </a:prstGeom>
        </p:spPr>
        <p:txBody>
          <a:bodyPr vert="horz" wrap="square" lIns="72000" tIns="36000" rIns="72000" bIns="36000" rtlCol="0" anchor="t">
            <a:noAutofit/>
          </a:bodyPr>
          <a:lstStyle/>
          <a:p>
            <a:pPr marL="342900" marR="0" indent="-342900" algn="l" defTabSz="914400" rtl="0" eaLnBrk="1" fontAlgn="base" latinLnBrk="0" hangingPunct="1">
              <a:lnSpc>
                <a:spcPct val="100000"/>
              </a:lnSpc>
              <a:spcBef>
                <a:spcPts val="800"/>
              </a:spcBef>
              <a:spcAft>
                <a:spcPct val="0"/>
              </a:spcAft>
              <a:buClrTx/>
              <a:buSzTx/>
              <a:buFont typeface="+mj-lt"/>
              <a:buAutoNum type="arabicPeriod"/>
              <a:tabLst/>
            </a:pPr>
            <a:r>
              <a:rPr kumimoji="0" lang="en-US" sz="1600" b="0" i="0" u="none" strike="noStrike" kern="1000" cap="none" spc="-30" normalizeH="0" baseline="0" noProof="0" dirty="0">
                <a:ln>
                  <a:noFill/>
                </a:ln>
                <a:solidFill>
                  <a:srgbClr val="181818"/>
                </a:solidFill>
                <a:effectLst/>
                <a:uLnTx/>
                <a:uFillTx/>
                <a:latin typeface="Ericsson Hilda"/>
                <a:ea typeface="+mn-ea"/>
                <a:cs typeface="+mn-cs"/>
              </a:rPr>
              <a:t>Setup the network slice (if not already available), incl. NFs and RAN partitions</a:t>
            </a:r>
          </a:p>
          <a:p>
            <a:pPr marL="342900" marR="0" indent="-342900" algn="l" defTabSz="914400" rtl="0" eaLnBrk="1" fontAlgn="base" latinLnBrk="0" hangingPunct="1">
              <a:lnSpc>
                <a:spcPct val="100000"/>
              </a:lnSpc>
              <a:spcBef>
                <a:spcPts val="800"/>
              </a:spcBef>
              <a:spcAft>
                <a:spcPct val="0"/>
              </a:spcAft>
              <a:buClrTx/>
              <a:buSzTx/>
              <a:buFont typeface="+mj-lt"/>
              <a:buAutoNum type="arabicPeriod"/>
              <a:tabLst/>
            </a:pPr>
            <a:r>
              <a:rPr lang="en-US" sz="1600" kern="1000" spc="-30" dirty="0">
                <a:solidFill>
                  <a:srgbClr val="181818"/>
                </a:solidFill>
                <a:latin typeface="Ericsson Hilda"/>
              </a:rPr>
              <a:t>Update the subscription data in UDR, e.g., additional S-NSSAI, DNN.</a:t>
            </a:r>
          </a:p>
          <a:p>
            <a:pPr marL="342900" marR="0" indent="-342900" algn="l" defTabSz="914400" rtl="0" eaLnBrk="1" fontAlgn="base" latinLnBrk="0" hangingPunct="1">
              <a:lnSpc>
                <a:spcPct val="100000"/>
              </a:lnSpc>
              <a:spcBef>
                <a:spcPts val="800"/>
              </a:spcBef>
              <a:spcAft>
                <a:spcPct val="0"/>
              </a:spcAft>
              <a:buClrTx/>
              <a:buSzTx/>
              <a:buFont typeface="+mj-lt"/>
              <a:buAutoNum type="arabicPeriod"/>
              <a:tabLst/>
            </a:pPr>
            <a:r>
              <a:rPr kumimoji="0" lang="en-US" sz="1600" b="0" i="0" u="none" strike="noStrike" kern="1000" cap="none" spc="-30" normalizeH="0" baseline="0" noProof="0" dirty="0">
                <a:ln>
                  <a:noFill/>
                </a:ln>
                <a:solidFill>
                  <a:srgbClr val="181818"/>
                </a:solidFill>
                <a:effectLst/>
                <a:uLnTx/>
                <a:uFillTx/>
                <a:latin typeface="Ericsson Hilda"/>
                <a:ea typeface="+mn-ea"/>
                <a:cs typeface="+mn-cs"/>
              </a:rPr>
              <a:t>Push new URSP rules to the supporting UE</a:t>
            </a:r>
          </a:p>
          <a:p>
            <a:pPr marL="342900" marR="0" indent="-342900" algn="l" defTabSz="914400" rtl="0" eaLnBrk="1" fontAlgn="base" latinLnBrk="0" hangingPunct="1">
              <a:lnSpc>
                <a:spcPct val="100000"/>
              </a:lnSpc>
              <a:spcBef>
                <a:spcPts val="800"/>
              </a:spcBef>
              <a:spcAft>
                <a:spcPct val="0"/>
              </a:spcAft>
              <a:buClrTx/>
              <a:buSzTx/>
              <a:buFont typeface="+mj-lt"/>
              <a:buAutoNum type="arabicPeriod"/>
              <a:tabLst/>
            </a:pPr>
            <a:r>
              <a:rPr lang="en-US" sz="1600" kern="1000" spc="-30" dirty="0">
                <a:solidFill>
                  <a:srgbClr val="181818"/>
                </a:solidFill>
                <a:latin typeface="Ericsson Hilda"/>
              </a:rPr>
              <a:t>UE can use URSP rules to establish PDU sessions</a:t>
            </a:r>
            <a:endParaRPr kumimoji="0" lang="en-US" sz="1600" b="0" i="0" u="none" strike="noStrike" kern="1000" cap="none" spc="-30" normalizeH="0" baseline="0" noProof="0" dirty="0">
              <a:ln>
                <a:noFill/>
              </a:ln>
              <a:solidFill>
                <a:srgbClr val="181818"/>
              </a:solidFill>
              <a:effectLst/>
              <a:uLnTx/>
              <a:uFillTx/>
              <a:latin typeface="Ericsson Hilda"/>
              <a:ea typeface="+mn-ea"/>
              <a:cs typeface="+mn-cs"/>
            </a:endParaRPr>
          </a:p>
        </p:txBody>
      </p:sp>
      <p:sp>
        <p:nvSpPr>
          <p:cNvPr id="92" name="Rectangle 91">
            <a:extLst>
              <a:ext uri="{FF2B5EF4-FFF2-40B4-BE49-F238E27FC236}">
                <a16:creationId xmlns:a16="http://schemas.microsoft.com/office/drawing/2014/main" id="{43D53DCF-7FCA-49EB-992F-05BE153F9191}"/>
              </a:ext>
            </a:extLst>
          </p:cNvPr>
          <p:cNvSpPr/>
          <p:nvPr/>
        </p:nvSpPr>
        <p:spPr bwMode="auto">
          <a:xfrm>
            <a:off x="6772001" y="3968780"/>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4" name="Rectangle 93">
            <a:extLst>
              <a:ext uri="{FF2B5EF4-FFF2-40B4-BE49-F238E27FC236}">
                <a16:creationId xmlns:a16="http://schemas.microsoft.com/office/drawing/2014/main" id="{01D8D092-7F05-49E3-8F17-42FB6C12B2C6}"/>
              </a:ext>
            </a:extLst>
          </p:cNvPr>
          <p:cNvSpPr/>
          <p:nvPr/>
        </p:nvSpPr>
        <p:spPr bwMode="auto">
          <a:xfrm>
            <a:off x="6787358" y="3433859"/>
            <a:ext cx="2068536" cy="480640"/>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95" name="Rectangle 94">
            <a:extLst>
              <a:ext uri="{FF2B5EF4-FFF2-40B4-BE49-F238E27FC236}">
                <a16:creationId xmlns:a16="http://schemas.microsoft.com/office/drawing/2014/main" id="{B6C8AC2F-2FBA-4411-839C-6DB8C152D5B5}"/>
              </a:ext>
            </a:extLst>
          </p:cNvPr>
          <p:cNvSpPr/>
          <p:nvPr/>
        </p:nvSpPr>
        <p:spPr bwMode="auto">
          <a:xfrm>
            <a:off x="7833363" y="3082250"/>
            <a:ext cx="873343" cy="13110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96" name="Rectangle 95">
            <a:extLst>
              <a:ext uri="{FF2B5EF4-FFF2-40B4-BE49-F238E27FC236}">
                <a16:creationId xmlns:a16="http://schemas.microsoft.com/office/drawing/2014/main" id="{7695268A-EEE0-4977-A4CE-38079526D4E3}"/>
              </a:ext>
            </a:extLst>
          </p:cNvPr>
          <p:cNvSpPr/>
          <p:nvPr/>
        </p:nvSpPr>
        <p:spPr bwMode="auto">
          <a:xfrm>
            <a:off x="6882769" y="3082249"/>
            <a:ext cx="873343" cy="13110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97" name="Straight Connector 96">
            <a:extLst>
              <a:ext uri="{FF2B5EF4-FFF2-40B4-BE49-F238E27FC236}">
                <a16:creationId xmlns:a16="http://schemas.microsoft.com/office/drawing/2014/main" id="{35772A6B-16C6-4385-A759-7B15B8A1AB81}"/>
              </a:ext>
            </a:extLst>
          </p:cNvPr>
          <p:cNvCxnSpPr>
            <a:cxnSpLocks/>
          </p:cNvCxnSpPr>
          <p:nvPr/>
        </p:nvCxnSpPr>
        <p:spPr bwMode="auto">
          <a:xfrm>
            <a:off x="6505299" y="3801583"/>
            <a:ext cx="2076004" cy="23811"/>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8" name="Picture Placeholder 51">
            <a:extLst>
              <a:ext uri="{FF2B5EF4-FFF2-40B4-BE49-F238E27FC236}">
                <a16:creationId xmlns:a16="http://schemas.microsoft.com/office/drawing/2014/main" id="{A5E5CE98-13E3-4663-B68A-7F0061322E1E}"/>
              </a:ext>
            </a:extLst>
          </p:cNvPr>
          <p:cNvGrpSpPr>
            <a:grpSpLocks noChangeAspect="1"/>
          </p:cNvGrpSpPr>
          <p:nvPr/>
        </p:nvGrpSpPr>
        <p:grpSpPr>
          <a:xfrm>
            <a:off x="6132179" y="3528549"/>
            <a:ext cx="400866" cy="642321"/>
            <a:chOff x="674873" y="539992"/>
            <a:chExt cx="450480" cy="721821"/>
          </a:xfrm>
        </p:grpSpPr>
        <p:sp>
          <p:nvSpPr>
            <p:cNvPr id="99" name="Freeform 7">
              <a:extLst>
                <a:ext uri="{FF2B5EF4-FFF2-40B4-BE49-F238E27FC236}">
                  <a16:creationId xmlns:a16="http://schemas.microsoft.com/office/drawing/2014/main" id="{DB0EE874-0271-460E-8993-5431A5C3F8B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0" name="Freeform 8">
              <a:extLst>
                <a:ext uri="{FF2B5EF4-FFF2-40B4-BE49-F238E27FC236}">
                  <a16:creationId xmlns:a16="http://schemas.microsoft.com/office/drawing/2014/main" id="{E2F8104B-3C1F-41CA-8701-58884390F530}"/>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01" name="Straight Connector 100">
            <a:extLst>
              <a:ext uri="{FF2B5EF4-FFF2-40B4-BE49-F238E27FC236}">
                <a16:creationId xmlns:a16="http://schemas.microsoft.com/office/drawing/2014/main" id="{53F746E1-389E-4199-877F-26EBDCA01F0D}"/>
              </a:ext>
            </a:extLst>
          </p:cNvPr>
          <p:cNvCxnSpPr>
            <a:cxnSpLocks/>
          </p:cNvCxnSpPr>
          <p:nvPr/>
        </p:nvCxnSpPr>
        <p:spPr bwMode="auto">
          <a:xfrm>
            <a:off x="6505299" y="3605557"/>
            <a:ext cx="2076004"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A4541354-B497-43EC-B10E-2C25678AD4AC}"/>
              </a:ext>
            </a:extLst>
          </p:cNvPr>
          <p:cNvCxnSpPr>
            <a:cxnSpLocks/>
          </p:cNvCxnSpPr>
          <p:nvPr/>
        </p:nvCxnSpPr>
        <p:spPr bwMode="auto">
          <a:xfrm>
            <a:off x="6511283" y="4040633"/>
            <a:ext cx="2088922" cy="24229"/>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114" name="Arrow: Left 113">
            <a:extLst>
              <a:ext uri="{FF2B5EF4-FFF2-40B4-BE49-F238E27FC236}">
                <a16:creationId xmlns:a16="http://schemas.microsoft.com/office/drawing/2014/main" id="{B1A6F235-9D62-4160-A7BC-4AFC3497237A}"/>
              </a:ext>
            </a:extLst>
          </p:cNvPr>
          <p:cNvSpPr/>
          <p:nvPr/>
        </p:nvSpPr>
        <p:spPr bwMode="auto">
          <a:xfrm>
            <a:off x="8882493" y="4022951"/>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15" name="TextBox 114">
            <a:extLst>
              <a:ext uri="{FF2B5EF4-FFF2-40B4-BE49-F238E27FC236}">
                <a16:creationId xmlns:a16="http://schemas.microsoft.com/office/drawing/2014/main" id="{00DE85ED-541C-4FB7-B668-5ED2470F3240}"/>
              </a:ext>
            </a:extLst>
          </p:cNvPr>
          <p:cNvSpPr txBox="1"/>
          <p:nvPr/>
        </p:nvSpPr>
        <p:spPr>
          <a:xfrm>
            <a:off x="9446369" y="4005799"/>
            <a:ext cx="2365622"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Enterprise network slice</a:t>
            </a:r>
          </a:p>
        </p:txBody>
      </p:sp>
      <p:sp>
        <p:nvSpPr>
          <p:cNvPr id="40" name="Arrow: Left 39">
            <a:extLst>
              <a:ext uri="{FF2B5EF4-FFF2-40B4-BE49-F238E27FC236}">
                <a16:creationId xmlns:a16="http://schemas.microsoft.com/office/drawing/2014/main" id="{1AE99B52-85FB-4AC3-B0AA-156C8B9BC2B7}"/>
              </a:ext>
            </a:extLst>
          </p:cNvPr>
          <p:cNvSpPr/>
          <p:nvPr/>
        </p:nvSpPr>
        <p:spPr bwMode="auto">
          <a:xfrm>
            <a:off x="8873327" y="3521226"/>
            <a:ext cx="465083" cy="217100"/>
          </a:xfrm>
          <a:prstGeom prst="leftArrow">
            <a:avLst/>
          </a:prstGeom>
          <a:solidFill>
            <a:srgbClr val="002060"/>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42" name="TextBox 41">
            <a:extLst>
              <a:ext uri="{FF2B5EF4-FFF2-40B4-BE49-F238E27FC236}">
                <a16:creationId xmlns:a16="http://schemas.microsoft.com/office/drawing/2014/main" id="{E13E3526-7251-409E-A83B-B97A82681CFF}"/>
              </a:ext>
            </a:extLst>
          </p:cNvPr>
          <p:cNvSpPr txBox="1"/>
          <p:nvPr/>
        </p:nvSpPr>
        <p:spPr>
          <a:xfrm>
            <a:off x="9425609" y="3475584"/>
            <a:ext cx="2212209" cy="3874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600" b="0" i="0" u="none" strike="noStrike" kern="1000" cap="none" spc="-30" normalizeH="0" baseline="0" noProof="0">
                <a:ln>
                  <a:noFill/>
                </a:ln>
                <a:solidFill>
                  <a:srgbClr val="181818"/>
                </a:solidFill>
                <a:effectLst/>
                <a:uLnTx/>
                <a:uFillTx/>
                <a:latin typeface="Ericsson Hilda"/>
                <a:ea typeface="+mn-ea"/>
                <a:cs typeface="+mn-cs"/>
              </a:rPr>
              <a:t>MBB network slice</a:t>
            </a:r>
          </a:p>
        </p:txBody>
      </p:sp>
      <p:sp>
        <p:nvSpPr>
          <p:cNvPr id="2" name="Arrow: Right 1">
            <a:extLst>
              <a:ext uri="{FF2B5EF4-FFF2-40B4-BE49-F238E27FC236}">
                <a16:creationId xmlns:a16="http://schemas.microsoft.com/office/drawing/2014/main" id="{8FAF8B80-82F0-4EFC-9F7D-8A138164E3DE}"/>
              </a:ext>
            </a:extLst>
          </p:cNvPr>
          <p:cNvSpPr/>
          <p:nvPr/>
        </p:nvSpPr>
        <p:spPr bwMode="auto">
          <a:xfrm>
            <a:off x="3956682" y="3227830"/>
            <a:ext cx="1716296" cy="888056"/>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bg1"/>
              </a:solidFill>
              <a:effectLst/>
              <a:latin typeface="+mn-lt"/>
            </a:endParaRPr>
          </a:p>
        </p:txBody>
      </p:sp>
    </p:spTree>
    <p:extLst>
      <p:ext uri="{BB962C8B-B14F-4D97-AF65-F5344CB8AC3E}">
        <p14:creationId xmlns:p14="http://schemas.microsoft.com/office/powerpoint/2010/main" val="20479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D02B-13E9-44DF-9C83-A354C15B2804}"/>
              </a:ext>
            </a:extLst>
          </p:cNvPr>
          <p:cNvSpPr>
            <a:spLocks noGrp="1"/>
          </p:cNvSpPr>
          <p:nvPr>
            <p:ph type="title"/>
          </p:nvPr>
        </p:nvSpPr>
        <p:spPr/>
        <p:txBody>
          <a:bodyPr/>
          <a:lstStyle/>
          <a:p>
            <a:r>
              <a:rPr lang="en-US"/>
              <a:t>Recommendation Phase 1</a:t>
            </a:r>
            <a:br>
              <a:rPr lang="en-US"/>
            </a:br>
            <a:endParaRPr lang="en-US"/>
          </a:p>
        </p:txBody>
      </p:sp>
      <p:sp>
        <p:nvSpPr>
          <p:cNvPr id="3" name="Content Placeholder 2">
            <a:extLst>
              <a:ext uri="{FF2B5EF4-FFF2-40B4-BE49-F238E27FC236}">
                <a16:creationId xmlns:a16="http://schemas.microsoft.com/office/drawing/2014/main" id="{57EBEEEC-F66A-4558-B55B-9993684CEC65}"/>
              </a:ext>
            </a:extLst>
          </p:cNvPr>
          <p:cNvSpPr>
            <a:spLocks noGrp="1"/>
          </p:cNvSpPr>
          <p:nvPr>
            <p:ph sz="quarter" idx="10"/>
          </p:nvPr>
        </p:nvSpPr>
        <p:spPr>
          <a:xfrm>
            <a:off x="479425" y="1665770"/>
            <a:ext cx="7080450" cy="4392612"/>
          </a:xfrm>
        </p:spPr>
        <p:txBody>
          <a:bodyPr/>
          <a:lstStyle/>
          <a:p>
            <a:r>
              <a:rPr lang="en-US" sz="1600">
                <a:solidFill>
                  <a:schemeClr val="tx2"/>
                </a:solidFill>
              </a:rPr>
              <a:t>Many 5GS use cases can be supported by devices using different PDU sessions and different SMF/UPFs on a single network slice. The network supports multiple network  slices some of which may be geographical limited.</a:t>
            </a:r>
          </a:p>
          <a:p>
            <a:r>
              <a:rPr lang="en-US" sz="1600">
                <a:solidFill>
                  <a:schemeClr val="tx2"/>
                </a:solidFill>
              </a:rPr>
              <a:t>Enterprise use cases can be realized using PDU sessions on individual network slices with dedicated SMF/UPF and PCF</a:t>
            </a:r>
          </a:p>
          <a:p>
            <a:r>
              <a:rPr lang="en-US" sz="1600">
                <a:solidFill>
                  <a:schemeClr val="tx2"/>
                </a:solidFill>
              </a:rPr>
              <a:t>Industry automation may require a dedicated AMF, SMF/UPF and PCF.</a:t>
            </a:r>
          </a:p>
          <a:p>
            <a:r>
              <a:rPr lang="en-US" sz="1600">
                <a:solidFill>
                  <a:schemeClr val="tx2"/>
                </a:solidFill>
              </a:rPr>
              <a:t>Using different network slices enables differentiation in  slice performance (e.g., in RAN partitions), separation of  NFs between network slices, and separate slice management </a:t>
            </a:r>
          </a:p>
          <a:p>
            <a:r>
              <a:rPr lang="en-US" sz="1600">
                <a:solidFill>
                  <a:schemeClr val="tx2"/>
                </a:solidFill>
              </a:rPr>
              <a:t>PDU sessions on MBB network slice are subject of EPC interworking. </a:t>
            </a:r>
          </a:p>
          <a:p>
            <a:pPr lvl="1"/>
            <a:r>
              <a:rPr lang="en-US" sz="1600">
                <a:solidFill>
                  <a:schemeClr val="tx2"/>
                </a:solidFill>
              </a:rPr>
              <a:t>If EPS interworking is needed for PDU sessions on other network slices, then it is recommended to not use same DNN on different network slices - This avoids the need for a solution to select different PGW for same DNN (e.g., DCN/UUT). </a:t>
            </a:r>
          </a:p>
          <a:p>
            <a:r>
              <a:rPr lang="en-US" sz="1600">
                <a:solidFill>
                  <a:schemeClr val="tx2"/>
                </a:solidFill>
              </a:rPr>
              <a:t>Support for multiple slices used by the UE is further explored in trials. </a:t>
            </a:r>
          </a:p>
        </p:txBody>
      </p:sp>
      <p:sp>
        <p:nvSpPr>
          <p:cNvPr id="5" name="Rectangle 4">
            <a:extLst>
              <a:ext uri="{FF2B5EF4-FFF2-40B4-BE49-F238E27FC236}">
                <a16:creationId xmlns:a16="http://schemas.microsoft.com/office/drawing/2014/main" id="{64D9BE5B-F1F1-4A5D-83FA-F85D65F115C8}"/>
              </a:ext>
            </a:extLst>
          </p:cNvPr>
          <p:cNvSpPr/>
          <p:nvPr/>
        </p:nvSpPr>
        <p:spPr bwMode="auto">
          <a:xfrm>
            <a:off x="8698240" y="3208395"/>
            <a:ext cx="2002042" cy="718734"/>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6" name="Rectangle 5">
            <a:extLst>
              <a:ext uri="{FF2B5EF4-FFF2-40B4-BE49-F238E27FC236}">
                <a16:creationId xmlns:a16="http://schemas.microsoft.com/office/drawing/2014/main" id="{68903BCB-C55E-4036-85BB-8DA68E85D9E7}"/>
              </a:ext>
            </a:extLst>
          </p:cNvPr>
          <p:cNvSpPr/>
          <p:nvPr/>
        </p:nvSpPr>
        <p:spPr bwMode="auto">
          <a:xfrm>
            <a:off x="8698241" y="1699812"/>
            <a:ext cx="2002042" cy="703433"/>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7" name="Straight Connector 6">
            <a:extLst>
              <a:ext uri="{FF2B5EF4-FFF2-40B4-BE49-F238E27FC236}">
                <a16:creationId xmlns:a16="http://schemas.microsoft.com/office/drawing/2014/main" id="{9FF49B86-0A45-4734-A712-B7EA4AE14B60}"/>
              </a:ext>
            </a:extLst>
          </p:cNvPr>
          <p:cNvCxnSpPr>
            <a:cxnSpLocks/>
          </p:cNvCxnSpPr>
          <p:nvPr/>
        </p:nvCxnSpPr>
        <p:spPr bwMode="auto">
          <a:xfrm>
            <a:off x="8423683" y="2069967"/>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8" name="Picture Placeholder 51">
            <a:extLst>
              <a:ext uri="{FF2B5EF4-FFF2-40B4-BE49-F238E27FC236}">
                <a16:creationId xmlns:a16="http://schemas.microsoft.com/office/drawing/2014/main" id="{23CC00AA-6380-4F4D-9D39-56E088A577E5}"/>
              </a:ext>
            </a:extLst>
          </p:cNvPr>
          <p:cNvGrpSpPr>
            <a:grpSpLocks noChangeAspect="1"/>
          </p:cNvGrpSpPr>
          <p:nvPr/>
        </p:nvGrpSpPr>
        <p:grpSpPr>
          <a:xfrm>
            <a:off x="8050563" y="1740383"/>
            <a:ext cx="400866" cy="642321"/>
            <a:chOff x="674873" y="539992"/>
            <a:chExt cx="450480" cy="721821"/>
          </a:xfrm>
        </p:grpSpPr>
        <p:sp>
          <p:nvSpPr>
            <p:cNvPr id="9" name="Freeform 7">
              <a:extLst>
                <a:ext uri="{FF2B5EF4-FFF2-40B4-BE49-F238E27FC236}">
                  <a16:creationId xmlns:a16="http://schemas.microsoft.com/office/drawing/2014/main" id="{BC6A71EB-9BA2-4CF7-976A-B3D1DCAC6602}"/>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 name="Freeform 8">
              <a:extLst>
                <a:ext uri="{FF2B5EF4-FFF2-40B4-BE49-F238E27FC236}">
                  <a16:creationId xmlns:a16="http://schemas.microsoft.com/office/drawing/2014/main" id="{FFC7374F-E8FF-429E-A7E0-3DE902438A0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1" name="Straight Connector 10">
            <a:extLst>
              <a:ext uri="{FF2B5EF4-FFF2-40B4-BE49-F238E27FC236}">
                <a16:creationId xmlns:a16="http://schemas.microsoft.com/office/drawing/2014/main" id="{AE6910DF-1E2F-4D54-9701-9222CF5F1655}"/>
              </a:ext>
            </a:extLst>
          </p:cNvPr>
          <p:cNvCxnSpPr>
            <a:cxnSpLocks/>
          </p:cNvCxnSpPr>
          <p:nvPr/>
        </p:nvCxnSpPr>
        <p:spPr bwMode="auto">
          <a:xfrm flipV="1">
            <a:off x="8423683" y="1914055"/>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796C3CA4-920F-4587-BBA6-960F10456E76}"/>
              </a:ext>
            </a:extLst>
          </p:cNvPr>
          <p:cNvCxnSpPr>
            <a:cxnSpLocks/>
          </p:cNvCxnSpPr>
          <p:nvPr/>
        </p:nvCxnSpPr>
        <p:spPr bwMode="auto">
          <a:xfrm>
            <a:off x="8462163" y="2222144"/>
            <a:ext cx="2119483"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ED9C894B-DD1A-47BD-A5B2-E0AD68B53875}"/>
              </a:ext>
            </a:extLst>
          </p:cNvPr>
          <p:cNvSpPr txBox="1"/>
          <p:nvPr/>
        </p:nvSpPr>
        <p:spPr>
          <a:xfrm>
            <a:off x="8064984" y="1864993"/>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cxnSp>
        <p:nvCxnSpPr>
          <p:cNvPr id="14" name="Straight Connector 13">
            <a:extLst>
              <a:ext uri="{FF2B5EF4-FFF2-40B4-BE49-F238E27FC236}">
                <a16:creationId xmlns:a16="http://schemas.microsoft.com/office/drawing/2014/main" id="{2B4E1689-E3E5-4E3D-A0D9-DE003FE2F4D1}"/>
              </a:ext>
            </a:extLst>
          </p:cNvPr>
          <p:cNvCxnSpPr>
            <a:cxnSpLocks/>
          </p:cNvCxnSpPr>
          <p:nvPr/>
        </p:nvCxnSpPr>
        <p:spPr bwMode="auto">
          <a:xfrm>
            <a:off x="8449616" y="3560603"/>
            <a:ext cx="2064113"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ACEB7A4-446D-40D5-BA65-6A6EC54CC43B}"/>
              </a:ext>
            </a:extLst>
          </p:cNvPr>
          <p:cNvCxnSpPr>
            <a:cxnSpLocks/>
          </p:cNvCxnSpPr>
          <p:nvPr/>
        </p:nvCxnSpPr>
        <p:spPr bwMode="auto">
          <a:xfrm>
            <a:off x="8449616" y="3404692"/>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6" name="TextBox 15">
            <a:extLst>
              <a:ext uri="{FF2B5EF4-FFF2-40B4-BE49-F238E27FC236}">
                <a16:creationId xmlns:a16="http://schemas.microsoft.com/office/drawing/2014/main" id="{F8387107-3428-45A7-B25F-A3D59BF85021}"/>
              </a:ext>
            </a:extLst>
          </p:cNvPr>
          <p:cNvSpPr txBox="1"/>
          <p:nvPr/>
        </p:nvSpPr>
        <p:spPr>
          <a:xfrm flipH="1">
            <a:off x="8050564" y="3423728"/>
            <a:ext cx="69936" cy="206262"/>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3</a:t>
            </a:r>
          </a:p>
        </p:txBody>
      </p:sp>
      <p:cxnSp>
        <p:nvCxnSpPr>
          <p:cNvPr id="17" name="Straight Connector 16">
            <a:extLst>
              <a:ext uri="{FF2B5EF4-FFF2-40B4-BE49-F238E27FC236}">
                <a16:creationId xmlns:a16="http://schemas.microsoft.com/office/drawing/2014/main" id="{60154B6E-0BD6-44EC-81D0-54961F98FC8D}"/>
              </a:ext>
            </a:extLst>
          </p:cNvPr>
          <p:cNvCxnSpPr>
            <a:cxnSpLocks/>
          </p:cNvCxnSpPr>
          <p:nvPr/>
        </p:nvCxnSpPr>
        <p:spPr bwMode="auto">
          <a:xfrm>
            <a:off x="8431227" y="3717627"/>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18" name="Rectangle 17">
            <a:extLst>
              <a:ext uri="{FF2B5EF4-FFF2-40B4-BE49-F238E27FC236}">
                <a16:creationId xmlns:a16="http://schemas.microsoft.com/office/drawing/2014/main" id="{73BC70CF-56B3-4375-A52A-02EC51B9625E}"/>
              </a:ext>
            </a:extLst>
          </p:cNvPr>
          <p:cNvSpPr/>
          <p:nvPr/>
        </p:nvSpPr>
        <p:spPr bwMode="auto">
          <a:xfrm>
            <a:off x="9751747" y="1438220"/>
            <a:ext cx="873343" cy="25650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19" name="Rectangle 18">
            <a:extLst>
              <a:ext uri="{FF2B5EF4-FFF2-40B4-BE49-F238E27FC236}">
                <a16:creationId xmlns:a16="http://schemas.microsoft.com/office/drawing/2014/main" id="{7CB881D6-57E6-4607-B2E2-5E5394438B6E}"/>
              </a:ext>
            </a:extLst>
          </p:cNvPr>
          <p:cNvSpPr/>
          <p:nvPr/>
        </p:nvSpPr>
        <p:spPr bwMode="auto">
          <a:xfrm>
            <a:off x="8801153" y="1438219"/>
            <a:ext cx="873343" cy="25650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20" name="TextBox 19">
            <a:extLst>
              <a:ext uri="{FF2B5EF4-FFF2-40B4-BE49-F238E27FC236}">
                <a16:creationId xmlns:a16="http://schemas.microsoft.com/office/drawing/2014/main" id="{5ACB6AFB-1DF6-41E6-AD17-3FE1E5DBA05E}"/>
              </a:ext>
            </a:extLst>
          </p:cNvPr>
          <p:cNvSpPr txBox="1"/>
          <p:nvPr/>
        </p:nvSpPr>
        <p:spPr>
          <a:xfrm>
            <a:off x="10658594" y="1983549"/>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MBB slice </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21" name="TextBox 20">
            <a:extLst>
              <a:ext uri="{FF2B5EF4-FFF2-40B4-BE49-F238E27FC236}">
                <a16:creationId xmlns:a16="http://schemas.microsoft.com/office/drawing/2014/main" id="{774FBBD0-CD23-4C7D-AA25-61E908480C85}"/>
              </a:ext>
            </a:extLst>
          </p:cNvPr>
          <p:cNvSpPr txBox="1"/>
          <p:nvPr/>
        </p:nvSpPr>
        <p:spPr>
          <a:xfrm>
            <a:off x="10620888" y="3455856"/>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  On premise slice</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22" name="Freeform 3">
            <a:extLst>
              <a:ext uri="{FF2B5EF4-FFF2-40B4-BE49-F238E27FC236}">
                <a16:creationId xmlns:a16="http://schemas.microsoft.com/office/drawing/2014/main" id="{AA901EE1-4103-490B-863A-BC1FE402DE5C}"/>
              </a:ext>
            </a:extLst>
          </p:cNvPr>
          <p:cNvSpPr>
            <a:spLocks noChangeAspect="1" noEditPoints="1"/>
          </p:cNvSpPr>
          <p:nvPr/>
        </p:nvSpPr>
        <p:spPr bwMode="auto">
          <a:xfrm>
            <a:off x="7961586" y="3316138"/>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23" name="TextBox 22">
            <a:extLst>
              <a:ext uri="{FF2B5EF4-FFF2-40B4-BE49-F238E27FC236}">
                <a16:creationId xmlns:a16="http://schemas.microsoft.com/office/drawing/2014/main" id="{29187BE1-9A6B-4BB4-8AB6-C4F7546BA4AD}"/>
              </a:ext>
            </a:extLst>
          </p:cNvPr>
          <p:cNvSpPr txBox="1"/>
          <p:nvPr/>
        </p:nvSpPr>
        <p:spPr>
          <a:xfrm>
            <a:off x="8611770" y="5773087"/>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24" name="TextBox 23">
            <a:extLst>
              <a:ext uri="{FF2B5EF4-FFF2-40B4-BE49-F238E27FC236}">
                <a16:creationId xmlns:a16="http://schemas.microsoft.com/office/drawing/2014/main" id="{E21DAC2C-A290-4358-BC95-F823C42BD461}"/>
              </a:ext>
            </a:extLst>
          </p:cNvPr>
          <p:cNvSpPr txBox="1"/>
          <p:nvPr/>
        </p:nvSpPr>
        <p:spPr>
          <a:xfrm>
            <a:off x="8602353" y="5992762"/>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25" name="Straight Connector 24">
            <a:extLst>
              <a:ext uri="{FF2B5EF4-FFF2-40B4-BE49-F238E27FC236}">
                <a16:creationId xmlns:a16="http://schemas.microsoft.com/office/drawing/2014/main" id="{9E541C40-05D7-458A-B7A9-90053246AF60}"/>
              </a:ext>
            </a:extLst>
          </p:cNvPr>
          <p:cNvCxnSpPr>
            <a:cxnSpLocks/>
          </p:cNvCxnSpPr>
          <p:nvPr/>
        </p:nvCxnSpPr>
        <p:spPr bwMode="auto">
          <a:xfrm>
            <a:off x="9338603" y="590336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BFB8BBF3-5FA0-452E-A32B-F79F11D9283A}"/>
              </a:ext>
            </a:extLst>
          </p:cNvPr>
          <p:cNvCxnSpPr>
            <a:cxnSpLocks/>
          </p:cNvCxnSpPr>
          <p:nvPr/>
        </p:nvCxnSpPr>
        <p:spPr bwMode="auto">
          <a:xfrm>
            <a:off x="9338603" y="6139520"/>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27" name="TextBox 26">
            <a:extLst>
              <a:ext uri="{FF2B5EF4-FFF2-40B4-BE49-F238E27FC236}">
                <a16:creationId xmlns:a16="http://schemas.microsoft.com/office/drawing/2014/main" id="{F66AA549-23A9-4290-9746-7214D7CC2B03}"/>
              </a:ext>
            </a:extLst>
          </p:cNvPr>
          <p:cNvSpPr txBox="1"/>
          <p:nvPr/>
        </p:nvSpPr>
        <p:spPr>
          <a:xfrm>
            <a:off x="8595509" y="6252394"/>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28" name="Straight Connector 27">
            <a:extLst>
              <a:ext uri="{FF2B5EF4-FFF2-40B4-BE49-F238E27FC236}">
                <a16:creationId xmlns:a16="http://schemas.microsoft.com/office/drawing/2014/main" id="{2E619F4F-2476-4049-83A8-76B4760407CC}"/>
              </a:ext>
            </a:extLst>
          </p:cNvPr>
          <p:cNvCxnSpPr>
            <a:cxnSpLocks/>
          </p:cNvCxnSpPr>
          <p:nvPr/>
        </p:nvCxnSpPr>
        <p:spPr bwMode="auto">
          <a:xfrm>
            <a:off x="9331759" y="6399152"/>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2176652F-F704-4054-B1CB-06B2E7DEB0E9}"/>
              </a:ext>
            </a:extLst>
          </p:cNvPr>
          <p:cNvSpPr txBox="1"/>
          <p:nvPr/>
        </p:nvSpPr>
        <p:spPr>
          <a:xfrm>
            <a:off x="10277956" y="6005743"/>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30" name="Straight Connector 29">
            <a:extLst>
              <a:ext uri="{FF2B5EF4-FFF2-40B4-BE49-F238E27FC236}">
                <a16:creationId xmlns:a16="http://schemas.microsoft.com/office/drawing/2014/main" id="{CC9CD4DC-FB5E-45A0-8AB7-DA8BCAA770F8}"/>
              </a:ext>
            </a:extLst>
          </p:cNvPr>
          <p:cNvCxnSpPr>
            <a:cxnSpLocks/>
          </p:cNvCxnSpPr>
          <p:nvPr/>
        </p:nvCxnSpPr>
        <p:spPr bwMode="auto">
          <a:xfrm>
            <a:off x="10732851" y="6152501"/>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1F9876DB-CCE0-49CB-A192-A64DF1C3DAA6}"/>
              </a:ext>
            </a:extLst>
          </p:cNvPr>
          <p:cNvSpPr txBox="1"/>
          <p:nvPr/>
        </p:nvSpPr>
        <p:spPr>
          <a:xfrm>
            <a:off x="10271112" y="6265375"/>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32" name="Straight Connector 31">
            <a:extLst>
              <a:ext uri="{FF2B5EF4-FFF2-40B4-BE49-F238E27FC236}">
                <a16:creationId xmlns:a16="http://schemas.microsoft.com/office/drawing/2014/main" id="{3D04CD90-D58E-4E63-AD0B-EBE32B6AC34A}"/>
              </a:ext>
            </a:extLst>
          </p:cNvPr>
          <p:cNvCxnSpPr>
            <a:cxnSpLocks/>
          </p:cNvCxnSpPr>
          <p:nvPr/>
        </p:nvCxnSpPr>
        <p:spPr bwMode="auto">
          <a:xfrm>
            <a:off x="10726007" y="6412133"/>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340482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IMS scenario examples</a:t>
            </a:r>
          </a:p>
        </p:txBody>
      </p:sp>
      <p:sp>
        <p:nvSpPr>
          <p:cNvPr id="2" name="Subtitle 1">
            <a:extLst>
              <a:ext uri="{FF2B5EF4-FFF2-40B4-BE49-F238E27FC236}">
                <a16:creationId xmlns:a16="http://schemas.microsoft.com/office/drawing/2014/main" id="{6C8536D1-470D-48C9-A850-5F1FAB2643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2340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D3315AAB-81DB-48F4-8966-D0D753A613F2}"/>
              </a:ext>
            </a:extLst>
          </p:cNvPr>
          <p:cNvSpPr>
            <a:spLocks noGrp="1"/>
          </p:cNvSpPr>
          <p:nvPr>
            <p:ph type="title"/>
          </p:nvPr>
        </p:nvSpPr>
        <p:spPr/>
        <p:txBody>
          <a:bodyPr/>
          <a:lstStyle/>
          <a:p>
            <a:r>
              <a:rPr lang="en-US"/>
              <a:t>IMS deployment examples</a:t>
            </a:r>
          </a:p>
        </p:txBody>
      </p:sp>
      <p:sp>
        <p:nvSpPr>
          <p:cNvPr id="3" name="TextBox 2">
            <a:extLst>
              <a:ext uri="{FF2B5EF4-FFF2-40B4-BE49-F238E27FC236}">
                <a16:creationId xmlns:a16="http://schemas.microsoft.com/office/drawing/2014/main" id="{DCC38DC0-F4C5-4AA6-9FFB-E1E986C23CB2}"/>
              </a:ext>
            </a:extLst>
          </p:cNvPr>
          <p:cNvSpPr txBox="1"/>
          <p:nvPr/>
        </p:nvSpPr>
        <p:spPr>
          <a:xfrm>
            <a:off x="10543244" y="5931366"/>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4" name="TextBox 3">
            <a:extLst>
              <a:ext uri="{FF2B5EF4-FFF2-40B4-BE49-F238E27FC236}">
                <a16:creationId xmlns:a16="http://schemas.microsoft.com/office/drawing/2014/main" id="{E05B80A8-CBFC-4D1A-AF1A-F62068425C16}"/>
              </a:ext>
            </a:extLst>
          </p:cNvPr>
          <p:cNvSpPr txBox="1"/>
          <p:nvPr/>
        </p:nvSpPr>
        <p:spPr>
          <a:xfrm>
            <a:off x="10533827" y="6151041"/>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6" name="Straight Connector 5">
            <a:extLst>
              <a:ext uri="{FF2B5EF4-FFF2-40B4-BE49-F238E27FC236}">
                <a16:creationId xmlns:a16="http://schemas.microsoft.com/office/drawing/2014/main" id="{EF31CF16-BD46-4F27-A515-6A78B8D2E5F4}"/>
              </a:ext>
            </a:extLst>
          </p:cNvPr>
          <p:cNvCxnSpPr>
            <a:cxnSpLocks/>
          </p:cNvCxnSpPr>
          <p:nvPr/>
        </p:nvCxnSpPr>
        <p:spPr bwMode="auto">
          <a:xfrm>
            <a:off x="11270077" y="6297799"/>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CFD23E36-AA2A-498C-8BEC-145E4C74557A}"/>
              </a:ext>
            </a:extLst>
          </p:cNvPr>
          <p:cNvSpPr txBox="1"/>
          <p:nvPr/>
        </p:nvSpPr>
        <p:spPr>
          <a:xfrm>
            <a:off x="10526983" y="6410673"/>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8" name="Straight Connector 7">
            <a:extLst>
              <a:ext uri="{FF2B5EF4-FFF2-40B4-BE49-F238E27FC236}">
                <a16:creationId xmlns:a16="http://schemas.microsoft.com/office/drawing/2014/main" id="{FD40F2C4-D9B9-49BE-9796-CD8244FDD8C1}"/>
              </a:ext>
            </a:extLst>
          </p:cNvPr>
          <p:cNvCxnSpPr>
            <a:cxnSpLocks/>
          </p:cNvCxnSpPr>
          <p:nvPr/>
        </p:nvCxnSpPr>
        <p:spPr bwMode="auto">
          <a:xfrm>
            <a:off x="11263233" y="6557431"/>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10" name="Rectangle 9">
            <a:extLst>
              <a:ext uri="{FF2B5EF4-FFF2-40B4-BE49-F238E27FC236}">
                <a16:creationId xmlns:a16="http://schemas.microsoft.com/office/drawing/2014/main" id="{A7D486CC-1229-4EF8-B89D-0F5199219414}"/>
              </a:ext>
            </a:extLst>
          </p:cNvPr>
          <p:cNvSpPr/>
          <p:nvPr/>
        </p:nvSpPr>
        <p:spPr bwMode="auto">
          <a:xfrm>
            <a:off x="906035" y="4323225"/>
            <a:ext cx="2162926" cy="642322"/>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1" name="Rectangle 10">
            <a:extLst>
              <a:ext uri="{FF2B5EF4-FFF2-40B4-BE49-F238E27FC236}">
                <a16:creationId xmlns:a16="http://schemas.microsoft.com/office/drawing/2014/main" id="{F5DDF131-095E-4DA9-BDC7-26962D2FFB3D}"/>
              </a:ext>
            </a:extLst>
          </p:cNvPr>
          <p:cNvSpPr/>
          <p:nvPr/>
        </p:nvSpPr>
        <p:spPr bwMode="auto">
          <a:xfrm>
            <a:off x="1959542" y="4061633"/>
            <a:ext cx="873343" cy="108108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12" name="Rectangle 11">
            <a:extLst>
              <a:ext uri="{FF2B5EF4-FFF2-40B4-BE49-F238E27FC236}">
                <a16:creationId xmlns:a16="http://schemas.microsoft.com/office/drawing/2014/main" id="{EB0B0BC0-5EAF-4A3F-8A76-C9EB83EE16AC}"/>
              </a:ext>
            </a:extLst>
          </p:cNvPr>
          <p:cNvSpPr/>
          <p:nvPr/>
        </p:nvSpPr>
        <p:spPr bwMode="auto">
          <a:xfrm>
            <a:off x="1008948" y="4061631"/>
            <a:ext cx="873343" cy="108108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13" name="Straight Connector 12">
            <a:extLst>
              <a:ext uri="{FF2B5EF4-FFF2-40B4-BE49-F238E27FC236}">
                <a16:creationId xmlns:a16="http://schemas.microsoft.com/office/drawing/2014/main" id="{AA2448EB-8C2B-4F4D-9483-C56E5FA6CDC3}"/>
              </a:ext>
            </a:extLst>
          </p:cNvPr>
          <p:cNvCxnSpPr>
            <a:cxnSpLocks/>
          </p:cNvCxnSpPr>
          <p:nvPr/>
        </p:nvCxnSpPr>
        <p:spPr bwMode="auto">
          <a:xfrm>
            <a:off x="631478" y="4693379"/>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4" name="Picture Placeholder 51">
            <a:extLst>
              <a:ext uri="{FF2B5EF4-FFF2-40B4-BE49-F238E27FC236}">
                <a16:creationId xmlns:a16="http://schemas.microsoft.com/office/drawing/2014/main" id="{701D57FB-415B-4E15-9F8A-A1ABC933811A}"/>
              </a:ext>
            </a:extLst>
          </p:cNvPr>
          <p:cNvGrpSpPr>
            <a:grpSpLocks noChangeAspect="1"/>
          </p:cNvGrpSpPr>
          <p:nvPr/>
        </p:nvGrpSpPr>
        <p:grpSpPr>
          <a:xfrm>
            <a:off x="258358" y="4363795"/>
            <a:ext cx="400866" cy="642321"/>
            <a:chOff x="674873" y="539992"/>
            <a:chExt cx="450480" cy="721821"/>
          </a:xfrm>
        </p:grpSpPr>
        <p:sp>
          <p:nvSpPr>
            <p:cNvPr id="15" name="Freeform 7">
              <a:extLst>
                <a:ext uri="{FF2B5EF4-FFF2-40B4-BE49-F238E27FC236}">
                  <a16:creationId xmlns:a16="http://schemas.microsoft.com/office/drawing/2014/main" id="{4AE144F3-61DC-49BA-8EE7-7399395621E1}"/>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6" name="Freeform 8">
              <a:extLst>
                <a:ext uri="{FF2B5EF4-FFF2-40B4-BE49-F238E27FC236}">
                  <a16:creationId xmlns:a16="http://schemas.microsoft.com/office/drawing/2014/main" id="{2B617BD9-E01D-4E8D-A742-4E0DB9CF5D87}"/>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FE208BA-3AC0-4845-BFFD-1BCEAF8AAD50}"/>
              </a:ext>
            </a:extLst>
          </p:cNvPr>
          <p:cNvCxnSpPr>
            <a:cxnSpLocks/>
          </p:cNvCxnSpPr>
          <p:nvPr/>
        </p:nvCxnSpPr>
        <p:spPr bwMode="auto">
          <a:xfrm flipV="1">
            <a:off x="631478" y="4537467"/>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78CBCE63-F89E-49B6-8473-177C5716555E}"/>
              </a:ext>
            </a:extLst>
          </p:cNvPr>
          <p:cNvCxnSpPr>
            <a:cxnSpLocks/>
          </p:cNvCxnSpPr>
          <p:nvPr/>
        </p:nvCxnSpPr>
        <p:spPr bwMode="auto">
          <a:xfrm>
            <a:off x="669958" y="4845556"/>
            <a:ext cx="2162927" cy="10017"/>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25" name="TextBox 24">
            <a:extLst>
              <a:ext uri="{FF2B5EF4-FFF2-40B4-BE49-F238E27FC236}">
                <a16:creationId xmlns:a16="http://schemas.microsoft.com/office/drawing/2014/main" id="{41A00685-D0DF-4CB4-ACF8-0808975B9A0C}"/>
              </a:ext>
            </a:extLst>
          </p:cNvPr>
          <p:cNvSpPr txBox="1"/>
          <p:nvPr/>
        </p:nvSpPr>
        <p:spPr>
          <a:xfrm>
            <a:off x="272779" y="4488405"/>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35" name="Rectangle 34">
            <a:extLst>
              <a:ext uri="{FF2B5EF4-FFF2-40B4-BE49-F238E27FC236}">
                <a16:creationId xmlns:a16="http://schemas.microsoft.com/office/drawing/2014/main" id="{7E0A6D95-DF1C-4387-A09F-F9693E8B0648}"/>
              </a:ext>
            </a:extLst>
          </p:cNvPr>
          <p:cNvSpPr/>
          <p:nvPr/>
        </p:nvSpPr>
        <p:spPr bwMode="auto">
          <a:xfrm>
            <a:off x="1959542" y="5435837"/>
            <a:ext cx="1193904"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EPC </a:t>
            </a:r>
            <a:endParaRPr lang="en-US" sz="1100" strike="sngStrike">
              <a:solidFill>
                <a:schemeClr val="tx1"/>
              </a:solidFill>
              <a:latin typeface="+mn-lt"/>
            </a:endParaRPr>
          </a:p>
        </p:txBody>
      </p:sp>
      <p:sp>
        <p:nvSpPr>
          <p:cNvPr id="36" name="Arrow: Up-Down 35">
            <a:extLst>
              <a:ext uri="{FF2B5EF4-FFF2-40B4-BE49-F238E27FC236}">
                <a16:creationId xmlns:a16="http://schemas.microsoft.com/office/drawing/2014/main" id="{914B9DA6-086A-4243-A481-942DA24D32F1}"/>
              </a:ext>
            </a:extLst>
          </p:cNvPr>
          <p:cNvSpPr/>
          <p:nvPr/>
        </p:nvSpPr>
        <p:spPr bwMode="auto">
          <a:xfrm rot="10800000">
            <a:off x="2881410" y="5031331"/>
            <a:ext cx="182159" cy="322198"/>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accent2"/>
              </a:solidFill>
              <a:latin typeface="+mn-lt"/>
            </a:endParaRPr>
          </a:p>
        </p:txBody>
      </p:sp>
      <p:cxnSp>
        <p:nvCxnSpPr>
          <p:cNvPr id="64" name="Straight Connector 63">
            <a:extLst>
              <a:ext uri="{FF2B5EF4-FFF2-40B4-BE49-F238E27FC236}">
                <a16:creationId xmlns:a16="http://schemas.microsoft.com/office/drawing/2014/main" id="{BF17D583-4634-4199-B101-6E1C27B3C222}"/>
              </a:ext>
            </a:extLst>
          </p:cNvPr>
          <p:cNvCxnSpPr>
            <a:cxnSpLocks/>
          </p:cNvCxnSpPr>
          <p:nvPr/>
        </p:nvCxnSpPr>
        <p:spPr bwMode="auto">
          <a:xfrm>
            <a:off x="11263233" y="6041076"/>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5" name="Rectangle 64">
            <a:extLst>
              <a:ext uri="{FF2B5EF4-FFF2-40B4-BE49-F238E27FC236}">
                <a16:creationId xmlns:a16="http://schemas.microsoft.com/office/drawing/2014/main" id="{413ED706-C088-4111-A2A4-FE2FDF282A6F}"/>
              </a:ext>
            </a:extLst>
          </p:cNvPr>
          <p:cNvSpPr/>
          <p:nvPr/>
        </p:nvSpPr>
        <p:spPr bwMode="auto">
          <a:xfrm>
            <a:off x="3218640" y="4059991"/>
            <a:ext cx="581445" cy="108108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IMS</a:t>
            </a:r>
          </a:p>
        </p:txBody>
      </p:sp>
      <p:sp>
        <p:nvSpPr>
          <p:cNvPr id="73" name="Rectangle 72">
            <a:extLst>
              <a:ext uri="{FF2B5EF4-FFF2-40B4-BE49-F238E27FC236}">
                <a16:creationId xmlns:a16="http://schemas.microsoft.com/office/drawing/2014/main" id="{B698F0D5-92CC-4D5D-98BC-E44FE267C3F8}"/>
              </a:ext>
            </a:extLst>
          </p:cNvPr>
          <p:cNvSpPr/>
          <p:nvPr/>
        </p:nvSpPr>
        <p:spPr bwMode="auto">
          <a:xfrm>
            <a:off x="1008948" y="5435837"/>
            <a:ext cx="903676"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LTE </a:t>
            </a:r>
            <a:endParaRPr lang="en-US" sz="1100" strike="sngStrike">
              <a:solidFill>
                <a:schemeClr val="tx1"/>
              </a:solidFill>
              <a:latin typeface="+mn-lt"/>
            </a:endParaRPr>
          </a:p>
        </p:txBody>
      </p:sp>
      <p:sp>
        <p:nvSpPr>
          <p:cNvPr id="29" name="Rectangle 28">
            <a:extLst>
              <a:ext uri="{FF2B5EF4-FFF2-40B4-BE49-F238E27FC236}">
                <a16:creationId xmlns:a16="http://schemas.microsoft.com/office/drawing/2014/main" id="{123F72DD-D33C-45D7-A9A5-C7DD6DDD8E78}"/>
              </a:ext>
            </a:extLst>
          </p:cNvPr>
          <p:cNvSpPr/>
          <p:nvPr/>
        </p:nvSpPr>
        <p:spPr bwMode="auto">
          <a:xfrm>
            <a:off x="201712" y="1526585"/>
            <a:ext cx="3681161" cy="4274827"/>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30" name="TextBox 29">
            <a:extLst>
              <a:ext uri="{FF2B5EF4-FFF2-40B4-BE49-F238E27FC236}">
                <a16:creationId xmlns:a16="http://schemas.microsoft.com/office/drawing/2014/main" id="{3FDAEF78-7863-4608-A771-5094AEF5FAAA}"/>
              </a:ext>
            </a:extLst>
          </p:cNvPr>
          <p:cNvSpPr txBox="1"/>
          <p:nvPr/>
        </p:nvSpPr>
        <p:spPr>
          <a:xfrm>
            <a:off x="303207" y="1592853"/>
            <a:ext cx="3477803" cy="771856"/>
          </a:xfrm>
          <a:prstGeom prst="rect">
            <a:avLst/>
          </a:prstGeom>
        </p:spPr>
        <p:txBody>
          <a:bodyPr vert="horz" wrap="square" lIns="72000" tIns="36000" rIns="72000" bIns="36000" rtlCol="0" anchor="t">
            <a:noAutofit/>
          </a:bodyPr>
          <a:lstStyle/>
          <a:p>
            <a:r>
              <a:rPr lang="en-US" sz="1400">
                <a:latin typeface="+mn-lt"/>
              </a:rPr>
              <a:t>IMS PDU session is only on the network slice with EPC interworking. All UEs </a:t>
            </a:r>
            <a:r>
              <a:rPr lang="en-US" sz="1400">
                <a:solidFill>
                  <a:schemeClr val="tx1"/>
                </a:solidFill>
                <a:latin typeface="+mn-lt"/>
              </a:rPr>
              <a:t>requiring IMS voice use single slice.</a:t>
            </a:r>
          </a:p>
          <a:p>
            <a:pPr marL="171450" lvl="1" indent="-171450">
              <a:buFont typeface="Arial" panose="020B0604020202020204" pitchFamily="34" charset="0"/>
              <a:buChar char="•"/>
            </a:pPr>
            <a:r>
              <a:rPr lang="en-US" sz="1400">
                <a:latin typeface="+mn-lt"/>
              </a:rPr>
              <a:t>Network has single network slice (initial 5GS MBB deployment) or </a:t>
            </a:r>
          </a:p>
          <a:p>
            <a:pPr marL="171450" lvl="1" indent="-171450">
              <a:buFont typeface="Arial" panose="020B0604020202020204" pitchFamily="34" charset="0"/>
              <a:buChar char="•"/>
            </a:pPr>
            <a:r>
              <a:rPr lang="en-US" sz="1400">
                <a:latin typeface="+mn-lt"/>
              </a:rPr>
              <a:t>IMS DNN on single network slice even if additional slices e.g., for IoT in the network (not shown).</a:t>
            </a:r>
          </a:p>
        </p:txBody>
      </p:sp>
      <p:sp>
        <p:nvSpPr>
          <p:cNvPr id="53" name="Rectangle 52">
            <a:extLst>
              <a:ext uri="{FF2B5EF4-FFF2-40B4-BE49-F238E27FC236}">
                <a16:creationId xmlns:a16="http://schemas.microsoft.com/office/drawing/2014/main" id="{4D9E16AB-DCE1-4377-B4A1-7C526981BC47}"/>
              </a:ext>
            </a:extLst>
          </p:cNvPr>
          <p:cNvSpPr/>
          <p:nvPr/>
        </p:nvSpPr>
        <p:spPr bwMode="auto">
          <a:xfrm>
            <a:off x="7859826" y="1526584"/>
            <a:ext cx="4040052" cy="4274827"/>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4" name="Rectangle 53">
            <a:extLst>
              <a:ext uri="{FF2B5EF4-FFF2-40B4-BE49-F238E27FC236}">
                <a16:creationId xmlns:a16="http://schemas.microsoft.com/office/drawing/2014/main" id="{1F5B5FE9-B913-4D6D-9F08-01852C5C168F}"/>
              </a:ext>
            </a:extLst>
          </p:cNvPr>
          <p:cNvSpPr/>
          <p:nvPr/>
        </p:nvSpPr>
        <p:spPr bwMode="auto">
          <a:xfrm>
            <a:off x="3876197" y="1526862"/>
            <a:ext cx="3983629" cy="4274827"/>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5" name="Rectangle 54">
            <a:extLst>
              <a:ext uri="{FF2B5EF4-FFF2-40B4-BE49-F238E27FC236}">
                <a16:creationId xmlns:a16="http://schemas.microsoft.com/office/drawing/2014/main" id="{6FBB5659-56EE-4FA9-B8FB-7FA2C9E4185C}"/>
              </a:ext>
            </a:extLst>
          </p:cNvPr>
          <p:cNvSpPr/>
          <p:nvPr/>
        </p:nvSpPr>
        <p:spPr bwMode="auto">
          <a:xfrm>
            <a:off x="4616400" y="4298925"/>
            <a:ext cx="2163970" cy="642322"/>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6" name="Rectangle 55">
            <a:extLst>
              <a:ext uri="{FF2B5EF4-FFF2-40B4-BE49-F238E27FC236}">
                <a16:creationId xmlns:a16="http://schemas.microsoft.com/office/drawing/2014/main" id="{073FE54E-0B04-4BCE-9309-79A23DE327BF}"/>
              </a:ext>
            </a:extLst>
          </p:cNvPr>
          <p:cNvSpPr/>
          <p:nvPr/>
        </p:nvSpPr>
        <p:spPr bwMode="auto">
          <a:xfrm>
            <a:off x="4625735" y="3495757"/>
            <a:ext cx="2430059" cy="642322"/>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R="0" lvl="0" algn="r" defTabSz="914400" rtl="0" eaLnBrk="1" fontAlgn="base" latinLnBrk="0" hangingPunct="1">
              <a:lnSpc>
                <a:spcPct val="100000"/>
              </a:lnSpc>
              <a:spcBef>
                <a:spcPct val="50000"/>
              </a:spcBef>
              <a:spcAft>
                <a:spcPct val="0"/>
              </a:spcAft>
              <a:buClrTx/>
              <a:buSzTx/>
              <a:tabLst/>
              <a:defRPr/>
            </a:pPr>
            <a:r>
              <a:rPr lang="en-US" sz="1100" kern="1200">
                <a:solidFill>
                  <a:srgbClr val="58585A"/>
                </a:solidFill>
                <a:latin typeface="Ericsson Hilda"/>
                <a:ea typeface="+mn-ea"/>
                <a:cs typeface="+mn-cs"/>
              </a:rPr>
              <a:t>    </a:t>
            </a:r>
            <a:r>
              <a:rPr kumimoji="0" lang="en-US" sz="1100" b="0" i="0" u="none" strike="noStrike" kern="1200" cap="none" spc="0" normalizeH="0" baseline="0" noProof="0">
                <a:ln>
                  <a:noFill/>
                </a:ln>
                <a:solidFill>
                  <a:srgbClr val="58585A"/>
                </a:solidFill>
                <a:effectLst/>
                <a:uLnTx/>
                <a:uFillTx/>
                <a:latin typeface="Ericsson Hilda"/>
                <a:ea typeface="+mn-ea"/>
                <a:cs typeface="+mn-cs"/>
              </a:rPr>
              <a:t>MBB</a:t>
            </a: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57" name="Rectangle 56">
            <a:extLst>
              <a:ext uri="{FF2B5EF4-FFF2-40B4-BE49-F238E27FC236}">
                <a16:creationId xmlns:a16="http://schemas.microsoft.com/office/drawing/2014/main" id="{BCB8671D-DFF9-458A-86FE-B3E173FEBF2F}"/>
              </a:ext>
            </a:extLst>
          </p:cNvPr>
          <p:cNvSpPr/>
          <p:nvPr/>
        </p:nvSpPr>
        <p:spPr bwMode="auto">
          <a:xfrm>
            <a:off x="5679243" y="3234165"/>
            <a:ext cx="873343" cy="20917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58" name="Rectangle 57">
            <a:extLst>
              <a:ext uri="{FF2B5EF4-FFF2-40B4-BE49-F238E27FC236}">
                <a16:creationId xmlns:a16="http://schemas.microsoft.com/office/drawing/2014/main" id="{F62C35BC-8A6F-4BD2-8FEE-254502E60647}"/>
              </a:ext>
            </a:extLst>
          </p:cNvPr>
          <p:cNvSpPr/>
          <p:nvPr/>
        </p:nvSpPr>
        <p:spPr bwMode="auto">
          <a:xfrm>
            <a:off x="4728649" y="3234163"/>
            <a:ext cx="873343" cy="20917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59" name="Straight Connector 58">
            <a:extLst>
              <a:ext uri="{FF2B5EF4-FFF2-40B4-BE49-F238E27FC236}">
                <a16:creationId xmlns:a16="http://schemas.microsoft.com/office/drawing/2014/main" id="{B65A05B4-D4EE-4277-A8F7-921A26373541}"/>
              </a:ext>
            </a:extLst>
          </p:cNvPr>
          <p:cNvCxnSpPr>
            <a:cxnSpLocks/>
          </p:cNvCxnSpPr>
          <p:nvPr/>
        </p:nvCxnSpPr>
        <p:spPr bwMode="auto">
          <a:xfrm>
            <a:off x="4351179" y="3865911"/>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60" name="Picture Placeholder 51">
            <a:extLst>
              <a:ext uri="{FF2B5EF4-FFF2-40B4-BE49-F238E27FC236}">
                <a16:creationId xmlns:a16="http://schemas.microsoft.com/office/drawing/2014/main" id="{A6A62D9A-4595-4BE3-B7FE-1E2FE49F1C72}"/>
              </a:ext>
            </a:extLst>
          </p:cNvPr>
          <p:cNvGrpSpPr>
            <a:grpSpLocks noChangeAspect="1"/>
          </p:cNvGrpSpPr>
          <p:nvPr/>
        </p:nvGrpSpPr>
        <p:grpSpPr>
          <a:xfrm>
            <a:off x="3978059" y="3536327"/>
            <a:ext cx="400866" cy="642321"/>
            <a:chOff x="674873" y="539992"/>
            <a:chExt cx="450480" cy="721821"/>
          </a:xfrm>
        </p:grpSpPr>
        <p:sp>
          <p:nvSpPr>
            <p:cNvPr id="61" name="Freeform 7">
              <a:extLst>
                <a:ext uri="{FF2B5EF4-FFF2-40B4-BE49-F238E27FC236}">
                  <a16:creationId xmlns:a16="http://schemas.microsoft.com/office/drawing/2014/main" id="{CE516725-65DB-457A-9AED-1F2E3437BDE4}"/>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62" name="Freeform 8">
              <a:extLst>
                <a:ext uri="{FF2B5EF4-FFF2-40B4-BE49-F238E27FC236}">
                  <a16:creationId xmlns:a16="http://schemas.microsoft.com/office/drawing/2014/main" id="{1D6CF9D9-CC0A-4721-94A3-070DA22AD99E}"/>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63" name="Straight Connector 62">
            <a:extLst>
              <a:ext uri="{FF2B5EF4-FFF2-40B4-BE49-F238E27FC236}">
                <a16:creationId xmlns:a16="http://schemas.microsoft.com/office/drawing/2014/main" id="{AA2B1F27-9371-43D0-87DD-161D8360A7AF}"/>
              </a:ext>
            </a:extLst>
          </p:cNvPr>
          <p:cNvCxnSpPr>
            <a:cxnSpLocks/>
          </p:cNvCxnSpPr>
          <p:nvPr/>
        </p:nvCxnSpPr>
        <p:spPr bwMode="auto">
          <a:xfrm flipV="1">
            <a:off x="4351179" y="3709999"/>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7" name="TextBox 66">
            <a:extLst>
              <a:ext uri="{FF2B5EF4-FFF2-40B4-BE49-F238E27FC236}">
                <a16:creationId xmlns:a16="http://schemas.microsoft.com/office/drawing/2014/main" id="{AB01035C-E659-4958-8EBF-4E0445F87208}"/>
              </a:ext>
            </a:extLst>
          </p:cNvPr>
          <p:cNvSpPr txBox="1"/>
          <p:nvPr/>
        </p:nvSpPr>
        <p:spPr>
          <a:xfrm>
            <a:off x="3992480" y="366093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68" name="Arrow: Up-Down 67">
            <a:extLst>
              <a:ext uri="{FF2B5EF4-FFF2-40B4-BE49-F238E27FC236}">
                <a16:creationId xmlns:a16="http://schemas.microsoft.com/office/drawing/2014/main" id="{D133120F-002F-4BB6-9F73-A58B8A806B1B}"/>
              </a:ext>
            </a:extLst>
          </p:cNvPr>
          <p:cNvSpPr/>
          <p:nvPr/>
        </p:nvSpPr>
        <p:spPr bwMode="auto">
          <a:xfrm rot="10800000">
            <a:off x="6860087" y="4238572"/>
            <a:ext cx="182159" cy="1112486"/>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accent2"/>
              </a:solidFill>
              <a:latin typeface="+mn-lt"/>
            </a:endParaRPr>
          </a:p>
        </p:txBody>
      </p:sp>
      <p:cxnSp>
        <p:nvCxnSpPr>
          <p:cNvPr id="69" name="Straight Connector 68">
            <a:extLst>
              <a:ext uri="{FF2B5EF4-FFF2-40B4-BE49-F238E27FC236}">
                <a16:creationId xmlns:a16="http://schemas.microsoft.com/office/drawing/2014/main" id="{8860FC6E-04AA-4B00-8C84-686C68199D5B}"/>
              </a:ext>
            </a:extLst>
          </p:cNvPr>
          <p:cNvCxnSpPr>
            <a:cxnSpLocks/>
          </p:cNvCxnSpPr>
          <p:nvPr/>
        </p:nvCxnSpPr>
        <p:spPr bwMode="auto">
          <a:xfrm>
            <a:off x="4341843" y="4669079"/>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70" name="Picture Placeholder 51">
            <a:extLst>
              <a:ext uri="{FF2B5EF4-FFF2-40B4-BE49-F238E27FC236}">
                <a16:creationId xmlns:a16="http://schemas.microsoft.com/office/drawing/2014/main" id="{82D659BF-076D-4E00-BA45-824D4D98D58C}"/>
              </a:ext>
            </a:extLst>
          </p:cNvPr>
          <p:cNvGrpSpPr>
            <a:grpSpLocks noChangeAspect="1"/>
          </p:cNvGrpSpPr>
          <p:nvPr/>
        </p:nvGrpSpPr>
        <p:grpSpPr>
          <a:xfrm>
            <a:off x="3968723" y="4339495"/>
            <a:ext cx="400866" cy="642321"/>
            <a:chOff x="674873" y="539992"/>
            <a:chExt cx="450480" cy="721821"/>
          </a:xfrm>
        </p:grpSpPr>
        <p:sp>
          <p:nvSpPr>
            <p:cNvPr id="71" name="Freeform 7">
              <a:extLst>
                <a:ext uri="{FF2B5EF4-FFF2-40B4-BE49-F238E27FC236}">
                  <a16:creationId xmlns:a16="http://schemas.microsoft.com/office/drawing/2014/main" id="{8B30B174-D4F0-4666-8087-C8A03C8661C8}"/>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72" name="Freeform 8">
              <a:extLst>
                <a:ext uri="{FF2B5EF4-FFF2-40B4-BE49-F238E27FC236}">
                  <a16:creationId xmlns:a16="http://schemas.microsoft.com/office/drawing/2014/main" id="{F5307A7B-B0CC-4073-A83A-BB600360376B}"/>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74" name="Straight Connector 73">
            <a:extLst>
              <a:ext uri="{FF2B5EF4-FFF2-40B4-BE49-F238E27FC236}">
                <a16:creationId xmlns:a16="http://schemas.microsoft.com/office/drawing/2014/main" id="{7DB8876F-9468-4678-9026-51F61863F150}"/>
              </a:ext>
            </a:extLst>
          </p:cNvPr>
          <p:cNvCxnSpPr>
            <a:cxnSpLocks/>
          </p:cNvCxnSpPr>
          <p:nvPr/>
        </p:nvCxnSpPr>
        <p:spPr bwMode="auto">
          <a:xfrm flipV="1">
            <a:off x="4341843" y="4513167"/>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1AE8EBF0-75C2-4BE6-B0FB-3A364AB5E8A1}"/>
              </a:ext>
            </a:extLst>
          </p:cNvPr>
          <p:cNvCxnSpPr>
            <a:cxnSpLocks/>
          </p:cNvCxnSpPr>
          <p:nvPr/>
        </p:nvCxnSpPr>
        <p:spPr bwMode="auto">
          <a:xfrm>
            <a:off x="4380323" y="4821256"/>
            <a:ext cx="2172263" cy="5709"/>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0056E2F5-1841-4D80-A142-54921C3AD4B3}"/>
              </a:ext>
            </a:extLst>
          </p:cNvPr>
          <p:cNvSpPr txBox="1"/>
          <p:nvPr/>
        </p:nvSpPr>
        <p:spPr>
          <a:xfrm>
            <a:off x="3983144" y="4464105"/>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lang="en-US" sz="2000" kern="1000" spc="-30">
                <a:solidFill>
                  <a:srgbClr val="181818"/>
                </a:solidFill>
                <a:latin typeface="Ericsson Hilda"/>
                <a:ea typeface="+mn-ea"/>
                <a:cs typeface="+mn-cs"/>
              </a:rPr>
              <a:t>2</a:t>
            </a: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77" name="Arrow: Up-Down 76">
            <a:extLst>
              <a:ext uri="{FF2B5EF4-FFF2-40B4-BE49-F238E27FC236}">
                <a16:creationId xmlns:a16="http://schemas.microsoft.com/office/drawing/2014/main" id="{8FE84373-64BA-4C29-A89C-524C6DA28A66}"/>
              </a:ext>
            </a:extLst>
          </p:cNvPr>
          <p:cNvSpPr/>
          <p:nvPr/>
        </p:nvSpPr>
        <p:spPr bwMode="auto">
          <a:xfrm rot="10800000">
            <a:off x="6598211" y="5028860"/>
            <a:ext cx="182159" cy="322198"/>
          </a:xfrm>
          <a:prstGeom prst="upDownArrow">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accent2"/>
              </a:solidFill>
              <a:latin typeface="+mn-lt"/>
            </a:endParaRPr>
          </a:p>
        </p:txBody>
      </p:sp>
      <p:sp>
        <p:nvSpPr>
          <p:cNvPr id="78" name="Rectangle 77">
            <a:extLst>
              <a:ext uri="{FF2B5EF4-FFF2-40B4-BE49-F238E27FC236}">
                <a16:creationId xmlns:a16="http://schemas.microsoft.com/office/drawing/2014/main" id="{C2313D94-E06E-44F4-9F7C-12660AFB52E9}"/>
              </a:ext>
            </a:extLst>
          </p:cNvPr>
          <p:cNvSpPr/>
          <p:nvPr/>
        </p:nvSpPr>
        <p:spPr bwMode="auto">
          <a:xfrm>
            <a:off x="7139430" y="3234957"/>
            <a:ext cx="690064" cy="211610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IMS</a:t>
            </a:r>
          </a:p>
        </p:txBody>
      </p:sp>
      <p:sp>
        <p:nvSpPr>
          <p:cNvPr id="79" name="Rectangle 78">
            <a:extLst>
              <a:ext uri="{FF2B5EF4-FFF2-40B4-BE49-F238E27FC236}">
                <a16:creationId xmlns:a16="http://schemas.microsoft.com/office/drawing/2014/main" id="{6E2B331C-F934-407E-BB47-2C1DDEE94554}"/>
              </a:ext>
            </a:extLst>
          </p:cNvPr>
          <p:cNvSpPr/>
          <p:nvPr/>
        </p:nvSpPr>
        <p:spPr bwMode="auto">
          <a:xfrm>
            <a:off x="5679243" y="5444210"/>
            <a:ext cx="1363003"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EPC </a:t>
            </a:r>
            <a:endParaRPr lang="en-US" sz="1100" strike="sngStrike">
              <a:solidFill>
                <a:schemeClr val="tx1"/>
              </a:solidFill>
              <a:latin typeface="+mn-lt"/>
            </a:endParaRPr>
          </a:p>
        </p:txBody>
      </p:sp>
      <p:sp>
        <p:nvSpPr>
          <p:cNvPr id="80" name="Rectangle 79">
            <a:extLst>
              <a:ext uri="{FF2B5EF4-FFF2-40B4-BE49-F238E27FC236}">
                <a16:creationId xmlns:a16="http://schemas.microsoft.com/office/drawing/2014/main" id="{A592FB7D-7BC5-4AF1-A879-189A6F7BEB0A}"/>
              </a:ext>
            </a:extLst>
          </p:cNvPr>
          <p:cNvSpPr/>
          <p:nvPr/>
        </p:nvSpPr>
        <p:spPr bwMode="auto">
          <a:xfrm>
            <a:off x="4728649" y="5438946"/>
            <a:ext cx="903676"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LTE </a:t>
            </a:r>
            <a:endParaRPr lang="en-US" sz="1100" strike="sngStrike">
              <a:solidFill>
                <a:schemeClr val="tx1"/>
              </a:solidFill>
              <a:latin typeface="+mn-lt"/>
            </a:endParaRPr>
          </a:p>
        </p:txBody>
      </p:sp>
      <p:sp>
        <p:nvSpPr>
          <p:cNvPr id="81" name="TextBox 80">
            <a:extLst>
              <a:ext uri="{FF2B5EF4-FFF2-40B4-BE49-F238E27FC236}">
                <a16:creationId xmlns:a16="http://schemas.microsoft.com/office/drawing/2014/main" id="{064FC184-1FF8-4712-904C-401BB276AB26}"/>
              </a:ext>
            </a:extLst>
          </p:cNvPr>
          <p:cNvSpPr txBox="1"/>
          <p:nvPr/>
        </p:nvSpPr>
        <p:spPr>
          <a:xfrm>
            <a:off x="6560326" y="4818896"/>
            <a:ext cx="230835" cy="230835"/>
          </a:xfrm>
          <a:prstGeom prst="rect">
            <a:avLst/>
          </a:prstGeom>
        </p:spPr>
        <p:txBody>
          <a:bodyPr vert="horz" wrap="non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chemeClr val="accent6"/>
                </a:solidFill>
                <a:effectLst/>
                <a:uLnTx/>
                <a:uFillTx/>
                <a:latin typeface="Ericsson Hilda"/>
                <a:ea typeface="+mn-ea"/>
                <a:cs typeface="+mn-cs"/>
              </a:rPr>
              <a:t>X</a:t>
            </a:r>
          </a:p>
        </p:txBody>
      </p:sp>
      <p:sp>
        <p:nvSpPr>
          <p:cNvPr id="105" name="TextBox 104">
            <a:extLst>
              <a:ext uri="{FF2B5EF4-FFF2-40B4-BE49-F238E27FC236}">
                <a16:creationId xmlns:a16="http://schemas.microsoft.com/office/drawing/2014/main" id="{789CF76F-7423-4B2C-ACE6-C2C34233F202}"/>
              </a:ext>
            </a:extLst>
          </p:cNvPr>
          <p:cNvSpPr txBox="1"/>
          <p:nvPr/>
        </p:nvSpPr>
        <p:spPr>
          <a:xfrm>
            <a:off x="3958985" y="1578173"/>
            <a:ext cx="3766046" cy="771856"/>
          </a:xfrm>
          <a:prstGeom prst="rect">
            <a:avLst/>
          </a:prstGeom>
        </p:spPr>
        <p:txBody>
          <a:bodyPr vert="horz" wrap="square" lIns="72000" tIns="36000" rIns="72000" bIns="36000" rtlCol="0" anchor="t">
            <a:noAutofit/>
          </a:bodyPr>
          <a:lstStyle/>
          <a:p>
            <a:r>
              <a:rPr lang="en-US" sz="1400">
                <a:latin typeface="+mn-lt"/>
              </a:rPr>
              <a:t>Different UEs on different network slices using IMS DNN in each</a:t>
            </a:r>
          </a:p>
          <a:p>
            <a:pPr marL="171450" lvl="6" indent="-171450">
              <a:buFont typeface="Arial" panose="020B0604020202020204" pitchFamily="34" charset="0"/>
              <a:buChar char="•"/>
            </a:pPr>
            <a:r>
              <a:rPr lang="en-US" sz="1400">
                <a:latin typeface="+mn-lt"/>
              </a:rPr>
              <a:t>Example: consumer MBB and Enterprise</a:t>
            </a:r>
          </a:p>
          <a:p>
            <a:pPr marL="171450" lvl="6" indent="-171450">
              <a:buFont typeface="Arial" panose="020B0604020202020204" pitchFamily="34" charset="0"/>
              <a:buChar char="•"/>
            </a:pPr>
            <a:r>
              <a:rPr lang="en-US" sz="1400">
                <a:latin typeface="+mn-lt"/>
              </a:rPr>
              <a:t>EPC interworking only for MBB slice.</a:t>
            </a:r>
            <a:br>
              <a:rPr lang="en-US" sz="1400">
                <a:latin typeface="+mn-lt"/>
              </a:rPr>
            </a:br>
            <a:r>
              <a:rPr lang="en-US" sz="1400">
                <a:latin typeface="+mn-lt"/>
              </a:rPr>
              <a:t>Different SMF+PGW-C used for same DNN in enterprise and in MBB slice</a:t>
            </a:r>
            <a:endParaRPr lang="en-US" sz="1000">
              <a:latin typeface="+mn-lt"/>
            </a:endParaRPr>
          </a:p>
        </p:txBody>
      </p:sp>
      <p:sp>
        <p:nvSpPr>
          <p:cNvPr id="106" name="Rectangle 105">
            <a:extLst>
              <a:ext uri="{FF2B5EF4-FFF2-40B4-BE49-F238E27FC236}">
                <a16:creationId xmlns:a16="http://schemas.microsoft.com/office/drawing/2014/main" id="{8DB61DFD-9D6A-496E-A758-D82B3C4E5F2B}"/>
              </a:ext>
            </a:extLst>
          </p:cNvPr>
          <p:cNvSpPr/>
          <p:nvPr/>
        </p:nvSpPr>
        <p:spPr bwMode="auto">
          <a:xfrm>
            <a:off x="8642042" y="4851433"/>
            <a:ext cx="2076004" cy="24032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07" name="Rectangle 106">
            <a:extLst>
              <a:ext uri="{FF2B5EF4-FFF2-40B4-BE49-F238E27FC236}">
                <a16:creationId xmlns:a16="http://schemas.microsoft.com/office/drawing/2014/main" id="{69354293-E64A-45B6-A853-3838CFB65062}"/>
              </a:ext>
            </a:extLst>
          </p:cNvPr>
          <p:cNvSpPr/>
          <p:nvPr/>
        </p:nvSpPr>
        <p:spPr bwMode="auto">
          <a:xfrm>
            <a:off x="8654491" y="4163372"/>
            <a:ext cx="2430059" cy="642322"/>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R="0" lvl="0" algn="r" defTabSz="914400" rtl="0" eaLnBrk="1" fontAlgn="base" latinLnBrk="0" hangingPunct="1">
              <a:lnSpc>
                <a:spcPct val="100000"/>
              </a:lnSpc>
              <a:spcBef>
                <a:spcPct val="50000"/>
              </a:spcBef>
              <a:spcAft>
                <a:spcPct val="0"/>
              </a:spcAft>
              <a:buClrTx/>
              <a:buSzTx/>
              <a:tabLst/>
              <a:defRPr/>
            </a:pPr>
            <a:r>
              <a:rPr lang="en-US" sz="1100" kern="1200">
                <a:solidFill>
                  <a:srgbClr val="58585A"/>
                </a:solidFill>
                <a:latin typeface="Ericsson Hilda"/>
                <a:ea typeface="+mn-ea"/>
                <a:cs typeface="+mn-cs"/>
              </a:rPr>
              <a:t>    </a:t>
            </a:r>
            <a:r>
              <a:rPr kumimoji="0" lang="en-US" sz="1100" b="0" i="0" u="none" strike="noStrike" kern="1200" cap="none" spc="0" normalizeH="0" baseline="0" noProof="0">
                <a:ln>
                  <a:noFill/>
                </a:ln>
                <a:solidFill>
                  <a:srgbClr val="58585A"/>
                </a:solidFill>
                <a:effectLst/>
                <a:uLnTx/>
                <a:uFillTx/>
                <a:latin typeface="Ericsson Hilda"/>
                <a:ea typeface="+mn-ea"/>
                <a:cs typeface="+mn-cs"/>
              </a:rPr>
              <a:t>MBB</a:t>
            </a: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108" name="Rectangle 107">
            <a:extLst>
              <a:ext uri="{FF2B5EF4-FFF2-40B4-BE49-F238E27FC236}">
                <a16:creationId xmlns:a16="http://schemas.microsoft.com/office/drawing/2014/main" id="{FEF2FEE7-342F-40B0-9C90-4B396C72408F}"/>
              </a:ext>
            </a:extLst>
          </p:cNvPr>
          <p:cNvSpPr/>
          <p:nvPr/>
        </p:nvSpPr>
        <p:spPr bwMode="auto">
          <a:xfrm>
            <a:off x="9707999" y="3901780"/>
            <a:ext cx="873343" cy="131543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109" name="Rectangle 108">
            <a:extLst>
              <a:ext uri="{FF2B5EF4-FFF2-40B4-BE49-F238E27FC236}">
                <a16:creationId xmlns:a16="http://schemas.microsoft.com/office/drawing/2014/main" id="{0B16D11E-325B-4A31-9151-D034AE644FE3}"/>
              </a:ext>
            </a:extLst>
          </p:cNvPr>
          <p:cNvSpPr/>
          <p:nvPr/>
        </p:nvSpPr>
        <p:spPr bwMode="auto">
          <a:xfrm>
            <a:off x="8757405" y="3901778"/>
            <a:ext cx="873343" cy="131543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cxnSp>
        <p:nvCxnSpPr>
          <p:cNvPr id="110" name="Straight Connector 109">
            <a:extLst>
              <a:ext uri="{FF2B5EF4-FFF2-40B4-BE49-F238E27FC236}">
                <a16:creationId xmlns:a16="http://schemas.microsoft.com/office/drawing/2014/main" id="{A07DADA7-ACB7-4E15-A4C3-8AB02DCF4CC0}"/>
              </a:ext>
            </a:extLst>
          </p:cNvPr>
          <p:cNvCxnSpPr>
            <a:cxnSpLocks/>
          </p:cNvCxnSpPr>
          <p:nvPr/>
        </p:nvCxnSpPr>
        <p:spPr bwMode="auto">
          <a:xfrm>
            <a:off x="8379935" y="4533526"/>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11" name="Picture Placeholder 51">
            <a:extLst>
              <a:ext uri="{FF2B5EF4-FFF2-40B4-BE49-F238E27FC236}">
                <a16:creationId xmlns:a16="http://schemas.microsoft.com/office/drawing/2014/main" id="{508A3A2C-6782-4182-A56B-97AED148E8A6}"/>
              </a:ext>
            </a:extLst>
          </p:cNvPr>
          <p:cNvGrpSpPr>
            <a:grpSpLocks noChangeAspect="1"/>
          </p:cNvGrpSpPr>
          <p:nvPr/>
        </p:nvGrpSpPr>
        <p:grpSpPr>
          <a:xfrm>
            <a:off x="7890158" y="4306967"/>
            <a:ext cx="489777" cy="784786"/>
            <a:chOff x="674873" y="539992"/>
            <a:chExt cx="450480" cy="721821"/>
          </a:xfrm>
        </p:grpSpPr>
        <p:sp>
          <p:nvSpPr>
            <p:cNvPr id="112" name="Freeform 7">
              <a:extLst>
                <a:ext uri="{FF2B5EF4-FFF2-40B4-BE49-F238E27FC236}">
                  <a16:creationId xmlns:a16="http://schemas.microsoft.com/office/drawing/2014/main" id="{BE8E1056-27F1-4131-8178-217C1CFF164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13" name="Freeform 8">
              <a:extLst>
                <a:ext uri="{FF2B5EF4-FFF2-40B4-BE49-F238E27FC236}">
                  <a16:creationId xmlns:a16="http://schemas.microsoft.com/office/drawing/2014/main" id="{27699A83-B73C-44D0-834F-28510F16EE37}"/>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14" name="Straight Connector 113">
            <a:extLst>
              <a:ext uri="{FF2B5EF4-FFF2-40B4-BE49-F238E27FC236}">
                <a16:creationId xmlns:a16="http://schemas.microsoft.com/office/drawing/2014/main" id="{F99096E9-0DCB-4538-8CF2-27E0850AACE0}"/>
              </a:ext>
            </a:extLst>
          </p:cNvPr>
          <p:cNvCxnSpPr>
            <a:cxnSpLocks/>
          </p:cNvCxnSpPr>
          <p:nvPr/>
        </p:nvCxnSpPr>
        <p:spPr bwMode="auto">
          <a:xfrm flipV="1">
            <a:off x="8379935" y="4377614"/>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15" name="TextBox 114">
            <a:extLst>
              <a:ext uri="{FF2B5EF4-FFF2-40B4-BE49-F238E27FC236}">
                <a16:creationId xmlns:a16="http://schemas.microsoft.com/office/drawing/2014/main" id="{198CE77D-1BE5-451F-A186-710019FBC18E}"/>
              </a:ext>
            </a:extLst>
          </p:cNvPr>
          <p:cNvSpPr txBox="1"/>
          <p:nvPr/>
        </p:nvSpPr>
        <p:spPr>
          <a:xfrm>
            <a:off x="7963253" y="4423610"/>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sp>
        <p:nvSpPr>
          <p:cNvPr id="116" name="Arrow: Up-Down 115">
            <a:extLst>
              <a:ext uri="{FF2B5EF4-FFF2-40B4-BE49-F238E27FC236}">
                <a16:creationId xmlns:a16="http://schemas.microsoft.com/office/drawing/2014/main" id="{F6A3E6B4-9BB2-4EEA-A6E2-D4DDCC71D200}"/>
              </a:ext>
            </a:extLst>
          </p:cNvPr>
          <p:cNvSpPr/>
          <p:nvPr/>
        </p:nvSpPr>
        <p:spPr bwMode="auto">
          <a:xfrm rot="10800000">
            <a:off x="10766889" y="4811520"/>
            <a:ext cx="182159" cy="629170"/>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accent2"/>
              </a:solidFill>
              <a:latin typeface="+mn-lt"/>
            </a:endParaRPr>
          </a:p>
        </p:txBody>
      </p:sp>
      <p:cxnSp>
        <p:nvCxnSpPr>
          <p:cNvPr id="117" name="Straight Connector 116">
            <a:extLst>
              <a:ext uri="{FF2B5EF4-FFF2-40B4-BE49-F238E27FC236}">
                <a16:creationId xmlns:a16="http://schemas.microsoft.com/office/drawing/2014/main" id="{ACE8930C-66DB-44D7-A33D-12517294699A}"/>
              </a:ext>
            </a:extLst>
          </p:cNvPr>
          <p:cNvCxnSpPr>
            <a:cxnSpLocks/>
          </p:cNvCxnSpPr>
          <p:nvPr/>
        </p:nvCxnSpPr>
        <p:spPr bwMode="auto">
          <a:xfrm>
            <a:off x="8379935" y="4971280"/>
            <a:ext cx="2201407" cy="10005"/>
          </a:xfrm>
          <a:prstGeom prst="line">
            <a:avLst/>
          </a:prstGeom>
          <a:solidFill>
            <a:schemeClr val="accent1"/>
          </a:solidFill>
          <a:ln w="44450" cap="flat" cmpd="sng" algn="ctr">
            <a:solidFill>
              <a:schemeClr val="accent4"/>
            </a:solidFill>
            <a:prstDash val="solid"/>
            <a:round/>
            <a:headEnd type="none" w="med" len="med"/>
            <a:tailEnd type="none" w="med" len="med"/>
          </a:ln>
          <a:effectLst/>
        </p:spPr>
      </p:cxnSp>
      <p:sp>
        <p:nvSpPr>
          <p:cNvPr id="118" name="Arrow: Up-Down 117">
            <a:extLst>
              <a:ext uri="{FF2B5EF4-FFF2-40B4-BE49-F238E27FC236}">
                <a16:creationId xmlns:a16="http://schemas.microsoft.com/office/drawing/2014/main" id="{C413870C-B154-41BB-83CD-3BDF04388AC9}"/>
              </a:ext>
            </a:extLst>
          </p:cNvPr>
          <p:cNvSpPr/>
          <p:nvPr/>
        </p:nvSpPr>
        <p:spPr bwMode="auto">
          <a:xfrm rot="10800000">
            <a:off x="10593222" y="5118492"/>
            <a:ext cx="182159" cy="322198"/>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accent2"/>
              </a:solidFill>
              <a:latin typeface="+mn-lt"/>
            </a:endParaRPr>
          </a:p>
        </p:txBody>
      </p:sp>
      <p:sp>
        <p:nvSpPr>
          <p:cNvPr id="119" name="Rectangle 118">
            <a:extLst>
              <a:ext uri="{FF2B5EF4-FFF2-40B4-BE49-F238E27FC236}">
                <a16:creationId xmlns:a16="http://schemas.microsoft.com/office/drawing/2014/main" id="{C5A8CB80-24FA-4529-B6ED-1DB9E1319C3D}"/>
              </a:ext>
            </a:extLst>
          </p:cNvPr>
          <p:cNvSpPr/>
          <p:nvPr/>
        </p:nvSpPr>
        <p:spPr bwMode="auto">
          <a:xfrm>
            <a:off x="11187465" y="3892776"/>
            <a:ext cx="616782" cy="1324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IMS</a:t>
            </a:r>
          </a:p>
        </p:txBody>
      </p:sp>
      <p:sp>
        <p:nvSpPr>
          <p:cNvPr id="120" name="Rectangle 119">
            <a:extLst>
              <a:ext uri="{FF2B5EF4-FFF2-40B4-BE49-F238E27FC236}">
                <a16:creationId xmlns:a16="http://schemas.microsoft.com/office/drawing/2014/main" id="{0EC8C8D0-6434-45F8-8646-DACF6A303942}"/>
              </a:ext>
            </a:extLst>
          </p:cNvPr>
          <p:cNvSpPr/>
          <p:nvPr/>
        </p:nvSpPr>
        <p:spPr bwMode="auto">
          <a:xfrm>
            <a:off x="9708000" y="5459247"/>
            <a:ext cx="1419908"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EPC </a:t>
            </a:r>
            <a:endParaRPr lang="en-US" sz="1100" strike="sngStrike">
              <a:solidFill>
                <a:schemeClr val="tx1"/>
              </a:solidFill>
              <a:latin typeface="+mn-lt"/>
            </a:endParaRPr>
          </a:p>
        </p:txBody>
      </p:sp>
      <p:sp>
        <p:nvSpPr>
          <p:cNvPr id="121" name="Rectangle 120">
            <a:extLst>
              <a:ext uri="{FF2B5EF4-FFF2-40B4-BE49-F238E27FC236}">
                <a16:creationId xmlns:a16="http://schemas.microsoft.com/office/drawing/2014/main" id="{FE6FA397-56AF-4F0D-A16F-150B1D725282}"/>
              </a:ext>
            </a:extLst>
          </p:cNvPr>
          <p:cNvSpPr/>
          <p:nvPr/>
        </p:nvSpPr>
        <p:spPr bwMode="auto">
          <a:xfrm>
            <a:off x="8727072" y="5478802"/>
            <a:ext cx="903676" cy="269161"/>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100">
                <a:solidFill>
                  <a:schemeClr val="tx1"/>
                </a:solidFill>
                <a:latin typeface="+mn-lt"/>
              </a:rPr>
              <a:t>LTE </a:t>
            </a:r>
            <a:endParaRPr lang="en-US" sz="1100" strike="sngStrike">
              <a:solidFill>
                <a:schemeClr val="tx1"/>
              </a:solidFill>
              <a:latin typeface="+mn-lt"/>
            </a:endParaRPr>
          </a:p>
        </p:txBody>
      </p:sp>
      <p:sp>
        <p:nvSpPr>
          <p:cNvPr id="122" name="TextBox 121">
            <a:extLst>
              <a:ext uri="{FF2B5EF4-FFF2-40B4-BE49-F238E27FC236}">
                <a16:creationId xmlns:a16="http://schemas.microsoft.com/office/drawing/2014/main" id="{11D1B5AB-18D1-438D-AABD-DCBBDBB4853C}"/>
              </a:ext>
            </a:extLst>
          </p:cNvPr>
          <p:cNvSpPr txBox="1"/>
          <p:nvPr/>
        </p:nvSpPr>
        <p:spPr>
          <a:xfrm>
            <a:off x="7932119" y="1578066"/>
            <a:ext cx="3866210" cy="771856"/>
          </a:xfrm>
          <a:prstGeom prst="rect">
            <a:avLst/>
          </a:prstGeom>
        </p:spPr>
        <p:txBody>
          <a:bodyPr vert="horz" wrap="square" lIns="72000" tIns="36000" rIns="72000" bIns="36000" rtlCol="0" anchor="t">
            <a:noAutofit/>
          </a:bodyPr>
          <a:lstStyle/>
          <a:p>
            <a:r>
              <a:rPr lang="en-US" sz="1400">
                <a:latin typeface="+mn-lt"/>
              </a:rPr>
              <a:t>UE uses multiple network slices, and IMS DNN only on one network slice</a:t>
            </a:r>
          </a:p>
          <a:p>
            <a:pPr marL="285750" lvl="1" indent="-285750">
              <a:buFont typeface="Arial" panose="020B0604020202020204" pitchFamily="34" charset="0"/>
              <a:buChar char="•"/>
            </a:pPr>
            <a:r>
              <a:rPr lang="en-US" sz="1400">
                <a:latin typeface="+mn-lt"/>
              </a:rPr>
              <a:t>IMS, and Internet PDU session on MBB network slice</a:t>
            </a:r>
          </a:p>
          <a:p>
            <a:pPr marL="285750" lvl="1" indent="-285750">
              <a:buFont typeface="Arial" panose="020B0604020202020204" pitchFamily="34" charset="0"/>
              <a:buChar char="•"/>
            </a:pPr>
            <a:r>
              <a:rPr lang="en-US" sz="1400">
                <a:latin typeface="+mn-lt"/>
              </a:rPr>
              <a:t>Enterprise PDU session on Enterprise network slice</a:t>
            </a:r>
          </a:p>
          <a:p>
            <a:r>
              <a:rPr lang="en-US" sz="1400">
                <a:latin typeface="+mn-lt"/>
              </a:rPr>
              <a:t>Enterprise network slice</a:t>
            </a:r>
          </a:p>
          <a:p>
            <a:pPr marL="285750" lvl="1" indent="-285750">
              <a:buFont typeface="Arial" panose="020B0604020202020204" pitchFamily="34" charset="0"/>
              <a:buChar char="•"/>
            </a:pPr>
            <a:r>
              <a:rPr lang="en-US" sz="1400">
                <a:latin typeface="+mn-lt"/>
              </a:rPr>
              <a:t>Available in full coverage or</a:t>
            </a:r>
          </a:p>
          <a:p>
            <a:pPr marL="285750" lvl="1" indent="-285750">
              <a:buFont typeface="Arial" panose="020B0604020202020204" pitchFamily="34" charset="0"/>
              <a:buChar char="•"/>
            </a:pPr>
            <a:r>
              <a:rPr lang="en-US" sz="1400">
                <a:latin typeface="+mn-lt"/>
              </a:rPr>
              <a:t>Available only on premise</a:t>
            </a:r>
          </a:p>
        </p:txBody>
      </p:sp>
      <p:sp>
        <p:nvSpPr>
          <p:cNvPr id="123" name="TextBox 122">
            <a:extLst>
              <a:ext uri="{FF2B5EF4-FFF2-40B4-BE49-F238E27FC236}">
                <a16:creationId xmlns:a16="http://schemas.microsoft.com/office/drawing/2014/main" id="{AE662AF2-154B-4D0B-ABD2-518D14E1DF4E}"/>
              </a:ext>
            </a:extLst>
          </p:cNvPr>
          <p:cNvSpPr txBox="1"/>
          <p:nvPr/>
        </p:nvSpPr>
        <p:spPr>
          <a:xfrm>
            <a:off x="177227" y="1236852"/>
            <a:ext cx="775453" cy="338243"/>
          </a:xfrm>
          <a:prstGeom prst="rect">
            <a:avLst/>
          </a:prstGeom>
          <a:solidFill>
            <a:schemeClr val="accent2"/>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Phase 1</a:t>
            </a:r>
          </a:p>
        </p:txBody>
      </p:sp>
      <p:sp>
        <p:nvSpPr>
          <p:cNvPr id="124" name="TextBox 123">
            <a:extLst>
              <a:ext uri="{FF2B5EF4-FFF2-40B4-BE49-F238E27FC236}">
                <a16:creationId xmlns:a16="http://schemas.microsoft.com/office/drawing/2014/main" id="{EB4DDC01-8D2D-4451-8E47-ADC32918E744}"/>
              </a:ext>
            </a:extLst>
          </p:cNvPr>
          <p:cNvSpPr txBox="1"/>
          <p:nvPr/>
        </p:nvSpPr>
        <p:spPr>
          <a:xfrm>
            <a:off x="3907358" y="1244018"/>
            <a:ext cx="775453" cy="338243"/>
          </a:xfrm>
          <a:prstGeom prst="rect">
            <a:avLst/>
          </a:prstGeom>
          <a:solidFill>
            <a:schemeClr val="accent2"/>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Phase 1</a:t>
            </a:r>
          </a:p>
        </p:txBody>
      </p:sp>
      <p:sp>
        <p:nvSpPr>
          <p:cNvPr id="125" name="TextBox 124">
            <a:extLst>
              <a:ext uri="{FF2B5EF4-FFF2-40B4-BE49-F238E27FC236}">
                <a16:creationId xmlns:a16="http://schemas.microsoft.com/office/drawing/2014/main" id="{32878C3F-98C9-44F3-AC56-5F3751A816B4}"/>
              </a:ext>
            </a:extLst>
          </p:cNvPr>
          <p:cNvSpPr txBox="1"/>
          <p:nvPr/>
        </p:nvSpPr>
        <p:spPr>
          <a:xfrm>
            <a:off x="7852482" y="1238092"/>
            <a:ext cx="1380257" cy="332266"/>
          </a:xfrm>
          <a:prstGeom prst="rect">
            <a:avLst/>
          </a:prstGeom>
          <a:solidFill>
            <a:schemeClr val="accent4"/>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Phase 2</a:t>
            </a:r>
          </a:p>
        </p:txBody>
      </p:sp>
    </p:spTree>
    <p:extLst>
      <p:ext uri="{BB962C8B-B14F-4D97-AF65-F5344CB8AC3E}">
        <p14:creationId xmlns:p14="http://schemas.microsoft.com/office/powerpoint/2010/main" val="4287034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EPC interworking and network slicing</a:t>
            </a:r>
          </a:p>
        </p:txBody>
      </p:sp>
      <p:sp>
        <p:nvSpPr>
          <p:cNvPr id="2" name="Subtitle 1">
            <a:extLst>
              <a:ext uri="{FF2B5EF4-FFF2-40B4-BE49-F238E27FC236}">
                <a16:creationId xmlns:a16="http://schemas.microsoft.com/office/drawing/2014/main" id="{945AFCC9-FE7C-403A-8A3D-E2CD0E984E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0290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9E841F5E-7C81-434C-A63E-54A0B7686093}"/>
              </a:ext>
            </a:extLst>
          </p:cNvPr>
          <p:cNvSpPr>
            <a:spLocks noGrp="1"/>
          </p:cNvSpPr>
          <p:nvPr>
            <p:ph type="title"/>
          </p:nvPr>
        </p:nvSpPr>
        <p:spPr>
          <a:xfrm>
            <a:off x="491108" y="482394"/>
            <a:ext cx="10029125" cy="1078839"/>
          </a:xfrm>
        </p:spPr>
        <p:txBody>
          <a:bodyPr/>
          <a:lstStyle/>
          <a:p>
            <a:r>
              <a:rPr lang="en-US" sz="3592"/>
              <a:t>EPC interworking and network slicing: working cases</a:t>
            </a:r>
          </a:p>
        </p:txBody>
      </p:sp>
      <p:sp>
        <p:nvSpPr>
          <p:cNvPr id="58" name="Content Placeholder 57">
            <a:extLst>
              <a:ext uri="{FF2B5EF4-FFF2-40B4-BE49-F238E27FC236}">
                <a16:creationId xmlns:a16="http://schemas.microsoft.com/office/drawing/2014/main" id="{29BC52BC-565A-40F3-9471-5978BCFE9CFE}"/>
              </a:ext>
            </a:extLst>
          </p:cNvPr>
          <p:cNvSpPr>
            <a:spLocks noGrp="1"/>
          </p:cNvSpPr>
          <p:nvPr>
            <p:ph sz="quarter" idx="3"/>
          </p:nvPr>
        </p:nvSpPr>
        <p:spPr>
          <a:xfrm>
            <a:off x="4180844" y="5043279"/>
            <a:ext cx="3864924" cy="1154829"/>
          </a:xfrm>
        </p:spPr>
        <p:txBody>
          <a:bodyPr>
            <a:normAutofit/>
          </a:bodyPr>
          <a:lstStyle/>
          <a:p>
            <a:pPr marL="0" indent="0">
              <a:buNone/>
            </a:pPr>
            <a:r>
              <a:rPr lang="en-US" sz="1596" b="1"/>
              <a:t>Different DNNs on different slices by different UEs.</a:t>
            </a:r>
            <a:r>
              <a:rPr lang="en-US" sz="1596"/>
              <a:t>  MME can select correct SMF+PGW-C for EPC interworking. </a:t>
            </a:r>
          </a:p>
        </p:txBody>
      </p:sp>
      <p:sp>
        <p:nvSpPr>
          <p:cNvPr id="14" name="Rectangle 13">
            <a:extLst>
              <a:ext uri="{FF2B5EF4-FFF2-40B4-BE49-F238E27FC236}">
                <a16:creationId xmlns:a16="http://schemas.microsoft.com/office/drawing/2014/main" id="{30531218-ACDB-4EA4-A90B-C8943F374D2B}"/>
              </a:ext>
            </a:extLst>
          </p:cNvPr>
          <p:cNvSpPr/>
          <p:nvPr/>
        </p:nvSpPr>
        <p:spPr bwMode="auto">
          <a:xfrm>
            <a:off x="5165082" y="2807215"/>
            <a:ext cx="2314925" cy="814944"/>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S-NSSAI D</a:t>
            </a:r>
          </a:p>
        </p:txBody>
      </p:sp>
      <p:sp>
        <p:nvSpPr>
          <p:cNvPr id="15" name="Rectangle 14">
            <a:extLst>
              <a:ext uri="{FF2B5EF4-FFF2-40B4-BE49-F238E27FC236}">
                <a16:creationId xmlns:a16="http://schemas.microsoft.com/office/drawing/2014/main" id="{22F55A46-1703-4E1A-B66E-229F87930B53}"/>
              </a:ext>
            </a:extLst>
          </p:cNvPr>
          <p:cNvSpPr/>
          <p:nvPr/>
        </p:nvSpPr>
        <p:spPr bwMode="auto">
          <a:xfrm>
            <a:off x="5165082" y="1935858"/>
            <a:ext cx="2314925" cy="814944"/>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198">
                <a:solidFill>
                  <a:schemeClr val="tx1"/>
                </a:solidFill>
                <a:latin typeface="+mn-lt"/>
              </a:rPr>
              <a:t>S-NSSAI C</a:t>
            </a:r>
          </a:p>
        </p:txBody>
      </p:sp>
      <p:sp>
        <p:nvSpPr>
          <p:cNvPr id="16" name="Subtitle 7">
            <a:extLst>
              <a:ext uri="{FF2B5EF4-FFF2-40B4-BE49-F238E27FC236}">
                <a16:creationId xmlns:a16="http://schemas.microsoft.com/office/drawing/2014/main" id="{C0C229CA-142B-4DC4-94A2-D3D5E5D0E2C8}"/>
              </a:ext>
            </a:extLst>
          </p:cNvPr>
          <p:cNvSpPr txBox="1">
            <a:spLocks noChangeAspect="1"/>
          </p:cNvSpPr>
          <p:nvPr/>
        </p:nvSpPr>
        <p:spPr>
          <a:xfrm>
            <a:off x="5311623" y="2410194"/>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B</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gNB</a:t>
            </a:r>
            <a:endParaRPr lang="en-US" sz="500">
              <a:latin typeface="Ericsson Hilda" pitchFamily="2" charset="0"/>
            </a:endParaRPr>
          </a:p>
        </p:txBody>
      </p:sp>
      <p:sp>
        <p:nvSpPr>
          <p:cNvPr id="17" name="Subtitle 7">
            <a:extLst>
              <a:ext uri="{FF2B5EF4-FFF2-40B4-BE49-F238E27FC236}">
                <a16:creationId xmlns:a16="http://schemas.microsoft.com/office/drawing/2014/main" id="{B4E87EF0-D9FF-4792-9E01-E08D9A66734B}"/>
              </a:ext>
            </a:extLst>
          </p:cNvPr>
          <p:cNvSpPr txBox="1">
            <a:spLocks noChangeAspect="1"/>
          </p:cNvSpPr>
          <p:nvPr/>
        </p:nvSpPr>
        <p:spPr>
          <a:xfrm>
            <a:off x="5900621" y="2410194"/>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AMF</a:t>
            </a:r>
            <a:endParaRPr lang="en-US" sz="500">
              <a:latin typeface="Ericsson Hilda" pitchFamily="2" charset="0"/>
            </a:endParaRPr>
          </a:p>
        </p:txBody>
      </p:sp>
      <p:sp>
        <p:nvSpPr>
          <p:cNvPr id="18" name="Subtitle 7">
            <a:extLst>
              <a:ext uri="{FF2B5EF4-FFF2-40B4-BE49-F238E27FC236}">
                <a16:creationId xmlns:a16="http://schemas.microsoft.com/office/drawing/2014/main" id="{9D324848-CA02-45BD-831D-E53CEFD57C34}"/>
              </a:ext>
            </a:extLst>
          </p:cNvPr>
          <p:cNvSpPr txBox="1">
            <a:spLocks noChangeAspect="1"/>
          </p:cNvSpPr>
          <p:nvPr/>
        </p:nvSpPr>
        <p:spPr>
          <a:xfrm>
            <a:off x="6398460" y="2017363"/>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19" name="Subtitle 7">
            <a:extLst>
              <a:ext uri="{FF2B5EF4-FFF2-40B4-BE49-F238E27FC236}">
                <a16:creationId xmlns:a16="http://schemas.microsoft.com/office/drawing/2014/main" id="{D228DF3B-A9A4-4262-B361-4CE2DCA75020}"/>
              </a:ext>
            </a:extLst>
          </p:cNvPr>
          <p:cNvSpPr txBox="1">
            <a:spLocks noChangeAspect="1"/>
          </p:cNvSpPr>
          <p:nvPr/>
        </p:nvSpPr>
        <p:spPr>
          <a:xfrm>
            <a:off x="6395816" y="2750800"/>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20" name="Subtitle 7">
            <a:extLst>
              <a:ext uri="{FF2B5EF4-FFF2-40B4-BE49-F238E27FC236}">
                <a16:creationId xmlns:a16="http://schemas.microsoft.com/office/drawing/2014/main" id="{0EF8302F-F340-4252-8B9A-C804441B8F3B}"/>
              </a:ext>
            </a:extLst>
          </p:cNvPr>
          <p:cNvSpPr txBox="1">
            <a:spLocks noChangeAspect="1"/>
          </p:cNvSpPr>
          <p:nvPr/>
        </p:nvSpPr>
        <p:spPr>
          <a:xfrm>
            <a:off x="6891011" y="2750800"/>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21" name="Subtitle 7">
            <a:extLst>
              <a:ext uri="{FF2B5EF4-FFF2-40B4-BE49-F238E27FC236}">
                <a16:creationId xmlns:a16="http://schemas.microsoft.com/office/drawing/2014/main" id="{C94AA0CA-7789-4992-892F-B8CF957BF40A}"/>
              </a:ext>
            </a:extLst>
          </p:cNvPr>
          <p:cNvSpPr txBox="1">
            <a:spLocks noChangeAspect="1"/>
          </p:cNvSpPr>
          <p:nvPr/>
        </p:nvSpPr>
        <p:spPr>
          <a:xfrm>
            <a:off x="6891011" y="2017363"/>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22" name="Subtitle 7">
            <a:extLst>
              <a:ext uri="{FF2B5EF4-FFF2-40B4-BE49-F238E27FC236}">
                <a16:creationId xmlns:a16="http://schemas.microsoft.com/office/drawing/2014/main" id="{35AA26B6-FF69-4E88-9DBA-4F8500AB61D2}"/>
              </a:ext>
            </a:extLst>
          </p:cNvPr>
          <p:cNvSpPr txBox="1">
            <a:spLocks noChangeAspect="1"/>
          </p:cNvSpPr>
          <p:nvPr/>
        </p:nvSpPr>
        <p:spPr>
          <a:xfrm>
            <a:off x="7480009" y="2410194"/>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48">
                <a:latin typeface="Ericsson Technical Icons" panose="00000500000000000000" pitchFamily="2" charset="0"/>
              </a:rPr>
              <a:t>S</a:t>
            </a:r>
          </a:p>
          <a:p>
            <a:pPr marL="0" indent="0" algn="ctr">
              <a:lnSpc>
                <a:spcPct val="100000"/>
              </a:lnSpc>
              <a:buClr>
                <a:schemeClr val="tx1"/>
              </a:buClr>
              <a:buNone/>
            </a:pPr>
            <a:r>
              <a:rPr lang="en-US" sz="1048">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IMS</a:t>
            </a:r>
            <a:endParaRPr lang="en-US" sz="500">
              <a:latin typeface="Ericsson Hilda" pitchFamily="2" charset="0"/>
            </a:endParaRPr>
          </a:p>
        </p:txBody>
      </p:sp>
      <p:pic>
        <p:nvPicPr>
          <p:cNvPr id="23" name="Graphic 22">
            <a:extLst>
              <a:ext uri="{FF2B5EF4-FFF2-40B4-BE49-F238E27FC236}">
                <a16:creationId xmlns:a16="http://schemas.microsoft.com/office/drawing/2014/main" id="{79256BD8-155D-4C2D-9935-9F48F2D8BF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0689" y="3964926"/>
            <a:ext cx="280828" cy="450305"/>
          </a:xfrm>
          <a:prstGeom prst="rect">
            <a:avLst/>
          </a:prstGeom>
        </p:spPr>
      </p:pic>
      <p:pic>
        <p:nvPicPr>
          <p:cNvPr id="24" name="Graphic 23">
            <a:extLst>
              <a:ext uri="{FF2B5EF4-FFF2-40B4-BE49-F238E27FC236}">
                <a16:creationId xmlns:a16="http://schemas.microsoft.com/office/drawing/2014/main" id="{1501BBD2-4D40-4DBE-B775-8D5D4E1466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1095" y="4553479"/>
            <a:ext cx="280828" cy="450305"/>
          </a:xfrm>
          <a:prstGeom prst="rect">
            <a:avLst/>
          </a:prstGeom>
        </p:spPr>
      </p:pic>
      <p:cxnSp>
        <p:nvCxnSpPr>
          <p:cNvPr id="36" name="Straight Connector 35">
            <a:extLst>
              <a:ext uri="{FF2B5EF4-FFF2-40B4-BE49-F238E27FC236}">
                <a16:creationId xmlns:a16="http://schemas.microsoft.com/office/drawing/2014/main" id="{D27C22F9-2D26-4DBA-BD1A-F9D042CE12D1}"/>
              </a:ext>
            </a:extLst>
          </p:cNvPr>
          <p:cNvCxnSpPr/>
          <p:nvPr/>
        </p:nvCxnSpPr>
        <p:spPr bwMode="auto">
          <a:xfrm>
            <a:off x="4639138" y="4246492"/>
            <a:ext cx="51294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C97EE96-CA0E-462F-B016-C8C497FFC1B3}"/>
              </a:ext>
            </a:extLst>
          </p:cNvPr>
          <p:cNvCxnSpPr/>
          <p:nvPr/>
        </p:nvCxnSpPr>
        <p:spPr bwMode="auto">
          <a:xfrm>
            <a:off x="4626366" y="4640384"/>
            <a:ext cx="512941" cy="0"/>
          </a:xfrm>
          <a:prstGeom prst="line">
            <a:avLst/>
          </a:prstGeom>
          <a:ln w="28575">
            <a:solidFill>
              <a:schemeClr val="accent4"/>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512035A-F28B-4E8C-B5AF-0A36BF2199F7}"/>
              </a:ext>
            </a:extLst>
          </p:cNvPr>
          <p:cNvSpPr/>
          <p:nvPr/>
        </p:nvSpPr>
        <p:spPr bwMode="auto">
          <a:xfrm>
            <a:off x="5165082" y="4005784"/>
            <a:ext cx="2314925" cy="814944"/>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EPC</a:t>
            </a:r>
            <a:br>
              <a:rPr lang="en-US" sz="1098">
                <a:solidFill>
                  <a:schemeClr val="tx1"/>
                </a:solidFill>
                <a:latin typeface="+mn-lt"/>
              </a:rPr>
            </a:br>
            <a:endParaRPr lang="en-US" sz="1098" strike="sngStrike">
              <a:solidFill>
                <a:schemeClr val="tx1"/>
              </a:solidFill>
              <a:latin typeface="+mn-lt"/>
            </a:endParaRPr>
          </a:p>
        </p:txBody>
      </p:sp>
      <p:sp>
        <p:nvSpPr>
          <p:cNvPr id="42" name="Subtitle 7">
            <a:extLst>
              <a:ext uri="{FF2B5EF4-FFF2-40B4-BE49-F238E27FC236}">
                <a16:creationId xmlns:a16="http://schemas.microsoft.com/office/drawing/2014/main" id="{8E7A16FD-0F40-49F2-97D6-0B1AA08B954F}"/>
              </a:ext>
            </a:extLst>
          </p:cNvPr>
          <p:cNvSpPr txBox="1">
            <a:spLocks noChangeAspect="1"/>
          </p:cNvSpPr>
          <p:nvPr/>
        </p:nvSpPr>
        <p:spPr>
          <a:xfrm>
            <a:off x="6257645" y="4106937"/>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MME</a:t>
            </a:r>
            <a:endParaRPr lang="en-US" sz="500">
              <a:latin typeface="Ericsson Hilda" pitchFamily="2" charset="0"/>
            </a:endParaRPr>
          </a:p>
        </p:txBody>
      </p:sp>
      <p:sp>
        <p:nvSpPr>
          <p:cNvPr id="43" name="Subtitle 7">
            <a:extLst>
              <a:ext uri="{FF2B5EF4-FFF2-40B4-BE49-F238E27FC236}">
                <a16:creationId xmlns:a16="http://schemas.microsoft.com/office/drawing/2014/main" id="{72A03257-6FAA-432A-BDD0-CA7243422962}"/>
              </a:ext>
            </a:extLst>
          </p:cNvPr>
          <p:cNvSpPr txBox="1">
            <a:spLocks noChangeAspect="1"/>
          </p:cNvSpPr>
          <p:nvPr/>
        </p:nvSpPr>
        <p:spPr>
          <a:xfrm>
            <a:off x="6696441" y="4106937"/>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SGW</a:t>
            </a:r>
            <a:endParaRPr lang="en-US" sz="500">
              <a:latin typeface="Ericsson Hilda" pitchFamily="2" charset="0"/>
            </a:endParaRPr>
          </a:p>
        </p:txBody>
      </p:sp>
      <p:sp>
        <p:nvSpPr>
          <p:cNvPr id="53" name="Rectangle 52">
            <a:extLst>
              <a:ext uri="{FF2B5EF4-FFF2-40B4-BE49-F238E27FC236}">
                <a16:creationId xmlns:a16="http://schemas.microsoft.com/office/drawing/2014/main" id="{E5E17F67-BC39-4210-83DF-34C38D3542FF}"/>
              </a:ext>
            </a:extLst>
          </p:cNvPr>
          <p:cNvSpPr/>
          <p:nvPr/>
        </p:nvSpPr>
        <p:spPr bwMode="auto">
          <a:xfrm>
            <a:off x="4144135" y="1654376"/>
            <a:ext cx="3901637" cy="336299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sp>
        <p:nvSpPr>
          <p:cNvPr id="52" name="Content Placeholder 56">
            <a:extLst>
              <a:ext uri="{FF2B5EF4-FFF2-40B4-BE49-F238E27FC236}">
                <a16:creationId xmlns:a16="http://schemas.microsoft.com/office/drawing/2014/main" id="{65B0833E-3CAD-465D-8D46-8C5AECA322C0}"/>
              </a:ext>
            </a:extLst>
          </p:cNvPr>
          <p:cNvSpPr txBox="1">
            <a:spLocks/>
          </p:cNvSpPr>
          <p:nvPr/>
        </p:nvSpPr>
        <p:spPr>
          <a:xfrm>
            <a:off x="168112" y="5069012"/>
            <a:ext cx="3901636" cy="1154825"/>
          </a:xfrm>
          <a:prstGeom prst="rect">
            <a:avLst/>
          </a:prstGeom>
        </p:spPr>
        <p:txBody>
          <a:bodyPr vert="horz" lIns="71850" tIns="35926" rIns="71850" bIns="35926"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596" b="1"/>
              <a:t>Different DNNs on same network slice by different UEs</a:t>
            </a:r>
            <a:r>
              <a:rPr lang="en-US" sz="1596"/>
              <a:t>. MME can select correct SMF+PGW-C for EPC interworking</a:t>
            </a:r>
          </a:p>
        </p:txBody>
      </p:sp>
      <p:sp>
        <p:nvSpPr>
          <p:cNvPr id="59" name="Rectangle 58">
            <a:extLst>
              <a:ext uri="{FF2B5EF4-FFF2-40B4-BE49-F238E27FC236}">
                <a16:creationId xmlns:a16="http://schemas.microsoft.com/office/drawing/2014/main" id="{C62270C1-CBA1-4B97-AF5F-FE089460D934}"/>
              </a:ext>
            </a:extLst>
          </p:cNvPr>
          <p:cNvSpPr/>
          <p:nvPr/>
        </p:nvSpPr>
        <p:spPr bwMode="auto">
          <a:xfrm>
            <a:off x="1221190" y="1975628"/>
            <a:ext cx="2314924" cy="1664839"/>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198">
                <a:solidFill>
                  <a:schemeClr val="tx1"/>
                </a:solidFill>
                <a:latin typeface="+mn-lt"/>
              </a:rPr>
              <a:t>S-NSSAI C</a:t>
            </a:r>
          </a:p>
        </p:txBody>
      </p:sp>
      <p:sp>
        <p:nvSpPr>
          <p:cNvPr id="60" name="Subtitle 7">
            <a:extLst>
              <a:ext uri="{FF2B5EF4-FFF2-40B4-BE49-F238E27FC236}">
                <a16:creationId xmlns:a16="http://schemas.microsoft.com/office/drawing/2014/main" id="{C74A6D93-37B3-4ACD-83F6-092E492ABE59}"/>
              </a:ext>
            </a:extLst>
          </p:cNvPr>
          <p:cNvSpPr txBox="1">
            <a:spLocks noChangeAspect="1"/>
          </p:cNvSpPr>
          <p:nvPr/>
        </p:nvSpPr>
        <p:spPr>
          <a:xfrm>
            <a:off x="1367730" y="2449965"/>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B</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gNB</a:t>
            </a:r>
            <a:endParaRPr lang="en-US" sz="500">
              <a:latin typeface="Ericsson Hilda" pitchFamily="2" charset="0"/>
            </a:endParaRPr>
          </a:p>
        </p:txBody>
      </p:sp>
      <p:sp>
        <p:nvSpPr>
          <p:cNvPr id="62" name="Subtitle 7">
            <a:extLst>
              <a:ext uri="{FF2B5EF4-FFF2-40B4-BE49-F238E27FC236}">
                <a16:creationId xmlns:a16="http://schemas.microsoft.com/office/drawing/2014/main" id="{DC7B8B80-07B3-4F9C-B214-10D7D80EE311}"/>
              </a:ext>
            </a:extLst>
          </p:cNvPr>
          <p:cNvSpPr txBox="1">
            <a:spLocks noChangeAspect="1"/>
          </p:cNvSpPr>
          <p:nvPr/>
        </p:nvSpPr>
        <p:spPr>
          <a:xfrm>
            <a:off x="1956728" y="2449965"/>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AMF</a:t>
            </a:r>
            <a:endParaRPr lang="en-US" sz="500">
              <a:latin typeface="Ericsson Hilda" pitchFamily="2" charset="0"/>
            </a:endParaRPr>
          </a:p>
        </p:txBody>
      </p:sp>
      <p:sp>
        <p:nvSpPr>
          <p:cNvPr id="65" name="Subtitle 7">
            <a:extLst>
              <a:ext uri="{FF2B5EF4-FFF2-40B4-BE49-F238E27FC236}">
                <a16:creationId xmlns:a16="http://schemas.microsoft.com/office/drawing/2014/main" id="{D31A930A-3D8D-45AF-B09A-1E6373BFA564}"/>
              </a:ext>
            </a:extLst>
          </p:cNvPr>
          <p:cNvSpPr txBox="1">
            <a:spLocks noChangeAspect="1"/>
          </p:cNvSpPr>
          <p:nvPr/>
        </p:nvSpPr>
        <p:spPr>
          <a:xfrm>
            <a:off x="2454566" y="2057134"/>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66" name="Subtitle 7">
            <a:extLst>
              <a:ext uri="{FF2B5EF4-FFF2-40B4-BE49-F238E27FC236}">
                <a16:creationId xmlns:a16="http://schemas.microsoft.com/office/drawing/2014/main" id="{88E095A3-88BE-4997-9BA4-6C5E7436585E}"/>
              </a:ext>
            </a:extLst>
          </p:cNvPr>
          <p:cNvSpPr txBox="1">
            <a:spLocks noChangeAspect="1"/>
          </p:cNvSpPr>
          <p:nvPr/>
        </p:nvSpPr>
        <p:spPr>
          <a:xfrm>
            <a:off x="2451921" y="279057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67" name="Subtitle 7">
            <a:extLst>
              <a:ext uri="{FF2B5EF4-FFF2-40B4-BE49-F238E27FC236}">
                <a16:creationId xmlns:a16="http://schemas.microsoft.com/office/drawing/2014/main" id="{04F05618-9C34-4D19-9D8B-7F2054846D8D}"/>
              </a:ext>
            </a:extLst>
          </p:cNvPr>
          <p:cNvSpPr txBox="1">
            <a:spLocks noChangeAspect="1"/>
          </p:cNvSpPr>
          <p:nvPr/>
        </p:nvSpPr>
        <p:spPr>
          <a:xfrm>
            <a:off x="2947117" y="279057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68" name="Subtitle 7">
            <a:extLst>
              <a:ext uri="{FF2B5EF4-FFF2-40B4-BE49-F238E27FC236}">
                <a16:creationId xmlns:a16="http://schemas.microsoft.com/office/drawing/2014/main" id="{DE9F0EA0-74FF-4E9B-A128-921A33651651}"/>
              </a:ext>
            </a:extLst>
          </p:cNvPr>
          <p:cNvSpPr txBox="1">
            <a:spLocks noChangeAspect="1"/>
          </p:cNvSpPr>
          <p:nvPr/>
        </p:nvSpPr>
        <p:spPr>
          <a:xfrm>
            <a:off x="2947117" y="2057134"/>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69" name="Subtitle 7">
            <a:extLst>
              <a:ext uri="{FF2B5EF4-FFF2-40B4-BE49-F238E27FC236}">
                <a16:creationId xmlns:a16="http://schemas.microsoft.com/office/drawing/2014/main" id="{F5C561F1-09D7-4856-BE14-6D132218E54C}"/>
              </a:ext>
            </a:extLst>
          </p:cNvPr>
          <p:cNvSpPr txBox="1">
            <a:spLocks noChangeAspect="1"/>
          </p:cNvSpPr>
          <p:nvPr/>
        </p:nvSpPr>
        <p:spPr>
          <a:xfrm>
            <a:off x="3536115" y="2449965"/>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48">
                <a:latin typeface="Ericsson Technical Icons" panose="00000500000000000000" pitchFamily="2" charset="0"/>
              </a:rPr>
              <a:t>S</a:t>
            </a:r>
          </a:p>
          <a:p>
            <a:pPr marL="0" indent="0" algn="ctr">
              <a:lnSpc>
                <a:spcPct val="100000"/>
              </a:lnSpc>
              <a:buClr>
                <a:schemeClr val="tx1"/>
              </a:buClr>
              <a:buNone/>
            </a:pPr>
            <a:r>
              <a:rPr lang="en-US" sz="1048">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IMS</a:t>
            </a:r>
            <a:endParaRPr lang="en-US" sz="500">
              <a:latin typeface="Ericsson Hilda" pitchFamily="2" charset="0"/>
            </a:endParaRPr>
          </a:p>
        </p:txBody>
      </p:sp>
      <p:sp>
        <p:nvSpPr>
          <p:cNvPr id="71" name="Rectangle 70">
            <a:extLst>
              <a:ext uri="{FF2B5EF4-FFF2-40B4-BE49-F238E27FC236}">
                <a16:creationId xmlns:a16="http://schemas.microsoft.com/office/drawing/2014/main" id="{42EECD2E-1D26-4D99-B169-17229BAAF46A}"/>
              </a:ext>
            </a:extLst>
          </p:cNvPr>
          <p:cNvSpPr/>
          <p:nvPr/>
        </p:nvSpPr>
        <p:spPr bwMode="auto">
          <a:xfrm>
            <a:off x="1221190" y="3989141"/>
            <a:ext cx="2314924" cy="814944"/>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EPC </a:t>
            </a:r>
            <a:endParaRPr lang="en-US" sz="1098" strike="sngStrike">
              <a:solidFill>
                <a:schemeClr val="tx1"/>
              </a:solidFill>
              <a:latin typeface="+mn-lt"/>
            </a:endParaRPr>
          </a:p>
        </p:txBody>
      </p:sp>
      <p:sp>
        <p:nvSpPr>
          <p:cNvPr id="72" name="Subtitle 7">
            <a:extLst>
              <a:ext uri="{FF2B5EF4-FFF2-40B4-BE49-F238E27FC236}">
                <a16:creationId xmlns:a16="http://schemas.microsoft.com/office/drawing/2014/main" id="{082B7347-AFED-40E6-AB70-EBE7A81A0CF3}"/>
              </a:ext>
            </a:extLst>
          </p:cNvPr>
          <p:cNvSpPr txBox="1">
            <a:spLocks noChangeAspect="1"/>
          </p:cNvSpPr>
          <p:nvPr/>
        </p:nvSpPr>
        <p:spPr>
          <a:xfrm>
            <a:off x="2311444" y="406586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MME</a:t>
            </a:r>
            <a:endParaRPr lang="en-US" sz="500">
              <a:latin typeface="Ericsson Hilda" pitchFamily="2" charset="0"/>
            </a:endParaRPr>
          </a:p>
        </p:txBody>
      </p:sp>
      <p:sp>
        <p:nvSpPr>
          <p:cNvPr id="73" name="Subtitle 7">
            <a:extLst>
              <a:ext uri="{FF2B5EF4-FFF2-40B4-BE49-F238E27FC236}">
                <a16:creationId xmlns:a16="http://schemas.microsoft.com/office/drawing/2014/main" id="{345EEF6D-FE6C-4F40-AC1A-8C271824BEBB}"/>
              </a:ext>
            </a:extLst>
          </p:cNvPr>
          <p:cNvSpPr txBox="1">
            <a:spLocks noChangeAspect="1"/>
          </p:cNvSpPr>
          <p:nvPr/>
        </p:nvSpPr>
        <p:spPr>
          <a:xfrm>
            <a:off x="2750238" y="406586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SGW</a:t>
            </a:r>
            <a:endParaRPr lang="en-US" sz="500">
              <a:latin typeface="Ericsson Hilda" pitchFamily="2" charset="0"/>
            </a:endParaRPr>
          </a:p>
        </p:txBody>
      </p:sp>
      <p:sp>
        <p:nvSpPr>
          <p:cNvPr id="76" name="Arrow: Up-Down 75">
            <a:extLst>
              <a:ext uri="{FF2B5EF4-FFF2-40B4-BE49-F238E27FC236}">
                <a16:creationId xmlns:a16="http://schemas.microsoft.com/office/drawing/2014/main" id="{70CD5403-D5F9-432F-8B98-0E73D06F4C19}"/>
              </a:ext>
            </a:extLst>
          </p:cNvPr>
          <p:cNvSpPr/>
          <p:nvPr/>
        </p:nvSpPr>
        <p:spPr bwMode="auto">
          <a:xfrm>
            <a:off x="2287763" y="3640467"/>
            <a:ext cx="181780" cy="321528"/>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accent2"/>
              </a:solidFill>
              <a:latin typeface="+mn-lt"/>
            </a:endParaRPr>
          </a:p>
        </p:txBody>
      </p:sp>
      <p:sp>
        <p:nvSpPr>
          <p:cNvPr id="79" name="Rectangle 78">
            <a:extLst>
              <a:ext uri="{FF2B5EF4-FFF2-40B4-BE49-F238E27FC236}">
                <a16:creationId xmlns:a16="http://schemas.microsoft.com/office/drawing/2014/main" id="{D96F2467-ED6F-44F7-9E0B-68E38952073C}"/>
              </a:ext>
            </a:extLst>
          </p:cNvPr>
          <p:cNvSpPr/>
          <p:nvPr/>
        </p:nvSpPr>
        <p:spPr bwMode="auto">
          <a:xfrm>
            <a:off x="240545" y="1652717"/>
            <a:ext cx="3901636" cy="3362992"/>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pic>
        <p:nvPicPr>
          <p:cNvPr id="82" name="Graphic 81">
            <a:extLst>
              <a:ext uri="{FF2B5EF4-FFF2-40B4-BE49-F238E27FC236}">
                <a16:creationId xmlns:a16="http://schemas.microsoft.com/office/drawing/2014/main" id="{B7069918-BFE5-4A71-A1FA-FE4955ABF7E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605" y="3931731"/>
            <a:ext cx="280828" cy="450305"/>
          </a:xfrm>
          <a:prstGeom prst="rect">
            <a:avLst/>
          </a:prstGeom>
        </p:spPr>
      </p:pic>
      <p:pic>
        <p:nvPicPr>
          <p:cNvPr id="83" name="Graphic 82">
            <a:extLst>
              <a:ext uri="{FF2B5EF4-FFF2-40B4-BE49-F238E27FC236}">
                <a16:creationId xmlns:a16="http://schemas.microsoft.com/office/drawing/2014/main" id="{552D4732-ED1A-462E-AA89-5493898B2F9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12" y="4520283"/>
            <a:ext cx="280828" cy="450305"/>
          </a:xfrm>
          <a:prstGeom prst="rect">
            <a:avLst/>
          </a:prstGeom>
        </p:spPr>
      </p:pic>
      <p:cxnSp>
        <p:nvCxnSpPr>
          <p:cNvPr id="87" name="Straight Connector 86">
            <a:extLst>
              <a:ext uri="{FF2B5EF4-FFF2-40B4-BE49-F238E27FC236}">
                <a16:creationId xmlns:a16="http://schemas.microsoft.com/office/drawing/2014/main" id="{E210F171-8F0E-4A0A-B451-30128A340B7C}"/>
              </a:ext>
            </a:extLst>
          </p:cNvPr>
          <p:cNvCxnSpPr/>
          <p:nvPr/>
        </p:nvCxnSpPr>
        <p:spPr bwMode="auto">
          <a:xfrm>
            <a:off x="689055" y="4213297"/>
            <a:ext cx="51294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F1D92B1F-5782-48CF-8514-22CEC189DED9}"/>
              </a:ext>
            </a:extLst>
          </p:cNvPr>
          <p:cNvCxnSpPr/>
          <p:nvPr/>
        </p:nvCxnSpPr>
        <p:spPr bwMode="auto">
          <a:xfrm>
            <a:off x="689055" y="4754627"/>
            <a:ext cx="512941" cy="0"/>
          </a:xfrm>
          <a:prstGeom prst="line">
            <a:avLst/>
          </a:prstGeom>
          <a:solidFill>
            <a:schemeClr val="accent1"/>
          </a:solidFill>
          <a:ln w="28575" cap="flat" cmpd="sng" algn="ctr">
            <a:solidFill>
              <a:schemeClr val="accent4"/>
            </a:solidFill>
            <a:prstDash val="solid"/>
            <a:round/>
            <a:headEnd type="none" w="med" len="med"/>
            <a:tailEnd type="none"/>
          </a:ln>
          <a:effectLst/>
        </p:spPr>
      </p:cxnSp>
      <p:sp>
        <p:nvSpPr>
          <p:cNvPr id="92" name="TextBox 91">
            <a:extLst>
              <a:ext uri="{FF2B5EF4-FFF2-40B4-BE49-F238E27FC236}">
                <a16:creationId xmlns:a16="http://schemas.microsoft.com/office/drawing/2014/main" id="{1DF5643A-C376-470C-AA14-E3CFEA1462A0}"/>
              </a:ext>
            </a:extLst>
          </p:cNvPr>
          <p:cNvSpPr txBox="1"/>
          <p:nvPr/>
        </p:nvSpPr>
        <p:spPr>
          <a:xfrm>
            <a:off x="187869" y="1387098"/>
            <a:ext cx="1071305" cy="337539"/>
          </a:xfrm>
          <a:prstGeom prst="rect">
            <a:avLst/>
          </a:prstGeom>
          <a:solidFill>
            <a:schemeClr val="accent2"/>
          </a:solidFill>
        </p:spPr>
        <p:txBody>
          <a:bodyPr vert="horz" wrap="square" lIns="71850" tIns="35926" rIns="71850" bIns="35926" rtlCol="0" anchor="t">
            <a:noAutofit/>
          </a:bodyPr>
          <a:lstStyle/>
          <a:p>
            <a:pPr algn="l" rtl="0" fontAlgn="base">
              <a:spcBef>
                <a:spcPts val="798"/>
              </a:spcBef>
              <a:spcAft>
                <a:spcPct val="0"/>
              </a:spcAft>
            </a:pPr>
            <a:r>
              <a:rPr lang="en-US" sz="1398" kern="1000" spc="-30">
                <a:solidFill>
                  <a:srgbClr val="181818"/>
                </a:solidFill>
                <a:latin typeface="Ericsson Hilda"/>
                <a:ea typeface="+mn-ea"/>
                <a:cs typeface="+mn-cs"/>
              </a:rPr>
              <a:t>Working</a:t>
            </a:r>
          </a:p>
        </p:txBody>
      </p:sp>
      <p:sp>
        <p:nvSpPr>
          <p:cNvPr id="119" name="TextBox 118">
            <a:extLst>
              <a:ext uri="{FF2B5EF4-FFF2-40B4-BE49-F238E27FC236}">
                <a16:creationId xmlns:a16="http://schemas.microsoft.com/office/drawing/2014/main" id="{78D0D37C-9983-4B25-A403-C5B61E16A904}"/>
              </a:ext>
            </a:extLst>
          </p:cNvPr>
          <p:cNvSpPr txBox="1"/>
          <p:nvPr/>
        </p:nvSpPr>
        <p:spPr>
          <a:xfrm>
            <a:off x="6212038" y="6365686"/>
            <a:ext cx="553357" cy="261290"/>
          </a:xfrm>
          <a:prstGeom prst="rect">
            <a:avLst/>
          </a:prstGeom>
          <a:noFill/>
        </p:spPr>
        <p:txBody>
          <a:bodyPr wrap="none" rtlCol="0">
            <a:spAutoFit/>
          </a:bodyPr>
          <a:lstStyle/>
          <a:p>
            <a:pPr algn="l" rtl="0" fontAlgn="base">
              <a:spcBef>
                <a:spcPct val="50000"/>
              </a:spcBef>
              <a:spcAft>
                <a:spcPct val="0"/>
              </a:spcAft>
              <a:defRPr/>
            </a:pPr>
            <a:r>
              <a:rPr lang="en-US" sz="1098" kern="1200">
                <a:solidFill>
                  <a:schemeClr val="tx1"/>
                </a:solidFill>
                <a:latin typeface="Ericsson Hilda"/>
                <a:ea typeface="+mn-ea"/>
                <a:cs typeface="+mn-cs"/>
              </a:rPr>
              <a:t>DNN1</a:t>
            </a:r>
            <a:endParaRPr lang="en-US" sz="1098" kern="1200">
              <a:solidFill>
                <a:schemeClr val="tx1"/>
              </a:solidFill>
              <a:latin typeface="Ericsson Hilda"/>
            </a:endParaRPr>
          </a:p>
        </p:txBody>
      </p:sp>
      <p:cxnSp>
        <p:nvCxnSpPr>
          <p:cNvPr id="121" name="Straight Connector 120">
            <a:extLst>
              <a:ext uri="{FF2B5EF4-FFF2-40B4-BE49-F238E27FC236}">
                <a16:creationId xmlns:a16="http://schemas.microsoft.com/office/drawing/2014/main" id="{984C7634-DF89-43D5-B228-0EBEEBAE7A24}"/>
              </a:ext>
            </a:extLst>
          </p:cNvPr>
          <p:cNvCxnSpPr>
            <a:cxnSpLocks/>
          </p:cNvCxnSpPr>
          <p:nvPr/>
        </p:nvCxnSpPr>
        <p:spPr bwMode="auto">
          <a:xfrm>
            <a:off x="6946760" y="6512138"/>
            <a:ext cx="730492"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122" name="TextBox 121">
            <a:extLst>
              <a:ext uri="{FF2B5EF4-FFF2-40B4-BE49-F238E27FC236}">
                <a16:creationId xmlns:a16="http://schemas.microsoft.com/office/drawing/2014/main" id="{1DC3BEAE-AEEB-4DA2-9A68-E9BA1D94DC68}"/>
              </a:ext>
            </a:extLst>
          </p:cNvPr>
          <p:cNvSpPr txBox="1"/>
          <p:nvPr/>
        </p:nvSpPr>
        <p:spPr>
          <a:xfrm>
            <a:off x="6205209" y="6624777"/>
            <a:ext cx="553357" cy="261290"/>
          </a:xfrm>
          <a:prstGeom prst="rect">
            <a:avLst/>
          </a:prstGeom>
          <a:noFill/>
          <a:ln>
            <a:noFill/>
          </a:ln>
        </p:spPr>
        <p:txBody>
          <a:bodyPr wrap="none" rtlCol="0">
            <a:spAutoFit/>
          </a:bodyPr>
          <a:lstStyle/>
          <a:p>
            <a:pPr algn="l" rtl="0" fontAlgn="base">
              <a:spcBef>
                <a:spcPct val="50000"/>
              </a:spcBef>
              <a:spcAft>
                <a:spcPct val="0"/>
              </a:spcAft>
              <a:defRPr/>
            </a:pPr>
            <a:r>
              <a:rPr lang="en-US" sz="1098" kern="1200">
                <a:solidFill>
                  <a:schemeClr val="tx1"/>
                </a:solidFill>
                <a:latin typeface="Ericsson Hilda"/>
                <a:ea typeface="+mn-ea"/>
                <a:cs typeface="+mn-cs"/>
              </a:rPr>
              <a:t>DNN2</a:t>
            </a:r>
            <a:endParaRPr lang="en-US" sz="1098" kern="1200">
              <a:solidFill>
                <a:schemeClr val="tx1"/>
              </a:solidFill>
              <a:latin typeface="Ericsson Hilda"/>
            </a:endParaRPr>
          </a:p>
        </p:txBody>
      </p:sp>
      <p:cxnSp>
        <p:nvCxnSpPr>
          <p:cNvPr id="123" name="Straight Connector 122">
            <a:extLst>
              <a:ext uri="{FF2B5EF4-FFF2-40B4-BE49-F238E27FC236}">
                <a16:creationId xmlns:a16="http://schemas.microsoft.com/office/drawing/2014/main" id="{0E2ABB8E-8361-4772-858E-F2EF44724F8F}"/>
              </a:ext>
            </a:extLst>
          </p:cNvPr>
          <p:cNvCxnSpPr>
            <a:cxnSpLocks/>
          </p:cNvCxnSpPr>
          <p:nvPr/>
        </p:nvCxnSpPr>
        <p:spPr bwMode="auto">
          <a:xfrm>
            <a:off x="6939930" y="6771231"/>
            <a:ext cx="73049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126" name="Arrow: Up-Down 125">
            <a:extLst>
              <a:ext uri="{FF2B5EF4-FFF2-40B4-BE49-F238E27FC236}">
                <a16:creationId xmlns:a16="http://schemas.microsoft.com/office/drawing/2014/main" id="{12A02AFD-A76A-4290-8EBE-92FD2FB5F833}"/>
              </a:ext>
            </a:extLst>
          </p:cNvPr>
          <p:cNvSpPr/>
          <p:nvPr/>
        </p:nvSpPr>
        <p:spPr bwMode="auto">
          <a:xfrm>
            <a:off x="6408606" y="3653206"/>
            <a:ext cx="181780" cy="321528"/>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accent2"/>
              </a:solidFill>
              <a:latin typeface="+mn-lt"/>
            </a:endParaRPr>
          </a:p>
        </p:txBody>
      </p:sp>
      <p:sp>
        <p:nvSpPr>
          <p:cNvPr id="127" name="TextBox 126">
            <a:extLst>
              <a:ext uri="{FF2B5EF4-FFF2-40B4-BE49-F238E27FC236}">
                <a16:creationId xmlns:a16="http://schemas.microsoft.com/office/drawing/2014/main" id="{7B5A66B5-DB20-4DA2-8D50-E9F5DEDF5F0B}"/>
              </a:ext>
            </a:extLst>
          </p:cNvPr>
          <p:cNvSpPr txBox="1"/>
          <p:nvPr/>
        </p:nvSpPr>
        <p:spPr>
          <a:xfrm>
            <a:off x="4218526" y="1415645"/>
            <a:ext cx="974781" cy="337539"/>
          </a:xfrm>
          <a:prstGeom prst="rect">
            <a:avLst/>
          </a:prstGeom>
          <a:solidFill>
            <a:schemeClr val="accent2"/>
          </a:solidFill>
        </p:spPr>
        <p:txBody>
          <a:bodyPr vert="horz" wrap="square" lIns="71850" tIns="35926" rIns="71850" bIns="35926" rtlCol="0" anchor="t">
            <a:noAutofit/>
          </a:bodyPr>
          <a:lstStyle/>
          <a:p>
            <a:pPr algn="l" rtl="0" fontAlgn="base">
              <a:spcBef>
                <a:spcPts val="798"/>
              </a:spcBef>
              <a:spcAft>
                <a:spcPct val="0"/>
              </a:spcAft>
            </a:pPr>
            <a:r>
              <a:rPr lang="en-US" sz="1398" kern="1000" spc="-30">
                <a:solidFill>
                  <a:srgbClr val="181818"/>
                </a:solidFill>
                <a:latin typeface="Ericsson Hilda"/>
                <a:ea typeface="+mn-ea"/>
                <a:cs typeface="+mn-cs"/>
              </a:rPr>
              <a:t>Working</a:t>
            </a:r>
          </a:p>
        </p:txBody>
      </p:sp>
      <p:sp>
        <p:nvSpPr>
          <p:cNvPr id="50" name="Content Placeholder 56">
            <a:extLst>
              <a:ext uri="{FF2B5EF4-FFF2-40B4-BE49-F238E27FC236}">
                <a16:creationId xmlns:a16="http://schemas.microsoft.com/office/drawing/2014/main" id="{9D2CDDC1-D022-4BD0-91F1-83C37A4B28BC}"/>
              </a:ext>
            </a:extLst>
          </p:cNvPr>
          <p:cNvSpPr txBox="1">
            <a:spLocks/>
          </p:cNvSpPr>
          <p:nvPr/>
        </p:nvSpPr>
        <p:spPr>
          <a:xfrm>
            <a:off x="8089365" y="5107747"/>
            <a:ext cx="3901636" cy="1154825"/>
          </a:xfrm>
          <a:prstGeom prst="rect">
            <a:avLst/>
          </a:prstGeom>
        </p:spPr>
        <p:txBody>
          <a:bodyPr vert="horz" lIns="71850" tIns="35926" rIns="71850" bIns="35926"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596" b="1"/>
              <a:t>Different DNNs on different slices by the same UE. </a:t>
            </a:r>
            <a:r>
              <a:rPr lang="en-US" sz="1596"/>
              <a:t>MME can select correct SMF+PGW-C for EPC interworking</a:t>
            </a:r>
          </a:p>
        </p:txBody>
      </p:sp>
      <p:sp>
        <p:nvSpPr>
          <p:cNvPr id="54" name="Rectangle 53">
            <a:extLst>
              <a:ext uri="{FF2B5EF4-FFF2-40B4-BE49-F238E27FC236}">
                <a16:creationId xmlns:a16="http://schemas.microsoft.com/office/drawing/2014/main" id="{DD45BF3F-36A4-465F-8595-30C345117C83}"/>
              </a:ext>
            </a:extLst>
          </p:cNvPr>
          <p:cNvSpPr/>
          <p:nvPr/>
        </p:nvSpPr>
        <p:spPr bwMode="auto">
          <a:xfrm>
            <a:off x="9056957" y="2878083"/>
            <a:ext cx="2314924" cy="814944"/>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S-NSSAI D</a:t>
            </a:r>
          </a:p>
        </p:txBody>
      </p:sp>
      <p:sp>
        <p:nvSpPr>
          <p:cNvPr id="55" name="Rectangle 54">
            <a:extLst>
              <a:ext uri="{FF2B5EF4-FFF2-40B4-BE49-F238E27FC236}">
                <a16:creationId xmlns:a16="http://schemas.microsoft.com/office/drawing/2014/main" id="{E0598085-D441-470B-A12C-863013C8D131}"/>
              </a:ext>
            </a:extLst>
          </p:cNvPr>
          <p:cNvSpPr/>
          <p:nvPr/>
        </p:nvSpPr>
        <p:spPr bwMode="auto">
          <a:xfrm>
            <a:off x="9056957" y="2006726"/>
            <a:ext cx="2314924" cy="814944"/>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198">
                <a:solidFill>
                  <a:schemeClr val="tx1"/>
                </a:solidFill>
                <a:latin typeface="+mn-lt"/>
              </a:rPr>
              <a:t>S-NSSAI C</a:t>
            </a:r>
          </a:p>
        </p:txBody>
      </p:sp>
      <p:sp>
        <p:nvSpPr>
          <p:cNvPr id="57" name="Subtitle 7">
            <a:extLst>
              <a:ext uri="{FF2B5EF4-FFF2-40B4-BE49-F238E27FC236}">
                <a16:creationId xmlns:a16="http://schemas.microsoft.com/office/drawing/2014/main" id="{AAFB2CBC-E0C8-4CEB-A827-44D1FA2916FB}"/>
              </a:ext>
            </a:extLst>
          </p:cNvPr>
          <p:cNvSpPr txBox="1">
            <a:spLocks noChangeAspect="1"/>
          </p:cNvSpPr>
          <p:nvPr/>
        </p:nvSpPr>
        <p:spPr>
          <a:xfrm>
            <a:off x="9203496" y="2481062"/>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B</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gNB</a:t>
            </a:r>
            <a:endParaRPr lang="en-US" sz="500">
              <a:latin typeface="Ericsson Hilda" pitchFamily="2" charset="0"/>
            </a:endParaRPr>
          </a:p>
        </p:txBody>
      </p:sp>
      <p:sp>
        <p:nvSpPr>
          <p:cNvPr id="61" name="Subtitle 7">
            <a:extLst>
              <a:ext uri="{FF2B5EF4-FFF2-40B4-BE49-F238E27FC236}">
                <a16:creationId xmlns:a16="http://schemas.microsoft.com/office/drawing/2014/main" id="{31319D7B-4D06-41A7-ADDB-6CD654CDF013}"/>
              </a:ext>
            </a:extLst>
          </p:cNvPr>
          <p:cNvSpPr txBox="1">
            <a:spLocks noChangeAspect="1"/>
          </p:cNvSpPr>
          <p:nvPr/>
        </p:nvSpPr>
        <p:spPr>
          <a:xfrm>
            <a:off x="9792495" y="2481062"/>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AMF</a:t>
            </a:r>
            <a:endParaRPr lang="en-US" sz="500">
              <a:latin typeface="Ericsson Hilda" pitchFamily="2" charset="0"/>
            </a:endParaRPr>
          </a:p>
        </p:txBody>
      </p:sp>
      <p:sp>
        <p:nvSpPr>
          <p:cNvPr id="63" name="Subtitle 7">
            <a:extLst>
              <a:ext uri="{FF2B5EF4-FFF2-40B4-BE49-F238E27FC236}">
                <a16:creationId xmlns:a16="http://schemas.microsoft.com/office/drawing/2014/main" id="{E044145F-EDE3-4A6A-B6DC-06B73DD3232D}"/>
              </a:ext>
            </a:extLst>
          </p:cNvPr>
          <p:cNvSpPr txBox="1">
            <a:spLocks noChangeAspect="1"/>
          </p:cNvSpPr>
          <p:nvPr/>
        </p:nvSpPr>
        <p:spPr>
          <a:xfrm>
            <a:off x="10290333" y="208823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64" name="Subtitle 7">
            <a:extLst>
              <a:ext uri="{FF2B5EF4-FFF2-40B4-BE49-F238E27FC236}">
                <a16:creationId xmlns:a16="http://schemas.microsoft.com/office/drawing/2014/main" id="{29216A57-87CB-4704-A07B-8F493DDC20E1}"/>
              </a:ext>
            </a:extLst>
          </p:cNvPr>
          <p:cNvSpPr txBox="1">
            <a:spLocks noChangeAspect="1"/>
          </p:cNvSpPr>
          <p:nvPr/>
        </p:nvSpPr>
        <p:spPr>
          <a:xfrm>
            <a:off x="10287689" y="295766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70" name="Subtitle 7">
            <a:extLst>
              <a:ext uri="{FF2B5EF4-FFF2-40B4-BE49-F238E27FC236}">
                <a16:creationId xmlns:a16="http://schemas.microsoft.com/office/drawing/2014/main" id="{F56A6DB4-BEB7-4589-AC8C-EFEB692F064D}"/>
              </a:ext>
            </a:extLst>
          </p:cNvPr>
          <p:cNvSpPr txBox="1">
            <a:spLocks noChangeAspect="1"/>
          </p:cNvSpPr>
          <p:nvPr/>
        </p:nvSpPr>
        <p:spPr>
          <a:xfrm>
            <a:off x="10782884" y="295766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74" name="Subtitle 7">
            <a:extLst>
              <a:ext uri="{FF2B5EF4-FFF2-40B4-BE49-F238E27FC236}">
                <a16:creationId xmlns:a16="http://schemas.microsoft.com/office/drawing/2014/main" id="{A4C3B5AB-E451-4B82-A556-D4278B16953F}"/>
              </a:ext>
            </a:extLst>
          </p:cNvPr>
          <p:cNvSpPr txBox="1">
            <a:spLocks noChangeAspect="1"/>
          </p:cNvSpPr>
          <p:nvPr/>
        </p:nvSpPr>
        <p:spPr>
          <a:xfrm>
            <a:off x="10782884" y="2088231"/>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75" name="Subtitle 7">
            <a:extLst>
              <a:ext uri="{FF2B5EF4-FFF2-40B4-BE49-F238E27FC236}">
                <a16:creationId xmlns:a16="http://schemas.microsoft.com/office/drawing/2014/main" id="{F2AE3B94-9222-4C2E-8E17-77D2F0E32B8E}"/>
              </a:ext>
            </a:extLst>
          </p:cNvPr>
          <p:cNvSpPr txBox="1">
            <a:spLocks noChangeAspect="1"/>
          </p:cNvSpPr>
          <p:nvPr/>
        </p:nvSpPr>
        <p:spPr>
          <a:xfrm>
            <a:off x="11371882" y="2481062"/>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48">
                <a:latin typeface="Ericsson Technical Icons" panose="00000500000000000000" pitchFamily="2" charset="0"/>
              </a:rPr>
              <a:t>S</a:t>
            </a:r>
          </a:p>
          <a:p>
            <a:pPr marL="0" indent="0" algn="ctr">
              <a:lnSpc>
                <a:spcPct val="100000"/>
              </a:lnSpc>
              <a:buClr>
                <a:schemeClr val="tx1"/>
              </a:buClr>
              <a:buNone/>
            </a:pPr>
            <a:r>
              <a:rPr lang="en-US" sz="1048">
                <a:latin typeface="Ericsson Technical Icons" panose="00000500000000000000" pitchFamily="2" charset="0"/>
              </a:rPr>
              <a:t>g</a:t>
            </a:r>
          </a:p>
          <a:p>
            <a:pPr marL="0" indent="0" algn="ctr">
              <a:lnSpc>
                <a:spcPct val="100000"/>
              </a:lnSpc>
              <a:buClr>
                <a:schemeClr val="tx1"/>
              </a:buClr>
              <a:buNone/>
            </a:pPr>
            <a:r>
              <a:rPr lang="en-US" sz="998">
                <a:latin typeface="Ericsson Hilda" pitchFamily="2" charset="0"/>
              </a:rPr>
              <a:t>IMS</a:t>
            </a:r>
            <a:endParaRPr lang="en-US" sz="500">
              <a:latin typeface="Ericsson Hilda" pitchFamily="2" charset="0"/>
            </a:endParaRPr>
          </a:p>
        </p:txBody>
      </p:sp>
      <p:pic>
        <p:nvPicPr>
          <p:cNvPr id="77" name="Graphic 76">
            <a:extLst>
              <a:ext uri="{FF2B5EF4-FFF2-40B4-BE49-F238E27FC236}">
                <a16:creationId xmlns:a16="http://schemas.microsoft.com/office/drawing/2014/main" id="{17C9DF15-C551-4B57-A57D-FE70575A81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4025" y="4165294"/>
            <a:ext cx="280828" cy="450305"/>
          </a:xfrm>
          <a:prstGeom prst="rect">
            <a:avLst/>
          </a:prstGeom>
        </p:spPr>
      </p:pic>
      <p:sp>
        <p:nvSpPr>
          <p:cNvPr id="78" name="Rectangle 77">
            <a:extLst>
              <a:ext uri="{FF2B5EF4-FFF2-40B4-BE49-F238E27FC236}">
                <a16:creationId xmlns:a16="http://schemas.microsoft.com/office/drawing/2014/main" id="{64CA7844-39C9-4B7A-A954-751BAD0158A1}"/>
              </a:ext>
            </a:extLst>
          </p:cNvPr>
          <p:cNvSpPr/>
          <p:nvPr/>
        </p:nvSpPr>
        <p:spPr bwMode="auto">
          <a:xfrm>
            <a:off x="9056957" y="4020238"/>
            <a:ext cx="2314924" cy="814944"/>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EPC </a:t>
            </a:r>
            <a:endParaRPr lang="en-US" sz="1098" strike="sngStrike">
              <a:solidFill>
                <a:schemeClr val="tx1"/>
              </a:solidFill>
              <a:latin typeface="+mn-lt"/>
            </a:endParaRPr>
          </a:p>
        </p:txBody>
      </p:sp>
      <p:sp>
        <p:nvSpPr>
          <p:cNvPr id="80" name="Subtitle 7">
            <a:extLst>
              <a:ext uri="{FF2B5EF4-FFF2-40B4-BE49-F238E27FC236}">
                <a16:creationId xmlns:a16="http://schemas.microsoft.com/office/drawing/2014/main" id="{DBA2C273-3F75-4978-A776-7EBBBDBA5D43}"/>
              </a:ext>
            </a:extLst>
          </p:cNvPr>
          <p:cNvSpPr txBox="1">
            <a:spLocks noChangeAspect="1"/>
          </p:cNvSpPr>
          <p:nvPr/>
        </p:nvSpPr>
        <p:spPr>
          <a:xfrm>
            <a:off x="10147210" y="4096958"/>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MME</a:t>
            </a:r>
            <a:endParaRPr lang="en-US" sz="500">
              <a:latin typeface="Ericsson Hilda" pitchFamily="2" charset="0"/>
            </a:endParaRPr>
          </a:p>
        </p:txBody>
      </p:sp>
      <p:sp>
        <p:nvSpPr>
          <p:cNvPr id="81" name="Subtitle 7">
            <a:extLst>
              <a:ext uri="{FF2B5EF4-FFF2-40B4-BE49-F238E27FC236}">
                <a16:creationId xmlns:a16="http://schemas.microsoft.com/office/drawing/2014/main" id="{8CE9504B-345C-4568-B0FE-C88BAC17D59D}"/>
              </a:ext>
            </a:extLst>
          </p:cNvPr>
          <p:cNvSpPr txBox="1">
            <a:spLocks noChangeAspect="1"/>
          </p:cNvSpPr>
          <p:nvPr/>
        </p:nvSpPr>
        <p:spPr>
          <a:xfrm>
            <a:off x="10586006" y="4096958"/>
            <a:ext cx="389140" cy="632352"/>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SGW</a:t>
            </a:r>
            <a:endParaRPr lang="en-US" sz="500">
              <a:latin typeface="Ericsson Hilda" pitchFamily="2" charset="0"/>
            </a:endParaRPr>
          </a:p>
        </p:txBody>
      </p:sp>
      <p:cxnSp>
        <p:nvCxnSpPr>
          <p:cNvPr id="84" name="Straight Connector 83">
            <a:extLst>
              <a:ext uri="{FF2B5EF4-FFF2-40B4-BE49-F238E27FC236}">
                <a16:creationId xmlns:a16="http://schemas.microsoft.com/office/drawing/2014/main" id="{602F239A-89B9-4983-AC0E-CF3806B6AF55}"/>
              </a:ext>
            </a:extLst>
          </p:cNvPr>
          <p:cNvCxnSpPr/>
          <p:nvPr/>
        </p:nvCxnSpPr>
        <p:spPr bwMode="auto">
          <a:xfrm>
            <a:off x="8550712" y="4590667"/>
            <a:ext cx="512941" cy="0"/>
          </a:xfrm>
          <a:prstGeom prst="line">
            <a:avLst/>
          </a:prstGeom>
          <a:ln w="28575">
            <a:solidFill>
              <a:schemeClr val="accent4"/>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AD2A16-B05B-47FE-9BBF-247CBD4087D8}"/>
              </a:ext>
            </a:extLst>
          </p:cNvPr>
          <p:cNvCxnSpPr/>
          <p:nvPr/>
        </p:nvCxnSpPr>
        <p:spPr bwMode="auto">
          <a:xfrm>
            <a:off x="8534853" y="4383668"/>
            <a:ext cx="512941"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8" name="Arrow: Up-Down 87">
            <a:extLst>
              <a:ext uri="{FF2B5EF4-FFF2-40B4-BE49-F238E27FC236}">
                <a16:creationId xmlns:a16="http://schemas.microsoft.com/office/drawing/2014/main" id="{20264809-FB08-4CAC-BB5E-72BB34CB5692}"/>
              </a:ext>
            </a:extLst>
          </p:cNvPr>
          <p:cNvSpPr/>
          <p:nvPr/>
        </p:nvSpPr>
        <p:spPr bwMode="auto">
          <a:xfrm>
            <a:off x="10123530" y="3671565"/>
            <a:ext cx="181780" cy="321528"/>
          </a:xfrm>
          <a:prstGeom prst="upDown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accent2"/>
              </a:solidFill>
              <a:latin typeface="+mn-lt"/>
            </a:endParaRPr>
          </a:p>
        </p:txBody>
      </p:sp>
      <p:sp>
        <p:nvSpPr>
          <p:cNvPr id="90" name="Rectangle 89">
            <a:extLst>
              <a:ext uri="{FF2B5EF4-FFF2-40B4-BE49-F238E27FC236}">
                <a16:creationId xmlns:a16="http://schemas.microsoft.com/office/drawing/2014/main" id="{597555DC-067F-43EC-A35C-B342A1B014E3}"/>
              </a:ext>
            </a:extLst>
          </p:cNvPr>
          <p:cNvSpPr/>
          <p:nvPr/>
        </p:nvSpPr>
        <p:spPr bwMode="auto">
          <a:xfrm>
            <a:off x="8049586" y="1657088"/>
            <a:ext cx="3901636" cy="3362992"/>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sp>
        <p:nvSpPr>
          <p:cNvPr id="91" name="TextBox 90">
            <a:extLst>
              <a:ext uri="{FF2B5EF4-FFF2-40B4-BE49-F238E27FC236}">
                <a16:creationId xmlns:a16="http://schemas.microsoft.com/office/drawing/2014/main" id="{9A58FAED-296A-4326-80A6-D278435E0DBD}"/>
              </a:ext>
            </a:extLst>
          </p:cNvPr>
          <p:cNvSpPr txBox="1"/>
          <p:nvPr/>
        </p:nvSpPr>
        <p:spPr>
          <a:xfrm>
            <a:off x="8127013" y="1447148"/>
            <a:ext cx="1377386" cy="331575"/>
          </a:xfrm>
          <a:prstGeom prst="rect">
            <a:avLst/>
          </a:prstGeom>
          <a:solidFill>
            <a:schemeClr val="accent2"/>
          </a:solidFill>
        </p:spPr>
        <p:txBody>
          <a:bodyPr vert="horz" wrap="square" lIns="71850" tIns="35926" rIns="71850" bIns="35926" rtlCol="0" anchor="t">
            <a:noAutofit/>
          </a:bodyPr>
          <a:lstStyle/>
          <a:p>
            <a:pPr algn="l" rtl="0" fontAlgn="base">
              <a:spcBef>
                <a:spcPts val="798"/>
              </a:spcBef>
              <a:spcAft>
                <a:spcPct val="0"/>
              </a:spcAft>
            </a:pPr>
            <a:r>
              <a:rPr lang="en-US" sz="1398" kern="1000" spc="-30">
                <a:solidFill>
                  <a:srgbClr val="181818"/>
                </a:solidFill>
                <a:latin typeface="Ericsson Hilda"/>
                <a:ea typeface="+mn-ea"/>
                <a:cs typeface="+mn-cs"/>
              </a:rPr>
              <a:t>Working</a:t>
            </a:r>
          </a:p>
        </p:txBody>
      </p:sp>
      <p:sp>
        <p:nvSpPr>
          <p:cNvPr id="94" name="Speech Bubble: Rectangle with Corners Rounded 93">
            <a:extLst>
              <a:ext uri="{FF2B5EF4-FFF2-40B4-BE49-F238E27FC236}">
                <a16:creationId xmlns:a16="http://schemas.microsoft.com/office/drawing/2014/main" id="{9623DD32-E6F0-4C79-B392-7EE73BE43688}"/>
              </a:ext>
            </a:extLst>
          </p:cNvPr>
          <p:cNvSpPr/>
          <p:nvPr/>
        </p:nvSpPr>
        <p:spPr bwMode="auto">
          <a:xfrm>
            <a:off x="2413166" y="1555865"/>
            <a:ext cx="789524" cy="355686"/>
          </a:xfrm>
          <a:prstGeom prst="wedgeRoundRectCallout">
            <a:avLst>
              <a:gd name="adj1" fmla="val -20833"/>
              <a:gd name="adj2" fmla="val 9583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DNN1</a:t>
            </a:r>
          </a:p>
        </p:txBody>
      </p:sp>
      <p:sp>
        <p:nvSpPr>
          <p:cNvPr id="95" name="Speech Bubble: Rectangle with Corners Rounded 94">
            <a:extLst>
              <a:ext uri="{FF2B5EF4-FFF2-40B4-BE49-F238E27FC236}">
                <a16:creationId xmlns:a16="http://schemas.microsoft.com/office/drawing/2014/main" id="{AC041A33-B29D-44D1-83F7-58B51DED1185}"/>
              </a:ext>
            </a:extLst>
          </p:cNvPr>
          <p:cNvSpPr/>
          <p:nvPr/>
        </p:nvSpPr>
        <p:spPr bwMode="auto">
          <a:xfrm>
            <a:off x="2745598" y="3590013"/>
            <a:ext cx="789524" cy="355686"/>
          </a:xfrm>
          <a:prstGeom prst="wedgeRoundRectCallout">
            <a:avLst>
              <a:gd name="adj1" fmla="val -57911"/>
              <a:gd name="adj2" fmla="val -99716"/>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DNN2</a:t>
            </a:r>
          </a:p>
        </p:txBody>
      </p:sp>
      <p:sp>
        <p:nvSpPr>
          <p:cNvPr id="96" name="Speech Bubble: Rectangle with Corners Rounded 95">
            <a:extLst>
              <a:ext uri="{FF2B5EF4-FFF2-40B4-BE49-F238E27FC236}">
                <a16:creationId xmlns:a16="http://schemas.microsoft.com/office/drawing/2014/main" id="{98F58249-14C3-45F2-A672-8EA9ED44306C}"/>
              </a:ext>
            </a:extLst>
          </p:cNvPr>
          <p:cNvSpPr/>
          <p:nvPr/>
        </p:nvSpPr>
        <p:spPr bwMode="auto">
          <a:xfrm>
            <a:off x="6382953" y="1496028"/>
            <a:ext cx="789524" cy="355686"/>
          </a:xfrm>
          <a:prstGeom prst="wedgeRoundRectCallout">
            <a:avLst>
              <a:gd name="adj1" fmla="val -20833"/>
              <a:gd name="adj2" fmla="val 9583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DNN1</a:t>
            </a:r>
          </a:p>
        </p:txBody>
      </p:sp>
      <p:sp>
        <p:nvSpPr>
          <p:cNvPr id="97" name="Speech Bubble: Rectangle with Corners Rounded 96">
            <a:extLst>
              <a:ext uri="{FF2B5EF4-FFF2-40B4-BE49-F238E27FC236}">
                <a16:creationId xmlns:a16="http://schemas.microsoft.com/office/drawing/2014/main" id="{BC702A9A-CCFE-4B9C-85E7-BA0F5C44CBBB}"/>
              </a:ext>
            </a:extLst>
          </p:cNvPr>
          <p:cNvSpPr/>
          <p:nvPr/>
        </p:nvSpPr>
        <p:spPr bwMode="auto">
          <a:xfrm>
            <a:off x="6715385" y="3530176"/>
            <a:ext cx="789524" cy="355686"/>
          </a:xfrm>
          <a:prstGeom prst="wedgeRoundRectCallout">
            <a:avLst>
              <a:gd name="adj1" fmla="val -57911"/>
              <a:gd name="adj2" fmla="val -99716"/>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DNN2</a:t>
            </a:r>
          </a:p>
        </p:txBody>
      </p:sp>
      <p:sp>
        <p:nvSpPr>
          <p:cNvPr id="98" name="Speech Bubble: Rectangle with Corners Rounded 97">
            <a:extLst>
              <a:ext uri="{FF2B5EF4-FFF2-40B4-BE49-F238E27FC236}">
                <a16:creationId xmlns:a16="http://schemas.microsoft.com/office/drawing/2014/main" id="{9D731B1D-3244-4BD3-917B-9966FD493756}"/>
              </a:ext>
            </a:extLst>
          </p:cNvPr>
          <p:cNvSpPr/>
          <p:nvPr/>
        </p:nvSpPr>
        <p:spPr bwMode="auto">
          <a:xfrm>
            <a:off x="10309141" y="1561233"/>
            <a:ext cx="789524" cy="355686"/>
          </a:xfrm>
          <a:prstGeom prst="wedgeRoundRectCallout">
            <a:avLst>
              <a:gd name="adj1" fmla="val -20833"/>
              <a:gd name="adj2" fmla="val 9583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DNN1</a:t>
            </a:r>
          </a:p>
        </p:txBody>
      </p:sp>
      <p:sp>
        <p:nvSpPr>
          <p:cNvPr id="99" name="Speech Bubble: Rectangle with Corners Rounded 98">
            <a:extLst>
              <a:ext uri="{FF2B5EF4-FFF2-40B4-BE49-F238E27FC236}">
                <a16:creationId xmlns:a16="http://schemas.microsoft.com/office/drawing/2014/main" id="{2B4AED27-8345-4D13-9548-EEC788063E3F}"/>
              </a:ext>
            </a:extLst>
          </p:cNvPr>
          <p:cNvSpPr/>
          <p:nvPr/>
        </p:nvSpPr>
        <p:spPr bwMode="auto">
          <a:xfrm>
            <a:off x="10626086" y="3654264"/>
            <a:ext cx="789524" cy="355686"/>
          </a:xfrm>
          <a:prstGeom prst="wedgeRoundRectCallout">
            <a:avLst>
              <a:gd name="adj1" fmla="val -51520"/>
              <a:gd name="adj2" fmla="val -63067"/>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DNN2</a:t>
            </a:r>
          </a:p>
        </p:txBody>
      </p:sp>
    </p:spTree>
    <p:extLst>
      <p:ext uri="{BB962C8B-B14F-4D97-AF65-F5344CB8AC3E}">
        <p14:creationId xmlns:p14="http://schemas.microsoft.com/office/powerpoint/2010/main" val="285517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9E841F5E-7C81-434C-A63E-54A0B7686093}"/>
              </a:ext>
            </a:extLst>
          </p:cNvPr>
          <p:cNvSpPr>
            <a:spLocks noGrp="1"/>
          </p:cNvSpPr>
          <p:nvPr>
            <p:ph type="title"/>
          </p:nvPr>
        </p:nvSpPr>
        <p:spPr>
          <a:xfrm>
            <a:off x="491108" y="482394"/>
            <a:ext cx="10029125" cy="1078839"/>
          </a:xfrm>
        </p:spPr>
        <p:txBody>
          <a:bodyPr/>
          <a:lstStyle/>
          <a:p>
            <a:r>
              <a:rPr lang="en-US"/>
              <a:t>EPC interworking and network slicing: issues </a:t>
            </a:r>
          </a:p>
        </p:txBody>
      </p:sp>
      <p:sp>
        <p:nvSpPr>
          <p:cNvPr id="58" name="Content Placeholder 57">
            <a:extLst>
              <a:ext uri="{FF2B5EF4-FFF2-40B4-BE49-F238E27FC236}">
                <a16:creationId xmlns:a16="http://schemas.microsoft.com/office/drawing/2014/main" id="{29BC52BC-565A-40F3-9471-5978BCFE9CFE}"/>
              </a:ext>
            </a:extLst>
          </p:cNvPr>
          <p:cNvSpPr>
            <a:spLocks noGrp="1"/>
          </p:cNvSpPr>
          <p:nvPr>
            <p:ph sz="quarter" idx="3"/>
          </p:nvPr>
        </p:nvSpPr>
        <p:spPr>
          <a:xfrm>
            <a:off x="4192532" y="4995763"/>
            <a:ext cx="4024385" cy="1154829"/>
          </a:xfrm>
        </p:spPr>
        <p:txBody>
          <a:bodyPr>
            <a:noAutofit/>
          </a:bodyPr>
          <a:lstStyle/>
          <a:p>
            <a:pPr marL="0" indent="0">
              <a:buNone/>
            </a:pPr>
            <a:r>
              <a:rPr lang="en-US" sz="1596" b="1"/>
              <a:t>Same DNN(s) on different slices (by different UEs), </a:t>
            </a:r>
            <a:r>
              <a:rPr lang="en-US" sz="1596"/>
              <a:t>MME may not be able to select correct SMF+PGW-C for EPS to 5GS interworking. </a:t>
            </a:r>
            <a:endParaRPr lang="en-US" sz="1596">
              <a:solidFill>
                <a:schemeClr val="accent1"/>
              </a:solidFill>
            </a:endParaRPr>
          </a:p>
        </p:txBody>
      </p:sp>
      <p:sp>
        <p:nvSpPr>
          <p:cNvPr id="14" name="Rectangle 13">
            <a:extLst>
              <a:ext uri="{FF2B5EF4-FFF2-40B4-BE49-F238E27FC236}">
                <a16:creationId xmlns:a16="http://schemas.microsoft.com/office/drawing/2014/main" id="{30531218-ACDB-4EA4-A90B-C8943F374D2B}"/>
              </a:ext>
            </a:extLst>
          </p:cNvPr>
          <p:cNvSpPr/>
          <p:nvPr/>
        </p:nvSpPr>
        <p:spPr bwMode="auto">
          <a:xfrm>
            <a:off x="5176766" y="2705583"/>
            <a:ext cx="2314925" cy="814944"/>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S-NSSAI D</a:t>
            </a:r>
          </a:p>
        </p:txBody>
      </p:sp>
      <p:sp>
        <p:nvSpPr>
          <p:cNvPr id="15" name="Rectangle 14">
            <a:extLst>
              <a:ext uri="{FF2B5EF4-FFF2-40B4-BE49-F238E27FC236}">
                <a16:creationId xmlns:a16="http://schemas.microsoft.com/office/drawing/2014/main" id="{22F55A46-1703-4E1A-B66E-229F87930B53}"/>
              </a:ext>
            </a:extLst>
          </p:cNvPr>
          <p:cNvSpPr/>
          <p:nvPr/>
        </p:nvSpPr>
        <p:spPr bwMode="auto">
          <a:xfrm>
            <a:off x="5176766" y="1834226"/>
            <a:ext cx="2314925" cy="814944"/>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198">
                <a:solidFill>
                  <a:schemeClr val="tx1"/>
                </a:solidFill>
                <a:latin typeface="+mn-lt"/>
              </a:rPr>
              <a:t>S-NSSAI C</a:t>
            </a:r>
          </a:p>
        </p:txBody>
      </p:sp>
      <p:sp>
        <p:nvSpPr>
          <p:cNvPr id="16" name="Subtitle 7">
            <a:extLst>
              <a:ext uri="{FF2B5EF4-FFF2-40B4-BE49-F238E27FC236}">
                <a16:creationId xmlns:a16="http://schemas.microsoft.com/office/drawing/2014/main" id="{C0C229CA-142B-4DC4-94A2-D3D5E5D0E2C8}"/>
              </a:ext>
            </a:extLst>
          </p:cNvPr>
          <p:cNvSpPr txBox="1">
            <a:spLocks noChangeAspect="1"/>
          </p:cNvSpPr>
          <p:nvPr/>
        </p:nvSpPr>
        <p:spPr>
          <a:xfrm>
            <a:off x="5323308" y="2308562"/>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B</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gNB</a:t>
            </a:r>
            <a:endParaRPr lang="en-US" sz="500">
              <a:latin typeface="Ericsson Hilda" pitchFamily="2" charset="0"/>
            </a:endParaRPr>
          </a:p>
        </p:txBody>
      </p:sp>
      <p:sp>
        <p:nvSpPr>
          <p:cNvPr id="17" name="Subtitle 7">
            <a:extLst>
              <a:ext uri="{FF2B5EF4-FFF2-40B4-BE49-F238E27FC236}">
                <a16:creationId xmlns:a16="http://schemas.microsoft.com/office/drawing/2014/main" id="{B4E87EF0-D9FF-4792-9E01-E08D9A66734B}"/>
              </a:ext>
            </a:extLst>
          </p:cNvPr>
          <p:cNvSpPr txBox="1">
            <a:spLocks noChangeAspect="1"/>
          </p:cNvSpPr>
          <p:nvPr/>
        </p:nvSpPr>
        <p:spPr>
          <a:xfrm>
            <a:off x="5912306" y="2308562"/>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AMF</a:t>
            </a:r>
            <a:endParaRPr lang="en-US" sz="500">
              <a:latin typeface="Ericsson Hilda" pitchFamily="2" charset="0"/>
            </a:endParaRPr>
          </a:p>
        </p:txBody>
      </p:sp>
      <p:sp>
        <p:nvSpPr>
          <p:cNvPr id="18" name="Subtitle 7">
            <a:extLst>
              <a:ext uri="{FF2B5EF4-FFF2-40B4-BE49-F238E27FC236}">
                <a16:creationId xmlns:a16="http://schemas.microsoft.com/office/drawing/2014/main" id="{9D324848-CA02-45BD-831D-E53CEFD57C34}"/>
              </a:ext>
            </a:extLst>
          </p:cNvPr>
          <p:cNvSpPr txBox="1">
            <a:spLocks noChangeAspect="1"/>
          </p:cNvSpPr>
          <p:nvPr/>
        </p:nvSpPr>
        <p:spPr>
          <a:xfrm>
            <a:off x="6410146" y="1915730"/>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19" name="Subtitle 7">
            <a:extLst>
              <a:ext uri="{FF2B5EF4-FFF2-40B4-BE49-F238E27FC236}">
                <a16:creationId xmlns:a16="http://schemas.microsoft.com/office/drawing/2014/main" id="{D228DF3B-A9A4-4262-B361-4CE2DCA75020}"/>
              </a:ext>
            </a:extLst>
          </p:cNvPr>
          <p:cNvSpPr txBox="1">
            <a:spLocks noChangeAspect="1"/>
          </p:cNvSpPr>
          <p:nvPr/>
        </p:nvSpPr>
        <p:spPr>
          <a:xfrm>
            <a:off x="6408133" y="2779615"/>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SMF</a:t>
            </a:r>
            <a:endParaRPr lang="en-US" sz="500">
              <a:latin typeface="Ericsson Hilda" pitchFamily="2" charset="0"/>
            </a:endParaRPr>
          </a:p>
        </p:txBody>
      </p:sp>
      <p:sp>
        <p:nvSpPr>
          <p:cNvPr id="20" name="Subtitle 7">
            <a:extLst>
              <a:ext uri="{FF2B5EF4-FFF2-40B4-BE49-F238E27FC236}">
                <a16:creationId xmlns:a16="http://schemas.microsoft.com/office/drawing/2014/main" id="{0EF8302F-F340-4252-8B9A-C804441B8F3B}"/>
              </a:ext>
            </a:extLst>
          </p:cNvPr>
          <p:cNvSpPr txBox="1">
            <a:spLocks noChangeAspect="1"/>
          </p:cNvSpPr>
          <p:nvPr/>
        </p:nvSpPr>
        <p:spPr>
          <a:xfrm>
            <a:off x="6903328" y="2779615"/>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21" name="Subtitle 7">
            <a:extLst>
              <a:ext uri="{FF2B5EF4-FFF2-40B4-BE49-F238E27FC236}">
                <a16:creationId xmlns:a16="http://schemas.microsoft.com/office/drawing/2014/main" id="{C94AA0CA-7789-4992-892F-B8CF957BF40A}"/>
              </a:ext>
            </a:extLst>
          </p:cNvPr>
          <p:cNvSpPr txBox="1">
            <a:spLocks noChangeAspect="1"/>
          </p:cNvSpPr>
          <p:nvPr/>
        </p:nvSpPr>
        <p:spPr>
          <a:xfrm>
            <a:off x="6902695" y="1915730"/>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G</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UPF</a:t>
            </a:r>
            <a:endParaRPr lang="en-US" sz="500">
              <a:latin typeface="Ericsson Hilda" pitchFamily="2" charset="0"/>
            </a:endParaRPr>
          </a:p>
        </p:txBody>
      </p:sp>
      <p:sp>
        <p:nvSpPr>
          <p:cNvPr id="22" name="Subtitle 7">
            <a:extLst>
              <a:ext uri="{FF2B5EF4-FFF2-40B4-BE49-F238E27FC236}">
                <a16:creationId xmlns:a16="http://schemas.microsoft.com/office/drawing/2014/main" id="{35AA26B6-FF69-4E88-9DBA-4F8500AB61D2}"/>
              </a:ext>
            </a:extLst>
          </p:cNvPr>
          <p:cNvSpPr txBox="1">
            <a:spLocks noChangeAspect="1"/>
          </p:cNvSpPr>
          <p:nvPr/>
        </p:nvSpPr>
        <p:spPr>
          <a:xfrm>
            <a:off x="7491694" y="2308562"/>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48">
                <a:latin typeface="Ericsson Technical Icons" panose="00000500000000000000" pitchFamily="2" charset="0"/>
              </a:rPr>
              <a:t>S</a:t>
            </a:r>
          </a:p>
          <a:p>
            <a:pPr marL="0" indent="0" algn="ctr">
              <a:lnSpc>
                <a:spcPct val="100000"/>
              </a:lnSpc>
              <a:buClr>
                <a:schemeClr val="tx1"/>
              </a:buClr>
              <a:buNone/>
            </a:pPr>
            <a:r>
              <a:rPr lang="en-US" sz="1048">
                <a:latin typeface="Ericsson Technical Icons" panose="00000500000000000000" pitchFamily="2" charset="0"/>
              </a:rPr>
              <a:t>g</a:t>
            </a:r>
          </a:p>
          <a:p>
            <a:pPr marL="0" indent="0" algn="ctr">
              <a:lnSpc>
                <a:spcPct val="100000"/>
              </a:lnSpc>
              <a:buClr>
                <a:schemeClr val="tx1"/>
              </a:buClr>
              <a:buNone/>
            </a:pPr>
            <a:r>
              <a:rPr lang="en-US" sz="998">
                <a:latin typeface="Ericsson Hilda" pitchFamily="2" charset="0"/>
              </a:rPr>
              <a:t>IMS</a:t>
            </a:r>
            <a:endParaRPr lang="en-US" sz="500">
              <a:latin typeface="Ericsson Hilda" pitchFamily="2" charset="0"/>
            </a:endParaRPr>
          </a:p>
        </p:txBody>
      </p:sp>
      <p:pic>
        <p:nvPicPr>
          <p:cNvPr id="23" name="Graphic 22">
            <a:extLst>
              <a:ext uri="{FF2B5EF4-FFF2-40B4-BE49-F238E27FC236}">
                <a16:creationId xmlns:a16="http://schemas.microsoft.com/office/drawing/2014/main" id="{79256BD8-155D-4C2D-9935-9F48F2D8BF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2556" y="3833191"/>
            <a:ext cx="280828" cy="450305"/>
          </a:xfrm>
          <a:prstGeom prst="rect">
            <a:avLst/>
          </a:prstGeom>
        </p:spPr>
      </p:pic>
      <p:pic>
        <p:nvPicPr>
          <p:cNvPr id="24" name="Graphic 23">
            <a:extLst>
              <a:ext uri="{FF2B5EF4-FFF2-40B4-BE49-F238E27FC236}">
                <a16:creationId xmlns:a16="http://schemas.microsoft.com/office/drawing/2014/main" id="{1501BBD2-4D40-4DBE-B775-8D5D4E1466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2963" y="4421743"/>
            <a:ext cx="280828" cy="450305"/>
          </a:xfrm>
          <a:prstGeom prst="rect">
            <a:avLst/>
          </a:prstGeom>
        </p:spPr>
      </p:pic>
      <p:sp>
        <p:nvSpPr>
          <p:cNvPr id="41" name="Rectangle 40">
            <a:extLst>
              <a:ext uri="{FF2B5EF4-FFF2-40B4-BE49-F238E27FC236}">
                <a16:creationId xmlns:a16="http://schemas.microsoft.com/office/drawing/2014/main" id="{D512035A-F28B-4E8C-B5AF-0A36BF2199F7}"/>
              </a:ext>
            </a:extLst>
          </p:cNvPr>
          <p:cNvSpPr/>
          <p:nvPr/>
        </p:nvSpPr>
        <p:spPr bwMode="auto">
          <a:xfrm>
            <a:off x="5176766" y="3904152"/>
            <a:ext cx="2314925" cy="814944"/>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b" anchorCtr="0" forceAA="0" compatLnSpc="1">
            <a:prstTxWarp prst="textNoShape">
              <a:avLst/>
            </a:prstTxWarp>
            <a:noAutofit/>
          </a:bodyPr>
          <a:lstStyle/>
          <a:p>
            <a:pPr algn="l">
              <a:spcBef>
                <a:spcPts val="798"/>
              </a:spcBef>
            </a:pPr>
            <a:r>
              <a:rPr lang="en-US" sz="1098">
                <a:solidFill>
                  <a:schemeClr val="tx1"/>
                </a:solidFill>
                <a:latin typeface="+mn-lt"/>
              </a:rPr>
              <a:t>EPC</a:t>
            </a:r>
            <a:br>
              <a:rPr lang="en-US" sz="1098">
                <a:solidFill>
                  <a:schemeClr val="tx1"/>
                </a:solidFill>
                <a:latin typeface="+mn-lt"/>
              </a:rPr>
            </a:br>
            <a:endParaRPr lang="en-US" sz="1098" strike="sngStrike">
              <a:solidFill>
                <a:schemeClr val="tx1"/>
              </a:solidFill>
              <a:latin typeface="+mn-lt"/>
            </a:endParaRPr>
          </a:p>
        </p:txBody>
      </p:sp>
      <p:sp>
        <p:nvSpPr>
          <p:cNvPr id="42" name="Subtitle 7">
            <a:extLst>
              <a:ext uri="{FF2B5EF4-FFF2-40B4-BE49-F238E27FC236}">
                <a16:creationId xmlns:a16="http://schemas.microsoft.com/office/drawing/2014/main" id="{8E7A16FD-0F40-49F2-97D6-0B1AA08B954F}"/>
              </a:ext>
            </a:extLst>
          </p:cNvPr>
          <p:cNvSpPr txBox="1">
            <a:spLocks noChangeAspect="1"/>
          </p:cNvSpPr>
          <p:nvPr/>
        </p:nvSpPr>
        <p:spPr>
          <a:xfrm>
            <a:off x="6269330" y="4005305"/>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MME</a:t>
            </a:r>
            <a:endParaRPr lang="en-US" sz="500">
              <a:latin typeface="Ericsson Hilda" pitchFamily="2" charset="0"/>
            </a:endParaRPr>
          </a:p>
        </p:txBody>
      </p:sp>
      <p:sp>
        <p:nvSpPr>
          <p:cNvPr id="43" name="Subtitle 7">
            <a:extLst>
              <a:ext uri="{FF2B5EF4-FFF2-40B4-BE49-F238E27FC236}">
                <a16:creationId xmlns:a16="http://schemas.microsoft.com/office/drawing/2014/main" id="{72A03257-6FAA-432A-BDD0-CA7243422962}"/>
              </a:ext>
            </a:extLst>
          </p:cNvPr>
          <p:cNvSpPr txBox="1">
            <a:spLocks noChangeAspect="1"/>
          </p:cNvSpPr>
          <p:nvPr/>
        </p:nvSpPr>
        <p:spPr>
          <a:xfrm>
            <a:off x="6708125" y="4005305"/>
            <a:ext cx="389140" cy="632353"/>
          </a:xfrm>
          <a:prstGeom prst="rect">
            <a:avLst/>
          </a:prstGeom>
          <a:solidFill>
            <a:schemeClr val="bg1"/>
          </a:solidFill>
          <a:ln w="19050">
            <a:solidFill>
              <a:schemeClr val="tx1"/>
            </a:solidFill>
            <a:prstDash val="sysDot"/>
          </a:ln>
        </p:spPr>
        <p:txBody>
          <a:bodyPr lIns="0" tIns="17962"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596">
                <a:latin typeface="Ericsson Technical Icons" panose="00000500000000000000" pitchFamily="2" charset="0"/>
              </a:rPr>
              <a:t>S</a:t>
            </a:r>
          </a:p>
          <a:p>
            <a:pPr marL="0" indent="0" algn="ctr">
              <a:lnSpc>
                <a:spcPct val="100000"/>
              </a:lnSpc>
              <a:buClr>
                <a:schemeClr val="tx1"/>
              </a:buClr>
              <a:buNone/>
            </a:pPr>
            <a:endParaRPr lang="en-US" sz="998"/>
          </a:p>
          <a:p>
            <a:pPr marL="0" indent="0" algn="ctr">
              <a:lnSpc>
                <a:spcPct val="100000"/>
              </a:lnSpc>
              <a:buClr>
                <a:schemeClr val="tx1"/>
              </a:buClr>
              <a:buNone/>
            </a:pPr>
            <a:r>
              <a:rPr lang="en-US" sz="998">
                <a:latin typeface="Ericsson Hilda" pitchFamily="2" charset="0"/>
              </a:rPr>
              <a:t>SGW</a:t>
            </a:r>
            <a:endParaRPr lang="en-US" sz="500">
              <a:latin typeface="Ericsson Hilda" pitchFamily="2" charset="0"/>
            </a:endParaRPr>
          </a:p>
        </p:txBody>
      </p:sp>
      <p:sp>
        <p:nvSpPr>
          <p:cNvPr id="53" name="Rectangle 52">
            <a:extLst>
              <a:ext uri="{FF2B5EF4-FFF2-40B4-BE49-F238E27FC236}">
                <a16:creationId xmlns:a16="http://schemas.microsoft.com/office/drawing/2014/main" id="{E5E17F67-BC39-4210-83DF-34C38D3542FF}"/>
              </a:ext>
            </a:extLst>
          </p:cNvPr>
          <p:cNvSpPr/>
          <p:nvPr/>
        </p:nvSpPr>
        <p:spPr bwMode="auto">
          <a:xfrm>
            <a:off x="4155819" y="1552743"/>
            <a:ext cx="3901637" cy="336299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sp>
        <p:nvSpPr>
          <p:cNvPr id="61" name="Arrow: Up 60">
            <a:extLst>
              <a:ext uri="{FF2B5EF4-FFF2-40B4-BE49-F238E27FC236}">
                <a16:creationId xmlns:a16="http://schemas.microsoft.com/office/drawing/2014/main" id="{8596ADF5-0F29-4044-A6F0-D87F54672484}"/>
              </a:ext>
            </a:extLst>
          </p:cNvPr>
          <p:cNvSpPr/>
          <p:nvPr/>
        </p:nvSpPr>
        <p:spPr bwMode="auto">
          <a:xfrm>
            <a:off x="6454456" y="3520525"/>
            <a:ext cx="176453" cy="323761"/>
          </a:xfrm>
          <a:prstGeom prst="upArrow">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sp>
        <p:nvSpPr>
          <p:cNvPr id="80" name="Arrow: Up 79">
            <a:extLst>
              <a:ext uri="{FF2B5EF4-FFF2-40B4-BE49-F238E27FC236}">
                <a16:creationId xmlns:a16="http://schemas.microsoft.com/office/drawing/2014/main" id="{DBF5E039-13A4-488E-99F9-CC6BF684C765}"/>
              </a:ext>
            </a:extLst>
          </p:cNvPr>
          <p:cNvSpPr/>
          <p:nvPr/>
        </p:nvSpPr>
        <p:spPr bwMode="auto">
          <a:xfrm rot="10800000">
            <a:off x="6732149" y="3546130"/>
            <a:ext cx="176453" cy="323761"/>
          </a:xfrm>
          <a:prstGeom prst="upArrow">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marL="179640" indent="-179640" algn="l">
              <a:spcBef>
                <a:spcPts val="798"/>
              </a:spcBef>
              <a:buFont typeface="Ericsson Hilda" panose="00000500000000000000" pitchFamily="2" charset="0"/>
              <a:buChar char="●"/>
            </a:pPr>
            <a:endParaRPr lang="en-US">
              <a:solidFill>
                <a:schemeClr val="bg1"/>
              </a:solidFill>
              <a:latin typeface="+mn-lt"/>
            </a:endParaRPr>
          </a:p>
        </p:txBody>
      </p:sp>
      <p:sp>
        <p:nvSpPr>
          <p:cNvPr id="95" name="TextBox 94">
            <a:extLst>
              <a:ext uri="{FF2B5EF4-FFF2-40B4-BE49-F238E27FC236}">
                <a16:creationId xmlns:a16="http://schemas.microsoft.com/office/drawing/2014/main" id="{514C6772-1BD8-4291-8E76-EEBDC909BB52}"/>
              </a:ext>
            </a:extLst>
          </p:cNvPr>
          <p:cNvSpPr txBox="1"/>
          <p:nvPr/>
        </p:nvSpPr>
        <p:spPr>
          <a:xfrm>
            <a:off x="4155818" y="1307264"/>
            <a:ext cx="1377386" cy="337539"/>
          </a:xfrm>
          <a:prstGeom prst="rect">
            <a:avLst/>
          </a:prstGeom>
          <a:solidFill>
            <a:schemeClr val="accent6"/>
          </a:solidFill>
        </p:spPr>
        <p:txBody>
          <a:bodyPr vert="horz" wrap="square" lIns="71850" tIns="35926" rIns="71850" bIns="35926" rtlCol="0" anchor="t">
            <a:noAutofit/>
          </a:bodyPr>
          <a:lstStyle/>
          <a:p>
            <a:pPr algn="l" rtl="0" fontAlgn="base">
              <a:spcBef>
                <a:spcPts val="798"/>
              </a:spcBef>
              <a:spcAft>
                <a:spcPct val="0"/>
              </a:spcAft>
            </a:pPr>
            <a:r>
              <a:rPr lang="en-US" sz="1398" kern="1000" spc="-30">
                <a:solidFill>
                  <a:srgbClr val="181818"/>
                </a:solidFill>
                <a:latin typeface="Ericsson Hilda"/>
                <a:ea typeface="+mn-ea"/>
                <a:cs typeface="+mn-cs"/>
              </a:rPr>
              <a:t>Issues</a:t>
            </a:r>
          </a:p>
        </p:txBody>
      </p:sp>
      <p:cxnSp>
        <p:nvCxnSpPr>
          <p:cNvPr id="94" name="Straight Connector 93">
            <a:extLst>
              <a:ext uri="{FF2B5EF4-FFF2-40B4-BE49-F238E27FC236}">
                <a16:creationId xmlns:a16="http://schemas.microsoft.com/office/drawing/2014/main" id="{1A596378-1E01-4F58-A79D-D3CC60282A65}"/>
              </a:ext>
            </a:extLst>
          </p:cNvPr>
          <p:cNvCxnSpPr/>
          <p:nvPr/>
        </p:nvCxnSpPr>
        <p:spPr bwMode="auto">
          <a:xfrm>
            <a:off x="4611006" y="4076556"/>
            <a:ext cx="512941" cy="0"/>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4E267B3-4964-41D5-8FEA-CDAE57F84BE4}"/>
              </a:ext>
            </a:extLst>
          </p:cNvPr>
          <p:cNvCxnSpPr/>
          <p:nvPr/>
        </p:nvCxnSpPr>
        <p:spPr bwMode="auto">
          <a:xfrm>
            <a:off x="4611006" y="4568328"/>
            <a:ext cx="512941" cy="0"/>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C596B3B-391E-40AC-B45C-AC7A2CB8AC28}"/>
              </a:ext>
            </a:extLst>
          </p:cNvPr>
          <p:cNvSpPr txBox="1"/>
          <p:nvPr/>
        </p:nvSpPr>
        <p:spPr>
          <a:xfrm>
            <a:off x="4417221" y="3549206"/>
            <a:ext cx="2314925" cy="323759"/>
          </a:xfrm>
          <a:prstGeom prst="rect">
            <a:avLst/>
          </a:prstGeom>
        </p:spPr>
        <p:txBody>
          <a:bodyPr vert="horz" wrap="none" lIns="71850" tIns="35926" rIns="71850" bIns="35926" rtlCol="0" anchor="ctr">
            <a:noAutofit/>
          </a:bodyPr>
          <a:lstStyle/>
          <a:p>
            <a:pPr algn="l" rtl="0" fontAlgn="base">
              <a:spcBef>
                <a:spcPts val="798"/>
              </a:spcBef>
              <a:spcAft>
                <a:spcPct val="0"/>
              </a:spcAft>
            </a:pPr>
            <a:r>
              <a:rPr lang="en-US" sz="1198" kern="1000" spc="-30">
                <a:solidFill>
                  <a:schemeClr val="tx1"/>
                </a:solidFill>
                <a:latin typeface="Ericsson Hilda"/>
                <a:ea typeface="+mn-ea"/>
                <a:cs typeface="+mn-cs"/>
              </a:rPr>
              <a:t>For session established on EPC </a:t>
            </a:r>
            <a:r>
              <a:rPr lang="en-US" sz="2794" kern="1000" spc="-30">
                <a:solidFill>
                  <a:schemeClr val="tx1"/>
                </a:solidFill>
                <a:latin typeface="Ericsson Hilda"/>
                <a:ea typeface="+mn-ea"/>
                <a:cs typeface="+mn-cs"/>
              </a:rPr>
              <a:t>X</a:t>
            </a:r>
          </a:p>
        </p:txBody>
      </p:sp>
      <p:sp>
        <p:nvSpPr>
          <p:cNvPr id="32" name="TextBox 31">
            <a:extLst>
              <a:ext uri="{FF2B5EF4-FFF2-40B4-BE49-F238E27FC236}">
                <a16:creationId xmlns:a16="http://schemas.microsoft.com/office/drawing/2014/main" id="{85D4E77E-3A83-4F5B-BD1F-00A562DCF2CF}"/>
              </a:ext>
            </a:extLst>
          </p:cNvPr>
          <p:cNvSpPr txBox="1"/>
          <p:nvPr/>
        </p:nvSpPr>
        <p:spPr>
          <a:xfrm>
            <a:off x="2289223" y="5855449"/>
            <a:ext cx="553357" cy="261290"/>
          </a:xfrm>
          <a:prstGeom prst="rect">
            <a:avLst/>
          </a:prstGeom>
          <a:noFill/>
        </p:spPr>
        <p:txBody>
          <a:bodyPr wrap="none" rtlCol="0">
            <a:spAutoFit/>
          </a:bodyPr>
          <a:lstStyle/>
          <a:p>
            <a:pPr algn="l" rtl="0" fontAlgn="base">
              <a:spcBef>
                <a:spcPct val="50000"/>
              </a:spcBef>
              <a:spcAft>
                <a:spcPct val="0"/>
              </a:spcAft>
              <a:defRPr/>
            </a:pPr>
            <a:r>
              <a:rPr lang="en-US" sz="1098" kern="1200">
                <a:solidFill>
                  <a:schemeClr val="tx1"/>
                </a:solidFill>
                <a:latin typeface="Ericsson Hilda"/>
                <a:ea typeface="+mn-ea"/>
                <a:cs typeface="+mn-cs"/>
              </a:rPr>
              <a:t>DNN1</a:t>
            </a:r>
            <a:endParaRPr lang="en-US" sz="1098" kern="1200">
              <a:solidFill>
                <a:schemeClr val="tx1"/>
              </a:solidFill>
              <a:latin typeface="Ericsson Hilda"/>
            </a:endParaRPr>
          </a:p>
        </p:txBody>
      </p:sp>
      <p:cxnSp>
        <p:nvCxnSpPr>
          <p:cNvPr id="33" name="Straight Connector 32">
            <a:extLst>
              <a:ext uri="{FF2B5EF4-FFF2-40B4-BE49-F238E27FC236}">
                <a16:creationId xmlns:a16="http://schemas.microsoft.com/office/drawing/2014/main" id="{63D4D86B-FFB0-4144-93A8-867257A558C3}"/>
              </a:ext>
            </a:extLst>
          </p:cNvPr>
          <p:cNvCxnSpPr>
            <a:cxnSpLocks/>
          </p:cNvCxnSpPr>
          <p:nvPr/>
        </p:nvCxnSpPr>
        <p:spPr bwMode="auto">
          <a:xfrm>
            <a:off x="3023945" y="6001901"/>
            <a:ext cx="730492"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37" name="Speech Bubble: Rectangle with Corners Rounded 36">
            <a:extLst>
              <a:ext uri="{FF2B5EF4-FFF2-40B4-BE49-F238E27FC236}">
                <a16:creationId xmlns:a16="http://schemas.microsoft.com/office/drawing/2014/main" id="{5672A0A1-5C92-4EA8-84DD-6B8AB20477B0}"/>
              </a:ext>
            </a:extLst>
          </p:cNvPr>
          <p:cNvSpPr/>
          <p:nvPr/>
        </p:nvSpPr>
        <p:spPr bwMode="auto">
          <a:xfrm>
            <a:off x="6516277" y="1384924"/>
            <a:ext cx="789524" cy="355686"/>
          </a:xfrm>
          <a:prstGeom prst="wedgeRoundRectCallout">
            <a:avLst>
              <a:gd name="adj1" fmla="val -20833"/>
              <a:gd name="adj2" fmla="val 9583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DNN1</a:t>
            </a:r>
          </a:p>
        </p:txBody>
      </p:sp>
      <p:sp>
        <p:nvSpPr>
          <p:cNvPr id="38" name="Speech Bubble: Rectangle with Corners Rounded 37">
            <a:extLst>
              <a:ext uri="{FF2B5EF4-FFF2-40B4-BE49-F238E27FC236}">
                <a16:creationId xmlns:a16="http://schemas.microsoft.com/office/drawing/2014/main" id="{740B43B9-655E-4E12-8F17-032C1013D1D9}"/>
              </a:ext>
            </a:extLst>
          </p:cNvPr>
          <p:cNvSpPr/>
          <p:nvPr/>
        </p:nvSpPr>
        <p:spPr bwMode="auto">
          <a:xfrm>
            <a:off x="6897073" y="3421200"/>
            <a:ext cx="789524" cy="355686"/>
          </a:xfrm>
          <a:prstGeom prst="wedgeRoundRectCallout">
            <a:avLst>
              <a:gd name="adj1" fmla="val -60418"/>
              <a:gd name="adj2" fmla="val -99716"/>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1850" tIns="35926" rIns="73000" bIns="36500" numCol="1" spcCol="0" rtlCol="0" fromWordArt="0" anchor="t" anchorCtr="0" forceAA="0" compatLnSpc="1">
            <a:prstTxWarp prst="textNoShape">
              <a:avLst/>
            </a:prstTxWarp>
            <a:noAutofit/>
          </a:bodyPr>
          <a:lstStyle/>
          <a:p>
            <a:pPr algn="l">
              <a:spcBef>
                <a:spcPts val="798"/>
              </a:spcBef>
            </a:pPr>
            <a:r>
              <a:rPr lang="en-US" sz="1596">
                <a:solidFill>
                  <a:schemeClr val="bg1"/>
                </a:solidFill>
                <a:latin typeface="+mn-lt"/>
              </a:rPr>
              <a:t>DNN1</a:t>
            </a:r>
          </a:p>
        </p:txBody>
      </p:sp>
    </p:spTree>
    <p:extLst>
      <p:ext uri="{BB962C8B-B14F-4D97-AF65-F5344CB8AC3E}">
        <p14:creationId xmlns:p14="http://schemas.microsoft.com/office/powerpoint/2010/main" val="3727443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87752E-21C8-4610-B635-73D36A0F521D}"/>
              </a:ext>
            </a:extLst>
          </p:cNvPr>
          <p:cNvSpPr txBox="1"/>
          <p:nvPr/>
        </p:nvSpPr>
        <p:spPr>
          <a:xfrm>
            <a:off x="8541424" y="4490624"/>
            <a:ext cx="3476406" cy="1194559"/>
          </a:xfrm>
          <a:prstGeom prst="rect">
            <a:avLst/>
          </a:prstGeom>
          <a:noFill/>
          <a:ln w="25400">
            <a:solidFill>
              <a:srgbClr val="FF0000"/>
            </a:solidFill>
          </a:ln>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2" name="Title 1">
            <a:extLst>
              <a:ext uri="{FF2B5EF4-FFF2-40B4-BE49-F238E27FC236}">
                <a16:creationId xmlns:a16="http://schemas.microsoft.com/office/drawing/2014/main" id="{CE605C0E-237E-48F4-A4EA-0039D66E946B}"/>
              </a:ext>
            </a:extLst>
          </p:cNvPr>
          <p:cNvSpPr>
            <a:spLocks noGrp="1"/>
          </p:cNvSpPr>
          <p:nvPr>
            <p:ph type="title"/>
          </p:nvPr>
        </p:nvSpPr>
        <p:spPr>
          <a:xfrm>
            <a:off x="479425" y="476250"/>
            <a:ext cx="10607148" cy="1081088"/>
          </a:xfrm>
        </p:spPr>
        <p:txBody>
          <a:bodyPr/>
          <a:lstStyle/>
          <a:p>
            <a:r>
              <a:rPr lang="en-US" sz="3600"/>
              <a:t>Overview: PGW selection in EPC interworking when using same DNN on different network slices</a:t>
            </a:r>
          </a:p>
        </p:txBody>
      </p:sp>
      <p:graphicFrame>
        <p:nvGraphicFramePr>
          <p:cNvPr id="5" name="Table 5">
            <a:extLst>
              <a:ext uri="{FF2B5EF4-FFF2-40B4-BE49-F238E27FC236}">
                <a16:creationId xmlns:a16="http://schemas.microsoft.com/office/drawing/2014/main" id="{E194C155-04EC-47C9-BCAE-3682D375E887}"/>
              </a:ext>
            </a:extLst>
          </p:cNvPr>
          <p:cNvGraphicFramePr>
            <a:graphicFrameLocks noGrp="1"/>
          </p:cNvGraphicFramePr>
          <p:nvPr>
            <p:ph sz="half" idx="1"/>
          </p:nvPr>
        </p:nvGraphicFramePr>
        <p:xfrm>
          <a:off x="254999" y="1457960"/>
          <a:ext cx="8212264" cy="4866640"/>
        </p:xfrm>
        <a:graphic>
          <a:graphicData uri="http://schemas.openxmlformats.org/drawingml/2006/table">
            <a:tbl>
              <a:tblPr firstRow="1" bandRow="1">
                <a:tableStyleId>{5C22544A-7EE6-4342-B048-85BDC9FD1C3A}</a:tableStyleId>
              </a:tblPr>
              <a:tblGrid>
                <a:gridCol w="2053066">
                  <a:extLst>
                    <a:ext uri="{9D8B030D-6E8A-4147-A177-3AD203B41FA5}">
                      <a16:colId xmlns:a16="http://schemas.microsoft.com/office/drawing/2014/main" val="221803869"/>
                    </a:ext>
                  </a:extLst>
                </a:gridCol>
                <a:gridCol w="2053066">
                  <a:extLst>
                    <a:ext uri="{9D8B030D-6E8A-4147-A177-3AD203B41FA5}">
                      <a16:colId xmlns:a16="http://schemas.microsoft.com/office/drawing/2014/main" val="740539114"/>
                    </a:ext>
                  </a:extLst>
                </a:gridCol>
                <a:gridCol w="2053066">
                  <a:extLst>
                    <a:ext uri="{9D8B030D-6E8A-4147-A177-3AD203B41FA5}">
                      <a16:colId xmlns:a16="http://schemas.microsoft.com/office/drawing/2014/main" val="2045652038"/>
                    </a:ext>
                  </a:extLst>
                </a:gridCol>
                <a:gridCol w="2053066">
                  <a:extLst>
                    <a:ext uri="{9D8B030D-6E8A-4147-A177-3AD203B41FA5}">
                      <a16:colId xmlns:a16="http://schemas.microsoft.com/office/drawing/2014/main" val="3191624135"/>
                    </a:ext>
                  </a:extLst>
                </a:gridCol>
              </a:tblGrid>
              <a:tr h="370840">
                <a:tc>
                  <a:txBody>
                    <a:bodyPr/>
                    <a:lstStyle/>
                    <a:p>
                      <a:r>
                        <a:rPr lang="en-US" sz="1100"/>
                        <a:t>Solution for PGW selection</a:t>
                      </a:r>
                    </a:p>
                  </a:txBody>
                  <a:tcPr/>
                </a:tc>
                <a:tc>
                  <a:txBody>
                    <a:bodyPr/>
                    <a:lstStyle/>
                    <a:p>
                      <a:r>
                        <a:rPr lang="en-US" sz="1100"/>
                        <a:t>Impacts</a:t>
                      </a:r>
                    </a:p>
                  </a:txBody>
                  <a:tcPr/>
                </a:tc>
                <a:tc>
                  <a:txBody>
                    <a:bodyPr/>
                    <a:lstStyle/>
                    <a:p>
                      <a:r>
                        <a:rPr lang="en-US" sz="1100"/>
                        <a:t>Impact on VPLMN</a:t>
                      </a:r>
                    </a:p>
                  </a:txBody>
                  <a:tcPr/>
                </a:tc>
                <a:tc>
                  <a:txBody>
                    <a:bodyPr/>
                    <a:lstStyle/>
                    <a:p>
                      <a:r>
                        <a:rPr lang="en-US" sz="1100"/>
                        <a:t>Comment 4G</a:t>
                      </a:r>
                    </a:p>
                  </a:txBody>
                  <a:tcPr/>
                </a:tc>
                <a:extLst>
                  <a:ext uri="{0D108BD9-81ED-4DB2-BD59-A6C34878D82A}">
                    <a16:rowId xmlns:a16="http://schemas.microsoft.com/office/drawing/2014/main" val="2537338193"/>
                  </a:ext>
                </a:extLst>
              </a:tr>
              <a:tr h="370840">
                <a:tc>
                  <a:txBody>
                    <a:bodyPr/>
                    <a:lstStyle/>
                    <a:p>
                      <a:r>
                        <a:rPr lang="en-US" sz="1100"/>
                        <a:t>UUT with DCN</a:t>
                      </a:r>
                    </a:p>
                  </a:txBody>
                  <a:tcPr/>
                </a:tc>
                <a:tc>
                  <a:txBody>
                    <a:bodyPr/>
                    <a:lstStyle/>
                    <a:p>
                      <a:r>
                        <a:rPr lang="en-US" sz="1100"/>
                        <a:t>UDM, AMF, MME, HSS, E-UTRAN</a:t>
                      </a:r>
                    </a:p>
                  </a:txBody>
                  <a:tcPr/>
                </a:tc>
                <a:tc>
                  <a:txBody>
                    <a:bodyPr/>
                    <a:lstStyle/>
                    <a:p>
                      <a:r>
                        <a:rPr lang="en-US" sz="1100">
                          <a:solidFill>
                            <a:schemeClr val="accent6"/>
                          </a:solidFill>
                        </a:rPr>
                        <a:t>Yes (MME, AMF, E-UTRAN)</a:t>
                      </a:r>
                    </a:p>
                  </a:txBody>
                  <a:tcPr/>
                </a:tc>
                <a:tc>
                  <a:txBody>
                    <a:bodyPr/>
                    <a:lstStyle/>
                    <a:p>
                      <a:r>
                        <a:rPr lang="en-US" sz="1100"/>
                        <a:t>DCN not widely deployed on EPC according to current market feedback</a:t>
                      </a:r>
                    </a:p>
                  </a:txBody>
                  <a:tcPr/>
                </a:tc>
                <a:extLst>
                  <a:ext uri="{0D108BD9-81ED-4DB2-BD59-A6C34878D82A}">
                    <a16:rowId xmlns:a16="http://schemas.microsoft.com/office/drawing/2014/main" val="2099353735"/>
                  </a:ext>
                </a:extLst>
              </a:tr>
              <a:tr h="370840">
                <a:tc>
                  <a:txBody>
                    <a:bodyPr/>
                    <a:lstStyle/>
                    <a:p>
                      <a:r>
                        <a:rPr lang="en-US" sz="1100"/>
                        <a:t>UUT without DCN</a:t>
                      </a:r>
                    </a:p>
                  </a:txBody>
                  <a:tcPr/>
                </a:tc>
                <a:tc>
                  <a:txBody>
                    <a:bodyPr/>
                    <a:lstStyle/>
                    <a:p>
                      <a:r>
                        <a:rPr lang="en-US" sz="1100"/>
                        <a:t>UDM, AMF, MME, HSS (but also possible to have configuration on MME per IMSI range)</a:t>
                      </a:r>
                    </a:p>
                  </a:txBody>
                  <a:tcPr/>
                </a:tc>
                <a:tc>
                  <a:txBody>
                    <a:bodyPr/>
                    <a:lstStyle/>
                    <a:p>
                      <a:r>
                        <a:rPr lang="en-US" sz="1100">
                          <a:solidFill>
                            <a:schemeClr val="accent6"/>
                          </a:solidFill>
                        </a:rPr>
                        <a:t>Yes (MME, AMF)</a:t>
                      </a:r>
                    </a:p>
                  </a:txBody>
                  <a:tcPr/>
                </a:tc>
                <a:tc>
                  <a:txBody>
                    <a:bodyPr/>
                    <a:lstStyle/>
                    <a:p>
                      <a:r>
                        <a:rPr lang="en-US" sz="1100"/>
                        <a:t>Using UUT only for PGW selection is not described in 3GPP and not supported/tested/verified in deployed MMEs </a:t>
                      </a:r>
                    </a:p>
                  </a:txBody>
                  <a:tcPr/>
                </a:tc>
                <a:extLst>
                  <a:ext uri="{0D108BD9-81ED-4DB2-BD59-A6C34878D82A}">
                    <a16:rowId xmlns:a16="http://schemas.microsoft.com/office/drawing/2014/main" val="3945909725"/>
                  </a:ext>
                </a:extLst>
              </a:tr>
              <a:tr h="370840">
                <a:tc>
                  <a:txBody>
                    <a:bodyPr/>
                    <a:lstStyle/>
                    <a:p>
                      <a:r>
                        <a:rPr lang="en-US" sz="1100">
                          <a:solidFill>
                            <a:schemeClr val="tx1"/>
                          </a:solidFill>
                        </a:rPr>
                        <a:t>APN-OI replacement on UE or on APN level (only for HR roaming)</a:t>
                      </a:r>
                    </a:p>
                  </a:txBody>
                  <a:tcPr/>
                </a:tc>
                <a:tc>
                  <a:txBody>
                    <a:bodyPr/>
                    <a:lstStyle/>
                    <a:p>
                      <a:r>
                        <a:rPr lang="en-US" sz="1100">
                          <a:solidFill>
                            <a:schemeClr val="tx1"/>
                          </a:solidFill>
                        </a:rPr>
                        <a:t>HSS, MME</a:t>
                      </a:r>
                    </a:p>
                  </a:txBody>
                  <a:tcPr/>
                </a:tc>
                <a:tc>
                  <a:txBody>
                    <a:bodyPr/>
                    <a:lstStyle/>
                    <a:p>
                      <a:r>
                        <a:rPr lang="en-US" sz="1100">
                          <a:solidFill>
                            <a:schemeClr val="accent6"/>
                          </a:solidFill>
                        </a:rPr>
                        <a:t>Yes (MME)</a:t>
                      </a:r>
                    </a:p>
                  </a:txBody>
                  <a:tcPr/>
                </a:tc>
                <a:tc>
                  <a:txBody>
                    <a:bodyPr/>
                    <a:lstStyle/>
                    <a:p>
                      <a:r>
                        <a:rPr lang="en-US" sz="1100">
                          <a:solidFill>
                            <a:schemeClr val="tx1"/>
                          </a:solidFill>
                        </a:rPr>
                        <a:t>Already supported by Ericsson. Not supported by all deployed MME (as discussed in GSMA; recommendation exist)</a:t>
                      </a:r>
                    </a:p>
                  </a:txBody>
                  <a:tcPr/>
                </a:tc>
                <a:extLst>
                  <a:ext uri="{0D108BD9-81ED-4DB2-BD59-A6C34878D82A}">
                    <a16:rowId xmlns:a16="http://schemas.microsoft.com/office/drawing/2014/main" val="1593330424"/>
                  </a:ext>
                </a:extLst>
              </a:tr>
              <a:tr h="486134">
                <a:tc>
                  <a:txBody>
                    <a:bodyPr/>
                    <a:lstStyle/>
                    <a:p>
                      <a:r>
                        <a:rPr lang="en-US" sz="1100">
                          <a:solidFill>
                            <a:schemeClr val="tx1"/>
                          </a:solidFill>
                        </a:rPr>
                        <a:t>Charging Characteristics</a:t>
                      </a:r>
                    </a:p>
                  </a:txBody>
                  <a:tcPr/>
                </a:tc>
                <a:tc>
                  <a:txBody>
                    <a:bodyPr/>
                    <a:lstStyle/>
                    <a:p>
                      <a:r>
                        <a:rPr lang="en-US" sz="1100">
                          <a:solidFill>
                            <a:schemeClr val="tx1"/>
                          </a:solidFill>
                        </a:rPr>
                        <a:t>HSS, MME</a:t>
                      </a:r>
                    </a:p>
                  </a:txBody>
                  <a:tcPr/>
                </a:tc>
                <a:tc>
                  <a:txBody>
                    <a:bodyPr/>
                    <a:lstStyle/>
                    <a:p>
                      <a:r>
                        <a:rPr lang="en-US" sz="1100">
                          <a:solidFill>
                            <a:schemeClr val="accent6"/>
                          </a:solidFill>
                        </a:rPr>
                        <a:t>Yes (MME)</a:t>
                      </a:r>
                    </a:p>
                  </a:txBody>
                  <a:tcPr/>
                </a:tc>
                <a:tc>
                  <a:txBody>
                    <a:bodyPr/>
                    <a:lstStyle/>
                    <a:p>
                      <a:r>
                        <a:rPr lang="en-US" sz="1100">
                          <a:solidFill>
                            <a:schemeClr val="tx1"/>
                          </a:solidFill>
                        </a:rPr>
                        <a:t>Already supported by Ericsson (proprietary); may not work when roaming (as discussed in GSMA)</a:t>
                      </a:r>
                    </a:p>
                  </a:txBody>
                  <a:tcPr/>
                </a:tc>
                <a:extLst>
                  <a:ext uri="{0D108BD9-81ED-4DB2-BD59-A6C34878D82A}">
                    <a16:rowId xmlns:a16="http://schemas.microsoft.com/office/drawing/2014/main" val="1067225996"/>
                  </a:ext>
                </a:extLst>
              </a:tr>
              <a:tr h="370840">
                <a:tc>
                  <a:txBody>
                    <a:bodyPr/>
                    <a:lstStyle/>
                    <a:p>
                      <a:r>
                        <a:rPr lang="en-US" sz="1100">
                          <a:solidFill>
                            <a:schemeClr val="tx2"/>
                          </a:solidFill>
                        </a:rPr>
                        <a:t>Create Session Request forward (Rel 16, CT4 only)</a:t>
                      </a:r>
                    </a:p>
                  </a:txBody>
                  <a:tcPr/>
                </a:tc>
                <a:tc>
                  <a:txBody>
                    <a:bodyPr/>
                    <a:lstStyle/>
                    <a:p>
                      <a:r>
                        <a:rPr lang="en-US" sz="1100">
                          <a:solidFill>
                            <a:schemeClr val="tx1"/>
                          </a:solidFill>
                        </a:rPr>
                        <a:t>SMF, MME, SGW</a:t>
                      </a:r>
                    </a:p>
                  </a:txBody>
                  <a:tcPr/>
                </a:tc>
                <a:tc>
                  <a:txBody>
                    <a:bodyPr/>
                    <a:lstStyle/>
                    <a:p>
                      <a:r>
                        <a:rPr lang="en-US" sz="1100">
                          <a:solidFill>
                            <a:schemeClr val="accent6"/>
                          </a:solidFill>
                        </a:rPr>
                        <a:t>Yes (MME,SGW)</a:t>
                      </a:r>
                    </a:p>
                  </a:txBody>
                  <a:tcPr/>
                </a:tc>
                <a:tc>
                  <a:txBody>
                    <a:bodyPr/>
                    <a:lstStyle/>
                    <a:p>
                      <a:r>
                        <a:rPr lang="en-US" sz="1100">
                          <a:solidFill>
                            <a:schemeClr val="tx2"/>
                          </a:solidFill>
                        </a:rPr>
                        <a:t>Requires interaction between SMFs in different slices</a:t>
                      </a:r>
                    </a:p>
                  </a:txBody>
                  <a:tcPr/>
                </a:tc>
                <a:extLst>
                  <a:ext uri="{0D108BD9-81ED-4DB2-BD59-A6C34878D82A}">
                    <a16:rowId xmlns:a16="http://schemas.microsoft.com/office/drawing/2014/main" val="4176693941"/>
                  </a:ext>
                </a:extLst>
              </a:tr>
              <a:tr h="370840">
                <a:tc>
                  <a:txBody>
                    <a:bodyPr/>
                    <a:lstStyle/>
                    <a:p>
                      <a:pPr marL="0" marR="0" lvl="0" indent="0" algn="l" rtl="0" eaLnBrk="1" fontAlgn="auto" latinLnBrk="0" hangingPunct="1">
                        <a:lnSpc>
                          <a:spcPct val="100000"/>
                        </a:lnSpc>
                        <a:spcBef>
                          <a:spcPts val="0"/>
                        </a:spcBef>
                        <a:spcAft>
                          <a:spcPts val="0"/>
                        </a:spcAft>
                        <a:buClrTx/>
                        <a:buSzTx/>
                        <a:buFontTx/>
                        <a:buNone/>
                      </a:pPr>
                      <a:r>
                        <a:rPr lang="en-US" sz="1100">
                          <a:solidFill>
                            <a:schemeClr val="tx2"/>
                          </a:solidFill>
                        </a:rPr>
                        <a:t>Create Session Request reject (Rel 17, CT4 only)</a:t>
                      </a:r>
                    </a:p>
                    <a:p>
                      <a:endParaRPr lang="en-US" sz="1100">
                        <a:solidFill>
                          <a:schemeClr val="tx2"/>
                        </a:solidFill>
                      </a:endParaRPr>
                    </a:p>
                  </a:txBody>
                  <a:tcPr/>
                </a:tc>
                <a:tc>
                  <a:txBody>
                    <a:bodyPr/>
                    <a:lstStyle/>
                    <a:p>
                      <a:r>
                        <a:rPr lang="en-US" sz="1100"/>
                        <a:t>SMF, MME</a:t>
                      </a:r>
                    </a:p>
                  </a:txBody>
                  <a:tcPr/>
                </a:tc>
                <a:tc>
                  <a:txBody>
                    <a:bodyPr/>
                    <a:lstStyle/>
                    <a:p>
                      <a:r>
                        <a:rPr lang="en-US" sz="1100">
                          <a:solidFill>
                            <a:schemeClr val="accent6"/>
                          </a:solidFill>
                        </a:rPr>
                        <a:t>Yes (MME)</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100">
                          <a:solidFill>
                            <a:schemeClr val="tx2"/>
                          </a:solidFill>
                        </a:rPr>
                        <a:t>Requires support in both HPLMN and VPLMN</a:t>
                      </a:r>
                    </a:p>
                    <a:p>
                      <a:endParaRPr lang="en-US" sz="1100">
                        <a:solidFill>
                          <a:schemeClr val="tx2"/>
                        </a:solidFill>
                      </a:endParaRPr>
                    </a:p>
                  </a:txBody>
                  <a:tcPr/>
                </a:tc>
                <a:extLst>
                  <a:ext uri="{0D108BD9-81ED-4DB2-BD59-A6C34878D82A}">
                    <a16:rowId xmlns:a16="http://schemas.microsoft.com/office/drawing/2014/main" val="66056190"/>
                  </a:ext>
                </a:extLst>
              </a:tr>
              <a:tr h="370840">
                <a:tc>
                  <a:txBody>
                    <a:bodyPr/>
                    <a:lstStyle/>
                    <a:p>
                      <a:r>
                        <a:rPr lang="en-US" sz="1100">
                          <a:solidFill>
                            <a:schemeClr val="tx1"/>
                          </a:solidFill>
                        </a:rPr>
                        <a:t>Share the SMF+PGW-C on network slices</a:t>
                      </a:r>
                    </a:p>
                  </a:txBody>
                  <a:tcPr/>
                </a:tc>
                <a:tc>
                  <a:txBody>
                    <a:bodyPr/>
                    <a:lstStyle/>
                    <a:p>
                      <a:r>
                        <a:rPr lang="en-US" sz="1100">
                          <a:solidFill>
                            <a:srgbClr val="242424"/>
                          </a:solidFill>
                        </a:rPr>
                        <a:t>SMF (see </a:t>
                      </a:r>
                      <a:r>
                        <a:rPr lang="en-US" sz="1100">
                          <a:solidFill>
                            <a:srgbClr val="242424"/>
                          </a:solidFill>
                          <a:hlinkClick r:id="" action="ppaction://noaction">
                            <a:extLst>
                              <a:ext uri="{A12FA001-AC4F-418D-AE19-62706E023703}">
                                <ahyp:hlinkClr xmlns:ahyp="http://schemas.microsoft.com/office/drawing/2018/hyperlinkcolor" val="tx"/>
                              </a:ext>
                            </a:extLst>
                          </a:hlinkClick>
                        </a:rPr>
                        <a:t>slide</a:t>
                      </a:r>
                      <a:r>
                        <a:rPr lang="en-US" sz="1100">
                          <a:solidFill>
                            <a:srgbClr val="242424"/>
                          </a:solidFill>
                        </a:rPr>
                        <a:t>)</a:t>
                      </a:r>
                    </a:p>
                  </a:txBody>
                  <a:tcPr/>
                </a:tc>
                <a:tc>
                  <a:txBody>
                    <a:bodyPr/>
                    <a:lstStyle/>
                    <a:p>
                      <a:r>
                        <a:rPr lang="en-US" sz="1100">
                          <a:solidFill>
                            <a:srgbClr val="242424"/>
                          </a:solidFill>
                        </a:rPr>
                        <a:t>--</a:t>
                      </a:r>
                    </a:p>
                  </a:txBody>
                  <a:tcPr/>
                </a:tc>
                <a:tc>
                  <a:txBody>
                    <a:bodyPr/>
                    <a:lstStyle/>
                    <a:p>
                      <a:endParaRPr lang="en-US" sz="1100" strike="noStrike">
                        <a:solidFill>
                          <a:srgbClr val="242424"/>
                        </a:solidFill>
                      </a:endParaRPr>
                    </a:p>
                  </a:txBody>
                  <a:tcPr/>
                </a:tc>
                <a:extLst>
                  <a:ext uri="{0D108BD9-81ED-4DB2-BD59-A6C34878D82A}">
                    <a16:rowId xmlns:a16="http://schemas.microsoft.com/office/drawing/2014/main" val="2422023869"/>
                  </a:ext>
                </a:extLst>
              </a:tr>
            </a:tbl>
          </a:graphicData>
        </a:graphic>
      </p:graphicFrame>
      <p:sp>
        <p:nvSpPr>
          <p:cNvPr id="4" name="Content Placeholder 3">
            <a:extLst>
              <a:ext uri="{FF2B5EF4-FFF2-40B4-BE49-F238E27FC236}">
                <a16:creationId xmlns:a16="http://schemas.microsoft.com/office/drawing/2014/main" id="{64C22461-2AF5-41EB-A32B-7E3344D7BBE8}"/>
              </a:ext>
            </a:extLst>
          </p:cNvPr>
          <p:cNvSpPr>
            <a:spLocks noGrp="1"/>
          </p:cNvSpPr>
          <p:nvPr>
            <p:ph sz="quarter" idx="3"/>
          </p:nvPr>
        </p:nvSpPr>
        <p:spPr>
          <a:xfrm>
            <a:off x="8642555" y="1889279"/>
            <a:ext cx="3257360" cy="4392613"/>
          </a:xfrm>
        </p:spPr>
        <p:txBody>
          <a:bodyPr/>
          <a:lstStyle/>
          <a:p>
            <a:pPr marL="0" indent="0">
              <a:buNone/>
            </a:pPr>
            <a:r>
              <a:rPr lang="en-US" sz="1600"/>
              <a:t>If a solution is only supported in HPLMN, then all but the “share the SMF+PGW-C on all network slices” solution require to </a:t>
            </a:r>
            <a:r>
              <a:rPr lang="en-US" sz="1600" b="1"/>
              <a:t>use only those DNNs when roaming for which the SMF+PWG-C can be uniquely selected </a:t>
            </a:r>
          </a:p>
          <a:p>
            <a:pPr marL="0" indent="0">
              <a:buNone/>
            </a:pPr>
            <a:endParaRPr lang="en-US" sz="1600"/>
          </a:p>
          <a:p>
            <a:pPr marL="0" indent="0">
              <a:buNone/>
            </a:pPr>
            <a:endParaRPr lang="en-US" sz="1600"/>
          </a:p>
          <a:p>
            <a:pPr marL="0" indent="0">
              <a:buNone/>
            </a:pPr>
            <a:endParaRPr lang="en-US" sz="1600"/>
          </a:p>
          <a:p>
            <a:pPr marL="0" indent="0">
              <a:buNone/>
            </a:pPr>
            <a:r>
              <a:rPr lang="en-US" sz="1600"/>
              <a:t>There is no solution to select different SMF+PGW-C for same DNN in all roaming cases </a:t>
            </a:r>
          </a:p>
          <a:p>
            <a:pPr marL="0" indent="0">
              <a:buNone/>
            </a:pPr>
            <a:endParaRPr lang="en-US" sz="1400"/>
          </a:p>
        </p:txBody>
      </p:sp>
    </p:spTree>
    <p:extLst>
      <p:ext uri="{BB962C8B-B14F-4D97-AF65-F5344CB8AC3E}">
        <p14:creationId xmlns:p14="http://schemas.microsoft.com/office/powerpoint/2010/main" val="562435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5A354-7630-4420-92FB-DA79EE479A2D}"/>
              </a:ext>
            </a:extLst>
          </p:cNvPr>
          <p:cNvSpPr>
            <a:spLocks noGrp="1"/>
          </p:cNvSpPr>
          <p:nvPr>
            <p:ph type="title"/>
          </p:nvPr>
        </p:nvSpPr>
        <p:spPr/>
        <p:txBody>
          <a:bodyPr/>
          <a:lstStyle/>
          <a:p>
            <a:r>
              <a:rPr lang="en-US"/>
              <a:t>APN/DNN and S-NSSAI: Working and non-working cases from an MME perspective</a:t>
            </a:r>
          </a:p>
        </p:txBody>
      </p:sp>
      <p:sp>
        <p:nvSpPr>
          <p:cNvPr id="3" name="Content Placeholder 2">
            <a:extLst>
              <a:ext uri="{FF2B5EF4-FFF2-40B4-BE49-F238E27FC236}">
                <a16:creationId xmlns:a16="http://schemas.microsoft.com/office/drawing/2014/main" id="{AD6E9F20-2C89-4CEA-826A-D885EBBABC1F}"/>
              </a:ext>
            </a:extLst>
          </p:cNvPr>
          <p:cNvSpPr>
            <a:spLocks noGrp="1"/>
          </p:cNvSpPr>
          <p:nvPr>
            <p:ph sz="quarter" idx="10"/>
          </p:nvPr>
        </p:nvSpPr>
        <p:spPr/>
        <p:txBody>
          <a:bodyPr/>
          <a:lstStyle/>
          <a:p>
            <a:r>
              <a:rPr lang="en-US">
                <a:solidFill>
                  <a:schemeClr val="accent2"/>
                </a:solidFill>
              </a:rPr>
              <a:t>If an APN/DNN is supported only on one slice, then the MME can select any SMF+PGW-C that supports this APN/DNN </a:t>
            </a:r>
            <a:r>
              <a:rPr lang="en-US"/>
              <a:t>- </a:t>
            </a:r>
            <a:r>
              <a:rPr lang="en-US">
                <a:solidFill>
                  <a:srgbClr val="00B050"/>
                </a:solidFill>
              </a:rPr>
              <a:t>ok</a:t>
            </a:r>
          </a:p>
          <a:p>
            <a:r>
              <a:rPr lang="en-US"/>
              <a:t>If an APN/DNN is supported on more than one slice:</a:t>
            </a:r>
          </a:p>
          <a:p>
            <a:pPr lvl="2"/>
            <a:r>
              <a:rPr lang="en-US"/>
              <a:t>If different SMF+PGW-C supporting this APN/DNN support different slices – </a:t>
            </a:r>
            <a:r>
              <a:rPr lang="en-US">
                <a:solidFill>
                  <a:schemeClr val="accent6"/>
                </a:solidFill>
              </a:rPr>
              <a:t>not ok</a:t>
            </a:r>
          </a:p>
          <a:p>
            <a:pPr lvl="2"/>
            <a:r>
              <a:rPr lang="en-US">
                <a:solidFill>
                  <a:schemeClr val="accent2"/>
                </a:solidFill>
              </a:rPr>
              <a:t>If an SMF+PGW-C supporting this APN/DNN also supports all slices</a:t>
            </a:r>
          </a:p>
          <a:p>
            <a:pPr lvl="3"/>
            <a:r>
              <a:rPr lang="en-US">
                <a:solidFill>
                  <a:schemeClr val="accent2"/>
                </a:solidFill>
              </a:rPr>
              <a:t>If a UE with this APN/DNN only have one of the slices in UDM </a:t>
            </a:r>
            <a:r>
              <a:rPr lang="en-US"/>
              <a:t>– </a:t>
            </a:r>
            <a:r>
              <a:rPr lang="en-US">
                <a:solidFill>
                  <a:srgbClr val="00B050"/>
                </a:solidFill>
              </a:rPr>
              <a:t>ok</a:t>
            </a:r>
          </a:p>
          <a:p>
            <a:pPr lvl="4"/>
            <a:r>
              <a:rPr lang="en-US"/>
              <a:t>During PDN connection establishment, SMF+PGW-C must check the UE subscription to find the correct S-NSSAI  for this APN/DNN</a:t>
            </a:r>
            <a:endParaRPr lang="en-US">
              <a:solidFill>
                <a:srgbClr val="00B050"/>
              </a:solidFill>
            </a:endParaRPr>
          </a:p>
          <a:p>
            <a:pPr lvl="3"/>
            <a:r>
              <a:rPr lang="en-US"/>
              <a:t>If a UE with this APN/DNN has more than one of the slices supporting this APN/DNN in UDM – </a:t>
            </a:r>
            <a:r>
              <a:rPr lang="en-US">
                <a:solidFill>
                  <a:schemeClr val="accent6"/>
                </a:solidFill>
              </a:rPr>
              <a:t>not ok</a:t>
            </a:r>
          </a:p>
          <a:p>
            <a:endParaRPr lang="en-US"/>
          </a:p>
        </p:txBody>
      </p:sp>
    </p:spTree>
    <p:extLst>
      <p:ext uri="{BB962C8B-B14F-4D97-AF65-F5344CB8AC3E}">
        <p14:creationId xmlns:p14="http://schemas.microsoft.com/office/powerpoint/2010/main" val="4258180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8F11-B80B-4733-B8BA-85BDD17B8161}"/>
              </a:ext>
            </a:extLst>
          </p:cNvPr>
          <p:cNvSpPr>
            <a:spLocks noGrp="1"/>
          </p:cNvSpPr>
          <p:nvPr>
            <p:ph type="title"/>
          </p:nvPr>
        </p:nvSpPr>
        <p:spPr/>
        <p:txBody>
          <a:bodyPr/>
          <a:lstStyle/>
          <a:p>
            <a:r>
              <a:rPr lang="en-US" sz="4000"/>
              <a:t>Different SMF+PGW-C for same DNN on different network slices</a:t>
            </a:r>
            <a:endParaRPr lang="en-US"/>
          </a:p>
        </p:txBody>
      </p:sp>
      <p:sp>
        <p:nvSpPr>
          <p:cNvPr id="3" name="Content Placeholder 2">
            <a:extLst>
              <a:ext uri="{FF2B5EF4-FFF2-40B4-BE49-F238E27FC236}">
                <a16:creationId xmlns:a16="http://schemas.microsoft.com/office/drawing/2014/main" id="{86199B2C-9439-4064-BA6D-5AF9976C157E}"/>
              </a:ext>
            </a:extLst>
          </p:cNvPr>
          <p:cNvSpPr>
            <a:spLocks noGrp="1"/>
          </p:cNvSpPr>
          <p:nvPr>
            <p:ph sz="half" idx="1"/>
          </p:nvPr>
        </p:nvSpPr>
        <p:spPr/>
        <p:txBody>
          <a:bodyPr/>
          <a:lstStyle/>
          <a:p>
            <a:pPr marL="0" indent="0">
              <a:buNone/>
            </a:pPr>
            <a:r>
              <a:rPr lang="en-US" sz="2000"/>
              <a:t>Selection of different SMF+PGW-C for same DNN (for different UEs) by the MME requires additional information</a:t>
            </a:r>
          </a:p>
          <a:p>
            <a:pPr lvl="1"/>
            <a:r>
              <a:rPr lang="en-US"/>
              <a:t>Note: MME does not have and does not use S-NSSAI</a:t>
            </a:r>
          </a:p>
          <a:p>
            <a:r>
              <a:rPr lang="en-US" sz="2000"/>
              <a:t>Standardized solutions</a:t>
            </a:r>
          </a:p>
          <a:p>
            <a:pPr lvl="2"/>
            <a:r>
              <a:rPr lang="en-US"/>
              <a:t>UUT with DCN; requires UUT support in HSS, MME, eNB, UDM and AMF</a:t>
            </a:r>
          </a:p>
          <a:p>
            <a:r>
              <a:rPr lang="en-US"/>
              <a:t>Non-standardized solutions</a:t>
            </a:r>
          </a:p>
          <a:p>
            <a:pPr lvl="2"/>
            <a:r>
              <a:rPr lang="en-US"/>
              <a:t>UUT without DCN: same as UUT with DCN but not required for eNB</a:t>
            </a:r>
          </a:p>
          <a:p>
            <a:pPr lvl="2"/>
            <a:r>
              <a:rPr lang="en-US">
                <a:solidFill>
                  <a:schemeClr val="tx1"/>
                </a:solidFill>
              </a:rPr>
              <a:t>APN-OI replacement on UE or on APN level</a:t>
            </a:r>
          </a:p>
          <a:p>
            <a:pPr lvl="2"/>
            <a:r>
              <a:rPr lang="en-US">
                <a:solidFill>
                  <a:schemeClr val="tx1"/>
                </a:solidFill>
              </a:rPr>
              <a:t>Charging Characteristics</a:t>
            </a:r>
          </a:p>
          <a:p>
            <a:pPr marL="183600" lvl="1" indent="0">
              <a:buNone/>
            </a:pPr>
            <a:endParaRPr lang="en-US"/>
          </a:p>
          <a:p>
            <a:pPr lvl="1"/>
            <a:endParaRPr lang="en-US"/>
          </a:p>
        </p:txBody>
      </p:sp>
      <p:sp>
        <p:nvSpPr>
          <p:cNvPr id="4" name="Content Placeholder 3">
            <a:extLst>
              <a:ext uri="{FF2B5EF4-FFF2-40B4-BE49-F238E27FC236}">
                <a16:creationId xmlns:a16="http://schemas.microsoft.com/office/drawing/2014/main" id="{4D112E8E-D92E-4EC3-847C-BEBC9406DEAB}"/>
              </a:ext>
            </a:extLst>
          </p:cNvPr>
          <p:cNvSpPr>
            <a:spLocks noGrp="1"/>
          </p:cNvSpPr>
          <p:nvPr>
            <p:ph sz="quarter" idx="3"/>
          </p:nvPr>
        </p:nvSpPr>
        <p:spPr/>
        <p:txBody>
          <a:bodyPr/>
          <a:lstStyle/>
          <a:p>
            <a:pPr marL="0" indent="0">
              <a:buNone/>
            </a:pPr>
            <a:r>
              <a:rPr lang="en-US"/>
              <a:t>3GPP has standardized solutions where the originally selected SMF is enhanced to find the right SMF</a:t>
            </a:r>
          </a:p>
          <a:p>
            <a:pPr lvl="1"/>
            <a:r>
              <a:rPr lang="en-US" i="0" u="none" strike="noStrike" kern="1200">
                <a:solidFill>
                  <a:srgbClr val="181818"/>
                </a:solidFill>
                <a:effectLst/>
                <a:latin typeface="Ericsson Hilda" panose="00000500000000000000" pitchFamily="2" charset="0"/>
              </a:rPr>
              <a:t>Create Session Request forward (Rel 16, CT4 only): impacts SMF</a:t>
            </a:r>
            <a:endParaRPr lang="en-US" sz="3200">
              <a:latin typeface="Arial" panose="020B0604020202020204" pitchFamily="34" charset="0"/>
            </a:endParaRPr>
          </a:p>
          <a:p>
            <a:pPr lvl="1"/>
            <a:r>
              <a:rPr lang="en-US" sz="2000" i="0" u="none" strike="noStrike" kern="1200">
                <a:solidFill>
                  <a:srgbClr val="181818"/>
                </a:solidFill>
                <a:effectLst/>
                <a:latin typeface="Ericsson Hilda" panose="00000500000000000000" pitchFamily="2" charset="0"/>
              </a:rPr>
              <a:t>Create Session Request reject (Rel 17, CT4 only): impacts SMF and MME</a:t>
            </a:r>
            <a:endParaRPr lang="en-US" sz="3200" i="0" u="none" strike="noStrike">
              <a:effectLst/>
              <a:latin typeface="Arial" panose="020B0604020202020204" pitchFamily="34" charset="0"/>
            </a:endParaRPr>
          </a:p>
          <a:p>
            <a:pPr lvl="1"/>
            <a:endParaRPr lang="en-US"/>
          </a:p>
        </p:txBody>
      </p:sp>
    </p:spTree>
    <p:extLst>
      <p:ext uri="{BB962C8B-B14F-4D97-AF65-F5344CB8AC3E}">
        <p14:creationId xmlns:p14="http://schemas.microsoft.com/office/powerpoint/2010/main" val="805017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9E841F5E-7C81-434C-A63E-54A0B7686093}"/>
              </a:ext>
            </a:extLst>
          </p:cNvPr>
          <p:cNvSpPr>
            <a:spLocks noGrp="1"/>
          </p:cNvSpPr>
          <p:nvPr>
            <p:ph type="title"/>
          </p:nvPr>
        </p:nvSpPr>
        <p:spPr>
          <a:xfrm>
            <a:off x="479425" y="476250"/>
            <a:ext cx="10050030" cy="1081088"/>
          </a:xfrm>
        </p:spPr>
        <p:txBody>
          <a:bodyPr/>
          <a:lstStyle/>
          <a:p>
            <a:r>
              <a:rPr lang="en-US"/>
              <a:t>3GPP Rel 16/17: EPC interworking and network slicing </a:t>
            </a:r>
          </a:p>
        </p:txBody>
      </p:sp>
      <p:sp>
        <p:nvSpPr>
          <p:cNvPr id="58" name="Content Placeholder 57">
            <a:extLst>
              <a:ext uri="{FF2B5EF4-FFF2-40B4-BE49-F238E27FC236}">
                <a16:creationId xmlns:a16="http://schemas.microsoft.com/office/drawing/2014/main" id="{29BC52BC-565A-40F3-9471-5978BCFE9CFE}"/>
              </a:ext>
            </a:extLst>
          </p:cNvPr>
          <p:cNvSpPr>
            <a:spLocks noGrp="1"/>
          </p:cNvSpPr>
          <p:nvPr>
            <p:ph sz="quarter" idx="3"/>
          </p:nvPr>
        </p:nvSpPr>
        <p:spPr>
          <a:xfrm>
            <a:off x="6990119" y="4999029"/>
            <a:ext cx="4948044" cy="1157236"/>
          </a:xfrm>
        </p:spPr>
        <p:txBody>
          <a:bodyPr>
            <a:noAutofit/>
          </a:bodyPr>
          <a:lstStyle/>
          <a:p>
            <a:pPr marL="0" indent="0">
              <a:buNone/>
            </a:pPr>
            <a:r>
              <a:rPr lang="en-US" sz="1200"/>
              <a:t>If MME does not select correct SMF+PGW-C which supports the S-NSSAI for which the UE has subscription, then SMF+PGW-C rejects Create Session Request message (1) with address of SMF+PGW-C which supports the S-NSSAI for which the UE has subscription</a:t>
            </a:r>
          </a:p>
          <a:p>
            <a:pPr marL="0" indent="0">
              <a:buNone/>
            </a:pPr>
            <a:r>
              <a:rPr lang="en-US" sz="1200"/>
              <a:t>The Rel 17 solution impacts MME. </a:t>
            </a:r>
          </a:p>
        </p:txBody>
      </p:sp>
      <p:sp>
        <p:nvSpPr>
          <p:cNvPr id="14" name="Rectangle 13">
            <a:extLst>
              <a:ext uri="{FF2B5EF4-FFF2-40B4-BE49-F238E27FC236}">
                <a16:creationId xmlns:a16="http://schemas.microsoft.com/office/drawing/2014/main" id="{30531218-ACDB-4EA4-A90B-C8943F374D2B}"/>
              </a:ext>
            </a:extLst>
          </p:cNvPr>
          <p:cNvSpPr/>
          <p:nvPr/>
        </p:nvSpPr>
        <p:spPr bwMode="auto">
          <a:xfrm>
            <a:off x="7976407" y="2704072"/>
            <a:ext cx="2319750" cy="816643"/>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S-NSSAI D</a:t>
            </a:r>
          </a:p>
        </p:txBody>
      </p:sp>
      <p:sp>
        <p:nvSpPr>
          <p:cNvPr id="15" name="Rectangle 14">
            <a:extLst>
              <a:ext uri="{FF2B5EF4-FFF2-40B4-BE49-F238E27FC236}">
                <a16:creationId xmlns:a16="http://schemas.microsoft.com/office/drawing/2014/main" id="{22F55A46-1703-4E1A-B66E-229F87930B53}"/>
              </a:ext>
            </a:extLst>
          </p:cNvPr>
          <p:cNvSpPr/>
          <p:nvPr/>
        </p:nvSpPr>
        <p:spPr bwMode="auto">
          <a:xfrm>
            <a:off x="7976407" y="1830898"/>
            <a:ext cx="2319750" cy="816643"/>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200">
                <a:solidFill>
                  <a:schemeClr val="tx1"/>
                </a:solidFill>
                <a:latin typeface="+mn-lt"/>
              </a:rPr>
              <a:t>S-NSSAI C</a:t>
            </a:r>
          </a:p>
        </p:txBody>
      </p:sp>
      <p:sp>
        <p:nvSpPr>
          <p:cNvPr id="18" name="Subtitle 7">
            <a:extLst>
              <a:ext uri="{FF2B5EF4-FFF2-40B4-BE49-F238E27FC236}">
                <a16:creationId xmlns:a16="http://schemas.microsoft.com/office/drawing/2014/main" id="{9D324848-CA02-45BD-831D-E53CEFD57C34}"/>
              </a:ext>
            </a:extLst>
          </p:cNvPr>
          <p:cNvSpPr txBox="1">
            <a:spLocks noChangeAspect="1"/>
          </p:cNvSpPr>
          <p:nvPr/>
        </p:nvSpPr>
        <p:spPr>
          <a:xfrm>
            <a:off x="8456311" y="201387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r>
              <a:rPr lang="en-US" sz="900">
                <a:latin typeface="Ericsson Hilda" pitchFamily="2" charset="0"/>
              </a:rPr>
              <a:t>SMF+</a:t>
            </a:r>
            <a:br>
              <a:rPr lang="en-US" sz="900">
                <a:latin typeface="Ericsson Hilda" pitchFamily="2" charset="0"/>
              </a:rPr>
            </a:br>
            <a:r>
              <a:rPr lang="en-US" sz="900">
                <a:latin typeface="Ericsson Hilda" pitchFamily="2" charset="0"/>
              </a:rPr>
              <a:t>PGW-C</a:t>
            </a:r>
            <a:endParaRPr lang="en-US" sz="400">
              <a:latin typeface="Ericsson Hilda" pitchFamily="2" charset="0"/>
            </a:endParaRPr>
          </a:p>
        </p:txBody>
      </p:sp>
      <p:sp>
        <p:nvSpPr>
          <p:cNvPr id="19" name="Subtitle 7">
            <a:extLst>
              <a:ext uri="{FF2B5EF4-FFF2-40B4-BE49-F238E27FC236}">
                <a16:creationId xmlns:a16="http://schemas.microsoft.com/office/drawing/2014/main" id="{D228DF3B-A9A4-4262-B361-4CE2DCA75020}"/>
              </a:ext>
            </a:extLst>
          </p:cNvPr>
          <p:cNvSpPr txBox="1">
            <a:spLocks noChangeAspect="1"/>
          </p:cNvSpPr>
          <p:nvPr/>
        </p:nvSpPr>
        <p:spPr>
          <a:xfrm>
            <a:off x="9210337" y="277826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r>
              <a:rPr lang="en-US" sz="900">
                <a:latin typeface="Ericsson Hilda" pitchFamily="2" charset="0"/>
              </a:rPr>
              <a:t>SMF+</a:t>
            </a:r>
            <a:br>
              <a:rPr lang="en-US" sz="900">
                <a:latin typeface="Ericsson Hilda" pitchFamily="2" charset="0"/>
              </a:rPr>
            </a:br>
            <a:r>
              <a:rPr lang="en-US" sz="900">
                <a:latin typeface="Ericsson Hilda" pitchFamily="2" charset="0"/>
              </a:rPr>
              <a:t>PGW-C</a:t>
            </a:r>
            <a:endParaRPr lang="en-US" sz="400">
              <a:latin typeface="Ericsson Hilda" pitchFamily="2" charset="0"/>
            </a:endParaRPr>
          </a:p>
        </p:txBody>
      </p:sp>
      <p:sp>
        <p:nvSpPr>
          <p:cNvPr id="20" name="Subtitle 7">
            <a:extLst>
              <a:ext uri="{FF2B5EF4-FFF2-40B4-BE49-F238E27FC236}">
                <a16:creationId xmlns:a16="http://schemas.microsoft.com/office/drawing/2014/main" id="{0EF8302F-F340-4252-8B9A-C804441B8F3B}"/>
              </a:ext>
            </a:extLst>
          </p:cNvPr>
          <p:cNvSpPr txBox="1">
            <a:spLocks noChangeAspect="1"/>
          </p:cNvSpPr>
          <p:nvPr/>
        </p:nvSpPr>
        <p:spPr>
          <a:xfrm>
            <a:off x="9706564" y="277826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21" name="Subtitle 7">
            <a:extLst>
              <a:ext uri="{FF2B5EF4-FFF2-40B4-BE49-F238E27FC236}">
                <a16:creationId xmlns:a16="http://schemas.microsoft.com/office/drawing/2014/main" id="{C94AA0CA-7789-4992-892F-B8CF957BF40A}"/>
              </a:ext>
            </a:extLst>
          </p:cNvPr>
          <p:cNvSpPr txBox="1">
            <a:spLocks noChangeAspect="1"/>
          </p:cNvSpPr>
          <p:nvPr/>
        </p:nvSpPr>
        <p:spPr>
          <a:xfrm>
            <a:off x="9679002" y="1997896"/>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22" name="Subtitle 7">
            <a:extLst>
              <a:ext uri="{FF2B5EF4-FFF2-40B4-BE49-F238E27FC236}">
                <a16:creationId xmlns:a16="http://schemas.microsoft.com/office/drawing/2014/main" id="{35AA26B6-FF69-4E88-9DBA-4F8500AB61D2}"/>
              </a:ext>
            </a:extLst>
          </p:cNvPr>
          <p:cNvSpPr txBox="1">
            <a:spLocks noChangeAspect="1"/>
          </p:cNvSpPr>
          <p:nvPr/>
        </p:nvSpPr>
        <p:spPr>
          <a:xfrm>
            <a:off x="10296157" y="2306225"/>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50">
                <a:latin typeface="Ericsson Technical Icons" panose="00000500000000000000" pitchFamily="2" charset="0"/>
              </a:rPr>
              <a:t>S</a:t>
            </a:r>
          </a:p>
          <a:p>
            <a:pPr marL="0" indent="0" algn="ctr">
              <a:lnSpc>
                <a:spcPct val="100000"/>
              </a:lnSpc>
              <a:buClr>
                <a:schemeClr val="tx1"/>
              </a:buClr>
              <a:buNone/>
            </a:pPr>
            <a:r>
              <a:rPr lang="en-US" sz="1050">
                <a:latin typeface="Ericsson Technical Icons" panose="00000500000000000000" pitchFamily="2" charset="0"/>
              </a:rPr>
              <a:t>g</a:t>
            </a:r>
          </a:p>
          <a:p>
            <a:pPr marL="0" indent="0" algn="ctr">
              <a:lnSpc>
                <a:spcPct val="100000"/>
              </a:lnSpc>
              <a:buClr>
                <a:schemeClr val="tx1"/>
              </a:buClr>
              <a:buNone/>
            </a:pPr>
            <a:r>
              <a:rPr lang="en-US" sz="1000">
                <a:latin typeface="Ericsson Hilda" pitchFamily="2" charset="0"/>
              </a:rPr>
              <a:t>IMS</a:t>
            </a:r>
            <a:endParaRPr lang="en-US" sz="500">
              <a:latin typeface="Ericsson Hilda" pitchFamily="2" charset="0"/>
            </a:endParaRPr>
          </a:p>
        </p:txBody>
      </p:sp>
      <p:pic>
        <p:nvPicPr>
          <p:cNvPr id="23" name="Graphic 22">
            <a:extLst>
              <a:ext uri="{FF2B5EF4-FFF2-40B4-BE49-F238E27FC236}">
                <a16:creationId xmlns:a16="http://schemas.microsoft.com/office/drawing/2014/main" id="{79256BD8-155D-4C2D-9935-9F48F2D8BF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0505" y="4185590"/>
            <a:ext cx="281414" cy="451244"/>
          </a:xfrm>
          <a:prstGeom prst="rect">
            <a:avLst/>
          </a:prstGeom>
        </p:spPr>
      </p:pic>
      <p:sp>
        <p:nvSpPr>
          <p:cNvPr id="41" name="Rectangle 40">
            <a:extLst>
              <a:ext uri="{FF2B5EF4-FFF2-40B4-BE49-F238E27FC236}">
                <a16:creationId xmlns:a16="http://schemas.microsoft.com/office/drawing/2014/main" id="{D512035A-F28B-4E8C-B5AF-0A36BF2199F7}"/>
              </a:ext>
            </a:extLst>
          </p:cNvPr>
          <p:cNvSpPr/>
          <p:nvPr/>
        </p:nvSpPr>
        <p:spPr bwMode="auto">
          <a:xfrm>
            <a:off x="7976407" y="3905139"/>
            <a:ext cx="2319750" cy="816643"/>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EPC</a:t>
            </a:r>
            <a:br>
              <a:rPr lang="en-US" sz="1100">
                <a:solidFill>
                  <a:schemeClr val="tx1"/>
                </a:solidFill>
                <a:latin typeface="+mn-lt"/>
              </a:rPr>
            </a:br>
            <a:endParaRPr lang="en-US" sz="1100" strike="sngStrike">
              <a:solidFill>
                <a:schemeClr val="tx1"/>
              </a:solidFill>
              <a:latin typeface="+mn-lt"/>
            </a:endParaRPr>
          </a:p>
        </p:txBody>
      </p:sp>
      <p:sp>
        <p:nvSpPr>
          <p:cNvPr id="42" name="Subtitle 7">
            <a:extLst>
              <a:ext uri="{FF2B5EF4-FFF2-40B4-BE49-F238E27FC236}">
                <a16:creationId xmlns:a16="http://schemas.microsoft.com/office/drawing/2014/main" id="{8E7A16FD-0F40-49F2-97D6-0B1AA08B954F}"/>
              </a:ext>
            </a:extLst>
          </p:cNvPr>
          <p:cNvSpPr txBox="1">
            <a:spLocks noChangeAspect="1"/>
          </p:cNvSpPr>
          <p:nvPr/>
        </p:nvSpPr>
        <p:spPr>
          <a:xfrm>
            <a:off x="8824535" y="4005556"/>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MME</a:t>
            </a:r>
            <a:endParaRPr lang="en-US" sz="500">
              <a:latin typeface="Ericsson Hilda" pitchFamily="2" charset="0"/>
            </a:endParaRPr>
          </a:p>
        </p:txBody>
      </p:sp>
      <p:sp>
        <p:nvSpPr>
          <p:cNvPr id="43" name="Subtitle 7">
            <a:extLst>
              <a:ext uri="{FF2B5EF4-FFF2-40B4-BE49-F238E27FC236}">
                <a16:creationId xmlns:a16="http://schemas.microsoft.com/office/drawing/2014/main" id="{72A03257-6FAA-432A-BDD0-CA7243422962}"/>
              </a:ext>
            </a:extLst>
          </p:cNvPr>
          <p:cNvSpPr txBox="1">
            <a:spLocks noChangeAspect="1"/>
          </p:cNvSpPr>
          <p:nvPr/>
        </p:nvSpPr>
        <p:spPr>
          <a:xfrm>
            <a:off x="9510955" y="4006505"/>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SGW</a:t>
            </a:r>
            <a:endParaRPr lang="en-US" sz="500">
              <a:latin typeface="Ericsson Hilda" pitchFamily="2" charset="0"/>
            </a:endParaRPr>
          </a:p>
        </p:txBody>
      </p:sp>
      <p:sp>
        <p:nvSpPr>
          <p:cNvPr id="53" name="Rectangle 52">
            <a:extLst>
              <a:ext uri="{FF2B5EF4-FFF2-40B4-BE49-F238E27FC236}">
                <a16:creationId xmlns:a16="http://schemas.microsoft.com/office/drawing/2014/main" id="{E5E17F67-BC39-4210-83DF-34C38D3542FF}"/>
              </a:ext>
            </a:extLst>
          </p:cNvPr>
          <p:cNvSpPr/>
          <p:nvPr/>
        </p:nvSpPr>
        <p:spPr bwMode="auto">
          <a:xfrm>
            <a:off x="6953329" y="1548831"/>
            <a:ext cx="3909769" cy="337000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95" name="TextBox 94">
            <a:extLst>
              <a:ext uri="{FF2B5EF4-FFF2-40B4-BE49-F238E27FC236}">
                <a16:creationId xmlns:a16="http://schemas.microsoft.com/office/drawing/2014/main" id="{514C6772-1BD8-4291-8E76-EEBDC909BB52}"/>
              </a:ext>
            </a:extLst>
          </p:cNvPr>
          <p:cNvSpPr txBox="1"/>
          <p:nvPr/>
        </p:nvSpPr>
        <p:spPr>
          <a:xfrm>
            <a:off x="6953328" y="1302838"/>
            <a:ext cx="1380257" cy="338243"/>
          </a:xfrm>
          <a:prstGeom prst="rect">
            <a:avLst/>
          </a:prstGeom>
          <a:solidFill>
            <a:schemeClr val="accent5"/>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400" kern="1000" spc="-30">
                <a:solidFill>
                  <a:srgbClr val="181818"/>
                </a:solidFill>
                <a:latin typeface="Ericsson Hilda"/>
                <a:ea typeface="+mn-ea"/>
                <a:cs typeface="+mn-cs"/>
              </a:rPr>
              <a:t>Rel 17</a:t>
            </a: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94" name="Straight Connector 93">
            <a:extLst>
              <a:ext uri="{FF2B5EF4-FFF2-40B4-BE49-F238E27FC236}">
                <a16:creationId xmlns:a16="http://schemas.microsoft.com/office/drawing/2014/main" id="{1A596378-1E01-4F58-A79D-D3CC60282A65}"/>
              </a:ext>
            </a:extLst>
          </p:cNvPr>
          <p:cNvCxnSpPr>
            <a:cxnSpLocks/>
            <a:endCxn id="42" idx="1"/>
          </p:cNvCxnSpPr>
          <p:nvPr/>
        </p:nvCxnSpPr>
        <p:spPr bwMode="auto">
          <a:xfrm>
            <a:off x="7456945" y="4318395"/>
            <a:ext cx="1367590" cy="3997"/>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9A5F3F2-0AF5-4761-BA4C-CECB699DA717}"/>
              </a:ext>
            </a:extLst>
          </p:cNvPr>
          <p:cNvSpPr txBox="1"/>
          <p:nvPr/>
        </p:nvSpPr>
        <p:spPr>
          <a:xfrm>
            <a:off x="10578184" y="6382312"/>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101" name="Straight Connector 100">
            <a:extLst>
              <a:ext uri="{FF2B5EF4-FFF2-40B4-BE49-F238E27FC236}">
                <a16:creationId xmlns:a16="http://schemas.microsoft.com/office/drawing/2014/main" id="{C0649FF3-8264-453E-B4C5-A8F0728CF76B}"/>
              </a:ext>
            </a:extLst>
          </p:cNvPr>
          <p:cNvCxnSpPr>
            <a:cxnSpLocks/>
          </p:cNvCxnSpPr>
          <p:nvPr/>
        </p:nvCxnSpPr>
        <p:spPr bwMode="auto">
          <a:xfrm>
            <a:off x="11206148" y="6500117"/>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77" name="Rectangle 76">
            <a:extLst>
              <a:ext uri="{FF2B5EF4-FFF2-40B4-BE49-F238E27FC236}">
                <a16:creationId xmlns:a16="http://schemas.microsoft.com/office/drawing/2014/main" id="{39CFB2A5-C55B-4E3E-8ADA-60887806CE8B}"/>
              </a:ext>
            </a:extLst>
          </p:cNvPr>
          <p:cNvSpPr/>
          <p:nvPr/>
        </p:nvSpPr>
        <p:spPr bwMode="auto">
          <a:xfrm>
            <a:off x="2083879" y="2712579"/>
            <a:ext cx="2319750" cy="816643"/>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S-NSSAI D</a:t>
            </a:r>
          </a:p>
        </p:txBody>
      </p:sp>
      <p:sp>
        <p:nvSpPr>
          <p:cNvPr id="78" name="Rectangle 77">
            <a:extLst>
              <a:ext uri="{FF2B5EF4-FFF2-40B4-BE49-F238E27FC236}">
                <a16:creationId xmlns:a16="http://schemas.microsoft.com/office/drawing/2014/main" id="{F417D1AD-051E-419A-9923-DF6B745AC422}"/>
              </a:ext>
            </a:extLst>
          </p:cNvPr>
          <p:cNvSpPr/>
          <p:nvPr/>
        </p:nvSpPr>
        <p:spPr bwMode="auto">
          <a:xfrm>
            <a:off x="2083879" y="1839405"/>
            <a:ext cx="2319750" cy="816643"/>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200">
                <a:solidFill>
                  <a:schemeClr val="tx1"/>
                </a:solidFill>
                <a:latin typeface="+mn-lt"/>
              </a:rPr>
              <a:t>S-NSSAI C</a:t>
            </a:r>
          </a:p>
        </p:txBody>
      </p:sp>
      <p:sp>
        <p:nvSpPr>
          <p:cNvPr id="82" name="Subtitle 7">
            <a:extLst>
              <a:ext uri="{FF2B5EF4-FFF2-40B4-BE49-F238E27FC236}">
                <a16:creationId xmlns:a16="http://schemas.microsoft.com/office/drawing/2014/main" id="{07664F1A-DEC7-4C9D-9DA4-557732ED71D0}"/>
              </a:ext>
            </a:extLst>
          </p:cNvPr>
          <p:cNvSpPr txBox="1">
            <a:spLocks noChangeAspect="1"/>
          </p:cNvSpPr>
          <p:nvPr/>
        </p:nvSpPr>
        <p:spPr>
          <a:xfrm>
            <a:off x="2545755" y="2038631"/>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r>
              <a:rPr lang="en-US" sz="900">
                <a:latin typeface="Ericsson Hilda" pitchFamily="2" charset="0"/>
              </a:rPr>
              <a:t>SMF+</a:t>
            </a:r>
            <a:br>
              <a:rPr lang="en-US" sz="900">
                <a:latin typeface="Ericsson Hilda" pitchFamily="2" charset="0"/>
              </a:rPr>
            </a:br>
            <a:r>
              <a:rPr lang="en-US" sz="900">
                <a:latin typeface="Ericsson Hilda" pitchFamily="2" charset="0"/>
              </a:rPr>
              <a:t>PGW-C</a:t>
            </a:r>
            <a:endParaRPr lang="en-US" sz="400">
              <a:latin typeface="Ericsson Hilda" pitchFamily="2" charset="0"/>
            </a:endParaRPr>
          </a:p>
        </p:txBody>
      </p:sp>
      <p:sp>
        <p:nvSpPr>
          <p:cNvPr id="83" name="Subtitle 7">
            <a:extLst>
              <a:ext uri="{FF2B5EF4-FFF2-40B4-BE49-F238E27FC236}">
                <a16:creationId xmlns:a16="http://schemas.microsoft.com/office/drawing/2014/main" id="{7C270AC2-E0ED-4F69-9525-8A47C832BE26}"/>
              </a:ext>
            </a:extLst>
          </p:cNvPr>
          <p:cNvSpPr txBox="1">
            <a:spLocks noChangeAspect="1"/>
          </p:cNvSpPr>
          <p:nvPr/>
        </p:nvSpPr>
        <p:spPr>
          <a:xfrm>
            <a:off x="3317809" y="2786767"/>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r>
              <a:rPr lang="en-US" sz="900">
                <a:latin typeface="Ericsson Hilda" pitchFamily="2" charset="0"/>
              </a:rPr>
              <a:t>SMF+</a:t>
            </a:r>
            <a:br>
              <a:rPr lang="en-US" sz="900">
                <a:latin typeface="Ericsson Hilda" pitchFamily="2" charset="0"/>
              </a:rPr>
            </a:br>
            <a:r>
              <a:rPr lang="en-US" sz="900">
                <a:latin typeface="Ericsson Hilda" pitchFamily="2" charset="0"/>
              </a:rPr>
              <a:t>PGW-C</a:t>
            </a:r>
            <a:endParaRPr lang="en-US" sz="400">
              <a:latin typeface="Ericsson Hilda" pitchFamily="2" charset="0"/>
            </a:endParaRPr>
          </a:p>
        </p:txBody>
      </p:sp>
      <p:sp>
        <p:nvSpPr>
          <p:cNvPr id="84" name="Subtitle 7">
            <a:extLst>
              <a:ext uri="{FF2B5EF4-FFF2-40B4-BE49-F238E27FC236}">
                <a16:creationId xmlns:a16="http://schemas.microsoft.com/office/drawing/2014/main" id="{94517535-EA3A-4D12-AAB7-E7E29FB937ED}"/>
              </a:ext>
            </a:extLst>
          </p:cNvPr>
          <p:cNvSpPr txBox="1">
            <a:spLocks noChangeAspect="1"/>
          </p:cNvSpPr>
          <p:nvPr/>
        </p:nvSpPr>
        <p:spPr>
          <a:xfrm>
            <a:off x="3814036" y="2786767"/>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85" name="Subtitle 7">
            <a:extLst>
              <a:ext uri="{FF2B5EF4-FFF2-40B4-BE49-F238E27FC236}">
                <a16:creationId xmlns:a16="http://schemas.microsoft.com/office/drawing/2014/main" id="{D71B22CE-F89A-496A-B2E0-98C74544B3C2}"/>
              </a:ext>
            </a:extLst>
          </p:cNvPr>
          <p:cNvSpPr txBox="1">
            <a:spLocks noChangeAspect="1"/>
          </p:cNvSpPr>
          <p:nvPr/>
        </p:nvSpPr>
        <p:spPr>
          <a:xfrm>
            <a:off x="3802239" y="1973589"/>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86" name="Subtitle 7">
            <a:extLst>
              <a:ext uri="{FF2B5EF4-FFF2-40B4-BE49-F238E27FC236}">
                <a16:creationId xmlns:a16="http://schemas.microsoft.com/office/drawing/2014/main" id="{9955BF62-D653-47B9-9C11-D6243B57989E}"/>
              </a:ext>
            </a:extLst>
          </p:cNvPr>
          <p:cNvSpPr txBox="1">
            <a:spLocks noChangeAspect="1"/>
          </p:cNvSpPr>
          <p:nvPr/>
        </p:nvSpPr>
        <p:spPr>
          <a:xfrm>
            <a:off x="4403629" y="2314732"/>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050">
                <a:latin typeface="Ericsson Technical Icons" panose="00000500000000000000" pitchFamily="2" charset="0"/>
              </a:rPr>
              <a:t>S</a:t>
            </a:r>
          </a:p>
          <a:p>
            <a:pPr marL="0" indent="0" algn="ctr">
              <a:lnSpc>
                <a:spcPct val="100000"/>
              </a:lnSpc>
              <a:buClr>
                <a:schemeClr val="tx1"/>
              </a:buClr>
              <a:buNone/>
            </a:pPr>
            <a:r>
              <a:rPr lang="en-US" sz="1050">
                <a:latin typeface="Ericsson Technical Icons" panose="00000500000000000000" pitchFamily="2" charset="0"/>
              </a:rPr>
              <a:t>g</a:t>
            </a:r>
          </a:p>
          <a:p>
            <a:pPr marL="0" indent="0" algn="ctr">
              <a:lnSpc>
                <a:spcPct val="100000"/>
              </a:lnSpc>
              <a:buClr>
                <a:schemeClr val="tx1"/>
              </a:buClr>
              <a:buNone/>
            </a:pPr>
            <a:r>
              <a:rPr lang="en-US" sz="1000">
                <a:latin typeface="Ericsson Hilda" pitchFamily="2" charset="0"/>
              </a:rPr>
              <a:t>IMS</a:t>
            </a:r>
            <a:endParaRPr lang="en-US" sz="500">
              <a:latin typeface="Ericsson Hilda" pitchFamily="2" charset="0"/>
            </a:endParaRPr>
          </a:p>
        </p:txBody>
      </p:sp>
      <p:pic>
        <p:nvPicPr>
          <p:cNvPr id="88" name="Graphic 87">
            <a:extLst>
              <a:ext uri="{FF2B5EF4-FFF2-40B4-BE49-F238E27FC236}">
                <a16:creationId xmlns:a16="http://schemas.microsoft.com/office/drawing/2014/main" id="{1B6AB999-BD79-4766-897B-8EFE36EED7C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1063" y="4096556"/>
            <a:ext cx="281414" cy="451244"/>
          </a:xfrm>
          <a:prstGeom prst="rect">
            <a:avLst/>
          </a:prstGeom>
        </p:spPr>
      </p:pic>
      <p:sp>
        <p:nvSpPr>
          <p:cNvPr id="90" name="Rectangle 89">
            <a:extLst>
              <a:ext uri="{FF2B5EF4-FFF2-40B4-BE49-F238E27FC236}">
                <a16:creationId xmlns:a16="http://schemas.microsoft.com/office/drawing/2014/main" id="{55E5DD03-45DF-4263-9234-A26744E1A5A7}"/>
              </a:ext>
            </a:extLst>
          </p:cNvPr>
          <p:cNvSpPr/>
          <p:nvPr/>
        </p:nvSpPr>
        <p:spPr bwMode="auto">
          <a:xfrm>
            <a:off x="2083879" y="3913646"/>
            <a:ext cx="2319750" cy="816643"/>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EPC</a:t>
            </a:r>
            <a:br>
              <a:rPr lang="en-US" sz="1100">
                <a:solidFill>
                  <a:schemeClr val="tx1"/>
                </a:solidFill>
                <a:latin typeface="+mn-lt"/>
              </a:rPr>
            </a:br>
            <a:endParaRPr lang="en-US" sz="1100" strike="sngStrike">
              <a:solidFill>
                <a:schemeClr val="tx1"/>
              </a:solidFill>
              <a:latin typeface="+mn-lt"/>
            </a:endParaRPr>
          </a:p>
        </p:txBody>
      </p:sp>
      <p:sp>
        <p:nvSpPr>
          <p:cNvPr id="91" name="Subtitle 7">
            <a:extLst>
              <a:ext uri="{FF2B5EF4-FFF2-40B4-BE49-F238E27FC236}">
                <a16:creationId xmlns:a16="http://schemas.microsoft.com/office/drawing/2014/main" id="{8B2FEDEE-9766-48E6-ADB0-E341F37A1601}"/>
              </a:ext>
            </a:extLst>
          </p:cNvPr>
          <p:cNvSpPr txBox="1">
            <a:spLocks noChangeAspect="1"/>
          </p:cNvSpPr>
          <p:nvPr/>
        </p:nvSpPr>
        <p:spPr>
          <a:xfrm>
            <a:off x="2952812" y="4015012"/>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MME</a:t>
            </a:r>
            <a:endParaRPr lang="en-US" sz="500">
              <a:latin typeface="Ericsson Hilda" pitchFamily="2" charset="0"/>
            </a:endParaRPr>
          </a:p>
        </p:txBody>
      </p:sp>
      <p:sp>
        <p:nvSpPr>
          <p:cNvPr id="92" name="Subtitle 7">
            <a:extLst>
              <a:ext uri="{FF2B5EF4-FFF2-40B4-BE49-F238E27FC236}">
                <a16:creationId xmlns:a16="http://schemas.microsoft.com/office/drawing/2014/main" id="{DCE228D9-3763-4ACE-9908-2C5C84C3761C}"/>
              </a:ext>
            </a:extLst>
          </p:cNvPr>
          <p:cNvSpPr txBox="1">
            <a:spLocks noChangeAspect="1"/>
          </p:cNvSpPr>
          <p:nvPr/>
        </p:nvSpPr>
        <p:spPr>
          <a:xfrm>
            <a:off x="3618427" y="4015012"/>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SGW</a:t>
            </a:r>
            <a:endParaRPr lang="en-US" sz="500">
              <a:latin typeface="Ericsson Hilda" pitchFamily="2" charset="0"/>
            </a:endParaRPr>
          </a:p>
        </p:txBody>
      </p:sp>
      <p:sp>
        <p:nvSpPr>
          <p:cNvPr id="93" name="Rectangle 92">
            <a:extLst>
              <a:ext uri="{FF2B5EF4-FFF2-40B4-BE49-F238E27FC236}">
                <a16:creationId xmlns:a16="http://schemas.microsoft.com/office/drawing/2014/main" id="{D372CDF1-ACF9-4651-B7CC-C70BC109B84D}"/>
              </a:ext>
            </a:extLst>
          </p:cNvPr>
          <p:cNvSpPr/>
          <p:nvPr/>
        </p:nvSpPr>
        <p:spPr bwMode="auto">
          <a:xfrm>
            <a:off x="1060801" y="1557338"/>
            <a:ext cx="3909769" cy="337000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106" name="Straight Connector 105">
            <a:extLst>
              <a:ext uri="{FF2B5EF4-FFF2-40B4-BE49-F238E27FC236}">
                <a16:creationId xmlns:a16="http://schemas.microsoft.com/office/drawing/2014/main" id="{0E64FC8E-EB6F-4FA2-B535-306A31F7E5CA}"/>
              </a:ext>
            </a:extLst>
          </p:cNvPr>
          <p:cNvCxnSpPr>
            <a:cxnSpLocks/>
          </p:cNvCxnSpPr>
          <p:nvPr/>
        </p:nvCxnSpPr>
        <p:spPr bwMode="auto">
          <a:xfrm>
            <a:off x="1529853" y="4243447"/>
            <a:ext cx="1422959" cy="70013"/>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8" name="Content Placeholder 57">
            <a:extLst>
              <a:ext uri="{FF2B5EF4-FFF2-40B4-BE49-F238E27FC236}">
                <a16:creationId xmlns:a16="http://schemas.microsoft.com/office/drawing/2014/main" id="{54F1A7AF-2A92-4DDB-9C02-379D95FF1F8E}"/>
              </a:ext>
            </a:extLst>
          </p:cNvPr>
          <p:cNvSpPr txBox="1">
            <a:spLocks/>
          </p:cNvSpPr>
          <p:nvPr/>
        </p:nvSpPr>
        <p:spPr>
          <a:xfrm>
            <a:off x="208323" y="5019555"/>
            <a:ext cx="6070862" cy="1157236"/>
          </a:xfrm>
          <a:prstGeom prst="rect">
            <a:avLst/>
          </a:prstGeom>
        </p:spPr>
        <p:txBody>
          <a:bodyPr vert="horz" lIns="72000" tIns="36000" rIns="72000" bIns="36000"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200"/>
              <a:t>If MME does not select SMF+PGW-C which supports the S-NSSAI for which the UE has subscription, then  SMF+PGW-C forwards Create Session Request message to SMF+PGW-C (1) which supports the S-NSSAI for which the UE has subscription.</a:t>
            </a:r>
          </a:p>
          <a:p>
            <a:pPr marL="0" indent="0">
              <a:buNone/>
            </a:pPr>
            <a:r>
              <a:rPr lang="en-US" sz="1200" i="0" u="none" strike="noStrike" kern="1200">
                <a:effectLst/>
                <a:latin typeface="Ericsson Hilda" panose="00000500000000000000" pitchFamily="2" charset="0"/>
              </a:rPr>
              <a:t>Solution requires direct communication between two SMFs in different network slices, hence no real separation between network slices.  The </a:t>
            </a:r>
            <a:r>
              <a:rPr lang="en-US" sz="1200" kern="1200">
                <a:latin typeface="Ericsson Hilda" panose="00000500000000000000" pitchFamily="2" charset="0"/>
              </a:rPr>
              <a:t>R</a:t>
            </a:r>
            <a:r>
              <a:rPr lang="en-US" sz="1200" i="0" u="none" strike="noStrike" kern="1200">
                <a:effectLst/>
                <a:latin typeface="Ericsson Hilda" panose="00000500000000000000" pitchFamily="2" charset="0"/>
              </a:rPr>
              <a:t>el 16 solution impacts both SGW and MME.</a:t>
            </a:r>
            <a:endParaRPr lang="en-US" sz="1200"/>
          </a:p>
        </p:txBody>
      </p:sp>
      <p:sp>
        <p:nvSpPr>
          <p:cNvPr id="109" name="TextBox 108">
            <a:extLst>
              <a:ext uri="{FF2B5EF4-FFF2-40B4-BE49-F238E27FC236}">
                <a16:creationId xmlns:a16="http://schemas.microsoft.com/office/drawing/2014/main" id="{B42EAB25-B080-47CB-A244-4D135B53C77D}"/>
              </a:ext>
            </a:extLst>
          </p:cNvPr>
          <p:cNvSpPr txBox="1"/>
          <p:nvPr/>
        </p:nvSpPr>
        <p:spPr>
          <a:xfrm>
            <a:off x="1045441" y="1340383"/>
            <a:ext cx="1380257" cy="338243"/>
          </a:xfrm>
          <a:prstGeom prst="rect">
            <a:avLst/>
          </a:prstGeom>
          <a:solidFill>
            <a:schemeClr val="accent5"/>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400" kern="1000" spc="-30">
                <a:solidFill>
                  <a:srgbClr val="181818"/>
                </a:solidFill>
                <a:latin typeface="Ericsson Hilda"/>
                <a:ea typeface="+mn-ea"/>
                <a:cs typeface="+mn-cs"/>
              </a:rPr>
              <a:t>Rel 16</a:t>
            </a: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10" name="Rectangular Callout 104">
            <a:extLst>
              <a:ext uri="{FF2B5EF4-FFF2-40B4-BE49-F238E27FC236}">
                <a16:creationId xmlns:a16="http://schemas.microsoft.com/office/drawing/2014/main" id="{35665791-4915-4221-B956-28C8D6239A59}"/>
              </a:ext>
            </a:extLst>
          </p:cNvPr>
          <p:cNvSpPr/>
          <p:nvPr/>
        </p:nvSpPr>
        <p:spPr bwMode="auto">
          <a:xfrm>
            <a:off x="4151250" y="1227091"/>
            <a:ext cx="2034864" cy="1815882"/>
          </a:xfrm>
          <a:prstGeom prst="wedgeRectCallout">
            <a:avLst>
              <a:gd name="adj1" fmla="val -73770"/>
              <a:gd name="adj2" fmla="val 65556"/>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a:solidFill>
                  <a:srgbClr val="00285F"/>
                </a:solidFill>
              </a:rPr>
              <a:t>If incorrect SMF+PGW-C is selected by MME, the Create Session Request is forwarded to SMF+PGW-C which supports the S-NSSAI for which the UE has subscription</a:t>
            </a:r>
          </a:p>
        </p:txBody>
      </p:sp>
      <p:sp>
        <p:nvSpPr>
          <p:cNvPr id="111" name="Rectangular Callout 104">
            <a:extLst>
              <a:ext uri="{FF2B5EF4-FFF2-40B4-BE49-F238E27FC236}">
                <a16:creationId xmlns:a16="http://schemas.microsoft.com/office/drawing/2014/main" id="{B85BB253-87DE-4EB1-B720-9F60A72D519C}"/>
              </a:ext>
            </a:extLst>
          </p:cNvPr>
          <p:cNvSpPr/>
          <p:nvPr/>
        </p:nvSpPr>
        <p:spPr bwMode="auto">
          <a:xfrm>
            <a:off x="9951795" y="1039186"/>
            <a:ext cx="2057830" cy="1815882"/>
          </a:xfrm>
          <a:prstGeom prst="wedgeRectCallout">
            <a:avLst>
              <a:gd name="adj1" fmla="val -68323"/>
              <a:gd name="adj2" fmla="val 71224"/>
            </a:avLst>
          </a:prstGeom>
          <a:solidFill>
            <a:schemeClr val="bg1"/>
          </a:solidFill>
          <a:ln w="19050" cap="flat" cmpd="sng" algn="ctr">
            <a:solidFill>
              <a:srgbClr val="E32119"/>
            </a:solidFill>
            <a:prstDash val="solid"/>
            <a:round/>
            <a:headEnd type="none" w="med" len="med"/>
            <a:tailEnd type="none" w="med" len="med"/>
          </a:ln>
          <a:effectLst/>
        </p:spPr>
        <p:txBody>
          <a:bodyPr vert="horz" wrap="square" lIns="72000" tIns="45720" rIns="72000" bIns="45720" numCol="1" rtlCol="0" anchor="t" anchorCtr="0" compatLnSpc="1">
            <a:prstTxWarp prst="textNoShape">
              <a:avLst/>
            </a:prstTxWarp>
            <a:spAutoFit/>
          </a:bodyPr>
          <a:lstStyle/>
          <a:p>
            <a:pPr>
              <a:spcBef>
                <a:spcPts val="0"/>
              </a:spcBef>
            </a:pPr>
            <a:r>
              <a:rPr lang="en-US" sz="1400">
                <a:solidFill>
                  <a:srgbClr val="00285F"/>
                </a:solidFill>
              </a:rPr>
              <a:t>If incorrect SMF+PGW-C is selected by MME, the Create Session Request is rejected with address of SMF+PGW-C which supports the S-NSSAI for which the UE has subscription</a:t>
            </a:r>
          </a:p>
        </p:txBody>
      </p:sp>
      <p:cxnSp>
        <p:nvCxnSpPr>
          <p:cNvPr id="112" name="Straight Connector 111">
            <a:extLst>
              <a:ext uri="{FF2B5EF4-FFF2-40B4-BE49-F238E27FC236}">
                <a16:creationId xmlns:a16="http://schemas.microsoft.com/office/drawing/2014/main" id="{3FE220AF-81FE-4EDA-9682-4564849BFE1B}"/>
              </a:ext>
            </a:extLst>
          </p:cNvPr>
          <p:cNvCxnSpPr>
            <a:cxnSpLocks/>
            <a:stCxn id="92" idx="0"/>
            <a:endCxn id="83" idx="2"/>
          </p:cNvCxnSpPr>
          <p:nvPr/>
        </p:nvCxnSpPr>
        <p:spPr bwMode="auto">
          <a:xfrm flipH="1" flipV="1">
            <a:off x="3512785" y="3420438"/>
            <a:ext cx="300618" cy="594574"/>
          </a:xfrm>
          <a:prstGeom prst="line">
            <a:avLst/>
          </a:prstGeom>
          <a:ln w="28575">
            <a:solidFill>
              <a:schemeClr val="accent3"/>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1F160CF-A0A1-4B05-9589-469A4126C3E6}"/>
              </a:ext>
            </a:extLst>
          </p:cNvPr>
          <p:cNvCxnSpPr>
            <a:cxnSpLocks/>
            <a:stCxn id="83" idx="0"/>
            <a:endCxn id="82" idx="2"/>
          </p:cNvCxnSpPr>
          <p:nvPr/>
        </p:nvCxnSpPr>
        <p:spPr bwMode="auto">
          <a:xfrm flipH="1" flipV="1">
            <a:off x="2740731" y="2672302"/>
            <a:ext cx="772054" cy="114465"/>
          </a:xfrm>
          <a:prstGeom prst="line">
            <a:avLst/>
          </a:prstGeom>
          <a:ln w="28575">
            <a:solidFill>
              <a:schemeClr val="accent3"/>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6F4FD81-DB05-4CE7-85B1-D0555EFA2399}"/>
              </a:ext>
            </a:extLst>
          </p:cNvPr>
          <p:cNvCxnSpPr>
            <a:cxnSpLocks/>
            <a:stCxn id="91" idx="3"/>
            <a:endCxn id="92" idx="1"/>
          </p:cNvCxnSpPr>
          <p:nvPr/>
        </p:nvCxnSpPr>
        <p:spPr bwMode="auto">
          <a:xfrm>
            <a:off x="3342763" y="4331848"/>
            <a:ext cx="275664" cy="0"/>
          </a:xfrm>
          <a:prstGeom prst="line">
            <a:avLst/>
          </a:prstGeom>
          <a:ln w="28575">
            <a:solidFill>
              <a:schemeClr val="accent3"/>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44362E-D4B2-4EA0-9345-29013DCAF568}"/>
              </a:ext>
            </a:extLst>
          </p:cNvPr>
          <p:cNvCxnSpPr>
            <a:cxnSpLocks/>
            <a:stCxn id="92" idx="0"/>
            <a:endCxn id="82" idx="2"/>
          </p:cNvCxnSpPr>
          <p:nvPr/>
        </p:nvCxnSpPr>
        <p:spPr bwMode="auto">
          <a:xfrm flipH="1" flipV="1">
            <a:off x="2740731" y="2672302"/>
            <a:ext cx="1072672" cy="1342710"/>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074A560-94E7-450A-AF65-9E66A1DD6B1A}"/>
              </a:ext>
            </a:extLst>
          </p:cNvPr>
          <p:cNvCxnSpPr>
            <a:cxnSpLocks/>
          </p:cNvCxnSpPr>
          <p:nvPr/>
        </p:nvCxnSpPr>
        <p:spPr bwMode="auto">
          <a:xfrm>
            <a:off x="3342763" y="4185590"/>
            <a:ext cx="275664" cy="0"/>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65F236C-6C64-44D3-AEDF-74FCA8B37D60}"/>
              </a:ext>
            </a:extLst>
          </p:cNvPr>
          <p:cNvCxnSpPr>
            <a:cxnSpLocks/>
          </p:cNvCxnSpPr>
          <p:nvPr/>
        </p:nvCxnSpPr>
        <p:spPr bwMode="auto">
          <a:xfrm>
            <a:off x="9253910" y="4306044"/>
            <a:ext cx="275664" cy="0"/>
          </a:xfrm>
          <a:prstGeom prst="line">
            <a:avLst/>
          </a:prstGeom>
          <a:ln w="28575">
            <a:solidFill>
              <a:schemeClr val="accent3"/>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B90C0E5-2765-4213-8720-86E2869DE74B}"/>
              </a:ext>
            </a:extLst>
          </p:cNvPr>
          <p:cNvCxnSpPr>
            <a:cxnSpLocks/>
            <a:endCxn id="18" idx="2"/>
          </p:cNvCxnSpPr>
          <p:nvPr/>
        </p:nvCxnSpPr>
        <p:spPr bwMode="auto">
          <a:xfrm flipH="1" flipV="1">
            <a:off x="8651287" y="2647541"/>
            <a:ext cx="992437" cy="1390522"/>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571436-69FB-4CD3-A434-4F39BAF4A892}"/>
              </a:ext>
            </a:extLst>
          </p:cNvPr>
          <p:cNvCxnSpPr>
            <a:cxnSpLocks/>
          </p:cNvCxnSpPr>
          <p:nvPr/>
        </p:nvCxnSpPr>
        <p:spPr bwMode="auto">
          <a:xfrm>
            <a:off x="9235291" y="4185590"/>
            <a:ext cx="275664" cy="0"/>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D883973-62C0-449F-9947-1E9A5DB6F4C7}"/>
              </a:ext>
            </a:extLst>
          </p:cNvPr>
          <p:cNvCxnSpPr>
            <a:cxnSpLocks/>
            <a:stCxn id="43" idx="0"/>
            <a:endCxn id="19" idx="2"/>
          </p:cNvCxnSpPr>
          <p:nvPr/>
        </p:nvCxnSpPr>
        <p:spPr bwMode="auto">
          <a:xfrm flipH="1" flipV="1">
            <a:off x="9405313" y="3411931"/>
            <a:ext cx="300618" cy="594574"/>
          </a:xfrm>
          <a:prstGeom prst="line">
            <a:avLst/>
          </a:prstGeom>
          <a:ln w="28575">
            <a:solidFill>
              <a:schemeClr val="accent3"/>
            </a:solidFill>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49" name="Flowchart: Connector 48">
            <a:extLst>
              <a:ext uri="{FF2B5EF4-FFF2-40B4-BE49-F238E27FC236}">
                <a16:creationId xmlns:a16="http://schemas.microsoft.com/office/drawing/2014/main" id="{D3ECF783-7F70-4B5A-8343-7E2608340F1B}"/>
              </a:ext>
            </a:extLst>
          </p:cNvPr>
          <p:cNvSpPr/>
          <p:nvPr/>
        </p:nvSpPr>
        <p:spPr bwMode="auto">
          <a:xfrm>
            <a:off x="3292428" y="2559399"/>
            <a:ext cx="213755" cy="174172"/>
          </a:xfrm>
          <a:prstGeom prst="flowChartConnector">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algn="ctr">
              <a:spcBef>
                <a:spcPts val="800"/>
              </a:spcBef>
            </a:pPr>
            <a:r>
              <a:rPr lang="en-US" sz="1200">
                <a:solidFill>
                  <a:schemeClr val="tx1"/>
                </a:solidFill>
                <a:latin typeface="+mn-lt"/>
              </a:rPr>
              <a:t>1</a:t>
            </a:r>
          </a:p>
        </p:txBody>
      </p:sp>
      <p:sp>
        <p:nvSpPr>
          <p:cNvPr id="50" name="Flowchart: Connector 49">
            <a:extLst>
              <a:ext uri="{FF2B5EF4-FFF2-40B4-BE49-F238E27FC236}">
                <a16:creationId xmlns:a16="http://schemas.microsoft.com/office/drawing/2014/main" id="{4E5869B9-59F3-4A99-BEFE-F0A0D03710BA}"/>
              </a:ext>
            </a:extLst>
          </p:cNvPr>
          <p:cNvSpPr/>
          <p:nvPr/>
        </p:nvSpPr>
        <p:spPr bwMode="auto">
          <a:xfrm>
            <a:off x="3059869" y="3174738"/>
            <a:ext cx="213755" cy="174172"/>
          </a:xfrm>
          <a:prstGeom prst="flowChartConnector">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algn="ctr">
              <a:spcBef>
                <a:spcPts val="800"/>
              </a:spcBef>
            </a:pPr>
            <a:r>
              <a:rPr lang="en-US" sz="1200">
                <a:solidFill>
                  <a:schemeClr val="tx1"/>
                </a:solidFill>
                <a:latin typeface="+mn-lt"/>
              </a:rPr>
              <a:t>2</a:t>
            </a:r>
          </a:p>
        </p:txBody>
      </p:sp>
      <p:sp>
        <p:nvSpPr>
          <p:cNvPr id="51" name="Flowchart: Connector 50">
            <a:extLst>
              <a:ext uri="{FF2B5EF4-FFF2-40B4-BE49-F238E27FC236}">
                <a16:creationId xmlns:a16="http://schemas.microsoft.com/office/drawing/2014/main" id="{67389941-3A8A-4AF4-8076-BD9374ABA154}"/>
              </a:ext>
            </a:extLst>
          </p:cNvPr>
          <p:cNvSpPr/>
          <p:nvPr/>
        </p:nvSpPr>
        <p:spPr bwMode="auto">
          <a:xfrm>
            <a:off x="9568490" y="3543635"/>
            <a:ext cx="213755" cy="174172"/>
          </a:xfrm>
          <a:prstGeom prst="flowChartConnector">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algn="ctr">
              <a:spcBef>
                <a:spcPts val="800"/>
              </a:spcBef>
            </a:pPr>
            <a:r>
              <a:rPr lang="en-US" sz="1200">
                <a:solidFill>
                  <a:schemeClr val="tx1"/>
                </a:solidFill>
                <a:latin typeface="+mn-lt"/>
              </a:rPr>
              <a:t>1</a:t>
            </a:r>
          </a:p>
        </p:txBody>
      </p:sp>
      <p:sp>
        <p:nvSpPr>
          <p:cNvPr id="52" name="Flowchart: Connector 51">
            <a:extLst>
              <a:ext uri="{FF2B5EF4-FFF2-40B4-BE49-F238E27FC236}">
                <a16:creationId xmlns:a16="http://schemas.microsoft.com/office/drawing/2014/main" id="{FAD86E3A-FF4A-4702-91A3-C371A1895E77}"/>
              </a:ext>
            </a:extLst>
          </p:cNvPr>
          <p:cNvSpPr/>
          <p:nvPr/>
        </p:nvSpPr>
        <p:spPr bwMode="auto">
          <a:xfrm>
            <a:off x="8908213" y="3101969"/>
            <a:ext cx="213755" cy="174172"/>
          </a:xfrm>
          <a:prstGeom prst="flowChartConnector">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ctr" anchorCtr="0" forceAA="0" compatLnSpc="1">
            <a:prstTxWarp prst="textNoShape">
              <a:avLst/>
            </a:prstTxWarp>
            <a:noAutofit/>
          </a:bodyPr>
          <a:lstStyle/>
          <a:p>
            <a:pPr algn="ctr">
              <a:spcBef>
                <a:spcPts val="800"/>
              </a:spcBef>
            </a:pPr>
            <a:r>
              <a:rPr lang="en-US" sz="1200">
                <a:solidFill>
                  <a:schemeClr val="tx1"/>
                </a:solidFill>
                <a:latin typeface="+mn-lt"/>
              </a:rPr>
              <a:t>2</a:t>
            </a:r>
          </a:p>
        </p:txBody>
      </p:sp>
    </p:spTree>
    <p:extLst>
      <p:ext uri="{BB962C8B-B14F-4D97-AF65-F5344CB8AC3E}">
        <p14:creationId xmlns:p14="http://schemas.microsoft.com/office/powerpoint/2010/main" val="2117815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9E841F5E-7C81-434C-A63E-54A0B7686093}"/>
              </a:ext>
            </a:extLst>
          </p:cNvPr>
          <p:cNvSpPr>
            <a:spLocks noGrp="1"/>
          </p:cNvSpPr>
          <p:nvPr>
            <p:ph type="title"/>
          </p:nvPr>
        </p:nvSpPr>
        <p:spPr>
          <a:xfrm>
            <a:off x="479425" y="476250"/>
            <a:ext cx="10050030" cy="1081088"/>
          </a:xfrm>
        </p:spPr>
        <p:txBody>
          <a:bodyPr/>
          <a:lstStyle/>
          <a:p>
            <a:r>
              <a:rPr lang="en-US"/>
              <a:t>Recommendations</a:t>
            </a:r>
          </a:p>
        </p:txBody>
      </p:sp>
      <p:sp>
        <p:nvSpPr>
          <p:cNvPr id="14" name="Rectangle 13">
            <a:extLst>
              <a:ext uri="{FF2B5EF4-FFF2-40B4-BE49-F238E27FC236}">
                <a16:creationId xmlns:a16="http://schemas.microsoft.com/office/drawing/2014/main" id="{30531218-ACDB-4EA4-A90B-C8943F374D2B}"/>
              </a:ext>
            </a:extLst>
          </p:cNvPr>
          <p:cNvSpPr/>
          <p:nvPr/>
        </p:nvSpPr>
        <p:spPr bwMode="auto">
          <a:xfrm>
            <a:off x="1461804" y="2516165"/>
            <a:ext cx="2684406" cy="816643"/>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S-NSSAI D</a:t>
            </a:r>
          </a:p>
        </p:txBody>
      </p:sp>
      <p:sp>
        <p:nvSpPr>
          <p:cNvPr id="15" name="Rectangle 14">
            <a:extLst>
              <a:ext uri="{FF2B5EF4-FFF2-40B4-BE49-F238E27FC236}">
                <a16:creationId xmlns:a16="http://schemas.microsoft.com/office/drawing/2014/main" id="{22F55A46-1703-4E1A-B66E-229F87930B53}"/>
              </a:ext>
            </a:extLst>
          </p:cNvPr>
          <p:cNvSpPr/>
          <p:nvPr/>
        </p:nvSpPr>
        <p:spPr bwMode="auto">
          <a:xfrm>
            <a:off x="1461803" y="1642991"/>
            <a:ext cx="2684405" cy="816643"/>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200">
                <a:solidFill>
                  <a:schemeClr val="tx1"/>
                </a:solidFill>
                <a:latin typeface="+mn-lt"/>
              </a:rPr>
              <a:t>S-NSSAI C</a:t>
            </a:r>
          </a:p>
        </p:txBody>
      </p:sp>
      <p:sp>
        <p:nvSpPr>
          <p:cNvPr id="16" name="Subtitle 7">
            <a:extLst>
              <a:ext uri="{FF2B5EF4-FFF2-40B4-BE49-F238E27FC236}">
                <a16:creationId xmlns:a16="http://schemas.microsoft.com/office/drawing/2014/main" id="{C0C229CA-142B-4DC4-94A2-D3D5E5D0E2C8}"/>
              </a:ext>
            </a:extLst>
          </p:cNvPr>
          <p:cNvSpPr txBox="1">
            <a:spLocks noChangeAspect="1"/>
          </p:cNvSpPr>
          <p:nvPr/>
        </p:nvSpPr>
        <p:spPr>
          <a:xfrm>
            <a:off x="1608648" y="211831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sp>
        <p:nvSpPr>
          <p:cNvPr id="17" name="Subtitle 7">
            <a:extLst>
              <a:ext uri="{FF2B5EF4-FFF2-40B4-BE49-F238E27FC236}">
                <a16:creationId xmlns:a16="http://schemas.microsoft.com/office/drawing/2014/main" id="{B4E87EF0-D9FF-4792-9E01-E08D9A66734B}"/>
              </a:ext>
            </a:extLst>
          </p:cNvPr>
          <p:cNvSpPr txBox="1">
            <a:spLocks noChangeAspect="1"/>
          </p:cNvSpPr>
          <p:nvPr/>
        </p:nvSpPr>
        <p:spPr>
          <a:xfrm>
            <a:off x="2198874" y="211831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AMF</a:t>
            </a:r>
            <a:endParaRPr lang="en-US" sz="500">
              <a:latin typeface="Ericsson Hilda" pitchFamily="2" charset="0"/>
            </a:endParaRPr>
          </a:p>
        </p:txBody>
      </p:sp>
      <p:sp>
        <p:nvSpPr>
          <p:cNvPr id="18" name="Subtitle 7">
            <a:extLst>
              <a:ext uri="{FF2B5EF4-FFF2-40B4-BE49-F238E27FC236}">
                <a16:creationId xmlns:a16="http://schemas.microsoft.com/office/drawing/2014/main" id="{9D324848-CA02-45BD-831D-E53CEFD57C34}"/>
              </a:ext>
            </a:extLst>
          </p:cNvPr>
          <p:cNvSpPr txBox="1">
            <a:spLocks noChangeAspect="1"/>
          </p:cNvSpPr>
          <p:nvPr/>
        </p:nvSpPr>
        <p:spPr>
          <a:xfrm>
            <a:off x="2697751" y="172466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SMF</a:t>
            </a:r>
            <a:endParaRPr lang="en-US" sz="500">
              <a:latin typeface="Ericsson Hilda" pitchFamily="2" charset="0"/>
            </a:endParaRPr>
          </a:p>
        </p:txBody>
      </p:sp>
      <p:sp>
        <p:nvSpPr>
          <p:cNvPr id="19" name="Subtitle 7">
            <a:extLst>
              <a:ext uri="{FF2B5EF4-FFF2-40B4-BE49-F238E27FC236}">
                <a16:creationId xmlns:a16="http://schemas.microsoft.com/office/drawing/2014/main" id="{D228DF3B-A9A4-4262-B361-4CE2DCA75020}"/>
              </a:ext>
            </a:extLst>
          </p:cNvPr>
          <p:cNvSpPr txBox="1">
            <a:spLocks noChangeAspect="1"/>
          </p:cNvSpPr>
          <p:nvPr/>
        </p:nvSpPr>
        <p:spPr>
          <a:xfrm>
            <a:off x="2951667" y="2650511"/>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SMF</a:t>
            </a:r>
            <a:endParaRPr lang="en-US" sz="500">
              <a:latin typeface="Ericsson Hilda" pitchFamily="2" charset="0"/>
            </a:endParaRPr>
          </a:p>
        </p:txBody>
      </p:sp>
      <p:sp>
        <p:nvSpPr>
          <p:cNvPr id="20" name="Subtitle 7">
            <a:extLst>
              <a:ext uri="{FF2B5EF4-FFF2-40B4-BE49-F238E27FC236}">
                <a16:creationId xmlns:a16="http://schemas.microsoft.com/office/drawing/2014/main" id="{0EF8302F-F340-4252-8B9A-C804441B8F3B}"/>
              </a:ext>
            </a:extLst>
          </p:cNvPr>
          <p:cNvSpPr txBox="1">
            <a:spLocks noChangeAspect="1"/>
          </p:cNvSpPr>
          <p:nvPr/>
        </p:nvSpPr>
        <p:spPr>
          <a:xfrm>
            <a:off x="3569983" y="2594925"/>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21" name="Subtitle 7">
            <a:extLst>
              <a:ext uri="{FF2B5EF4-FFF2-40B4-BE49-F238E27FC236}">
                <a16:creationId xmlns:a16="http://schemas.microsoft.com/office/drawing/2014/main" id="{C94AA0CA-7789-4992-892F-B8CF957BF40A}"/>
              </a:ext>
            </a:extLst>
          </p:cNvPr>
          <p:cNvSpPr txBox="1">
            <a:spLocks noChangeAspect="1"/>
          </p:cNvSpPr>
          <p:nvPr/>
        </p:nvSpPr>
        <p:spPr>
          <a:xfrm>
            <a:off x="3191328" y="172466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pic>
        <p:nvPicPr>
          <p:cNvPr id="23" name="Graphic 22">
            <a:extLst>
              <a:ext uri="{FF2B5EF4-FFF2-40B4-BE49-F238E27FC236}">
                <a16:creationId xmlns:a16="http://schemas.microsoft.com/office/drawing/2014/main" id="{79256BD8-155D-4C2D-9935-9F48F2D8BF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321" y="3495264"/>
            <a:ext cx="281414" cy="451244"/>
          </a:xfrm>
          <a:prstGeom prst="rect">
            <a:avLst/>
          </a:prstGeom>
        </p:spPr>
      </p:pic>
      <p:pic>
        <p:nvPicPr>
          <p:cNvPr id="24" name="Graphic 23">
            <a:extLst>
              <a:ext uri="{FF2B5EF4-FFF2-40B4-BE49-F238E27FC236}">
                <a16:creationId xmlns:a16="http://schemas.microsoft.com/office/drawing/2014/main" id="{1501BBD2-4D40-4DBE-B775-8D5D4E1466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770" y="4085043"/>
            <a:ext cx="281414" cy="451244"/>
          </a:xfrm>
          <a:prstGeom prst="rect">
            <a:avLst/>
          </a:prstGeom>
        </p:spPr>
      </p:pic>
      <p:sp>
        <p:nvSpPr>
          <p:cNvPr id="41" name="Rectangle 40">
            <a:extLst>
              <a:ext uri="{FF2B5EF4-FFF2-40B4-BE49-F238E27FC236}">
                <a16:creationId xmlns:a16="http://schemas.microsoft.com/office/drawing/2014/main" id="{D512035A-F28B-4E8C-B5AF-0A36BF2199F7}"/>
              </a:ext>
            </a:extLst>
          </p:cNvPr>
          <p:cNvSpPr/>
          <p:nvPr/>
        </p:nvSpPr>
        <p:spPr bwMode="auto">
          <a:xfrm>
            <a:off x="1461804" y="3717232"/>
            <a:ext cx="2319750" cy="816643"/>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EPC</a:t>
            </a:r>
            <a:endParaRPr lang="en-US" sz="1100" strike="sngStrike">
              <a:solidFill>
                <a:schemeClr val="tx1"/>
              </a:solidFill>
              <a:latin typeface="+mn-lt"/>
            </a:endParaRPr>
          </a:p>
        </p:txBody>
      </p:sp>
      <p:sp>
        <p:nvSpPr>
          <p:cNvPr id="42" name="Subtitle 7">
            <a:extLst>
              <a:ext uri="{FF2B5EF4-FFF2-40B4-BE49-F238E27FC236}">
                <a16:creationId xmlns:a16="http://schemas.microsoft.com/office/drawing/2014/main" id="{8E7A16FD-0F40-49F2-97D6-0B1AA08B954F}"/>
              </a:ext>
            </a:extLst>
          </p:cNvPr>
          <p:cNvSpPr txBox="1">
            <a:spLocks noChangeAspect="1"/>
          </p:cNvSpPr>
          <p:nvPr/>
        </p:nvSpPr>
        <p:spPr>
          <a:xfrm>
            <a:off x="2182783" y="381859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MME</a:t>
            </a:r>
            <a:endParaRPr lang="en-US" sz="500">
              <a:latin typeface="Ericsson Hilda" pitchFamily="2" charset="0"/>
            </a:endParaRPr>
          </a:p>
        </p:txBody>
      </p:sp>
      <p:sp>
        <p:nvSpPr>
          <p:cNvPr id="43" name="Subtitle 7">
            <a:extLst>
              <a:ext uri="{FF2B5EF4-FFF2-40B4-BE49-F238E27FC236}">
                <a16:creationId xmlns:a16="http://schemas.microsoft.com/office/drawing/2014/main" id="{72A03257-6FAA-432A-BDD0-CA7243422962}"/>
              </a:ext>
            </a:extLst>
          </p:cNvPr>
          <p:cNvSpPr txBox="1">
            <a:spLocks noChangeAspect="1"/>
          </p:cNvSpPr>
          <p:nvPr/>
        </p:nvSpPr>
        <p:spPr>
          <a:xfrm>
            <a:off x="2726725" y="3818598"/>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SGW</a:t>
            </a:r>
            <a:endParaRPr lang="en-US" sz="500">
              <a:latin typeface="Ericsson Hilda" pitchFamily="2" charset="0"/>
            </a:endParaRPr>
          </a:p>
        </p:txBody>
      </p:sp>
      <p:sp>
        <p:nvSpPr>
          <p:cNvPr id="53" name="Rectangle 52">
            <a:extLst>
              <a:ext uri="{FF2B5EF4-FFF2-40B4-BE49-F238E27FC236}">
                <a16:creationId xmlns:a16="http://schemas.microsoft.com/office/drawing/2014/main" id="{E5E17F67-BC39-4210-83DF-34C38D3542FF}"/>
              </a:ext>
            </a:extLst>
          </p:cNvPr>
          <p:cNvSpPr/>
          <p:nvPr/>
        </p:nvSpPr>
        <p:spPr bwMode="auto">
          <a:xfrm>
            <a:off x="438726" y="1194794"/>
            <a:ext cx="3909769" cy="353613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94" name="Straight Connector 93">
            <a:extLst>
              <a:ext uri="{FF2B5EF4-FFF2-40B4-BE49-F238E27FC236}">
                <a16:creationId xmlns:a16="http://schemas.microsoft.com/office/drawing/2014/main" id="{1A596378-1E01-4F58-A79D-D3CC60282A65}"/>
              </a:ext>
            </a:extLst>
          </p:cNvPr>
          <p:cNvCxnSpPr>
            <a:cxnSpLocks/>
          </p:cNvCxnSpPr>
          <p:nvPr/>
        </p:nvCxnSpPr>
        <p:spPr bwMode="auto">
          <a:xfrm>
            <a:off x="850184" y="3903005"/>
            <a:ext cx="1954639" cy="41405"/>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951550F-26B7-4112-BD4A-37B002439151}"/>
              </a:ext>
            </a:extLst>
          </p:cNvPr>
          <p:cNvCxnSpPr>
            <a:cxnSpLocks/>
            <a:stCxn id="24" idx="3"/>
          </p:cNvCxnSpPr>
          <p:nvPr/>
        </p:nvCxnSpPr>
        <p:spPr bwMode="auto">
          <a:xfrm flipV="1">
            <a:off x="850184" y="4157702"/>
            <a:ext cx="2122892" cy="152963"/>
          </a:xfrm>
          <a:prstGeom prst="line">
            <a:avLst/>
          </a:prstGeom>
          <a:solidFill>
            <a:schemeClr val="accent1"/>
          </a:solidFill>
          <a:ln w="28575" cap="flat" cmpd="sng" algn="ctr">
            <a:solidFill>
              <a:schemeClr val="accent4"/>
            </a:solidFill>
            <a:prstDash val="solid"/>
            <a:round/>
            <a:headEnd type="none" w="med" len="med"/>
            <a:tailEnd type="none"/>
          </a:ln>
          <a:effectLst/>
        </p:spPr>
      </p:cxnSp>
      <p:sp>
        <p:nvSpPr>
          <p:cNvPr id="99" name="TextBox 98">
            <a:extLst>
              <a:ext uri="{FF2B5EF4-FFF2-40B4-BE49-F238E27FC236}">
                <a16:creationId xmlns:a16="http://schemas.microsoft.com/office/drawing/2014/main" id="{89A5F3F2-0AF5-4761-BA4C-CECB699DA717}"/>
              </a:ext>
            </a:extLst>
          </p:cNvPr>
          <p:cNvSpPr txBox="1"/>
          <p:nvPr/>
        </p:nvSpPr>
        <p:spPr>
          <a:xfrm>
            <a:off x="1721920" y="6025459"/>
            <a:ext cx="553357"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DNN1</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101" name="Straight Connector 100">
            <a:extLst>
              <a:ext uri="{FF2B5EF4-FFF2-40B4-BE49-F238E27FC236}">
                <a16:creationId xmlns:a16="http://schemas.microsoft.com/office/drawing/2014/main" id="{C0649FF3-8264-453E-B4C5-A8F0728CF76B}"/>
              </a:ext>
            </a:extLst>
          </p:cNvPr>
          <p:cNvCxnSpPr>
            <a:cxnSpLocks/>
          </p:cNvCxnSpPr>
          <p:nvPr/>
        </p:nvCxnSpPr>
        <p:spPr bwMode="auto">
          <a:xfrm>
            <a:off x="2458170" y="6172217"/>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102" name="TextBox 101">
            <a:extLst>
              <a:ext uri="{FF2B5EF4-FFF2-40B4-BE49-F238E27FC236}">
                <a16:creationId xmlns:a16="http://schemas.microsoft.com/office/drawing/2014/main" id="{130ECDF8-971A-4143-BEA5-55F78974E2B2}"/>
              </a:ext>
            </a:extLst>
          </p:cNvPr>
          <p:cNvSpPr txBox="1"/>
          <p:nvPr/>
        </p:nvSpPr>
        <p:spPr>
          <a:xfrm>
            <a:off x="1715076" y="6285091"/>
            <a:ext cx="553357"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DNN2</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103" name="Straight Connector 102">
            <a:extLst>
              <a:ext uri="{FF2B5EF4-FFF2-40B4-BE49-F238E27FC236}">
                <a16:creationId xmlns:a16="http://schemas.microsoft.com/office/drawing/2014/main" id="{51C0FEB0-95F8-44FF-BDE1-8EC093023842}"/>
              </a:ext>
            </a:extLst>
          </p:cNvPr>
          <p:cNvCxnSpPr>
            <a:cxnSpLocks/>
          </p:cNvCxnSpPr>
          <p:nvPr/>
        </p:nvCxnSpPr>
        <p:spPr bwMode="auto">
          <a:xfrm>
            <a:off x="2451326" y="6431849"/>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67" name="Content Placeholder 56">
            <a:extLst>
              <a:ext uri="{FF2B5EF4-FFF2-40B4-BE49-F238E27FC236}">
                <a16:creationId xmlns:a16="http://schemas.microsoft.com/office/drawing/2014/main" id="{BCE276BA-7E54-491A-9F4B-587751346688}"/>
              </a:ext>
            </a:extLst>
          </p:cNvPr>
          <p:cNvSpPr txBox="1">
            <a:spLocks/>
          </p:cNvSpPr>
          <p:nvPr/>
        </p:nvSpPr>
        <p:spPr>
          <a:xfrm>
            <a:off x="382988" y="4785025"/>
            <a:ext cx="3909768" cy="1157232"/>
          </a:xfrm>
          <a:prstGeom prst="rect">
            <a:avLst/>
          </a:prstGeom>
        </p:spPr>
        <p:txBody>
          <a:bodyPr vert="horz" lIns="72000" tIns="36000" rIns="72000" bIns="36000"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600"/>
              <a:t>It is recommended to use different DNNs for PDU sessions on different network slices</a:t>
            </a:r>
          </a:p>
        </p:txBody>
      </p:sp>
      <p:cxnSp>
        <p:nvCxnSpPr>
          <p:cNvPr id="62" name="Straight Connector 61">
            <a:extLst>
              <a:ext uri="{FF2B5EF4-FFF2-40B4-BE49-F238E27FC236}">
                <a16:creationId xmlns:a16="http://schemas.microsoft.com/office/drawing/2014/main" id="{8F556234-7A8C-4565-B2C0-0937A71B307C}"/>
              </a:ext>
            </a:extLst>
          </p:cNvPr>
          <p:cNvCxnSpPr>
            <a:cxnSpLocks/>
          </p:cNvCxnSpPr>
          <p:nvPr/>
        </p:nvCxnSpPr>
        <p:spPr bwMode="auto">
          <a:xfrm flipH="1">
            <a:off x="2804823" y="2118318"/>
            <a:ext cx="1" cy="1813762"/>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CFC5F0C-5360-423A-B5F8-EE6FFDCB7D5D}"/>
              </a:ext>
            </a:extLst>
          </p:cNvPr>
          <p:cNvCxnSpPr>
            <a:cxnSpLocks/>
          </p:cNvCxnSpPr>
          <p:nvPr/>
        </p:nvCxnSpPr>
        <p:spPr bwMode="auto">
          <a:xfrm flipV="1">
            <a:off x="2973076" y="3002808"/>
            <a:ext cx="173566" cy="1154894"/>
          </a:xfrm>
          <a:prstGeom prst="line">
            <a:avLst/>
          </a:prstGeom>
          <a:solidFill>
            <a:schemeClr val="accent1"/>
          </a:solidFill>
          <a:ln w="28575" cap="flat" cmpd="sng" algn="ctr">
            <a:solidFill>
              <a:schemeClr val="accent4"/>
            </a:solidFill>
            <a:prstDash val="solid"/>
            <a:round/>
            <a:headEnd type="none" w="med" len="med"/>
            <a:tailEnd type="none"/>
          </a:ln>
          <a:effectLst/>
        </p:spPr>
      </p:cxnSp>
      <p:sp>
        <p:nvSpPr>
          <p:cNvPr id="32" name="Speech Bubble: Rectangle with Corners Rounded 31">
            <a:extLst>
              <a:ext uri="{FF2B5EF4-FFF2-40B4-BE49-F238E27FC236}">
                <a16:creationId xmlns:a16="http://schemas.microsoft.com/office/drawing/2014/main" id="{35400481-3A1C-41C8-AF7C-E3650AA4011A}"/>
              </a:ext>
            </a:extLst>
          </p:cNvPr>
          <p:cNvSpPr/>
          <p:nvPr/>
        </p:nvSpPr>
        <p:spPr bwMode="auto">
          <a:xfrm>
            <a:off x="2541437" y="955618"/>
            <a:ext cx="896775" cy="534410"/>
          </a:xfrm>
          <a:prstGeom prst="wedgeRoundRectCallout">
            <a:avLst>
              <a:gd name="adj1" fmla="val -20833"/>
              <a:gd name="adj2" fmla="val 9583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DNN1</a:t>
            </a:r>
          </a:p>
        </p:txBody>
      </p:sp>
      <p:sp>
        <p:nvSpPr>
          <p:cNvPr id="90" name="Speech Bubble: Rectangle with Corners Rounded 89">
            <a:extLst>
              <a:ext uri="{FF2B5EF4-FFF2-40B4-BE49-F238E27FC236}">
                <a16:creationId xmlns:a16="http://schemas.microsoft.com/office/drawing/2014/main" id="{2DEE6F05-D447-44C3-B3EB-9FB6F32743BE}"/>
              </a:ext>
            </a:extLst>
          </p:cNvPr>
          <p:cNvSpPr/>
          <p:nvPr/>
        </p:nvSpPr>
        <p:spPr bwMode="auto">
          <a:xfrm>
            <a:off x="3303544" y="3345815"/>
            <a:ext cx="896775" cy="534410"/>
          </a:xfrm>
          <a:prstGeom prst="wedgeRoundRectCallout">
            <a:avLst>
              <a:gd name="adj1" fmla="val -57911"/>
              <a:gd name="adj2" fmla="val -99716"/>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DNN2</a:t>
            </a:r>
          </a:p>
        </p:txBody>
      </p:sp>
      <p:sp>
        <p:nvSpPr>
          <p:cNvPr id="91" name="Rectangle 90">
            <a:extLst>
              <a:ext uri="{FF2B5EF4-FFF2-40B4-BE49-F238E27FC236}">
                <a16:creationId xmlns:a16="http://schemas.microsoft.com/office/drawing/2014/main" id="{92E570A0-54E4-4202-8897-68A435E4E62A}"/>
              </a:ext>
            </a:extLst>
          </p:cNvPr>
          <p:cNvSpPr/>
          <p:nvPr/>
        </p:nvSpPr>
        <p:spPr bwMode="auto">
          <a:xfrm>
            <a:off x="5362086" y="2514067"/>
            <a:ext cx="2684406" cy="816643"/>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S-NSSAI D</a:t>
            </a:r>
          </a:p>
        </p:txBody>
      </p:sp>
      <p:sp>
        <p:nvSpPr>
          <p:cNvPr id="92" name="Rectangle 91">
            <a:extLst>
              <a:ext uri="{FF2B5EF4-FFF2-40B4-BE49-F238E27FC236}">
                <a16:creationId xmlns:a16="http://schemas.microsoft.com/office/drawing/2014/main" id="{86ACCF0D-4590-41C4-B6AA-2BEDC6CD88EA}"/>
              </a:ext>
            </a:extLst>
          </p:cNvPr>
          <p:cNvSpPr/>
          <p:nvPr/>
        </p:nvSpPr>
        <p:spPr bwMode="auto">
          <a:xfrm>
            <a:off x="5362085" y="1640893"/>
            <a:ext cx="2684405" cy="816643"/>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200">
                <a:solidFill>
                  <a:schemeClr val="tx1"/>
                </a:solidFill>
                <a:latin typeface="+mn-lt"/>
              </a:rPr>
              <a:t>S-NSSAI C</a:t>
            </a:r>
          </a:p>
        </p:txBody>
      </p:sp>
      <p:sp>
        <p:nvSpPr>
          <p:cNvPr id="93" name="Subtitle 7">
            <a:extLst>
              <a:ext uri="{FF2B5EF4-FFF2-40B4-BE49-F238E27FC236}">
                <a16:creationId xmlns:a16="http://schemas.microsoft.com/office/drawing/2014/main" id="{01E2DE5D-6C38-49BD-BF22-442591B7508C}"/>
              </a:ext>
            </a:extLst>
          </p:cNvPr>
          <p:cNvSpPr txBox="1">
            <a:spLocks noChangeAspect="1"/>
          </p:cNvSpPr>
          <p:nvPr/>
        </p:nvSpPr>
        <p:spPr>
          <a:xfrm>
            <a:off x="5508930" y="211622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sp>
        <p:nvSpPr>
          <p:cNvPr id="104" name="Subtitle 7">
            <a:extLst>
              <a:ext uri="{FF2B5EF4-FFF2-40B4-BE49-F238E27FC236}">
                <a16:creationId xmlns:a16="http://schemas.microsoft.com/office/drawing/2014/main" id="{CB127DFA-51BC-44BC-BF28-AB5A8C8D920B}"/>
              </a:ext>
            </a:extLst>
          </p:cNvPr>
          <p:cNvSpPr txBox="1">
            <a:spLocks noChangeAspect="1"/>
          </p:cNvSpPr>
          <p:nvPr/>
        </p:nvSpPr>
        <p:spPr>
          <a:xfrm>
            <a:off x="6099156" y="211622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AMF</a:t>
            </a:r>
            <a:endParaRPr lang="en-US" sz="500">
              <a:latin typeface="Ericsson Hilda" pitchFamily="2" charset="0"/>
            </a:endParaRPr>
          </a:p>
        </p:txBody>
      </p:sp>
      <p:sp>
        <p:nvSpPr>
          <p:cNvPr id="105" name="Subtitle 7">
            <a:extLst>
              <a:ext uri="{FF2B5EF4-FFF2-40B4-BE49-F238E27FC236}">
                <a16:creationId xmlns:a16="http://schemas.microsoft.com/office/drawing/2014/main" id="{30C60969-B7EB-4699-A157-23AE607A77BE}"/>
              </a:ext>
            </a:extLst>
          </p:cNvPr>
          <p:cNvSpPr txBox="1">
            <a:spLocks noChangeAspect="1"/>
          </p:cNvSpPr>
          <p:nvPr/>
        </p:nvSpPr>
        <p:spPr>
          <a:xfrm>
            <a:off x="6657642" y="2316359"/>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SMF</a:t>
            </a:r>
            <a:endParaRPr lang="en-US" sz="500">
              <a:latin typeface="Ericsson Hilda" pitchFamily="2" charset="0"/>
            </a:endParaRPr>
          </a:p>
        </p:txBody>
      </p:sp>
      <p:sp>
        <p:nvSpPr>
          <p:cNvPr id="107" name="Subtitle 7">
            <a:extLst>
              <a:ext uri="{FF2B5EF4-FFF2-40B4-BE49-F238E27FC236}">
                <a16:creationId xmlns:a16="http://schemas.microsoft.com/office/drawing/2014/main" id="{255757F9-2085-46E7-9152-AE5BB266E645}"/>
              </a:ext>
            </a:extLst>
          </p:cNvPr>
          <p:cNvSpPr txBox="1">
            <a:spLocks noChangeAspect="1"/>
          </p:cNvSpPr>
          <p:nvPr/>
        </p:nvSpPr>
        <p:spPr>
          <a:xfrm>
            <a:off x="7470265" y="2592827"/>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108" name="Subtitle 7">
            <a:extLst>
              <a:ext uri="{FF2B5EF4-FFF2-40B4-BE49-F238E27FC236}">
                <a16:creationId xmlns:a16="http://schemas.microsoft.com/office/drawing/2014/main" id="{8A24EC01-79D8-40BF-980B-E2DB90ECF7A5}"/>
              </a:ext>
            </a:extLst>
          </p:cNvPr>
          <p:cNvSpPr txBox="1">
            <a:spLocks noChangeAspect="1"/>
          </p:cNvSpPr>
          <p:nvPr/>
        </p:nvSpPr>
        <p:spPr>
          <a:xfrm>
            <a:off x="7091610" y="172257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pic>
        <p:nvPicPr>
          <p:cNvPr id="109" name="Graphic 108">
            <a:extLst>
              <a:ext uri="{FF2B5EF4-FFF2-40B4-BE49-F238E27FC236}">
                <a16:creationId xmlns:a16="http://schemas.microsoft.com/office/drawing/2014/main" id="{572942F6-E25F-4416-A9F1-7EA7E31287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8603" y="3493166"/>
            <a:ext cx="281414" cy="451244"/>
          </a:xfrm>
          <a:prstGeom prst="rect">
            <a:avLst/>
          </a:prstGeom>
        </p:spPr>
      </p:pic>
      <p:pic>
        <p:nvPicPr>
          <p:cNvPr id="110" name="Graphic 109">
            <a:extLst>
              <a:ext uri="{FF2B5EF4-FFF2-40B4-BE49-F238E27FC236}">
                <a16:creationId xmlns:a16="http://schemas.microsoft.com/office/drawing/2014/main" id="{5DFAFA84-5361-4BBC-862E-70FCB282D8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9052" y="4082945"/>
            <a:ext cx="281414" cy="451244"/>
          </a:xfrm>
          <a:prstGeom prst="rect">
            <a:avLst/>
          </a:prstGeom>
        </p:spPr>
      </p:pic>
      <p:sp>
        <p:nvSpPr>
          <p:cNvPr id="111" name="Rectangle 110">
            <a:extLst>
              <a:ext uri="{FF2B5EF4-FFF2-40B4-BE49-F238E27FC236}">
                <a16:creationId xmlns:a16="http://schemas.microsoft.com/office/drawing/2014/main" id="{1DB4D96F-2BA1-4650-B4B5-A07C04BE04EF}"/>
              </a:ext>
            </a:extLst>
          </p:cNvPr>
          <p:cNvSpPr/>
          <p:nvPr/>
        </p:nvSpPr>
        <p:spPr bwMode="auto">
          <a:xfrm>
            <a:off x="5362086" y="3715134"/>
            <a:ext cx="2319750" cy="816643"/>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EPC</a:t>
            </a:r>
            <a:endParaRPr lang="en-US" sz="1100" strike="sngStrike">
              <a:solidFill>
                <a:schemeClr val="tx1"/>
              </a:solidFill>
              <a:latin typeface="+mn-lt"/>
            </a:endParaRPr>
          </a:p>
        </p:txBody>
      </p:sp>
      <p:sp>
        <p:nvSpPr>
          <p:cNvPr id="112" name="Subtitle 7">
            <a:extLst>
              <a:ext uri="{FF2B5EF4-FFF2-40B4-BE49-F238E27FC236}">
                <a16:creationId xmlns:a16="http://schemas.microsoft.com/office/drawing/2014/main" id="{9648E622-3035-4040-9EE8-E2752BBEBDC4}"/>
              </a:ext>
            </a:extLst>
          </p:cNvPr>
          <p:cNvSpPr txBox="1">
            <a:spLocks noChangeAspect="1"/>
          </p:cNvSpPr>
          <p:nvPr/>
        </p:nvSpPr>
        <p:spPr>
          <a:xfrm>
            <a:off x="6083065" y="381650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MME</a:t>
            </a:r>
            <a:endParaRPr lang="en-US" sz="500">
              <a:latin typeface="Ericsson Hilda" pitchFamily="2" charset="0"/>
            </a:endParaRPr>
          </a:p>
        </p:txBody>
      </p:sp>
      <p:sp>
        <p:nvSpPr>
          <p:cNvPr id="113" name="Subtitle 7">
            <a:extLst>
              <a:ext uri="{FF2B5EF4-FFF2-40B4-BE49-F238E27FC236}">
                <a16:creationId xmlns:a16="http://schemas.microsoft.com/office/drawing/2014/main" id="{5D47EC7B-2BAA-4A65-80BC-B98263E2EC0D}"/>
              </a:ext>
            </a:extLst>
          </p:cNvPr>
          <p:cNvSpPr txBox="1">
            <a:spLocks noChangeAspect="1"/>
          </p:cNvSpPr>
          <p:nvPr/>
        </p:nvSpPr>
        <p:spPr>
          <a:xfrm>
            <a:off x="6627007" y="381650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SGW</a:t>
            </a:r>
            <a:endParaRPr lang="en-US" sz="500">
              <a:latin typeface="Ericsson Hilda" pitchFamily="2" charset="0"/>
            </a:endParaRPr>
          </a:p>
        </p:txBody>
      </p:sp>
      <p:sp>
        <p:nvSpPr>
          <p:cNvPr id="114" name="Rectangle 113">
            <a:extLst>
              <a:ext uri="{FF2B5EF4-FFF2-40B4-BE49-F238E27FC236}">
                <a16:creationId xmlns:a16="http://schemas.microsoft.com/office/drawing/2014/main" id="{FA3BAC3A-54D5-4979-A158-BCB5DFB16222}"/>
              </a:ext>
            </a:extLst>
          </p:cNvPr>
          <p:cNvSpPr/>
          <p:nvPr/>
        </p:nvSpPr>
        <p:spPr bwMode="auto">
          <a:xfrm>
            <a:off x="4339008" y="1192696"/>
            <a:ext cx="3909769" cy="353613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115" name="Straight Connector 114">
            <a:extLst>
              <a:ext uri="{FF2B5EF4-FFF2-40B4-BE49-F238E27FC236}">
                <a16:creationId xmlns:a16="http://schemas.microsoft.com/office/drawing/2014/main" id="{6E0FB31A-3FC9-4FF5-B606-471C46399B90}"/>
              </a:ext>
            </a:extLst>
          </p:cNvPr>
          <p:cNvCxnSpPr>
            <a:cxnSpLocks/>
          </p:cNvCxnSpPr>
          <p:nvPr/>
        </p:nvCxnSpPr>
        <p:spPr bwMode="auto">
          <a:xfrm flipV="1">
            <a:off x="4750466" y="3880225"/>
            <a:ext cx="1938916" cy="20682"/>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8D41A1E-B8CE-4765-BD8B-6B78B4F98FD3}"/>
              </a:ext>
            </a:extLst>
          </p:cNvPr>
          <p:cNvCxnSpPr>
            <a:cxnSpLocks/>
            <a:stCxn id="110" idx="3"/>
          </p:cNvCxnSpPr>
          <p:nvPr/>
        </p:nvCxnSpPr>
        <p:spPr bwMode="auto">
          <a:xfrm flipV="1">
            <a:off x="4750466" y="4133336"/>
            <a:ext cx="2042396" cy="175231"/>
          </a:xfrm>
          <a:prstGeom prst="line">
            <a:avLst/>
          </a:prstGeom>
          <a:solidFill>
            <a:schemeClr val="accent1"/>
          </a:solidFill>
          <a:ln w="28575" cap="flat" cmpd="sng" algn="ctr">
            <a:solidFill>
              <a:schemeClr val="accent3"/>
            </a:solidFill>
            <a:prstDash val="solid"/>
            <a:round/>
            <a:headEnd type="none" w="med" len="med"/>
            <a:tailEnd type="none"/>
          </a:ln>
          <a:effectLst/>
        </p:spPr>
      </p:cxnSp>
      <p:sp>
        <p:nvSpPr>
          <p:cNvPr id="117" name="Content Placeholder 56">
            <a:extLst>
              <a:ext uri="{FF2B5EF4-FFF2-40B4-BE49-F238E27FC236}">
                <a16:creationId xmlns:a16="http://schemas.microsoft.com/office/drawing/2014/main" id="{4389736D-93BD-48E2-95FD-DED61A709FB6}"/>
              </a:ext>
            </a:extLst>
          </p:cNvPr>
          <p:cNvSpPr txBox="1">
            <a:spLocks/>
          </p:cNvSpPr>
          <p:nvPr/>
        </p:nvSpPr>
        <p:spPr>
          <a:xfrm>
            <a:off x="4441178" y="4782927"/>
            <a:ext cx="3751860" cy="1157232"/>
          </a:xfrm>
          <a:prstGeom prst="rect">
            <a:avLst/>
          </a:prstGeom>
        </p:spPr>
        <p:txBody>
          <a:bodyPr vert="horz" lIns="72000" tIns="36000" rIns="72000" bIns="36000"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600"/>
              <a:t>If it cannot be avoided to use the same DNN in different network slices, then the same SMF+PGW-C can be shared. SMF interacts with UDM to determine the S-NSSAI.</a:t>
            </a:r>
            <a:endParaRPr lang="en-US" sz="1600" i="0" u="none" strike="noStrike" kern="1200">
              <a:solidFill>
                <a:srgbClr val="181818"/>
              </a:solidFill>
              <a:effectLst/>
              <a:latin typeface="Ericsson Hilda"/>
            </a:endParaRPr>
          </a:p>
          <a:p>
            <a:pPr marL="0" indent="0">
              <a:buNone/>
            </a:pPr>
            <a:endParaRPr lang="en-US" sz="1600"/>
          </a:p>
        </p:txBody>
      </p:sp>
      <p:cxnSp>
        <p:nvCxnSpPr>
          <p:cNvPr id="118" name="Straight Connector 117">
            <a:extLst>
              <a:ext uri="{FF2B5EF4-FFF2-40B4-BE49-F238E27FC236}">
                <a16:creationId xmlns:a16="http://schemas.microsoft.com/office/drawing/2014/main" id="{D89F8A32-4BCD-484F-929A-D5623DF00190}"/>
              </a:ext>
            </a:extLst>
          </p:cNvPr>
          <p:cNvCxnSpPr>
            <a:cxnSpLocks/>
          </p:cNvCxnSpPr>
          <p:nvPr/>
        </p:nvCxnSpPr>
        <p:spPr bwMode="auto">
          <a:xfrm flipH="1">
            <a:off x="6689383" y="2701571"/>
            <a:ext cx="103479" cy="1211211"/>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4C50DC-0455-40ED-9593-D5A6A6234F9C}"/>
              </a:ext>
            </a:extLst>
          </p:cNvPr>
          <p:cNvCxnSpPr>
            <a:cxnSpLocks/>
          </p:cNvCxnSpPr>
          <p:nvPr/>
        </p:nvCxnSpPr>
        <p:spPr bwMode="auto">
          <a:xfrm flipV="1">
            <a:off x="6792862" y="2851790"/>
            <a:ext cx="190495" cy="1281546"/>
          </a:xfrm>
          <a:prstGeom prst="line">
            <a:avLst/>
          </a:prstGeom>
          <a:solidFill>
            <a:schemeClr val="accent1"/>
          </a:solidFill>
          <a:ln w="28575" cap="flat" cmpd="sng" algn="ctr">
            <a:solidFill>
              <a:schemeClr val="accent3"/>
            </a:solidFill>
            <a:prstDash val="solid"/>
            <a:round/>
            <a:headEnd type="none" w="med" len="med"/>
            <a:tailEnd type="none"/>
          </a:ln>
          <a:effectLst/>
        </p:spPr>
      </p:cxnSp>
      <p:sp>
        <p:nvSpPr>
          <p:cNvPr id="120" name="Speech Bubble: Rectangle with Corners Rounded 119">
            <a:extLst>
              <a:ext uri="{FF2B5EF4-FFF2-40B4-BE49-F238E27FC236}">
                <a16:creationId xmlns:a16="http://schemas.microsoft.com/office/drawing/2014/main" id="{2DCF4F2C-CA8B-47F3-BE6B-DA6F967B62A1}"/>
              </a:ext>
            </a:extLst>
          </p:cNvPr>
          <p:cNvSpPr/>
          <p:nvPr/>
        </p:nvSpPr>
        <p:spPr bwMode="auto">
          <a:xfrm>
            <a:off x="6609429" y="1040821"/>
            <a:ext cx="896775" cy="534410"/>
          </a:xfrm>
          <a:prstGeom prst="wedgeRoundRectCallout">
            <a:avLst>
              <a:gd name="adj1" fmla="val -12888"/>
              <a:gd name="adj2" fmla="val 189162"/>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DNN1</a:t>
            </a:r>
          </a:p>
        </p:txBody>
      </p:sp>
      <p:sp>
        <p:nvSpPr>
          <p:cNvPr id="122" name="Rectangle 121">
            <a:extLst>
              <a:ext uri="{FF2B5EF4-FFF2-40B4-BE49-F238E27FC236}">
                <a16:creationId xmlns:a16="http://schemas.microsoft.com/office/drawing/2014/main" id="{C38147A4-6FF5-4FBA-95C9-0799D3A697C4}"/>
              </a:ext>
            </a:extLst>
          </p:cNvPr>
          <p:cNvSpPr/>
          <p:nvPr/>
        </p:nvSpPr>
        <p:spPr bwMode="auto">
          <a:xfrm>
            <a:off x="9292304" y="2514067"/>
            <a:ext cx="2684406" cy="816643"/>
          </a:xfrm>
          <a:prstGeom prst="rect">
            <a:avLst/>
          </a:prstGeom>
          <a:solidFill>
            <a:schemeClr val="accent1">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S-NSSAI D</a:t>
            </a:r>
          </a:p>
        </p:txBody>
      </p:sp>
      <p:sp>
        <p:nvSpPr>
          <p:cNvPr id="123" name="Rectangle 122">
            <a:extLst>
              <a:ext uri="{FF2B5EF4-FFF2-40B4-BE49-F238E27FC236}">
                <a16:creationId xmlns:a16="http://schemas.microsoft.com/office/drawing/2014/main" id="{A94D5290-75BF-40BB-BD08-38535287A7ED}"/>
              </a:ext>
            </a:extLst>
          </p:cNvPr>
          <p:cNvSpPr/>
          <p:nvPr/>
        </p:nvSpPr>
        <p:spPr bwMode="auto">
          <a:xfrm>
            <a:off x="9292303" y="1640893"/>
            <a:ext cx="2684405" cy="816643"/>
          </a:xfrm>
          <a:prstGeom prst="rect">
            <a:avLst/>
          </a:prstGeom>
          <a:solidFill>
            <a:schemeClr val="accent4">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200">
                <a:solidFill>
                  <a:schemeClr val="tx1"/>
                </a:solidFill>
                <a:latin typeface="+mn-lt"/>
              </a:rPr>
              <a:t>S-NSSAI C</a:t>
            </a:r>
          </a:p>
        </p:txBody>
      </p:sp>
      <p:sp>
        <p:nvSpPr>
          <p:cNvPr id="124" name="Subtitle 7">
            <a:extLst>
              <a:ext uri="{FF2B5EF4-FFF2-40B4-BE49-F238E27FC236}">
                <a16:creationId xmlns:a16="http://schemas.microsoft.com/office/drawing/2014/main" id="{4CE8CE80-EBD1-42AC-B393-4AE579BDFE2C}"/>
              </a:ext>
            </a:extLst>
          </p:cNvPr>
          <p:cNvSpPr txBox="1">
            <a:spLocks noChangeAspect="1"/>
          </p:cNvSpPr>
          <p:nvPr/>
        </p:nvSpPr>
        <p:spPr>
          <a:xfrm>
            <a:off x="9439148" y="211622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sp>
        <p:nvSpPr>
          <p:cNvPr id="125" name="Subtitle 7">
            <a:extLst>
              <a:ext uri="{FF2B5EF4-FFF2-40B4-BE49-F238E27FC236}">
                <a16:creationId xmlns:a16="http://schemas.microsoft.com/office/drawing/2014/main" id="{8106DD7C-3D98-4567-9640-B82BE7309689}"/>
              </a:ext>
            </a:extLst>
          </p:cNvPr>
          <p:cNvSpPr txBox="1">
            <a:spLocks noChangeAspect="1"/>
          </p:cNvSpPr>
          <p:nvPr/>
        </p:nvSpPr>
        <p:spPr>
          <a:xfrm>
            <a:off x="10029374" y="211622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AMF</a:t>
            </a:r>
            <a:endParaRPr lang="en-US" sz="500">
              <a:latin typeface="Ericsson Hilda" pitchFamily="2" charset="0"/>
            </a:endParaRPr>
          </a:p>
        </p:txBody>
      </p:sp>
      <p:sp>
        <p:nvSpPr>
          <p:cNvPr id="126" name="Subtitle 7">
            <a:extLst>
              <a:ext uri="{FF2B5EF4-FFF2-40B4-BE49-F238E27FC236}">
                <a16:creationId xmlns:a16="http://schemas.microsoft.com/office/drawing/2014/main" id="{2EE5999D-B4DC-41A8-BECF-75C4E4A08AB6}"/>
              </a:ext>
            </a:extLst>
          </p:cNvPr>
          <p:cNvSpPr txBox="1">
            <a:spLocks noChangeAspect="1"/>
          </p:cNvSpPr>
          <p:nvPr/>
        </p:nvSpPr>
        <p:spPr>
          <a:xfrm>
            <a:off x="10528251" y="172257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SMF</a:t>
            </a:r>
            <a:endParaRPr lang="en-US" sz="500">
              <a:latin typeface="Ericsson Hilda" pitchFamily="2" charset="0"/>
            </a:endParaRPr>
          </a:p>
        </p:txBody>
      </p:sp>
      <p:sp>
        <p:nvSpPr>
          <p:cNvPr id="127" name="Subtitle 7">
            <a:extLst>
              <a:ext uri="{FF2B5EF4-FFF2-40B4-BE49-F238E27FC236}">
                <a16:creationId xmlns:a16="http://schemas.microsoft.com/office/drawing/2014/main" id="{B247E1E7-F829-45F7-AC27-A9170768BA3F}"/>
              </a:ext>
            </a:extLst>
          </p:cNvPr>
          <p:cNvSpPr txBox="1">
            <a:spLocks noChangeAspect="1"/>
          </p:cNvSpPr>
          <p:nvPr/>
        </p:nvSpPr>
        <p:spPr>
          <a:xfrm>
            <a:off x="10782167" y="2648413"/>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SMF</a:t>
            </a:r>
            <a:endParaRPr lang="en-US" sz="500">
              <a:latin typeface="Ericsson Hilda" pitchFamily="2" charset="0"/>
            </a:endParaRPr>
          </a:p>
        </p:txBody>
      </p:sp>
      <p:sp>
        <p:nvSpPr>
          <p:cNvPr id="128" name="Subtitle 7">
            <a:extLst>
              <a:ext uri="{FF2B5EF4-FFF2-40B4-BE49-F238E27FC236}">
                <a16:creationId xmlns:a16="http://schemas.microsoft.com/office/drawing/2014/main" id="{B774D5F4-7F20-4053-97DB-ED3B81DDE438}"/>
              </a:ext>
            </a:extLst>
          </p:cNvPr>
          <p:cNvSpPr txBox="1">
            <a:spLocks noChangeAspect="1"/>
          </p:cNvSpPr>
          <p:nvPr/>
        </p:nvSpPr>
        <p:spPr>
          <a:xfrm>
            <a:off x="11400483" y="2592827"/>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129" name="Subtitle 7">
            <a:extLst>
              <a:ext uri="{FF2B5EF4-FFF2-40B4-BE49-F238E27FC236}">
                <a16:creationId xmlns:a16="http://schemas.microsoft.com/office/drawing/2014/main" id="{B23AB30D-2B3E-4ED1-99E3-621F58AEEBA5}"/>
              </a:ext>
            </a:extLst>
          </p:cNvPr>
          <p:cNvSpPr txBox="1">
            <a:spLocks noChangeAspect="1"/>
          </p:cNvSpPr>
          <p:nvPr/>
        </p:nvSpPr>
        <p:spPr>
          <a:xfrm>
            <a:off x="11021828" y="172257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pic>
        <p:nvPicPr>
          <p:cNvPr id="130" name="Graphic 129">
            <a:extLst>
              <a:ext uri="{FF2B5EF4-FFF2-40B4-BE49-F238E27FC236}">
                <a16:creationId xmlns:a16="http://schemas.microsoft.com/office/drawing/2014/main" id="{51892BE1-4D7D-4660-9283-E23A8765823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8821" y="3493166"/>
            <a:ext cx="281414" cy="451244"/>
          </a:xfrm>
          <a:prstGeom prst="rect">
            <a:avLst/>
          </a:prstGeom>
        </p:spPr>
      </p:pic>
      <p:pic>
        <p:nvPicPr>
          <p:cNvPr id="131" name="Graphic 130">
            <a:extLst>
              <a:ext uri="{FF2B5EF4-FFF2-40B4-BE49-F238E27FC236}">
                <a16:creationId xmlns:a16="http://schemas.microsoft.com/office/drawing/2014/main" id="{6FCA3DEE-7CC1-41A3-AB81-30D1021461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270" y="4082945"/>
            <a:ext cx="281414" cy="451244"/>
          </a:xfrm>
          <a:prstGeom prst="rect">
            <a:avLst/>
          </a:prstGeom>
        </p:spPr>
      </p:pic>
      <p:sp>
        <p:nvSpPr>
          <p:cNvPr id="132" name="Rectangle 131">
            <a:extLst>
              <a:ext uri="{FF2B5EF4-FFF2-40B4-BE49-F238E27FC236}">
                <a16:creationId xmlns:a16="http://schemas.microsoft.com/office/drawing/2014/main" id="{4E44D892-CE61-48B2-A46F-8BA8E576B57E}"/>
              </a:ext>
            </a:extLst>
          </p:cNvPr>
          <p:cNvSpPr/>
          <p:nvPr/>
        </p:nvSpPr>
        <p:spPr bwMode="auto">
          <a:xfrm>
            <a:off x="9292304" y="3715134"/>
            <a:ext cx="2319750" cy="816643"/>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b" anchorCtr="0" forceAA="0" compatLnSpc="1">
            <a:prstTxWarp prst="textNoShape">
              <a:avLst/>
            </a:prstTxWarp>
            <a:noAutofit/>
          </a:bodyPr>
          <a:lstStyle/>
          <a:p>
            <a:pPr algn="l">
              <a:spcBef>
                <a:spcPts val="800"/>
              </a:spcBef>
            </a:pPr>
            <a:r>
              <a:rPr lang="en-US" sz="1100">
                <a:solidFill>
                  <a:schemeClr val="tx1"/>
                </a:solidFill>
                <a:latin typeface="+mn-lt"/>
              </a:rPr>
              <a:t>EPC</a:t>
            </a:r>
            <a:endParaRPr lang="en-US" sz="1100" strike="sngStrike">
              <a:solidFill>
                <a:schemeClr val="tx1"/>
              </a:solidFill>
              <a:latin typeface="+mn-lt"/>
            </a:endParaRPr>
          </a:p>
        </p:txBody>
      </p:sp>
      <p:sp>
        <p:nvSpPr>
          <p:cNvPr id="133" name="Subtitle 7">
            <a:extLst>
              <a:ext uri="{FF2B5EF4-FFF2-40B4-BE49-F238E27FC236}">
                <a16:creationId xmlns:a16="http://schemas.microsoft.com/office/drawing/2014/main" id="{0CDC9715-4AF3-4B03-8F94-07FDCCFD43C3}"/>
              </a:ext>
            </a:extLst>
          </p:cNvPr>
          <p:cNvSpPr txBox="1">
            <a:spLocks noChangeAspect="1"/>
          </p:cNvSpPr>
          <p:nvPr/>
        </p:nvSpPr>
        <p:spPr>
          <a:xfrm>
            <a:off x="10013283" y="381650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MME</a:t>
            </a:r>
            <a:endParaRPr lang="en-US" sz="500">
              <a:latin typeface="Ericsson Hilda" pitchFamily="2" charset="0"/>
            </a:endParaRPr>
          </a:p>
        </p:txBody>
      </p:sp>
      <p:sp>
        <p:nvSpPr>
          <p:cNvPr id="134" name="Subtitle 7">
            <a:extLst>
              <a:ext uri="{FF2B5EF4-FFF2-40B4-BE49-F238E27FC236}">
                <a16:creationId xmlns:a16="http://schemas.microsoft.com/office/drawing/2014/main" id="{3256A7D3-8A8D-4870-8E8A-4326B25B5092}"/>
              </a:ext>
            </a:extLst>
          </p:cNvPr>
          <p:cNvSpPr txBox="1">
            <a:spLocks noChangeAspect="1"/>
          </p:cNvSpPr>
          <p:nvPr/>
        </p:nvSpPr>
        <p:spPr>
          <a:xfrm>
            <a:off x="10557225" y="3816500"/>
            <a:ext cx="389951" cy="633671"/>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S</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SGW</a:t>
            </a:r>
            <a:endParaRPr lang="en-US" sz="500">
              <a:latin typeface="Ericsson Hilda" pitchFamily="2" charset="0"/>
            </a:endParaRPr>
          </a:p>
        </p:txBody>
      </p:sp>
      <p:sp>
        <p:nvSpPr>
          <p:cNvPr id="135" name="Rectangle 134">
            <a:extLst>
              <a:ext uri="{FF2B5EF4-FFF2-40B4-BE49-F238E27FC236}">
                <a16:creationId xmlns:a16="http://schemas.microsoft.com/office/drawing/2014/main" id="{DD6AF547-FB68-4FA3-ABA6-70D68C2AD0B5}"/>
              </a:ext>
            </a:extLst>
          </p:cNvPr>
          <p:cNvSpPr/>
          <p:nvPr/>
        </p:nvSpPr>
        <p:spPr bwMode="auto">
          <a:xfrm>
            <a:off x="8269226" y="1192696"/>
            <a:ext cx="3909769" cy="3536133"/>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cxnSp>
        <p:nvCxnSpPr>
          <p:cNvPr id="136" name="Straight Connector 135">
            <a:extLst>
              <a:ext uri="{FF2B5EF4-FFF2-40B4-BE49-F238E27FC236}">
                <a16:creationId xmlns:a16="http://schemas.microsoft.com/office/drawing/2014/main" id="{F58B44C4-CBBE-4DB4-9AC7-2F3338588CDE}"/>
              </a:ext>
            </a:extLst>
          </p:cNvPr>
          <p:cNvCxnSpPr>
            <a:cxnSpLocks/>
          </p:cNvCxnSpPr>
          <p:nvPr/>
        </p:nvCxnSpPr>
        <p:spPr bwMode="auto">
          <a:xfrm flipV="1">
            <a:off x="8680684" y="3880225"/>
            <a:ext cx="1954640" cy="20683"/>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A223A5-FD0F-47D2-859C-696211AAB0CE}"/>
              </a:ext>
            </a:extLst>
          </p:cNvPr>
          <p:cNvCxnSpPr>
            <a:cxnSpLocks/>
            <a:stCxn id="131" idx="3"/>
          </p:cNvCxnSpPr>
          <p:nvPr/>
        </p:nvCxnSpPr>
        <p:spPr bwMode="auto">
          <a:xfrm flipV="1">
            <a:off x="8680684" y="4308004"/>
            <a:ext cx="1509152" cy="563"/>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38" name="Content Placeholder 56">
            <a:extLst>
              <a:ext uri="{FF2B5EF4-FFF2-40B4-BE49-F238E27FC236}">
                <a16:creationId xmlns:a16="http://schemas.microsoft.com/office/drawing/2014/main" id="{1DD4FF60-09B3-49DE-ABC4-6379F973CC43}"/>
              </a:ext>
            </a:extLst>
          </p:cNvPr>
          <p:cNvSpPr txBox="1">
            <a:spLocks/>
          </p:cNvSpPr>
          <p:nvPr/>
        </p:nvSpPr>
        <p:spPr>
          <a:xfrm>
            <a:off x="8371396" y="4782927"/>
            <a:ext cx="3751859" cy="1157232"/>
          </a:xfrm>
          <a:prstGeom prst="rect">
            <a:avLst/>
          </a:prstGeom>
        </p:spPr>
        <p:txBody>
          <a:bodyPr vert="horz" lIns="72000" tIns="36000" rIns="72000" bIns="36000" rtlCol="0">
            <a:noAutofit/>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600"/>
              <a:t>If it cannot be avoided to use the same DNN in different network slices, and f</a:t>
            </a:r>
            <a:r>
              <a:rPr lang="en-US" sz="1600" kern="1200">
                <a:solidFill>
                  <a:schemeClr val="tx2"/>
                </a:solidFill>
                <a:latin typeface="Ericsson Hilda" panose="00000500000000000000" pitchFamily="2" charset="0"/>
              </a:rPr>
              <a:t>or pure non-roaming cases, select one solution to decorate the APN (e.g., DCN, APN-OI or CC).</a:t>
            </a:r>
            <a:endParaRPr lang="en-US" sz="1600">
              <a:solidFill>
                <a:schemeClr val="tx2"/>
              </a:solidFill>
            </a:endParaRPr>
          </a:p>
        </p:txBody>
      </p:sp>
      <p:cxnSp>
        <p:nvCxnSpPr>
          <p:cNvPr id="139" name="Straight Connector 138">
            <a:extLst>
              <a:ext uri="{FF2B5EF4-FFF2-40B4-BE49-F238E27FC236}">
                <a16:creationId xmlns:a16="http://schemas.microsoft.com/office/drawing/2014/main" id="{BC68B8DB-71A2-48D3-A053-FE1DF0E5C1AC}"/>
              </a:ext>
            </a:extLst>
          </p:cNvPr>
          <p:cNvCxnSpPr>
            <a:cxnSpLocks/>
          </p:cNvCxnSpPr>
          <p:nvPr/>
        </p:nvCxnSpPr>
        <p:spPr bwMode="auto">
          <a:xfrm flipH="1">
            <a:off x="10619600" y="2116220"/>
            <a:ext cx="15724" cy="1773782"/>
          </a:xfrm>
          <a:prstGeom prst="line">
            <a:avLst/>
          </a:prstGeom>
          <a:ln w="28575">
            <a:solidFill>
              <a:schemeClr val="accent3"/>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FA49F72-BFA3-41D7-96A8-98BA50CF17EB}"/>
              </a:ext>
            </a:extLst>
          </p:cNvPr>
          <p:cNvCxnSpPr>
            <a:cxnSpLocks/>
            <a:stCxn id="134" idx="3"/>
          </p:cNvCxnSpPr>
          <p:nvPr/>
        </p:nvCxnSpPr>
        <p:spPr bwMode="auto">
          <a:xfrm flipV="1">
            <a:off x="10947176" y="3000712"/>
            <a:ext cx="29966" cy="1132624"/>
          </a:xfrm>
          <a:prstGeom prst="line">
            <a:avLst/>
          </a:prstGeom>
          <a:solidFill>
            <a:schemeClr val="accent1"/>
          </a:solidFill>
          <a:ln w="28575" cap="flat" cmpd="sng" algn="ctr">
            <a:solidFill>
              <a:schemeClr val="accent4"/>
            </a:solidFill>
            <a:prstDash val="solid"/>
            <a:round/>
            <a:headEnd type="none" w="med" len="med"/>
            <a:tailEnd type="none"/>
          </a:ln>
          <a:effectLst/>
        </p:spPr>
      </p:cxnSp>
      <p:sp>
        <p:nvSpPr>
          <p:cNvPr id="141" name="Speech Bubble: Rectangle with Corners Rounded 140">
            <a:extLst>
              <a:ext uri="{FF2B5EF4-FFF2-40B4-BE49-F238E27FC236}">
                <a16:creationId xmlns:a16="http://schemas.microsoft.com/office/drawing/2014/main" id="{6520662E-432D-41C1-8C2E-57756FC52053}"/>
              </a:ext>
            </a:extLst>
          </p:cNvPr>
          <p:cNvSpPr/>
          <p:nvPr/>
        </p:nvSpPr>
        <p:spPr bwMode="auto">
          <a:xfrm>
            <a:off x="11233904" y="904051"/>
            <a:ext cx="896775" cy="610307"/>
          </a:xfrm>
          <a:prstGeom prst="wedgeRoundRectCallout">
            <a:avLst>
              <a:gd name="adj1" fmla="val -91766"/>
              <a:gd name="adj2" fmla="val 99089"/>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DNN1</a:t>
            </a:r>
          </a:p>
        </p:txBody>
      </p:sp>
      <p:sp>
        <p:nvSpPr>
          <p:cNvPr id="142" name="Speech Bubble: Rectangle with Corners Rounded 141">
            <a:extLst>
              <a:ext uri="{FF2B5EF4-FFF2-40B4-BE49-F238E27FC236}">
                <a16:creationId xmlns:a16="http://schemas.microsoft.com/office/drawing/2014/main" id="{000ACBCC-D377-46EE-83D4-A38A53F7F6CA}"/>
              </a:ext>
            </a:extLst>
          </p:cNvPr>
          <p:cNvSpPr/>
          <p:nvPr/>
        </p:nvSpPr>
        <p:spPr bwMode="auto">
          <a:xfrm>
            <a:off x="10977142" y="3343716"/>
            <a:ext cx="1131218" cy="621843"/>
          </a:xfrm>
          <a:prstGeom prst="wedgeRoundRectCallout">
            <a:avLst>
              <a:gd name="adj1" fmla="val -36915"/>
              <a:gd name="adj2" fmla="val -92077"/>
              <a:gd name="adj3" fmla="val 16667"/>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600">
                <a:solidFill>
                  <a:schemeClr val="bg1"/>
                </a:solidFill>
                <a:latin typeface="+mn-lt"/>
              </a:rPr>
              <a:t>Decorated</a:t>
            </a:r>
          </a:p>
          <a:p>
            <a:pPr algn="l">
              <a:spcBef>
                <a:spcPts val="800"/>
              </a:spcBef>
            </a:pPr>
            <a:r>
              <a:rPr lang="en-US" sz="1600">
                <a:solidFill>
                  <a:schemeClr val="bg1"/>
                </a:solidFill>
                <a:latin typeface="+mn-lt"/>
              </a:rPr>
              <a:t>DNN1</a:t>
            </a:r>
          </a:p>
        </p:txBody>
      </p:sp>
      <p:cxnSp>
        <p:nvCxnSpPr>
          <p:cNvPr id="143" name="Straight Connector 142">
            <a:extLst>
              <a:ext uri="{FF2B5EF4-FFF2-40B4-BE49-F238E27FC236}">
                <a16:creationId xmlns:a16="http://schemas.microsoft.com/office/drawing/2014/main" id="{1936641E-5467-4A71-BA0F-DF858F7B05D3}"/>
              </a:ext>
            </a:extLst>
          </p:cNvPr>
          <p:cNvCxnSpPr>
            <a:cxnSpLocks/>
            <a:stCxn id="134" idx="3"/>
          </p:cNvCxnSpPr>
          <p:nvPr/>
        </p:nvCxnSpPr>
        <p:spPr bwMode="auto">
          <a:xfrm flipH="1">
            <a:off x="10189836" y="4133336"/>
            <a:ext cx="757340" cy="174668"/>
          </a:xfrm>
          <a:prstGeom prst="line">
            <a:avLst/>
          </a:prstGeom>
          <a:solidFill>
            <a:schemeClr val="accent1"/>
          </a:solidFill>
          <a:ln w="28575" cap="flat" cmpd="sng" algn="ctr">
            <a:solidFill>
              <a:schemeClr val="accent4"/>
            </a:solidFill>
            <a:prstDash val="solid"/>
            <a:round/>
            <a:headEnd type="none" w="med" len="med"/>
            <a:tailEnd type="none"/>
          </a:ln>
          <a:effectLst/>
        </p:spPr>
      </p:cxnSp>
      <p:sp>
        <p:nvSpPr>
          <p:cNvPr id="66" name="Decagon 65">
            <a:extLst>
              <a:ext uri="{FF2B5EF4-FFF2-40B4-BE49-F238E27FC236}">
                <a16:creationId xmlns:a16="http://schemas.microsoft.com/office/drawing/2014/main" id="{AA1B9C27-2D83-4C0B-BFA4-81212A96C4E9}"/>
              </a:ext>
            </a:extLst>
          </p:cNvPr>
          <p:cNvSpPr/>
          <p:nvPr/>
        </p:nvSpPr>
        <p:spPr bwMode="auto">
          <a:xfrm>
            <a:off x="475422" y="1563858"/>
            <a:ext cx="477917" cy="451244"/>
          </a:xfrm>
          <a:prstGeom prst="decagon">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a:spcBef>
                <a:spcPts val="800"/>
              </a:spcBef>
            </a:pPr>
            <a:r>
              <a:rPr lang="en-US">
                <a:solidFill>
                  <a:schemeClr val="bg1"/>
                </a:solidFill>
                <a:latin typeface="+mn-lt"/>
              </a:rPr>
              <a:t>1</a:t>
            </a:r>
          </a:p>
        </p:txBody>
      </p:sp>
      <p:sp>
        <p:nvSpPr>
          <p:cNvPr id="144" name="Decagon 143">
            <a:extLst>
              <a:ext uri="{FF2B5EF4-FFF2-40B4-BE49-F238E27FC236}">
                <a16:creationId xmlns:a16="http://schemas.microsoft.com/office/drawing/2014/main" id="{344B895D-FD27-4AB6-A331-42B0C6854A81}"/>
              </a:ext>
            </a:extLst>
          </p:cNvPr>
          <p:cNvSpPr/>
          <p:nvPr/>
        </p:nvSpPr>
        <p:spPr bwMode="auto">
          <a:xfrm>
            <a:off x="4365068" y="1563858"/>
            <a:ext cx="455988" cy="451244"/>
          </a:xfrm>
          <a:prstGeom prst="decagon">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a:spcBef>
                <a:spcPts val="800"/>
              </a:spcBef>
            </a:pPr>
            <a:r>
              <a:rPr lang="en-US">
                <a:solidFill>
                  <a:schemeClr val="bg1"/>
                </a:solidFill>
                <a:latin typeface="+mn-lt"/>
              </a:rPr>
              <a:t>2</a:t>
            </a:r>
          </a:p>
        </p:txBody>
      </p:sp>
      <p:sp>
        <p:nvSpPr>
          <p:cNvPr id="145" name="Decagon 144">
            <a:extLst>
              <a:ext uri="{FF2B5EF4-FFF2-40B4-BE49-F238E27FC236}">
                <a16:creationId xmlns:a16="http://schemas.microsoft.com/office/drawing/2014/main" id="{19E5F7D5-E724-4911-8DD2-EB16C4FADC69}"/>
              </a:ext>
            </a:extLst>
          </p:cNvPr>
          <p:cNvSpPr/>
          <p:nvPr/>
        </p:nvSpPr>
        <p:spPr bwMode="auto">
          <a:xfrm>
            <a:off x="8322467" y="1563858"/>
            <a:ext cx="455988" cy="451244"/>
          </a:xfrm>
          <a:prstGeom prst="decagon">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a:spcBef>
                <a:spcPts val="800"/>
              </a:spcBef>
            </a:pPr>
            <a:r>
              <a:rPr lang="en-US">
                <a:solidFill>
                  <a:schemeClr val="bg1"/>
                </a:solidFill>
                <a:latin typeface="+mn-lt"/>
              </a:rPr>
              <a:t>3</a:t>
            </a:r>
          </a:p>
        </p:txBody>
      </p:sp>
      <p:sp>
        <p:nvSpPr>
          <p:cNvPr id="2" name="TextBox 1">
            <a:extLst>
              <a:ext uri="{FF2B5EF4-FFF2-40B4-BE49-F238E27FC236}">
                <a16:creationId xmlns:a16="http://schemas.microsoft.com/office/drawing/2014/main" id="{DB743868-669E-433E-9BB0-CACD6D024B27}"/>
              </a:ext>
            </a:extLst>
          </p:cNvPr>
          <p:cNvSpPr txBox="1"/>
          <p:nvPr/>
        </p:nvSpPr>
        <p:spPr>
          <a:xfrm>
            <a:off x="382988" y="1209742"/>
            <a:ext cx="1941501" cy="274920"/>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a:t>Different DNNs</a:t>
            </a:r>
            <a:endParaRPr kumimoji="0" lang="en-US" sz="1600" i="0" u="none" strike="noStrike" kern="1000" cap="none" spc="-30" normalizeH="0" baseline="0" noProof="0">
              <a:ln>
                <a:noFill/>
              </a:ln>
              <a:solidFill>
                <a:srgbClr val="181818"/>
              </a:solidFill>
              <a:effectLst/>
              <a:uLnTx/>
              <a:uFillTx/>
              <a:latin typeface="Ericsson Hilda"/>
              <a:ea typeface="+mn-ea"/>
              <a:cs typeface="+mn-cs"/>
            </a:endParaRPr>
          </a:p>
        </p:txBody>
      </p:sp>
      <p:sp>
        <p:nvSpPr>
          <p:cNvPr id="73" name="TextBox 72">
            <a:extLst>
              <a:ext uri="{FF2B5EF4-FFF2-40B4-BE49-F238E27FC236}">
                <a16:creationId xmlns:a16="http://schemas.microsoft.com/office/drawing/2014/main" id="{6B2B1C7C-8BA3-4E81-872B-480D6437C979}"/>
              </a:ext>
            </a:extLst>
          </p:cNvPr>
          <p:cNvSpPr txBox="1"/>
          <p:nvPr/>
        </p:nvSpPr>
        <p:spPr>
          <a:xfrm>
            <a:off x="4318559" y="1219442"/>
            <a:ext cx="2143326" cy="534410"/>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a:t>Shared SMF+PGW-C</a:t>
            </a:r>
            <a:endParaRPr kumimoji="0" lang="en-US" sz="1600" i="0" u="none" strike="noStrike" kern="1000" cap="none" spc="-30" normalizeH="0" baseline="0" noProof="0">
              <a:ln>
                <a:noFill/>
              </a:ln>
              <a:solidFill>
                <a:srgbClr val="181818"/>
              </a:solidFill>
              <a:effectLst/>
              <a:uLnTx/>
              <a:uFillTx/>
              <a:latin typeface="Ericsson Hilda"/>
              <a:ea typeface="+mn-ea"/>
              <a:cs typeface="+mn-cs"/>
            </a:endParaRPr>
          </a:p>
        </p:txBody>
      </p:sp>
      <p:sp>
        <p:nvSpPr>
          <p:cNvPr id="75" name="TextBox 74">
            <a:extLst>
              <a:ext uri="{FF2B5EF4-FFF2-40B4-BE49-F238E27FC236}">
                <a16:creationId xmlns:a16="http://schemas.microsoft.com/office/drawing/2014/main" id="{3547710C-D876-4C35-9A10-3712A162B64B}"/>
              </a:ext>
            </a:extLst>
          </p:cNvPr>
          <p:cNvSpPr txBox="1"/>
          <p:nvPr/>
        </p:nvSpPr>
        <p:spPr>
          <a:xfrm>
            <a:off x="8253284" y="1211726"/>
            <a:ext cx="2999000" cy="534410"/>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600"/>
              <a:t>Decorated APN (non-roaming)</a:t>
            </a:r>
            <a:endParaRPr kumimoji="0" lang="en-US" sz="1600" i="0" u="none" strike="noStrike" kern="1000" cap="none" spc="-30" normalizeH="0" baseline="0" noProof="0">
              <a:ln>
                <a:noFill/>
              </a:ln>
              <a:solidFill>
                <a:srgbClr val="181818"/>
              </a:solidFill>
              <a:effectLst/>
              <a:uLnTx/>
              <a:uFillTx/>
              <a:latin typeface="Ericsson Hilda"/>
              <a:ea typeface="+mn-ea"/>
              <a:cs typeface="+mn-cs"/>
            </a:endParaRPr>
          </a:p>
        </p:txBody>
      </p:sp>
    </p:spTree>
    <p:extLst>
      <p:ext uri="{BB962C8B-B14F-4D97-AF65-F5344CB8AC3E}">
        <p14:creationId xmlns:p14="http://schemas.microsoft.com/office/powerpoint/2010/main" val="203027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A771-563A-4AE8-BBEA-3487305EFC37}"/>
              </a:ext>
            </a:extLst>
          </p:cNvPr>
          <p:cNvSpPr>
            <a:spLocks noGrp="1"/>
          </p:cNvSpPr>
          <p:nvPr>
            <p:ph type="title"/>
          </p:nvPr>
        </p:nvSpPr>
        <p:spPr/>
        <p:txBody>
          <a:bodyPr/>
          <a:lstStyle/>
          <a:p>
            <a:r>
              <a:rPr lang="en-US"/>
              <a:t>Network Slicing Phasing</a:t>
            </a:r>
          </a:p>
        </p:txBody>
      </p:sp>
      <p:sp>
        <p:nvSpPr>
          <p:cNvPr id="4" name="Rectangle 3">
            <a:extLst>
              <a:ext uri="{FF2B5EF4-FFF2-40B4-BE49-F238E27FC236}">
                <a16:creationId xmlns:a16="http://schemas.microsoft.com/office/drawing/2014/main" id="{F00D2CC6-BE8E-4145-9E14-3FEBF9B034CA}"/>
              </a:ext>
            </a:extLst>
          </p:cNvPr>
          <p:cNvSpPr/>
          <p:nvPr/>
        </p:nvSpPr>
        <p:spPr bwMode="auto">
          <a:xfrm>
            <a:off x="8441070" y="5126380"/>
            <a:ext cx="2002042" cy="604121"/>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5" name="Rectangle 4">
            <a:extLst>
              <a:ext uri="{FF2B5EF4-FFF2-40B4-BE49-F238E27FC236}">
                <a16:creationId xmlns:a16="http://schemas.microsoft.com/office/drawing/2014/main" id="{35BA487D-26C6-40BF-B88A-3E6393828E4D}"/>
              </a:ext>
            </a:extLst>
          </p:cNvPr>
          <p:cNvSpPr/>
          <p:nvPr/>
        </p:nvSpPr>
        <p:spPr bwMode="auto">
          <a:xfrm>
            <a:off x="8441070" y="4230797"/>
            <a:ext cx="2002042" cy="203347"/>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6" name="Rectangle 5">
            <a:extLst>
              <a:ext uri="{FF2B5EF4-FFF2-40B4-BE49-F238E27FC236}">
                <a16:creationId xmlns:a16="http://schemas.microsoft.com/office/drawing/2014/main" id="{4A93922F-423B-414A-9A04-6A6DAB71E3FC}"/>
              </a:ext>
            </a:extLst>
          </p:cNvPr>
          <p:cNvSpPr/>
          <p:nvPr/>
        </p:nvSpPr>
        <p:spPr bwMode="auto">
          <a:xfrm>
            <a:off x="8441071" y="3754047"/>
            <a:ext cx="2002042" cy="424575"/>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12" name="Straight Connector 11">
            <a:extLst>
              <a:ext uri="{FF2B5EF4-FFF2-40B4-BE49-F238E27FC236}">
                <a16:creationId xmlns:a16="http://schemas.microsoft.com/office/drawing/2014/main" id="{7B35AABC-1AB9-452A-9CDC-32E654999799}"/>
              </a:ext>
            </a:extLst>
          </p:cNvPr>
          <p:cNvCxnSpPr>
            <a:cxnSpLocks/>
          </p:cNvCxnSpPr>
          <p:nvPr/>
        </p:nvCxnSpPr>
        <p:spPr bwMode="auto">
          <a:xfrm>
            <a:off x="8184902" y="4083631"/>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3" name="Picture Placeholder 51">
            <a:extLst>
              <a:ext uri="{FF2B5EF4-FFF2-40B4-BE49-F238E27FC236}">
                <a16:creationId xmlns:a16="http://schemas.microsoft.com/office/drawing/2014/main" id="{E73C8386-6759-4B8A-8597-947281CB803E}"/>
              </a:ext>
            </a:extLst>
          </p:cNvPr>
          <p:cNvGrpSpPr>
            <a:grpSpLocks noChangeAspect="1"/>
          </p:cNvGrpSpPr>
          <p:nvPr/>
        </p:nvGrpSpPr>
        <p:grpSpPr>
          <a:xfrm>
            <a:off x="7811782" y="3754047"/>
            <a:ext cx="400866" cy="642321"/>
            <a:chOff x="674873" y="539992"/>
            <a:chExt cx="450480" cy="721821"/>
          </a:xfrm>
        </p:grpSpPr>
        <p:sp>
          <p:nvSpPr>
            <p:cNvPr id="14" name="Freeform 7">
              <a:extLst>
                <a:ext uri="{FF2B5EF4-FFF2-40B4-BE49-F238E27FC236}">
                  <a16:creationId xmlns:a16="http://schemas.microsoft.com/office/drawing/2014/main" id="{D08C3D05-8599-4F93-A3DD-F8097A061312}"/>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5" name="Freeform 8">
              <a:extLst>
                <a:ext uri="{FF2B5EF4-FFF2-40B4-BE49-F238E27FC236}">
                  <a16:creationId xmlns:a16="http://schemas.microsoft.com/office/drawing/2014/main" id="{7D1C73C3-0329-4DCC-B622-A4FA4867ED0F}"/>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54E008FF-63D2-4D74-A472-F829BB27AC6A}"/>
              </a:ext>
            </a:extLst>
          </p:cNvPr>
          <p:cNvCxnSpPr>
            <a:cxnSpLocks/>
          </p:cNvCxnSpPr>
          <p:nvPr/>
        </p:nvCxnSpPr>
        <p:spPr bwMode="auto">
          <a:xfrm>
            <a:off x="8184902" y="3927720"/>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593811C0-C503-4A93-B386-00D2CB2AA49A}"/>
              </a:ext>
            </a:extLst>
          </p:cNvPr>
          <p:cNvCxnSpPr>
            <a:cxnSpLocks/>
          </p:cNvCxnSpPr>
          <p:nvPr/>
        </p:nvCxnSpPr>
        <p:spPr bwMode="auto">
          <a:xfrm>
            <a:off x="8220524" y="4310928"/>
            <a:ext cx="214137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AEAEEE5-217A-4605-97B4-9EFF9E1269CB}"/>
              </a:ext>
            </a:extLst>
          </p:cNvPr>
          <p:cNvSpPr txBox="1"/>
          <p:nvPr/>
        </p:nvSpPr>
        <p:spPr>
          <a:xfrm>
            <a:off x="5337960" y="5084774"/>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25" name="TextBox 24">
            <a:extLst>
              <a:ext uri="{FF2B5EF4-FFF2-40B4-BE49-F238E27FC236}">
                <a16:creationId xmlns:a16="http://schemas.microsoft.com/office/drawing/2014/main" id="{56C29EDE-87CB-4FDE-9AD3-5A3F56A9417B}"/>
              </a:ext>
            </a:extLst>
          </p:cNvPr>
          <p:cNvSpPr txBox="1"/>
          <p:nvPr/>
        </p:nvSpPr>
        <p:spPr>
          <a:xfrm>
            <a:off x="5346881" y="5307947"/>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26" name="Straight Connector 25">
            <a:extLst>
              <a:ext uri="{FF2B5EF4-FFF2-40B4-BE49-F238E27FC236}">
                <a16:creationId xmlns:a16="http://schemas.microsoft.com/office/drawing/2014/main" id="{8A2EA404-1287-4197-AF49-C54A27F934DE}"/>
              </a:ext>
            </a:extLst>
          </p:cNvPr>
          <p:cNvCxnSpPr>
            <a:cxnSpLocks/>
          </p:cNvCxnSpPr>
          <p:nvPr/>
        </p:nvCxnSpPr>
        <p:spPr bwMode="auto">
          <a:xfrm>
            <a:off x="6083131" y="5218545"/>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1CBFA5E2-2687-415D-A4E6-5E90A597F205}"/>
              </a:ext>
            </a:extLst>
          </p:cNvPr>
          <p:cNvCxnSpPr>
            <a:cxnSpLocks/>
          </p:cNvCxnSpPr>
          <p:nvPr/>
        </p:nvCxnSpPr>
        <p:spPr bwMode="auto">
          <a:xfrm>
            <a:off x="6083131" y="5454705"/>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A10AFB99-4CF8-41A0-9447-72785ED3E76C}"/>
              </a:ext>
            </a:extLst>
          </p:cNvPr>
          <p:cNvSpPr txBox="1"/>
          <p:nvPr/>
        </p:nvSpPr>
        <p:spPr>
          <a:xfrm>
            <a:off x="5340037" y="5567579"/>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29" name="Straight Connector 28">
            <a:extLst>
              <a:ext uri="{FF2B5EF4-FFF2-40B4-BE49-F238E27FC236}">
                <a16:creationId xmlns:a16="http://schemas.microsoft.com/office/drawing/2014/main" id="{9D8C14A2-5659-4F50-93FE-02D949DE0D72}"/>
              </a:ext>
            </a:extLst>
          </p:cNvPr>
          <p:cNvCxnSpPr>
            <a:cxnSpLocks/>
          </p:cNvCxnSpPr>
          <p:nvPr/>
        </p:nvCxnSpPr>
        <p:spPr bwMode="auto">
          <a:xfrm>
            <a:off x="6076287" y="5714337"/>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31" name="Rectangle 30">
            <a:extLst>
              <a:ext uri="{FF2B5EF4-FFF2-40B4-BE49-F238E27FC236}">
                <a16:creationId xmlns:a16="http://schemas.microsoft.com/office/drawing/2014/main" id="{6EEC207F-B875-4221-821D-A742640C0F02}"/>
              </a:ext>
            </a:extLst>
          </p:cNvPr>
          <p:cNvSpPr/>
          <p:nvPr/>
        </p:nvSpPr>
        <p:spPr bwMode="auto">
          <a:xfrm>
            <a:off x="8443688" y="5812960"/>
            <a:ext cx="1990660" cy="240274"/>
          </a:xfrm>
          <a:prstGeom prst="rect">
            <a:avLst/>
          </a:prstGeom>
          <a:solidFill>
            <a:schemeClr val="accent3">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32" name="Straight Connector 31">
            <a:extLst>
              <a:ext uri="{FF2B5EF4-FFF2-40B4-BE49-F238E27FC236}">
                <a16:creationId xmlns:a16="http://schemas.microsoft.com/office/drawing/2014/main" id="{BE8F08E8-3CA0-4DB2-ADA6-D5FCF39BDE77}"/>
              </a:ext>
            </a:extLst>
          </p:cNvPr>
          <p:cNvCxnSpPr>
            <a:cxnSpLocks/>
          </p:cNvCxnSpPr>
          <p:nvPr/>
        </p:nvCxnSpPr>
        <p:spPr bwMode="auto">
          <a:xfrm>
            <a:off x="8207951" y="5569052"/>
            <a:ext cx="2076004" cy="5946"/>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8F4D12A7-8674-4435-9A07-D4611A5C02E6}"/>
              </a:ext>
            </a:extLst>
          </p:cNvPr>
          <p:cNvCxnSpPr>
            <a:cxnSpLocks/>
          </p:cNvCxnSpPr>
          <p:nvPr/>
        </p:nvCxnSpPr>
        <p:spPr bwMode="auto">
          <a:xfrm>
            <a:off x="8208262" y="5420623"/>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34" name="TextBox 33">
            <a:extLst>
              <a:ext uri="{FF2B5EF4-FFF2-40B4-BE49-F238E27FC236}">
                <a16:creationId xmlns:a16="http://schemas.microsoft.com/office/drawing/2014/main" id="{9A8C30A9-1F61-4A10-A425-260B7FEC8071}"/>
              </a:ext>
            </a:extLst>
          </p:cNvPr>
          <p:cNvSpPr txBox="1"/>
          <p:nvPr/>
        </p:nvSpPr>
        <p:spPr>
          <a:xfrm>
            <a:off x="7684625" y="5448905"/>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35" name="Straight Connector 34">
            <a:extLst>
              <a:ext uri="{FF2B5EF4-FFF2-40B4-BE49-F238E27FC236}">
                <a16:creationId xmlns:a16="http://schemas.microsoft.com/office/drawing/2014/main" id="{864B6274-625D-454F-8E0F-A1271182AF9C}"/>
              </a:ext>
            </a:extLst>
          </p:cNvPr>
          <p:cNvCxnSpPr>
            <a:cxnSpLocks/>
          </p:cNvCxnSpPr>
          <p:nvPr/>
        </p:nvCxnSpPr>
        <p:spPr bwMode="auto">
          <a:xfrm>
            <a:off x="8207951" y="5914643"/>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36" name="Rectangle 35">
            <a:extLst>
              <a:ext uri="{FF2B5EF4-FFF2-40B4-BE49-F238E27FC236}">
                <a16:creationId xmlns:a16="http://schemas.microsoft.com/office/drawing/2014/main" id="{067FEE01-95A6-4DB7-AE78-EAE39D2B7DFF}"/>
              </a:ext>
            </a:extLst>
          </p:cNvPr>
          <p:cNvSpPr/>
          <p:nvPr/>
        </p:nvSpPr>
        <p:spPr bwMode="auto">
          <a:xfrm>
            <a:off x="9494577" y="3479833"/>
            <a:ext cx="873343" cy="26683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37" name="Rectangle 36">
            <a:extLst>
              <a:ext uri="{FF2B5EF4-FFF2-40B4-BE49-F238E27FC236}">
                <a16:creationId xmlns:a16="http://schemas.microsoft.com/office/drawing/2014/main" id="{814C5ECC-89DA-4492-B53F-C33D75F276EF}"/>
              </a:ext>
            </a:extLst>
          </p:cNvPr>
          <p:cNvSpPr/>
          <p:nvPr/>
        </p:nvSpPr>
        <p:spPr bwMode="auto">
          <a:xfrm>
            <a:off x="8543983" y="3479832"/>
            <a:ext cx="873343" cy="266833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38" name="TextBox 37">
            <a:extLst>
              <a:ext uri="{FF2B5EF4-FFF2-40B4-BE49-F238E27FC236}">
                <a16:creationId xmlns:a16="http://schemas.microsoft.com/office/drawing/2014/main" id="{DEA9C1A5-CBCF-45DD-92FE-D8ED9E7799AC}"/>
              </a:ext>
            </a:extLst>
          </p:cNvPr>
          <p:cNvSpPr txBox="1"/>
          <p:nvPr/>
        </p:nvSpPr>
        <p:spPr>
          <a:xfrm>
            <a:off x="7806753" y="380925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0" name="TextBox 39">
            <a:extLst>
              <a:ext uri="{FF2B5EF4-FFF2-40B4-BE49-F238E27FC236}">
                <a16:creationId xmlns:a16="http://schemas.microsoft.com/office/drawing/2014/main" id="{A9CAE6CD-13C9-4E7D-B517-2BEB9C28B50C}"/>
              </a:ext>
            </a:extLst>
          </p:cNvPr>
          <p:cNvSpPr txBox="1"/>
          <p:nvPr/>
        </p:nvSpPr>
        <p:spPr>
          <a:xfrm>
            <a:off x="10389867" y="4234120"/>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Enterprise slice  </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2" name="TextBox 41">
            <a:extLst>
              <a:ext uri="{FF2B5EF4-FFF2-40B4-BE49-F238E27FC236}">
                <a16:creationId xmlns:a16="http://schemas.microsoft.com/office/drawing/2014/main" id="{16B139C9-DBD1-4164-8895-CEB4917DB803}"/>
              </a:ext>
            </a:extLst>
          </p:cNvPr>
          <p:cNvSpPr txBox="1"/>
          <p:nvPr/>
        </p:nvSpPr>
        <p:spPr>
          <a:xfrm>
            <a:off x="10391221" y="5814400"/>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On prem OT slice</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44" name="Freeform 3">
            <a:extLst>
              <a:ext uri="{FF2B5EF4-FFF2-40B4-BE49-F238E27FC236}">
                <a16:creationId xmlns:a16="http://schemas.microsoft.com/office/drawing/2014/main" id="{89AD3D87-063D-4583-8C25-771779279A0F}"/>
              </a:ext>
            </a:extLst>
          </p:cNvPr>
          <p:cNvSpPr>
            <a:spLocks noChangeAspect="1" noEditPoints="1"/>
          </p:cNvSpPr>
          <p:nvPr/>
        </p:nvSpPr>
        <p:spPr bwMode="auto">
          <a:xfrm>
            <a:off x="7763626" y="5345009"/>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45" name="TextBox 44">
            <a:extLst>
              <a:ext uri="{FF2B5EF4-FFF2-40B4-BE49-F238E27FC236}">
                <a16:creationId xmlns:a16="http://schemas.microsoft.com/office/drawing/2014/main" id="{4F19582A-AEC9-415C-A0E3-1A55CD142B0B}"/>
              </a:ext>
            </a:extLst>
          </p:cNvPr>
          <p:cNvSpPr txBox="1"/>
          <p:nvPr/>
        </p:nvSpPr>
        <p:spPr>
          <a:xfrm>
            <a:off x="5628236" y="5820998"/>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46" name="Straight Connector 45">
            <a:extLst>
              <a:ext uri="{FF2B5EF4-FFF2-40B4-BE49-F238E27FC236}">
                <a16:creationId xmlns:a16="http://schemas.microsoft.com/office/drawing/2014/main" id="{9505DDDE-5A3E-480F-B600-794DE8796926}"/>
              </a:ext>
            </a:extLst>
          </p:cNvPr>
          <p:cNvCxnSpPr>
            <a:cxnSpLocks/>
          </p:cNvCxnSpPr>
          <p:nvPr/>
        </p:nvCxnSpPr>
        <p:spPr bwMode="auto">
          <a:xfrm>
            <a:off x="6083131" y="5967756"/>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47" name="TextBox 46">
            <a:extLst>
              <a:ext uri="{FF2B5EF4-FFF2-40B4-BE49-F238E27FC236}">
                <a16:creationId xmlns:a16="http://schemas.microsoft.com/office/drawing/2014/main" id="{5B8387C3-C95E-4383-BEFD-50369AC68736}"/>
              </a:ext>
            </a:extLst>
          </p:cNvPr>
          <p:cNvSpPr txBox="1"/>
          <p:nvPr/>
        </p:nvSpPr>
        <p:spPr>
          <a:xfrm>
            <a:off x="5621392" y="6080630"/>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48" name="Straight Connector 47">
            <a:extLst>
              <a:ext uri="{FF2B5EF4-FFF2-40B4-BE49-F238E27FC236}">
                <a16:creationId xmlns:a16="http://schemas.microsoft.com/office/drawing/2014/main" id="{2E6A1E3F-2E0C-4977-BFB0-4D4955D7EFF3}"/>
              </a:ext>
            </a:extLst>
          </p:cNvPr>
          <p:cNvCxnSpPr>
            <a:cxnSpLocks/>
          </p:cNvCxnSpPr>
          <p:nvPr/>
        </p:nvCxnSpPr>
        <p:spPr bwMode="auto">
          <a:xfrm>
            <a:off x="6076287" y="6227388"/>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49" name="Rectangle 48">
            <a:extLst>
              <a:ext uri="{FF2B5EF4-FFF2-40B4-BE49-F238E27FC236}">
                <a16:creationId xmlns:a16="http://schemas.microsoft.com/office/drawing/2014/main" id="{AC2083BD-70F2-4A35-A11B-8A695546FBD4}"/>
              </a:ext>
            </a:extLst>
          </p:cNvPr>
          <p:cNvSpPr/>
          <p:nvPr/>
        </p:nvSpPr>
        <p:spPr bwMode="auto">
          <a:xfrm>
            <a:off x="792221" y="1275788"/>
            <a:ext cx="4497556" cy="508402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50" name="TextBox 49">
            <a:extLst>
              <a:ext uri="{FF2B5EF4-FFF2-40B4-BE49-F238E27FC236}">
                <a16:creationId xmlns:a16="http://schemas.microsoft.com/office/drawing/2014/main" id="{94EE717F-1413-438F-AE01-5806D91EA586}"/>
              </a:ext>
            </a:extLst>
          </p:cNvPr>
          <p:cNvSpPr txBox="1"/>
          <p:nvPr/>
        </p:nvSpPr>
        <p:spPr>
          <a:xfrm>
            <a:off x="792221" y="1028780"/>
            <a:ext cx="775453" cy="338243"/>
          </a:xfrm>
          <a:prstGeom prst="rect">
            <a:avLst/>
          </a:prstGeom>
          <a:solidFill>
            <a:schemeClr val="accent2"/>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Phase 1</a:t>
            </a:r>
          </a:p>
        </p:txBody>
      </p:sp>
      <p:sp>
        <p:nvSpPr>
          <p:cNvPr id="51" name="Rectangle 50">
            <a:extLst>
              <a:ext uri="{FF2B5EF4-FFF2-40B4-BE49-F238E27FC236}">
                <a16:creationId xmlns:a16="http://schemas.microsoft.com/office/drawing/2014/main" id="{949A3C3F-2294-4B8A-ADBD-CDF07943F8C8}"/>
              </a:ext>
            </a:extLst>
          </p:cNvPr>
          <p:cNvSpPr/>
          <p:nvPr/>
        </p:nvSpPr>
        <p:spPr bwMode="auto">
          <a:xfrm>
            <a:off x="2485541" y="5376953"/>
            <a:ext cx="2002042" cy="718734"/>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53" name="Rectangle 52">
            <a:extLst>
              <a:ext uri="{FF2B5EF4-FFF2-40B4-BE49-F238E27FC236}">
                <a16:creationId xmlns:a16="http://schemas.microsoft.com/office/drawing/2014/main" id="{405C8FF9-8E36-4B63-A1F4-B0ACBDA1CAC1}"/>
              </a:ext>
            </a:extLst>
          </p:cNvPr>
          <p:cNvSpPr/>
          <p:nvPr/>
        </p:nvSpPr>
        <p:spPr bwMode="auto">
          <a:xfrm>
            <a:off x="2485542" y="3868370"/>
            <a:ext cx="2002042" cy="703433"/>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54" name="Straight Connector 53">
            <a:extLst>
              <a:ext uri="{FF2B5EF4-FFF2-40B4-BE49-F238E27FC236}">
                <a16:creationId xmlns:a16="http://schemas.microsoft.com/office/drawing/2014/main" id="{7D81883D-BE01-4563-BD95-FA31F9A2EA62}"/>
              </a:ext>
            </a:extLst>
          </p:cNvPr>
          <p:cNvCxnSpPr>
            <a:cxnSpLocks/>
          </p:cNvCxnSpPr>
          <p:nvPr/>
        </p:nvCxnSpPr>
        <p:spPr bwMode="auto">
          <a:xfrm>
            <a:off x="2210984" y="4238525"/>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55" name="Picture Placeholder 51">
            <a:extLst>
              <a:ext uri="{FF2B5EF4-FFF2-40B4-BE49-F238E27FC236}">
                <a16:creationId xmlns:a16="http://schemas.microsoft.com/office/drawing/2014/main" id="{018D177B-8F7A-401F-9592-284DA91A45DF}"/>
              </a:ext>
            </a:extLst>
          </p:cNvPr>
          <p:cNvGrpSpPr>
            <a:grpSpLocks noChangeAspect="1"/>
          </p:cNvGrpSpPr>
          <p:nvPr/>
        </p:nvGrpSpPr>
        <p:grpSpPr>
          <a:xfrm>
            <a:off x="1837864" y="3908941"/>
            <a:ext cx="400866" cy="642321"/>
            <a:chOff x="674873" y="539992"/>
            <a:chExt cx="450480" cy="721821"/>
          </a:xfrm>
        </p:grpSpPr>
        <p:sp>
          <p:nvSpPr>
            <p:cNvPr id="56" name="Freeform 7">
              <a:extLst>
                <a:ext uri="{FF2B5EF4-FFF2-40B4-BE49-F238E27FC236}">
                  <a16:creationId xmlns:a16="http://schemas.microsoft.com/office/drawing/2014/main" id="{00A36BCB-78A0-4B2C-BF98-8664D63D0955}"/>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7" name="Freeform 8">
              <a:extLst>
                <a:ext uri="{FF2B5EF4-FFF2-40B4-BE49-F238E27FC236}">
                  <a16:creationId xmlns:a16="http://schemas.microsoft.com/office/drawing/2014/main" id="{F883F258-8DD0-42E2-B617-7FF94AB7A903}"/>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8" name="Straight Connector 57">
            <a:extLst>
              <a:ext uri="{FF2B5EF4-FFF2-40B4-BE49-F238E27FC236}">
                <a16:creationId xmlns:a16="http://schemas.microsoft.com/office/drawing/2014/main" id="{0EC7ECC1-B156-468E-B8E5-8183057B781C}"/>
              </a:ext>
            </a:extLst>
          </p:cNvPr>
          <p:cNvCxnSpPr>
            <a:cxnSpLocks/>
          </p:cNvCxnSpPr>
          <p:nvPr/>
        </p:nvCxnSpPr>
        <p:spPr bwMode="auto">
          <a:xfrm flipV="1">
            <a:off x="2210984" y="4082613"/>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A98CA86A-876F-4DD7-A368-9B04D119A96A}"/>
              </a:ext>
            </a:extLst>
          </p:cNvPr>
          <p:cNvCxnSpPr>
            <a:cxnSpLocks/>
          </p:cNvCxnSpPr>
          <p:nvPr/>
        </p:nvCxnSpPr>
        <p:spPr bwMode="auto">
          <a:xfrm>
            <a:off x="2249464" y="4390702"/>
            <a:ext cx="2119483"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4C671D74-6019-42B1-91BD-FC26B3612C08}"/>
              </a:ext>
            </a:extLst>
          </p:cNvPr>
          <p:cNvCxnSpPr>
            <a:cxnSpLocks/>
          </p:cNvCxnSpPr>
          <p:nvPr/>
        </p:nvCxnSpPr>
        <p:spPr bwMode="auto">
          <a:xfrm>
            <a:off x="2236917" y="5729161"/>
            <a:ext cx="2064113"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0B82B70D-C7A6-4CE8-9FB4-EB0055A43EA2}"/>
              </a:ext>
            </a:extLst>
          </p:cNvPr>
          <p:cNvCxnSpPr>
            <a:cxnSpLocks/>
          </p:cNvCxnSpPr>
          <p:nvPr/>
        </p:nvCxnSpPr>
        <p:spPr bwMode="auto">
          <a:xfrm>
            <a:off x="2236917" y="5573250"/>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69" name="TextBox 68">
            <a:extLst>
              <a:ext uri="{FF2B5EF4-FFF2-40B4-BE49-F238E27FC236}">
                <a16:creationId xmlns:a16="http://schemas.microsoft.com/office/drawing/2014/main" id="{27A0A1D3-B5E7-4676-8B8B-6EA7CA5A598F}"/>
              </a:ext>
            </a:extLst>
          </p:cNvPr>
          <p:cNvSpPr txBox="1"/>
          <p:nvPr/>
        </p:nvSpPr>
        <p:spPr>
          <a:xfrm flipH="1">
            <a:off x="1837865" y="5592286"/>
            <a:ext cx="69936" cy="206262"/>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cxnSp>
        <p:nvCxnSpPr>
          <p:cNvPr id="70" name="Straight Connector 69">
            <a:extLst>
              <a:ext uri="{FF2B5EF4-FFF2-40B4-BE49-F238E27FC236}">
                <a16:creationId xmlns:a16="http://schemas.microsoft.com/office/drawing/2014/main" id="{8F6D5A11-2173-40E0-97A4-AE528424E863}"/>
              </a:ext>
            </a:extLst>
          </p:cNvPr>
          <p:cNvCxnSpPr>
            <a:cxnSpLocks/>
          </p:cNvCxnSpPr>
          <p:nvPr/>
        </p:nvCxnSpPr>
        <p:spPr bwMode="auto">
          <a:xfrm>
            <a:off x="2218528" y="5886185"/>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4EFAD2F4-A2F2-4649-8E0E-B19D9AF35114}"/>
              </a:ext>
            </a:extLst>
          </p:cNvPr>
          <p:cNvSpPr/>
          <p:nvPr/>
        </p:nvSpPr>
        <p:spPr bwMode="auto">
          <a:xfrm>
            <a:off x="3539048" y="3606778"/>
            <a:ext cx="873343" cy="25650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77" name="Rectangle 76">
            <a:extLst>
              <a:ext uri="{FF2B5EF4-FFF2-40B4-BE49-F238E27FC236}">
                <a16:creationId xmlns:a16="http://schemas.microsoft.com/office/drawing/2014/main" id="{307EBA88-1BDF-4FAC-B353-324EEAE7C71A}"/>
              </a:ext>
            </a:extLst>
          </p:cNvPr>
          <p:cNvSpPr/>
          <p:nvPr/>
        </p:nvSpPr>
        <p:spPr bwMode="auto">
          <a:xfrm>
            <a:off x="2588454" y="3606777"/>
            <a:ext cx="873343" cy="256505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79" name="TextBox 78">
            <a:extLst>
              <a:ext uri="{FF2B5EF4-FFF2-40B4-BE49-F238E27FC236}">
                <a16:creationId xmlns:a16="http://schemas.microsoft.com/office/drawing/2014/main" id="{5BBB1ED1-1DBD-4DCB-94FD-DD6FCD2138EC}"/>
              </a:ext>
            </a:extLst>
          </p:cNvPr>
          <p:cNvSpPr txBox="1"/>
          <p:nvPr/>
        </p:nvSpPr>
        <p:spPr>
          <a:xfrm>
            <a:off x="4445895" y="4152107"/>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MBB slice </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81" name="TextBox 80">
            <a:extLst>
              <a:ext uri="{FF2B5EF4-FFF2-40B4-BE49-F238E27FC236}">
                <a16:creationId xmlns:a16="http://schemas.microsoft.com/office/drawing/2014/main" id="{7D9395BA-8038-42BA-81C3-46C802DC8138}"/>
              </a:ext>
            </a:extLst>
          </p:cNvPr>
          <p:cNvSpPr txBox="1"/>
          <p:nvPr/>
        </p:nvSpPr>
        <p:spPr>
          <a:xfrm>
            <a:off x="4408189" y="5624414"/>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  On prem slice</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83" name="Freeform 3">
            <a:extLst>
              <a:ext uri="{FF2B5EF4-FFF2-40B4-BE49-F238E27FC236}">
                <a16:creationId xmlns:a16="http://schemas.microsoft.com/office/drawing/2014/main" id="{7C443AD0-3D2F-4C3D-A99C-769B19BE1D56}"/>
              </a:ext>
            </a:extLst>
          </p:cNvPr>
          <p:cNvSpPr>
            <a:spLocks noChangeAspect="1" noEditPoints="1"/>
          </p:cNvSpPr>
          <p:nvPr/>
        </p:nvSpPr>
        <p:spPr bwMode="auto">
          <a:xfrm>
            <a:off x="1748887" y="5484696"/>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6" name="TextBox 85">
            <a:extLst>
              <a:ext uri="{FF2B5EF4-FFF2-40B4-BE49-F238E27FC236}">
                <a16:creationId xmlns:a16="http://schemas.microsoft.com/office/drawing/2014/main" id="{2F670A03-C134-4E10-9E15-C02C6F2B1E97}"/>
              </a:ext>
            </a:extLst>
          </p:cNvPr>
          <p:cNvSpPr txBox="1"/>
          <p:nvPr/>
        </p:nvSpPr>
        <p:spPr>
          <a:xfrm>
            <a:off x="792221" y="1328338"/>
            <a:ext cx="4623602" cy="1060501"/>
          </a:xfrm>
          <a:prstGeom prst="rect">
            <a:avLst/>
          </a:prstGeom>
        </p:spPr>
        <p:txBody>
          <a:bodyPr vert="horz" wrap="square" lIns="72000" tIns="36000" rIns="72000" bIns="36000" rtlCol="0" anchor="t">
            <a:noAutofit/>
          </a:bodyPr>
          <a:lstStyle/>
          <a:p>
            <a:pPr algn="l" rtl="0" fontAlgn="base">
              <a:spcBef>
                <a:spcPts val="800"/>
              </a:spcBef>
              <a:spcAft>
                <a:spcPct val="0"/>
              </a:spcAft>
            </a:pPr>
            <a:r>
              <a:rPr lang="en-US" b="1"/>
              <a:t>UE uses single network slice with multiple PDU sessions</a:t>
            </a:r>
          </a:p>
          <a:p>
            <a:pPr marL="180000" lvl="1" indent="-180000" algn="l" rtl="0" fontAlgn="base">
              <a:spcBef>
                <a:spcPts val="800"/>
              </a:spcBef>
              <a:spcAft>
                <a:spcPct val="0"/>
              </a:spcAft>
              <a:buFont typeface="Ericsson Hilda" panose="00000500000000000000" pitchFamily="2" charset="0"/>
              <a:buChar char="●"/>
            </a:pPr>
            <a:r>
              <a:rPr lang="en-US"/>
              <a:t>Steer existing or new traffic to additional PDU session</a:t>
            </a:r>
          </a:p>
          <a:p>
            <a:pPr marL="180000" indent="-180000" algn="l" rtl="0" fontAlgn="base">
              <a:spcBef>
                <a:spcPts val="800"/>
              </a:spcBef>
              <a:spcAft>
                <a:spcPct val="0"/>
              </a:spcAft>
              <a:buFont typeface="Ericsson Hilda" panose="00000500000000000000" pitchFamily="2" charset="0"/>
              <a:buChar char="●"/>
            </a:pPr>
            <a:r>
              <a:rPr lang="en-US"/>
              <a:t>Multiple network slices in the network supporting different deployments of shared and dedicated network functions</a:t>
            </a:r>
          </a:p>
          <a:p>
            <a:pPr algn="l" rtl="0" fontAlgn="base">
              <a:spcBef>
                <a:spcPts val="800"/>
              </a:spcBef>
              <a:spcAft>
                <a:spcPct val="0"/>
              </a:spcAft>
            </a:pPr>
            <a:endParaRPr lang="en-US">
              <a:highlight>
                <a:srgbClr val="FFFF00"/>
              </a:highlight>
            </a:endParaRPr>
          </a:p>
        </p:txBody>
      </p:sp>
      <p:sp>
        <p:nvSpPr>
          <p:cNvPr id="87" name="Rectangle 86">
            <a:extLst>
              <a:ext uri="{FF2B5EF4-FFF2-40B4-BE49-F238E27FC236}">
                <a16:creationId xmlns:a16="http://schemas.microsoft.com/office/drawing/2014/main" id="{3C0831A2-90B9-4F2A-91A9-0708F8E8D978}"/>
              </a:ext>
            </a:extLst>
          </p:cNvPr>
          <p:cNvSpPr/>
          <p:nvPr/>
        </p:nvSpPr>
        <p:spPr bwMode="auto">
          <a:xfrm>
            <a:off x="6915701" y="1184532"/>
            <a:ext cx="4623601" cy="5084026"/>
          </a:xfrm>
          <a:prstGeom prst="rect">
            <a:avLst/>
          </a:prstGeom>
          <a:no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88" name="TextBox 87">
            <a:extLst>
              <a:ext uri="{FF2B5EF4-FFF2-40B4-BE49-F238E27FC236}">
                <a16:creationId xmlns:a16="http://schemas.microsoft.com/office/drawing/2014/main" id="{A902D0E1-BBE7-4D12-A493-FB09D277FAF0}"/>
              </a:ext>
            </a:extLst>
          </p:cNvPr>
          <p:cNvSpPr txBox="1"/>
          <p:nvPr/>
        </p:nvSpPr>
        <p:spPr>
          <a:xfrm>
            <a:off x="6932487" y="958362"/>
            <a:ext cx="775453" cy="338243"/>
          </a:xfrm>
          <a:prstGeom prst="rect">
            <a:avLst/>
          </a:prstGeom>
          <a:solidFill>
            <a:schemeClr val="accent2"/>
          </a:solidFill>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400" b="0" i="0" u="none" strike="noStrike" kern="1000" cap="none" spc="-30" normalizeH="0" baseline="0" noProof="0">
                <a:ln>
                  <a:noFill/>
                </a:ln>
                <a:solidFill>
                  <a:srgbClr val="181818"/>
                </a:solidFill>
                <a:effectLst/>
                <a:uLnTx/>
                <a:uFillTx/>
                <a:latin typeface="Ericsson Hilda"/>
                <a:ea typeface="+mn-ea"/>
                <a:cs typeface="+mn-cs"/>
              </a:rPr>
              <a:t>Phase 2</a:t>
            </a:r>
          </a:p>
        </p:txBody>
      </p:sp>
      <p:sp>
        <p:nvSpPr>
          <p:cNvPr id="89" name="TextBox 88">
            <a:extLst>
              <a:ext uri="{FF2B5EF4-FFF2-40B4-BE49-F238E27FC236}">
                <a16:creationId xmlns:a16="http://schemas.microsoft.com/office/drawing/2014/main" id="{247B1D79-8555-432F-91E2-5EEBFA09114B}"/>
              </a:ext>
            </a:extLst>
          </p:cNvPr>
          <p:cNvSpPr txBox="1"/>
          <p:nvPr/>
        </p:nvSpPr>
        <p:spPr>
          <a:xfrm>
            <a:off x="6886911" y="1270572"/>
            <a:ext cx="4512868" cy="1060501"/>
          </a:xfrm>
          <a:prstGeom prst="rect">
            <a:avLst/>
          </a:prstGeom>
        </p:spPr>
        <p:txBody>
          <a:bodyPr vert="horz" wrap="square" lIns="72000" tIns="36000" rIns="72000" bIns="36000" rtlCol="0" anchor="t">
            <a:noAutofit/>
          </a:bodyPr>
          <a:lstStyle/>
          <a:p>
            <a:pPr lvl="2"/>
            <a:r>
              <a:rPr lang="en-US" sz="1800" b="1"/>
              <a:t>Multiple network slices used by a UE</a:t>
            </a:r>
          </a:p>
          <a:p>
            <a:pPr marL="180000" lvl="2" indent="-180000" algn="l" rtl="0" fontAlgn="base">
              <a:spcBef>
                <a:spcPts val="800"/>
              </a:spcBef>
              <a:spcAft>
                <a:spcPct val="0"/>
              </a:spcAft>
              <a:buFont typeface="Ericsson Hilda" panose="00000500000000000000" pitchFamily="2" charset="0"/>
              <a:buChar char="●"/>
            </a:pPr>
            <a:r>
              <a:rPr lang="en-US"/>
              <a:t>Steer existing or new traffic to PDU session on another network slice. </a:t>
            </a:r>
          </a:p>
          <a:p>
            <a:pPr marL="180000" lvl="2" indent="-180000" algn="l" rtl="0" fontAlgn="base">
              <a:spcBef>
                <a:spcPts val="800"/>
              </a:spcBef>
              <a:spcAft>
                <a:spcPct val="0"/>
              </a:spcAft>
              <a:buFont typeface="Ericsson Hilda" panose="00000500000000000000" pitchFamily="2" charset="0"/>
              <a:buChar char="●"/>
            </a:pPr>
            <a:r>
              <a:rPr lang="en-US"/>
              <a:t>Requires URSP support by OS and modem; industry alignment is ongoing. Trials in phase 1.</a:t>
            </a:r>
          </a:p>
          <a:p>
            <a:pPr lvl="2"/>
            <a:endParaRPr lang="en-US">
              <a:highlight>
                <a:srgbClr val="FFFF00"/>
              </a:highlight>
            </a:endParaRP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2000" b="0" i="0" u="none" strike="noStrike" kern="1000" cap="none" spc="-30" normalizeH="0" baseline="0" noProof="0">
              <a:ln>
                <a:noFill/>
              </a:ln>
              <a:solidFill>
                <a:srgbClr val="181818"/>
              </a:solidFill>
              <a:effectLst/>
              <a:uLnTx/>
              <a:uFillTx/>
              <a:latin typeface="Ericsson Hilda"/>
              <a:ea typeface="+mn-ea"/>
              <a:cs typeface="+mn-cs"/>
            </a:endParaRPr>
          </a:p>
        </p:txBody>
      </p:sp>
    </p:spTree>
    <p:extLst>
      <p:ext uri="{BB962C8B-B14F-4D97-AF65-F5344CB8AC3E}">
        <p14:creationId xmlns:p14="http://schemas.microsoft.com/office/powerpoint/2010/main" val="41798700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7E6B50-4591-4438-9024-1A668289E5A1}"/>
              </a:ext>
            </a:extLst>
          </p:cNvPr>
          <p:cNvSpPr>
            <a:spLocks noGrp="1"/>
          </p:cNvSpPr>
          <p:nvPr>
            <p:ph type="ctrTitle"/>
          </p:nvPr>
        </p:nvSpPr>
        <p:spPr/>
        <p:txBody>
          <a:bodyPr/>
          <a:lstStyle/>
          <a:p>
            <a:r>
              <a:rPr lang="en-US"/>
              <a:t>UPF and  network slices</a:t>
            </a:r>
          </a:p>
        </p:txBody>
      </p:sp>
      <p:sp>
        <p:nvSpPr>
          <p:cNvPr id="2" name="Subtitle 1">
            <a:extLst>
              <a:ext uri="{FF2B5EF4-FFF2-40B4-BE49-F238E27FC236}">
                <a16:creationId xmlns:a16="http://schemas.microsoft.com/office/drawing/2014/main" id="{945AFCC9-FE7C-403A-8A3D-E2CD0E984E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514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217062-5741-4BDA-906E-D05D0638E2E1}"/>
              </a:ext>
            </a:extLst>
          </p:cNvPr>
          <p:cNvSpPr>
            <a:spLocks noGrp="1"/>
          </p:cNvSpPr>
          <p:nvPr>
            <p:ph type="title"/>
          </p:nvPr>
        </p:nvSpPr>
        <p:spPr/>
        <p:txBody>
          <a:bodyPr/>
          <a:lstStyle/>
          <a:p>
            <a:r>
              <a:rPr lang="en-US"/>
              <a:t>UPF and network slicing - general</a:t>
            </a:r>
          </a:p>
        </p:txBody>
      </p:sp>
      <p:sp>
        <p:nvSpPr>
          <p:cNvPr id="5" name="Content Placeholder 4">
            <a:extLst>
              <a:ext uri="{FF2B5EF4-FFF2-40B4-BE49-F238E27FC236}">
                <a16:creationId xmlns:a16="http://schemas.microsoft.com/office/drawing/2014/main" id="{F9B1AE13-AF07-4965-A43B-6CBCAD3443C1}"/>
              </a:ext>
            </a:extLst>
          </p:cNvPr>
          <p:cNvSpPr>
            <a:spLocks noGrp="1"/>
          </p:cNvSpPr>
          <p:nvPr>
            <p:ph sz="quarter" idx="10"/>
          </p:nvPr>
        </p:nvSpPr>
        <p:spPr>
          <a:xfrm>
            <a:off x="479425" y="1844675"/>
            <a:ext cx="7995272" cy="4392612"/>
          </a:xfrm>
        </p:spPr>
        <p:txBody>
          <a:bodyPr/>
          <a:lstStyle/>
          <a:p>
            <a:r>
              <a:rPr lang="en-US"/>
              <a:t>One of today’s recommendation for traffic separation is to have one UPF serving one network slice (see slide on </a:t>
            </a:r>
            <a:r>
              <a:rPr lang="en-US">
                <a:hlinkClick r:id="rId3" action="ppaction://hlinksldjump"/>
              </a:rPr>
              <a:t>isolation</a:t>
            </a:r>
            <a:r>
              <a:rPr lang="en-US"/>
              <a:t>). This requires that this UPF can also be connected to the gNB.  </a:t>
            </a:r>
          </a:p>
          <a:p>
            <a:r>
              <a:rPr lang="en-US"/>
              <a:t>There are implementation limits on how many UPFs can be connected to a gNB. </a:t>
            </a:r>
          </a:p>
          <a:p>
            <a:pPr lvl="1"/>
            <a:r>
              <a:rPr lang="en-US"/>
              <a:t>It is not very practical to connect all UPFs to all </a:t>
            </a:r>
            <a:r>
              <a:rPr lang="en-US" err="1"/>
              <a:t>gNBs</a:t>
            </a:r>
            <a:r>
              <a:rPr lang="en-US"/>
              <a:t> just to have user plane separation between network slices, especially for large numbers of network slices</a:t>
            </a:r>
          </a:p>
          <a:p>
            <a:r>
              <a:rPr lang="en-US"/>
              <a:t>However, UPF can also be shared, hence a single UPF can be used by multiple SMFs and also be used for different PDU sessions on different network slices</a:t>
            </a:r>
          </a:p>
          <a:p>
            <a:endParaRPr lang="en-US"/>
          </a:p>
          <a:p>
            <a:endParaRPr lang="en-US"/>
          </a:p>
        </p:txBody>
      </p:sp>
      <p:sp>
        <p:nvSpPr>
          <p:cNvPr id="7" name="Subtitle 7">
            <a:extLst>
              <a:ext uri="{FF2B5EF4-FFF2-40B4-BE49-F238E27FC236}">
                <a16:creationId xmlns:a16="http://schemas.microsoft.com/office/drawing/2014/main" id="{E0E3CC96-DDBC-4DF9-9FB3-051FAA8AD36D}"/>
              </a:ext>
            </a:extLst>
          </p:cNvPr>
          <p:cNvSpPr txBox="1">
            <a:spLocks noChangeAspect="1"/>
          </p:cNvSpPr>
          <p:nvPr/>
        </p:nvSpPr>
        <p:spPr>
          <a:xfrm>
            <a:off x="9283267" y="2043946"/>
            <a:ext cx="389951" cy="633670"/>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sp>
        <p:nvSpPr>
          <p:cNvPr id="8" name="Subtitle 7">
            <a:extLst>
              <a:ext uri="{FF2B5EF4-FFF2-40B4-BE49-F238E27FC236}">
                <a16:creationId xmlns:a16="http://schemas.microsoft.com/office/drawing/2014/main" id="{20EACE0A-C4EB-4928-8880-613E1AE70D8A}"/>
              </a:ext>
            </a:extLst>
          </p:cNvPr>
          <p:cNvSpPr txBox="1">
            <a:spLocks noChangeAspect="1"/>
          </p:cNvSpPr>
          <p:nvPr/>
        </p:nvSpPr>
        <p:spPr>
          <a:xfrm>
            <a:off x="10806399" y="3407311"/>
            <a:ext cx="389951" cy="633670"/>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9" name="Subtitle 7">
            <a:extLst>
              <a:ext uri="{FF2B5EF4-FFF2-40B4-BE49-F238E27FC236}">
                <a16:creationId xmlns:a16="http://schemas.microsoft.com/office/drawing/2014/main" id="{DFCBC564-478D-43D6-8A81-0D806AA3DF3B}"/>
              </a:ext>
            </a:extLst>
          </p:cNvPr>
          <p:cNvSpPr txBox="1">
            <a:spLocks noChangeAspect="1"/>
          </p:cNvSpPr>
          <p:nvPr/>
        </p:nvSpPr>
        <p:spPr>
          <a:xfrm>
            <a:off x="9283267" y="3958151"/>
            <a:ext cx="389951" cy="633670"/>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sp>
        <p:nvSpPr>
          <p:cNvPr id="12" name="Subtitle 7">
            <a:extLst>
              <a:ext uri="{FF2B5EF4-FFF2-40B4-BE49-F238E27FC236}">
                <a16:creationId xmlns:a16="http://schemas.microsoft.com/office/drawing/2014/main" id="{70EE2E8F-CEF2-4A08-ADD7-3779FF2BE843}"/>
              </a:ext>
            </a:extLst>
          </p:cNvPr>
          <p:cNvSpPr txBox="1">
            <a:spLocks noChangeAspect="1"/>
          </p:cNvSpPr>
          <p:nvPr/>
        </p:nvSpPr>
        <p:spPr>
          <a:xfrm>
            <a:off x="10806398" y="2503909"/>
            <a:ext cx="389951" cy="633670"/>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G</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UPF</a:t>
            </a:r>
            <a:endParaRPr lang="en-US" sz="500">
              <a:latin typeface="Ericsson Hilda" pitchFamily="2" charset="0"/>
            </a:endParaRPr>
          </a:p>
        </p:txBody>
      </p:sp>
      <p:sp>
        <p:nvSpPr>
          <p:cNvPr id="13" name="Subtitle 7">
            <a:extLst>
              <a:ext uri="{FF2B5EF4-FFF2-40B4-BE49-F238E27FC236}">
                <a16:creationId xmlns:a16="http://schemas.microsoft.com/office/drawing/2014/main" id="{45C39C80-845F-43BC-A4FD-B5859B192099}"/>
              </a:ext>
            </a:extLst>
          </p:cNvPr>
          <p:cNvSpPr txBox="1">
            <a:spLocks noChangeAspect="1"/>
          </p:cNvSpPr>
          <p:nvPr/>
        </p:nvSpPr>
        <p:spPr>
          <a:xfrm>
            <a:off x="9283267" y="3047986"/>
            <a:ext cx="389951" cy="633670"/>
          </a:xfrm>
          <a:prstGeom prst="rect">
            <a:avLst/>
          </a:prstGeom>
          <a:solidFill>
            <a:schemeClr val="bg1"/>
          </a:solidFill>
          <a:ln w="19050">
            <a:solidFill>
              <a:schemeClr val="tx1"/>
            </a:solidFill>
            <a:prstDash val="sysDot"/>
          </a:ln>
        </p:spPr>
        <p:txBody>
          <a:bodyPr lIns="0" tIns="18000" rIns="0" bIns="0"/>
          <a:lstStyle>
            <a:lvl1pPr marL="22860" indent="-22860" algn="l" defTabSz="91440" rtl="0" eaLnBrk="1" latinLnBrk="0" hangingPunct="1">
              <a:lnSpc>
                <a:spcPct val="90000"/>
              </a:lnSpc>
              <a:spcBef>
                <a:spcPts val="100"/>
              </a:spcBef>
              <a:buFont typeface="Arial" panose="020B0604020202020204" pitchFamily="34" charset="0"/>
              <a:buChar char="•"/>
              <a:defRPr sz="280" kern="1200">
                <a:solidFill>
                  <a:schemeClr val="tx1"/>
                </a:solidFill>
                <a:latin typeface="+mn-lt"/>
                <a:ea typeface="+mn-ea"/>
                <a:cs typeface="+mn-cs"/>
              </a:defRPr>
            </a:lvl1pPr>
            <a:lvl2pPr marL="68580" indent="-22860" algn="l" defTabSz="91440" rtl="0" eaLnBrk="1" latinLnBrk="0" hangingPunct="1">
              <a:lnSpc>
                <a:spcPct val="90000"/>
              </a:lnSpc>
              <a:spcBef>
                <a:spcPts val="50"/>
              </a:spcBef>
              <a:buFont typeface="Arial" panose="020B0604020202020204" pitchFamily="34" charset="0"/>
              <a:buChar char="•"/>
              <a:defRPr sz="240" kern="1200">
                <a:solidFill>
                  <a:schemeClr val="tx1"/>
                </a:solidFill>
                <a:latin typeface="+mn-lt"/>
                <a:ea typeface="+mn-ea"/>
                <a:cs typeface="+mn-cs"/>
              </a:defRPr>
            </a:lvl2pPr>
            <a:lvl3pPr marL="114300" indent="-22860" algn="l" defTabSz="91440" rtl="0" eaLnBrk="1" latinLnBrk="0" hangingPunct="1">
              <a:lnSpc>
                <a:spcPct val="90000"/>
              </a:lnSpc>
              <a:spcBef>
                <a:spcPts val="50"/>
              </a:spcBef>
              <a:buFont typeface="Arial" panose="020B0604020202020204" pitchFamily="34" charset="0"/>
              <a:buChar char="•"/>
              <a:defRPr sz="200" kern="1200">
                <a:solidFill>
                  <a:schemeClr val="tx1"/>
                </a:solidFill>
                <a:latin typeface="+mn-lt"/>
                <a:ea typeface="+mn-ea"/>
                <a:cs typeface="+mn-cs"/>
              </a:defRPr>
            </a:lvl3pPr>
            <a:lvl4pPr marL="1600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4pPr>
            <a:lvl5pPr marL="20574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5pPr>
            <a:lvl6pPr marL="25146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6pPr>
            <a:lvl7pPr marL="29718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7pPr>
            <a:lvl8pPr marL="34290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8pPr>
            <a:lvl9pPr marL="388620" indent="-22860" algn="l" defTabSz="91440" rtl="0" eaLnBrk="1" latinLnBrk="0" hangingPunct="1">
              <a:lnSpc>
                <a:spcPct val="90000"/>
              </a:lnSpc>
              <a:spcBef>
                <a:spcPts val="50"/>
              </a:spcBef>
              <a:buFont typeface="Arial" panose="020B0604020202020204" pitchFamily="34" charset="0"/>
              <a:buChar char="•"/>
              <a:defRPr sz="180" kern="1200">
                <a:solidFill>
                  <a:schemeClr val="tx1"/>
                </a:solidFill>
                <a:latin typeface="+mn-lt"/>
                <a:ea typeface="+mn-ea"/>
                <a:cs typeface="+mn-cs"/>
              </a:defRPr>
            </a:lvl9pPr>
          </a:lstStyle>
          <a:p>
            <a:pPr marL="0" indent="0" algn="ctr">
              <a:lnSpc>
                <a:spcPct val="100000"/>
              </a:lnSpc>
              <a:buClr>
                <a:schemeClr val="tx1"/>
              </a:buClr>
              <a:buNone/>
            </a:pPr>
            <a:r>
              <a:rPr lang="en-US" sz="1600">
                <a:latin typeface="Ericsson Technical Icons" panose="00000500000000000000" pitchFamily="2" charset="0"/>
              </a:rPr>
              <a:t>B</a:t>
            </a:r>
          </a:p>
          <a:p>
            <a:pPr marL="0" indent="0" algn="ctr">
              <a:lnSpc>
                <a:spcPct val="100000"/>
              </a:lnSpc>
              <a:buClr>
                <a:schemeClr val="tx1"/>
              </a:buClr>
              <a:buNone/>
            </a:pPr>
            <a:endParaRPr lang="en-US" sz="1000"/>
          </a:p>
          <a:p>
            <a:pPr marL="0" indent="0" algn="ctr">
              <a:lnSpc>
                <a:spcPct val="100000"/>
              </a:lnSpc>
              <a:buClr>
                <a:schemeClr val="tx1"/>
              </a:buClr>
              <a:buNone/>
            </a:pPr>
            <a:r>
              <a:rPr lang="en-US" sz="1000">
                <a:latin typeface="Ericsson Hilda" pitchFamily="2" charset="0"/>
              </a:rPr>
              <a:t>gNB</a:t>
            </a:r>
            <a:endParaRPr lang="en-US" sz="500">
              <a:latin typeface="Ericsson Hilda" pitchFamily="2" charset="0"/>
            </a:endParaRPr>
          </a:p>
        </p:txBody>
      </p:sp>
      <p:cxnSp>
        <p:nvCxnSpPr>
          <p:cNvPr id="3" name="Straight Connector 2">
            <a:extLst>
              <a:ext uri="{FF2B5EF4-FFF2-40B4-BE49-F238E27FC236}">
                <a16:creationId xmlns:a16="http://schemas.microsoft.com/office/drawing/2014/main" id="{F42F09FA-23BC-4DFD-9C35-D512EA605B2F}"/>
              </a:ext>
            </a:extLst>
          </p:cNvPr>
          <p:cNvCxnSpPr>
            <a:stCxn id="7" idx="3"/>
            <a:endCxn id="12" idx="1"/>
          </p:cNvCxnSpPr>
          <p:nvPr/>
        </p:nvCxnSpPr>
        <p:spPr bwMode="auto">
          <a:xfrm>
            <a:off x="9673218" y="2360781"/>
            <a:ext cx="1133180" cy="459963"/>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4" name="Straight Connector 13">
            <a:extLst>
              <a:ext uri="{FF2B5EF4-FFF2-40B4-BE49-F238E27FC236}">
                <a16:creationId xmlns:a16="http://schemas.microsoft.com/office/drawing/2014/main" id="{E993A5B7-A16D-42E3-BD8F-F0CC13816ED9}"/>
              </a:ext>
            </a:extLst>
          </p:cNvPr>
          <p:cNvCxnSpPr>
            <a:cxnSpLocks/>
            <a:stCxn id="13" idx="3"/>
            <a:endCxn id="12" idx="1"/>
          </p:cNvCxnSpPr>
          <p:nvPr/>
        </p:nvCxnSpPr>
        <p:spPr bwMode="auto">
          <a:xfrm flipV="1">
            <a:off x="9673218" y="2820744"/>
            <a:ext cx="1133180" cy="544077"/>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17" name="Straight Connector 16">
            <a:extLst>
              <a:ext uri="{FF2B5EF4-FFF2-40B4-BE49-F238E27FC236}">
                <a16:creationId xmlns:a16="http://schemas.microsoft.com/office/drawing/2014/main" id="{D8439AA3-F976-473F-A9E6-15F7DF6BCEB9}"/>
              </a:ext>
            </a:extLst>
          </p:cNvPr>
          <p:cNvCxnSpPr>
            <a:cxnSpLocks/>
            <a:stCxn id="13" idx="3"/>
            <a:endCxn id="8" idx="1"/>
          </p:cNvCxnSpPr>
          <p:nvPr/>
        </p:nvCxnSpPr>
        <p:spPr bwMode="auto">
          <a:xfrm>
            <a:off x="9673218" y="3364821"/>
            <a:ext cx="1133181" cy="359325"/>
          </a:xfrm>
          <a:prstGeom prst="line">
            <a:avLst/>
          </a:prstGeom>
          <a:solidFill>
            <a:schemeClr val="accent1"/>
          </a:solidFill>
          <a:ln w="12700" cap="flat" cmpd="sng" algn="ctr">
            <a:solidFill>
              <a:schemeClr val="tx1"/>
            </a:solidFill>
            <a:prstDash val="solid"/>
            <a:round/>
            <a:headEnd type="none" w="med" len="med"/>
            <a:tailEnd type="none"/>
          </a:ln>
          <a:effectLst/>
        </p:spPr>
      </p:cxnSp>
      <p:cxnSp>
        <p:nvCxnSpPr>
          <p:cNvPr id="20" name="Straight Connector 19">
            <a:extLst>
              <a:ext uri="{FF2B5EF4-FFF2-40B4-BE49-F238E27FC236}">
                <a16:creationId xmlns:a16="http://schemas.microsoft.com/office/drawing/2014/main" id="{3AC1CDE5-365E-4B1B-8CD1-3A9F561E5809}"/>
              </a:ext>
            </a:extLst>
          </p:cNvPr>
          <p:cNvCxnSpPr>
            <a:cxnSpLocks/>
            <a:stCxn id="9" idx="3"/>
            <a:endCxn id="8" idx="1"/>
          </p:cNvCxnSpPr>
          <p:nvPr/>
        </p:nvCxnSpPr>
        <p:spPr bwMode="auto">
          <a:xfrm flipV="1">
            <a:off x="9673218" y="3724146"/>
            <a:ext cx="1133181" cy="550840"/>
          </a:xfrm>
          <a:prstGeom prst="line">
            <a:avLst/>
          </a:prstGeom>
          <a:solidFill>
            <a:schemeClr val="accent1"/>
          </a:solidFill>
          <a:ln w="12700" cap="flat" cmpd="sng" algn="ctr">
            <a:solidFill>
              <a:schemeClr val="tx1"/>
            </a:solidFill>
            <a:prstDash val="solid"/>
            <a:round/>
            <a:headEnd type="none" w="med" len="med"/>
            <a:tailEnd type="none"/>
          </a:ln>
          <a:effectLst/>
        </p:spPr>
      </p:cxnSp>
      <p:pic>
        <p:nvPicPr>
          <p:cNvPr id="23" name="Graphic 22">
            <a:extLst>
              <a:ext uri="{FF2B5EF4-FFF2-40B4-BE49-F238E27FC236}">
                <a16:creationId xmlns:a16="http://schemas.microsoft.com/office/drawing/2014/main" id="{158DA045-928D-4A0D-AE12-FFC36CFCA6C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214" y="3181689"/>
            <a:ext cx="281414" cy="451244"/>
          </a:xfrm>
          <a:prstGeom prst="rect">
            <a:avLst/>
          </a:prstGeom>
        </p:spPr>
      </p:pic>
      <p:sp>
        <p:nvSpPr>
          <p:cNvPr id="24" name="TextBox 23">
            <a:extLst>
              <a:ext uri="{FF2B5EF4-FFF2-40B4-BE49-F238E27FC236}">
                <a16:creationId xmlns:a16="http://schemas.microsoft.com/office/drawing/2014/main" id="{51EFCEAC-0499-4D43-91BB-778BBFDE51ED}"/>
              </a:ext>
            </a:extLst>
          </p:cNvPr>
          <p:cNvSpPr txBox="1"/>
          <p:nvPr/>
        </p:nvSpPr>
        <p:spPr>
          <a:xfrm>
            <a:off x="10103508" y="5869016"/>
            <a:ext cx="429926"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a:solidFill>
                  <a:schemeClr val="tx1"/>
                </a:solidFill>
                <a:latin typeface="Ericsson Hilda"/>
              </a:rPr>
              <a:t>IMS</a:t>
            </a:r>
            <a:endParaRPr kumimoji="0" lang="en-US" sz="1100" b="0" i="0" u="none" strike="noStrike" kern="1200" cap="none" spc="0" normalizeH="0" baseline="0" noProof="0">
              <a:ln>
                <a:noFill/>
              </a:ln>
              <a:solidFill>
                <a:schemeClr val="tx1"/>
              </a:solidFill>
              <a:effectLst/>
              <a:uLnTx/>
              <a:uFillTx/>
              <a:latin typeface="Ericsson Hilda"/>
            </a:endParaRPr>
          </a:p>
        </p:txBody>
      </p:sp>
      <p:sp>
        <p:nvSpPr>
          <p:cNvPr id="25" name="TextBox 24">
            <a:extLst>
              <a:ext uri="{FF2B5EF4-FFF2-40B4-BE49-F238E27FC236}">
                <a16:creationId xmlns:a16="http://schemas.microsoft.com/office/drawing/2014/main" id="{B0D6B182-D953-4DB3-B688-FD48E87C4918}"/>
              </a:ext>
            </a:extLst>
          </p:cNvPr>
          <p:cNvSpPr txBox="1"/>
          <p:nvPr/>
        </p:nvSpPr>
        <p:spPr>
          <a:xfrm>
            <a:off x="10094091" y="6088691"/>
            <a:ext cx="679994" cy="261610"/>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1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26" name="Straight Connector 25">
            <a:extLst>
              <a:ext uri="{FF2B5EF4-FFF2-40B4-BE49-F238E27FC236}">
                <a16:creationId xmlns:a16="http://schemas.microsoft.com/office/drawing/2014/main" id="{52DB54D2-8EA5-49A5-ACBB-52B121230309}"/>
              </a:ext>
            </a:extLst>
          </p:cNvPr>
          <p:cNvCxnSpPr>
            <a:cxnSpLocks/>
          </p:cNvCxnSpPr>
          <p:nvPr/>
        </p:nvCxnSpPr>
        <p:spPr bwMode="auto">
          <a:xfrm>
            <a:off x="10830341" y="5999289"/>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28C66A9-0FCE-4B80-8482-91762A4FA115}"/>
              </a:ext>
            </a:extLst>
          </p:cNvPr>
          <p:cNvCxnSpPr>
            <a:cxnSpLocks/>
          </p:cNvCxnSpPr>
          <p:nvPr/>
        </p:nvCxnSpPr>
        <p:spPr bwMode="auto">
          <a:xfrm>
            <a:off x="10830341" y="6235449"/>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9A36798D-8932-4F49-9757-91EA067009BE}"/>
              </a:ext>
            </a:extLst>
          </p:cNvPr>
          <p:cNvSpPr txBox="1"/>
          <p:nvPr/>
        </p:nvSpPr>
        <p:spPr>
          <a:xfrm>
            <a:off x="10087247" y="6348323"/>
            <a:ext cx="806631" cy="261610"/>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100" kern="1200">
                <a:solidFill>
                  <a:schemeClr val="tx1"/>
                </a:solidFill>
                <a:latin typeface="Ericsson Hilda"/>
                <a:ea typeface="+mn-ea"/>
                <a:cs typeface="+mn-cs"/>
              </a:rPr>
              <a:t>Enterprise</a:t>
            </a:r>
            <a:endParaRPr kumimoji="0" lang="en-US" sz="1100" b="0" i="0" u="none" strike="noStrike" kern="1200" cap="none" spc="0" normalizeH="0" baseline="0" noProof="0">
              <a:ln>
                <a:noFill/>
              </a:ln>
              <a:solidFill>
                <a:schemeClr val="tx1"/>
              </a:solidFill>
              <a:effectLst/>
              <a:uLnTx/>
              <a:uFillTx/>
              <a:latin typeface="Ericsson Hilda"/>
            </a:endParaRPr>
          </a:p>
        </p:txBody>
      </p:sp>
      <p:cxnSp>
        <p:nvCxnSpPr>
          <p:cNvPr id="29" name="Straight Connector 28">
            <a:extLst>
              <a:ext uri="{FF2B5EF4-FFF2-40B4-BE49-F238E27FC236}">
                <a16:creationId xmlns:a16="http://schemas.microsoft.com/office/drawing/2014/main" id="{DA429DB8-7878-419E-9308-0A3454627204}"/>
              </a:ext>
            </a:extLst>
          </p:cNvPr>
          <p:cNvCxnSpPr>
            <a:cxnSpLocks/>
          </p:cNvCxnSpPr>
          <p:nvPr/>
        </p:nvCxnSpPr>
        <p:spPr bwMode="auto">
          <a:xfrm>
            <a:off x="10823497" y="6495081"/>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C93AD4A2-F220-4B65-AA6A-7026C9E20F3A}"/>
              </a:ext>
            </a:extLst>
          </p:cNvPr>
          <p:cNvCxnSpPr>
            <a:cxnSpLocks/>
            <a:stCxn id="23" idx="3"/>
          </p:cNvCxnSpPr>
          <p:nvPr/>
        </p:nvCxnSpPr>
        <p:spPr bwMode="auto">
          <a:xfrm flipV="1">
            <a:off x="9106628" y="2747507"/>
            <a:ext cx="2328085" cy="659804"/>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B5CFF649-2C6B-4BF3-96B5-6505E5495442}"/>
              </a:ext>
            </a:extLst>
          </p:cNvPr>
          <p:cNvCxnSpPr>
            <a:cxnSpLocks/>
          </p:cNvCxnSpPr>
          <p:nvPr/>
        </p:nvCxnSpPr>
        <p:spPr bwMode="auto">
          <a:xfrm>
            <a:off x="9106628" y="3429000"/>
            <a:ext cx="2328085" cy="398282"/>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5115045D-83DA-4D92-A523-D6018DE17310}"/>
              </a:ext>
            </a:extLst>
          </p:cNvPr>
          <p:cNvCxnSpPr>
            <a:cxnSpLocks/>
          </p:cNvCxnSpPr>
          <p:nvPr/>
        </p:nvCxnSpPr>
        <p:spPr bwMode="auto">
          <a:xfrm>
            <a:off x="9106628" y="3546063"/>
            <a:ext cx="2328085" cy="412088"/>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35" name="Speech Bubble: Rectangle 34">
            <a:extLst>
              <a:ext uri="{FF2B5EF4-FFF2-40B4-BE49-F238E27FC236}">
                <a16:creationId xmlns:a16="http://schemas.microsoft.com/office/drawing/2014/main" id="{5F216A16-546B-41FA-8CA4-386FA29E7147}"/>
              </a:ext>
            </a:extLst>
          </p:cNvPr>
          <p:cNvSpPr/>
          <p:nvPr/>
        </p:nvSpPr>
        <p:spPr bwMode="auto">
          <a:xfrm>
            <a:off x="10237509" y="4355184"/>
            <a:ext cx="1809947" cy="967940"/>
          </a:xfrm>
          <a:prstGeom prst="wedgeRectCallout">
            <a:avLst>
              <a:gd name="adj1" fmla="val 6141"/>
              <a:gd name="adj2" fmla="val -93324"/>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sz="1600">
                <a:solidFill>
                  <a:schemeClr val="bg1"/>
                </a:solidFill>
                <a:latin typeface="+mn-lt"/>
              </a:rPr>
              <a:t>Different PDU sessions may use different S-NSSAIs</a:t>
            </a:r>
          </a:p>
        </p:txBody>
      </p:sp>
      <p:pic>
        <p:nvPicPr>
          <p:cNvPr id="30" name="Graphic 29">
            <a:extLst>
              <a:ext uri="{FF2B5EF4-FFF2-40B4-BE49-F238E27FC236}">
                <a16:creationId xmlns:a16="http://schemas.microsoft.com/office/drawing/2014/main" id="{404B3B50-6277-4E7A-A3AD-F0011AF0425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6878" y="2077040"/>
            <a:ext cx="281414" cy="451244"/>
          </a:xfrm>
          <a:prstGeom prst="rect">
            <a:avLst/>
          </a:prstGeom>
        </p:spPr>
      </p:pic>
      <p:cxnSp>
        <p:nvCxnSpPr>
          <p:cNvPr id="32" name="Straight Connector 31">
            <a:extLst>
              <a:ext uri="{FF2B5EF4-FFF2-40B4-BE49-F238E27FC236}">
                <a16:creationId xmlns:a16="http://schemas.microsoft.com/office/drawing/2014/main" id="{ECF049B0-55F2-4A2A-9788-B700B734D5EC}"/>
              </a:ext>
            </a:extLst>
          </p:cNvPr>
          <p:cNvCxnSpPr>
            <a:cxnSpLocks/>
            <a:stCxn id="30" idx="3"/>
          </p:cNvCxnSpPr>
          <p:nvPr/>
        </p:nvCxnSpPr>
        <p:spPr bwMode="auto">
          <a:xfrm>
            <a:off x="9088292" y="2302662"/>
            <a:ext cx="2346421" cy="403034"/>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193A7D2-49C9-42BB-84AB-4A5CDBCB4DF7}"/>
              </a:ext>
            </a:extLst>
          </p:cNvPr>
          <p:cNvCxnSpPr>
            <a:cxnSpLocks/>
          </p:cNvCxnSpPr>
          <p:nvPr/>
        </p:nvCxnSpPr>
        <p:spPr bwMode="auto">
          <a:xfrm>
            <a:off x="9088292" y="2411155"/>
            <a:ext cx="2346421" cy="1309267"/>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C079236D-0BA4-41E9-816A-029720C8BB1D}"/>
              </a:ext>
            </a:extLst>
          </p:cNvPr>
          <p:cNvCxnSpPr>
            <a:cxnSpLocks/>
            <a:stCxn id="7" idx="3"/>
            <a:endCxn id="8" idx="1"/>
          </p:cNvCxnSpPr>
          <p:nvPr/>
        </p:nvCxnSpPr>
        <p:spPr bwMode="auto">
          <a:xfrm>
            <a:off x="9673218" y="2360781"/>
            <a:ext cx="1133181" cy="1363365"/>
          </a:xfrm>
          <a:prstGeom prst="line">
            <a:avLst/>
          </a:prstGeom>
          <a:solidFill>
            <a:schemeClr val="accent1"/>
          </a:solidFill>
          <a:ln w="12700"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767890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4B1D-C312-4517-ABC7-ACCF98F71415}"/>
              </a:ext>
            </a:extLst>
          </p:cNvPr>
          <p:cNvSpPr>
            <a:spLocks noGrp="1"/>
          </p:cNvSpPr>
          <p:nvPr>
            <p:ph type="title"/>
          </p:nvPr>
        </p:nvSpPr>
        <p:spPr/>
        <p:txBody>
          <a:bodyPr/>
          <a:lstStyle/>
          <a:p>
            <a:r>
              <a:rPr lang="en-US"/>
              <a:t>UPF shared by several network slices</a:t>
            </a:r>
            <a:endParaRPr lang="en-US">
              <a:solidFill>
                <a:srgbClr val="FF0000"/>
              </a:solidFill>
              <a:highlight>
                <a:srgbClr val="FFFF00"/>
              </a:highlight>
            </a:endParaRPr>
          </a:p>
        </p:txBody>
      </p:sp>
      <p:sp>
        <p:nvSpPr>
          <p:cNvPr id="3" name="Content Placeholder 2">
            <a:extLst>
              <a:ext uri="{FF2B5EF4-FFF2-40B4-BE49-F238E27FC236}">
                <a16:creationId xmlns:a16="http://schemas.microsoft.com/office/drawing/2014/main" id="{357FD453-31CC-41CF-9905-AF7CB9A93C20}"/>
              </a:ext>
            </a:extLst>
          </p:cNvPr>
          <p:cNvSpPr>
            <a:spLocks noGrp="1"/>
          </p:cNvSpPr>
          <p:nvPr>
            <p:ph sz="quarter" idx="10"/>
          </p:nvPr>
        </p:nvSpPr>
        <p:spPr>
          <a:xfrm>
            <a:off x="479425" y="1222513"/>
            <a:ext cx="5018827" cy="5225584"/>
          </a:xfrm>
        </p:spPr>
        <p:txBody>
          <a:bodyPr/>
          <a:lstStyle/>
          <a:p>
            <a:pPr marL="171450" indent="-171450">
              <a:buFont typeface="Arial" panose="020B0604020202020204" pitchFamily="34" charset="0"/>
              <a:buChar char="•"/>
            </a:pPr>
            <a:r>
              <a:rPr lang="en-US" sz="1400">
                <a:solidFill>
                  <a:schemeClr val="tx2"/>
                </a:solidFill>
              </a:rPr>
              <a:t>If the UPF is used by several network slices, then the UPF should support separation of traffic of each network slice on the user plane (N3 tunnel to gNB) and on the transport layer. </a:t>
            </a:r>
          </a:p>
          <a:p>
            <a:pPr marL="355050" lvl="1" indent="-171450">
              <a:buFont typeface="Arial" panose="020B0604020202020204" pitchFamily="34" charset="0"/>
              <a:buChar char="•"/>
            </a:pPr>
            <a:r>
              <a:rPr lang="en-US" sz="1400">
                <a:solidFill>
                  <a:schemeClr val="tx2"/>
                </a:solidFill>
              </a:rPr>
              <a:t>SMF selects the UPF per DNN, S-NSSAI and UE location</a:t>
            </a:r>
          </a:p>
          <a:p>
            <a:pPr marL="355050" lvl="1" indent="-171450">
              <a:buFont typeface="Arial" panose="020B0604020202020204" pitchFamily="34" charset="0"/>
              <a:buChar char="•"/>
            </a:pPr>
            <a:r>
              <a:rPr lang="en-US" sz="1400">
                <a:solidFill>
                  <a:schemeClr val="tx2"/>
                </a:solidFill>
              </a:rPr>
              <a:t>SMF can assign different Network instances in UPF per slice ID for N3, N9 and N6 interfaces</a:t>
            </a:r>
          </a:p>
          <a:p>
            <a:pPr marL="535050" lvl="2" indent="-171450">
              <a:buFont typeface="Arial" panose="020B0604020202020204" pitchFamily="34" charset="0"/>
              <a:buChar char="•"/>
            </a:pPr>
            <a:r>
              <a:rPr lang="en-US" sz="1400">
                <a:solidFill>
                  <a:schemeClr val="tx2"/>
                </a:solidFill>
              </a:rPr>
              <a:t>Today: 1:N mapping between Network Instance and DNN by the SMF</a:t>
            </a:r>
          </a:p>
          <a:p>
            <a:pPr marL="535050" lvl="2" indent="-171450">
              <a:buFont typeface="Arial" panose="020B0604020202020204" pitchFamily="34" charset="0"/>
              <a:buChar char="•"/>
            </a:pPr>
            <a:r>
              <a:rPr lang="en-US" sz="1400">
                <a:solidFill>
                  <a:schemeClr val="tx2"/>
                </a:solidFill>
              </a:rPr>
              <a:t>UPF supports up to 3000 network instances (theoretical limit) </a:t>
            </a:r>
          </a:p>
          <a:p>
            <a:pPr marL="535050" lvl="2" indent="-171450">
              <a:buFont typeface="Arial" panose="020B0604020202020204" pitchFamily="34" charset="0"/>
              <a:buChar char="•"/>
            </a:pPr>
            <a:r>
              <a:rPr lang="en-US" sz="1400">
                <a:solidFill>
                  <a:schemeClr val="tx2"/>
                </a:solidFill>
              </a:rPr>
              <a:t>Network instance can have its own NAT IP pool</a:t>
            </a:r>
          </a:p>
          <a:p>
            <a:r>
              <a:rPr lang="en-US" sz="1400"/>
              <a:t>S-NSSAI and N4</a:t>
            </a:r>
          </a:p>
          <a:p>
            <a:pPr lvl="1"/>
            <a:r>
              <a:rPr lang="en-US" sz="1400"/>
              <a:t>Today, S-NSSAI is not sent via N4</a:t>
            </a:r>
          </a:p>
          <a:p>
            <a:pPr lvl="1"/>
            <a:r>
              <a:rPr lang="en-US" sz="1400"/>
              <a:t>If S-NSSAI is received via N4 then UPF can use it to segment payload counters per S-NSSAI</a:t>
            </a:r>
          </a:p>
          <a:p>
            <a:pPr lvl="1"/>
            <a:r>
              <a:rPr lang="en-US" sz="1400"/>
              <a:t>It is not yet planned to have UPF internal resource partitioning per S-NSSAI</a:t>
            </a:r>
          </a:p>
          <a:p>
            <a:pPr marL="183600" lvl="1" indent="0">
              <a:buNone/>
            </a:pPr>
            <a:endParaRPr lang="en-US" sz="1600">
              <a:solidFill>
                <a:schemeClr val="tx2"/>
              </a:solidFill>
            </a:endParaRPr>
          </a:p>
        </p:txBody>
      </p:sp>
      <p:sp>
        <p:nvSpPr>
          <p:cNvPr id="4" name="Rectangle 3">
            <a:extLst>
              <a:ext uri="{FF2B5EF4-FFF2-40B4-BE49-F238E27FC236}">
                <a16:creationId xmlns:a16="http://schemas.microsoft.com/office/drawing/2014/main" id="{ACC38E22-22CA-49DB-B5E5-E606522A3D07}"/>
              </a:ext>
            </a:extLst>
          </p:cNvPr>
          <p:cNvSpPr/>
          <p:nvPr/>
        </p:nvSpPr>
        <p:spPr bwMode="auto">
          <a:xfrm>
            <a:off x="5778104" y="4351748"/>
            <a:ext cx="6249790" cy="1089738"/>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5" name="Rectangle 4">
            <a:extLst>
              <a:ext uri="{FF2B5EF4-FFF2-40B4-BE49-F238E27FC236}">
                <a16:creationId xmlns:a16="http://schemas.microsoft.com/office/drawing/2014/main" id="{FB4A7249-D1D8-48A0-92C4-826497A25241}"/>
              </a:ext>
            </a:extLst>
          </p:cNvPr>
          <p:cNvSpPr/>
          <p:nvPr/>
        </p:nvSpPr>
        <p:spPr bwMode="auto">
          <a:xfrm>
            <a:off x="5803452" y="3143029"/>
            <a:ext cx="6204091" cy="1142668"/>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1200" kern="1200">
              <a:solidFill>
                <a:srgbClr val="58585A"/>
              </a:solidFill>
              <a:latin typeface="Ericsson Hilda"/>
              <a:ea typeface="+mn-ea"/>
              <a:cs typeface="+mn-cs"/>
            </a:endParaRPr>
          </a:p>
        </p:txBody>
      </p:sp>
      <p:sp>
        <p:nvSpPr>
          <p:cNvPr id="6" name="TextBox 5">
            <a:extLst>
              <a:ext uri="{FF2B5EF4-FFF2-40B4-BE49-F238E27FC236}">
                <a16:creationId xmlns:a16="http://schemas.microsoft.com/office/drawing/2014/main" id="{C82A8A25-BD64-45CD-8463-502A253B15DA}"/>
              </a:ext>
            </a:extLst>
          </p:cNvPr>
          <p:cNvSpPr txBox="1"/>
          <p:nvPr/>
        </p:nvSpPr>
        <p:spPr bwMode="auto">
          <a:xfrm>
            <a:off x="11107752" y="3163651"/>
            <a:ext cx="899791"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 Slice C</a:t>
            </a:r>
          </a:p>
        </p:txBody>
      </p:sp>
      <p:sp>
        <p:nvSpPr>
          <p:cNvPr id="7" name="TextBox 6">
            <a:extLst>
              <a:ext uri="{FF2B5EF4-FFF2-40B4-BE49-F238E27FC236}">
                <a16:creationId xmlns:a16="http://schemas.microsoft.com/office/drawing/2014/main" id="{1C220B16-A4C2-4714-B6B4-AA7C0F242A06}"/>
              </a:ext>
            </a:extLst>
          </p:cNvPr>
          <p:cNvSpPr txBox="1"/>
          <p:nvPr/>
        </p:nvSpPr>
        <p:spPr bwMode="auto">
          <a:xfrm>
            <a:off x="11101100" y="4869787"/>
            <a:ext cx="974344"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kumimoji="0" lang="en-US" sz="1600" b="0" i="0" u="none" strike="noStrike" kern="1000" cap="none" spc="-30" normalizeH="0" baseline="0" noProof="0">
                <a:ln>
                  <a:noFill/>
                </a:ln>
                <a:solidFill>
                  <a:srgbClr val="181818"/>
                </a:solidFill>
                <a:effectLst/>
                <a:uLnTx/>
                <a:uFillTx/>
                <a:latin typeface="Ericsson Hilda"/>
                <a:ea typeface="+mn-ea"/>
                <a:cs typeface="+mn-cs"/>
              </a:rPr>
              <a:t>Network Slice D</a:t>
            </a:r>
          </a:p>
        </p:txBody>
      </p:sp>
      <p:sp>
        <p:nvSpPr>
          <p:cNvPr id="8" name="Rectangle 7">
            <a:extLst>
              <a:ext uri="{FF2B5EF4-FFF2-40B4-BE49-F238E27FC236}">
                <a16:creationId xmlns:a16="http://schemas.microsoft.com/office/drawing/2014/main" id="{3AEA7FC9-B8AF-44C2-81CC-C611E7744876}"/>
              </a:ext>
            </a:extLst>
          </p:cNvPr>
          <p:cNvSpPr/>
          <p:nvPr/>
        </p:nvSpPr>
        <p:spPr bwMode="auto">
          <a:xfrm>
            <a:off x="8971130" y="4369176"/>
            <a:ext cx="2043669" cy="1054070"/>
          </a:xfrm>
          <a:prstGeom prst="rect">
            <a:avLst/>
          </a:prstGeom>
          <a:solidFill>
            <a:schemeClr val="accent1">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chemeClr val="tx1"/>
                </a:solidFill>
                <a:latin typeface="Ericsson Hilda"/>
                <a:ea typeface="+mn-ea"/>
                <a:cs typeface="+mn-cs"/>
              </a:rPr>
              <a:t>Dedicated</a:t>
            </a:r>
          </a:p>
        </p:txBody>
      </p:sp>
      <p:sp>
        <p:nvSpPr>
          <p:cNvPr id="9" name="Rectangle 8">
            <a:extLst>
              <a:ext uri="{FF2B5EF4-FFF2-40B4-BE49-F238E27FC236}">
                <a16:creationId xmlns:a16="http://schemas.microsoft.com/office/drawing/2014/main" id="{215AAF55-46A2-47A6-B92B-960C7475B579}"/>
              </a:ext>
            </a:extLst>
          </p:cNvPr>
          <p:cNvSpPr/>
          <p:nvPr/>
        </p:nvSpPr>
        <p:spPr bwMode="auto">
          <a:xfrm>
            <a:off x="8971130" y="3176424"/>
            <a:ext cx="2037295" cy="1054070"/>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sz="1200" kern="1200">
                <a:solidFill>
                  <a:schemeClr val="tx1"/>
                </a:solidFill>
                <a:latin typeface="Ericsson Hilda"/>
                <a:ea typeface="+mn-ea"/>
                <a:cs typeface="+mn-cs"/>
              </a:rPr>
              <a:t>Dedicated</a:t>
            </a:r>
          </a:p>
        </p:txBody>
      </p:sp>
      <p:sp>
        <p:nvSpPr>
          <p:cNvPr id="12" name="Rectangle 11">
            <a:extLst>
              <a:ext uri="{FF2B5EF4-FFF2-40B4-BE49-F238E27FC236}">
                <a16:creationId xmlns:a16="http://schemas.microsoft.com/office/drawing/2014/main" id="{F1162C03-6AC5-49C0-BF1D-0775D0D42F36}"/>
              </a:ext>
            </a:extLst>
          </p:cNvPr>
          <p:cNvSpPr/>
          <p:nvPr/>
        </p:nvSpPr>
        <p:spPr bwMode="auto">
          <a:xfrm>
            <a:off x="7367231" y="3298670"/>
            <a:ext cx="1517598" cy="1731715"/>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Shared</a:t>
            </a:r>
          </a:p>
        </p:txBody>
      </p:sp>
      <p:sp>
        <p:nvSpPr>
          <p:cNvPr id="13" name="Rectangle 12">
            <a:extLst>
              <a:ext uri="{FF2B5EF4-FFF2-40B4-BE49-F238E27FC236}">
                <a16:creationId xmlns:a16="http://schemas.microsoft.com/office/drawing/2014/main" id="{ADE0B516-6DBD-49E8-AFDA-A67D8EAE4E97}"/>
              </a:ext>
            </a:extLst>
          </p:cNvPr>
          <p:cNvSpPr/>
          <p:nvPr/>
        </p:nvSpPr>
        <p:spPr bwMode="auto">
          <a:xfrm>
            <a:off x="7455432" y="3650226"/>
            <a:ext cx="580169" cy="369097"/>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AMF</a:t>
            </a:r>
          </a:p>
        </p:txBody>
      </p:sp>
      <p:sp>
        <p:nvSpPr>
          <p:cNvPr id="14" name="Rectangle 13">
            <a:extLst>
              <a:ext uri="{FF2B5EF4-FFF2-40B4-BE49-F238E27FC236}">
                <a16:creationId xmlns:a16="http://schemas.microsoft.com/office/drawing/2014/main" id="{718E4105-13A7-4A3A-94CE-E054B232F1FC}"/>
              </a:ext>
            </a:extLst>
          </p:cNvPr>
          <p:cNvSpPr/>
          <p:nvPr/>
        </p:nvSpPr>
        <p:spPr bwMode="auto">
          <a:xfrm>
            <a:off x="10415141" y="3391836"/>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15" name="Rectangle 14">
            <a:extLst>
              <a:ext uri="{FF2B5EF4-FFF2-40B4-BE49-F238E27FC236}">
                <a16:creationId xmlns:a16="http://schemas.microsoft.com/office/drawing/2014/main" id="{D5D98E75-6201-4F6C-9E58-2692F6FD5F44}"/>
              </a:ext>
            </a:extLst>
          </p:cNvPr>
          <p:cNvSpPr/>
          <p:nvPr/>
        </p:nvSpPr>
        <p:spPr bwMode="auto">
          <a:xfrm>
            <a:off x="9800553" y="3386178"/>
            <a:ext cx="580169" cy="196266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UPF</a:t>
            </a:r>
          </a:p>
        </p:txBody>
      </p:sp>
      <p:sp>
        <p:nvSpPr>
          <p:cNvPr id="16" name="Rectangle 15">
            <a:extLst>
              <a:ext uri="{FF2B5EF4-FFF2-40B4-BE49-F238E27FC236}">
                <a16:creationId xmlns:a16="http://schemas.microsoft.com/office/drawing/2014/main" id="{26ACA0EA-53A2-4D15-B403-00233C2B317B}"/>
              </a:ext>
            </a:extLst>
          </p:cNvPr>
          <p:cNvSpPr/>
          <p:nvPr/>
        </p:nvSpPr>
        <p:spPr bwMode="auto">
          <a:xfrm>
            <a:off x="8178792" y="4295070"/>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NSSF</a:t>
            </a:r>
          </a:p>
        </p:txBody>
      </p:sp>
      <p:sp>
        <p:nvSpPr>
          <p:cNvPr id="17" name="Rectangle 16">
            <a:extLst>
              <a:ext uri="{FF2B5EF4-FFF2-40B4-BE49-F238E27FC236}">
                <a16:creationId xmlns:a16="http://schemas.microsoft.com/office/drawing/2014/main" id="{C71B2724-51A3-4548-B1E4-9E30CE0D4562}"/>
              </a:ext>
            </a:extLst>
          </p:cNvPr>
          <p:cNvSpPr/>
          <p:nvPr/>
        </p:nvSpPr>
        <p:spPr bwMode="auto">
          <a:xfrm>
            <a:off x="7481815" y="4496407"/>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UDM</a:t>
            </a:r>
          </a:p>
        </p:txBody>
      </p:sp>
      <p:sp>
        <p:nvSpPr>
          <p:cNvPr id="18" name="Rectangle 17">
            <a:extLst>
              <a:ext uri="{FF2B5EF4-FFF2-40B4-BE49-F238E27FC236}">
                <a16:creationId xmlns:a16="http://schemas.microsoft.com/office/drawing/2014/main" id="{C71D1C76-825E-43A3-BCDD-FB1835761AF4}"/>
              </a:ext>
            </a:extLst>
          </p:cNvPr>
          <p:cNvSpPr/>
          <p:nvPr/>
        </p:nvSpPr>
        <p:spPr bwMode="auto">
          <a:xfrm>
            <a:off x="8170187" y="3892379"/>
            <a:ext cx="627753" cy="367722"/>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NRF</a:t>
            </a:r>
          </a:p>
        </p:txBody>
      </p:sp>
      <p:sp>
        <p:nvSpPr>
          <p:cNvPr id="19" name="Rectangle 18">
            <a:extLst>
              <a:ext uri="{FF2B5EF4-FFF2-40B4-BE49-F238E27FC236}">
                <a16:creationId xmlns:a16="http://schemas.microsoft.com/office/drawing/2014/main" id="{7162C4AD-51A1-4D04-9643-8E2F012B0808}"/>
              </a:ext>
            </a:extLst>
          </p:cNvPr>
          <p:cNvSpPr/>
          <p:nvPr/>
        </p:nvSpPr>
        <p:spPr bwMode="auto">
          <a:xfrm>
            <a:off x="10422120" y="3807065"/>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0" name="Rectangle 19">
            <a:extLst>
              <a:ext uri="{FF2B5EF4-FFF2-40B4-BE49-F238E27FC236}">
                <a16:creationId xmlns:a16="http://schemas.microsoft.com/office/drawing/2014/main" id="{953FF2D1-C99A-4061-B5E6-A05C3AC7A408}"/>
              </a:ext>
            </a:extLst>
          </p:cNvPr>
          <p:cNvSpPr/>
          <p:nvPr/>
        </p:nvSpPr>
        <p:spPr bwMode="auto">
          <a:xfrm>
            <a:off x="7465391" y="4073301"/>
            <a:ext cx="580169" cy="36012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Ericsson Hilda"/>
                <a:ea typeface="+mn-ea"/>
                <a:cs typeface="+mn-cs"/>
              </a:rPr>
              <a:t>AUSF</a:t>
            </a:r>
          </a:p>
        </p:txBody>
      </p:sp>
      <p:sp>
        <p:nvSpPr>
          <p:cNvPr id="21" name="Rectangle 20">
            <a:extLst>
              <a:ext uri="{FF2B5EF4-FFF2-40B4-BE49-F238E27FC236}">
                <a16:creationId xmlns:a16="http://schemas.microsoft.com/office/drawing/2014/main" id="{FCE6473A-68CF-4612-A702-5A2E692D9847}"/>
              </a:ext>
            </a:extLst>
          </p:cNvPr>
          <p:cNvSpPr/>
          <p:nvPr/>
        </p:nvSpPr>
        <p:spPr bwMode="auto">
          <a:xfrm>
            <a:off x="10428256" y="4577923"/>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SMF</a:t>
            </a:r>
          </a:p>
        </p:txBody>
      </p:sp>
      <p:sp>
        <p:nvSpPr>
          <p:cNvPr id="23" name="Rectangle 22">
            <a:extLst>
              <a:ext uri="{FF2B5EF4-FFF2-40B4-BE49-F238E27FC236}">
                <a16:creationId xmlns:a16="http://schemas.microsoft.com/office/drawing/2014/main" id="{BBC34AFA-9923-4AD0-8BFB-FA2798E634D5}"/>
              </a:ext>
            </a:extLst>
          </p:cNvPr>
          <p:cNvSpPr/>
          <p:nvPr/>
        </p:nvSpPr>
        <p:spPr bwMode="auto">
          <a:xfrm>
            <a:off x="10413623" y="5018988"/>
            <a:ext cx="580169" cy="369097"/>
          </a:xfrm>
          <a:prstGeom prst="rect">
            <a:avLst/>
          </a:prstGeom>
          <a:solidFill>
            <a:schemeClr val="accent1"/>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PCF</a:t>
            </a:r>
          </a:p>
        </p:txBody>
      </p:sp>
      <p:sp>
        <p:nvSpPr>
          <p:cNvPr id="27" name="Rectangle 26">
            <a:extLst>
              <a:ext uri="{FF2B5EF4-FFF2-40B4-BE49-F238E27FC236}">
                <a16:creationId xmlns:a16="http://schemas.microsoft.com/office/drawing/2014/main" id="{CBA6AD64-C47B-4C0F-9228-F3C759CCE810}"/>
              </a:ext>
            </a:extLst>
          </p:cNvPr>
          <p:cNvSpPr/>
          <p:nvPr/>
        </p:nvSpPr>
        <p:spPr bwMode="auto">
          <a:xfrm>
            <a:off x="6012004" y="3277547"/>
            <a:ext cx="989140" cy="2071299"/>
          </a:xfrm>
          <a:prstGeom prst="rect">
            <a:avLst/>
          </a:prstGeom>
          <a:solidFill>
            <a:schemeClr val="bg1">
              <a:lumMod val="85000"/>
            </a:schemeClr>
          </a:solidFill>
          <a:ln w="12700" cap="flat" cmpd="sng" algn="ctr">
            <a:solidFill>
              <a:schemeClr val="tx1"/>
            </a:solidFill>
            <a:prstDash val="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181818"/>
                </a:solidFill>
                <a:effectLst/>
                <a:uLnTx/>
                <a:uFillTx/>
                <a:latin typeface="Ericsson Hilda"/>
                <a:ea typeface="+mn-ea"/>
                <a:cs typeface="+mn-cs"/>
              </a:rPr>
              <a:t>RAN</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srgbClr val="181818"/>
              </a:solidFill>
              <a:effectLst/>
              <a:uLnTx/>
              <a:uFillTx/>
              <a:latin typeface="Ericsson Hilda"/>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lang="en-US" sz="1400" kern="1200">
              <a:solidFill>
                <a:srgbClr val="181818"/>
              </a:solidFill>
              <a:latin typeface="Ericsson Hilda"/>
              <a:ea typeface="+mn-ea"/>
              <a:cs typeface="+mn-cs"/>
            </a:endParaRPr>
          </a:p>
        </p:txBody>
      </p:sp>
      <p:sp>
        <p:nvSpPr>
          <p:cNvPr id="28" name="Rectangle 27">
            <a:extLst>
              <a:ext uri="{FF2B5EF4-FFF2-40B4-BE49-F238E27FC236}">
                <a16:creationId xmlns:a16="http://schemas.microsoft.com/office/drawing/2014/main" id="{849A2FDE-211E-420F-9360-1D01CEF1309D}"/>
              </a:ext>
            </a:extLst>
          </p:cNvPr>
          <p:cNvSpPr/>
          <p:nvPr/>
        </p:nvSpPr>
        <p:spPr bwMode="auto">
          <a:xfrm>
            <a:off x="6297061" y="4727650"/>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29" name="Rectangle 28">
            <a:extLst>
              <a:ext uri="{FF2B5EF4-FFF2-40B4-BE49-F238E27FC236}">
                <a16:creationId xmlns:a16="http://schemas.microsoft.com/office/drawing/2014/main" id="{1C28C146-E14C-4D35-9813-AB02BA98E263}"/>
              </a:ext>
            </a:extLst>
          </p:cNvPr>
          <p:cNvSpPr/>
          <p:nvPr/>
        </p:nvSpPr>
        <p:spPr bwMode="auto">
          <a:xfrm>
            <a:off x="6277557" y="3735932"/>
            <a:ext cx="424231" cy="345698"/>
          </a:xfrm>
          <a:prstGeom prst="rect">
            <a:avLst/>
          </a:prstGeom>
          <a:solidFill>
            <a:schemeClr val="accent5"/>
          </a:solidFill>
          <a:ln w="12700" cap="flat" cmpd="sng" algn="ctr">
            <a:solidFill>
              <a:schemeClr val="bg2">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Ericsson Hilda"/>
                <a:ea typeface="+mn-ea"/>
                <a:cs typeface="+mn-cs"/>
              </a:rPr>
              <a:t>RP</a:t>
            </a:r>
          </a:p>
        </p:txBody>
      </p:sp>
      <p:sp>
        <p:nvSpPr>
          <p:cNvPr id="30" name="Rectangle 29">
            <a:extLst>
              <a:ext uri="{FF2B5EF4-FFF2-40B4-BE49-F238E27FC236}">
                <a16:creationId xmlns:a16="http://schemas.microsoft.com/office/drawing/2014/main" id="{C5E50470-832F-4B9A-97A4-4789D518C26C}"/>
              </a:ext>
            </a:extLst>
          </p:cNvPr>
          <p:cNvSpPr/>
          <p:nvPr/>
        </p:nvSpPr>
        <p:spPr bwMode="auto">
          <a:xfrm>
            <a:off x="5713647" y="5578480"/>
            <a:ext cx="6024816" cy="44341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a:ln>
                  <a:noFill/>
                </a:ln>
                <a:solidFill>
                  <a:schemeClr val="bg1"/>
                </a:solidFill>
                <a:effectLst/>
                <a:latin typeface="+mn-lt"/>
              </a:rPr>
              <a:t>WAN</a:t>
            </a:r>
          </a:p>
        </p:txBody>
      </p:sp>
      <p:sp>
        <p:nvSpPr>
          <p:cNvPr id="31" name="Rectangle 30">
            <a:extLst>
              <a:ext uri="{FF2B5EF4-FFF2-40B4-BE49-F238E27FC236}">
                <a16:creationId xmlns:a16="http://schemas.microsoft.com/office/drawing/2014/main" id="{2CD54106-B222-4CD1-BDEE-A422A90397EF}"/>
              </a:ext>
            </a:extLst>
          </p:cNvPr>
          <p:cNvSpPr/>
          <p:nvPr/>
        </p:nvSpPr>
        <p:spPr bwMode="auto">
          <a:xfrm>
            <a:off x="6598331" y="5622472"/>
            <a:ext cx="1147186" cy="355428"/>
          </a:xfrm>
          <a:prstGeom prst="rect">
            <a:avLst/>
          </a:prstGeom>
          <a:solidFill>
            <a:schemeClr val="bg2">
              <a:lumMod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a:latin typeface="Arial" charset="0"/>
              </a:rPr>
              <a:t>RAN</a:t>
            </a: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p:txBody>
      </p:sp>
      <p:sp>
        <p:nvSpPr>
          <p:cNvPr id="32" name="Rectangle 31">
            <a:extLst>
              <a:ext uri="{FF2B5EF4-FFF2-40B4-BE49-F238E27FC236}">
                <a16:creationId xmlns:a16="http://schemas.microsoft.com/office/drawing/2014/main" id="{BE0EC45D-63A5-40EF-B20E-9DD8E21F1AE0}"/>
              </a:ext>
            </a:extLst>
          </p:cNvPr>
          <p:cNvSpPr/>
          <p:nvPr/>
        </p:nvSpPr>
        <p:spPr bwMode="auto">
          <a:xfrm>
            <a:off x="7807570" y="5610149"/>
            <a:ext cx="3058026" cy="367453"/>
          </a:xfrm>
          <a:prstGeom prst="rect">
            <a:avLst/>
          </a:prstGeom>
          <a:solidFill>
            <a:schemeClr val="bg2">
              <a:lumMod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a:latin typeface="Arial" charset="0"/>
              </a:rPr>
              <a:t>Transport</a:t>
            </a: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a:p>
            <a:pPr marL="0" marR="0" indent="0" algn="ctr" defTabSz="914400" rtl="0" eaLnBrk="1" fontAlgn="base" latinLnBrk="0" hangingPunct="1">
              <a:lnSpc>
                <a:spcPct val="100000"/>
              </a:lnSpc>
              <a:spcBef>
                <a:spcPct val="50000"/>
              </a:spcBef>
              <a:spcAft>
                <a:spcPct val="0"/>
              </a:spcAft>
              <a:buClrTx/>
              <a:buSzTx/>
              <a:buFontTx/>
              <a:buNone/>
              <a:tabLst/>
            </a:pPr>
            <a:endParaRPr lang="en-US" sz="1600">
              <a:latin typeface="Arial" charset="0"/>
            </a:endParaRPr>
          </a:p>
        </p:txBody>
      </p:sp>
      <p:sp>
        <p:nvSpPr>
          <p:cNvPr id="33" name="Rectangle 32">
            <a:extLst>
              <a:ext uri="{FF2B5EF4-FFF2-40B4-BE49-F238E27FC236}">
                <a16:creationId xmlns:a16="http://schemas.microsoft.com/office/drawing/2014/main" id="{82476603-A156-433B-92E1-04BA0B3E1329}"/>
              </a:ext>
            </a:extLst>
          </p:cNvPr>
          <p:cNvSpPr/>
          <p:nvPr/>
        </p:nvSpPr>
        <p:spPr bwMode="auto">
          <a:xfrm>
            <a:off x="7328932" y="6220849"/>
            <a:ext cx="2116105" cy="454495"/>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l">
              <a:spcBef>
                <a:spcPts val="800"/>
              </a:spcBef>
            </a:pPr>
            <a:r>
              <a:rPr lang="en-US">
                <a:solidFill>
                  <a:schemeClr val="bg1"/>
                </a:solidFill>
                <a:latin typeface="+mn-lt"/>
              </a:rPr>
              <a:t>Traffic separation</a:t>
            </a:r>
          </a:p>
        </p:txBody>
      </p:sp>
      <p:cxnSp>
        <p:nvCxnSpPr>
          <p:cNvPr id="42" name="Straight Arrow Connector 41">
            <a:extLst>
              <a:ext uri="{FF2B5EF4-FFF2-40B4-BE49-F238E27FC236}">
                <a16:creationId xmlns:a16="http://schemas.microsoft.com/office/drawing/2014/main" id="{665F65EB-CB4D-4AF1-B544-33F204BAE7EA}"/>
              </a:ext>
            </a:extLst>
          </p:cNvPr>
          <p:cNvCxnSpPr>
            <a:cxnSpLocks/>
            <a:stCxn id="33" idx="0"/>
          </p:cNvCxnSpPr>
          <p:nvPr/>
        </p:nvCxnSpPr>
        <p:spPr bwMode="auto">
          <a:xfrm flipH="1" flipV="1">
            <a:off x="6733023" y="5016597"/>
            <a:ext cx="1653962" cy="120425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F3590FB5-D57C-46FD-B8EC-C005A1862CC3}"/>
              </a:ext>
            </a:extLst>
          </p:cNvPr>
          <p:cNvCxnSpPr>
            <a:cxnSpLocks/>
            <a:stCxn id="33" idx="0"/>
          </p:cNvCxnSpPr>
          <p:nvPr/>
        </p:nvCxnSpPr>
        <p:spPr bwMode="auto">
          <a:xfrm flipV="1">
            <a:off x="8386985" y="6021893"/>
            <a:ext cx="97078" cy="19895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17217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31D29F-FFC1-4AF7-80C0-A31147DBE521}"/>
              </a:ext>
            </a:extLst>
          </p:cNvPr>
          <p:cNvSpPr>
            <a:spLocks noGrp="1"/>
          </p:cNvSpPr>
          <p:nvPr>
            <p:ph sz="quarter" idx="3"/>
          </p:nvPr>
        </p:nvSpPr>
        <p:spPr>
          <a:xfrm>
            <a:off x="6240463" y="1557338"/>
            <a:ext cx="5472112" cy="4392613"/>
          </a:xfrm>
        </p:spPr>
        <p:txBody>
          <a:bodyPr vert="horz" lIns="72000" tIns="36000" rIns="72000" bIns="36000" rtlCol="0" anchor="t">
            <a:noAutofit/>
          </a:bodyPr>
          <a:lstStyle/>
          <a:p>
            <a:pPr marL="806450" indent="-806450" defTabSz="1438275">
              <a:lnSpc>
                <a:spcPct val="90000"/>
              </a:lnSpc>
              <a:spcBef>
                <a:spcPts val="0"/>
              </a:spcBef>
              <a:spcAft>
                <a:spcPts val="800"/>
              </a:spcAft>
              <a:buNone/>
              <a:tabLst>
                <a:tab pos="806450" algn="l"/>
              </a:tabLst>
            </a:pPr>
            <a:r>
              <a:rPr lang="en-US" sz="1200" dirty="0"/>
              <a:t>NG-RAN	Next Generation RAN, RAN connected to 5G Core</a:t>
            </a:r>
            <a:endParaRPr lang="en-US" sz="1200" strike="sngStrike" dirty="0"/>
          </a:p>
          <a:p>
            <a:pPr marL="806450" indent="-806450" defTabSz="1438275">
              <a:lnSpc>
                <a:spcPct val="90000"/>
              </a:lnSpc>
              <a:spcBef>
                <a:spcPts val="0"/>
              </a:spcBef>
              <a:spcAft>
                <a:spcPts val="800"/>
              </a:spcAft>
              <a:buNone/>
              <a:tabLst>
                <a:tab pos="806450" algn="l"/>
              </a:tabLst>
            </a:pPr>
            <a:r>
              <a:rPr lang="en-US" sz="1200" dirty="0"/>
              <a:t>NR	New Radio</a:t>
            </a:r>
          </a:p>
          <a:p>
            <a:pPr marL="806450" indent="-806450" defTabSz="1438275">
              <a:lnSpc>
                <a:spcPct val="90000"/>
              </a:lnSpc>
              <a:spcBef>
                <a:spcPts val="0"/>
              </a:spcBef>
              <a:spcAft>
                <a:spcPts val="800"/>
              </a:spcAft>
              <a:buNone/>
              <a:tabLst>
                <a:tab pos="806450" algn="l"/>
              </a:tabLst>
            </a:pPr>
            <a:r>
              <a:rPr lang="en-US" sz="1200" dirty="0"/>
              <a:t>OT	Operational Technology</a:t>
            </a:r>
          </a:p>
          <a:p>
            <a:pPr marL="806450" indent="-806450" defTabSz="1438275">
              <a:lnSpc>
                <a:spcPct val="90000"/>
              </a:lnSpc>
              <a:spcBef>
                <a:spcPts val="0"/>
              </a:spcBef>
              <a:spcAft>
                <a:spcPts val="800"/>
              </a:spcAft>
              <a:buNone/>
              <a:tabLst>
                <a:tab pos="806450" algn="l"/>
              </a:tabLst>
            </a:pPr>
            <a:r>
              <a:rPr lang="en-US" sz="1200" dirty="0"/>
              <a:t>PCF	Policy Control Function in 5GC </a:t>
            </a:r>
          </a:p>
          <a:p>
            <a:pPr marL="806450" indent="-806450" defTabSz="1438275">
              <a:lnSpc>
                <a:spcPct val="90000"/>
              </a:lnSpc>
              <a:spcBef>
                <a:spcPts val="0"/>
              </a:spcBef>
              <a:spcAft>
                <a:spcPts val="800"/>
              </a:spcAft>
              <a:buNone/>
              <a:tabLst>
                <a:tab pos="806450" algn="l"/>
              </a:tabLst>
            </a:pPr>
            <a:r>
              <a:rPr lang="en-US" sz="1200" dirty="0"/>
              <a:t>PGW	PDN Gateway in EPC</a:t>
            </a:r>
          </a:p>
          <a:p>
            <a:pPr marL="806450" indent="-806450" defTabSz="1438275">
              <a:lnSpc>
                <a:spcPct val="90000"/>
              </a:lnSpc>
              <a:spcBef>
                <a:spcPts val="0"/>
              </a:spcBef>
              <a:spcAft>
                <a:spcPts val="800"/>
              </a:spcAft>
              <a:buNone/>
              <a:tabLst>
                <a:tab pos="806450" algn="l"/>
              </a:tabLst>
            </a:pPr>
            <a:r>
              <a:rPr lang="en-US" sz="1200" dirty="0"/>
              <a:t>RAN	Radio Access Network</a:t>
            </a:r>
          </a:p>
          <a:p>
            <a:pPr marL="806450" indent="-806450" defTabSz="1438275">
              <a:lnSpc>
                <a:spcPct val="90000"/>
              </a:lnSpc>
              <a:spcBef>
                <a:spcPts val="0"/>
              </a:spcBef>
              <a:spcAft>
                <a:spcPts val="800"/>
              </a:spcAft>
              <a:buNone/>
              <a:tabLst>
                <a:tab pos="806450" algn="l"/>
              </a:tabLst>
            </a:pPr>
            <a:r>
              <a:rPr lang="en-US" sz="1200" dirty="0"/>
              <a:t>RAT	Radio Access Technology </a:t>
            </a:r>
            <a:r>
              <a:rPr lang="en-US" sz="1200" dirty="0" err="1"/>
              <a:t>eg.</a:t>
            </a:r>
            <a:r>
              <a:rPr lang="en-US" sz="1200" dirty="0"/>
              <a:t> LTE, NR</a:t>
            </a:r>
          </a:p>
          <a:p>
            <a:pPr marL="806450" indent="-806450" defTabSz="1438275">
              <a:lnSpc>
                <a:spcPct val="90000"/>
              </a:lnSpc>
              <a:spcBef>
                <a:spcPts val="0"/>
              </a:spcBef>
              <a:spcAft>
                <a:spcPts val="800"/>
              </a:spcAft>
              <a:buNone/>
              <a:tabLst>
                <a:tab pos="806450" algn="l"/>
              </a:tabLst>
            </a:pPr>
            <a:r>
              <a:rPr lang="en-US" sz="1200" dirty="0"/>
              <a:t>RFSP	RAT/Frequency Selection Priority</a:t>
            </a:r>
          </a:p>
          <a:p>
            <a:pPr marL="806450" indent="-806450" defTabSz="1438275">
              <a:lnSpc>
                <a:spcPct val="90000"/>
              </a:lnSpc>
              <a:spcBef>
                <a:spcPts val="0"/>
              </a:spcBef>
              <a:spcAft>
                <a:spcPts val="800"/>
              </a:spcAft>
              <a:buNone/>
              <a:tabLst>
                <a:tab pos="806450" algn="l"/>
              </a:tabLst>
            </a:pPr>
            <a:r>
              <a:rPr lang="en-US" sz="1200" dirty="0"/>
              <a:t>RID	Routing ID</a:t>
            </a:r>
          </a:p>
          <a:p>
            <a:pPr marL="806450" indent="-806450" defTabSz="1438275">
              <a:lnSpc>
                <a:spcPct val="90000"/>
              </a:lnSpc>
              <a:spcBef>
                <a:spcPts val="0"/>
              </a:spcBef>
              <a:spcAft>
                <a:spcPts val="800"/>
              </a:spcAft>
              <a:buNone/>
              <a:tabLst>
                <a:tab pos="806450" algn="l"/>
              </a:tabLst>
            </a:pPr>
            <a:r>
              <a:rPr lang="en-US" sz="1200" dirty="0"/>
              <a:t>S-NSSAI	Single Network Slice Selection Assistance Information</a:t>
            </a:r>
          </a:p>
          <a:p>
            <a:pPr marL="806450" indent="-806450" defTabSz="1438275">
              <a:lnSpc>
                <a:spcPct val="90000"/>
              </a:lnSpc>
              <a:spcBef>
                <a:spcPts val="0"/>
              </a:spcBef>
              <a:spcAft>
                <a:spcPts val="800"/>
              </a:spcAft>
              <a:buNone/>
              <a:tabLst>
                <a:tab pos="806450" algn="l"/>
              </a:tabLst>
            </a:pPr>
            <a:r>
              <a:rPr lang="en-US" sz="1200" dirty="0"/>
              <a:t>SEPP	Security Edge Protection Proxy</a:t>
            </a:r>
          </a:p>
          <a:p>
            <a:pPr marL="806450" indent="-806450" defTabSz="1438275">
              <a:lnSpc>
                <a:spcPct val="90000"/>
              </a:lnSpc>
              <a:spcBef>
                <a:spcPts val="0"/>
              </a:spcBef>
              <a:spcAft>
                <a:spcPts val="800"/>
              </a:spcAft>
              <a:buNone/>
              <a:tabLst>
                <a:tab pos="806450" algn="l"/>
              </a:tabLst>
            </a:pPr>
            <a:r>
              <a:rPr lang="en-US" sz="1200" dirty="0"/>
              <a:t>SGW	Serving Gateway in the evolved packet core</a:t>
            </a:r>
          </a:p>
          <a:p>
            <a:pPr marL="806450" indent="-806450" defTabSz="1438275">
              <a:lnSpc>
                <a:spcPct val="90000"/>
              </a:lnSpc>
              <a:spcBef>
                <a:spcPts val="0"/>
              </a:spcBef>
              <a:spcAft>
                <a:spcPts val="800"/>
              </a:spcAft>
              <a:buNone/>
              <a:tabLst>
                <a:tab pos="806450" algn="l"/>
              </a:tabLst>
            </a:pPr>
            <a:r>
              <a:rPr lang="en-US" sz="1200" dirty="0"/>
              <a:t>SMF	Session Management Function in 5GC</a:t>
            </a:r>
          </a:p>
          <a:p>
            <a:pPr marL="806450" indent="-806450" defTabSz="1438275">
              <a:lnSpc>
                <a:spcPct val="90000"/>
              </a:lnSpc>
              <a:spcBef>
                <a:spcPts val="0"/>
              </a:spcBef>
              <a:spcAft>
                <a:spcPts val="800"/>
              </a:spcAft>
              <a:buNone/>
              <a:tabLst>
                <a:tab pos="806450" algn="l"/>
              </a:tabLst>
            </a:pPr>
            <a:r>
              <a:rPr lang="en-US" sz="1200" dirty="0"/>
              <a:t>UDM	User Data Management in 5GC</a:t>
            </a:r>
          </a:p>
          <a:p>
            <a:pPr marL="806450" indent="-806450" defTabSz="1438275">
              <a:lnSpc>
                <a:spcPct val="90000"/>
              </a:lnSpc>
              <a:spcBef>
                <a:spcPts val="0"/>
              </a:spcBef>
              <a:spcAft>
                <a:spcPts val="800"/>
              </a:spcAft>
              <a:buNone/>
              <a:tabLst>
                <a:tab pos="806450" algn="l"/>
              </a:tabLst>
            </a:pPr>
            <a:r>
              <a:rPr lang="en-US" sz="1200" dirty="0"/>
              <a:t>UDR	Usage Data Report </a:t>
            </a:r>
          </a:p>
          <a:p>
            <a:pPr marL="806450" indent="-806450" defTabSz="1438275">
              <a:lnSpc>
                <a:spcPct val="90000"/>
              </a:lnSpc>
              <a:spcBef>
                <a:spcPts val="0"/>
              </a:spcBef>
              <a:spcAft>
                <a:spcPts val="800"/>
              </a:spcAft>
              <a:buNone/>
              <a:tabLst>
                <a:tab pos="806450" algn="l"/>
              </a:tabLst>
            </a:pPr>
            <a:r>
              <a:rPr lang="en-US" sz="1200" dirty="0"/>
              <a:t>UE	User Equipment</a:t>
            </a:r>
          </a:p>
          <a:p>
            <a:pPr marL="806450" indent="-806450" defTabSz="1438275">
              <a:lnSpc>
                <a:spcPct val="90000"/>
              </a:lnSpc>
              <a:spcBef>
                <a:spcPts val="0"/>
              </a:spcBef>
              <a:spcAft>
                <a:spcPts val="800"/>
              </a:spcAft>
              <a:buNone/>
              <a:tabLst>
                <a:tab pos="806450" algn="l"/>
              </a:tabLst>
            </a:pPr>
            <a:r>
              <a:rPr lang="en-US" sz="1200" dirty="0"/>
              <a:t>UNI	User Network Interface</a:t>
            </a:r>
          </a:p>
          <a:p>
            <a:pPr marL="806450" indent="-806450" defTabSz="1438275">
              <a:lnSpc>
                <a:spcPct val="90000"/>
              </a:lnSpc>
              <a:spcBef>
                <a:spcPts val="0"/>
              </a:spcBef>
              <a:spcAft>
                <a:spcPts val="800"/>
              </a:spcAft>
              <a:buNone/>
              <a:tabLst>
                <a:tab pos="806450" algn="l"/>
              </a:tabLst>
            </a:pPr>
            <a:r>
              <a:rPr lang="en-US" sz="1200" dirty="0"/>
              <a:t>UPF	User Plane Function in 5GC </a:t>
            </a:r>
          </a:p>
        </p:txBody>
      </p:sp>
      <p:sp>
        <p:nvSpPr>
          <p:cNvPr id="3" name="Content Placeholder 2">
            <a:extLst>
              <a:ext uri="{FF2B5EF4-FFF2-40B4-BE49-F238E27FC236}">
                <a16:creationId xmlns:a16="http://schemas.microsoft.com/office/drawing/2014/main" id="{16BD47F4-3574-472E-BCF6-091AC7281D8A}"/>
              </a:ext>
            </a:extLst>
          </p:cNvPr>
          <p:cNvSpPr>
            <a:spLocks noGrp="1"/>
          </p:cNvSpPr>
          <p:nvPr>
            <p:ph sz="half" idx="1"/>
          </p:nvPr>
        </p:nvSpPr>
        <p:spPr>
          <a:xfrm>
            <a:off x="479425" y="1557339"/>
            <a:ext cx="5472113" cy="4392612"/>
          </a:xfrm>
        </p:spPr>
        <p:txBody>
          <a:bodyPr/>
          <a:lstStyle/>
          <a:p>
            <a:pPr marL="806450" indent="-806450" defTabSz="1438275">
              <a:lnSpc>
                <a:spcPct val="90000"/>
              </a:lnSpc>
              <a:spcBef>
                <a:spcPts val="0"/>
              </a:spcBef>
              <a:spcAft>
                <a:spcPts val="800"/>
              </a:spcAft>
              <a:buNone/>
              <a:tabLst>
                <a:tab pos="806450" algn="l"/>
              </a:tabLst>
            </a:pPr>
            <a:r>
              <a:rPr lang="en-US" sz="1200" dirty="0"/>
              <a:t>5GC	5G Core</a:t>
            </a:r>
          </a:p>
          <a:p>
            <a:pPr marL="806450" indent="-806450" defTabSz="1438275">
              <a:lnSpc>
                <a:spcPct val="90000"/>
              </a:lnSpc>
              <a:spcBef>
                <a:spcPts val="0"/>
              </a:spcBef>
              <a:spcAft>
                <a:spcPts val="800"/>
              </a:spcAft>
              <a:buNone/>
              <a:tabLst>
                <a:tab pos="806450" algn="l"/>
              </a:tabLst>
            </a:pPr>
            <a:r>
              <a:rPr lang="en-US" sz="1200" dirty="0"/>
              <a:t>5GS	5G System, consists of 5GC, NG-RAN and UE</a:t>
            </a:r>
          </a:p>
          <a:p>
            <a:pPr marL="806450" indent="-806450" defTabSz="1438275">
              <a:lnSpc>
                <a:spcPct val="90000"/>
              </a:lnSpc>
              <a:spcBef>
                <a:spcPts val="0"/>
              </a:spcBef>
              <a:spcAft>
                <a:spcPts val="800"/>
              </a:spcAft>
              <a:buNone/>
              <a:tabLst>
                <a:tab pos="806450" algn="l"/>
              </a:tabLst>
            </a:pPr>
            <a:r>
              <a:rPr lang="en-US" sz="1200" dirty="0"/>
              <a:t>5G Voice	IMS voice in the 5G system</a:t>
            </a:r>
          </a:p>
          <a:p>
            <a:pPr marL="806450" indent="-806450" defTabSz="1438275">
              <a:lnSpc>
                <a:spcPct val="90000"/>
              </a:lnSpc>
              <a:spcBef>
                <a:spcPts val="0"/>
              </a:spcBef>
              <a:spcAft>
                <a:spcPts val="800"/>
              </a:spcAft>
              <a:buNone/>
              <a:tabLst>
                <a:tab pos="806450" algn="l"/>
              </a:tabLst>
            </a:pPr>
            <a:r>
              <a:rPr lang="en-US" sz="1200" dirty="0"/>
              <a:t>AMF	Access and Mobility Management Function</a:t>
            </a:r>
          </a:p>
          <a:p>
            <a:pPr marL="806450" indent="-806450" defTabSz="1438275">
              <a:lnSpc>
                <a:spcPct val="90000"/>
              </a:lnSpc>
              <a:spcBef>
                <a:spcPts val="0"/>
              </a:spcBef>
              <a:spcAft>
                <a:spcPts val="800"/>
              </a:spcAft>
              <a:buNone/>
              <a:tabLst>
                <a:tab pos="806450" algn="l"/>
              </a:tabLst>
            </a:pPr>
            <a:r>
              <a:rPr lang="en-US" sz="1200" dirty="0"/>
              <a:t>DRB	Digital Radio  Bearer</a:t>
            </a:r>
          </a:p>
          <a:p>
            <a:pPr marL="806450" indent="-806450" defTabSz="1438275">
              <a:lnSpc>
                <a:spcPct val="90000"/>
              </a:lnSpc>
              <a:spcBef>
                <a:spcPts val="0"/>
              </a:spcBef>
              <a:spcAft>
                <a:spcPts val="800"/>
              </a:spcAft>
              <a:buNone/>
              <a:tabLst>
                <a:tab pos="806450" algn="l"/>
              </a:tabLst>
            </a:pPr>
            <a:r>
              <a:rPr lang="en-US" sz="1200" dirty="0"/>
              <a:t>EN-DC	E-UTRA NR Dual Connectivity (in RAN connected to EPC)</a:t>
            </a:r>
          </a:p>
          <a:p>
            <a:pPr marL="806450" indent="-806450" defTabSz="1438275">
              <a:lnSpc>
                <a:spcPct val="90000"/>
              </a:lnSpc>
              <a:spcBef>
                <a:spcPts val="0"/>
              </a:spcBef>
              <a:spcAft>
                <a:spcPts val="800"/>
              </a:spcAft>
              <a:buNone/>
              <a:tabLst>
                <a:tab pos="806450" algn="l"/>
              </a:tabLst>
            </a:pPr>
            <a:r>
              <a:rPr lang="en-US" sz="1200" dirty="0"/>
              <a:t>EPC	Evolved Packet Core, 4G packet core</a:t>
            </a:r>
          </a:p>
          <a:p>
            <a:pPr marL="806450" indent="-806450" defTabSz="1438275">
              <a:lnSpc>
                <a:spcPct val="90000"/>
              </a:lnSpc>
              <a:spcBef>
                <a:spcPts val="0"/>
              </a:spcBef>
              <a:spcAft>
                <a:spcPts val="800"/>
              </a:spcAft>
              <a:buNone/>
              <a:tabLst>
                <a:tab pos="806450" algn="l"/>
              </a:tabLst>
            </a:pPr>
            <a:r>
              <a:rPr lang="en-US" sz="1200" dirty="0"/>
              <a:t>EPS	Evolved Packet System consist of EPC and LTE RAN</a:t>
            </a:r>
          </a:p>
          <a:p>
            <a:pPr marL="806450" indent="-806450" defTabSz="1438275">
              <a:lnSpc>
                <a:spcPct val="90000"/>
              </a:lnSpc>
              <a:spcBef>
                <a:spcPts val="0"/>
              </a:spcBef>
              <a:spcAft>
                <a:spcPts val="800"/>
              </a:spcAft>
              <a:buNone/>
              <a:tabLst>
                <a:tab pos="806450" algn="l"/>
              </a:tabLst>
            </a:pPr>
            <a:r>
              <a:rPr lang="en-US" sz="1200" dirty="0"/>
              <a:t>GID	Group Identifier</a:t>
            </a:r>
          </a:p>
          <a:p>
            <a:pPr marL="806450" indent="-806450" defTabSz="1438275">
              <a:lnSpc>
                <a:spcPct val="90000"/>
              </a:lnSpc>
              <a:spcBef>
                <a:spcPts val="0"/>
              </a:spcBef>
              <a:spcAft>
                <a:spcPts val="800"/>
              </a:spcAft>
              <a:buNone/>
              <a:tabLst>
                <a:tab pos="806450" algn="l"/>
              </a:tabLst>
            </a:pPr>
            <a:r>
              <a:rPr lang="en-US" sz="1200" dirty="0"/>
              <a:t>GSPI	Generic Public Subscription Identifier</a:t>
            </a:r>
          </a:p>
          <a:p>
            <a:pPr marL="806450" indent="-806450" defTabSz="1438275">
              <a:lnSpc>
                <a:spcPct val="90000"/>
              </a:lnSpc>
              <a:spcBef>
                <a:spcPts val="0"/>
              </a:spcBef>
              <a:spcAft>
                <a:spcPts val="800"/>
              </a:spcAft>
              <a:buNone/>
              <a:tabLst>
                <a:tab pos="806450" algn="l"/>
              </a:tabLst>
            </a:pPr>
            <a:r>
              <a:rPr lang="en-US" sz="1200" dirty="0"/>
              <a:t>gNodeB	Node providing NR user plane and control plane protocol terminations towards the UE</a:t>
            </a:r>
          </a:p>
          <a:p>
            <a:pPr marL="806450" indent="-806450" defTabSz="1438275">
              <a:lnSpc>
                <a:spcPct val="90000"/>
              </a:lnSpc>
              <a:spcBef>
                <a:spcPts val="0"/>
              </a:spcBef>
              <a:spcAft>
                <a:spcPts val="800"/>
              </a:spcAft>
              <a:buNone/>
              <a:tabLst>
                <a:tab pos="806450" algn="l"/>
              </a:tabLst>
            </a:pPr>
            <a:r>
              <a:rPr lang="en-US" sz="1200" dirty="0"/>
              <a:t>HMTC	High-Performance Machine-Type Communications</a:t>
            </a:r>
          </a:p>
          <a:p>
            <a:pPr marL="806450" indent="-806450" defTabSz="1438275">
              <a:lnSpc>
                <a:spcPct val="90000"/>
              </a:lnSpc>
              <a:spcBef>
                <a:spcPts val="0"/>
              </a:spcBef>
              <a:spcAft>
                <a:spcPts val="800"/>
              </a:spcAft>
              <a:buNone/>
              <a:tabLst>
                <a:tab pos="806450" algn="l"/>
              </a:tabLst>
            </a:pPr>
            <a:r>
              <a:rPr lang="en-US" sz="1200" dirty="0"/>
              <a:t>HSS	Home Subscriber Server in 4G</a:t>
            </a:r>
          </a:p>
          <a:p>
            <a:pPr marL="806450" indent="-806450" defTabSz="1438275">
              <a:lnSpc>
                <a:spcPct val="90000"/>
              </a:lnSpc>
              <a:spcBef>
                <a:spcPts val="0"/>
              </a:spcBef>
              <a:spcAft>
                <a:spcPts val="800"/>
              </a:spcAft>
              <a:buNone/>
              <a:tabLst>
                <a:tab pos="806450" algn="l"/>
              </a:tabLst>
            </a:pPr>
            <a:r>
              <a:rPr lang="en-US" sz="1200" dirty="0"/>
              <a:t>IMS	IP Multimedia Subsystem</a:t>
            </a:r>
          </a:p>
          <a:p>
            <a:pPr marL="806450" indent="-806450" defTabSz="1438275">
              <a:lnSpc>
                <a:spcPct val="90000"/>
              </a:lnSpc>
              <a:spcBef>
                <a:spcPts val="0"/>
              </a:spcBef>
              <a:spcAft>
                <a:spcPts val="800"/>
              </a:spcAft>
              <a:buNone/>
              <a:tabLst>
                <a:tab pos="806450" algn="l"/>
              </a:tabLst>
            </a:pPr>
            <a:r>
              <a:rPr lang="en-US" sz="1200" dirty="0"/>
              <a:t>IT	Information Technology</a:t>
            </a:r>
          </a:p>
          <a:p>
            <a:pPr marL="806450" indent="-806450" defTabSz="1438275">
              <a:lnSpc>
                <a:spcPct val="90000"/>
              </a:lnSpc>
              <a:spcBef>
                <a:spcPts val="0"/>
              </a:spcBef>
              <a:spcAft>
                <a:spcPts val="800"/>
              </a:spcAft>
              <a:buNone/>
              <a:tabLst>
                <a:tab pos="806450" algn="l"/>
              </a:tabLst>
            </a:pPr>
            <a:r>
              <a:rPr lang="en-US" sz="1200" dirty="0"/>
              <a:t>MME	Mobility Management Entity in EPC</a:t>
            </a:r>
          </a:p>
          <a:p>
            <a:pPr marL="806450" indent="-806450" defTabSz="1438275">
              <a:lnSpc>
                <a:spcPct val="90000"/>
              </a:lnSpc>
              <a:spcBef>
                <a:spcPts val="0"/>
              </a:spcBef>
              <a:spcAft>
                <a:spcPts val="800"/>
              </a:spcAft>
              <a:buNone/>
              <a:tabLst>
                <a:tab pos="806450" algn="l"/>
              </a:tabLst>
            </a:pPr>
            <a:endParaRPr lang="en-US" sz="1200" dirty="0"/>
          </a:p>
          <a:p>
            <a:pPr marL="806450" indent="-806450" defTabSz="1438275">
              <a:lnSpc>
                <a:spcPct val="90000"/>
              </a:lnSpc>
              <a:spcBef>
                <a:spcPts val="0"/>
              </a:spcBef>
              <a:spcAft>
                <a:spcPts val="800"/>
              </a:spcAft>
              <a:buNone/>
              <a:tabLst>
                <a:tab pos="806450" algn="l"/>
              </a:tabLst>
            </a:pPr>
            <a:endParaRPr lang="en-US" sz="1200" dirty="0"/>
          </a:p>
        </p:txBody>
      </p:sp>
      <p:sp>
        <p:nvSpPr>
          <p:cNvPr id="2" name="Title 1">
            <a:extLst>
              <a:ext uri="{FF2B5EF4-FFF2-40B4-BE49-F238E27FC236}">
                <a16:creationId xmlns:a16="http://schemas.microsoft.com/office/drawing/2014/main" id="{5E7BB87C-48D2-4A28-9F40-CF938E6D3DCA}"/>
              </a:ext>
            </a:extLst>
          </p:cNvPr>
          <p:cNvSpPr>
            <a:spLocks noGrp="1"/>
          </p:cNvSpPr>
          <p:nvPr>
            <p:ph type="title"/>
          </p:nvPr>
        </p:nvSpPr>
        <p:spPr/>
        <p:txBody>
          <a:bodyPr/>
          <a:lstStyle/>
          <a:p>
            <a:r>
              <a:rPr lang="en-US"/>
              <a:t>Terminology</a:t>
            </a:r>
          </a:p>
        </p:txBody>
      </p:sp>
    </p:spTree>
    <p:extLst>
      <p:ext uri="{BB962C8B-B14F-4D97-AF65-F5344CB8AC3E}">
        <p14:creationId xmlns:p14="http://schemas.microsoft.com/office/powerpoint/2010/main" val="39183943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93D886-E2AA-44CE-82CC-B17480326ED7}"/>
              </a:ext>
            </a:extLst>
          </p:cNvPr>
          <p:cNvSpPr>
            <a:spLocks noGrp="1"/>
          </p:cNvSpPr>
          <p:nvPr>
            <p:ph type="title"/>
          </p:nvPr>
        </p:nvSpPr>
        <p:spPr/>
        <p:txBody>
          <a:bodyPr/>
          <a:lstStyle/>
          <a:p>
            <a:r>
              <a:rPr lang="en-US"/>
              <a:t>References</a:t>
            </a:r>
          </a:p>
        </p:txBody>
      </p:sp>
      <p:sp>
        <p:nvSpPr>
          <p:cNvPr id="5" name="Content Placeholder 4">
            <a:extLst>
              <a:ext uri="{FF2B5EF4-FFF2-40B4-BE49-F238E27FC236}">
                <a16:creationId xmlns:a16="http://schemas.microsoft.com/office/drawing/2014/main" id="{915768E6-21BA-4DB0-A06E-9F40222A0A56}"/>
              </a:ext>
            </a:extLst>
          </p:cNvPr>
          <p:cNvSpPr>
            <a:spLocks noGrp="1"/>
          </p:cNvSpPr>
          <p:nvPr>
            <p:ph sz="half" idx="1"/>
          </p:nvPr>
        </p:nvSpPr>
        <p:spPr>
          <a:xfrm>
            <a:off x="479425" y="1267160"/>
            <a:ext cx="5472113" cy="4392612"/>
          </a:xfrm>
        </p:spPr>
        <p:txBody>
          <a:bodyPr/>
          <a:lstStyle/>
          <a:p>
            <a:pPr marL="0" indent="0">
              <a:buNone/>
            </a:pPr>
            <a:r>
              <a:rPr lang="en-US" sz="1800"/>
              <a:t>3GPP</a:t>
            </a:r>
          </a:p>
          <a:p>
            <a:r>
              <a:rPr lang="en-US" sz="1800"/>
              <a:t>TS 23.501: System architecture for the 5G System (5GS)</a:t>
            </a:r>
          </a:p>
          <a:p>
            <a:r>
              <a:rPr lang="en-US" sz="1800"/>
              <a:t>TS 23.502: Procedures for the 5G System (5GS)</a:t>
            </a:r>
          </a:p>
          <a:p>
            <a:r>
              <a:rPr lang="en-US" sz="1800"/>
              <a:t>TS 23.503: Policy and charging control framework for the 5G System (5GS)</a:t>
            </a:r>
          </a:p>
        </p:txBody>
      </p:sp>
      <p:sp>
        <p:nvSpPr>
          <p:cNvPr id="6" name="Content Placeholder 5">
            <a:extLst>
              <a:ext uri="{FF2B5EF4-FFF2-40B4-BE49-F238E27FC236}">
                <a16:creationId xmlns:a16="http://schemas.microsoft.com/office/drawing/2014/main" id="{CB610DD3-8BD6-432E-8CB9-CDF45475D622}"/>
              </a:ext>
            </a:extLst>
          </p:cNvPr>
          <p:cNvSpPr>
            <a:spLocks noGrp="1"/>
          </p:cNvSpPr>
          <p:nvPr>
            <p:ph sz="quarter" idx="3"/>
          </p:nvPr>
        </p:nvSpPr>
        <p:spPr>
          <a:xfrm>
            <a:off x="6240463" y="1267159"/>
            <a:ext cx="5472112" cy="4392613"/>
          </a:xfrm>
        </p:spPr>
        <p:txBody>
          <a:bodyPr/>
          <a:lstStyle/>
          <a:p>
            <a:pPr marL="0" indent="0">
              <a:buNone/>
            </a:pPr>
            <a:r>
              <a:rPr lang="en-US" sz="1800"/>
              <a:t>GSMA</a:t>
            </a:r>
          </a:p>
          <a:p>
            <a:r>
              <a:rPr lang="en-US" sz="1800"/>
              <a:t>NG.113: 5GS Roaming Guidelines</a:t>
            </a:r>
          </a:p>
          <a:p>
            <a:r>
              <a:rPr lang="en-US" sz="1800"/>
              <a:t>NG.114: IMS Profile for Voice, Video and Messaging over 5GS</a:t>
            </a:r>
          </a:p>
          <a:p>
            <a:pPr lvl="2"/>
            <a:endParaRPr lang="en-US" sz="1800"/>
          </a:p>
          <a:p>
            <a:pPr lvl="2"/>
            <a:endParaRPr lang="en-US" sz="1800"/>
          </a:p>
        </p:txBody>
      </p:sp>
    </p:spTree>
    <p:extLst>
      <p:ext uri="{BB962C8B-B14F-4D97-AF65-F5344CB8AC3E}">
        <p14:creationId xmlns:p14="http://schemas.microsoft.com/office/powerpoint/2010/main" val="29434373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FF69E04-8523-4965-90ED-73D4F9BAE271}"/>
              </a:ext>
            </a:extLst>
          </p:cNvPr>
          <p:cNvSpPr>
            <a:spLocks noGrp="1"/>
          </p:cNvSpPr>
          <p:nvPr>
            <p:ph type="subTitle" idx="1"/>
          </p:nvPr>
        </p:nvSpPr>
        <p:spPr/>
        <p:txBody>
          <a:bodyPr>
            <a:normAutofit lnSpcReduction="10000"/>
          </a:bodyPr>
          <a:lstStyle/>
          <a:p>
            <a:r>
              <a:rPr lang="en-US"/>
              <a:t>ericsson.com/5g</a:t>
            </a:r>
          </a:p>
        </p:txBody>
      </p:sp>
    </p:spTree>
    <p:custDataLst>
      <p:custData r:id="rId1"/>
      <p:custData r:id="rId2"/>
    </p:custDataLst>
    <p:extLst>
      <p:ext uri="{BB962C8B-B14F-4D97-AF65-F5344CB8AC3E}">
        <p14:creationId xmlns:p14="http://schemas.microsoft.com/office/powerpoint/2010/main" val="138392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F06B84-EEE0-4B3A-B4A3-1379C2DFC7EE}"/>
              </a:ext>
            </a:extLst>
          </p:cNvPr>
          <p:cNvSpPr>
            <a:spLocks noGrp="1"/>
          </p:cNvSpPr>
          <p:nvPr>
            <p:ph type="title"/>
          </p:nvPr>
        </p:nvSpPr>
        <p:spPr/>
        <p:txBody>
          <a:bodyPr/>
          <a:lstStyle/>
          <a:p>
            <a:r>
              <a:rPr lang="en-US"/>
              <a:t>PDU sessions in different deployments</a:t>
            </a:r>
          </a:p>
        </p:txBody>
      </p:sp>
      <p:sp>
        <p:nvSpPr>
          <p:cNvPr id="79" name="TextBox 78">
            <a:extLst>
              <a:ext uri="{FF2B5EF4-FFF2-40B4-BE49-F238E27FC236}">
                <a16:creationId xmlns:a16="http://schemas.microsoft.com/office/drawing/2014/main" id="{A0FE5E36-427C-4520-9B54-5CA139ED73C1}"/>
              </a:ext>
            </a:extLst>
          </p:cNvPr>
          <p:cNvSpPr txBox="1"/>
          <p:nvPr/>
        </p:nvSpPr>
        <p:spPr>
          <a:xfrm>
            <a:off x="103399" y="5773087"/>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80" name="TextBox 79">
            <a:extLst>
              <a:ext uri="{FF2B5EF4-FFF2-40B4-BE49-F238E27FC236}">
                <a16:creationId xmlns:a16="http://schemas.microsoft.com/office/drawing/2014/main" id="{9A9D8526-B2F2-4009-85EF-6512047E611F}"/>
              </a:ext>
            </a:extLst>
          </p:cNvPr>
          <p:cNvSpPr txBox="1"/>
          <p:nvPr/>
        </p:nvSpPr>
        <p:spPr>
          <a:xfrm>
            <a:off x="93982" y="5992762"/>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81" name="Straight Connector 80">
            <a:extLst>
              <a:ext uri="{FF2B5EF4-FFF2-40B4-BE49-F238E27FC236}">
                <a16:creationId xmlns:a16="http://schemas.microsoft.com/office/drawing/2014/main" id="{919D4F7B-00D9-4DDE-968A-27E7A2F2965C}"/>
              </a:ext>
            </a:extLst>
          </p:cNvPr>
          <p:cNvCxnSpPr>
            <a:cxnSpLocks/>
          </p:cNvCxnSpPr>
          <p:nvPr/>
        </p:nvCxnSpPr>
        <p:spPr bwMode="auto">
          <a:xfrm>
            <a:off x="830232" y="5903360"/>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726CBE2A-11A2-4C07-8DB2-16480A40AA7A}"/>
              </a:ext>
            </a:extLst>
          </p:cNvPr>
          <p:cNvCxnSpPr>
            <a:cxnSpLocks/>
          </p:cNvCxnSpPr>
          <p:nvPr/>
        </p:nvCxnSpPr>
        <p:spPr bwMode="auto">
          <a:xfrm>
            <a:off x="830232" y="6139520"/>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3" name="TextBox 82">
            <a:extLst>
              <a:ext uri="{FF2B5EF4-FFF2-40B4-BE49-F238E27FC236}">
                <a16:creationId xmlns:a16="http://schemas.microsoft.com/office/drawing/2014/main" id="{B97D9CAD-46A9-4B8A-A35B-5A10A89462FB}"/>
              </a:ext>
            </a:extLst>
          </p:cNvPr>
          <p:cNvSpPr txBox="1"/>
          <p:nvPr/>
        </p:nvSpPr>
        <p:spPr>
          <a:xfrm>
            <a:off x="87138" y="6252394"/>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84" name="Straight Connector 83">
            <a:extLst>
              <a:ext uri="{FF2B5EF4-FFF2-40B4-BE49-F238E27FC236}">
                <a16:creationId xmlns:a16="http://schemas.microsoft.com/office/drawing/2014/main" id="{27534EFF-7466-48CA-A053-1E3C94C156CE}"/>
              </a:ext>
            </a:extLst>
          </p:cNvPr>
          <p:cNvCxnSpPr>
            <a:cxnSpLocks/>
          </p:cNvCxnSpPr>
          <p:nvPr/>
        </p:nvCxnSpPr>
        <p:spPr bwMode="auto">
          <a:xfrm>
            <a:off x="823388" y="6399152"/>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2" name="Rectangle 1">
            <a:extLst>
              <a:ext uri="{FF2B5EF4-FFF2-40B4-BE49-F238E27FC236}">
                <a16:creationId xmlns:a16="http://schemas.microsoft.com/office/drawing/2014/main" id="{8871E9BB-D3A0-4687-830C-6D4C92E261AA}"/>
              </a:ext>
            </a:extLst>
          </p:cNvPr>
          <p:cNvSpPr/>
          <p:nvPr/>
        </p:nvSpPr>
        <p:spPr>
          <a:xfrm>
            <a:off x="154861" y="2696293"/>
            <a:ext cx="6178345" cy="3108543"/>
          </a:xfrm>
          <a:prstGeom prst="rect">
            <a:avLst/>
          </a:prstGeom>
        </p:spPr>
        <p:txBody>
          <a:bodyPr wrap="square">
            <a:spAutoFit/>
          </a:bodyPr>
          <a:lstStyle/>
          <a:p>
            <a:pPr marL="285750" indent="-285750">
              <a:buFont typeface="Arial" panose="020B0604020202020204" pitchFamily="34" charset="0"/>
              <a:buChar char="•"/>
            </a:pPr>
            <a:r>
              <a:rPr lang="en-US" sz="1400" kern="1000" spc="-30">
                <a:solidFill>
                  <a:schemeClr val="tx1"/>
                </a:solidFill>
                <a:latin typeface="Ericsson Hilda"/>
              </a:rPr>
              <a:t>UE1: Enterprise PDU session on MBB network slice</a:t>
            </a:r>
            <a:br>
              <a:rPr lang="en-US" sz="1400" kern="1000" spc="-30">
                <a:solidFill>
                  <a:schemeClr val="tx1"/>
                </a:solidFill>
                <a:latin typeface="Ericsson Hilda"/>
              </a:rPr>
            </a:br>
            <a:r>
              <a:rPr lang="en-US" sz="1400" kern="1000" spc="-30">
                <a:solidFill>
                  <a:schemeClr val="tx1"/>
                </a:solidFill>
                <a:latin typeface="Ericsson Hilda"/>
              </a:rPr>
              <a:t>Possible to use different SMF/UPF for Enterprise PDU session.</a:t>
            </a:r>
            <a:br>
              <a:rPr lang="en-US" sz="1400" kern="1000" spc="-30">
                <a:solidFill>
                  <a:schemeClr val="tx1"/>
                </a:solidFill>
                <a:latin typeface="Ericsson Hilda"/>
              </a:rPr>
            </a:br>
            <a:endParaRPr lang="en-US" sz="1400" kern="1000" spc="-30">
              <a:solidFill>
                <a:schemeClr val="tx1"/>
              </a:solidFill>
              <a:latin typeface="Ericsson Hilda"/>
            </a:endParaRPr>
          </a:p>
          <a:p>
            <a:pPr marL="285750" indent="-285750">
              <a:buFont typeface="Arial" panose="020B0604020202020204" pitchFamily="34" charset="0"/>
              <a:buChar char="•"/>
            </a:pPr>
            <a:r>
              <a:rPr lang="en-US" sz="1400" kern="1000" spc="-30">
                <a:solidFill>
                  <a:schemeClr val="tx1"/>
                </a:solidFill>
                <a:latin typeface="Ericsson Hilda"/>
              </a:rPr>
              <a:t>UE2: PDU session on MBB network slice plus Enterprise PDU session on Enterprise network slice.  Separation of SMF/UPF/PCF on Enterprise network slice</a:t>
            </a:r>
            <a:br>
              <a:rPr lang="en-US" sz="1400" kern="1000" spc="-30">
                <a:solidFill>
                  <a:schemeClr val="tx1"/>
                </a:solidFill>
                <a:latin typeface="Ericsson Hilda"/>
              </a:rPr>
            </a:br>
            <a:endParaRPr lang="en-US" sz="1400" kern="1000" spc="-30">
              <a:solidFill>
                <a:schemeClr val="tx1"/>
              </a:solidFill>
              <a:latin typeface="Ericsson Hilda"/>
            </a:endParaRPr>
          </a:p>
          <a:p>
            <a:pPr marL="285750" indent="-285750">
              <a:buFont typeface="Arial" panose="020B0604020202020204" pitchFamily="34" charset="0"/>
              <a:buChar char="•"/>
            </a:pPr>
            <a:r>
              <a:rPr lang="en-US" sz="1400">
                <a:solidFill>
                  <a:schemeClr val="tx1"/>
                </a:solidFill>
              </a:rPr>
              <a:t>Robot 3: All PDU session on on-premise network slice. Robot 3 may use different AMF than UE1/2. </a:t>
            </a:r>
            <a:r>
              <a:rPr lang="en-US" sz="1400" kern="1200">
                <a:solidFill>
                  <a:schemeClr val="tx1"/>
                </a:solidFill>
              </a:rPr>
              <a:t>For IoT, enterprise and public safety use cases, or for trial purpose</a:t>
            </a:r>
            <a:br>
              <a:rPr lang="en-US" sz="1400">
                <a:solidFill>
                  <a:schemeClr val="tx1"/>
                </a:solidFill>
              </a:rPr>
            </a:br>
            <a:endParaRPr lang="en-US" sz="1400">
              <a:solidFill>
                <a:schemeClr val="tx1"/>
              </a:solidFill>
            </a:endParaRPr>
          </a:p>
          <a:p>
            <a:pPr marL="285750" indent="-285750">
              <a:buFont typeface="Arial" panose="020B0604020202020204" pitchFamily="34" charset="0"/>
              <a:buChar char="•"/>
            </a:pPr>
            <a:r>
              <a:rPr lang="en-US" sz="1400" kern="1000" spc="-30">
                <a:solidFill>
                  <a:schemeClr val="tx1"/>
                </a:solidFill>
                <a:latin typeface="Ericsson Hilda"/>
              </a:rPr>
              <a:t>Robot 4: </a:t>
            </a:r>
            <a:r>
              <a:rPr lang="en-US" sz="1400">
                <a:solidFill>
                  <a:schemeClr val="tx1"/>
                </a:solidFill>
              </a:rPr>
              <a:t>Two PDU session on on-premise network slice. </a:t>
            </a:r>
            <a:r>
              <a:rPr lang="en-US" sz="1400" kern="1000" spc="-30">
                <a:solidFill>
                  <a:schemeClr val="tx1"/>
                </a:solidFill>
                <a:latin typeface="Ericsson Hilda"/>
              </a:rPr>
              <a:t>OT PDU session </a:t>
            </a:r>
            <a:r>
              <a:rPr lang="en-US" sz="1400">
                <a:solidFill>
                  <a:schemeClr val="tx1"/>
                </a:solidFill>
              </a:rPr>
              <a:t>on </a:t>
            </a:r>
            <a:r>
              <a:rPr lang="en-US" sz="1400" kern="1000" spc="-30">
                <a:solidFill>
                  <a:schemeClr val="tx1"/>
                </a:solidFill>
                <a:latin typeface="Ericsson Hilda"/>
              </a:rPr>
              <a:t>OT network slice. UE4 may use different AMF than UE1/2 and in addition separate SMF/UPF/PCF per network slice.</a:t>
            </a:r>
            <a:endParaRPr lang="en-US" sz="1400">
              <a:solidFill>
                <a:schemeClr val="tx1"/>
              </a:solidFill>
            </a:endParaRPr>
          </a:p>
        </p:txBody>
      </p:sp>
      <p:sp>
        <p:nvSpPr>
          <p:cNvPr id="73" name="Rectangle 72">
            <a:extLst>
              <a:ext uri="{FF2B5EF4-FFF2-40B4-BE49-F238E27FC236}">
                <a16:creationId xmlns:a16="http://schemas.microsoft.com/office/drawing/2014/main" id="{BDD9FB38-22D1-4CB2-9C22-711D99852590}"/>
              </a:ext>
            </a:extLst>
          </p:cNvPr>
          <p:cNvSpPr/>
          <p:nvPr/>
        </p:nvSpPr>
        <p:spPr bwMode="auto">
          <a:xfrm>
            <a:off x="7363387" y="4016066"/>
            <a:ext cx="2002042" cy="1220524"/>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87" name="Rectangle 86">
            <a:extLst>
              <a:ext uri="{FF2B5EF4-FFF2-40B4-BE49-F238E27FC236}">
                <a16:creationId xmlns:a16="http://schemas.microsoft.com/office/drawing/2014/main" id="{65CAA80C-E326-4187-85EE-CF317D352943}"/>
              </a:ext>
            </a:extLst>
          </p:cNvPr>
          <p:cNvSpPr/>
          <p:nvPr/>
        </p:nvSpPr>
        <p:spPr bwMode="auto">
          <a:xfrm>
            <a:off x="7363387" y="3736885"/>
            <a:ext cx="2002042" cy="203347"/>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88" name="Rectangle 87">
            <a:extLst>
              <a:ext uri="{FF2B5EF4-FFF2-40B4-BE49-F238E27FC236}">
                <a16:creationId xmlns:a16="http://schemas.microsoft.com/office/drawing/2014/main" id="{B81B0AE9-2F03-4DEA-9772-3B0991ACD481}"/>
              </a:ext>
            </a:extLst>
          </p:cNvPr>
          <p:cNvSpPr/>
          <p:nvPr/>
        </p:nvSpPr>
        <p:spPr bwMode="auto">
          <a:xfrm>
            <a:off x="7363388" y="2507483"/>
            <a:ext cx="2002042" cy="1177227"/>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89" name="Straight Connector 88">
            <a:extLst>
              <a:ext uri="{FF2B5EF4-FFF2-40B4-BE49-F238E27FC236}">
                <a16:creationId xmlns:a16="http://schemas.microsoft.com/office/drawing/2014/main" id="{788CB1DC-84DB-4889-B7D1-9940CE4F6B84}"/>
              </a:ext>
            </a:extLst>
          </p:cNvPr>
          <p:cNvCxnSpPr>
            <a:cxnSpLocks/>
          </p:cNvCxnSpPr>
          <p:nvPr/>
        </p:nvCxnSpPr>
        <p:spPr bwMode="auto">
          <a:xfrm>
            <a:off x="7088830" y="2877638"/>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92" name="Picture Placeholder 51">
            <a:extLst>
              <a:ext uri="{FF2B5EF4-FFF2-40B4-BE49-F238E27FC236}">
                <a16:creationId xmlns:a16="http://schemas.microsoft.com/office/drawing/2014/main" id="{D6B18344-6459-4F29-8DA7-B0C1483CE927}"/>
              </a:ext>
            </a:extLst>
          </p:cNvPr>
          <p:cNvGrpSpPr>
            <a:grpSpLocks noChangeAspect="1"/>
          </p:cNvGrpSpPr>
          <p:nvPr/>
        </p:nvGrpSpPr>
        <p:grpSpPr>
          <a:xfrm>
            <a:off x="6715710" y="2548054"/>
            <a:ext cx="400866" cy="642321"/>
            <a:chOff x="674873" y="539992"/>
            <a:chExt cx="450480" cy="721821"/>
          </a:xfrm>
        </p:grpSpPr>
        <p:sp>
          <p:nvSpPr>
            <p:cNvPr id="100" name="Freeform 7">
              <a:extLst>
                <a:ext uri="{FF2B5EF4-FFF2-40B4-BE49-F238E27FC236}">
                  <a16:creationId xmlns:a16="http://schemas.microsoft.com/office/drawing/2014/main" id="{A8D08484-4E39-483A-A917-BC9EB2F28D87}"/>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1" name="Freeform 8">
              <a:extLst>
                <a:ext uri="{FF2B5EF4-FFF2-40B4-BE49-F238E27FC236}">
                  <a16:creationId xmlns:a16="http://schemas.microsoft.com/office/drawing/2014/main" id="{E468FFC6-448D-44D9-8B57-D3B70F225D04}"/>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02" name="Straight Connector 101">
            <a:extLst>
              <a:ext uri="{FF2B5EF4-FFF2-40B4-BE49-F238E27FC236}">
                <a16:creationId xmlns:a16="http://schemas.microsoft.com/office/drawing/2014/main" id="{5565E7E0-5FDD-4C8F-A49F-2A100971BAA8}"/>
              </a:ext>
            </a:extLst>
          </p:cNvPr>
          <p:cNvCxnSpPr>
            <a:cxnSpLocks/>
          </p:cNvCxnSpPr>
          <p:nvPr/>
        </p:nvCxnSpPr>
        <p:spPr bwMode="auto">
          <a:xfrm flipV="1">
            <a:off x="7088830" y="2721726"/>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3C95D5DF-9301-4F47-A3EA-C910F2B799E0}"/>
              </a:ext>
            </a:extLst>
          </p:cNvPr>
          <p:cNvCxnSpPr>
            <a:cxnSpLocks/>
          </p:cNvCxnSpPr>
          <p:nvPr/>
        </p:nvCxnSpPr>
        <p:spPr bwMode="auto">
          <a:xfrm>
            <a:off x="7107219" y="3589719"/>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104" name="Picture Placeholder 51">
            <a:extLst>
              <a:ext uri="{FF2B5EF4-FFF2-40B4-BE49-F238E27FC236}">
                <a16:creationId xmlns:a16="http://schemas.microsoft.com/office/drawing/2014/main" id="{8BC10A66-6300-4D1A-AAE3-D00C8D2B5B1A}"/>
              </a:ext>
            </a:extLst>
          </p:cNvPr>
          <p:cNvGrpSpPr>
            <a:grpSpLocks noChangeAspect="1"/>
          </p:cNvGrpSpPr>
          <p:nvPr/>
        </p:nvGrpSpPr>
        <p:grpSpPr>
          <a:xfrm>
            <a:off x="6734099" y="3260135"/>
            <a:ext cx="400866" cy="642321"/>
            <a:chOff x="674873" y="539992"/>
            <a:chExt cx="450480" cy="721821"/>
          </a:xfrm>
        </p:grpSpPr>
        <p:sp>
          <p:nvSpPr>
            <p:cNvPr id="105" name="Freeform 7">
              <a:extLst>
                <a:ext uri="{FF2B5EF4-FFF2-40B4-BE49-F238E27FC236}">
                  <a16:creationId xmlns:a16="http://schemas.microsoft.com/office/drawing/2014/main" id="{42A36EF4-01E0-42B4-974D-85F84200008E}"/>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106" name="Freeform 8">
              <a:extLst>
                <a:ext uri="{FF2B5EF4-FFF2-40B4-BE49-F238E27FC236}">
                  <a16:creationId xmlns:a16="http://schemas.microsoft.com/office/drawing/2014/main" id="{3A02B287-98A0-4444-9354-B5F65535A56A}"/>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107" name="Straight Connector 106">
            <a:extLst>
              <a:ext uri="{FF2B5EF4-FFF2-40B4-BE49-F238E27FC236}">
                <a16:creationId xmlns:a16="http://schemas.microsoft.com/office/drawing/2014/main" id="{58C92746-E7AB-4A8F-A5EC-D5522BA61DAE}"/>
              </a:ext>
            </a:extLst>
          </p:cNvPr>
          <p:cNvCxnSpPr>
            <a:cxnSpLocks/>
          </p:cNvCxnSpPr>
          <p:nvPr/>
        </p:nvCxnSpPr>
        <p:spPr bwMode="auto">
          <a:xfrm>
            <a:off x="7107219" y="3433808"/>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648A68FD-8006-4AAF-BC32-B89C8F593450}"/>
              </a:ext>
            </a:extLst>
          </p:cNvPr>
          <p:cNvCxnSpPr>
            <a:cxnSpLocks/>
          </p:cNvCxnSpPr>
          <p:nvPr/>
        </p:nvCxnSpPr>
        <p:spPr bwMode="auto">
          <a:xfrm>
            <a:off x="7127310" y="3029815"/>
            <a:ext cx="2119483"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52A504DA-EFCD-4008-BF09-4B93132DEF04}"/>
              </a:ext>
            </a:extLst>
          </p:cNvPr>
          <p:cNvCxnSpPr>
            <a:cxnSpLocks/>
          </p:cNvCxnSpPr>
          <p:nvPr/>
        </p:nvCxnSpPr>
        <p:spPr bwMode="auto">
          <a:xfrm>
            <a:off x="7142841" y="3817016"/>
            <a:ext cx="214137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110" name="TextBox 109">
            <a:extLst>
              <a:ext uri="{FF2B5EF4-FFF2-40B4-BE49-F238E27FC236}">
                <a16:creationId xmlns:a16="http://schemas.microsoft.com/office/drawing/2014/main" id="{B7216762-623D-47F7-B568-77C92C60991F}"/>
              </a:ext>
            </a:extLst>
          </p:cNvPr>
          <p:cNvSpPr txBox="1"/>
          <p:nvPr/>
        </p:nvSpPr>
        <p:spPr>
          <a:xfrm>
            <a:off x="6730131" y="2672664"/>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cxnSp>
        <p:nvCxnSpPr>
          <p:cNvPr id="112" name="Straight Connector 111">
            <a:extLst>
              <a:ext uri="{FF2B5EF4-FFF2-40B4-BE49-F238E27FC236}">
                <a16:creationId xmlns:a16="http://schemas.microsoft.com/office/drawing/2014/main" id="{6050A106-8B3B-4CA5-9E03-BFC0C9E2E585}"/>
              </a:ext>
            </a:extLst>
          </p:cNvPr>
          <p:cNvCxnSpPr>
            <a:cxnSpLocks/>
          </p:cNvCxnSpPr>
          <p:nvPr/>
        </p:nvCxnSpPr>
        <p:spPr bwMode="auto">
          <a:xfrm>
            <a:off x="7114763" y="4368274"/>
            <a:ext cx="2064113"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13" name="Straight Connector 112">
            <a:extLst>
              <a:ext uri="{FF2B5EF4-FFF2-40B4-BE49-F238E27FC236}">
                <a16:creationId xmlns:a16="http://schemas.microsoft.com/office/drawing/2014/main" id="{051DBBB8-CFBD-469A-B5BB-9F978B5A3329}"/>
              </a:ext>
            </a:extLst>
          </p:cNvPr>
          <p:cNvCxnSpPr>
            <a:cxnSpLocks/>
          </p:cNvCxnSpPr>
          <p:nvPr/>
        </p:nvCxnSpPr>
        <p:spPr bwMode="auto">
          <a:xfrm>
            <a:off x="7114763" y="4212363"/>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14" name="TextBox 113">
            <a:extLst>
              <a:ext uri="{FF2B5EF4-FFF2-40B4-BE49-F238E27FC236}">
                <a16:creationId xmlns:a16="http://schemas.microsoft.com/office/drawing/2014/main" id="{C19E210D-CDBF-40DB-AB28-B2217AABB960}"/>
              </a:ext>
            </a:extLst>
          </p:cNvPr>
          <p:cNvSpPr txBox="1"/>
          <p:nvPr/>
        </p:nvSpPr>
        <p:spPr>
          <a:xfrm flipH="1">
            <a:off x="6715711" y="4231399"/>
            <a:ext cx="69936" cy="206262"/>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3</a:t>
            </a:r>
          </a:p>
        </p:txBody>
      </p:sp>
      <p:cxnSp>
        <p:nvCxnSpPr>
          <p:cNvPr id="115" name="Straight Connector 114">
            <a:extLst>
              <a:ext uri="{FF2B5EF4-FFF2-40B4-BE49-F238E27FC236}">
                <a16:creationId xmlns:a16="http://schemas.microsoft.com/office/drawing/2014/main" id="{EACDA0FA-DDB3-4007-B250-9750237845C7}"/>
              </a:ext>
            </a:extLst>
          </p:cNvPr>
          <p:cNvCxnSpPr>
            <a:cxnSpLocks/>
          </p:cNvCxnSpPr>
          <p:nvPr/>
        </p:nvCxnSpPr>
        <p:spPr bwMode="auto">
          <a:xfrm>
            <a:off x="7096374" y="4525298"/>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116" name="Rectangle 115">
            <a:extLst>
              <a:ext uri="{FF2B5EF4-FFF2-40B4-BE49-F238E27FC236}">
                <a16:creationId xmlns:a16="http://schemas.microsoft.com/office/drawing/2014/main" id="{4A03E66A-7586-4818-8FD8-7FE88CE409C6}"/>
              </a:ext>
            </a:extLst>
          </p:cNvPr>
          <p:cNvSpPr/>
          <p:nvPr/>
        </p:nvSpPr>
        <p:spPr bwMode="auto">
          <a:xfrm>
            <a:off x="7366005" y="5319048"/>
            <a:ext cx="1990660" cy="240274"/>
          </a:xfrm>
          <a:prstGeom prst="rect">
            <a:avLst/>
          </a:prstGeom>
          <a:solidFill>
            <a:schemeClr val="accent3">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117" name="Straight Connector 116">
            <a:extLst>
              <a:ext uri="{FF2B5EF4-FFF2-40B4-BE49-F238E27FC236}">
                <a16:creationId xmlns:a16="http://schemas.microsoft.com/office/drawing/2014/main" id="{2D57DCE9-80AD-45F7-948E-EBF4D26DA93B}"/>
              </a:ext>
            </a:extLst>
          </p:cNvPr>
          <p:cNvCxnSpPr>
            <a:cxnSpLocks/>
          </p:cNvCxnSpPr>
          <p:nvPr/>
        </p:nvCxnSpPr>
        <p:spPr bwMode="auto">
          <a:xfrm>
            <a:off x="7130268" y="5075140"/>
            <a:ext cx="2076004" cy="5946"/>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47749CCB-1842-47A6-9B5A-F97968570E7C}"/>
              </a:ext>
            </a:extLst>
          </p:cNvPr>
          <p:cNvCxnSpPr>
            <a:cxnSpLocks/>
          </p:cNvCxnSpPr>
          <p:nvPr/>
        </p:nvCxnSpPr>
        <p:spPr bwMode="auto">
          <a:xfrm>
            <a:off x="7130579" y="4926711"/>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119" name="TextBox 118">
            <a:extLst>
              <a:ext uri="{FF2B5EF4-FFF2-40B4-BE49-F238E27FC236}">
                <a16:creationId xmlns:a16="http://schemas.microsoft.com/office/drawing/2014/main" id="{E2D9F5D2-912D-4C52-BCF2-959527BB8FE2}"/>
              </a:ext>
            </a:extLst>
          </p:cNvPr>
          <p:cNvSpPr txBox="1"/>
          <p:nvPr/>
        </p:nvSpPr>
        <p:spPr>
          <a:xfrm>
            <a:off x="6606942" y="4954993"/>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4</a:t>
            </a:r>
          </a:p>
        </p:txBody>
      </p:sp>
      <p:cxnSp>
        <p:nvCxnSpPr>
          <p:cNvPr id="120" name="Straight Connector 119">
            <a:extLst>
              <a:ext uri="{FF2B5EF4-FFF2-40B4-BE49-F238E27FC236}">
                <a16:creationId xmlns:a16="http://schemas.microsoft.com/office/drawing/2014/main" id="{E8E30F83-AC8C-49DE-9357-5A91F12C37EA}"/>
              </a:ext>
            </a:extLst>
          </p:cNvPr>
          <p:cNvCxnSpPr>
            <a:cxnSpLocks/>
          </p:cNvCxnSpPr>
          <p:nvPr/>
        </p:nvCxnSpPr>
        <p:spPr bwMode="auto">
          <a:xfrm>
            <a:off x="7130268" y="5420731"/>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121" name="Rectangle 120">
            <a:extLst>
              <a:ext uri="{FF2B5EF4-FFF2-40B4-BE49-F238E27FC236}">
                <a16:creationId xmlns:a16="http://schemas.microsoft.com/office/drawing/2014/main" id="{CA54D9ED-9A22-4200-ABB0-CEBEBE37E855}"/>
              </a:ext>
            </a:extLst>
          </p:cNvPr>
          <p:cNvSpPr/>
          <p:nvPr/>
        </p:nvSpPr>
        <p:spPr bwMode="auto">
          <a:xfrm>
            <a:off x="8416894" y="2245891"/>
            <a:ext cx="873343" cy="3408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122" name="Rectangle 121">
            <a:extLst>
              <a:ext uri="{FF2B5EF4-FFF2-40B4-BE49-F238E27FC236}">
                <a16:creationId xmlns:a16="http://schemas.microsoft.com/office/drawing/2014/main" id="{65896D9B-2869-4112-B408-5647B5B545F0}"/>
              </a:ext>
            </a:extLst>
          </p:cNvPr>
          <p:cNvSpPr/>
          <p:nvPr/>
        </p:nvSpPr>
        <p:spPr bwMode="auto">
          <a:xfrm>
            <a:off x="7466300" y="2245890"/>
            <a:ext cx="873343" cy="3408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123" name="TextBox 122">
            <a:extLst>
              <a:ext uri="{FF2B5EF4-FFF2-40B4-BE49-F238E27FC236}">
                <a16:creationId xmlns:a16="http://schemas.microsoft.com/office/drawing/2014/main" id="{E19F1F0F-6758-4ED9-814D-78074BA8E98B}"/>
              </a:ext>
            </a:extLst>
          </p:cNvPr>
          <p:cNvSpPr txBox="1"/>
          <p:nvPr/>
        </p:nvSpPr>
        <p:spPr>
          <a:xfrm>
            <a:off x="6729070" y="3315344"/>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2</a:t>
            </a:r>
          </a:p>
        </p:txBody>
      </p:sp>
      <p:sp>
        <p:nvSpPr>
          <p:cNvPr id="124" name="TextBox 123">
            <a:extLst>
              <a:ext uri="{FF2B5EF4-FFF2-40B4-BE49-F238E27FC236}">
                <a16:creationId xmlns:a16="http://schemas.microsoft.com/office/drawing/2014/main" id="{46CD975F-D21E-4A13-89B4-D4E5DA86E157}"/>
              </a:ext>
            </a:extLst>
          </p:cNvPr>
          <p:cNvSpPr txBox="1"/>
          <p:nvPr/>
        </p:nvSpPr>
        <p:spPr>
          <a:xfrm>
            <a:off x="9323741" y="2791220"/>
            <a:ext cx="1174783" cy="24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MBB slice </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25" name="TextBox 124">
            <a:extLst>
              <a:ext uri="{FF2B5EF4-FFF2-40B4-BE49-F238E27FC236}">
                <a16:creationId xmlns:a16="http://schemas.microsoft.com/office/drawing/2014/main" id="{A238A6A7-5208-4F27-9784-2FEA76314DD3}"/>
              </a:ext>
            </a:extLst>
          </p:cNvPr>
          <p:cNvSpPr txBox="1"/>
          <p:nvPr/>
        </p:nvSpPr>
        <p:spPr>
          <a:xfrm>
            <a:off x="9312184" y="3740208"/>
            <a:ext cx="1174783" cy="24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Enterprise slice  </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26" name="TextBox 125">
            <a:extLst>
              <a:ext uri="{FF2B5EF4-FFF2-40B4-BE49-F238E27FC236}">
                <a16:creationId xmlns:a16="http://schemas.microsoft.com/office/drawing/2014/main" id="{1E0AA190-2F10-4D56-B80B-05F628E4759E}"/>
              </a:ext>
            </a:extLst>
          </p:cNvPr>
          <p:cNvSpPr txBox="1"/>
          <p:nvPr/>
        </p:nvSpPr>
        <p:spPr>
          <a:xfrm>
            <a:off x="9286035" y="4263527"/>
            <a:ext cx="1174783" cy="24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  On premise slice</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27" name="TextBox 126">
            <a:extLst>
              <a:ext uri="{FF2B5EF4-FFF2-40B4-BE49-F238E27FC236}">
                <a16:creationId xmlns:a16="http://schemas.microsoft.com/office/drawing/2014/main" id="{F7E4D7A0-E2BF-4E23-814F-99BD8EBA5090}"/>
              </a:ext>
            </a:extLst>
          </p:cNvPr>
          <p:cNvSpPr txBox="1"/>
          <p:nvPr/>
        </p:nvSpPr>
        <p:spPr>
          <a:xfrm>
            <a:off x="9313538" y="5320488"/>
            <a:ext cx="1174783" cy="248612"/>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a:solidFill>
                  <a:srgbClr val="181818"/>
                </a:solidFill>
                <a:latin typeface="Ericsson Hilda"/>
                <a:ea typeface="+mn-ea"/>
                <a:cs typeface="+mn-cs"/>
              </a:rPr>
              <a:t>On premise OT slice</a:t>
            </a:r>
            <a:endParaRPr kumimoji="0" lang="en-US" sz="10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128" name="Freeform 3">
            <a:extLst>
              <a:ext uri="{FF2B5EF4-FFF2-40B4-BE49-F238E27FC236}">
                <a16:creationId xmlns:a16="http://schemas.microsoft.com/office/drawing/2014/main" id="{19237272-1E70-45C8-B325-73272A43CBE4}"/>
              </a:ext>
            </a:extLst>
          </p:cNvPr>
          <p:cNvSpPr>
            <a:spLocks noChangeAspect="1" noEditPoints="1"/>
          </p:cNvSpPr>
          <p:nvPr/>
        </p:nvSpPr>
        <p:spPr bwMode="auto">
          <a:xfrm>
            <a:off x="6626733" y="4123809"/>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29" name="Freeform 3">
            <a:extLst>
              <a:ext uri="{FF2B5EF4-FFF2-40B4-BE49-F238E27FC236}">
                <a16:creationId xmlns:a16="http://schemas.microsoft.com/office/drawing/2014/main" id="{FC91790D-903A-4514-BBFC-7218AB129F7D}"/>
              </a:ext>
            </a:extLst>
          </p:cNvPr>
          <p:cNvSpPr>
            <a:spLocks noChangeAspect="1" noEditPoints="1"/>
          </p:cNvSpPr>
          <p:nvPr/>
        </p:nvSpPr>
        <p:spPr bwMode="auto">
          <a:xfrm>
            <a:off x="6685943" y="4851097"/>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30" name="TextBox 129">
            <a:extLst>
              <a:ext uri="{FF2B5EF4-FFF2-40B4-BE49-F238E27FC236}">
                <a16:creationId xmlns:a16="http://schemas.microsoft.com/office/drawing/2014/main" id="{D738D310-40CF-4BBB-8D4F-19EA54A67B55}"/>
              </a:ext>
            </a:extLst>
          </p:cNvPr>
          <p:cNvSpPr txBox="1"/>
          <p:nvPr/>
        </p:nvSpPr>
        <p:spPr>
          <a:xfrm>
            <a:off x="1769585" y="6005743"/>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131" name="Straight Connector 130">
            <a:extLst>
              <a:ext uri="{FF2B5EF4-FFF2-40B4-BE49-F238E27FC236}">
                <a16:creationId xmlns:a16="http://schemas.microsoft.com/office/drawing/2014/main" id="{111586C4-E15B-4FEB-B372-F91A5AD3DB86}"/>
              </a:ext>
            </a:extLst>
          </p:cNvPr>
          <p:cNvCxnSpPr>
            <a:cxnSpLocks/>
          </p:cNvCxnSpPr>
          <p:nvPr/>
        </p:nvCxnSpPr>
        <p:spPr bwMode="auto">
          <a:xfrm>
            <a:off x="2224480" y="6152501"/>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132" name="TextBox 131">
            <a:extLst>
              <a:ext uri="{FF2B5EF4-FFF2-40B4-BE49-F238E27FC236}">
                <a16:creationId xmlns:a16="http://schemas.microsoft.com/office/drawing/2014/main" id="{F27C880D-CE6C-438C-BA78-DCADBA62BD74}"/>
              </a:ext>
            </a:extLst>
          </p:cNvPr>
          <p:cNvSpPr txBox="1"/>
          <p:nvPr/>
        </p:nvSpPr>
        <p:spPr>
          <a:xfrm>
            <a:off x="1762741" y="6265375"/>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133" name="Straight Connector 132">
            <a:extLst>
              <a:ext uri="{FF2B5EF4-FFF2-40B4-BE49-F238E27FC236}">
                <a16:creationId xmlns:a16="http://schemas.microsoft.com/office/drawing/2014/main" id="{6B14FDEE-3556-4328-B536-56ADD81E73F0}"/>
              </a:ext>
            </a:extLst>
          </p:cNvPr>
          <p:cNvCxnSpPr>
            <a:cxnSpLocks/>
          </p:cNvCxnSpPr>
          <p:nvPr/>
        </p:nvCxnSpPr>
        <p:spPr bwMode="auto">
          <a:xfrm>
            <a:off x="2217636" y="6412133"/>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3" name="TextBox 2">
            <a:extLst>
              <a:ext uri="{FF2B5EF4-FFF2-40B4-BE49-F238E27FC236}">
                <a16:creationId xmlns:a16="http://schemas.microsoft.com/office/drawing/2014/main" id="{C146D5B3-53D3-4F27-8970-816C692DBCE1}"/>
              </a:ext>
            </a:extLst>
          </p:cNvPr>
          <p:cNvSpPr txBox="1"/>
          <p:nvPr/>
        </p:nvSpPr>
        <p:spPr>
          <a:xfrm>
            <a:off x="7294183" y="6143761"/>
            <a:ext cx="4515601" cy="582601"/>
          </a:xfrm>
          <a:prstGeom prst="rect">
            <a:avLst/>
          </a:prstGeom>
        </p:spPr>
        <p:txBody>
          <a:bodyPr vert="horz" wrap="square" lIns="72000" tIns="36000" rIns="72000" bIns="36000" rtlCol="0" anchor="t">
            <a:noAutofit/>
          </a:bodyPr>
          <a:lstStyle/>
          <a:p>
            <a:pPr algn="l" rtl="0" fontAlgn="base">
              <a:spcBef>
                <a:spcPts val="800"/>
              </a:spcBef>
              <a:spcAft>
                <a:spcPct val="0"/>
              </a:spcAft>
            </a:pPr>
            <a:r>
              <a:rPr lang="en-US" sz="1600">
                <a:latin typeface="+mn-lt"/>
              </a:rPr>
              <a:t>Note: IMS and Internet PDU sessions are support by the UE without use of URSP.</a:t>
            </a:r>
          </a:p>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1600" b="0" i="0" u="none" strike="noStrike" kern="1000" cap="none" spc="-30" normalizeH="0" baseline="0" noProof="0">
              <a:ln>
                <a:noFill/>
              </a:ln>
              <a:solidFill>
                <a:srgbClr val="181818"/>
              </a:solidFill>
              <a:effectLst/>
              <a:uLnTx/>
              <a:uFillTx/>
              <a:latin typeface="+mn-lt"/>
              <a:ea typeface="+mn-ea"/>
              <a:cs typeface="+mn-cs"/>
            </a:endParaRPr>
          </a:p>
        </p:txBody>
      </p:sp>
    </p:spTree>
    <p:extLst>
      <p:ext uri="{BB962C8B-B14F-4D97-AF65-F5344CB8AC3E}">
        <p14:creationId xmlns:p14="http://schemas.microsoft.com/office/powerpoint/2010/main" val="220166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93A535C2-137D-46F7-B1CC-9D27DAD2E3AF}"/>
              </a:ext>
            </a:extLst>
          </p:cNvPr>
          <p:cNvSpPr/>
          <p:nvPr/>
        </p:nvSpPr>
        <p:spPr bwMode="auto">
          <a:xfrm>
            <a:off x="3295865" y="3945119"/>
            <a:ext cx="2002042" cy="1220524"/>
          </a:xfrm>
          <a:prstGeom prst="rect">
            <a:avLst/>
          </a:prstGeom>
          <a:solidFill>
            <a:schemeClr val="bg2">
              <a:lumMod val="9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l" rtl="0" fontAlgn="base">
              <a:spcBef>
                <a:spcPct val="50000"/>
              </a:spcBef>
              <a:spcAft>
                <a:spcPct val="0"/>
              </a:spcAft>
            </a:pPr>
            <a:endParaRPr lang="en-US" sz="2000" kern="1200">
              <a:solidFill>
                <a:srgbClr val="58585A"/>
              </a:solidFill>
              <a:latin typeface="Ericsson Hilda"/>
              <a:ea typeface="+mn-ea"/>
              <a:cs typeface="+mn-cs"/>
            </a:endParaRPr>
          </a:p>
        </p:txBody>
      </p:sp>
      <p:sp>
        <p:nvSpPr>
          <p:cNvPr id="6" name="Title 5">
            <a:extLst>
              <a:ext uri="{FF2B5EF4-FFF2-40B4-BE49-F238E27FC236}">
                <a16:creationId xmlns:a16="http://schemas.microsoft.com/office/drawing/2014/main" id="{E6F06B84-EEE0-4B3A-B4A3-1379C2DFC7EE}"/>
              </a:ext>
            </a:extLst>
          </p:cNvPr>
          <p:cNvSpPr>
            <a:spLocks noGrp="1"/>
          </p:cNvSpPr>
          <p:nvPr>
            <p:ph type="title"/>
          </p:nvPr>
        </p:nvSpPr>
        <p:spPr/>
        <p:txBody>
          <a:bodyPr/>
          <a:lstStyle/>
          <a:p>
            <a:r>
              <a:rPr lang="en-US"/>
              <a:t>Similarities and differences of network slicing use cases – in a nutshell</a:t>
            </a:r>
          </a:p>
        </p:txBody>
      </p:sp>
      <p:sp>
        <p:nvSpPr>
          <p:cNvPr id="89" name="Rectangle 88">
            <a:extLst>
              <a:ext uri="{FF2B5EF4-FFF2-40B4-BE49-F238E27FC236}">
                <a16:creationId xmlns:a16="http://schemas.microsoft.com/office/drawing/2014/main" id="{80B2C3AE-169D-432D-B27A-94B0E79C226C}"/>
              </a:ext>
            </a:extLst>
          </p:cNvPr>
          <p:cNvSpPr/>
          <p:nvPr/>
        </p:nvSpPr>
        <p:spPr bwMode="auto">
          <a:xfrm>
            <a:off x="6052079" y="3869575"/>
            <a:ext cx="5865703" cy="1889948"/>
          </a:xfrm>
          <a:prstGeom prst="rect">
            <a:avLst/>
          </a:prstGeom>
          <a:noFill/>
          <a:ln w="19050" cap="flat" cmpd="sng" algn="ctr">
            <a:solidFill>
              <a:schemeClr val="accent3"/>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92" name="Rectangle 91">
            <a:extLst>
              <a:ext uri="{FF2B5EF4-FFF2-40B4-BE49-F238E27FC236}">
                <a16:creationId xmlns:a16="http://schemas.microsoft.com/office/drawing/2014/main" id="{FC6EB14B-83E9-41E4-8CDD-1A23B96FCF25}"/>
              </a:ext>
            </a:extLst>
          </p:cNvPr>
          <p:cNvSpPr/>
          <p:nvPr/>
        </p:nvSpPr>
        <p:spPr bwMode="auto">
          <a:xfrm>
            <a:off x="6062282" y="1635391"/>
            <a:ext cx="5855501" cy="2085720"/>
          </a:xfrm>
          <a:prstGeom prst="rect">
            <a:avLst/>
          </a:prstGeom>
          <a:noFill/>
          <a:ln w="19050" cap="flat" cmpd="sng" algn="ctr">
            <a:solidFill>
              <a:schemeClr val="accent3"/>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180000" indent="-180000" algn="l">
              <a:spcBef>
                <a:spcPts val="800"/>
              </a:spcBef>
              <a:buFont typeface="Ericsson Hilda" panose="00000500000000000000" pitchFamily="2" charset="0"/>
              <a:buChar char="●"/>
            </a:pPr>
            <a:endParaRPr lang="en-US">
              <a:solidFill>
                <a:schemeClr val="bg1"/>
              </a:solidFill>
              <a:latin typeface="+mn-lt"/>
            </a:endParaRPr>
          </a:p>
        </p:txBody>
      </p:sp>
      <p:sp>
        <p:nvSpPr>
          <p:cNvPr id="120" name="Content Placeholder 100">
            <a:extLst>
              <a:ext uri="{FF2B5EF4-FFF2-40B4-BE49-F238E27FC236}">
                <a16:creationId xmlns:a16="http://schemas.microsoft.com/office/drawing/2014/main" id="{F046AA3F-FEF9-445A-AF50-BAD44050A378}"/>
              </a:ext>
            </a:extLst>
          </p:cNvPr>
          <p:cNvSpPr txBox="1">
            <a:spLocks/>
          </p:cNvSpPr>
          <p:nvPr/>
        </p:nvSpPr>
        <p:spPr>
          <a:xfrm>
            <a:off x="6157725" y="1698067"/>
            <a:ext cx="5712560" cy="2023043"/>
          </a:xfrm>
          <a:prstGeom prst="rect">
            <a:avLst/>
          </a:prstGeom>
          <a:solidFill>
            <a:schemeClr val="bg1"/>
          </a:solidFill>
          <a:ln>
            <a:noFill/>
          </a:ln>
        </p:spPr>
        <p:txBody>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200" b="1"/>
              <a:t>All UEs on the left represents different use cases for how to deploy network slicing.</a:t>
            </a:r>
          </a:p>
          <a:p>
            <a:pPr marL="0" indent="0">
              <a:buNone/>
            </a:pPr>
            <a:r>
              <a:rPr lang="en-US" sz="1200" b="1" u="sng"/>
              <a:t>For all use cases: Support of basic 5GS functionality</a:t>
            </a:r>
          </a:p>
          <a:p>
            <a:r>
              <a:rPr lang="en-US" sz="1200"/>
              <a:t>One or more DNNs can be used by the UEs, deployed on the same or different SMFs</a:t>
            </a:r>
          </a:p>
          <a:p>
            <a:r>
              <a:rPr lang="en-US" sz="1200"/>
              <a:t>Different 5QIs can be used for default QoS flows; 5QI controlled by CN</a:t>
            </a:r>
          </a:p>
          <a:p>
            <a:r>
              <a:rPr lang="en-US" sz="1200"/>
              <a:t>Dedicated QoS flows can be used, e.g., for IMS DNN</a:t>
            </a:r>
          </a:p>
          <a:p>
            <a:pPr marL="0" indent="0">
              <a:buNone/>
            </a:pPr>
            <a:r>
              <a:rPr lang="en-US" sz="1200" b="1"/>
              <a:t>Requires UE steering of traffic to PDU sessions</a:t>
            </a:r>
            <a:r>
              <a:rPr lang="en-US" sz="1200"/>
              <a:t>. URSP or UE local configuration to determine DNN per PDU session </a:t>
            </a:r>
            <a:r>
              <a:rPr lang="en-US" sz="1200" b="1"/>
              <a:t>*)</a:t>
            </a:r>
            <a:endParaRPr lang="en-US" sz="1200"/>
          </a:p>
        </p:txBody>
      </p:sp>
      <p:sp>
        <p:nvSpPr>
          <p:cNvPr id="121" name="Content Placeholder 100">
            <a:extLst>
              <a:ext uri="{FF2B5EF4-FFF2-40B4-BE49-F238E27FC236}">
                <a16:creationId xmlns:a16="http://schemas.microsoft.com/office/drawing/2014/main" id="{5922354C-FD7E-4224-AB74-062594AEA101}"/>
              </a:ext>
            </a:extLst>
          </p:cNvPr>
          <p:cNvSpPr txBox="1">
            <a:spLocks/>
          </p:cNvSpPr>
          <p:nvPr/>
        </p:nvSpPr>
        <p:spPr>
          <a:xfrm>
            <a:off x="6186076" y="3923182"/>
            <a:ext cx="5697503" cy="1748557"/>
          </a:xfrm>
          <a:prstGeom prst="rect">
            <a:avLst/>
          </a:prstGeom>
          <a:solidFill>
            <a:schemeClr val="bg1"/>
          </a:solidFill>
          <a:ln>
            <a:noFill/>
          </a:ln>
        </p:spPr>
        <p:txBody>
          <a:bodyPr/>
          <a:lst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a:lstStyle>
          <a:p>
            <a:pPr marL="0" indent="0">
              <a:buNone/>
            </a:pPr>
            <a:r>
              <a:rPr lang="en-US" sz="1200" b="1" u="sng"/>
              <a:t>In addition: for multiple slices used by the UE (UE2/robot4) or different slices used by different UEs (e.g., UE1/robot3), then the following can be supported</a:t>
            </a:r>
          </a:p>
          <a:p>
            <a:r>
              <a:rPr lang="en-US" sz="1200" b="1"/>
              <a:t>Different RAN partitions </a:t>
            </a:r>
            <a:r>
              <a:rPr lang="en-US" sz="1200"/>
              <a:t>can be used for different S-NSSAIs, enabling, e.g., different priorities for 5QIs in RAN partition compared to those used in another RAN partition</a:t>
            </a:r>
          </a:p>
          <a:p>
            <a:r>
              <a:rPr lang="en-US" sz="1200" b="1"/>
              <a:t>Separation of </a:t>
            </a:r>
            <a:r>
              <a:rPr lang="en-US" sz="1200"/>
              <a:t>Traffic, Network functions and/or management, see also </a:t>
            </a:r>
            <a:r>
              <a:rPr lang="en-US" sz="1200">
                <a:hlinkClick r:id="rId3" action="ppaction://hlinksldjump">
                  <a:extLst>
                    <a:ext uri="{A12FA001-AC4F-418D-AE19-62706E023703}">
                      <ahyp:hlinkClr xmlns:ahyp="http://schemas.microsoft.com/office/drawing/2018/hyperlinkcolor" val="tx"/>
                    </a:ext>
                  </a:extLst>
                </a:hlinkClick>
              </a:rPr>
              <a:t>link</a:t>
            </a:r>
            <a:r>
              <a:rPr lang="en-US" sz="1200"/>
              <a:t>.</a:t>
            </a:r>
          </a:p>
          <a:p>
            <a:pPr marL="0" indent="0">
              <a:buNone/>
            </a:pPr>
            <a:r>
              <a:rPr lang="en-US" sz="1200" b="1"/>
              <a:t>Requires UE steering of traffic to PDU sessions on different slices</a:t>
            </a:r>
            <a:r>
              <a:rPr lang="en-US" sz="1200"/>
              <a:t>. URSP or UE local configuration to determine S-NSSAI and DNN per PDU session </a:t>
            </a:r>
            <a:r>
              <a:rPr lang="en-US" sz="1200" b="1"/>
              <a:t>*)</a:t>
            </a:r>
            <a:endParaRPr lang="en-US" sz="1200"/>
          </a:p>
        </p:txBody>
      </p:sp>
      <p:sp>
        <p:nvSpPr>
          <p:cNvPr id="31" name="TextBox 30">
            <a:extLst>
              <a:ext uri="{FF2B5EF4-FFF2-40B4-BE49-F238E27FC236}">
                <a16:creationId xmlns:a16="http://schemas.microsoft.com/office/drawing/2014/main" id="{14FAD4F7-3E2B-44AB-BDE4-E75F7F80D676}"/>
              </a:ext>
            </a:extLst>
          </p:cNvPr>
          <p:cNvSpPr txBox="1"/>
          <p:nvPr/>
        </p:nvSpPr>
        <p:spPr bwMode="auto">
          <a:xfrm>
            <a:off x="6052079" y="6427100"/>
            <a:ext cx="6139921" cy="497804"/>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pPr marL="0" marR="0" lvl="0" indent="0" algn="l" defTabSz="914400" rtl="0" eaLnBrk="1" fontAlgn="base" latinLnBrk="0" hangingPunct="1">
              <a:lnSpc>
                <a:spcPct val="100000"/>
              </a:lnSpc>
              <a:spcBef>
                <a:spcPts val="300"/>
              </a:spcBef>
              <a:spcAft>
                <a:spcPct val="0"/>
              </a:spcAft>
              <a:buClr>
                <a:srgbClr val="181818"/>
              </a:buClr>
              <a:buSzTx/>
              <a:buFont typeface="Ericsson Hilda" panose="00000500000000000000" pitchFamily="2" charset="0"/>
              <a:buNone/>
              <a:tabLst/>
              <a:defRPr/>
            </a:pPr>
            <a:r>
              <a:rPr lang="en-US" sz="1200" kern="1000" spc="-30">
                <a:solidFill>
                  <a:srgbClr val="181818"/>
                </a:solidFill>
                <a:latin typeface="Ericsson Hilda"/>
                <a:ea typeface="+mn-ea"/>
                <a:cs typeface="+mn-cs"/>
              </a:rPr>
              <a:t>*) The UE supports steering of Internet, IMS and MMS traffic to different PDU sessions on the same network slice without using URSP</a:t>
            </a:r>
            <a:endParaRPr kumimoji="0" lang="en-US" sz="14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32" name="Rectangle 31">
            <a:extLst>
              <a:ext uri="{FF2B5EF4-FFF2-40B4-BE49-F238E27FC236}">
                <a16:creationId xmlns:a16="http://schemas.microsoft.com/office/drawing/2014/main" id="{F7093E0B-CE2A-462F-88D4-E5D60D052BA6}"/>
              </a:ext>
            </a:extLst>
          </p:cNvPr>
          <p:cNvSpPr/>
          <p:nvPr/>
        </p:nvSpPr>
        <p:spPr bwMode="auto">
          <a:xfrm>
            <a:off x="3295865" y="3665938"/>
            <a:ext cx="2002042" cy="203347"/>
          </a:xfrm>
          <a:prstGeom prst="rect">
            <a:avLst/>
          </a:prstGeom>
          <a:solidFill>
            <a:schemeClr val="accent4">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sp>
        <p:nvSpPr>
          <p:cNvPr id="33" name="Rectangle 32">
            <a:extLst>
              <a:ext uri="{FF2B5EF4-FFF2-40B4-BE49-F238E27FC236}">
                <a16:creationId xmlns:a16="http://schemas.microsoft.com/office/drawing/2014/main" id="{1A88E58F-222C-48B2-86C0-0D94558FD1DD}"/>
              </a:ext>
            </a:extLst>
          </p:cNvPr>
          <p:cNvSpPr/>
          <p:nvPr/>
        </p:nvSpPr>
        <p:spPr bwMode="auto">
          <a:xfrm>
            <a:off x="3295866" y="2436536"/>
            <a:ext cx="2002042" cy="1177227"/>
          </a:xfrm>
          <a:prstGeom prst="rect">
            <a:avLst/>
          </a:prstGeom>
          <a:solidFill>
            <a:srgbClr val="F2F2F2"/>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36" name="Straight Connector 35">
            <a:extLst>
              <a:ext uri="{FF2B5EF4-FFF2-40B4-BE49-F238E27FC236}">
                <a16:creationId xmlns:a16="http://schemas.microsoft.com/office/drawing/2014/main" id="{0C1CD4AC-E290-4D20-8112-61A950D16E54}"/>
              </a:ext>
            </a:extLst>
          </p:cNvPr>
          <p:cNvCxnSpPr>
            <a:cxnSpLocks/>
          </p:cNvCxnSpPr>
          <p:nvPr/>
        </p:nvCxnSpPr>
        <p:spPr bwMode="auto">
          <a:xfrm>
            <a:off x="3021308" y="2806691"/>
            <a:ext cx="2201407" cy="12156"/>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47" name="Picture Placeholder 51">
            <a:extLst>
              <a:ext uri="{FF2B5EF4-FFF2-40B4-BE49-F238E27FC236}">
                <a16:creationId xmlns:a16="http://schemas.microsoft.com/office/drawing/2014/main" id="{07287419-6A95-4C7A-A3C3-9BD584A0DE0F}"/>
              </a:ext>
            </a:extLst>
          </p:cNvPr>
          <p:cNvGrpSpPr>
            <a:grpSpLocks noChangeAspect="1"/>
          </p:cNvGrpSpPr>
          <p:nvPr/>
        </p:nvGrpSpPr>
        <p:grpSpPr>
          <a:xfrm>
            <a:off x="2648188" y="2477107"/>
            <a:ext cx="400866" cy="642321"/>
            <a:chOff x="674873" y="539992"/>
            <a:chExt cx="450480" cy="721821"/>
          </a:xfrm>
        </p:grpSpPr>
        <p:sp>
          <p:nvSpPr>
            <p:cNvPr id="48" name="Freeform 7">
              <a:extLst>
                <a:ext uri="{FF2B5EF4-FFF2-40B4-BE49-F238E27FC236}">
                  <a16:creationId xmlns:a16="http://schemas.microsoft.com/office/drawing/2014/main" id="{6B3E7424-7811-4E3E-8209-57EE49D8FB89}"/>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54" name="Freeform 8">
              <a:extLst>
                <a:ext uri="{FF2B5EF4-FFF2-40B4-BE49-F238E27FC236}">
                  <a16:creationId xmlns:a16="http://schemas.microsoft.com/office/drawing/2014/main" id="{AC1D7B6C-44CF-4955-9854-337C4A529A31}"/>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55" name="Straight Connector 54">
            <a:extLst>
              <a:ext uri="{FF2B5EF4-FFF2-40B4-BE49-F238E27FC236}">
                <a16:creationId xmlns:a16="http://schemas.microsoft.com/office/drawing/2014/main" id="{3989EDAC-90DA-4E05-829B-08FFA1F74047}"/>
              </a:ext>
            </a:extLst>
          </p:cNvPr>
          <p:cNvCxnSpPr>
            <a:cxnSpLocks/>
          </p:cNvCxnSpPr>
          <p:nvPr/>
        </p:nvCxnSpPr>
        <p:spPr bwMode="auto">
          <a:xfrm flipV="1">
            <a:off x="3021308" y="2650779"/>
            <a:ext cx="2201407" cy="1"/>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F16EDF95-BD1A-4B66-8D3F-3F764E2BC204}"/>
              </a:ext>
            </a:extLst>
          </p:cNvPr>
          <p:cNvCxnSpPr>
            <a:cxnSpLocks/>
          </p:cNvCxnSpPr>
          <p:nvPr/>
        </p:nvCxnSpPr>
        <p:spPr bwMode="auto">
          <a:xfrm>
            <a:off x="3039697" y="3518772"/>
            <a:ext cx="2183018" cy="8188"/>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grpSp>
        <p:nvGrpSpPr>
          <p:cNvPr id="57" name="Picture Placeholder 51">
            <a:extLst>
              <a:ext uri="{FF2B5EF4-FFF2-40B4-BE49-F238E27FC236}">
                <a16:creationId xmlns:a16="http://schemas.microsoft.com/office/drawing/2014/main" id="{6BCF32CB-FF6C-427A-BEF9-F60CD426D453}"/>
              </a:ext>
            </a:extLst>
          </p:cNvPr>
          <p:cNvGrpSpPr>
            <a:grpSpLocks noChangeAspect="1"/>
          </p:cNvGrpSpPr>
          <p:nvPr/>
        </p:nvGrpSpPr>
        <p:grpSpPr>
          <a:xfrm>
            <a:off x="2666577" y="3189188"/>
            <a:ext cx="400866" cy="642321"/>
            <a:chOff x="674873" y="539992"/>
            <a:chExt cx="450480" cy="721821"/>
          </a:xfrm>
        </p:grpSpPr>
        <p:sp>
          <p:nvSpPr>
            <p:cNvPr id="58" name="Freeform 7">
              <a:extLst>
                <a:ext uri="{FF2B5EF4-FFF2-40B4-BE49-F238E27FC236}">
                  <a16:creationId xmlns:a16="http://schemas.microsoft.com/office/drawing/2014/main" id="{1174B752-4530-4DB4-A80A-1427CF776DEA}"/>
                </a:ext>
              </a:extLst>
            </p:cNvPr>
            <p:cNvSpPr/>
            <p:nvPr/>
          </p:nvSpPr>
          <p:spPr>
            <a:xfrm>
              <a:off x="674873" y="539992"/>
              <a:ext cx="450480" cy="721821"/>
            </a:xfrm>
            <a:custGeom>
              <a:avLst/>
              <a:gdLst>
                <a:gd name="connsiteX0" fmla="*/ 382908 w 450479"/>
                <a:gd name="connsiteY0" fmla="*/ 721821 h 721821"/>
                <a:gd name="connsiteX1" fmla="*/ 67572 w 450479"/>
                <a:gd name="connsiteY1" fmla="*/ 721821 h 721821"/>
                <a:gd name="connsiteX2" fmla="*/ 0 w 450479"/>
                <a:gd name="connsiteY2" fmla="*/ 654150 h 721821"/>
                <a:gd name="connsiteX3" fmla="*/ 0 w 450479"/>
                <a:gd name="connsiteY3" fmla="*/ 67671 h 721821"/>
                <a:gd name="connsiteX4" fmla="*/ 67572 w 450479"/>
                <a:gd name="connsiteY4" fmla="*/ 0 h 721821"/>
                <a:gd name="connsiteX5" fmla="*/ 382908 w 450479"/>
                <a:gd name="connsiteY5" fmla="*/ 0 h 721821"/>
                <a:gd name="connsiteX6" fmla="*/ 450480 w 450479"/>
                <a:gd name="connsiteY6" fmla="*/ 67671 h 721821"/>
                <a:gd name="connsiteX7" fmla="*/ 450480 w 450479"/>
                <a:gd name="connsiteY7" fmla="*/ 654150 h 721821"/>
                <a:gd name="connsiteX8" fmla="*/ 382908 w 450479"/>
                <a:gd name="connsiteY8" fmla="*/ 721821 h 721821"/>
                <a:gd name="connsiteX9" fmla="*/ 67572 w 450479"/>
                <a:gd name="connsiteY9" fmla="*/ 45114 h 721821"/>
                <a:gd name="connsiteX10" fmla="*/ 45048 w 450479"/>
                <a:gd name="connsiteY10" fmla="*/ 67671 h 721821"/>
                <a:gd name="connsiteX11" fmla="*/ 45048 w 450479"/>
                <a:gd name="connsiteY11" fmla="*/ 654150 h 721821"/>
                <a:gd name="connsiteX12" fmla="*/ 67572 w 450479"/>
                <a:gd name="connsiteY12" fmla="*/ 676707 h 721821"/>
                <a:gd name="connsiteX13" fmla="*/ 382908 w 450479"/>
                <a:gd name="connsiteY13" fmla="*/ 676707 h 721821"/>
                <a:gd name="connsiteX14" fmla="*/ 405432 w 450479"/>
                <a:gd name="connsiteY14" fmla="*/ 654150 h 721821"/>
                <a:gd name="connsiteX15" fmla="*/ 405432 w 450479"/>
                <a:gd name="connsiteY15" fmla="*/ 67671 h 721821"/>
                <a:gd name="connsiteX16" fmla="*/ 382908 w 450479"/>
                <a:gd name="connsiteY16" fmla="*/ 45114 h 72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479" h="721821">
                  <a:moveTo>
                    <a:pt x="382908" y="721821"/>
                  </a:moveTo>
                  <a:lnTo>
                    <a:pt x="67572" y="721821"/>
                  </a:lnTo>
                  <a:cubicBezTo>
                    <a:pt x="30253" y="721821"/>
                    <a:pt x="0" y="691524"/>
                    <a:pt x="0" y="654150"/>
                  </a:cubicBezTo>
                  <a:lnTo>
                    <a:pt x="0" y="67671"/>
                  </a:lnTo>
                  <a:cubicBezTo>
                    <a:pt x="0" y="30297"/>
                    <a:pt x="30253" y="0"/>
                    <a:pt x="67572" y="0"/>
                  </a:cubicBezTo>
                  <a:lnTo>
                    <a:pt x="382908" y="0"/>
                  </a:lnTo>
                  <a:cubicBezTo>
                    <a:pt x="420227" y="0"/>
                    <a:pt x="450480" y="30297"/>
                    <a:pt x="450480" y="67671"/>
                  </a:cubicBezTo>
                  <a:lnTo>
                    <a:pt x="450480" y="654150"/>
                  </a:lnTo>
                  <a:cubicBezTo>
                    <a:pt x="450480" y="691524"/>
                    <a:pt x="420227" y="721821"/>
                    <a:pt x="382908" y="721821"/>
                  </a:cubicBezTo>
                  <a:close/>
                  <a:moveTo>
                    <a:pt x="67572" y="45114"/>
                  </a:moveTo>
                  <a:cubicBezTo>
                    <a:pt x="55132" y="45114"/>
                    <a:pt x="45048" y="55213"/>
                    <a:pt x="45048" y="67671"/>
                  </a:cubicBezTo>
                  <a:lnTo>
                    <a:pt x="45048" y="654150"/>
                  </a:lnTo>
                  <a:cubicBezTo>
                    <a:pt x="45048" y="666608"/>
                    <a:pt x="55132" y="676707"/>
                    <a:pt x="67572" y="676707"/>
                  </a:cubicBezTo>
                  <a:lnTo>
                    <a:pt x="382908" y="676707"/>
                  </a:lnTo>
                  <a:cubicBezTo>
                    <a:pt x="395347" y="676707"/>
                    <a:pt x="405432" y="666608"/>
                    <a:pt x="405432" y="654150"/>
                  </a:cubicBezTo>
                  <a:lnTo>
                    <a:pt x="405432" y="67671"/>
                  </a:lnTo>
                  <a:cubicBezTo>
                    <a:pt x="405432" y="55213"/>
                    <a:pt x="395347" y="45114"/>
                    <a:pt x="382908" y="45114"/>
                  </a:cubicBezTo>
                  <a:close/>
                </a:path>
              </a:pathLst>
            </a:custGeom>
            <a:solidFill>
              <a:srgbClr val="010101"/>
            </a:solidFill>
            <a:ln w="44847" cap="flat">
              <a:noFill/>
              <a:prstDash val="solid"/>
              <a:miter/>
            </a:ln>
          </p:spPr>
          <p:txBody>
            <a:bodyPr rtlCol="0" anchor="ctr"/>
            <a:lstStyle/>
            <a:p>
              <a:endParaRPr lang="en-US"/>
            </a:p>
          </p:txBody>
        </p:sp>
        <p:sp>
          <p:nvSpPr>
            <p:cNvPr id="60" name="Freeform 8">
              <a:extLst>
                <a:ext uri="{FF2B5EF4-FFF2-40B4-BE49-F238E27FC236}">
                  <a16:creationId xmlns:a16="http://schemas.microsoft.com/office/drawing/2014/main" id="{48EAE05B-E90B-493B-A54F-04E57B5AC659}"/>
                </a:ext>
              </a:extLst>
            </p:cNvPr>
            <p:cNvSpPr/>
            <p:nvPr/>
          </p:nvSpPr>
          <p:spPr>
            <a:xfrm>
              <a:off x="866327" y="1092637"/>
              <a:ext cx="45048" cy="45114"/>
            </a:xfrm>
            <a:custGeom>
              <a:avLst/>
              <a:gdLst>
                <a:gd name="connsiteX0" fmla="*/ 67572 w 45047"/>
                <a:gd name="connsiteY0" fmla="*/ 33835 h 45113"/>
                <a:gd name="connsiteX1" fmla="*/ 33786 w 45047"/>
                <a:gd name="connsiteY1" fmla="*/ 67671 h 45113"/>
                <a:gd name="connsiteX2" fmla="*/ 0 w 45047"/>
                <a:gd name="connsiteY2" fmla="*/ 33835 h 45113"/>
                <a:gd name="connsiteX3" fmla="*/ 33786 w 45047"/>
                <a:gd name="connsiteY3" fmla="*/ 0 h 45113"/>
                <a:gd name="connsiteX4" fmla="*/ 67572 w 45047"/>
                <a:gd name="connsiteY4" fmla="*/ 33835 h 45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47" h="45113">
                  <a:moveTo>
                    <a:pt x="67572" y="33835"/>
                  </a:moveTo>
                  <a:cubicBezTo>
                    <a:pt x="67572" y="52522"/>
                    <a:pt x="52445" y="67671"/>
                    <a:pt x="33786" y="67671"/>
                  </a:cubicBezTo>
                  <a:cubicBezTo>
                    <a:pt x="15127" y="67671"/>
                    <a:pt x="0" y="52522"/>
                    <a:pt x="0" y="33835"/>
                  </a:cubicBezTo>
                  <a:cubicBezTo>
                    <a:pt x="0" y="15149"/>
                    <a:pt x="15127" y="0"/>
                    <a:pt x="33786" y="0"/>
                  </a:cubicBezTo>
                  <a:cubicBezTo>
                    <a:pt x="52445" y="0"/>
                    <a:pt x="67572" y="15149"/>
                    <a:pt x="67572" y="33835"/>
                  </a:cubicBezTo>
                  <a:close/>
                </a:path>
              </a:pathLst>
            </a:custGeom>
            <a:solidFill>
              <a:srgbClr val="010101"/>
            </a:solidFill>
            <a:ln w="44847" cap="flat">
              <a:noFill/>
              <a:prstDash val="solid"/>
              <a:miter/>
            </a:ln>
          </p:spPr>
          <p:txBody>
            <a:bodyPr rtlCol="0" anchor="ctr"/>
            <a:lstStyle/>
            <a:p>
              <a:endParaRPr lang="en-US"/>
            </a:p>
          </p:txBody>
        </p:sp>
      </p:grpSp>
      <p:cxnSp>
        <p:nvCxnSpPr>
          <p:cNvPr id="61" name="Straight Connector 60">
            <a:extLst>
              <a:ext uri="{FF2B5EF4-FFF2-40B4-BE49-F238E27FC236}">
                <a16:creationId xmlns:a16="http://schemas.microsoft.com/office/drawing/2014/main" id="{F66988CE-7AE8-49E9-A931-704AD546559F}"/>
              </a:ext>
            </a:extLst>
          </p:cNvPr>
          <p:cNvCxnSpPr>
            <a:cxnSpLocks/>
          </p:cNvCxnSpPr>
          <p:nvPr/>
        </p:nvCxnSpPr>
        <p:spPr bwMode="auto">
          <a:xfrm>
            <a:off x="3039697" y="3362861"/>
            <a:ext cx="2183018" cy="8189"/>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3CF155F-6A1E-4B86-BEE7-AC4092984C4B}"/>
              </a:ext>
            </a:extLst>
          </p:cNvPr>
          <p:cNvCxnSpPr>
            <a:cxnSpLocks/>
          </p:cNvCxnSpPr>
          <p:nvPr/>
        </p:nvCxnSpPr>
        <p:spPr bwMode="auto">
          <a:xfrm>
            <a:off x="3059788" y="2958868"/>
            <a:ext cx="2119483"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75945561-FB5F-4FD7-BB04-2A9D42E970C7}"/>
              </a:ext>
            </a:extLst>
          </p:cNvPr>
          <p:cNvCxnSpPr>
            <a:cxnSpLocks/>
          </p:cNvCxnSpPr>
          <p:nvPr/>
        </p:nvCxnSpPr>
        <p:spPr bwMode="auto">
          <a:xfrm>
            <a:off x="3075319" y="3746069"/>
            <a:ext cx="2141372"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67" name="TextBox 66">
            <a:extLst>
              <a:ext uri="{FF2B5EF4-FFF2-40B4-BE49-F238E27FC236}">
                <a16:creationId xmlns:a16="http://schemas.microsoft.com/office/drawing/2014/main" id="{B0322C00-2B5B-491F-8A2F-4914985B3CBC}"/>
              </a:ext>
            </a:extLst>
          </p:cNvPr>
          <p:cNvSpPr txBox="1"/>
          <p:nvPr/>
        </p:nvSpPr>
        <p:spPr>
          <a:xfrm>
            <a:off x="2662609" y="260171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1</a:t>
            </a:r>
          </a:p>
        </p:txBody>
      </p:sp>
      <p:cxnSp>
        <p:nvCxnSpPr>
          <p:cNvPr id="70" name="Straight Connector 69">
            <a:extLst>
              <a:ext uri="{FF2B5EF4-FFF2-40B4-BE49-F238E27FC236}">
                <a16:creationId xmlns:a16="http://schemas.microsoft.com/office/drawing/2014/main" id="{D3FE51E1-A384-459B-B1A9-65EDBF2B649F}"/>
              </a:ext>
            </a:extLst>
          </p:cNvPr>
          <p:cNvCxnSpPr>
            <a:cxnSpLocks/>
          </p:cNvCxnSpPr>
          <p:nvPr/>
        </p:nvCxnSpPr>
        <p:spPr bwMode="auto">
          <a:xfrm>
            <a:off x="3047241" y="4297327"/>
            <a:ext cx="2064113"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27ECDE54-8AC9-4D4A-BF9E-6202D02B828D}"/>
              </a:ext>
            </a:extLst>
          </p:cNvPr>
          <p:cNvCxnSpPr>
            <a:cxnSpLocks/>
          </p:cNvCxnSpPr>
          <p:nvPr/>
        </p:nvCxnSpPr>
        <p:spPr bwMode="auto">
          <a:xfrm>
            <a:off x="3047241" y="4141416"/>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77" name="TextBox 76">
            <a:extLst>
              <a:ext uri="{FF2B5EF4-FFF2-40B4-BE49-F238E27FC236}">
                <a16:creationId xmlns:a16="http://schemas.microsoft.com/office/drawing/2014/main" id="{AAD8D7F4-6F00-42B3-B051-B5B2AF963A66}"/>
              </a:ext>
            </a:extLst>
          </p:cNvPr>
          <p:cNvSpPr txBox="1"/>
          <p:nvPr/>
        </p:nvSpPr>
        <p:spPr>
          <a:xfrm flipH="1">
            <a:off x="2648189" y="4160452"/>
            <a:ext cx="69936" cy="206262"/>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3</a:t>
            </a:r>
          </a:p>
        </p:txBody>
      </p:sp>
      <p:cxnSp>
        <p:nvCxnSpPr>
          <p:cNvPr id="78" name="Straight Connector 77">
            <a:extLst>
              <a:ext uri="{FF2B5EF4-FFF2-40B4-BE49-F238E27FC236}">
                <a16:creationId xmlns:a16="http://schemas.microsoft.com/office/drawing/2014/main" id="{AA237189-6ACB-45D7-8594-C17173ECF0B7}"/>
              </a:ext>
            </a:extLst>
          </p:cNvPr>
          <p:cNvCxnSpPr>
            <a:cxnSpLocks/>
          </p:cNvCxnSpPr>
          <p:nvPr/>
        </p:nvCxnSpPr>
        <p:spPr bwMode="auto">
          <a:xfrm>
            <a:off x="3028852" y="4454351"/>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id="{A0FE5E36-427C-4520-9B54-5CA139ED73C1}"/>
              </a:ext>
            </a:extLst>
          </p:cNvPr>
          <p:cNvSpPr txBox="1"/>
          <p:nvPr/>
        </p:nvSpPr>
        <p:spPr>
          <a:xfrm>
            <a:off x="104505" y="5759522"/>
            <a:ext cx="409086"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a:solidFill>
                  <a:schemeClr val="tx1"/>
                </a:solidFill>
                <a:latin typeface="Ericsson Hilda"/>
              </a:rPr>
              <a:t>IMS</a:t>
            </a:r>
            <a:endParaRPr kumimoji="0" lang="en-US" sz="1000" b="0" i="0" u="none" strike="noStrike" kern="1200" cap="none" spc="0" normalizeH="0" baseline="0" noProof="0">
              <a:ln>
                <a:noFill/>
              </a:ln>
              <a:solidFill>
                <a:schemeClr val="tx1"/>
              </a:solidFill>
              <a:effectLst/>
              <a:uLnTx/>
              <a:uFillTx/>
              <a:latin typeface="Ericsson Hilda"/>
            </a:endParaRPr>
          </a:p>
        </p:txBody>
      </p:sp>
      <p:sp>
        <p:nvSpPr>
          <p:cNvPr id="80" name="TextBox 79">
            <a:extLst>
              <a:ext uri="{FF2B5EF4-FFF2-40B4-BE49-F238E27FC236}">
                <a16:creationId xmlns:a16="http://schemas.microsoft.com/office/drawing/2014/main" id="{9A9D8526-B2F2-4009-85EF-6512047E611F}"/>
              </a:ext>
            </a:extLst>
          </p:cNvPr>
          <p:cNvSpPr txBox="1"/>
          <p:nvPr/>
        </p:nvSpPr>
        <p:spPr>
          <a:xfrm>
            <a:off x="95088" y="5979197"/>
            <a:ext cx="631904"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Internet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81" name="Straight Connector 80">
            <a:extLst>
              <a:ext uri="{FF2B5EF4-FFF2-40B4-BE49-F238E27FC236}">
                <a16:creationId xmlns:a16="http://schemas.microsoft.com/office/drawing/2014/main" id="{919D4F7B-00D9-4DDE-968A-27E7A2F2965C}"/>
              </a:ext>
            </a:extLst>
          </p:cNvPr>
          <p:cNvCxnSpPr>
            <a:cxnSpLocks/>
          </p:cNvCxnSpPr>
          <p:nvPr/>
        </p:nvCxnSpPr>
        <p:spPr bwMode="auto">
          <a:xfrm>
            <a:off x="831338" y="5889795"/>
            <a:ext cx="732015" cy="0"/>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726CBE2A-11A2-4C07-8DB2-16480A40AA7A}"/>
              </a:ext>
            </a:extLst>
          </p:cNvPr>
          <p:cNvCxnSpPr>
            <a:cxnSpLocks/>
          </p:cNvCxnSpPr>
          <p:nvPr/>
        </p:nvCxnSpPr>
        <p:spPr bwMode="auto">
          <a:xfrm>
            <a:off x="831338" y="6125955"/>
            <a:ext cx="732015" cy="0"/>
          </a:xfrm>
          <a:prstGeom prst="line">
            <a:avLst/>
          </a:prstGeom>
          <a:solidFill>
            <a:schemeClr val="accent1"/>
          </a:solidFill>
          <a:ln w="44450" cap="flat" cmpd="sng" algn="ctr">
            <a:solidFill>
              <a:schemeClr val="accent3"/>
            </a:solidFill>
            <a:prstDash val="solid"/>
            <a:round/>
            <a:headEnd type="none" w="med" len="med"/>
            <a:tailEnd type="none" w="med" len="med"/>
          </a:ln>
          <a:effectLst/>
        </p:spPr>
      </p:cxnSp>
      <p:sp>
        <p:nvSpPr>
          <p:cNvPr id="83" name="TextBox 82">
            <a:extLst>
              <a:ext uri="{FF2B5EF4-FFF2-40B4-BE49-F238E27FC236}">
                <a16:creationId xmlns:a16="http://schemas.microsoft.com/office/drawing/2014/main" id="{B97D9CAD-46A9-4B8A-A35B-5A10A89462FB}"/>
              </a:ext>
            </a:extLst>
          </p:cNvPr>
          <p:cNvSpPr txBox="1"/>
          <p:nvPr/>
        </p:nvSpPr>
        <p:spPr>
          <a:xfrm>
            <a:off x="88244" y="6238829"/>
            <a:ext cx="744114"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Enterprise</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84" name="Straight Connector 83">
            <a:extLst>
              <a:ext uri="{FF2B5EF4-FFF2-40B4-BE49-F238E27FC236}">
                <a16:creationId xmlns:a16="http://schemas.microsoft.com/office/drawing/2014/main" id="{27534EFF-7466-48CA-A053-1E3C94C156CE}"/>
              </a:ext>
            </a:extLst>
          </p:cNvPr>
          <p:cNvCxnSpPr>
            <a:cxnSpLocks/>
          </p:cNvCxnSpPr>
          <p:nvPr/>
        </p:nvCxnSpPr>
        <p:spPr bwMode="auto">
          <a:xfrm>
            <a:off x="824494" y="6385587"/>
            <a:ext cx="732015" cy="0"/>
          </a:xfrm>
          <a:prstGeom prst="line">
            <a:avLst/>
          </a:prstGeom>
          <a:solidFill>
            <a:schemeClr val="accent1"/>
          </a:solidFill>
          <a:ln w="44450" cap="flat" cmpd="sng" algn="ctr">
            <a:solidFill>
              <a:srgbClr val="FFC000"/>
            </a:solidFill>
            <a:prstDash val="solid"/>
            <a:round/>
            <a:headEnd type="none" w="med" len="med"/>
            <a:tailEnd type="none" w="med" len="med"/>
          </a:ln>
          <a:effectLst/>
        </p:spPr>
      </p:cxnSp>
      <p:sp>
        <p:nvSpPr>
          <p:cNvPr id="2" name="Rectangle 1">
            <a:extLst>
              <a:ext uri="{FF2B5EF4-FFF2-40B4-BE49-F238E27FC236}">
                <a16:creationId xmlns:a16="http://schemas.microsoft.com/office/drawing/2014/main" id="{8871E9BB-D3A0-4687-830C-6D4C92E261AA}"/>
              </a:ext>
            </a:extLst>
          </p:cNvPr>
          <p:cNvSpPr/>
          <p:nvPr/>
        </p:nvSpPr>
        <p:spPr>
          <a:xfrm>
            <a:off x="88244" y="2543138"/>
            <a:ext cx="2561221" cy="2893100"/>
          </a:xfrm>
          <a:prstGeom prst="rect">
            <a:avLst/>
          </a:prstGeom>
        </p:spPr>
        <p:txBody>
          <a:bodyPr wrap="square">
            <a:spAutoFit/>
          </a:bodyPr>
          <a:lstStyle/>
          <a:p>
            <a:pPr marL="285750" indent="-285750">
              <a:buFont typeface="Arial" panose="020B0604020202020204" pitchFamily="34" charset="0"/>
              <a:buChar char="•"/>
            </a:pPr>
            <a:r>
              <a:rPr lang="en-US" sz="1400" kern="1000" spc="-30">
                <a:solidFill>
                  <a:srgbClr val="181818"/>
                </a:solidFill>
                <a:latin typeface="Ericsson Hilda"/>
              </a:rPr>
              <a:t>UE1: </a:t>
            </a:r>
            <a:r>
              <a:rPr lang="en-US" sz="1400" kern="1000" spc="-30">
                <a:solidFill>
                  <a:schemeClr val="tx1"/>
                </a:solidFill>
                <a:latin typeface="Ericsson Hilda"/>
              </a:rPr>
              <a:t>All PDU sessions on MBB network slice </a:t>
            </a:r>
            <a:br>
              <a:rPr lang="en-US" sz="1400" kern="1000" spc="-30">
                <a:solidFill>
                  <a:schemeClr val="tx1"/>
                </a:solidFill>
                <a:latin typeface="Ericsson Hilda"/>
              </a:rPr>
            </a:br>
            <a:endParaRPr lang="en-US" sz="1400" kern="1000" spc="-30">
              <a:solidFill>
                <a:schemeClr val="tx1"/>
              </a:solidFill>
              <a:latin typeface="Ericsson Hilda"/>
            </a:endParaRPr>
          </a:p>
          <a:p>
            <a:pPr marL="285750" indent="-285750">
              <a:buFont typeface="Arial" panose="020B0604020202020204" pitchFamily="34" charset="0"/>
              <a:buChar char="•"/>
            </a:pPr>
            <a:r>
              <a:rPr lang="en-US" sz="1400" kern="1000" spc="-30">
                <a:solidFill>
                  <a:schemeClr val="tx1"/>
                </a:solidFill>
                <a:latin typeface="Ericsson Hilda"/>
              </a:rPr>
              <a:t>UE2:  Additional enterprise PDU session on additional network slice D</a:t>
            </a:r>
            <a:br>
              <a:rPr lang="en-US" sz="1400" kern="1000" spc="-30">
                <a:solidFill>
                  <a:schemeClr val="tx1"/>
                </a:solidFill>
                <a:latin typeface="Ericsson Hilda"/>
              </a:rPr>
            </a:br>
            <a:endParaRPr lang="en-US" sz="1400" kern="1000" spc="-30">
              <a:solidFill>
                <a:schemeClr val="tx1"/>
              </a:solidFill>
              <a:latin typeface="Ericsson Hilda"/>
            </a:endParaRPr>
          </a:p>
          <a:p>
            <a:pPr marL="285750" indent="-285750">
              <a:buFont typeface="Arial" panose="020B0604020202020204" pitchFamily="34" charset="0"/>
              <a:buChar char="•"/>
            </a:pPr>
            <a:r>
              <a:rPr lang="en-US" sz="1400">
                <a:solidFill>
                  <a:schemeClr val="tx1"/>
                </a:solidFill>
              </a:rPr>
              <a:t>Robot3: IT and OT PDU session on on-premise network slice </a:t>
            </a:r>
            <a:br>
              <a:rPr lang="en-US" sz="1400">
                <a:solidFill>
                  <a:schemeClr val="tx1"/>
                </a:solidFill>
              </a:rPr>
            </a:br>
            <a:endParaRPr lang="en-US" sz="1400">
              <a:solidFill>
                <a:schemeClr val="tx1"/>
              </a:solidFill>
            </a:endParaRPr>
          </a:p>
          <a:p>
            <a:pPr marL="285750" indent="-285750">
              <a:buFont typeface="Arial" panose="020B0604020202020204" pitchFamily="34" charset="0"/>
              <a:buChar char="•"/>
            </a:pPr>
            <a:r>
              <a:rPr lang="en-US" sz="1400" kern="1000" spc="-30">
                <a:solidFill>
                  <a:schemeClr val="tx1"/>
                </a:solidFill>
                <a:latin typeface="Ericsson Hilda"/>
              </a:rPr>
              <a:t>Robot4: OT PDU session on OT network slice</a:t>
            </a:r>
            <a:endParaRPr lang="en-US" sz="1400">
              <a:solidFill>
                <a:schemeClr val="tx1"/>
              </a:solidFill>
            </a:endParaRPr>
          </a:p>
        </p:txBody>
      </p:sp>
      <p:sp>
        <p:nvSpPr>
          <p:cNvPr id="90" name="Rectangle 89">
            <a:extLst>
              <a:ext uri="{FF2B5EF4-FFF2-40B4-BE49-F238E27FC236}">
                <a16:creationId xmlns:a16="http://schemas.microsoft.com/office/drawing/2014/main" id="{8AC0DC7B-2917-4D88-945C-8FCB9BA77D9B}"/>
              </a:ext>
            </a:extLst>
          </p:cNvPr>
          <p:cNvSpPr/>
          <p:nvPr/>
        </p:nvSpPr>
        <p:spPr bwMode="auto">
          <a:xfrm>
            <a:off x="3298483" y="5248101"/>
            <a:ext cx="1990660" cy="240274"/>
          </a:xfrm>
          <a:prstGeom prst="rect">
            <a:avLst/>
          </a:prstGeom>
          <a:solidFill>
            <a:schemeClr val="accent3">
              <a:lumMod val="20000"/>
              <a:lumOff val="80000"/>
            </a:schemeClr>
          </a:solidFill>
          <a:ln w="12700" cap="flat" cmpd="sng" algn="ctr">
            <a:solidFill>
              <a:schemeClr val="bg2">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R="0" lvl="0" algn="l" defTabSz="914400" rtl="0" eaLnBrk="1" fontAlgn="base" latinLnBrk="0" hangingPunct="1">
              <a:lnSpc>
                <a:spcPct val="100000"/>
              </a:lnSpc>
              <a:spcBef>
                <a:spcPct val="50000"/>
              </a:spcBef>
              <a:spcAft>
                <a:spcPct val="0"/>
              </a:spcAft>
              <a:buClrTx/>
              <a:buSzTx/>
              <a:tabLst/>
              <a:defRPr/>
            </a:pPr>
            <a:endParaRPr kumimoji="0" lang="en-US" sz="2000" b="0" i="0" u="none" strike="noStrike" kern="1200" cap="none" spc="0" normalizeH="0" baseline="0" noProof="0">
              <a:ln>
                <a:noFill/>
              </a:ln>
              <a:solidFill>
                <a:srgbClr val="58585A"/>
              </a:solidFill>
              <a:effectLst/>
              <a:uLnTx/>
              <a:uFillTx/>
              <a:latin typeface="Ericsson Hilda"/>
              <a:ea typeface="+mn-ea"/>
              <a:cs typeface="+mn-cs"/>
            </a:endParaRPr>
          </a:p>
        </p:txBody>
      </p:sp>
      <p:cxnSp>
        <p:nvCxnSpPr>
          <p:cNvPr id="93" name="Straight Connector 92">
            <a:extLst>
              <a:ext uri="{FF2B5EF4-FFF2-40B4-BE49-F238E27FC236}">
                <a16:creationId xmlns:a16="http://schemas.microsoft.com/office/drawing/2014/main" id="{CD96C997-A812-4F3B-98BE-792305E95681}"/>
              </a:ext>
            </a:extLst>
          </p:cNvPr>
          <p:cNvCxnSpPr>
            <a:cxnSpLocks/>
          </p:cNvCxnSpPr>
          <p:nvPr/>
        </p:nvCxnSpPr>
        <p:spPr bwMode="auto">
          <a:xfrm>
            <a:off x="3062746" y="5004193"/>
            <a:ext cx="2076004" cy="5946"/>
          </a:xfrm>
          <a:prstGeom prst="line">
            <a:avLst/>
          </a:prstGeom>
          <a:solidFill>
            <a:schemeClr val="accent1"/>
          </a:solidFill>
          <a:ln w="44450" cap="flat" cmpd="sng" algn="ctr">
            <a:solidFill>
              <a:schemeClr val="tx1"/>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046CD759-9535-4DB4-B070-A5AE92005D09}"/>
              </a:ext>
            </a:extLst>
          </p:cNvPr>
          <p:cNvCxnSpPr>
            <a:cxnSpLocks/>
          </p:cNvCxnSpPr>
          <p:nvPr/>
        </p:nvCxnSpPr>
        <p:spPr bwMode="auto">
          <a:xfrm>
            <a:off x="3063057" y="4855764"/>
            <a:ext cx="2064113" cy="19036"/>
          </a:xfrm>
          <a:prstGeom prst="line">
            <a:avLst/>
          </a:prstGeom>
          <a:solidFill>
            <a:schemeClr val="accent1"/>
          </a:solidFill>
          <a:ln w="44450" cap="flat" cmpd="sng" algn="ctr">
            <a:solidFill>
              <a:schemeClr val="accent2"/>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8936E027-2DBD-4BB6-9946-58D7AB6B1D82}"/>
              </a:ext>
            </a:extLst>
          </p:cNvPr>
          <p:cNvSpPr txBox="1"/>
          <p:nvPr/>
        </p:nvSpPr>
        <p:spPr>
          <a:xfrm>
            <a:off x="2539420" y="4884046"/>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4</a:t>
            </a:r>
          </a:p>
        </p:txBody>
      </p:sp>
      <p:cxnSp>
        <p:nvCxnSpPr>
          <p:cNvPr id="99" name="Straight Connector 98">
            <a:extLst>
              <a:ext uri="{FF2B5EF4-FFF2-40B4-BE49-F238E27FC236}">
                <a16:creationId xmlns:a16="http://schemas.microsoft.com/office/drawing/2014/main" id="{A2530E1C-E07C-45E8-963C-E78A925A03A2}"/>
              </a:ext>
            </a:extLst>
          </p:cNvPr>
          <p:cNvCxnSpPr>
            <a:cxnSpLocks/>
          </p:cNvCxnSpPr>
          <p:nvPr/>
        </p:nvCxnSpPr>
        <p:spPr bwMode="auto">
          <a:xfrm>
            <a:off x="3062746" y="5349784"/>
            <a:ext cx="2141372"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
        <p:nvSpPr>
          <p:cNvPr id="34" name="Rectangle 33">
            <a:extLst>
              <a:ext uri="{FF2B5EF4-FFF2-40B4-BE49-F238E27FC236}">
                <a16:creationId xmlns:a16="http://schemas.microsoft.com/office/drawing/2014/main" id="{98A5A702-B2BD-4956-9221-358CAD94CE67}"/>
              </a:ext>
            </a:extLst>
          </p:cNvPr>
          <p:cNvSpPr/>
          <p:nvPr/>
        </p:nvSpPr>
        <p:spPr bwMode="auto">
          <a:xfrm>
            <a:off x="4349372" y="2174944"/>
            <a:ext cx="873343" cy="3408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400" b="0" i="0" u="none" strike="noStrike" kern="1200" cap="none" spc="0" normalizeH="0" baseline="0" noProof="0">
                <a:ln>
                  <a:noFill/>
                </a:ln>
                <a:effectLst/>
                <a:uLnTx/>
                <a:uFillTx/>
                <a:latin typeface="Ericsson Hilda"/>
                <a:ea typeface="+mn-ea"/>
                <a:cs typeface="+mn-cs"/>
              </a:rPr>
              <a:t>5GC</a:t>
            </a:r>
          </a:p>
        </p:txBody>
      </p:sp>
      <p:sp>
        <p:nvSpPr>
          <p:cNvPr id="35" name="Rectangle 34">
            <a:extLst>
              <a:ext uri="{FF2B5EF4-FFF2-40B4-BE49-F238E27FC236}">
                <a16:creationId xmlns:a16="http://schemas.microsoft.com/office/drawing/2014/main" id="{AEABC827-0019-4BB0-8F76-151EAF9FC8A9}"/>
              </a:ext>
            </a:extLst>
          </p:cNvPr>
          <p:cNvSpPr/>
          <p:nvPr/>
        </p:nvSpPr>
        <p:spPr bwMode="auto">
          <a:xfrm>
            <a:off x="3398778" y="2174943"/>
            <a:ext cx="873343" cy="3408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50000"/>
              </a:spcBef>
              <a:spcAft>
                <a:spcPct val="0"/>
              </a:spcAft>
            </a:pPr>
            <a:r>
              <a:rPr lang="en-US" sz="1400">
                <a:solidFill>
                  <a:schemeClr val="dk1"/>
                </a:solidFill>
                <a:latin typeface="Ericsson Hilda"/>
              </a:rPr>
              <a:t>NG RAN </a:t>
            </a:r>
          </a:p>
        </p:txBody>
      </p:sp>
      <p:sp>
        <p:nvSpPr>
          <p:cNvPr id="111" name="TextBox 110">
            <a:extLst>
              <a:ext uri="{FF2B5EF4-FFF2-40B4-BE49-F238E27FC236}">
                <a16:creationId xmlns:a16="http://schemas.microsoft.com/office/drawing/2014/main" id="{6F7A166F-D33A-4FAF-87EA-503596536A15}"/>
              </a:ext>
            </a:extLst>
          </p:cNvPr>
          <p:cNvSpPr txBox="1"/>
          <p:nvPr/>
        </p:nvSpPr>
        <p:spPr>
          <a:xfrm>
            <a:off x="2661548" y="3244397"/>
            <a:ext cx="349363" cy="410831"/>
          </a:xfrm>
          <a:prstGeom prst="rect">
            <a:avLst/>
          </a:prstGeom>
        </p:spPr>
        <p:txBody>
          <a:bodyPr vert="horz" wrap="square" lIns="72000" tIns="36000" rIns="72000" bIns="36000" rtlCol="0" anchor="t">
            <a:noAutofit/>
          </a:bodyPr>
          <a:lstStyle/>
          <a:p>
            <a:pPr marR="0" algn="ctr" defTabSz="914400" rtl="0" eaLnBrk="1" fontAlgn="base" latinLnBrk="0" hangingPunct="1">
              <a:lnSpc>
                <a:spcPct val="100000"/>
              </a:lnSpc>
              <a:spcBef>
                <a:spcPts val="800"/>
              </a:spcBef>
              <a:spcAft>
                <a:spcPct val="0"/>
              </a:spcAft>
              <a:buClrTx/>
              <a:buSzTx/>
              <a:tabLst/>
            </a:pPr>
            <a:r>
              <a:rPr kumimoji="0" lang="en-US" sz="2000" b="0" i="0" u="none" strike="noStrike" kern="1000" cap="none" spc="-30" normalizeH="0" baseline="0" noProof="0">
                <a:ln>
                  <a:noFill/>
                </a:ln>
                <a:solidFill>
                  <a:srgbClr val="181818"/>
                </a:solidFill>
                <a:effectLst/>
                <a:uLnTx/>
                <a:uFillTx/>
                <a:latin typeface="Ericsson Hilda"/>
                <a:ea typeface="+mn-ea"/>
                <a:cs typeface="+mn-cs"/>
              </a:rPr>
              <a:t>2</a:t>
            </a:r>
          </a:p>
        </p:txBody>
      </p:sp>
      <p:sp>
        <p:nvSpPr>
          <p:cNvPr id="63" name="TextBox 62">
            <a:extLst>
              <a:ext uri="{FF2B5EF4-FFF2-40B4-BE49-F238E27FC236}">
                <a16:creationId xmlns:a16="http://schemas.microsoft.com/office/drawing/2014/main" id="{E293744C-A09E-4BD2-996D-CFE15222BBA5}"/>
              </a:ext>
            </a:extLst>
          </p:cNvPr>
          <p:cNvSpPr txBox="1"/>
          <p:nvPr/>
        </p:nvSpPr>
        <p:spPr>
          <a:xfrm>
            <a:off x="5256219" y="2720273"/>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MBB slice </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5" name="TextBox 64">
            <a:extLst>
              <a:ext uri="{FF2B5EF4-FFF2-40B4-BE49-F238E27FC236}">
                <a16:creationId xmlns:a16="http://schemas.microsoft.com/office/drawing/2014/main" id="{4F1B6ECB-ACA5-47D4-83F4-F2E36F27D4B4}"/>
              </a:ext>
            </a:extLst>
          </p:cNvPr>
          <p:cNvSpPr txBox="1"/>
          <p:nvPr/>
        </p:nvSpPr>
        <p:spPr>
          <a:xfrm>
            <a:off x="5244662" y="3669261"/>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Enterprise slice  </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66" name="TextBox 65">
            <a:extLst>
              <a:ext uri="{FF2B5EF4-FFF2-40B4-BE49-F238E27FC236}">
                <a16:creationId xmlns:a16="http://schemas.microsoft.com/office/drawing/2014/main" id="{4A1CF4AB-1BCA-47D3-8AA8-2511AE2F2512}"/>
              </a:ext>
            </a:extLst>
          </p:cNvPr>
          <p:cNvSpPr txBox="1"/>
          <p:nvPr/>
        </p:nvSpPr>
        <p:spPr>
          <a:xfrm>
            <a:off x="5218513" y="4192580"/>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  On premise slice</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72" name="TextBox 71">
            <a:extLst>
              <a:ext uri="{FF2B5EF4-FFF2-40B4-BE49-F238E27FC236}">
                <a16:creationId xmlns:a16="http://schemas.microsoft.com/office/drawing/2014/main" id="{22AA37D2-FE9E-492E-9D09-5D8F79D0DC8C}"/>
              </a:ext>
            </a:extLst>
          </p:cNvPr>
          <p:cNvSpPr txBox="1"/>
          <p:nvPr/>
        </p:nvSpPr>
        <p:spPr>
          <a:xfrm>
            <a:off x="5246016" y="5249541"/>
            <a:ext cx="998355" cy="245477"/>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800" kern="1000" spc="-30">
                <a:solidFill>
                  <a:srgbClr val="181818"/>
                </a:solidFill>
                <a:latin typeface="Ericsson Hilda"/>
                <a:ea typeface="+mn-ea"/>
                <a:cs typeface="+mn-cs"/>
              </a:rPr>
              <a:t>On premise </a:t>
            </a:r>
            <a:br>
              <a:rPr lang="en-US" sz="800" kern="1000" spc="-30">
                <a:solidFill>
                  <a:srgbClr val="181818"/>
                </a:solidFill>
                <a:latin typeface="Ericsson Hilda"/>
                <a:ea typeface="+mn-ea"/>
                <a:cs typeface="+mn-cs"/>
              </a:rPr>
            </a:br>
            <a:r>
              <a:rPr lang="en-US" sz="800" kern="1000" spc="-30">
                <a:solidFill>
                  <a:srgbClr val="181818"/>
                </a:solidFill>
                <a:latin typeface="Ericsson Hilda"/>
                <a:ea typeface="+mn-ea"/>
                <a:cs typeface="+mn-cs"/>
              </a:rPr>
              <a:t>OT slice</a:t>
            </a:r>
            <a:endParaRPr kumimoji="0" lang="en-US" sz="800" b="0" i="0" u="none" strike="noStrike" kern="1000" cap="none" spc="-30" normalizeH="0" baseline="0" noProof="0">
              <a:ln>
                <a:noFill/>
              </a:ln>
              <a:solidFill>
                <a:srgbClr val="181818"/>
              </a:solidFill>
              <a:effectLst/>
              <a:uLnTx/>
              <a:uFillTx/>
              <a:latin typeface="Ericsson Hilda"/>
              <a:ea typeface="+mn-ea"/>
              <a:cs typeface="+mn-cs"/>
            </a:endParaRPr>
          </a:p>
        </p:txBody>
      </p:sp>
      <p:sp>
        <p:nvSpPr>
          <p:cNvPr id="73" name="Freeform 3">
            <a:extLst>
              <a:ext uri="{FF2B5EF4-FFF2-40B4-BE49-F238E27FC236}">
                <a16:creationId xmlns:a16="http://schemas.microsoft.com/office/drawing/2014/main" id="{35B70E90-A595-4BDD-B3AE-618B523C04B9}"/>
              </a:ext>
            </a:extLst>
          </p:cNvPr>
          <p:cNvSpPr>
            <a:spLocks noChangeAspect="1" noEditPoints="1"/>
          </p:cNvSpPr>
          <p:nvPr/>
        </p:nvSpPr>
        <p:spPr bwMode="auto">
          <a:xfrm>
            <a:off x="2559211" y="4052862"/>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88" name="Freeform 3">
            <a:extLst>
              <a:ext uri="{FF2B5EF4-FFF2-40B4-BE49-F238E27FC236}">
                <a16:creationId xmlns:a16="http://schemas.microsoft.com/office/drawing/2014/main" id="{3F1E1F96-BFF4-40E1-8619-B05A1EEB2A41}"/>
              </a:ext>
            </a:extLst>
          </p:cNvPr>
          <p:cNvSpPr>
            <a:spLocks noChangeAspect="1" noEditPoints="1"/>
          </p:cNvSpPr>
          <p:nvPr/>
        </p:nvSpPr>
        <p:spPr bwMode="auto">
          <a:xfrm>
            <a:off x="2618421" y="4780150"/>
            <a:ext cx="465077" cy="488929"/>
          </a:xfrm>
          <a:custGeom>
            <a:avLst/>
            <a:gdLst>
              <a:gd name="T0" fmla="*/ 2147483646 w 378"/>
              <a:gd name="T1" fmla="*/ 2147483646 h 395"/>
              <a:gd name="T2" fmla="*/ 2147483646 w 378"/>
              <a:gd name="T3" fmla="*/ 2147483646 h 395"/>
              <a:gd name="T4" fmla="*/ 2147483646 w 378"/>
              <a:gd name="T5" fmla="*/ 2147483646 h 395"/>
              <a:gd name="T6" fmla="*/ 2147483646 w 378"/>
              <a:gd name="T7" fmla="*/ 2147483646 h 395"/>
              <a:gd name="T8" fmla="*/ 2147483646 w 378"/>
              <a:gd name="T9" fmla="*/ 2147483646 h 395"/>
              <a:gd name="T10" fmla="*/ 2147483646 w 378"/>
              <a:gd name="T11" fmla="*/ 2147483646 h 395"/>
              <a:gd name="T12" fmla="*/ 2147483646 w 378"/>
              <a:gd name="T13" fmla="*/ 2147483646 h 395"/>
              <a:gd name="T14" fmla="*/ 2147483646 w 378"/>
              <a:gd name="T15" fmla="*/ 2147483646 h 395"/>
              <a:gd name="T16" fmla="*/ 2147483646 w 378"/>
              <a:gd name="T17" fmla="*/ 2147483646 h 395"/>
              <a:gd name="T18" fmla="*/ 2147483646 w 378"/>
              <a:gd name="T19" fmla="*/ 2147483646 h 395"/>
              <a:gd name="T20" fmla="*/ 2147483646 w 378"/>
              <a:gd name="T21" fmla="*/ 2147483646 h 395"/>
              <a:gd name="T22" fmla="*/ 2147483646 w 378"/>
              <a:gd name="T23" fmla="*/ 2147483646 h 395"/>
              <a:gd name="T24" fmla="*/ 2147483646 w 378"/>
              <a:gd name="T25" fmla="*/ 2147483646 h 395"/>
              <a:gd name="T26" fmla="*/ 2147483646 w 378"/>
              <a:gd name="T27" fmla="*/ 2147483646 h 395"/>
              <a:gd name="T28" fmla="*/ 2147483646 w 378"/>
              <a:gd name="T29" fmla="*/ 2147483646 h 395"/>
              <a:gd name="T30" fmla="*/ 2147483646 w 378"/>
              <a:gd name="T31" fmla="*/ 2147483646 h 395"/>
              <a:gd name="T32" fmla="*/ 2147483646 w 378"/>
              <a:gd name="T33" fmla="*/ 2147483646 h 395"/>
              <a:gd name="T34" fmla="*/ 2147483646 w 378"/>
              <a:gd name="T35" fmla="*/ 2147483646 h 395"/>
              <a:gd name="T36" fmla="*/ 2147483646 w 378"/>
              <a:gd name="T37" fmla="*/ 2147483646 h 395"/>
              <a:gd name="T38" fmla="*/ 2147483646 w 378"/>
              <a:gd name="T39" fmla="*/ 2147483646 h 395"/>
              <a:gd name="T40" fmla="*/ 2147483646 w 378"/>
              <a:gd name="T41" fmla="*/ 2147483646 h 395"/>
              <a:gd name="T42" fmla="*/ 2147483646 w 378"/>
              <a:gd name="T43" fmla="*/ 2147483646 h 395"/>
              <a:gd name="T44" fmla="*/ 2147483646 w 378"/>
              <a:gd name="T45" fmla="*/ 2147483646 h 395"/>
              <a:gd name="T46" fmla="*/ 2147483646 w 378"/>
              <a:gd name="T47" fmla="*/ 2147483646 h 395"/>
              <a:gd name="T48" fmla="*/ 2147483646 w 378"/>
              <a:gd name="T49" fmla="*/ 2147483646 h 395"/>
              <a:gd name="T50" fmla="*/ 2147483646 w 378"/>
              <a:gd name="T51" fmla="*/ 2147483646 h 395"/>
              <a:gd name="T52" fmla="*/ 2147483646 w 378"/>
              <a:gd name="T53" fmla="*/ 2147483646 h 395"/>
              <a:gd name="T54" fmla="*/ 2147483646 w 378"/>
              <a:gd name="T55" fmla="*/ 2147483646 h 395"/>
              <a:gd name="T56" fmla="*/ 2147483646 w 378"/>
              <a:gd name="T57" fmla="*/ 2147483646 h 395"/>
              <a:gd name="T58" fmla="*/ 2147483646 w 378"/>
              <a:gd name="T59" fmla="*/ 2147483646 h 395"/>
              <a:gd name="T60" fmla="*/ 2147483646 w 378"/>
              <a:gd name="T61" fmla="*/ 2147483646 h 395"/>
              <a:gd name="T62" fmla="*/ 2147483646 w 378"/>
              <a:gd name="T63" fmla="*/ 2147483646 h 395"/>
              <a:gd name="T64" fmla="*/ 2147483646 w 378"/>
              <a:gd name="T65" fmla="*/ 2147483646 h 395"/>
              <a:gd name="T66" fmla="*/ 2147483646 w 378"/>
              <a:gd name="T67" fmla="*/ 2147483646 h 395"/>
              <a:gd name="T68" fmla="*/ 2147483646 w 378"/>
              <a:gd name="T69" fmla="*/ 2147483646 h 395"/>
              <a:gd name="T70" fmla="*/ 2147483646 w 378"/>
              <a:gd name="T71" fmla="*/ 2147483646 h 395"/>
              <a:gd name="T72" fmla="*/ 2147483646 w 378"/>
              <a:gd name="T73" fmla="*/ 2147483646 h 395"/>
              <a:gd name="T74" fmla="*/ 2147483646 w 378"/>
              <a:gd name="T75" fmla="*/ 2147483646 h 395"/>
              <a:gd name="T76" fmla="*/ 2147483646 w 378"/>
              <a:gd name="T77" fmla="*/ 2147483646 h 395"/>
              <a:gd name="T78" fmla="*/ 2147483646 w 378"/>
              <a:gd name="T79" fmla="*/ 2147483646 h 395"/>
              <a:gd name="T80" fmla="*/ 2147483646 w 378"/>
              <a:gd name="T81" fmla="*/ 2147483646 h 395"/>
              <a:gd name="T82" fmla="*/ 2147483646 w 378"/>
              <a:gd name="T83" fmla="*/ 2147483646 h 395"/>
              <a:gd name="T84" fmla="*/ 2147483646 w 378"/>
              <a:gd name="T85" fmla="*/ 2147483646 h 395"/>
              <a:gd name="T86" fmla="*/ 2147483646 w 378"/>
              <a:gd name="T87" fmla="*/ 2147483646 h 395"/>
              <a:gd name="T88" fmla="*/ 2147483646 w 378"/>
              <a:gd name="T89" fmla="*/ 2147483646 h 395"/>
              <a:gd name="T90" fmla="*/ 2147483646 w 378"/>
              <a:gd name="T91" fmla="*/ 2147483646 h 395"/>
              <a:gd name="T92" fmla="*/ 2147483646 w 378"/>
              <a:gd name="T93" fmla="*/ 2147483646 h 395"/>
              <a:gd name="T94" fmla="*/ 2147483646 w 378"/>
              <a:gd name="T95" fmla="*/ 2147483646 h 395"/>
              <a:gd name="T96" fmla="*/ 2147483646 w 378"/>
              <a:gd name="T97" fmla="*/ 2147483646 h 395"/>
              <a:gd name="T98" fmla="*/ 2147483646 w 378"/>
              <a:gd name="T99" fmla="*/ 2147483646 h 395"/>
              <a:gd name="T100" fmla="*/ 2147483646 w 378"/>
              <a:gd name="T101" fmla="*/ 2147483646 h 395"/>
              <a:gd name="T102" fmla="*/ 2147483646 w 378"/>
              <a:gd name="T103" fmla="*/ 2147483646 h 395"/>
              <a:gd name="T104" fmla="*/ 2147483646 w 378"/>
              <a:gd name="T105" fmla="*/ 2147483646 h 3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8" h="395">
                <a:moveTo>
                  <a:pt x="370" y="90"/>
                </a:moveTo>
                <a:cubicBezTo>
                  <a:pt x="368" y="86"/>
                  <a:pt x="363" y="84"/>
                  <a:pt x="359" y="86"/>
                </a:cubicBezTo>
                <a:cubicBezTo>
                  <a:pt x="355" y="88"/>
                  <a:pt x="354" y="93"/>
                  <a:pt x="356" y="97"/>
                </a:cubicBezTo>
                <a:cubicBezTo>
                  <a:pt x="360" y="105"/>
                  <a:pt x="361" y="114"/>
                  <a:pt x="359" y="123"/>
                </a:cubicBezTo>
                <a:cubicBezTo>
                  <a:pt x="354" y="145"/>
                  <a:pt x="332" y="159"/>
                  <a:pt x="310" y="154"/>
                </a:cubicBezTo>
                <a:cubicBezTo>
                  <a:pt x="299" y="152"/>
                  <a:pt x="289" y="146"/>
                  <a:pt x="283" y="137"/>
                </a:cubicBezTo>
                <a:cubicBezTo>
                  <a:pt x="277" y="128"/>
                  <a:pt x="275" y="117"/>
                  <a:pt x="278" y="107"/>
                </a:cubicBezTo>
                <a:cubicBezTo>
                  <a:pt x="282" y="85"/>
                  <a:pt x="304" y="71"/>
                  <a:pt x="327" y="76"/>
                </a:cubicBezTo>
                <a:cubicBezTo>
                  <a:pt x="330" y="76"/>
                  <a:pt x="333" y="77"/>
                  <a:pt x="336" y="79"/>
                </a:cubicBezTo>
                <a:cubicBezTo>
                  <a:pt x="340" y="80"/>
                  <a:pt x="345" y="79"/>
                  <a:pt x="347" y="75"/>
                </a:cubicBezTo>
                <a:cubicBezTo>
                  <a:pt x="349" y="71"/>
                  <a:pt x="347" y="66"/>
                  <a:pt x="343" y="64"/>
                </a:cubicBezTo>
                <a:cubicBezTo>
                  <a:pt x="339" y="62"/>
                  <a:pt x="335" y="61"/>
                  <a:pt x="330" y="60"/>
                </a:cubicBezTo>
                <a:cubicBezTo>
                  <a:pt x="314" y="57"/>
                  <a:pt x="299" y="60"/>
                  <a:pt x="286" y="68"/>
                </a:cubicBezTo>
                <a:cubicBezTo>
                  <a:pt x="201" y="42"/>
                  <a:pt x="201" y="42"/>
                  <a:pt x="201" y="42"/>
                </a:cubicBezTo>
                <a:cubicBezTo>
                  <a:pt x="199" y="35"/>
                  <a:pt x="195" y="28"/>
                  <a:pt x="190" y="22"/>
                </a:cubicBezTo>
                <a:cubicBezTo>
                  <a:pt x="181" y="10"/>
                  <a:pt x="167" y="3"/>
                  <a:pt x="151" y="2"/>
                </a:cubicBezTo>
                <a:cubicBezTo>
                  <a:pt x="136" y="0"/>
                  <a:pt x="122" y="5"/>
                  <a:pt x="111" y="13"/>
                </a:cubicBezTo>
                <a:cubicBezTo>
                  <a:pt x="103" y="9"/>
                  <a:pt x="91" y="5"/>
                  <a:pt x="70" y="4"/>
                </a:cubicBezTo>
                <a:cubicBezTo>
                  <a:pt x="21" y="3"/>
                  <a:pt x="3" y="40"/>
                  <a:pt x="2" y="42"/>
                </a:cubicBezTo>
                <a:cubicBezTo>
                  <a:pt x="0" y="45"/>
                  <a:pt x="1" y="48"/>
                  <a:pt x="3" y="51"/>
                </a:cubicBezTo>
                <a:cubicBezTo>
                  <a:pt x="16" y="64"/>
                  <a:pt x="16" y="64"/>
                  <a:pt x="16" y="64"/>
                </a:cubicBezTo>
                <a:cubicBezTo>
                  <a:pt x="19" y="67"/>
                  <a:pt x="24" y="67"/>
                  <a:pt x="27" y="64"/>
                </a:cubicBezTo>
                <a:cubicBezTo>
                  <a:pt x="27" y="64"/>
                  <a:pt x="47" y="47"/>
                  <a:pt x="69" y="47"/>
                </a:cubicBezTo>
                <a:cubicBezTo>
                  <a:pt x="70" y="47"/>
                  <a:pt x="70" y="47"/>
                  <a:pt x="70" y="47"/>
                </a:cubicBezTo>
                <a:cubicBezTo>
                  <a:pt x="77" y="47"/>
                  <a:pt x="84" y="49"/>
                  <a:pt x="90" y="53"/>
                </a:cubicBezTo>
                <a:cubicBezTo>
                  <a:pt x="89" y="63"/>
                  <a:pt x="91" y="74"/>
                  <a:pt x="96" y="83"/>
                </a:cubicBezTo>
                <a:cubicBezTo>
                  <a:pt x="92" y="88"/>
                  <a:pt x="86" y="93"/>
                  <a:pt x="79" y="96"/>
                </a:cubicBezTo>
                <a:cubicBezTo>
                  <a:pt x="74" y="98"/>
                  <a:pt x="67" y="99"/>
                  <a:pt x="60" y="99"/>
                </a:cubicBezTo>
                <a:cubicBezTo>
                  <a:pt x="46" y="99"/>
                  <a:pt x="33" y="95"/>
                  <a:pt x="33" y="95"/>
                </a:cubicBezTo>
                <a:cubicBezTo>
                  <a:pt x="29" y="93"/>
                  <a:pt x="25" y="95"/>
                  <a:pt x="23" y="99"/>
                </a:cubicBezTo>
                <a:cubicBezTo>
                  <a:pt x="16" y="116"/>
                  <a:pt x="16" y="116"/>
                  <a:pt x="16" y="116"/>
                </a:cubicBezTo>
                <a:cubicBezTo>
                  <a:pt x="15" y="119"/>
                  <a:pt x="15" y="123"/>
                  <a:pt x="18" y="125"/>
                </a:cubicBezTo>
                <a:cubicBezTo>
                  <a:pt x="19" y="126"/>
                  <a:pt x="36" y="142"/>
                  <a:pt x="65" y="142"/>
                </a:cubicBezTo>
                <a:cubicBezTo>
                  <a:pt x="75" y="142"/>
                  <a:pt x="85" y="140"/>
                  <a:pt x="95" y="136"/>
                </a:cubicBezTo>
                <a:cubicBezTo>
                  <a:pt x="116" y="127"/>
                  <a:pt x="127" y="118"/>
                  <a:pt x="132" y="111"/>
                </a:cubicBezTo>
                <a:cubicBezTo>
                  <a:pt x="135" y="111"/>
                  <a:pt x="138" y="112"/>
                  <a:pt x="141" y="112"/>
                </a:cubicBezTo>
                <a:cubicBezTo>
                  <a:pt x="143" y="112"/>
                  <a:pt x="144" y="113"/>
                  <a:pt x="146" y="113"/>
                </a:cubicBezTo>
                <a:cubicBezTo>
                  <a:pt x="146" y="113"/>
                  <a:pt x="146" y="113"/>
                  <a:pt x="146" y="113"/>
                </a:cubicBezTo>
                <a:cubicBezTo>
                  <a:pt x="157" y="113"/>
                  <a:pt x="167" y="110"/>
                  <a:pt x="176" y="104"/>
                </a:cubicBezTo>
                <a:cubicBezTo>
                  <a:pt x="264" y="132"/>
                  <a:pt x="264" y="132"/>
                  <a:pt x="264" y="132"/>
                </a:cubicBezTo>
                <a:cubicBezTo>
                  <a:pt x="264" y="134"/>
                  <a:pt x="264" y="135"/>
                  <a:pt x="265" y="136"/>
                </a:cubicBezTo>
                <a:cubicBezTo>
                  <a:pt x="213" y="207"/>
                  <a:pt x="213" y="207"/>
                  <a:pt x="213" y="207"/>
                </a:cubicBezTo>
                <a:cubicBezTo>
                  <a:pt x="182" y="208"/>
                  <a:pt x="157" y="233"/>
                  <a:pt x="157" y="263"/>
                </a:cubicBezTo>
                <a:cubicBezTo>
                  <a:pt x="157" y="270"/>
                  <a:pt x="158" y="276"/>
                  <a:pt x="161" y="282"/>
                </a:cubicBezTo>
                <a:cubicBezTo>
                  <a:pt x="95" y="364"/>
                  <a:pt x="95" y="364"/>
                  <a:pt x="95" y="364"/>
                </a:cubicBezTo>
                <a:cubicBezTo>
                  <a:pt x="90" y="370"/>
                  <a:pt x="89" y="379"/>
                  <a:pt x="92" y="386"/>
                </a:cubicBezTo>
                <a:cubicBezTo>
                  <a:pt x="94" y="391"/>
                  <a:pt x="100" y="395"/>
                  <a:pt x="106" y="395"/>
                </a:cubicBezTo>
                <a:cubicBezTo>
                  <a:pt x="324" y="395"/>
                  <a:pt x="324" y="395"/>
                  <a:pt x="324" y="395"/>
                </a:cubicBezTo>
                <a:cubicBezTo>
                  <a:pt x="330" y="395"/>
                  <a:pt x="335" y="391"/>
                  <a:pt x="338" y="386"/>
                </a:cubicBezTo>
                <a:cubicBezTo>
                  <a:pt x="341" y="379"/>
                  <a:pt x="340" y="370"/>
                  <a:pt x="335" y="364"/>
                </a:cubicBezTo>
                <a:cubicBezTo>
                  <a:pt x="269" y="282"/>
                  <a:pt x="269" y="282"/>
                  <a:pt x="269" y="282"/>
                </a:cubicBezTo>
                <a:cubicBezTo>
                  <a:pt x="271" y="276"/>
                  <a:pt x="273" y="270"/>
                  <a:pt x="273" y="263"/>
                </a:cubicBezTo>
                <a:cubicBezTo>
                  <a:pt x="273" y="257"/>
                  <a:pt x="272" y="251"/>
                  <a:pt x="270" y="246"/>
                </a:cubicBezTo>
                <a:cubicBezTo>
                  <a:pt x="324" y="171"/>
                  <a:pt x="324" y="171"/>
                  <a:pt x="324" y="171"/>
                </a:cubicBezTo>
                <a:cubicBezTo>
                  <a:pt x="348" y="169"/>
                  <a:pt x="369" y="151"/>
                  <a:pt x="375" y="127"/>
                </a:cubicBezTo>
                <a:cubicBezTo>
                  <a:pt x="378" y="114"/>
                  <a:pt x="376" y="101"/>
                  <a:pt x="370" y="90"/>
                </a:cubicBezTo>
                <a:close/>
                <a:moveTo>
                  <a:pt x="93" y="37"/>
                </a:moveTo>
                <a:cubicBezTo>
                  <a:pt x="87" y="33"/>
                  <a:pt x="79" y="31"/>
                  <a:pt x="70" y="31"/>
                </a:cubicBezTo>
                <a:cubicBezTo>
                  <a:pt x="69" y="31"/>
                  <a:pt x="69" y="31"/>
                  <a:pt x="69" y="31"/>
                </a:cubicBezTo>
                <a:cubicBezTo>
                  <a:pt x="49" y="31"/>
                  <a:pt x="31" y="41"/>
                  <a:pt x="23" y="47"/>
                </a:cubicBezTo>
                <a:cubicBezTo>
                  <a:pt x="19" y="44"/>
                  <a:pt x="19" y="44"/>
                  <a:pt x="19" y="44"/>
                </a:cubicBezTo>
                <a:cubicBezTo>
                  <a:pt x="25" y="36"/>
                  <a:pt x="40" y="20"/>
                  <a:pt x="70" y="20"/>
                </a:cubicBezTo>
                <a:cubicBezTo>
                  <a:pt x="84" y="21"/>
                  <a:pt x="93" y="23"/>
                  <a:pt x="100" y="25"/>
                </a:cubicBezTo>
                <a:cubicBezTo>
                  <a:pt x="97" y="29"/>
                  <a:pt x="95" y="32"/>
                  <a:pt x="93" y="37"/>
                </a:cubicBezTo>
                <a:close/>
                <a:moveTo>
                  <a:pt x="89" y="121"/>
                </a:moveTo>
                <a:cubicBezTo>
                  <a:pt x="81" y="124"/>
                  <a:pt x="73" y="126"/>
                  <a:pt x="65" y="126"/>
                </a:cubicBezTo>
                <a:cubicBezTo>
                  <a:pt x="50" y="126"/>
                  <a:pt x="39" y="120"/>
                  <a:pt x="33" y="116"/>
                </a:cubicBezTo>
                <a:cubicBezTo>
                  <a:pt x="35" y="112"/>
                  <a:pt x="35" y="112"/>
                  <a:pt x="35" y="112"/>
                </a:cubicBezTo>
                <a:cubicBezTo>
                  <a:pt x="41" y="114"/>
                  <a:pt x="50" y="115"/>
                  <a:pt x="60" y="115"/>
                </a:cubicBezTo>
                <a:cubicBezTo>
                  <a:pt x="69" y="115"/>
                  <a:pt x="78" y="114"/>
                  <a:pt x="85" y="111"/>
                </a:cubicBezTo>
                <a:cubicBezTo>
                  <a:pt x="94" y="107"/>
                  <a:pt x="101" y="102"/>
                  <a:pt x="106" y="96"/>
                </a:cubicBezTo>
                <a:cubicBezTo>
                  <a:pt x="109" y="99"/>
                  <a:pt x="113" y="102"/>
                  <a:pt x="117" y="104"/>
                </a:cubicBezTo>
                <a:cubicBezTo>
                  <a:pt x="112" y="109"/>
                  <a:pt x="104" y="115"/>
                  <a:pt x="89" y="121"/>
                </a:cubicBezTo>
                <a:close/>
                <a:moveTo>
                  <a:pt x="187" y="61"/>
                </a:moveTo>
                <a:cubicBezTo>
                  <a:pt x="185" y="82"/>
                  <a:pt x="165" y="98"/>
                  <a:pt x="142" y="96"/>
                </a:cubicBezTo>
                <a:cubicBezTo>
                  <a:pt x="131" y="95"/>
                  <a:pt x="121" y="90"/>
                  <a:pt x="114" y="82"/>
                </a:cubicBezTo>
                <a:cubicBezTo>
                  <a:pt x="108" y="74"/>
                  <a:pt x="105" y="64"/>
                  <a:pt x="106" y="53"/>
                </a:cubicBezTo>
                <a:cubicBezTo>
                  <a:pt x="107" y="33"/>
                  <a:pt x="125" y="18"/>
                  <a:pt x="146" y="18"/>
                </a:cubicBezTo>
                <a:cubicBezTo>
                  <a:pt x="147" y="18"/>
                  <a:pt x="149" y="18"/>
                  <a:pt x="150" y="18"/>
                </a:cubicBezTo>
                <a:cubicBezTo>
                  <a:pt x="161" y="19"/>
                  <a:pt x="171" y="24"/>
                  <a:pt x="178" y="32"/>
                </a:cubicBezTo>
                <a:cubicBezTo>
                  <a:pt x="185" y="40"/>
                  <a:pt x="188" y="50"/>
                  <a:pt x="187" y="61"/>
                </a:cubicBezTo>
                <a:close/>
                <a:moveTo>
                  <a:pt x="262" y="103"/>
                </a:moveTo>
                <a:cubicBezTo>
                  <a:pt x="261" y="107"/>
                  <a:pt x="261" y="111"/>
                  <a:pt x="261" y="115"/>
                </a:cubicBezTo>
                <a:cubicBezTo>
                  <a:pt x="190" y="92"/>
                  <a:pt x="190" y="92"/>
                  <a:pt x="190" y="92"/>
                </a:cubicBezTo>
                <a:cubicBezTo>
                  <a:pt x="197" y="84"/>
                  <a:pt x="202" y="74"/>
                  <a:pt x="203" y="62"/>
                </a:cubicBezTo>
                <a:cubicBezTo>
                  <a:pt x="203" y="61"/>
                  <a:pt x="203" y="60"/>
                  <a:pt x="203" y="59"/>
                </a:cubicBezTo>
                <a:cubicBezTo>
                  <a:pt x="273" y="81"/>
                  <a:pt x="273" y="81"/>
                  <a:pt x="273" y="81"/>
                </a:cubicBezTo>
                <a:cubicBezTo>
                  <a:pt x="268" y="87"/>
                  <a:pt x="264" y="95"/>
                  <a:pt x="262" y="103"/>
                </a:cubicBezTo>
                <a:close/>
                <a:moveTo>
                  <a:pt x="215" y="223"/>
                </a:moveTo>
                <a:cubicBezTo>
                  <a:pt x="238" y="223"/>
                  <a:pt x="257" y="241"/>
                  <a:pt x="257" y="263"/>
                </a:cubicBezTo>
                <a:cubicBezTo>
                  <a:pt x="257" y="286"/>
                  <a:pt x="238" y="304"/>
                  <a:pt x="215" y="304"/>
                </a:cubicBezTo>
                <a:cubicBezTo>
                  <a:pt x="192" y="304"/>
                  <a:pt x="173" y="286"/>
                  <a:pt x="173" y="263"/>
                </a:cubicBezTo>
                <a:cubicBezTo>
                  <a:pt x="173" y="241"/>
                  <a:pt x="192" y="223"/>
                  <a:pt x="215" y="223"/>
                </a:cubicBezTo>
                <a:close/>
                <a:moveTo>
                  <a:pt x="323" y="374"/>
                </a:moveTo>
                <a:cubicBezTo>
                  <a:pt x="324" y="376"/>
                  <a:pt x="324" y="378"/>
                  <a:pt x="324" y="379"/>
                </a:cubicBezTo>
                <a:cubicBezTo>
                  <a:pt x="106" y="379"/>
                  <a:pt x="106" y="379"/>
                  <a:pt x="106" y="379"/>
                </a:cubicBezTo>
                <a:cubicBezTo>
                  <a:pt x="106" y="378"/>
                  <a:pt x="106" y="376"/>
                  <a:pt x="107" y="374"/>
                </a:cubicBezTo>
                <a:cubicBezTo>
                  <a:pt x="169" y="297"/>
                  <a:pt x="169" y="297"/>
                  <a:pt x="169" y="297"/>
                </a:cubicBezTo>
                <a:cubicBezTo>
                  <a:pt x="179" y="311"/>
                  <a:pt x="196" y="320"/>
                  <a:pt x="215" y="320"/>
                </a:cubicBezTo>
                <a:cubicBezTo>
                  <a:pt x="234" y="320"/>
                  <a:pt x="250" y="311"/>
                  <a:pt x="261" y="297"/>
                </a:cubicBezTo>
                <a:lnTo>
                  <a:pt x="323" y="374"/>
                </a:lnTo>
                <a:close/>
                <a:moveTo>
                  <a:pt x="261" y="230"/>
                </a:moveTo>
                <a:cubicBezTo>
                  <a:pt x="254" y="220"/>
                  <a:pt x="244" y="213"/>
                  <a:pt x="232" y="210"/>
                </a:cubicBezTo>
                <a:cubicBezTo>
                  <a:pt x="274" y="151"/>
                  <a:pt x="274" y="151"/>
                  <a:pt x="274" y="151"/>
                </a:cubicBezTo>
                <a:cubicBezTo>
                  <a:pt x="282" y="160"/>
                  <a:pt x="293" y="167"/>
                  <a:pt x="305" y="170"/>
                </a:cubicBezTo>
                <a:lnTo>
                  <a:pt x="261" y="230"/>
                </a:ln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81818"/>
              </a:solidFill>
              <a:effectLst/>
              <a:uLnTx/>
              <a:uFillTx/>
              <a:latin typeface="Ericsson Hilda"/>
              <a:ea typeface="+mn-ea"/>
              <a:cs typeface="+mn-cs"/>
            </a:endParaRPr>
          </a:p>
        </p:txBody>
      </p:sp>
      <p:sp>
        <p:nvSpPr>
          <p:cNvPr id="100" name="TextBox 99">
            <a:extLst>
              <a:ext uri="{FF2B5EF4-FFF2-40B4-BE49-F238E27FC236}">
                <a16:creationId xmlns:a16="http://schemas.microsoft.com/office/drawing/2014/main" id="{39B5F1E2-E109-4BF1-B13B-56142A9E87A0}"/>
              </a:ext>
            </a:extLst>
          </p:cNvPr>
          <p:cNvSpPr txBox="1"/>
          <p:nvPr/>
        </p:nvSpPr>
        <p:spPr>
          <a:xfrm>
            <a:off x="1769585" y="6005743"/>
            <a:ext cx="308098" cy="246221"/>
          </a:xfrm>
          <a:prstGeom prst="rect">
            <a:avLst/>
          </a:prstGeom>
          <a:noFill/>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sz="1000" b="0" i="0" u="none" strike="noStrike" kern="1200" cap="none" spc="0" normalizeH="0" baseline="0" noProof="0">
                <a:ln>
                  <a:noFill/>
                </a:ln>
                <a:solidFill>
                  <a:schemeClr val="tx1"/>
                </a:solidFill>
                <a:effectLst/>
                <a:uLnTx/>
                <a:uFillTx/>
                <a:latin typeface="Ericsson Hilda"/>
                <a:ea typeface="+mn-ea"/>
                <a:cs typeface="+mn-cs"/>
              </a:rPr>
              <a:t>IT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101" name="Straight Connector 100">
            <a:extLst>
              <a:ext uri="{FF2B5EF4-FFF2-40B4-BE49-F238E27FC236}">
                <a16:creationId xmlns:a16="http://schemas.microsoft.com/office/drawing/2014/main" id="{38766991-6521-4765-85B7-424B94BB8227}"/>
              </a:ext>
            </a:extLst>
          </p:cNvPr>
          <p:cNvCxnSpPr>
            <a:cxnSpLocks/>
          </p:cNvCxnSpPr>
          <p:nvPr/>
        </p:nvCxnSpPr>
        <p:spPr bwMode="auto">
          <a:xfrm>
            <a:off x="2240711" y="6152501"/>
            <a:ext cx="73201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102" name="TextBox 101">
            <a:extLst>
              <a:ext uri="{FF2B5EF4-FFF2-40B4-BE49-F238E27FC236}">
                <a16:creationId xmlns:a16="http://schemas.microsoft.com/office/drawing/2014/main" id="{77ABF6FB-77C7-40D8-B0A2-D7FE98F5EBC5}"/>
              </a:ext>
            </a:extLst>
          </p:cNvPr>
          <p:cNvSpPr txBox="1"/>
          <p:nvPr/>
        </p:nvSpPr>
        <p:spPr>
          <a:xfrm>
            <a:off x="1762741" y="6265375"/>
            <a:ext cx="349776" cy="246221"/>
          </a:xfrm>
          <a:prstGeom prst="rect">
            <a:avLst/>
          </a:prstGeom>
          <a:noFill/>
          <a:ln>
            <a:noFill/>
          </a:ln>
        </p:spPr>
        <p:txBody>
          <a:bodyPr wrap="non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000" kern="1200">
                <a:solidFill>
                  <a:schemeClr val="tx1"/>
                </a:solidFill>
                <a:latin typeface="Ericsson Hilda"/>
                <a:ea typeface="+mn-ea"/>
                <a:cs typeface="+mn-cs"/>
              </a:rPr>
              <a:t>OT</a:t>
            </a:r>
            <a:endParaRPr kumimoji="0" lang="en-US" sz="1000" b="0" i="0" u="none" strike="noStrike" kern="1200" cap="none" spc="0" normalizeH="0" baseline="0" noProof="0">
              <a:ln>
                <a:noFill/>
              </a:ln>
              <a:solidFill>
                <a:schemeClr val="tx1"/>
              </a:solidFill>
              <a:effectLst/>
              <a:uLnTx/>
              <a:uFillTx/>
              <a:latin typeface="Ericsson Hilda"/>
            </a:endParaRPr>
          </a:p>
        </p:txBody>
      </p:sp>
      <p:cxnSp>
        <p:nvCxnSpPr>
          <p:cNvPr id="103" name="Straight Connector 102">
            <a:extLst>
              <a:ext uri="{FF2B5EF4-FFF2-40B4-BE49-F238E27FC236}">
                <a16:creationId xmlns:a16="http://schemas.microsoft.com/office/drawing/2014/main" id="{57BD73C7-26CC-4B1B-946C-4B10B13ED6E9}"/>
              </a:ext>
            </a:extLst>
          </p:cNvPr>
          <p:cNvCxnSpPr>
            <a:cxnSpLocks/>
          </p:cNvCxnSpPr>
          <p:nvPr/>
        </p:nvCxnSpPr>
        <p:spPr bwMode="auto">
          <a:xfrm>
            <a:off x="2233867" y="6412133"/>
            <a:ext cx="732015" cy="0"/>
          </a:xfrm>
          <a:prstGeom prst="line">
            <a:avLst/>
          </a:prstGeom>
          <a:solidFill>
            <a:schemeClr val="accent1"/>
          </a:solidFill>
          <a:ln w="44450" cap="flat" cmpd="sng" algn="ctr">
            <a:solidFill>
              <a:schemeClr val="accent6">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369335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ags/tag2.xml><?xml version="1.0" encoding="utf-8"?>
<p:tagLst xmlns:a="http://schemas.openxmlformats.org/drawingml/2006/main" xmlns:r="http://schemas.openxmlformats.org/officeDocument/2006/relationships" xmlns:p="http://schemas.openxmlformats.org/presentationml/2006/main">
  <p:tag name="CONTAINEDIMAGEPATH" val="C:\Users\eedrke\AppData\Local\Temp\Templafy\PowerPointVsto\Assets\a151daa2-6f57-4cc8-8a41-6be9a4020ba0.jpeg"/>
</p:tagLst>
</file>

<file path=ppt/tags/tag3.xml><?xml version="1.0" encoding="utf-8"?>
<p:tagLst xmlns:a="http://schemas.openxmlformats.org/drawingml/2006/main" xmlns:r="http://schemas.openxmlformats.org/officeDocument/2006/relationships" xmlns:p="http://schemas.openxmlformats.org/presentationml/2006/main">
  <p:tag name="CONTAINEDIMAGEPATH" val="C:\Users\eedrke\AppData\Local\Temp\Templafy\PowerPointVsto\Assets\3baf17cf-7f82-4720-8dd7-031e41361c87.jpeg"/>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eedrke\AppData\Local\Temp\Templafy\PowerPointVsto\Assets\28c1844b-b3aa-4146-a4be-aa171b9e87fe.jpeg"/>
</p:tagLst>
</file>

<file path=ppt/theme/theme1.xml><?xml version="1.0" encoding="utf-8"?>
<a:theme xmlns:a="http://schemas.openxmlformats.org/drawingml/2006/main" name="BULL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3.xml><?xml version="1.0" encoding="utf-8"?>
<a:theme xmlns:a="http://schemas.openxmlformats.org/drawingml/2006/main" name="2_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tx1"/>
          </a:solidFill>
          <a:prstDash val="solid"/>
          <a:round/>
          <a:headEnd type="none" w="med" len="med"/>
          <a:tailEnd type="none"/>
        </a:ln>
        <a:effectLst/>
      </a:spPr>
      <a:bodyPr/>
      <a:lstStyle/>
    </a:lnDef>
    <a:txDef>
      <a:spPr bwMode="auto">
        <a:noFill/>
        <a:ln w="9525">
          <a:noFill/>
          <a:miter lim="800000"/>
          <a:headEnd/>
          <a:tailEnd/>
        </a:ln>
      </a:spPr>
      <a:bodyPr vert="horz" wrap="square" lIns="72000" tIns="36000" rIns="0" bIns="0" numCol="1" rtlCol="0" anchor="t" anchorCtr="0" compatLnSpc="1">
        <a:prstTxWarp prst="textNoShape">
          <a:avLst/>
        </a:prstTxWarp>
        <a:spAutoFit/>
      </a:bodyPr>
      <a:lstStyle>
        <a:defPPr marL="344488" indent="-344488">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Template_Early_Adopter_Beta_6.potx" id="{23309F28-07FE-4A4F-B22B-D909528E4804}" vid="{3F95330C-3735-4FC1-A35C-EA324CFEAFA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Relationships xmlns="http://schemas.openxmlformats.org/package/2006/relationships"><Relationship Id="rId1" Target="itemProps1.xml" Type="http://schemas.openxmlformats.org/officeDocument/2006/relationships/customXmlProps"/></Relationships>
</file>

<file path=customXml/_rels/item10.xml.rels><?xml version="1.0" encoding="UTF-8" standalone="yes"?><Relationships xmlns="http://schemas.openxmlformats.org/package/2006/relationships"><Relationship Id="rId1" Target="itemProps10.xml" Type="http://schemas.openxmlformats.org/officeDocument/2006/relationships/customXmlProps"/></Relationships>
</file>

<file path=customXml/_rels/item11.xml.rels><?xml version="1.0" encoding="UTF-8" standalone="yes"?><Relationships xmlns="http://schemas.openxmlformats.org/package/2006/relationships"><Relationship Id="rId1" Target="itemProps11.xml" Type="http://schemas.openxmlformats.org/officeDocument/2006/relationships/customXmlProps"/></Relationships>
</file>

<file path=customXml/_rels/item2.xml.rels><?xml version="1.0" encoding="UTF-8" standalone="yes"?><Relationships xmlns="http://schemas.openxmlformats.org/package/2006/relationships"><Relationship Id="rId1" Target="itemProps2.xml" Type="http://schemas.openxmlformats.org/officeDocument/2006/relationships/customXmlProps"/></Relationships>
</file>

<file path=customXml/_rels/item3.xml.rels><?xml version="1.0" encoding="UTF-8" standalone="yes"?><Relationships xmlns="http://schemas.openxmlformats.org/package/2006/relationships"><Relationship Id="rId1" Target="itemProps3.xml" Type="http://schemas.openxmlformats.org/officeDocument/2006/relationships/customXmlProps"/></Relationships>
</file>

<file path=customXml/_rels/item4.xml.rels><?xml version="1.0" encoding="UTF-8" standalone="yes"?><Relationships xmlns="http://schemas.openxmlformats.org/package/2006/relationships"><Relationship Id="rId1" Target="itemProps4.xml" Type="http://schemas.openxmlformats.org/officeDocument/2006/relationships/customXmlProps"/></Relationships>
</file>

<file path=customXml/_rels/item5.xml.rels><?xml version="1.0" encoding="UTF-8" standalone="yes"?><Relationships xmlns="http://schemas.openxmlformats.org/package/2006/relationships"><Relationship Id="rId1" Target="itemProps5.xml" Type="http://schemas.openxmlformats.org/officeDocument/2006/relationships/customXmlProps"/></Relationships>
</file>

<file path=customXml/_rels/item6.xml.rels><?xml version="1.0" encoding="UTF-8" standalone="yes"?><Relationships xmlns="http://schemas.openxmlformats.org/package/2006/relationships"><Relationship Id="rId1" Target="itemProps6.xml" Type="http://schemas.openxmlformats.org/officeDocument/2006/relationships/customXmlProps"/></Relationships>
</file>

<file path=customXml/_rels/item7.xml.rels><?xml version="1.0" encoding="UTF-8" standalone="yes"?><Relationships xmlns="http://schemas.openxmlformats.org/package/2006/relationships"><Relationship Id="rId1" Target="itemProps7.xml" Type="http://schemas.openxmlformats.org/officeDocument/2006/relationships/customXmlProps"/></Relationships>
</file>

<file path=customXml/_rels/item8.xml.rels><?xml version="1.0" encoding="UTF-8" standalone="yes"?><Relationships xmlns="http://schemas.openxmlformats.org/package/2006/relationships"><Relationship Id="rId1" Target="itemProps8.xml" Type="http://schemas.openxmlformats.org/officeDocument/2006/relationships/customXmlProps"/></Relationships>
</file>

<file path=customXml/_rels/item9.xml.rels><?xml version="1.0" encoding="UTF-8" standalone="yes"?><Relationships xmlns="http://schemas.openxmlformats.org/package/2006/relationships"><Relationship Id="rId1" Target="itemProps9.xml" Type="http://schemas.openxmlformats.org/officeDocument/2006/relationships/customXmlProps"/></Relationships>
</file>

<file path=customXml/item1.xml><?xml version="1.0" encoding="utf-8"?>
<TemplafyTemplateConfiguration>{"elementsMetadata":[{"type":"shape","id":"e9911673-91e2-4472-b47c-0bb1e4f74df7","elementConfiguration":{"binding":"Form.LogoInsertion.Pplogoname","type":"image","inheritDimensions":"inheritNone","height":"1.34 cm","disableUpdates":false}}],"transformationConfigurations":[{"propertyName":null,"propertyValue":null,"type":"proofingLanguage","headerFooterType":null,"leftSectionValue":null,"centerSectionValue":null,"rightSectionValue":null,"language":"{{DocumentLanguage}}","disableUpdates":false},{"propertyName":"FooterText","propertyValue":"true","type":"customDocumentProperty","headerFooterType":null,"leftSectionValue":null,"centerSectionValue":null,"rightSectionValue":null,"disableUpdates":false},{"propertyName":"SecurityClass","propertyValue":"{{Form.ConfidentialityClass.Confidentiality}}","type":"customDocumentProperty","headerFooterType":null,"leftSectionValue":null,"centerSectionValue":null,"rightSectionValue":null,"disableUpdates":false},{"propertyName":"ExtConf","propertyValue":"{{Form.ExternalConfidentialityLabel.ExternalConfidentiality}}","type":"customDocumentProperty","headerFooterType":null,"leftSectionValue":null,"centerSectionValue":null,"rightSectionValue":null,"disableUpdates":false},{"propertyName":"Prepared","propertyValue":"{{Form.Prepared}}","type":"customDocumentProperty","headerFooterType":null,"leftSectionValue":null,"centerSectionValue":null,"rightSectionValue":null,"disableUpdates":false},{"propertyName":"ApprovedBy","propertyValue":"{{Form.ApprovedBy}}","type":"customDocumentProperty","headerFooterType":null,"leftSectionValue":null,"centerSectionValue":null,"rightSectionValue":null,"disableUpdates":false},{"propertyName":"DocNo","propertyValue":"{{Form.DocumentNumber}}","type":"customDocumentProperty","headerFooterType":null,"leftSectionValue":null,"centerSectionValue":null,"rightSectionValue":null,"disableUpdates":false},{"propertyName":"Checked","propertyValue":"{{Form.Checked}}","type":"customDocumentProperty","headerFooterType":null,"leftSectionValue":null,"centerSectionValue":null,"rightSectionValue":null,"disableUpdates":false},{"propertyName":"Date","propertyValue":"{{Form.Date}}","type":"customDocumentProperty","headerFooterType":null,"leftSectionValue":null,"centerSectionValue":null,"rightSectionValue":null,"disableUpdates":false},{"propertyName":"Reference","propertyValue":"{{Form.Reference}}","type":"customDocumentProperty","headerFooterType":null,"leftSectionValue":null,"centerSectionValue":null,"rightSectionValue":null,"disableUpdates":false},{"propertyName":"Title","propertyValue":"{{Form.DocumentTitle}}","type":"customDocumentProperty","headerFooterType":null,"leftSectionValue":null,"centerSectionValue":null,"rightSectionValue":null,"disableUpdates":false},{"propertyName":"Keyword","propertyValue":"{{Form.Keywords}}","type":"customDocumentProperty","headerFooterType":null,"leftSectionValue":null,"centerSectionValue":null,"rightSectionValue":null,"disableUpdates":false},{"propertyName":"DocumentType","propertyValue":"Presentation2011","type":"customDocumentProperty","headerFooterType":null,"leftSectionValue":null,"centerSectionValue":null,"rightSectionValue":null,"disableUpdates":false},{"propertyName":"Language","propertyValue":"EnglishUS","type":"customDocumentProperty","headerFooterType":null,"leftSectionValue":null,"centerSectionValue":null,"rightSectionValue":null,"disableUpdates":false},{"propertyName":"TemplateID","propertyValue":"FALSE","type":"customDocumentProperty","headerFooterType":null,"leftSectionValue":null,"centerSectionValue":null,"rightSectionValue":null,"disableUpdates":false},{"propertyName":"ConfCtrl","propertyValue":"FALSE","type":"customDocumentProperty","headerFooterType":null,"leftSectionValue":null,"centerSectionValue":null,"rightSectionValue":null,"disableUpdates":false},{"propertyName":"title","propertyValue":"{{Form.DocumentTitle}}","type":"documentProperty","headerFooterType":null,"leftSectionValue":null,"centerSectionValue":null,"rightSectionValue":null,"disableUpdates":false},{"propertyName":"keywords","propertyValue":"{{Form.Keywords}}","type":"documentProperty","headerFooterType":null,"leftSectionValue":null,"centerSectionValue":null,"rightSectionValue":null,"disableUpdates":false},{"propertyName":"creator","propertyValue":"{{Form.Prepared}}","type":"documentProperty","headerFooterType":null,"leftSectionValue":null,"centerSectionValue":null,"rightSectionValue":null,"disableUpdates":false},{"propertyName":"DocTitle","propertyValue":"{{Form.DocTitle.DocTitle}}","type":"customDocumentProperty","headerFooterType":null,"leftSectionValue":null,"centerSectionValue":null,"rightSectionValue":null,"disableUpdates":false},{"propertyName":"IsDocument","propertyValue":"{{Form.TemplateType.IsDocument}}","type":"customDocumentProperty","headerFooterType":null,"leftSectionValue":null,"centerSectionValue":null,"rightSectionValue":null,"disableUpdates":false},{"propertyName":"IsPresentation","propertyValue":"{{Form.TemplateType.IsPresentation}}","type":"customDocumentProperty","headerFooterType":null,"leftSectionValue":null,"centerSectionValue":null,"rightSectionValue":null,"disableUpdates":false},{"propertyName":"company","propertyValue":"Ericsson","type":"documentProperty","headerFooterType":null,"leftSectionValue":null,"centerSectionValue":null,"rightSectionValue":null,"disableUpdates":false},{"propertyName":"PageNumberVisible","propertyValue":"{{Form.TotalPageNo.TotalPageNo_value}}","type":"customDocumentProperty","headerFooterType":null,"leftSectionValue":null,"centerSectionValue":null,"rightSectionValue":null,"disableUpdates":false},{"propertyName":"Revision","propertyValue":"{{Form.Revision}}","type":"customDocumentProperty","headerFooterType":null,"leftSectionValue":null,"centerSectionValue":null,"rightSectionValue":null,"disableUpdates":false},{"propertyName":"DocType","propertyValue":"{{Form.DocTypePresentation}}","type":"customDocumentProperty","headerFooterType":null,"leftSectionValue":null,"centerSectionValue":null,"rightSectionValue":null,"disableUpdates":false},{"propertyName":"TemplateVersion","propertyValue":"R2A","type":"customDocumentProperty","headerFooterType":null,"leftSectionValue":null,"centerSectionValue":null,"rightSectionValue":null,"disableUpdates":false},{"propertyName":"PackageNo","propertyValue":"LXA 119 603","type":"customDocumentProperty","headerFooterType":null,"leftSectionValue":null,"centerSectionValue":null,"rightSectionValue":null,"disableUpdates":false},{"propertyName":"PackageVersion","propertyValue":"R6B","type":"customDocumentProperty","headerFooterType":null,"leftSectionValue":null,"centerSectionValue":null,"rightSectionValue":null,"disableUpdates":false},{"propertyName":"TemplateName","propertyValue":"CXC 173 2731/1","type":"customDocumentProperty","headerFooterType":null,"leftSectionValue":null,"centerSectionValue":null,"rightSectionValue":null,"disableUpdates":false},{"propertyName":"DocName","propertyValue":" ","type":"customDocumentProperty","headerFooterType":null,"leftSectionValue":null,"centerSectionValue":null,"rightSectionValue":null,"disableUpdates":false},{"propertyName":"description","propertyValue":"{{Form.DocumentNumber}}\nRev {{Form.Revision}}","type":"documentProperty","headerFooterType":null,"leftSectionValue":null,"centerSectionValue":null,"rightSectionValue":null,"disableUpdates":false}],"templateName":"New presentation (Standard landscape)","templateDescription":"","version":"1.9","enableDocumentContentUpdater":true}</TemplafyTemplateConfiguration>
</file>

<file path=customXml/item10.xml><?xml version="1.0" encoding="utf-8"?>
<?mso-contentType ?>
<SharedContentType xmlns="Microsoft.SharePoint.Taxonomy.ContentTypeSync" SourceId="c3d31b72-c4b9-4223-ac69-1d9539891dc8" ContentTypeId="0x010100C5F30C9B16E14C8EACE5F2CC7B7AC7F4" PreviousValue="false"/>
</file>

<file path=customXml/item11.xml><?xml version="1.0" encoding="utf-8"?>
<ct:contentTypeSchema xmlns:ct="http://schemas.microsoft.com/office/2006/metadata/contentType" xmlns:ma="http://schemas.microsoft.com/office/2006/metadata/properties/metaAttributes" ct:_="" ma:_="" ma:contentTypeName="EriCOLL Docs" ma:contentTypeID="0x010100C5F30C9B16E14C8EACE5F2CC7B7AC7F400807CBA3A1A935849B97B5EE73AF9A015" ma:contentTypeVersion="58" ma:contentTypeDescription="EriCOLL Document Content Type" ma:contentTypeScope="" ma:versionID="cb1bbb5392ee4a749b3d021616869a57">
  <xs:schema xmlns:xsd="http://www.w3.org/2001/XMLSchema" xmlns:xs="http://www.w3.org/2001/XMLSchema" xmlns:p="http://schemas.microsoft.com/office/2006/metadata/properties" xmlns:ns2="cfd83566-2634-4b69-8fef-1ee66fc49c86" xmlns:ns3="c2122def-4ce3-4b0d-a9c7-faee7638d2ff" xmlns:ns4="d8762117-8292-4133-b1c7-eab5c6487cfd" xmlns:ns5="http://schemas.microsoft.com/sharepoint/v4" targetNamespace="http://schemas.microsoft.com/office/2006/metadata/properties" ma:root="true" ma:fieldsID="c9c99a32970461e2a5a5de34117c841e" ns2:_="" ns3:_="" ns4:_="" ns5:_="">
    <xs:import namespace="cfd83566-2634-4b69-8fef-1ee66fc49c86"/>
    <xs:import namespace="c2122def-4ce3-4b0d-a9c7-faee7638d2ff"/>
    <xs:import namespace="d8762117-8292-4133-b1c7-eab5c6487cfd"/>
    <xs:import namespace="http://schemas.microsoft.com/sharepoint/v4"/>
    <xs:element name="properties">
      <xs:complexType>
        <xs:sequence>
          <xs:element name="documentManagement">
            <xs:complexType>
              <xs:all>
                <xs:element ref="ns2:_dlc_DocId" minOccurs="0"/>
                <xs:element ref="ns2:_dlc_DocIdUrl" minOccurs="0"/>
                <xs:element ref="ns2:_dlc_DocIdPersistId" minOccurs="0"/>
                <xs:element ref="ns3:Prepared." minOccurs="0"/>
                <xs:element ref="ns3:EriCOLLDate." minOccurs="0"/>
                <xs:element ref="ns3:AbstractOrSummary." minOccurs="0"/>
                <xs:element ref="ns4:TaxKeywordTaxHTField" minOccurs="0"/>
                <xs:element ref="ns4:TaxCatchAll" minOccurs="0"/>
                <xs:element ref="ns4:TaxCatchAllLabel" minOccurs="0"/>
                <xs:element ref="ns4:EriCOLLCategoryTaxHTField0" minOccurs="0"/>
                <xs:element ref="ns4:EriCOLLOrganizationUnitTaxHTField0" minOccurs="0"/>
                <xs:element ref="ns4:EriCOLLCompetenceTaxHTField0" minOccurs="0"/>
                <xs:element ref="ns4:EriCOLLCountryTaxHTField0" minOccurs="0"/>
                <xs:element ref="ns4:EriCOLLCustomerTaxHTField0" minOccurs="0"/>
                <xs:element ref="ns4:EriCOLLProcessTaxHTField0" minOccurs="0"/>
                <xs:element ref="ns4:EriCOLLProductsTaxHTField0" minOccurs="0"/>
                <xs:element ref="ns4:EriCOLLProjectsTaxHTField0" minOccurs="0"/>
                <xs:element ref="ns3:MediaServiceMetadata" minOccurs="0"/>
                <xs:element ref="ns3:MediaServiceFastMetadata" minOccurs="0"/>
                <xs:element ref="ns3:MediaServiceDateTaken" minOccurs="0"/>
                <xs:element ref="ns3:MediaServiceAutoTags" minOccurs="0"/>
                <xs:element ref="ns2:SharedWithUsers" minOccurs="0"/>
                <xs:element ref="ns2:SharedWithDetails" minOccurs="0"/>
                <xs:element ref="ns5:IconOverlay" minOccurs="0"/>
                <xs:element ref="ns3:MediaServiceOCR" minOccurs="0"/>
                <xs:element ref="ns3:MediaServiceAutoKeyPoints" minOccurs="0"/>
                <xs:element ref="ns3:MediaServiceKeyPoints" minOccurs="0"/>
                <xs:element ref="ns3:MediaServiceGenerationTime" minOccurs="0"/>
                <xs:element ref="ns3:MediaServiceEventHashCode" minOccurs="0"/>
              </xs:all>
            </xs:complexType>
          </xs:element>
        </xs:sequence>
      </xs:complexType>
    </xs:element>
  </xs:schema>
  <xs:schema xmlns:xsd="http://www.w3.org/2001/XMLSchema" xmlns:xs="http://www.w3.org/2001/XMLSchema" xmlns:dms="http://schemas.microsoft.com/office/2006/documentManagement/types" xmlns:pc="http://schemas.microsoft.com/office/infopath/2007/PartnerControls" targetNamespace="cfd83566-2634-4b69-8fef-1ee66fc49c86" elementFormDefault="qualified">
    <xs:import namespace="http://schemas.microsoft.com/office/2006/documentManagement/types"/>
    <xs:import namespace="http://schemas.microsoft.com/office/infopath/2007/PartnerControls"/>
    <xs:element name="_dlc_DocId" ma:index="4" nillable="true" ma:displayName="Document ID Value" ma:description="The value of the document ID assigned to this item." ma:internalName="_dlc_DocId" ma:readOnly="true">
      <xs:simpleType>
        <xs:restriction base="dms:Text"/>
      </xs:simpleType>
    </xs:element>
    <xs:element name="_dlc_DocIdUrl" ma:index="5" nillable="true" ma:displayName="Document ID" ma:description="Permanent link to this document." ma:hidden="true" ma:internalName="_dlc_DocIdUrl" ma:readOnly="true">
      <xs:complexType>
        <xs:complexContent>
          <xs:extension base="dms:URL">
            <xs:sequence>
              <xs:element name="Url" type="dms:ValidUrl" minOccurs="0" nillable="true"/>
              <xs:element name="Description" type="xsd:string" nillable="true"/>
            </xs:sequence>
          </xs:extension>
        </xs:complexContent>
      </xs:complexType>
    </xs:element>
    <xs:element name="_dlc_DocIdPersistId" ma:index="6" nillable="true" ma:displayName="Persist ID" ma:description="Keep ID on add." ma:hidden="true" ma:internalName="_dlc_DocIdPersistId" ma:readOnly="false">
      <xs:simpleType>
        <xs:restriction base="dms:Boolean"/>
      </xs:simpleType>
    </xs:element>
    <xs:element name="SharedWithUsers" ma:index="38" nillable="true" ma:displayName="Shared With" ma:description="" ma:internalName="SharedWithUsers" ma:readOnly="true">
      <xs:complexType>
        <xs:complexContent>
          <xs:extension base="dms:UserMulti">
            <xs:sequence>
              <xs:element name="UserInfo" minOccurs="0" maxOccurs="unbounded">
                <xs:complexType>
                  <xs:sequence>
                    <xs:element name="DisplayName" type="xsd:string" minOccurs="0"/>
                    <xs:element name="AccountId" type="dms:UserId" minOccurs="0" nillable="true"/>
                    <xs:element name="AccountType" type="xsd:string" minOccurs="0"/>
                  </xs:sequence>
                </xs:complexType>
              </xs:element>
            </xs:sequence>
          </xs:extension>
        </xs:complexContent>
      </xs:complexType>
    </xs:element>
    <xs:element name="SharedWithDetails" ma:index="39" nillable="true" ma:displayName="Shared With Details" ma:description="" ma:internalName="SharedWithDetails" ma:readOnly="true">
      <xs:simpleType>
        <xs:restriction base="dms:Note">
          <xs:maxLength value="255"/>
        </xs:restriction>
      </xs:simpleType>
    </xs:element>
  </xs:schema>
  <xs:schema xmlns:xsd="http://www.w3.org/2001/XMLSchema" xmlns:xs="http://www.w3.org/2001/XMLSchema" xmlns:dms="http://schemas.microsoft.com/office/2006/documentManagement/types" xmlns:pc="http://schemas.microsoft.com/office/infopath/2007/PartnerControls" targetNamespace="c2122def-4ce3-4b0d-a9c7-faee7638d2ff" elementFormDefault="qualified">
    <xs:import namespace="http://schemas.microsoft.com/office/2006/documentManagement/types"/>
    <xs:import namespace="http://schemas.microsoft.com/office/infopath/2007/PartnerControls"/>
    <xs:element name="Prepared." ma:index="7" nillable="true" ma:displayName="Prepared." ma:internalName="Prepared_x002e_" ma:readOnly="false">
      <xs:simpleType>
        <xs:restriction base="dms:Text">
          <xs:maxLength value="255"/>
        </xs:restriction>
      </xs:simpleType>
    </xs:element>
    <xs:element name="EriCOLLDate." ma:index="8" nillable="true" ma:displayName="Date." ma:internalName="EriCOLLDate_x002e_" ma:readOnly="false">
      <xs:simpleType>
        <xs:restriction base="dms:Text">
          <xs:maxLength value="255"/>
        </xs:restriction>
      </xs:simpleType>
    </xs:element>
    <xs:element name="AbstractOrSummary." ma:index="9" nillable="true" ma:displayName="Abstract/Summary." ma:internalName="AbstractOrSummary_x002e_" ma:readOnly="false">
      <xs:simpleType>
        <xs:restriction base="dms:Note"/>
      </xs:simpleType>
    </xs:element>
    <xs:element name="MediaServiceMetadata" ma:index="34" nillable="true" ma:displayName="MediaServiceMetadata" ma:description="" ma:hidden="true" ma:internalName="MediaServiceMetadata" ma:readOnly="true">
      <xs:simpleType>
        <xs:restriction base="dms:Note"/>
      </xs:simpleType>
    </xs:element>
    <xs:element name="MediaServiceFastMetadata" ma:index="35" nillable="true" ma:displayName="MediaServiceFastMetadata" ma:description="" ma:hidden="true" ma:internalName="MediaServiceFastMetadata" ma:readOnly="true">
      <xs:simpleType>
        <xs:restriction base="dms:Note"/>
      </xs:simpleType>
    </xs:element>
    <xs:element name="MediaServiceDateTaken" ma:index="36" nillable="true" ma:displayName="MediaServiceDateTaken" ma:description="" ma:hidden="true" ma:internalName="MediaServiceDateTaken" ma:readOnly="true">
      <xs:simpleType>
        <xs:restriction base="dms:Text"/>
      </xs:simpleType>
    </xs:element>
    <xs:element name="MediaServiceAutoTags" ma:index="37" nillable="true" ma:displayName="MediaServiceAutoTags" ma:description="" ma:internalName="MediaServiceAutoTags" ma:readOnly="true">
      <xs:simpleType>
        <xs:restriction base="dms:Text"/>
      </xs:simpleType>
    </xs:element>
    <xs:element name="MediaServiceOCR" ma:index="41" nillable="true" ma:displayName="Extracted Text" ma:internalName="MediaServiceOCR" ma:readOnly="true">
      <xs:simpleType>
        <xs:restriction base="dms:Note">
          <xs:maxLength value="255"/>
        </xs:restriction>
      </xs:simpleType>
    </xs:element>
    <xs:element name="MediaServiceAutoKeyPoints" ma:index="42" nillable="true" ma:displayName="MediaServiceAutoKeyPoints" ma:hidden="true" ma:internalName="MediaServiceAutoKeyPoints" ma:readOnly="true">
      <xs:simpleType>
        <xs:restriction base="dms:Note"/>
      </xs:simpleType>
    </xs:element>
    <xs:element name="MediaServiceKeyPoints" ma:index="43" nillable="true" ma:displayName="KeyPoints" ma:internalName="MediaServiceKeyPoints" ma:readOnly="true">
      <xs:simpleType>
        <xs:restriction base="dms:Note">
          <xs:maxLength value="255"/>
        </xs:restriction>
      </xs:simpleType>
    </xs:element>
    <xs:element name="MediaServiceGenerationTime" ma:index="44" nillable="true" ma:displayName="MediaServiceGenerationTime" ma:hidden="true" ma:internalName="MediaServiceGenerationTime" ma:readOnly="true">
      <xs:simpleType>
        <xs:restriction base="dms:Text"/>
      </xs:simpleType>
    </xs:element>
    <xs:element name="MediaServiceEventHashCode" ma:index="45" nillable="true" ma:displayName="MediaServiceEventHashCode" ma:hidden="true" ma:internalName="MediaServiceEventHashCode" ma:readOnly="true">
      <xs:simpleType>
        <xs:restriction base="dms:Text"/>
      </xs:simpleType>
    </xs:element>
  </xs:schema>
  <xs:schema xmlns:xsd="http://www.w3.org/2001/XMLSchema" xmlns:xs="http://www.w3.org/2001/XMLSchema" xmlns:dms="http://schemas.microsoft.com/office/2006/documentManagement/types" xmlns:pc="http://schemas.microsoft.com/office/infopath/2007/PartnerControls" targetNamespace="d8762117-8292-4133-b1c7-eab5c6487cfd" elementFormDefault="qualified">
    <xs:import namespace="http://schemas.microsoft.com/office/2006/documentManagement/types"/>
    <xs:import namespace="http://schemas.microsoft.com/office/infopath/2007/PartnerControls"/>
    <xs:element name="TaxKeywordTaxHTField" ma:index="10" nillable="true" ma:taxonomy="true" ma:internalName="TaxKeywordTaxHTField" ma:taxonomyFieldName="TaxKeyword" ma:displayName="Enterprise Keywords" ma:readOnly="false" ma:fieldId="{23f27201-bee3-471e-b2e7-b64fd8b7ca38}" ma:taxonomyMulti="true" ma:sspId="c3d31b72-c4b9-4223-ac69-1d9539891dc8" ma:termSetId="00000000-0000-0000-0000-000000000000" ma:anchorId="00000000-0000-0000-0000-000000000000" ma:open="true" ma:isKeyword="true">
      <xs:complexType>
        <xs:sequence>
          <xs:element ref="pc:Terms" minOccurs="0" maxOccurs="1"/>
        </xs:sequence>
      </xs:complexType>
    </xs:element>
    <xs:element name="TaxCatchAll" ma:index="11" nillable="true" ma:displayName="Taxonomy Catch All Column" ma:description="" ma:hidden="true" ma:list="{10f322f9-7b3f-4761-91b2-cf1056a4c7a3}" ma:internalName="TaxCatchAll" ma:readOnly="false" ma:showField="CatchAllData" ma:web="cfd83566-2634-4b69-8fef-1ee66fc49c86">
      <xs:complexType>
        <xs:complexContent>
          <xs:extension base="dms:MultiChoiceLookup">
            <xs:sequence>
              <xs:element name="Value" type="dms:Lookup" maxOccurs="unbounded" minOccurs="0" nillable="true"/>
            </xs:sequence>
          </xs:extension>
        </xs:complexContent>
      </xs:complexType>
    </xs:element>
    <xs:element name="TaxCatchAllLabel" ma:index="12" nillable="true" ma:displayName="Taxonomy Catch All Column1" ma:description="" ma:hidden="true" ma:list="{10f322f9-7b3f-4761-91b2-cf1056a4c7a3}" ma:internalName="TaxCatchAllLabel" ma:readOnly="false" ma:showField="CatchAllDataLabel" ma:web="cfd83566-2634-4b69-8fef-1ee66fc49c86">
      <xs:complexType>
        <xs:complexContent>
          <xs:extension base="dms:MultiChoiceLookup">
            <xs:sequence>
              <xs:element name="Value" type="dms:Lookup" maxOccurs="unbounded" minOccurs="0" nillable="true"/>
            </xs:sequence>
          </xs:extension>
        </xs:complexContent>
      </xs:complexType>
    </xs:element>
    <xs:element name="EriCOLLCategoryTaxHTField0" ma:index="14" nillable="true" ma:taxonomy="true" ma:internalName="EriCOLLCategoryTaxHTField0" ma:taxonomyFieldName="EriCOLLCategory" ma:displayName="Category." ma:readOnly="false" ma:fieldId="{e72cc46e-70aa-41d8-b11d-9bbfd769c5eb}" ma:taxonomyMulti="true" ma:sspId="c3d31b72-c4b9-4223-ac69-1d9539891dc8" ma:termSetId="7561d638-dd1f-4efc-b946-10f300a4ebc0" ma:anchorId="00000000-0000-0000-0000-000000000000" ma:open="true" ma:isKeyword="false">
      <xs:complexType>
        <xs:sequence>
          <xs:element ref="pc:Terms" minOccurs="0" maxOccurs="1"/>
        </xs:sequence>
      </xs:complexType>
    </xs:element>
    <xs:element name="EriCOLLOrganizationUnitTaxHTField0" ma:index="16" nillable="true" ma:taxonomy="true" ma:internalName="EriCOLLOrganizationUnitTaxHTField0" ma:taxonomyFieldName="EriCOLLOrganizationUnit" ma:displayName="Organization Unit." ma:readOnly="false" ma:default="" ma:fieldId="{7588c015-b936-47f7-bb64-663949dc467e}" ma:taxonomyMulti="true" ma:sspId="c3d31b72-c4b9-4223-ac69-1d9539891dc8" ma:termSetId="6110ab22-b916-4130-a998-2baf810842be" ma:anchorId="00000000-0000-0000-0000-000000000000" ma:open="true" ma:isKeyword="false">
      <xs:complexType>
        <xs:sequence>
          <xs:element ref="pc:Terms" minOccurs="0" maxOccurs="1"/>
        </xs:sequence>
      </xs:complexType>
    </xs:element>
    <xs:element name="EriCOLLCompetenceTaxHTField0" ma:index="18" nillable="true" ma:taxonomy="true" ma:internalName="EriCOLLCompetenceTaxHTField0" ma:taxonomyFieldName="EriCOLLCompetence" ma:displayName="Competence." ma:readOnly="false" ma:default="" ma:fieldId="{ff7cf505-5048-4f7f-991c-4d426a4ce272}" ma:taxonomyMulti="true" ma:sspId="c3d31b72-c4b9-4223-ac69-1d9539891dc8" ma:termSetId="65fca077-f90a-42bb-b113-1c3a98e41ad2" ma:anchorId="00000000-0000-0000-0000-000000000000" ma:open="true" ma:isKeyword="false">
      <xs:complexType>
        <xs:sequence>
          <xs:element ref="pc:Terms" minOccurs="0" maxOccurs="1"/>
        </xs:sequence>
      </xs:complexType>
    </xs:element>
    <xs:element name="EriCOLLCountryTaxHTField0" ma:index="20" nillable="true" ma:taxonomy="true" ma:internalName="EriCOLLCountryTaxHTField0" ma:taxonomyFieldName="EriCOLLCountry" ma:displayName="Country." ma:readOnly="false" ma:default="" ma:fieldId="{a6c34b01-f2c2-4f05-b9ad-d4935bafeeb2}" ma:taxonomyMulti="true" ma:sspId="c3d31b72-c4b9-4223-ac69-1d9539891dc8" ma:termSetId="2f44dedb-31b3-4b3a-a3d0-46b7cf38e0d8" ma:anchorId="00000000-0000-0000-0000-000000000000" ma:open="true" ma:isKeyword="false">
      <xs:complexType>
        <xs:sequence>
          <xs:element ref="pc:Terms" minOccurs="0" maxOccurs="1"/>
        </xs:sequence>
      </xs:complexType>
    </xs:element>
    <xs:element name="EriCOLLCustomerTaxHTField0" ma:index="22" nillable="true" ma:taxonomy="true" ma:internalName="EriCOLLCustomerTaxHTField0" ma:taxonomyFieldName="EriCOLLCustomer" ma:displayName="Customer." ma:readOnly="false" ma:fieldId="{8480f48b-f8b7-4c77-be55-63d41a1fdb0d}" ma:taxonomyMulti="true" ma:sspId="c3d31b72-c4b9-4223-ac69-1d9539891dc8" ma:termSetId="01b599ec-ba0b-47c9-b100-c1d1cc35ce71" ma:anchorId="00000000-0000-0000-0000-000000000000" ma:open="true" ma:isKeyword="false">
      <xs:complexType>
        <xs:sequence>
          <xs:element ref="pc:Terms" minOccurs="0" maxOccurs="1"/>
        </xs:sequence>
      </xs:complexType>
    </xs:element>
    <xs:element name="EriCOLLProcessTaxHTField0" ma:index="24" nillable="true" ma:taxonomy="true" ma:internalName="EriCOLLProcessTaxHTField0" ma:taxonomyFieldName="EriCOLLProcess" ma:displayName="Process." ma:readOnly="false" ma:fieldId="{69b1f811-b392-4734-aa69-0125c68961bd}" ma:taxonomyMulti="true" ma:sspId="c3d31b72-c4b9-4223-ac69-1d9539891dc8" ma:termSetId="0511a28e-4375-4097-9e1a-1429cb21195a" ma:anchorId="00000000-0000-0000-0000-000000000000" ma:open="true" ma:isKeyword="false">
      <xs:complexType>
        <xs:sequence>
          <xs:element ref="pc:Terms" minOccurs="0" maxOccurs="1"/>
        </xs:sequence>
      </xs:complexType>
    </xs:element>
    <xs:element name="EriCOLLProductsTaxHTField0" ma:index="26" nillable="true" ma:taxonomy="true" ma:internalName="EriCOLLProductsTaxHTField0" ma:taxonomyFieldName="EriCOLLProducts" ma:displayName="Products." ma:readOnly="false" ma:default="" ma:fieldId="{e7fe205b-2114-43c4-bcb7-1bbbbd16d461}" ma:taxonomyMulti="true" ma:sspId="c3d31b72-c4b9-4223-ac69-1d9539891dc8" ma:termSetId="8910459b-9dda-441d-9133-95ead0768a8e" ma:anchorId="00000000-0000-0000-0000-000000000000" ma:open="true" ma:isKeyword="false">
      <xs:complexType>
        <xs:sequence>
          <xs:element ref="pc:Terms" minOccurs="0" maxOccurs="1"/>
        </xs:sequence>
      </xs:complexType>
    </xs:element>
    <xs:element name="EriCOLLProjectsTaxHTField0" ma:index="28" nillable="true" ma:taxonomy="true" ma:internalName="EriCOLLProjectsTaxHTField0" ma:taxonomyFieldName="EriCOLLProjects" ma:displayName="Projects." ma:readOnly="false" ma:default="" ma:fieldId="{6d690e96-80d8-4550-9bd4-922d740a55ff}" ma:taxonomyMulti="true" ma:sspId="c3d31b72-c4b9-4223-ac69-1d9539891dc8" ma:termSetId="6b24ae4c-1d36-46c1-a48f-85875fb6f741" ma:anchorId="00000000-0000-0000-0000-000000000000" ma:open="true" ma:isKeyword="false">
      <xs:complexType>
        <xs:sequence>
          <xs:element ref="pc:Terms" minOccurs="0" maxOccurs="1"/>
        </xs:sequence>
      </xs:complexType>
    </xs:element>
  </xs:schema>
  <xs: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import namespace="http://schemas.microsoft.com/office/2006/documentManagement/types"/>
    <xs:import namespace="http://schemas.microsoft.com/office/infopath/2007/PartnerControls"/>
    <xs:element name="IconOverlay" ma:index="40" nillable="true" ma:displayName="IconOverlay" ma:hidden="true" ma:internalName="IconOverlay">
      <xs:simpleType>
        <xs:restriction base="dms:Text"/>
      </xs:simpleType>
    </xs:element>
  </xs: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0"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TemplafySlideFormConfiguration><![CDATA[{"formFields":[],"formDataEntries":[]}]]></TemplafySlideFormConfiguration>
</file>

<file path=customXml/item4.xml><?xml version="1.0" encoding="utf-8"?>
<TemplafySlideTemplateConfiguration><![CDATA[{"documentContentValidatorConfiguration":{"enableDocumentContentValidator":false,"documentContentValidatorVersion":0},"elementsMetadata":[],"slideId":"637260122995775076","enableDocumentContentUpdater":true,"version":"1.9"}]]></TemplafySlideTemplateConfiguration>
</file>

<file path=customXml/item5.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6.xml><?xml version="1.0" encoding="utf-8"?>
<TemplafyFormConfiguration>{"formFields":[{"name":"DocumentTitle","required":true,"placeholder":"","lines":0,"helpTexts":{"prefix":"","postfix":""},"spacing":{},"type":"textBox","label":"Document Title","fullyQualifiedName":"DocumentTitle"},{"name":"ConfidentialityClass","dataSource":"Confidentiality","displayColumn":"confidentiality","hideIfNoUserInteractionRequired":false,"distinct":true,"required":true,"autoSelectFirstOption":false,"helpTexts":{"prefix":"","postfix":""},"spacing":{},"type":"dropDown","label":"Confidentiality Class","fullyQualifiedName":"ConfidentialityClass"},{"name":"ExternalConfidentialityLabel","dataSource":"External Confidentiality label","displayColumn":"externalConfidentiality","defaultValue":"1","hideIfNoUserInteractionRequired":false,"distinct":true,"required":false,"autoSelectFirstOption":false,"helpTexts":{"prefix":"","postfix":"If no external confidentiality class then please choose the blank value"},"spacing":{},"type":"dropDown","label":"External Confidentiality label","fullyQualifiedName":"ExternalConfidentialityLabel"},{"name":"DocTypePresentation","column":"documentType","required":false,"placeholder":"","autoSelectFirstOption":false,"helpTexts":{"prefix":"","postfix":"If the document type differs from the default value, click on the X to delete and type/choose another type."},"spacing":{},"dataSource":"PowerPoint Document Type","type":"comboBox","label":"Document Type","fullyQualifiedName":"DocTypePresentation"},{"name":"DocumentNumber","required":false,"placeholder":"","lines":0,"helpTexts":{"prefix":"","postfix":""},"spacing":{},"type":"textBox","label":"Document Number","fullyQualifiedName":"DocumentNumber"},{"name":"Revision","column":"revision","required":false,"placeholder":"","autoSelectFirstOption":false,"helpTexts":{"prefix":"","postfix":""},"spacing":{},"dataSource":"Revision","type":"comboBox","label":"Revision","fullyQualifiedName":"Revision"},{"name":"Date","required":false,"helpTexts":{"prefix":"","postfix":""},"spacing":{},"type":"datePicker","label":"Date","fullyQualifiedName":"Date"},{"name":"FooterVisibilityOptions","helpTexts":{"prefix":"","postfix":""},"spacing":{},"type":"heading","label":"Footer Visibility Options","fullyQualifiedName":"FooterVisibilityOptions"},{"name":"TemplateType","dataSource":"PPT FooterVisibility","displayColumn":"templateType","defaultValue":"1","hideIfNoUserInteractionRequired":false,"distinct":true,"required":true,"autoSelectFirstOption":false,"helpTexts":{"prefix":"","postfix":""},"spacing":{},"type":"dropDown","label":"Is this a document or presentation?","fullyQualifiedName":"TemplateType"},{"name":"DocTitle","dataSource":"PPT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helpTexts":{"prefix":"","postfix":""},"spacing":{},"type":"dropDown","label":"Show document title in footer?","fullyQualifiedName":"DocTitle"},{"name":"TotalPageNo","dataSource":"PPT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helpTexts":{"prefix":"","postfix":""},"spacing":{},"type":"dropDown","label":"Page numbering","fullyQualifiedName":"TotalPageNo"},{"name":"Prepared","required":false,"placeholder":"","lines":0,"defaultValue":"{{UserProfile.Prepared}}","helpTexts":{"prefix":"","postfix":""},"spacing":{},"type":"textBox","label":"Prepared By (Subject Responsible)","fullyQualifiedName":"Prepared"},{"name":"ApprovedBy","required":false,"placeholder":"","lines":0,"helpTexts":{"prefix":"","postfix":""},"spacing":{},"type":"textBox","label":"Approved By (Document Responsible)","fullyQualifiedName":"ApprovedBy"},{"name":"Checked","required":false,"placeholder":"","lines":0,"helpTexts":{"prefix":"","postfix":""},"spacing":{},"type":"textBox","label":"Checked","fullyQualifiedName":"Checked"},{"name":"Reference","required":false,"placeholder":"","lines":0,"helpTexts":{"prefix":"","postfix":""},"spacing":{},"type":"textBox","label":"Reference","fullyQualifiedName":"Reference"},{"name":"Keywords","required":false,"placeholder":"","lines":0,"helpTexts":{"prefix":"","postfix":""},"spacing":{},"type":"textBox","label":"Keywords","fullyQualifiedName":"Keywords"}],"formDataEntries":[{"name":"DocumentTitle","value":"CKiI1SUDA0htkTGMwawFy6j4/FbVDF3d7iPDrclndXw="},{"name":"ConfidentialityClass","value":"5wlu7ZdPxHQj1W0w+yTNSg=="},{"name":"ExternalConfidentialityLabel","value":"cT/FOwTWaPknrhRlNMh4SQ=="},{"name":"DocTypePresentation","value":"tzu6Hb53LEDFeaU5mCHMFQ=="},{"name":"DocumentNumber","value":"DgJC6PQdsUzl9W6mGUfRzE7GlRx17p0EsCHmq5FqXAs="},{"name":"Revision","value":"uj3k3SAH5b/r/o05FT4Qkw=="},{"name":"Date","value":"5gGInWkhvk+JwtWFVxSe3Q=="},{"name":"TemplateType","value":"5wlu7ZdPxHQj1W0w+yTNSg=="},{"name":"DocTitle","value":"5wlu7ZdPxHQj1W0w+yTNSg=="},{"name":"TotalPageNo","value":"5wlu7ZdPxHQj1W0w+yTNSg=="},{"name":"Prepared","value":"83LF0qyXYRayPQTV4bI/pCvpG87P6jOmVg36NdcuZec="},{"name":"ApprovedBy","value":"9pB2yO8Qhp9rslvJXsATdrVRrD6q/OTd0X2o364sdHs="}]}</TemplafyFormConfiguration>
</file>

<file path=customXml/item7.xml><?xml version="1.0" encoding="utf-8"?>
<p:properties xmlns:p="http://schemas.microsoft.com/office/2006/metadata/properties" xmlns:xsi="http://www.w3.org/2001/XMLSchema-instance" xmlns:pc="http://schemas.microsoft.com/office/infopath/2007/PartnerControls">
  <documentManagement>
    <SharedWithUsers xmlns="cfd83566-2634-4b69-8fef-1ee66fc49c86">
      <UserInfo>
        <DisplayName>Anki Sander</DisplayName>
        <AccountId>13</AccountId>
        <AccountType/>
      </UserInfo>
      <UserInfo>
        <DisplayName>Afshin Abtin</DisplayName>
        <AccountId>14</AccountId>
        <AccountType/>
      </UserInfo>
      <UserInfo>
        <DisplayName>David Castellanos</DisplayName>
        <AccountId>15</AccountId>
        <AccountType/>
      </UserInfo>
      <UserInfo>
        <DisplayName>Amarisa Robison</DisplayName>
        <AccountId>17</AccountId>
        <AccountType/>
      </UserInfo>
      <UserInfo>
        <DisplayName>Volker Kleinfeld</DisplayName>
        <AccountId>16</AccountId>
        <AccountType/>
      </UserInfo>
      <UserInfo>
        <DisplayName>Ralf Keller</DisplayName>
        <AccountId>9</AccountId>
        <AccountType/>
      </UserInfo>
      <UserInfo>
        <DisplayName>Elisabeth Mueller</DisplayName>
        <AccountId>21</AccountId>
        <AccountType/>
      </UserInfo>
      <UserInfo>
        <DisplayName>Malgorzata Svensson</DisplayName>
        <AccountId>22</AccountId>
        <AccountType/>
      </UserInfo>
      <UserInfo>
        <DisplayName>Göran Malmgren</DisplayName>
        <AccountId>18</AccountId>
        <AccountType/>
      </UserInfo>
      <UserInfo>
        <DisplayName>Victor Ferraro ESPARZA</DisplayName>
        <AccountId>25</AccountId>
        <AccountType/>
      </UserInfo>
      <UserInfo>
        <DisplayName>Jan Backman</DisplayName>
        <AccountId>44</AccountId>
        <AccountType/>
      </UserInfo>
      <UserInfo>
        <DisplayName>Ajay Gautam</DisplayName>
        <AccountId>43</AccountId>
        <AccountType/>
      </UserInfo>
      <UserInfo>
        <DisplayName>Stig Puustinen</DisplayName>
        <AccountId>20</AccountId>
        <AccountType/>
      </UserInfo>
      <UserInfo>
        <DisplayName>Torbjorn Cagenius</DisplayName>
        <AccountId>23</AccountId>
        <AccountType/>
      </UserInfo>
      <UserInfo>
        <DisplayName>Jan Lemark</DisplayName>
        <AccountId>48</AccountId>
        <AccountType/>
      </UserInfo>
      <UserInfo>
        <DisplayName>Kun Wang K</DisplayName>
        <AccountId>49</AccountId>
        <AccountType/>
      </UserInfo>
      <UserInfo>
        <DisplayName>Benedek Kovács</DisplayName>
        <AccountId>50</AccountId>
        <AccountType/>
      </UserInfo>
      <UserInfo>
        <DisplayName>Johan Dahlström</DisplayName>
        <AccountId>51</AccountId>
        <AccountType/>
      </UserInfo>
      <UserInfo>
        <DisplayName>Vesa Lehtovirta</DisplayName>
        <AccountId>52</AccountId>
        <AccountType/>
      </UserInfo>
      <UserInfo>
        <DisplayName>Robert Drincic</DisplayName>
        <AccountId>53</AccountId>
        <AccountType/>
      </UserInfo>
      <UserInfo>
        <DisplayName>Daniel Nilsson P</DisplayName>
        <AccountId>12</AccountId>
        <AccountType/>
      </UserInfo>
      <UserInfo>
        <DisplayName>Ulf Mattsson G</DisplayName>
        <AccountId>65</AccountId>
        <AccountType/>
      </UserInfo>
      <UserInfo>
        <DisplayName>David Allan I</DisplayName>
        <AccountId>66</AccountId>
        <AccountType/>
      </UserInfo>
    </SharedWithUsers>
    <TaxCatchAll xmlns="d8762117-8292-4133-b1c7-eab5c6487cfd" xsi:nil="true"/>
    <EriCOLLDate. xmlns="c2122def-4ce3-4b0d-a9c7-faee7638d2ff" xsi:nil="true"/>
    <EriCOLLCategoryTaxHTField0 xmlns="d8762117-8292-4133-b1c7-eab5c6487cfd">
      <Terms xmlns="http://schemas.microsoft.com/office/infopath/2007/PartnerControls"/>
    </EriCOLLCategoryTaxHTField0>
    <EriCOLLCustomerTaxHTField0 xmlns="d8762117-8292-4133-b1c7-eab5c6487cfd">
      <Terms xmlns="http://schemas.microsoft.com/office/infopath/2007/PartnerControls"/>
    </EriCOLLCustomerTaxHTField0>
    <EriCOLLCompetenceTaxHTField0 xmlns="d8762117-8292-4133-b1c7-eab5c6487cfd">
      <Terms xmlns="http://schemas.microsoft.com/office/infopath/2007/PartnerControls"/>
    </EriCOLLCompetenceTaxHTField0>
    <EriCOLLCountryTaxHTField0 xmlns="d8762117-8292-4133-b1c7-eab5c6487cfd">
      <Terms xmlns="http://schemas.microsoft.com/office/infopath/2007/PartnerControls"/>
    </EriCOLLCountryTaxHTField0>
    <EriCOLLProjectsTaxHTField0 xmlns="d8762117-8292-4133-b1c7-eab5c6487cfd">
      <Terms xmlns="http://schemas.microsoft.com/office/infopath/2007/PartnerControls"/>
    </EriCOLLProjectsTaxHTField0>
    <IconOverlay xmlns="http://schemas.microsoft.com/sharepoint/v4" xsi:nil="true"/>
    <AbstractOrSummary. xmlns="c2122def-4ce3-4b0d-a9c7-faee7638d2ff" xsi:nil="true"/>
    <EriCOLLProcessTaxHTField0 xmlns="d8762117-8292-4133-b1c7-eab5c6487cfd">
      <Terms xmlns="http://schemas.microsoft.com/office/infopath/2007/PartnerControls"/>
    </EriCOLLProcessTaxHTField0>
    <_dlc_DocIdPersistId xmlns="cfd83566-2634-4b69-8fef-1ee66fc49c86" xsi:nil="true"/>
    <TaxCatchAllLabel xmlns="d8762117-8292-4133-b1c7-eab5c6487cfd" xsi:nil="true"/>
    <TaxKeywordTaxHTField xmlns="d8762117-8292-4133-b1c7-eab5c6487cfd">
      <Terms xmlns="http://schemas.microsoft.com/office/infopath/2007/PartnerControls"/>
    </TaxKeywordTaxHTField>
    <EriCOLLOrganizationUnitTaxHTField0 xmlns="d8762117-8292-4133-b1c7-eab5c6487cfd">
      <Terms xmlns="http://schemas.microsoft.com/office/infopath/2007/PartnerControls"/>
    </EriCOLLOrganizationUnitTaxHTField0>
    <EriCOLLProductsTaxHTField0 xmlns="d8762117-8292-4133-b1c7-eab5c6487cfd">
      <Terms xmlns="http://schemas.microsoft.com/office/infopath/2007/PartnerControls"/>
    </EriCOLLProductsTaxHTField0>
    <Prepared. xmlns="c2122def-4ce3-4b0d-a9c7-faee7638d2ff" xsi:nil="true"/>
    <_dlc_DocId xmlns="cfd83566-2634-4b69-8fef-1ee66fc49c86">KKUZVDYR5XXW-770709426-5510</_dlc_DocId>
    <_dlc_DocIdUrl xmlns="cfd83566-2634-4b69-8fef-1ee66fc49c86">
      <Url>https://ericsson.sharepoint.com/sites/5G_Ready_Core/_layouts/15/DocIdRedir.aspx?ID=KKUZVDYR5XXW-770709426-5510</Url>
      <Description>KKUZVDYR5XXW-770709426-5510</Description>
    </_dlc_DocIdUrl>
  </documentManagement>
</p:properti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07958A4E-FAB1-42E4-B6B5-29B01F63F87B}">
  <ds:schemaRefs/>
</ds:datastoreItem>
</file>

<file path=customXml/itemProps10.xml><?xml version="1.0" encoding="utf-8"?>
<ds:datastoreItem xmlns:ds="http://schemas.openxmlformats.org/officeDocument/2006/customXml" ds:itemID="{FA83079F-6A49-47A0-9485-E44C438B6C39}">
  <ds:schemaRefs>
    <ds:schemaRef ds:uri="Microsoft.SharePoint.Taxonomy.ContentTypeSync"/>
  </ds:schemaRefs>
</ds:datastoreItem>
</file>

<file path=customXml/itemProps11.xml><?xml version="1.0" encoding="utf-8"?>
<ds:datastoreItem xmlns:ds="http://schemas.openxmlformats.org/officeDocument/2006/customXml" ds:itemID="{A88BC78D-DF6C-4957-9845-8DFF9AEFE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d83566-2634-4b69-8fef-1ee66fc49c86"/>
    <ds:schemaRef ds:uri="c2122def-4ce3-4b0d-a9c7-faee7638d2ff"/>
    <ds:schemaRef ds:uri="d8762117-8292-4133-b1c7-eab5c6487cf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4BFEEA-C4AE-4BB0-AF52-735CFC14A2A1}">
  <ds:schemaRefs>
    <ds:schemaRef ds:uri="http://schemas.microsoft.com/sharepoint/events"/>
  </ds:schemaRefs>
</ds:datastoreItem>
</file>

<file path=customXml/itemProps3.xml><?xml version="1.0" encoding="utf-8"?>
<ds:datastoreItem xmlns:ds="http://schemas.openxmlformats.org/officeDocument/2006/customXml" ds:itemID="{58CC0B31-82B9-497A-9A2E-F3F72D0BBDAD}">
  <ds:schemaRefs/>
</ds:datastoreItem>
</file>

<file path=customXml/itemProps4.xml><?xml version="1.0" encoding="utf-8"?>
<ds:datastoreItem xmlns:ds="http://schemas.openxmlformats.org/officeDocument/2006/customXml" ds:itemID="{1CE36EA9-2186-4EB1-871A-8AE59C2A13BB}">
  <ds:schemaRefs/>
</ds:datastoreItem>
</file>

<file path=customXml/itemProps5.xml><?xml version="1.0" encoding="utf-8"?>
<ds:datastoreItem xmlns:ds="http://schemas.openxmlformats.org/officeDocument/2006/customXml" ds:itemID="{C09F197C-6A49-47D0-B877-F88807989676}">
  <ds:schemaRefs/>
</ds:datastoreItem>
</file>

<file path=customXml/itemProps6.xml><?xml version="1.0" encoding="utf-8"?>
<ds:datastoreItem xmlns:ds="http://schemas.openxmlformats.org/officeDocument/2006/customXml" ds:itemID="{D92C3DF5-A179-4E2D-BD20-07044B39171F}">
  <ds:schemaRefs/>
</ds:datastoreItem>
</file>

<file path=customXml/itemProps7.xml><?xml version="1.0" encoding="utf-8"?>
<ds:datastoreItem xmlns:ds="http://schemas.openxmlformats.org/officeDocument/2006/customXml" ds:itemID="{56F2EE69-0CCA-4F48-BE22-EC4A886C57A7}">
  <ds:schemaRefs>
    <ds:schemaRef ds:uri="d8762117-8292-4133-b1c7-eab5c6487cfd"/>
    <ds:schemaRef ds:uri="http://schemas.microsoft.com/sharepoint/v4"/>
    <ds:schemaRef ds:uri="http://purl.org/dc/terms/"/>
    <ds:schemaRef ds:uri="cfd83566-2634-4b69-8fef-1ee66fc49c86"/>
    <ds:schemaRef ds:uri="http://schemas.microsoft.com/office/2006/documentManagement/types"/>
    <ds:schemaRef ds:uri="http://schemas.microsoft.com/office/infopath/2007/PartnerControls"/>
    <ds:schemaRef ds:uri="c2122def-4ce3-4b0d-a9c7-faee7638d2ff"/>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8.xml><?xml version="1.0" encoding="utf-8"?>
<ds:datastoreItem xmlns:ds="http://schemas.openxmlformats.org/officeDocument/2006/customXml" ds:itemID="{AA8977DB-BE83-4FA4-B809-83A65696B931}">
  <ds:schemaRefs>
    <ds:schemaRef ds:uri="http://schemas.microsoft.com/sharepoint/v3/contenttype/forms"/>
  </ds:schemaRefs>
</ds:datastoreItem>
</file>

<file path=customXml/itemProps9.xml><?xml version="1.0" encoding="utf-8"?>
<ds:datastoreItem xmlns:ds="http://schemas.openxmlformats.org/officeDocument/2006/customXml" ds:itemID="{B9AEDDE3-EA02-4A8F-B8F8-0606A0AA45FC}">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170</TotalTime>
  <Words>13489</Words>
  <Application>Microsoft Office PowerPoint</Application>
  <PresentationFormat>Widescreen</PresentationFormat>
  <Paragraphs>2095</Paragraphs>
  <Slides>75</Slides>
  <Notes>49</Notes>
  <HiddenSlides>8</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75</vt:i4>
      </vt:variant>
    </vt:vector>
  </HeadingPairs>
  <TitlesOfParts>
    <vt:vector size="86" baseType="lpstr">
      <vt:lpstr>Wingdings</vt:lpstr>
      <vt:lpstr>Ericsson Capital TT</vt:lpstr>
      <vt:lpstr>Ericsson Hilda</vt:lpstr>
      <vt:lpstr>Ericsson Technical Icons</vt:lpstr>
      <vt:lpstr>Ericsson Hilda Light</vt:lpstr>
      <vt:lpstr>Times New Roman</vt:lpstr>
      <vt:lpstr>Arial</vt:lpstr>
      <vt:lpstr>Calibri</vt:lpstr>
      <vt:lpstr>BULLET</vt:lpstr>
      <vt:lpstr>PresentationTemplate2017</vt:lpstr>
      <vt:lpstr>2_PresentationTemplate2017</vt:lpstr>
      <vt:lpstr>Network Slicing in 5GC phasing </vt:lpstr>
      <vt:lpstr>About this presentation – slide to be removed</vt:lpstr>
      <vt:lpstr>Overview</vt:lpstr>
      <vt:lpstr>Introduction</vt:lpstr>
      <vt:lpstr>Overview, phasing and industry status </vt:lpstr>
      <vt:lpstr>Recommendation Phase 1 </vt:lpstr>
      <vt:lpstr>Network Slicing Phasing</vt:lpstr>
      <vt:lpstr>PDU sessions in different deployments</vt:lpstr>
      <vt:lpstr>Similarities and differences of network slicing use cases – in a nutshell</vt:lpstr>
      <vt:lpstr>Industry status</vt:lpstr>
      <vt:lpstr>Network slicing operator cases – overview</vt:lpstr>
      <vt:lpstr>Summary</vt:lpstr>
      <vt:lpstr>Some basics</vt:lpstr>
      <vt:lpstr>Background: UE on EPS</vt:lpstr>
      <vt:lpstr>Example use cases: PDN connections on EPS</vt:lpstr>
      <vt:lpstr>PDN connections on EPS: Further details</vt:lpstr>
      <vt:lpstr>PDN Connections and EPS bearers in E2E User Plane</vt:lpstr>
      <vt:lpstr>Dedicated Core Networks in EPS</vt:lpstr>
      <vt:lpstr>UE on 5GS</vt:lpstr>
      <vt:lpstr>Example smartphone use cases</vt:lpstr>
      <vt:lpstr>Example industry device use cases</vt:lpstr>
      <vt:lpstr>PDU sessions on 5GS: Further details</vt:lpstr>
      <vt:lpstr>PDU Sessions and QoS flows in E2E User Plane</vt:lpstr>
      <vt:lpstr>Network slices, PDU Sessions and QoS flows</vt:lpstr>
      <vt:lpstr>Registration and PDU Session establishment</vt:lpstr>
      <vt:lpstr>UE initial registration: AMF &amp; Slice Selection  Registration procedure interactions  - non roaming</vt:lpstr>
      <vt:lpstr>PDU sessions: DNN and S-NSSAI</vt:lpstr>
      <vt:lpstr>S-NSSAI: Service Slice Type and Service Description</vt:lpstr>
      <vt:lpstr>Slice selection and use – simple case</vt:lpstr>
      <vt:lpstr>Slice selection and use</vt:lpstr>
      <vt:lpstr>PDU Session establishment– UE includes S-NSSAI</vt:lpstr>
      <vt:lpstr>UE Route Selection Policy</vt:lpstr>
      <vt:lpstr>UE Route Selection Policy – high level</vt:lpstr>
      <vt:lpstr>Background: UE Route Selection Policy</vt:lpstr>
      <vt:lpstr>Using URSP</vt:lpstr>
      <vt:lpstr>When and how to use URSP?</vt:lpstr>
      <vt:lpstr>Summary URSP</vt:lpstr>
      <vt:lpstr>Shared and dedicated Network Functions</vt:lpstr>
      <vt:lpstr>Shared and dedicated NFs</vt:lpstr>
      <vt:lpstr>Segmented Networks</vt:lpstr>
      <vt:lpstr>Isolation and network slicing</vt:lpstr>
      <vt:lpstr>Isolation and network slices</vt:lpstr>
      <vt:lpstr>RAN Radio Resource  partitioning –  high level</vt:lpstr>
      <vt:lpstr>Use cases </vt:lpstr>
      <vt:lpstr>Use cases UE uses single network slice – more than one slice in the network</vt:lpstr>
      <vt:lpstr>Example: UE uses single network slice</vt:lpstr>
      <vt:lpstr>Use case: UE uses single slice, separation of gateways and policy handling </vt:lpstr>
      <vt:lpstr>UE single slice, separation of gateways and policy handling EPC Interworking with different DNNs</vt:lpstr>
      <vt:lpstr>Use case: UE uses single slice, AMF dedicated EPC Interworking with different DNNs</vt:lpstr>
      <vt:lpstr>Use case  Geographical limited network slice</vt:lpstr>
      <vt:lpstr>Use case: geographical limited network slice </vt:lpstr>
      <vt:lpstr>Use case: UE uses single slice, AMF dedicated </vt:lpstr>
      <vt:lpstr>Geographically limited: further details</vt:lpstr>
      <vt:lpstr>Use case  UE uses two network slices simultaneously</vt:lpstr>
      <vt:lpstr>Example: UE uses two network slices</vt:lpstr>
      <vt:lpstr>Use case: UE two slices simultaneously </vt:lpstr>
      <vt:lpstr>UE two slices simultaneously: EPC Interworking</vt:lpstr>
      <vt:lpstr>Use case  Steps to take from single to two slice use</vt:lpstr>
      <vt:lpstr>Steps to take from single to two slice use (simplified)</vt:lpstr>
      <vt:lpstr>IMS scenario examples</vt:lpstr>
      <vt:lpstr>IMS deployment examples</vt:lpstr>
      <vt:lpstr>EPC interworking and network slicing</vt:lpstr>
      <vt:lpstr>EPC interworking and network slicing: working cases</vt:lpstr>
      <vt:lpstr>EPC interworking and network slicing: issues </vt:lpstr>
      <vt:lpstr>Overview: PGW selection in EPC interworking when using same DNN on different network slices</vt:lpstr>
      <vt:lpstr>APN/DNN and S-NSSAI: Working and non-working cases from an MME perspective</vt:lpstr>
      <vt:lpstr>Different SMF+PGW-C for same DNN on different network slices</vt:lpstr>
      <vt:lpstr>3GPP Rel 16/17: EPC interworking and network slicing </vt:lpstr>
      <vt:lpstr>Recommendations</vt:lpstr>
      <vt:lpstr>UPF and  network slices</vt:lpstr>
      <vt:lpstr>UPF and network slicing - general</vt:lpstr>
      <vt:lpstr>UPF shared by several network slices</vt:lpstr>
      <vt:lpstr>Terminology</vt:lpstr>
      <vt:lpstr>References</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2019-04-23T15:12:54Z</dcterms:created>
  <dc:creator>EEDRKE Ralf Keller</dc:creator>
  <dc:description>BDGS-21:002516 Uen
Rev C</dc:description>
  <cp:lastModifiedBy>Stig Puustinen</cp:lastModifiedBy>
  <dcterms:modified xsi:type="dcterms:W3CDTF">2022-03-16T14:11:32Z</dcterms:modified>
  <cp:revision>3</cp:revision>
  <dc:title>Network Slicing Phasing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Identity">
    <vt:lpwstr> </vt:lpwstr>
  </property>
  <property fmtid="{D5CDD505-2E9C-101B-9397-08002B2CF9AE}" pid="3" name="ContentTypeId">
    <vt:lpwstr>0x010100C5F30C9B16E14C8EACE5F2CC7B7AC7F400807CBA3A1A935849B97B5EE73AF9A015</vt:lpwstr>
  </property>
  <property fmtid="{D5CDD505-2E9C-101B-9397-08002B2CF9AE}" pid="4" name="DocumentDataTemplate">
    <vt:lpwstr>true</vt:lpwstr>
  </property>
  <property fmtid="{D5CDD505-2E9C-101B-9397-08002B2CF9AE}" pid="5" name="TemplafyTimeStamp">
    <vt:lpwstr>2020-05-25T15:19:59.4129898Z</vt:lpwstr>
  </property>
  <property fmtid="{D5CDD505-2E9C-101B-9397-08002B2CF9AE}" pid="6" name="TemplafyTenantId">
    <vt:lpwstr>ericsson</vt:lpwstr>
  </property>
  <property fmtid="{D5CDD505-2E9C-101B-9397-08002B2CF9AE}" pid="7" name="TemplafyTemplateId">
    <vt:lpwstr>637037983894866703</vt:lpwstr>
  </property>
  <property fmtid="{D5CDD505-2E9C-101B-9397-08002B2CF9AE}" pid="8" name="TemplafyUserProfileId">
    <vt:lpwstr>637103825732608883</vt:lpwstr>
  </property>
  <property fmtid="{D5CDD505-2E9C-101B-9397-08002B2CF9AE}" pid="9" name="TemplafyLanguageCode">
    <vt:lpwstr>en-US</vt:lpwstr>
  </property>
  <property fmtid="{D5CDD505-2E9C-101B-9397-08002B2CF9AE}" pid="10" name="FooterText">
    <vt:lpwstr>true</vt:lpwstr>
  </property>
  <property fmtid="{D5CDD505-2E9C-101B-9397-08002B2CF9AE}" pid="11" name="SecurityClass">
    <vt:lpwstr>Ericsson Internal</vt:lpwstr>
  </property>
  <property fmtid="{D5CDD505-2E9C-101B-9397-08002B2CF9AE}" pid="12" name="Checked">
    <vt:lpwstr/>
  </property>
  <property fmtid="{D5CDD505-2E9C-101B-9397-08002B2CF9AE}" pid="13" name="Reference">
    <vt:lpwstr/>
  </property>
  <property fmtid="{D5CDD505-2E9C-101B-9397-08002B2CF9AE}" pid="14" name="Keyword">
    <vt:lpwstr/>
  </property>
  <property fmtid="{D5CDD505-2E9C-101B-9397-08002B2CF9AE}" pid="15" name="DocumentType">
    <vt:lpwstr>Presentation2011</vt:lpwstr>
  </property>
  <property fmtid="{D5CDD505-2E9C-101B-9397-08002B2CF9AE}" pid="16" name="Language">
    <vt:lpwstr>EnglishUS</vt:lpwstr>
  </property>
  <property fmtid="{D5CDD505-2E9C-101B-9397-08002B2CF9AE}" pid="17" name="TemplateID">
    <vt:lpwstr>FALSE</vt:lpwstr>
  </property>
  <property fmtid="{D5CDD505-2E9C-101B-9397-08002B2CF9AE}" pid="18" name="ConfCtrl">
    <vt:lpwstr>FALSE</vt:lpwstr>
  </property>
  <property fmtid="{D5CDD505-2E9C-101B-9397-08002B2CF9AE}" pid="19" name="DocTitle">
    <vt:lpwstr>false</vt:lpwstr>
  </property>
  <property fmtid="{D5CDD505-2E9C-101B-9397-08002B2CF9AE}" pid="20" name="IsDocument">
    <vt:lpwstr>true</vt:lpwstr>
  </property>
  <property fmtid="{D5CDD505-2E9C-101B-9397-08002B2CF9AE}" pid="21" name="IsPresentation">
    <vt:lpwstr>false</vt:lpwstr>
  </property>
  <property fmtid="{D5CDD505-2E9C-101B-9397-08002B2CF9AE}" pid="22" name="PageNumberVisible">
    <vt:lpwstr>PageXY</vt:lpwstr>
  </property>
  <property fmtid="{D5CDD505-2E9C-101B-9397-08002B2CF9AE}" pid="23" name="DocType">
    <vt:lpwstr>Presentation</vt:lpwstr>
  </property>
  <property fmtid="{D5CDD505-2E9C-101B-9397-08002B2CF9AE}" pid="24" name="TemplateVersion">
    <vt:lpwstr>R2A</vt:lpwstr>
  </property>
  <property fmtid="{D5CDD505-2E9C-101B-9397-08002B2CF9AE}" pid="25" name="PackageNo">
    <vt:lpwstr>LXA 119 603</vt:lpwstr>
  </property>
  <property fmtid="{D5CDD505-2E9C-101B-9397-08002B2CF9AE}" pid="26" name="PackageVersion">
    <vt:lpwstr>R6B</vt:lpwstr>
  </property>
  <property fmtid="{D5CDD505-2E9C-101B-9397-08002B2CF9AE}" pid="27" name="TemplateName">
    <vt:lpwstr>CXC 173 2731/1</vt:lpwstr>
  </property>
  <property fmtid="{D5CDD505-2E9C-101B-9397-08002B2CF9AE}" pid="28" name="Title">
    <vt:lpwstr>Network Slicing Phasing</vt:lpwstr>
  </property>
  <property fmtid="{D5CDD505-2E9C-101B-9397-08002B2CF9AE}" pid="29" name="_dlc_DocIdItemGuid">
    <vt:lpwstr>943b8e72-7a77-4907-a38e-19211eae0bb2</vt:lpwstr>
  </property>
  <property fmtid="{D5CDD505-2E9C-101B-9397-08002B2CF9AE}" pid="30" name="EriCOLLCategory">
    <vt:lpwstr/>
  </property>
  <property fmtid="{D5CDD505-2E9C-101B-9397-08002B2CF9AE}" pid="31" name="TaxKeyword">
    <vt:lpwstr/>
  </property>
  <property fmtid="{D5CDD505-2E9C-101B-9397-08002B2CF9AE}" pid="32" name="EriCOLLCountry">
    <vt:lpwstr/>
  </property>
  <property fmtid="{D5CDD505-2E9C-101B-9397-08002B2CF9AE}" pid="33" name="EriCOLLCompetence">
    <vt:lpwstr/>
  </property>
  <property fmtid="{D5CDD505-2E9C-101B-9397-08002B2CF9AE}" pid="34" name="EriCOLLProjects">
    <vt:lpwstr/>
  </property>
  <property fmtid="{D5CDD505-2E9C-101B-9397-08002B2CF9AE}" pid="35" name="EriCOLLProcess">
    <vt:lpwstr/>
  </property>
  <property fmtid="{D5CDD505-2E9C-101B-9397-08002B2CF9AE}" pid="36" name="EriCOLLOrganizationUnit">
    <vt:lpwstr/>
  </property>
  <property fmtid="{D5CDD505-2E9C-101B-9397-08002B2CF9AE}" pid="37" name="EriCOLLProducts">
    <vt:lpwstr/>
  </property>
  <property fmtid="{D5CDD505-2E9C-101B-9397-08002B2CF9AE}" pid="38" name="EriCOLLCustomer">
    <vt:lpwstr/>
  </property>
  <property fmtid="{D5CDD505-2E9C-101B-9397-08002B2CF9AE}" pid="39" name="BCategory">
    <vt:lpwstr>Research &amp; Development</vt:lpwstr>
  </property>
  <property fmtid="{D5CDD505-2E9C-101B-9397-08002B2CF9AE}" pid="41" name="BSubject">
    <vt:lpwstr>System &amp; Application Software Development</vt:lpwstr>
  </property>
  <property fmtid="{D5CDD505-2E9C-101B-9397-08002B2CF9AE}" pid="43" name="DocNo">
    <vt:lpwstr>BDGS-21:002516 Uen</vt:lpwstr>
  </property>
  <property fmtid="{D5CDD505-2E9C-101B-9397-08002B2CF9AE}" pid="44" name="Prepared">
    <vt:lpwstr>EEDRKE Ralf Keller</vt:lpwstr>
  </property>
  <property pid="48" fmtid="{D5CDD505-2E9C-101B-9397-08002B2CF9AE}" name="DocName">
    <vt:lpwstr>PRESENTATION MTRL</vt:lpwstr>
  </property>
  <property pid="49" fmtid="{D5CDD505-2E9C-101B-9397-08002B2CF9AE}" name="ExtConf">
    <vt:lpwstr/>
  </property>
  <property pid="50" fmtid="{D5CDD505-2E9C-101B-9397-08002B2CF9AE}" name="Date">
    <vt:lpwstr>2022-03-16</vt:lpwstr>
  </property>
  <property pid="53" fmtid="{D5CDD505-2E9C-101B-9397-08002B2CF9AE}" name="ApprovedBy">
    <vt:lpwstr>BDGSGDC [Stig Puustinen]</vt:lpwstr>
  </property>
  <property pid="54" fmtid="{D5CDD505-2E9C-101B-9397-08002B2CF9AE}" name="Revision">
    <vt:lpwstr>D</vt:lpwstr>
  </property>
</Properties>
</file>