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FF734C-D698-4C1D-B8EB-DB165B54AB8D}">
          <p14:sldIdLst>
            <p14:sldId id="256"/>
            <p14:sldId id="257"/>
            <p14:sldId id="258"/>
            <p14:sldId id="259"/>
            <p14:sldId id="260"/>
            <p14:sldId id="261"/>
            <p14:sldId id="262"/>
            <p14:sldId id="266"/>
            <p14:sldId id="263"/>
            <p14:sldId id="264"/>
            <p14:sldId id="265"/>
            <p14:sldId id="267"/>
            <p14:sldId id="268"/>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70" d="100"/>
          <a:sy n="70" d="100"/>
        </p:scale>
        <p:origin x="4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258F4E-8F80-45E7-9F1A-EF91C785739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6933-50C4-4277-888C-2C8A2F11949F}" type="slidenum">
              <a:rPr lang="en-US" smtClean="0"/>
              <a:t>‹#›</a:t>
            </a:fld>
            <a:endParaRPr lang="en-US"/>
          </a:p>
        </p:txBody>
      </p:sp>
    </p:spTree>
    <p:extLst>
      <p:ext uri="{BB962C8B-B14F-4D97-AF65-F5344CB8AC3E}">
        <p14:creationId xmlns:p14="http://schemas.microsoft.com/office/powerpoint/2010/main" val="86559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58F4E-8F80-45E7-9F1A-EF91C785739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6933-50C4-4277-888C-2C8A2F11949F}" type="slidenum">
              <a:rPr lang="en-US" smtClean="0"/>
              <a:t>‹#›</a:t>
            </a:fld>
            <a:endParaRPr lang="en-US"/>
          </a:p>
        </p:txBody>
      </p:sp>
    </p:spTree>
    <p:extLst>
      <p:ext uri="{BB962C8B-B14F-4D97-AF65-F5344CB8AC3E}">
        <p14:creationId xmlns:p14="http://schemas.microsoft.com/office/powerpoint/2010/main" val="154560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58F4E-8F80-45E7-9F1A-EF91C785739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6933-50C4-4277-888C-2C8A2F11949F}" type="slidenum">
              <a:rPr lang="en-US" smtClean="0"/>
              <a:t>‹#›</a:t>
            </a:fld>
            <a:endParaRPr lang="en-US"/>
          </a:p>
        </p:txBody>
      </p:sp>
    </p:spTree>
    <p:extLst>
      <p:ext uri="{BB962C8B-B14F-4D97-AF65-F5344CB8AC3E}">
        <p14:creationId xmlns:p14="http://schemas.microsoft.com/office/powerpoint/2010/main" val="146496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58F4E-8F80-45E7-9F1A-EF91C785739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6933-50C4-4277-888C-2C8A2F11949F}" type="slidenum">
              <a:rPr lang="en-US" smtClean="0"/>
              <a:t>‹#›</a:t>
            </a:fld>
            <a:endParaRPr lang="en-US"/>
          </a:p>
        </p:txBody>
      </p:sp>
    </p:spTree>
    <p:extLst>
      <p:ext uri="{BB962C8B-B14F-4D97-AF65-F5344CB8AC3E}">
        <p14:creationId xmlns:p14="http://schemas.microsoft.com/office/powerpoint/2010/main" val="65385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258F4E-8F80-45E7-9F1A-EF91C785739D}"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6933-50C4-4277-888C-2C8A2F11949F}" type="slidenum">
              <a:rPr lang="en-US" smtClean="0"/>
              <a:t>‹#›</a:t>
            </a:fld>
            <a:endParaRPr lang="en-US"/>
          </a:p>
        </p:txBody>
      </p:sp>
    </p:spTree>
    <p:extLst>
      <p:ext uri="{BB962C8B-B14F-4D97-AF65-F5344CB8AC3E}">
        <p14:creationId xmlns:p14="http://schemas.microsoft.com/office/powerpoint/2010/main" val="140422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258F4E-8F80-45E7-9F1A-EF91C785739D}"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6933-50C4-4277-888C-2C8A2F11949F}" type="slidenum">
              <a:rPr lang="en-US" smtClean="0"/>
              <a:t>‹#›</a:t>
            </a:fld>
            <a:endParaRPr lang="en-US"/>
          </a:p>
        </p:txBody>
      </p:sp>
    </p:spTree>
    <p:extLst>
      <p:ext uri="{BB962C8B-B14F-4D97-AF65-F5344CB8AC3E}">
        <p14:creationId xmlns:p14="http://schemas.microsoft.com/office/powerpoint/2010/main" val="277073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258F4E-8F80-45E7-9F1A-EF91C785739D}" type="datetimeFigureOut">
              <a:rPr lang="en-US" smtClean="0"/>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86933-50C4-4277-888C-2C8A2F11949F}" type="slidenum">
              <a:rPr lang="en-US" smtClean="0"/>
              <a:t>‹#›</a:t>
            </a:fld>
            <a:endParaRPr lang="en-US"/>
          </a:p>
        </p:txBody>
      </p:sp>
    </p:spTree>
    <p:extLst>
      <p:ext uri="{BB962C8B-B14F-4D97-AF65-F5344CB8AC3E}">
        <p14:creationId xmlns:p14="http://schemas.microsoft.com/office/powerpoint/2010/main" val="299955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258F4E-8F80-45E7-9F1A-EF91C785739D}" type="datetimeFigureOut">
              <a:rPr lang="en-US" smtClean="0"/>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B86933-50C4-4277-888C-2C8A2F11949F}" type="slidenum">
              <a:rPr lang="en-US" smtClean="0"/>
              <a:t>‹#›</a:t>
            </a:fld>
            <a:endParaRPr lang="en-US"/>
          </a:p>
        </p:txBody>
      </p:sp>
    </p:spTree>
    <p:extLst>
      <p:ext uri="{BB962C8B-B14F-4D97-AF65-F5344CB8AC3E}">
        <p14:creationId xmlns:p14="http://schemas.microsoft.com/office/powerpoint/2010/main" val="333879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58F4E-8F80-45E7-9F1A-EF91C785739D}" type="datetimeFigureOut">
              <a:rPr lang="en-US" smtClean="0"/>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86933-50C4-4277-888C-2C8A2F11949F}" type="slidenum">
              <a:rPr lang="en-US" smtClean="0"/>
              <a:t>‹#›</a:t>
            </a:fld>
            <a:endParaRPr lang="en-US"/>
          </a:p>
        </p:txBody>
      </p:sp>
    </p:spTree>
    <p:extLst>
      <p:ext uri="{BB962C8B-B14F-4D97-AF65-F5344CB8AC3E}">
        <p14:creationId xmlns:p14="http://schemas.microsoft.com/office/powerpoint/2010/main" val="33432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258F4E-8F80-45E7-9F1A-EF91C785739D}"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6933-50C4-4277-888C-2C8A2F11949F}" type="slidenum">
              <a:rPr lang="en-US" smtClean="0"/>
              <a:t>‹#›</a:t>
            </a:fld>
            <a:endParaRPr lang="en-US"/>
          </a:p>
        </p:txBody>
      </p:sp>
    </p:spTree>
    <p:extLst>
      <p:ext uri="{BB962C8B-B14F-4D97-AF65-F5344CB8AC3E}">
        <p14:creationId xmlns:p14="http://schemas.microsoft.com/office/powerpoint/2010/main" val="102682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258F4E-8F80-45E7-9F1A-EF91C785739D}"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6933-50C4-4277-888C-2C8A2F11949F}" type="slidenum">
              <a:rPr lang="en-US" smtClean="0"/>
              <a:t>‹#›</a:t>
            </a:fld>
            <a:endParaRPr lang="en-US"/>
          </a:p>
        </p:txBody>
      </p:sp>
    </p:spTree>
    <p:extLst>
      <p:ext uri="{BB962C8B-B14F-4D97-AF65-F5344CB8AC3E}">
        <p14:creationId xmlns:p14="http://schemas.microsoft.com/office/powerpoint/2010/main" val="13032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58F4E-8F80-45E7-9F1A-EF91C785739D}" type="datetimeFigureOut">
              <a:rPr lang="en-US" smtClean="0"/>
              <a:t>9/7/2020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86933-50C4-4277-888C-2C8A2F11949F}" type="slidenum">
              <a:rPr lang="en-US" smtClean="0"/>
              <a:t>‹#›</a:t>
            </a:fld>
            <a:endParaRPr lang="en-US"/>
          </a:p>
        </p:txBody>
      </p:sp>
    </p:spTree>
    <p:extLst>
      <p:ext uri="{BB962C8B-B14F-4D97-AF65-F5344CB8AC3E}">
        <p14:creationId xmlns:p14="http://schemas.microsoft.com/office/powerpoint/2010/main" val="946140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Lead Scoring Case Study</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55664" y="4142232"/>
            <a:ext cx="4212336" cy="1115568"/>
          </a:xfrm>
        </p:spPr>
        <p:txBody>
          <a:bodyPr>
            <a:normAutofit fontScale="92500" lnSpcReduction="20000"/>
          </a:bodyPr>
          <a:lstStyle/>
          <a:p>
            <a:pPr algn="r"/>
            <a:r>
              <a:rPr lang="en-US" dirty="0" smtClean="0">
                <a:latin typeface="Times New Roman" panose="02020603050405020304" pitchFamily="18" charset="0"/>
                <a:cs typeface="Times New Roman" panose="02020603050405020304" pitchFamily="18" charset="0"/>
              </a:rPr>
              <a:t>Presented By:</a:t>
            </a:r>
          </a:p>
          <a:p>
            <a:pPr algn="r"/>
            <a:r>
              <a:rPr lang="en-US" dirty="0" smtClean="0">
                <a:latin typeface="Times New Roman" panose="02020603050405020304" pitchFamily="18" charset="0"/>
                <a:cs typeface="Times New Roman" panose="02020603050405020304" pitchFamily="18" charset="0"/>
              </a:rPr>
              <a:t>Pritamkumar Suryavanshi</a:t>
            </a:r>
          </a:p>
          <a:p>
            <a:pPr algn="r"/>
            <a:r>
              <a:rPr lang="en-US" dirty="0" smtClean="0">
                <a:latin typeface="Times New Roman" panose="02020603050405020304" pitchFamily="18" charset="0"/>
                <a:cs typeface="Times New Roman" panose="02020603050405020304" pitchFamily="18" charset="0"/>
              </a:rPr>
              <a:t>Abhishek N 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67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768"/>
            <a:ext cx="10515600" cy="5747195"/>
          </a:xfrm>
        </p:spPr>
        <p:txBody>
          <a:bodyPr>
            <a:normAutofit/>
          </a:bodyPr>
          <a:lstStyle/>
          <a:p>
            <a:r>
              <a:rPr lang="en-US" sz="2000" u="sng" dirty="0" smtClean="0">
                <a:latin typeface="Times New Roman" panose="02020603050405020304" pitchFamily="18" charset="0"/>
                <a:cs typeface="Times New Roman" panose="02020603050405020304" pitchFamily="18" charset="0"/>
              </a:rPr>
              <a:t>Outlier Analysis</a:t>
            </a:r>
            <a:endParaRPr lang="en-US" sz="1600" u="sng"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62103"/>
            <a:ext cx="6632448" cy="26418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8745" y="4002731"/>
            <a:ext cx="3240843" cy="21054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4015658"/>
            <a:ext cx="3580686" cy="2092534"/>
          </a:xfrm>
          <a:prstGeom prst="rect">
            <a:avLst/>
          </a:prstGeom>
        </p:spPr>
      </p:pic>
      <p:sp>
        <p:nvSpPr>
          <p:cNvPr id="7" name="TextBox 6"/>
          <p:cNvSpPr txBox="1"/>
          <p:nvPr/>
        </p:nvSpPr>
        <p:spPr>
          <a:xfrm>
            <a:off x="7809588" y="1708418"/>
            <a:ext cx="3474108"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From plot one we can see for </a:t>
            </a:r>
            <a:r>
              <a:rPr lang="en-US" sz="1600" dirty="0" err="1" smtClean="0">
                <a:latin typeface="Times New Roman" panose="02020603050405020304" pitchFamily="18" charset="0"/>
                <a:cs typeface="Times New Roman" panose="02020603050405020304" pitchFamily="18" charset="0"/>
              </a:rPr>
              <a:t>TotalVisits</a:t>
            </a:r>
            <a:r>
              <a:rPr lang="en-US" sz="1600" dirty="0" smtClean="0">
                <a:latin typeface="Times New Roman" panose="02020603050405020304" pitchFamily="18" charset="0"/>
                <a:cs typeface="Times New Roman" panose="02020603050405020304" pitchFamily="18" charset="0"/>
              </a:rPr>
              <a:t> there is a significant difference between 99% and max value, this is created due to the presence of outliers.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Similarly we can see there is a significant difference between 99% and max value for Page Views Per Visit as well.</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From Plot 2 and 3 we can conclude the presence of outliers in </a:t>
            </a:r>
            <a:r>
              <a:rPr lang="en-US" sz="1600" dirty="0" err="1" smtClean="0">
                <a:latin typeface="Times New Roman" panose="02020603050405020304" pitchFamily="18" charset="0"/>
                <a:cs typeface="Times New Roman" panose="02020603050405020304" pitchFamily="18" charset="0"/>
              </a:rPr>
              <a:t>TotalVisits</a:t>
            </a:r>
            <a:r>
              <a:rPr lang="en-US" sz="1600" dirty="0" smtClean="0">
                <a:latin typeface="Times New Roman" panose="02020603050405020304" pitchFamily="18" charset="0"/>
                <a:cs typeface="Times New Roman" panose="02020603050405020304" pitchFamily="18" charset="0"/>
              </a:rPr>
              <a:t> and Page Views Per Visit.</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Outliers are treated by removing all the values above 99% and below 1%</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590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0624"/>
            <a:ext cx="10515600" cy="5756339"/>
          </a:xfrm>
        </p:spPr>
        <p:txBody>
          <a:bodyPr>
            <a:normAutofit/>
          </a:bodyPr>
          <a:lstStyle/>
          <a:p>
            <a:r>
              <a:rPr lang="en-US" sz="2000" dirty="0" smtClean="0">
                <a:latin typeface="Times New Roman" panose="02020603050405020304" pitchFamily="18" charset="0"/>
                <a:cs typeface="Times New Roman" panose="02020603050405020304" pitchFamily="18" charset="0"/>
              </a:rPr>
              <a:t>Dummy Variable Creation</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We identified few categorical columns for creating dummies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The variables are as follows</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Lead Origin</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Lead Source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Last Activity</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Specialization</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What is your current occupation</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City</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 Last notable activity</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We created the dummies for above mentioned variables and dropped the first one.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After the creation of dummies we have dropped the original variable as well.</a:t>
            </a:r>
          </a:p>
          <a:p>
            <a:pPr marL="0" indent="0">
              <a:buNone/>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25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2739"/>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Model Building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80744"/>
            <a:ext cx="10515600" cy="4796219"/>
          </a:xfrm>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Now we start with model building process by splitting test and train data.</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Before Splitting we dropped the target variable from the data set.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After splitting we performed Scaling on train data set to bring all variables to same scale.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We did feature scaling using RFE.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Initially we took 25 variables for our model building</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58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normAutofit/>
          </a:bodyPr>
          <a:lstStyle/>
          <a:p>
            <a:r>
              <a:rPr lang="en-US" sz="2000" dirty="0" smtClean="0">
                <a:latin typeface="Times New Roman" panose="02020603050405020304" pitchFamily="18" charset="0"/>
                <a:cs typeface="Times New Roman" panose="02020603050405020304" pitchFamily="18" charset="0"/>
              </a:rPr>
              <a:t>Model 1</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37295"/>
            <a:ext cx="4648439" cy="4546834"/>
          </a:xfrm>
          <a:prstGeom prst="rect">
            <a:avLst/>
          </a:prstGeom>
        </p:spPr>
      </p:pic>
      <p:sp>
        <p:nvSpPr>
          <p:cNvPr id="5" name="TextBox 4"/>
          <p:cNvSpPr txBox="1"/>
          <p:nvPr/>
        </p:nvSpPr>
        <p:spPr>
          <a:xfrm>
            <a:off x="6096000" y="1371600"/>
            <a:ext cx="5050536"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We got this model after RFE feature selection.</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We can see from the stats that this is not the great model, because it has lot of variables and few variables are highly correlated(few variables have high p-value).</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Now we have 25 features and model-1 by using manual feature selection and VIF we kept on removing the features one by one which are insignificant.</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Final model we built is show in next slide.</a:t>
            </a:r>
          </a:p>
          <a:p>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80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168"/>
            <a:ext cx="10515600" cy="5975795"/>
          </a:xfrm>
        </p:spPr>
        <p:txBody>
          <a:bodyPr>
            <a:normAutofit/>
          </a:bodyPr>
          <a:lstStyle/>
          <a:p>
            <a:r>
              <a:rPr lang="en-US" sz="2000" dirty="0" smtClean="0">
                <a:latin typeface="Times New Roman" panose="02020603050405020304" pitchFamily="18" charset="0"/>
                <a:cs typeface="Times New Roman" panose="02020603050405020304" pitchFamily="18" charset="0"/>
              </a:rPr>
              <a:t>Final Model</a:t>
            </a:r>
          </a:p>
          <a:p>
            <a:pPr lvl="1"/>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60768"/>
            <a:ext cx="4375375" cy="24321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93622"/>
            <a:ext cx="4375375" cy="2228965"/>
          </a:xfrm>
          <a:prstGeom prst="rect">
            <a:avLst/>
          </a:prstGeom>
        </p:spPr>
      </p:pic>
      <p:sp>
        <p:nvSpPr>
          <p:cNvPr id="6" name="TextBox 5"/>
          <p:cNvSpPr txBox="1"/>
          <p:nvPr/>
        </p:nvSpPr>
        <p:spPr>
          <a:xfrm>
            <a:off x="5899869" y="1304014"/>
            <a:ext cx="5186220"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Final model which we have got has 12 features and has p-value less than 0.05 </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And the model has VIF less than 5.</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Accuracy we are getting from the model is 81.424%</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sensitivity is 69.7%.</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Top 3 features which are contributing to the model are:</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Lead Origin_Lead Add Form</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What is your current occupation_Working Professional</a:t>
            </a:r>
          </a:p>
          <a:p>
            <a:pPr marL="742950" lvl="1"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Last Notable Activity_SMS sent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18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2393"/>
            <a:ext cx="10515600" cy="5914570"/>
          </a:xfrm>
        </p:spPr>
        <p:txBody>
          <a:bodyPr>
            <a:normAutofit/>
          </a:bodyPr>
          <a:lstStyle/>
          <a:p>
            <a:r>
              <a:rPr lang="en-US" sz="2000" dirty="0" smtClean="0">
                <a:latin typeface="Times New Roman" panose="02020603050405020304" pitchFamily="18" charset="0"/>
                <a:cs typeface="Times New Roman" panose="02020603050405020304" pitchFamily="18" charset="0"/>
              </a:rPr>
              <a:t>Plotting ROC Curve</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13183"/>
            <a:ext cx="7295984" cy="3872285"/>
          </a:xfrm>
          <a:prstGeom prst="rect">
            <a:avLst/>
          </a:prstGeom>
        </p:spPr>
      </p:pic>
      <p:sp>
        <p:nvSpPr>
          <p:cNvPr id="5" name="TextBox 4"/>
          <p:cNvSpPr txBox="1"/>
          <p:nvPr/>
        </p:nvSpPr>
        <p:spPr>
          <a:xfrm flipH="1">
            <a:off x="1031680" y="5613621"/>
            <a:ext cx="7476215"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Roc curve value should be closed to 1, we are getting a very good score of 0.88 which tell that our predictive model is good.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381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906"/>
            <a:ext cx="10515600" cy="6424654"/>
          </a:xfrm>
        </p:spPr>
        <p:txBody>
          <a:bodyPr>
            <a:normAutofit/>
          </a:bodyPr>
          <a:lstStyle/>
          <a:p>
            <a:r>
              <a:rPr lang="en-US" sz="2000" dirty="0" smtClean="0">
                <a:latin typeface="Times New Roman" panose="02020603050405020304" pitchFamily="18" charset="0"/>
                <a:cs typeface="Times New Roman" panose="02020603050405020304" pitchFamily="18" charset="0"/>
              </a:rPr>
              <a:t>Finding Optimum Cut-off</a:t>
            </a:r>
          </a:p>
          <a:p>
            <a:pPr lvl="1"/>
            <a:endParaRPr lang="en-US" sz="1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312" y="914400"/>
            <a:ext cx="8266176" cy="4572716"/>
          </a:xfrm>
          <a:prstGeom prst="rect">
            <a:avLst/>
          </a:prstGeom>
        </p:spPr>
      </p:pic>
      <p:sp>
        <p:nvSpPr>
          <p:cNvPr id="5" name="TextBox 4"/>
          <p:cNvSpPr txBox="1"/>
          <p:nvPr/>
        </p:nvSpPr>
        <p:spPr>
          <a:xfrm>
            <a:off x="2258568" y="5833872"/>
            <a:ext cx="7150608" cy="830997"/>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From the plot we can confirm that optimum cut-off to be 0.35. Based on the business understanding and discussing with domain expert we can change the cut-off. From statistical point of view we will take 0.35 as probability cut-off.</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55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8056"/>
            <a:ext cx="10515600" cy="5728907"/>
          </a:xfrm>
        </p:spPr>
        <p:txBody>
          <a:bodyPr>
            <a:normAutofit/>
          </a:bodyPr>
          <a:lstStyle/>
          <a:p>
            <a:r>
              <a:rPr lang="en-US" sz="2000" dirty="0" smtClean="0">
                <a:latin typeface="Times New Roman" panose="02020603050405020304" pitchFamily="18" charset="0"/>
                <a:cs typeface="Times New Roman" panose="02020603050405020304" pitchFamily="18" charset="0"/>
              </a:rPr>
              <a:t>Conclusion</a:t>
            </a:r>
          </a:p>
          <a:p>
            <a:endParaRPr lang="en-US" sz="2000" dirty="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From Test Data set				</a:t>
            </a:r>
          </a:p>
          <a:p>
            <a:pPr lvl="2">
              <a:buFontTx/>
              <a:buChar char="-"/>
            </a:pPr>
            <a:r>
              <a:rPr lang="en-US" sz="1400" dirty="0" smtClean="0">
                <a:latin typeface="Times New Roman" panose="02020603050405020304" pitchFamily="18" charset="0"/>
                <a:cs typeface="Times New Roman" panose="02020603050405020304" pitchFamily="18" charset="0"/>
              </a:rPr>
              <a:t>Accuracy = 80.86%</a:t>
            </a:r>
          </a:p>
          <a:p>
            <a:pPr lvl="2">
              <a:buFontTx/>
              <a:buChar char="-"/>
            </a:pPr>
            <a:r>
              <a:rPr lang="en-US" sz="1400" dirty="0" smtClean="0">
                <a:latin typeface="Times New Roman" panose="02020603050405020304" pitchFamily="18" charset="0"/>
                <a:cs typeface="Times New Roman" panose="02020603050405020304" pitchFamily="18" charset="0"/>
              </a:rPr>
              <a:t>Sensitivity = 81.92%</a:t>
            </a:r>
          </a:p>
          <a:p>
            <a:pPr lvl="2">
              <a:buFontTx/>
              <a:buChar char="-"/>
            </a:pPr>
            <a:r>
              <a:rPr lang="en-US" sz="1400" dirty="0" smtClean="0">
                <a:latin typeface="Times New Roman" panose="02020603050405020304" pitchFamily="18" charset="0"/>
                <a:cs typeface="Times New Roman" panose="02020603050405020304" pitchFamily="18" charset="0"/>
              </a:rPr>
              <a:t>Specificity = 80.86%</a:t>
            </a:r>
          </a:p>
          <a:p>
            <a:pPr lvl="2">
              <a:buFontTx/>
              <a:buChar char="-"/>
            </a:pPr>
            <a:r>
              <a:rPr lang="en-US" sz="1400" dirty="0" smtClean="0">
                <a:latin typeface="Times New Roman" panose="02020603050405020304" pitchFamily="18" charset="0"/>
                <a:cs typeface="Times New Roman" panose="02020603050405020304" pitchFamily="18" charset="0"/>
              </a:rPr>
              <a:t>Precision = 71.57%</a:t>
            </a:r>
          </a:p>
          <a:p>
            <a:pPr lvl="2">
              <a:buFontTx/>
              <a:buChar char="-"/>
            </a:pPr>
            <a:r>
              <a:rPr lang="en-US" sz="1400" dirty="0" smtClean="0">
                <a:latin typeface="Times New Roman" panose="02020603050405020304" pitchFamily="18" charset="0"/>
                <a:cs typeface="Times New Roman" panose="02020603050405020304" pitchFamily="18" charset="0"/>
              </a:rPr>
              <a:t>Recall = 81.92%</a:t>
            </a:r>
            <a:endParaRPr lang="en-US" sz="1400" dirty="0">
              <a:latin typeface="Times New Roman" panose="02020603050405020304" pitchFamily="18" charset="0"/>
              <a:cs typeface="Times New Roman" panose="02020603050405020304" pitchFamily="18" charset="0"/>
            </a:endParaRPr>
          </a:p>
          <a:p>
            <a:pPr marL="914400" lvl="2" indent="0">
              <a:buNone/>
            </a:pPr>
            <a:endParaRPr lang="en-US" sz="14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From Train Data set				</a:t>
            </a:r>
          </a:p>
          <a:p>
            <a:pPr lvl="2">
              <a:buFontTx/>
              <a:buChar char="-"/>
            </a:pPr>
            <a:r>
              <a:rPr lang="en-US" sz="1400" dirty="0" smtClean="0">
                <a:latin typeface="Times New Roman" panose="02020603050405020304" pitchFamily="18" charset="0"/>
                <a:cs typeface="Times New Roman" panose="02020603050405020304" pitchFamily="18" charset="0"/>
              </a:rPr>
              <a:t>Accuracy = 80.66%</a:t>
            </a:r>
          </a:p>
          <a:p>
            <a:pPr lvl="2">
              <a:buFontTx/>
              <a:buChar char="-"/>
            </a:pPr>
            <a:r>
              <a:rPr lang="en-US" sz="1400" dirty="0" smtClean="0">
                <a:latin typeface="Times New Roman" panose="02020603050405020304" pitchFamily="18" charset="0"/>
                <a:cs typeface="Times New Roman" panose="02020603050405020304" pitchFamily="18" charset="0"/>
              </a:rPr>
              <a:t>Sensitivity = 81.80%</a:t>
            </a:r>
          </a:p>
          <a:p>
            <a:pPr lvl="2">
              <a:buFontTx/>
              <a:buChar char="-"/>
            </a:pPr>
            <a:r>
              <a:rPr lang="en-US" sz="1400" dirty="0" smtClean="0">
                <a:latin typeface="Times New Roman" panose="02020603050405020304" pitchFamily="18" charset="0"/>
                <a:cs typeface="Times New Roman" panose="02020603050405020304" pitchFamily="18" charset="0"/>
              </a:rPr>
              <a:t>Specificity = 79.96%</a:t>
            </a:r>
            <a:endParaRPr lang="en-US" sz="1400" dirty="0">
              <a:latin typeface="Times New Roman" panose="02020603050405020304" pitchFamily="18" charset="0"/>
              <a:cs typeface="Times New Roman" panose="02020603050405020304" pitchFamily="18" charset="0"/>
            </a:endParaRPr>
          </a:p>
          <a:p>
            <a:pPr lvl="2">
              <a:buFontTx/>
              <a:buChar char="-"/>
            </a:pPr>
            <a:endParaRPr lang="en-US" sz="1400" dirty="0" smtClean="0">
              <a:latin typeface="Times New Roman" panose="02020603050405020304" pitchFamily="18" charset="0"/>
              <a:cs typeface="Times New Roman" panose="02020603050405020304" pitchFamily="18" charset="0"/>
            </a:endParaRPr>
          </a:p>
          <a:p>
            <a:pPr lvl="2">
              <a:buFontTx/>
              <a:buChar char="-"/>
            </a:pPr>
            <a:endParaRPr lang="en-US" sz="1400" dirty="0">
              <a:latin typeface="Times New Roman" panose="02020603050405020304" pitchFamily="18" charset="0"/>
              <a:cs typeface="Times New Roman" panose="02020603050405020304" pitchFamily="18" charset="0"/>
            </a:endParaRPr>
          </a:p>
          <a:p>
            <a:pPr marL="914400" lvl="2" indent="0">
              <a:buNone/>
            </a:pPr>
            <a:r>
              <a:rPr lang="en-US" sz="1600" dirty="0" smtClean="0">
                <a:latin typeface="Times New Roman" panose="02020603050405020304" pitchFamily="18" charset="0"/>
                <a:cs typeface="Times New Roman" panose="02020603050405020304" pitchFamily="18" charset="0"/>
              </a:rPr>
              <a:t>Looking at the accuracy and sensitivity for both train and test data set we can clearly say that our predictive model is good as both accuracy and sensitivity are almost same.</a:t>
            </a:r>
          </a:p>
          <a:p>
            <a:pPr marL="914400" lvl="2" indent="0">
              <a:buNone/>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56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0171"/>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Problem Statement </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8760"/>
            <a:ext cx="10683240" cy="5038344"/>
          </a:xfrm>
        </p:spPr>
        <p:txBody>
          <a:bodyPr>
            <a:noAutofit/>
          </a:bodyPr>
          <a:lstStyle/>
          <a:p>
            <a:r>
              <a:rPr lang="en-US" sz="1600" dirty="0" smtClean="0">
                <a:latin typeface="Times New Roman" panose="02020603050405020304" pitchFamily="18" charset="0"/>
                <a:cs typeface="Times New Roman" panose="02020603050405020304" pitchFamily="18" charset="0"/>
              </a:rPr>
              <a:t>An education company named X Education sells online courses to industry professionals. On any given day, many professionals who are interested in the courses land on their website and browse for courses. </a:t>
            </a:r>
          </a:p>
          <a:p>
            <a:r>
              <a:rPr lang="en-US" sz="1600" dirty="0" smtClean="0">
                <a:latin typeface="Times New Roman" panose="02020603050405020304" pitchFamily="18" charset="0"/>
                <a:cs typeface="Times New Roman" panose="02020603050405020304" pitchFamily="18" charset="0"/>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r>
              <a:rPr lang="en-US" sz="1600" dirty="0" smtClean="0">
                <a:latin typeface="Times New Roman" panose="02020603050405020304" pitchFamily="18" charset="0"/>
                <a:cs typeface="Times New Roman" panose="02020603050405020304" pitchFamily="18" charset="0"/>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p>
          <a:p>
            <a:r>
              <a:rPr lang="en-US" sz="1600" dirty="0" smtClean="0">
                <a:latin typeface="Times New Roman" panose="02020603050405020304" pitchFamily="18" charset="0"/>
                <a:cs typeface="Times New Roman" panose="02020603050405020304" pitchFamily="18" charset="0"/>
              </a:rPr>
              <a:t>As you can see, there are a lot of leads generated in the initial stage (top) but only a few of them come out as paying customers from the bottom. In the middle stage, you need to nurture the potential leads well (i.e. educating the leads about the product, constantly communicating etc. ) in order to get a higher lead conversion.</a:t>
            </a:r>
          </a:p>
          <a:p>
            <a:r>
              <a:rPr lang="en-US" sz="1600" dirty="0" smtClean="0">
                <a:latin typeface="Times New Roman" panose="02020603050405020304" pitchFamily="18" charset="0"/>
                <a:cs typeface="Times New Roman" panose="02020603050405020304" pitchFamily="18" charset="0"/>
              </a:rPr>
              <a:t>X Education has appointed you to help them select the most promising leads, i.e. the leads that are most likely to convert into paying customers. The company requires you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45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5891"/>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Goal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1600"/>
            <a:ext cx="10515600" cy="4805363"/>
          </a:xfrm>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To build a logistic regression model to assign a lead score between 0 and 100 to each of the leads which can be used to target potential leads. A higher score would mean that the lead is hot i.e. is most likely to convert whereas lower score would mean that the lead is cold and will not get converted.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41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035"/>
            <a:ext cx="10515600" cy="713867"/>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Exploratory Data 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79576"/>
            <a:ext cx="10515600" cy="4997387"/>
          </a:xfrm>
        </p:spPr>
        <p:txBody>
          <a:bodyPr>
            <a:normAutofit/>
          </a:bodyPr>
          <a:lstStyle/>
          <a:p>
            <a:r>
              <a:rPr lang="en-US" sz="2000" u="sng" dirty="0" smtClean="0">
                <a:latin typeface="Times New Roman" panose="02020603050405020304" pitchFamily="18" charset="0"/>
                <a:cs typeface="Times New Roman" panose="02020603050405020304" pitchFamily="18" charset="0"/>
              </a:rPr>
              <a:t>Univariate Bivariate Analysis</a:t>
            </a:r>
          </a:p>
          <a:p>
            <a:pPr marL="0" indent="0">
              <a:buNone/>
            </a:pPr>
            <a:r>
              <a:rPr lang="en-US" sz="2000" dirty="0" smtClean="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48510"/>
            <a:ext cx="6641592" cy="2365706"/>
          </a:xfrm>
          <a:prstGeom prst="rect">
            <a:avLst/>
          </a:prstGeom>
        </p:spPr>
      </p:pic>
      <p:sp>
        <p:nvSpPr>
          <p:cNvPr id="8" name="TextBox 7"/>
          <p:cNvSpPr txBox="1"/>
          <p:nvPr/>
        </p:nvSpPr>
        <p:spPr>
          <a:xfrm>
            <a:off x="7568184" y="2690777"/>
            <a:ext cx="3785616"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We can clearly see that country column is completely dominated by India.</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When we plot country against target variable we can clearly see that peoples from India have converted the most</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Variable is completely skewed towards India.</a:t>
            </a:r>
            <a:endParaRPr lang="en-US" sz="16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333174"/>
            <a:ext cx="6522720" cy="2312724"/>
          </a:xfrm>
          <a:prstGeom prst="rect">
            <a:avLst/>
          </a:prstGeom>
        </p:spPr>
      </p:pic>
    </p:spTree>
    <p:extLst>
      <p:ext uri="{BB962C8B-B14F-4D97-AF65-F5344CB8AC3E}">
        <p14:creationId xmlns:p14="http://schemas.microsoft.com/office/powerpoint/2010/main" val="949715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736"/>
            <a:ext cx="10515600" cy="5948363"/>
          </a:xfrm>
        </p:spPr>
        <p:txBody>
          <a:bodyPr>
            <a:normAutofit/>
          </a:bodyPr>
          <a:lstStyle/>
          <a:p>
            <a:r>
              <a:rPr lang="en-US" sz="2000" dirty="0" smtClean="0">
                <a:latin typeface="Times New Roman" panose="02020603050405020304" pitchFamily="18" charset="0"/>
                <a:cs typeface="Times New Roman" panose="02020603050405020304" pitchFamily="18" charset="0"/>
              </a:rPr>
              <a:t>Specialization</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07" y="3971792"/>
            <a:ext cx="6888961" cy="2365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07" y="941832"/>
            <a:ext cx="6696937" cy="2701684"/>
          </a:xfrm>
          <a:prstGeom prst="rect">
            <a:avLst/>
          </a:prstGeom>
        </p:spPr>
      </p:pic>
      <p:sp>
        <p:nvSpPr>
          <p:cNvPr id="6" name="TextBox 5"/>
          <p:cNvSpPr txBox="1"/>
          <p:nvPr/>
        </p:nvSpPr>
        <p:spPr>
          <a:xfrm>
            <a:off x="7535137" y="1161288"/>
            <a:ext cx="3702839"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If we look at first plot we can clearly see that most of them have not selected the specialization.</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Other than others we can see most of the peoples have showed there interest in Management specialization.</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We have combined all management course to one course and plotted a count graph to check how management course performing.</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From plot 2 we can clearly see that management course has very good conversion rate.</a:t>
            </a:r>
          </a:p>
        </p:txBody>
      </p:sp>
    </p:spTree>
    <p:extLst>
      <p:ext uri="{BB962C8B-B14F-4D97-AF65-F5344CB8AC3E}">
        <p14:creationId xmlns:p14="http://schemas.microsoft.com/office/powerpoint/2010/main" val="22038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7744"/>
            <a:ext cx="10515600" cy="5939219"/>
          </a:xfrm>
        </p:spPr>
        <p:txBody>
          <a:bodyPr>
            <a:normAutofit/>
          </a:bodyPr>
          <a:lstStyle/>
          <a:p>
            <a:r>
              <a:rPr lang="en-US" sz="2000" dirty="0" smtClean="0">
                <a:latin typeface="Times New Roman" panose="02020603050405020304" pitchFamily="18" charset="0"/>
                <a:cs typeface="Times New Roman" panose="02020603050405020304" pitchFamily="18" charset="0"/>
              </a:rPr>
              <a:t>Occupation</a:t>
            </a: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557015"/>
            <a:ext cx="7144512" cy="30300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768096"/>
            <a:ext cx="7226807" cy="2378834"/>
          </a:xfrm>
          <a:prstGeom prst="rect">
            <a:avLst/>
          </a:prstGeom>
        </p:spPr>
      </p:pic>
      <p:sp>
        <p:nvSpPr>
          <p:cNvPr id="8" name="TextBox 7"/>
          <p:cNvSpPr txBox="1"/>
          <p:nvPr/>
        </p:nvSpPr>
        <p:spPr>
          <a:xfrm>
            <a:off x="8065008" y="1344168"/>
            <a:ext cx="3529584"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From the plot  its obvious that peoples who have filled the form are mostly unemployed.</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From plot 2 we can visualize that unemployed has a good conversion rate.</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From our analysis so far we can say that company should target peoples from </a:t>
            </a:r>
            <a:r>
              <a:rPr lang="en-US" sz="1600" dirty="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ndia and who are unemployed.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98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6163056"/>
          </a:xfrm>
        </p:spPr>
        <p:txBody>
          <a:bodyPr>
            <a:normAutofit/>
          </a:bodyPr>
          <a:lstStyle/>
          <a:p>
            <a:r>
              <a:rPr lang="en-US" sz="2000" dirty="0" smtClean="0">
                <a:latin typeface="Times New Roman" panose="02020603050405020304" pitchFamily="18" charset="0"/>
                <a:cs typeface="Times New Roman" panose="02020603050405020304" pitchFamily="18" charset="0"/>
              </a:rPr>
              <a:t>City</a:t>
            </a:r>
          </a:p>
          <a:p>
            <a:pPr marL="0" indent="0">
              <a:buNone/>
            </a:pPr>
            <a:r>
              <a:rPr lang="en-US" sz="20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621" y="896113"/>
            <a:ext cx="5053108" cy="29535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64" y="896113"/>
            <a:ext cx="5264421" cy="2953512"/>
          </a:xfrm>
          <a:prstGeom prst="rect">
            <a:avLst/>
          </a:prstGeom>
        </p:spPr>
      </p:pic>
      <p:sp>
        <p:nvSpPr>
          <p:cNvPr id="6" name="TextBox 5"/>
          <p:cNvSpPr txBox="1"/>
          <p:nvPr/>
        </p:nvSpPr>
        <p:spPr>
          <a:xfrm>
            <a:off x="1225296" y="4361688"/>
            <a:ext cx="705002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From first plot we can observe that majority of the peoples are from Mumbai.</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From second plot it clear that peoples from Mumbai are the most converted.</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Company should concentrate more on the peoples who belongs to Mumbai.</a:t>
            </a:r>
            <a:endParaRPr lang="en-US"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225296" y="5650992"/>
            <a:ext cx="7050024"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From our initial analysis company should concentrate more on peoples from India and who belongs to city Mumbai.</a:t>
            </a:r>
          </a:p>
        </p:txBody>
      </p:sp>
    </p:spTree>
    <p:extLst>
      <p:ext uri="{BB962C8B-B14F-4D97-AF65-F5344CB8AC3E}">
        <p14:creationId xmlns:p14="http://schemas.microsoft.com/office/powerpoint/2010/main" val="9078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1792"/>
            <a:ext cx="10515600" cy="5555171"/>
          </a:xfrm>
        </p:spPr>
        <p:txBody>
          <a:bodyPr>
            <a:normAutofit/>
          </a:bodyPr>
          <a:lstStyle/>
          <a:p>
            <a:r>
              <a:rPr lang="en-US" sz="2000" dirty="0" smtClean="0">
                <a:latin typeface="Times New Roman" panose="02020603050405020304" pitchFamily="18" charset="0"/>
                <a:cs typeface="Times New Roman" panose="02020603050405020304" pitchFamily="18" charset="0"/>
              </a:rPr>
              <a:t>Missing Values</a:t>
            </a:r>
          </a:p>
          <a:p>
            <a:pPr marL="0" indent="0">
              <a:buNone/>
            </a:pPr>
            <a:r>
              <a:rPr lang="en-US" sz="2000" dirty="0" smtClean="0">
                <a:latin typeface="Times New Roman" panose="02020603050405020304" pitchFamily="18" charset="0"/>
                <a:cs typeface="Times New Roman" panose="02020603050405020304" pitchFamily="18" charset="0"/>
              </a:rPr>
              <a:t>	- </a:t>
            </a:r>
            <a:r>
              <a:rPr lang="en-US" sz="1600" dirty="0" smtClean="0">
                <a:latin typeface="Times New Roman" panose="02020603050405020304" pitchFamily="18" charset="0"/>
                <a:cs typeface="Times New Roman" panose="02020603050405020304" pitchFamily="18" charset="0"/>
              </a:rPr>
              <a:t>In data we found the presence of select values. We replaced the select with nan and started the missing value 	analysis.</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We dropped the columns having missing value percent greater than 40.</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We dropped few rows which has more than 10 entries missing.</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After dropping we imputed the missing values for remaining columns using suitable methods.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58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192"/>
            <a:ext cx="10515600" cy="6236208"/>
          </a:xfrm>
        </p:spPr>
        <p:txBody>
          <a:bodyPr>
            <a:normAutofit/>
          </a:bodyPr>
          <a:lstStyle/>
          <a:p>
            <a:r>
              <a:rPr lang="en-US" sz="1600" dirty="0" smtClean="0">
                <a:latin typeface="Times New Roman" panose="02020603050405020304" pitchFamily="18" charset="0"/>
                <a:cs typeface="Times New Roman" panose="02020603050405020304" pitchFamily="18" charset="0"/>
              </a:rPr>
              <a:t>After the initial analysis we have identified few columns which are completely skewed and few columns which are score variables.</a:t>
            </a:r>
          </a:p>
          <a:p>
            <a:r>
              <a:rPr lang="en-US" sz="1600" dirty="0" smtClean="0">
                <a:latin typeface="Times New Roman" panose="02020603050405020304" pitchFamily="18" charset="0"/>
                <a:cs typeface="Times New Roman" panose="02020603050405020304" pitchFamily="18" charset="0"/>
              </a:rPr>
              <a:t>For further analysis we need to drop this columns as skewed columns might bias our output.</a:t>
            </a:r>
          </a:p>
          <a:p>
            <a:r>
              <a:rPr lang="en-US" sz="1600" dirty="0" smtClean="0">
                <a:latin typeface="Times New Roman" panose="02020603050405020304" pitchFamily="18" charset="0"/>
                <a:cs typeface="Times New Roman" panose="02020603050405020304" pitchFamily="18" charset="0"/>
              </a:rPr>
              <a:t>The columns which we have dropped are:</a:t>
            </a:r>
          </a:p>
          <a:p>
            <a:pPr marL="0" indent="0">
              <a:buNone/>
            </a:pPr>
            <a:r>
              <a:rPr lang="en-US" sz="1600" dirty="0" smtClean="0">
                <a:latin typeface="Times New Roman" panose="02020603050405020304" pitchFamily="18" charset="0"/>
                <a:cs typeface="Times New Roman" panose="02020603050405020304" pitchFamily="18" charset="0"/>
              </a:rPr>
              <a:t>	- Do Not Call</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Search</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Magazine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Newspaper Article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X Education Forums</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Tags</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Digital Advertisements</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Through Recommendations</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Receive More Updates About Our courses</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Update Me on Supply Chain Content</a:t>
            </a:r>
          </a:p>
          <a:p>
            <a:pPr marL="0" indent="0">
              <a:buNone/>
            </a:pPr>
            <a:r>
              <a:rPr lang="en-US" sz="1600" dirty="0" smtClean="0">
                <a:latin typeface="Times New Roman" panose="02020603050405020304" pitchFamily="18" charset="0"/>
                <a:cs typeface="Times New Roman" panose="02020603050405020304" pitchFamily="18" charset="0"/>
              </a:rPr>
              <a:t>	- What matters most to you in choosing a course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 free copy of Mastering The Interview</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Get Updates on DM Content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I agree to pay the amount through </a:t>
            </a:r>
            <a:r>
              <a:rPr lang="en-US" sz="1600" dirty="0" err="1" smtClean="0">
                <a:latin typeface="Times New Roman" panose="02020603050405020304" pitchFamily="18" charset="0"/>
                <a:cs typeface="Times New Roman" panose="02020603050405020304" pitchFamily="18" charset="0"/>
              </a:rPr>
              <a:t>cheque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968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730</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Lead Scoring Case Study</vt:lpstr>
      <vt:lpstr>Problem Statement </vt:lpstr>
      <vt:lpstr>Goal</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Abhishek N R @ AGTSPL</dc:creator>
  <cp:lastModifiedBy>Abhishek N R @ AGTSPL</cp:lastModifiedBy>
  <cp:revision>26</cp:revision>
  <dcterms:created xsi:type="dcterms:W3CDTF">2020-09-07T02:19:18Z</dcterms:created>
  <dcterms:modified xsi:type="dcterms:W3CDTF">2020-09-07T08:17:43Z</dcterms:modified>
</cp:coreProperties>
</file>