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swald ExtraLight"/>
      <p:regular r:id="rId31"/>
      <p:bold r:id="rId32"/>
    </p:embeddedFont>
    <p:embeddedFont>
      <p:font typeface="Bebas Neue"/>
      <p:regular r:id="rId33"/>
    </p:embeddedFont>
    <p:embeddedFont>
      <p:font typeface="Oswald"/>
      <p:regular r:id="rId34"/>
      <p:bold r:id="rId35"/>
    </p:embeddedFont>
    <p:embeddedFont>
      <p:font typeface="DM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1" orient="horz"/>
        <p:guide pos="7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Extra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OswaldExtraLight-bold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.fntdata"/><Relationship Id="rId14" Type="http://schemas.openxmlformats.org/officeDocument/2006/relationships/slide" Target="slides/slide9.xml"/><Relationship Id="rId36" Type="http://schemas.openxmlformats.org/officeDocument/2006/relationships/font" Target="fonts/DMSans-regular.fntdata"/><Relationship Id="rId17" Type="http://schemas.openxmlformats.org/officeDocument/2006/relationships/slide" Target="slides/slide12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DM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f562e659b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1f562e659b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fb7fcae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1fb7fcae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91e3db1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091e3db1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91e3db1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091e3db1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91e3db12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091e3db1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91e3db1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91e3db1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ffa86e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ffa86e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91e3db1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091e3db1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091e3db1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091e3db1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091e3db1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091e3db1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e91f73e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e91f73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091e3db1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091e3db1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91e3db1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091e3db1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ffa86e2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1ffa86e2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091e3db1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091e3db1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e413425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e413425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e91f73e2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e91f73e2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e84aac6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e84aac6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d7ae03d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d7ae03d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f562e6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f562e6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f562e65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f562e65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f562e659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f562e659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e91f73e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e91f73e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f562e659b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f562e659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3" type="title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title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7" type="title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title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13" type="title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flipH="1" rot="-5399868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2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3" type="subTitle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4" type="title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5" type="subTitle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 rot="5400000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2" type="title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3" type="subTitle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4" type="title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5" type="subTitle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6" type="title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7" type="subTitle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8" type="title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9" type="subTitle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3" type="title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4" type="subTitle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hasCustomPrompt="1" type="title"/>
          </p:nvPr>
        </p:nvSpPr>
        <p:spPr>
          <a:xfrm>
            <a:off x="713225" y="730825"/>
            <a:ext cx="4165800" cy="8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713225" y="1629825"/>
            <a:ext cx="416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hasCustomPrompt="1" idx="2" type="title"/>
          </p:nvPr>
        </p:nvSpPr>
        <p:spPr>
          <a:xfrm>
            <a:off x="4265050" y="2909950"/>
            <a:ext cx="4165800" cy="8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4265050" y="3817475"/>
            <a:ext cx="416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 rot="5400000">
            <a:off x="6327004" y="-594849"/>
            <a:ext cx="1955378" cy="422406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flipH="1" rot="-5400000">
            <a:off x="696504" y="1651201"/>
            <a:ext cx="1955378" cy="422406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4695775" y="4494275"/>
            <a:ext cx="1200150" cy="1143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7132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50296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24"/>
          <p:cNvGrpSpPr/>
          <p:nvPr/>
        </p:nvGrpSpPr>
        <p:grpSpPr>
          <a:xfrm flipH="1" rot="10800000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60875" y="3226350"/>
            <a:ext cx="3792300" cy="10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Sign Language </a:t>
            </a:r>
            <a:r>
              <a:rPr lang="en">
                <a:solidFill>
                  <a:schemeClr val="accent1"/>
                </a:solidFill>
              </a:rPr>
              <a:t>Recognition System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GUIDED BY DR. ARPIT JAIN</a:t>
            </a:r>
            <a:endParaRPr sz="210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75" y="4100825"/>
            <a:ext cx="1735300" cy="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fmla="val 11903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 txBox="1"/>
          <p:nvPr>
            <p:ph type="title"/>
          </p:nvPr>
        </p:nvSpPr>
        <p:spPr>
          <a:xfrm>
            <a:off x="5312175" y="21451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&amp; </a:t>
            </a:r>
            <a:r>
              <a:rPr lang="en">
                <a:solidFill>
                  <a:schemeClr val="accent1"/>
                </a:solidFill>
              </a:rPr>
              <a:t>LIBRARIES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6"/>
          <p:cNvPicPr preferRelativeResize="0"/>
          <p:nvPr/>
        </p:nvPicPr>
        <p:blipFill rotWithShape="1">
          <a:blip r:embed="rId3">
            <a:alphaModFix/>
          </a:blip>
          <a:srcRect b="5455" l="3227" r="3218" t="0"/>
          <a:stretch/>
        </p:blipFill>
        <p:spPr>
          <a:xfrm>
            <a:off x="848425" y="825750"/>
            <a:ext cx="3688800" cy="37281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/>
          <p:nvPr/>
        </p:nvSpPr>
        <p:spPr>
          <a:xfrm>
            <a:off x="1321350" y="674250"/>
            <a:ext cx="7065300" cy="39981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>
            <p:ph idx="1" type="subTitle"/>
          </p:nvPr>
        </p:nvSpPr>
        <p:spPr>
          <a:xfrm>
            <a:off x="1617150" y="878275"/>
            <a:ext cx="64818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OpenCV : </a:t>
            </a:r>
            <a:r>
              <a:rPr lang="en">
                <a:solidFill>
                  <a:schemeClr val="dk1"/>
                </a:solidFill>
              </a:rPr>
              <a:t>Open Source Computer Vision is a popular library for image and video processing. It can be used to read and process video frames, detect hand and body movements, and track hand positions.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TensorFlow : </a:t>
            </a:r>
            <a:r>
              <a:rPr lang="en">
                <a:solidFill>
                  <a:schemeClr val="dk1"/>
                </a:solidFill>
              </a:rPr>
              <a:t>TensorFlow is a popular open-source library for machine learning. It can be used to train models for sign language </a:t>
            </a:r>
            <a:r>
              <a:rPr lang="en">
                <a:solidFill>
                  <a:schemeClr val="dk1"/>
                </a:solidFill>
              </a:rPr>
              <a:t>recognition</a:t>
            </a:r>
            <a:r>
              <a:rPr lang="en">
                <a:solidFill>
                  <a:schemeClr val="dk1"/>
                </a:solidFill>
              </a:rPr>
              <a:t> and to make predictions on new data.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Keras : </a:t>
            </a:r>
            <a:r>
              <a:rPr lang="en">
                <a:solidFill>
                  <a:schemeClr val="dk1"/>
                </a:solidFill>
              </a:rPr>
              <a:t>Keras is also a high-level deep learning API that can be used to build and train models for sign language </a:t>
            </a:r>
            <a:r>
              <a:rPr lang="en">
                <a:solidFill>
                  <a:schemeClr val="dk1"/>
                </a:solidFill>
              </a:rPr>
              <a:t>recognition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Mediapipe </a:t>
            </a:r>
            <a:r>
              <a:rPr lang="en">
                <a:solidFill>
                  <a:schemeClr val="dk1"/>
                </a:solidFill>
              </a:rPr>
              <a:t>: It can be used for hand tracking, pose estimation, face detection and more.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Cvzone: </a:t>
            </a:r>
            <a:r>
              <a:rPr lang="en">
                <a:solidFill>
                  <a:schemeClr val="dk1"/>
                </a:solidFill>
              </a:rPr>
              <a:t>This is a Computer vision package that makes its easy to run Image processing and AI functions. At the core it uses OpenCV and Mediapipe libraries.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fmla="val 11903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 txBox="1"/>
          <p:nvPr>
            <p:ph type="title"/>
          </p:nvPr>
        </p:nvSpPr>
        <p:spPr>
          <a:xfrm>
            <a:off x="5312175" y="21451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DICTIONARY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3">
            <a:alphaModFix/>
          </a:blip>
          <a:srcRect b="0" l="12897" r="12890" t="0"/>
          <a:stretch/>
        </p:blipFill>
        <p:spPr>
          <a:xfrm>
            <a:off x="848425" y="825750"/>
            <a:ext cx="3688800" cy="37281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4247300" y="310900"/>
            <a:ext cx="40596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TRAIN THE </a:t>
            </a:r>
            <a:r>
              <a:rPr lang="en">
                <a:solidFill>
                  <a:schemeClr val="accent1"/>
                </a:solidFill>
              </a:rPr>
              <a:t>MODEL?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92" name="Google Shape;3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625" y="1039300"/>
            <a:ext cx="6963000" cy="37281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3197700" y="218725"/>
            <a:ext cx="5320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DATA </a:t>
            </a:r>
            <a:r>
              <a:rPr lang="en">
                <a:solidFill>
                  <a:schemeClr val="accent1"/>
                </a:solidFill>
              </a:rPr>
              <a:t>COORDINATES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98" name="Google Shape;3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75" y="1620550"/>
            <a:ext cx="7064775" cy="30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4247300" y="310900"/>
            <a:ext cx="40596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</a:t>
            </a:r>
            <a:r>
              <a:rPr lang="en">
                <a:solidFill>
                  <a:schemeClr val="accent1"/>
                </a:solidFill>
              </a:rPr>
              <a:t>DATA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04" name="Google Shape;404;p41"/>
          <p:cNvPicPr preferRelativeResize="0"/>
          <p:nvPr/>
        </p:nvPicPr>
        <p:blipFill rotWithShape="1">
          <a:blip r:embed="rId3">
            <a:alphaModFix/>
          </a:blip>
          <a:srcRect b="0" l="739" r="631" t="0"/>
          <a:stretch/>
        </p:blipFill>
        <p:spPr>
          <a:xfrm>
            <a:off x="1694600" y="1087900"/>
            <a:ext cx="7144200" cy="37281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fmla="val 11903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 txBox="1"/>
          <p:nvPr>
            <p:ph type="title"/>
          </p:nvPr>
        </p:nvSpPr>
        <p:spPr>
          <a:xfrm>
            <a:off x="5235975" y="2145150"/>
            <a:ext cx="2985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</a:t>
            </a:r>
            <a:r>
              <a:rPr lang="en">
                <a:solidFill>
                  <a:schemeClr val="accent1"/>
                </a:solidFill>
              </a:rPr>
              <a:t>SYSTEM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42"/>
          <p:cNvPicPr preferRelativeResize="0"/>
          <p:nvPr/>
        </p:nvPicPr>
        <p:blipFill rotWithShape="1">
          <a:blip r:embed="rId3">
            <a:alphaModFix/>
          </a:blip>
          <a:srcRect b="0" l="24780" r="24780" t="0"/>
          <a:stretch/>
        </p:blipFill>
        <p:spPr>
          <a:xfrm>
            <a:off x="848425" y="825750"/>
            <a:ext cx="3688800" cy="37281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3"/>
          <p:cNvPicPr preferRelativeResize="0"/>
          <p:nvPr/>
        </p:nvPicPr>
        <p:blipFill rotWithShape="1">
          <a:blip r:embed="rId3">
            <a:alphaModFix/>
          </a:blip>
          <a:srcRect b="10851" l="0" r="0" t="10851"/>
          <a:stretch/>
        </p:blipFill>
        <p:spPr>
          <a:xfrm>
            <a:off x="923700" y="698300"/>
            <a:ext cx="7358700" cy="38400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/>
          <p:nvPr/>
        </p:nvSpPr>
        <p:spPr>
          <a:xfrm>
            <a:off x="1101750" y="559975"/>
            <a:ext cx="7269900" cy="39936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4"/>
          <p:cNvSpPr txBox="1"/>
          <p:nvPr>
            <p:ph idx="1" type="subTitle"/>
          </p:nvPr>
        </p:nvSpPr>
        <p:spPr>
          <a:xfrm>
            <a:off x="1419575" y="790950"/>
            <a:ext cx="64818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Collect and Preprocess Data : </a:t>
            </a:r>
            <a:r>
              <a:rPr lang="en">
                <a:solidFill>
                  <a:schemeClr val="dk1"/>
                </a:solidFill>
              </a:rPr>
              <a:t>Collect video of data of sign language gesture from different angles and lighting conditions. Preprocess the data by resizing the frames and normalizing the pixel values.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Install and Import Mediapipe : </a:t>
            </a:r>
            <a:r>
              <a:rPr lang="en">
                <a:solidFill>
                  <a:schemeClr val="dk1"/>
                </a:solidFill>
              </a:rPr>
              <a:t>Install the Mediapipe library and import necessary modules and functions.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Load the Sign Language Recognition : </a:t>
            </a:r>
            <a:r>
              <a:rPr lang="en">
                <a:solidFill>
                  <a:schemeClr val="dk1"/>
                </a:solidFill>
              </a:rPr>
              <a:t>Load the pre-trained sign language </a:t>
            </a:r>
            <a:r>
              <a:rPr lang="en">
                <a:solidFill>
                  <a:schemeClr val="dk1"/>
                </a:solidFill>
              </a:rPr>
              <a:t>recognition</a:t>
            </a:r>
            <a:r>
              <a:rPr lang="en">
                <a:solidFill>
                  <a:schemeClr val="dk1"/>
                </a:solidFill>
              </a:rPr>
              <a:t> model from the MediaPipe Model Zoo. This model can be used to recognize hand gestures in real-time video data.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Initialize the Video Capture : </a:t>
            </a:r>
            <a:r>
              <a:rPr lang="en">
                <a:solidFill>
                  <a:schemeClr val="dk1"/>
                </a:solidFill>
              </a:rPr>
              <a:t>Initialize the video capture using OpenCV library. This will enable you to read and process the frames from the video frames.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1101750" y="559975"/>
            <a:ext cx="7269900" cy="39936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idx="1" type="subTitle"/>
          </p:nvPr>
        </p:nvSpPr>
        <p:spPr>
          <a:xfrm>
            <a:off x="1419575" y="790950"/>
            <a:ext cx="64818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Process the Video Frames : </a:t>
            </a:r>
            <a:r>
              <a:rPr lang="en">
                <a:solidFill>
                  <a:schemeClr val="dk1"/>
                </a:solidFill>
              </a:rPr>
              <a:t>Process each video frame using MediaPipe to detect the hand landmarks and extract relevant features such as hand position, orientation, and movement. This can be done using the </a:t>
            </a:r>
            <a:r>
              <a:rPr b="1" lang="en">
                <a:solidFill>
                  <a:schemeClr val="dk1"/>
                </a:solidFill>
              </a:rPr>
              <a:t>‘Hands’ </a:t>
            </a:r>
            <a:r>
              <a:rPr lang="en">
                <a:solidFill>
                  <a:schemeClr val="dk1"/>
                </a:solidFill>
              </a:rPr>
              <a:t>module in MediaPipe.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Recognize the Sign Language Gesture : </a:t>
            </a:r>
            <a:r>
              <a:rPr lang="en">
                <a:solidFill>
                  <a:schemeClr val="dk1"/>
                </a:solidFill>
              </a:rPr>
              <a:t>use the extracted features to recognize the sign language gesture using the pre-trained model. This can be done using </a:t>
            </a:r>
            <a:r>
              <a:rPr b="1" lang="en">
                <a:solidFill>
                  <a:schemeClr val="dk1"/>
                </a:solidFill>
              </a:rPr>
              <a:t>‘Classification’</a:t>
            </a:r>
            <a:r>
              <a:rPr lang="en">
                <a:solidFill>
                  <a:schemeClr val="dk1"/>
                </a:solidFill>
              </a:rPr>
              <a:t> module in MediaPipe.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★"/>
            </a:pPr>
            <a:r>
              <a:rPr b="1" lang="en">
                <a:solidFill>
                  <a:schemeClr val="dk1"/>
                </a:solidFill>
              </a:rPr>
              <a:t>Display the Results : </a:t>
            </a:r>
            <a:r>
              <a:rPr lang="en">
                <a:solidFill>
                  <a:schemeClr val="dk1"/>
                </a:solidFill>
              </a:rPr>
              <a:t>Display the recognized sign language gesture on the video stream using OpenCV. You can also store results in database or use them for further analysis.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849288" y="1500270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PRITESH BHATIYA</a:t>
            </a:r>
            <a:endParaRPr/>
          </a:p>
        </p:txBody>
      </p:sp>
      <p:sp>
        <p:nvSpPr>
          <p:cNvPr id="231" name="Google Shape;231;p28"/>
          <p:cNvSpPr txBox="1"/>
          <p:nvPr>
            <p:ph idx="2" type="title"/>
          </p:nvPr>
        </p:nvSpPr>
        <p:spPr>
          <a:xfrm>
            <a:off x="695771" y="1445100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1849288" y="1876612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202200719010009</a:t>
            </a:r>
            <a:endParaRPr/>
          </a:p>
        </p:txBody>
      </p:sp>
      <p:sp>
        <p:nvSpPr>
          <p:cNvPr id="233" name="Google Shape;233;p28"/>
          <p:cNvSpPr txBox="1"/>
          <p:nvPr>
            <p:ph idx="3" type="title"/>
          </p:nvPr>
        </p:nvSpPr>
        <p:spPr>
          <a:xfrm>
            <a:off x="6111838" y="1501749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 BHATT</a:t>
            </a:r>
            <a:endParaRPr/>
          </a:p>
        </p:txBody>
      </p:sp>
      <p:sp>
        <p:nvSpPr>
          <p:cNvPr id="234" name="Google Shape;234;p28"/>
          <p:cNvSpPr txBox="1"/>
          <p:nvPr>
            <p:ph idx="4" type="title"/>
          </p:nvPr>
        </p:nvSpPr>
        <p:spPr>
          <a:xfrm>
            <a:off x="4961874" y="1521300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5" name="Google Shape;235;p28"/>
          <p:cNvSpPr txBox="1"/>
          <p:nvPr>
            <p:ph idx="5" type="subTitle"/>
          </p:nvPr>
        </p:nvSpPr>
        <p:spPr>
          <a:xfrm>
            <a:off x="6111838" y="1881750"/>
            <a:ext cx="23364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202200719010011</a:t>
            </a:r>
            <a:endParaRPr/>
          </a:p>
        </p:txBody>
      </p:sp>
      <p:sp>
        <p:nvSpPr>
          <p:cNvPr id="236" name="Google Shape;236;p28"/>
          <p:cNvSpPr txBox="1"/>
          <p:nvPr>
            <p:ph idx="6" type="title"/>
          </p:nvPr>
        </p:nvSpPr>
        <p:spPr>
          <a:xfrm>
            <a:off x="1853038" y="2809468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 CHAVDA</a:t>
            </a:r>
            <a:endParaRPr/>
          </a:p>
        </p:txBody>
      </p:sp>
      <p:sp>
        <p:nvSpPr>
          <p:cNvPr id="237" name="Google Shape;237;p28"/>
          <p:cNvSpPr txBox="1"/>
          <p:nvPr>
            <p:ph idx="7" type="title"/>
          </p:nvPr>
        </p:nvSpPr>
        <p:spPr>
          <a:xfrm>
            <a:off x="695771" y="2839175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8" name="Google Shape;238;p28"/>
          <p:cNvSpPr txBox="1"/>
          <p:nvPr>
            <p:ph idx="8" type="subTitle"/>
          </p:nvPr>
        </p:nvSpPr>
        <p:spPr>
          <a:xfrm>
            <a:off x="1853038" y="3190625"/>
            <a:ext cx="23364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202200719010020</a:t>
            </a:r>
            <a:endParaRPr/>
          </a:p>
        </p:txBody>
      </p:sp>
      <p:sp>
        <p:nvSpPr>
          <p:cNvPr id="239" name="Google Shape;239;p28"/>
          <p:cNvSpPr txBox="1"/>
          <p:nvPr>
            <p:ph idx="9" type="title"/>
          </p:nvPr>
        </p:nvSpPr>
        <p:spPr>
          <a:xfrm>
            <a:off x="6111838" y="2812389"/>
            <a:ext cx="2336400" cy="3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BHAVIN PADIYA</a:t>
            </a:r>
            <a:endParaRPr/>
          </a:p>
        </p:txBody>
      </p:sp>
      <p:sp>
        <p:nvSpPr>
          <p:cNvPr id="240" name="Google Shape;240;p28"/>
          <p:cNvSpPr txBox="1"/>
          <p:nvPr>
            <p:ph idx="13" type="title"/>
          </p:nvPr>
        </p:nvSpPr>
        <p:spPr>
          <a:xfrm>
            <a:off x="4961874" y="2844172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1" name="Google Shape;241;p28"/>
          <p:cNvSpPr txBox="1"/>
          <p:nvPr>
            <p:ph idx="14" type="subTitle"/>
          </p:nvPr>
        </p:nvSpPr>
        <p:spPr>
          <a:xfrm>
            <a:off x="6111838" y="3187880"/>
            <a:ext cx="23364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202200719010063</a:t>
            </a:r>
            <a:endParaRPr/>
          </a:p>
        </p:txBody>
      </p:sp>
      <p:sp>
        <p:nvSpPr>
          <p:cNvPr id="242" name="Google Shape;242;p28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MEMBERS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>
            <a:off x="1611488" y="1492600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2640000" dist="19050">
              <a:schemeClr val="accent1">
                <a:alpha val="76000"/>
              </a:schemeClr>
            </a:outerShdw>
          </a:effectLst>
        </p:spPr>
      </p:cxnSp>
      <p:cxnSp>
        <p:nvCxnSpPr>
          <p:cNvPr id="244" name="Google Shape;244;p28"/>
          <p:cNvCxnSpPr/>
          <p:nvPr/>
        </p:nvCxnSpPr>
        <p:spPr>
          <a:xfrm>
            <a:off x="5877638" y="1494737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cxnSp>
        <p:nvCxnSpPr>
          <p:cNvPr id="245" name="Google Shape;245;p28"/>
          <p:cNvCxnSpPr/>
          <p:nvPr/>
        </p:nvCxnSpPr>
        <p:spPr>
          <a:xfrm>
            <a:off x="1611488" y="2814521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cxnSp>
        <p:nvCxnSpPr>
          <p:cNvPr id="246" name="Google Shape;246;p28"/>
          <p:cNvCxnSpPr/>
          <p:nvPr/>
        </p:nvCxnSpPr>
        <p:spPr>
          <a:xfrm>
            <a:off x="1611488" y="1494737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cxnSp>
        <p:nvCxnSpPr>
          <p:cNvPr id="247" name="Google Shape;247;p28"/>
          <p:cNvCxnSpPr/>
          <p:nvPr/>
        </p:nvCxnSpPr>
        <p:spPr>
          <a:xfrm>
            <a:off x="5877638" y="2814521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grpSp>
        <p:nvGrpSpPr>
          <p:cNvPr id="248" name="Google Shape;248;p28"/>
          <p:cNvGrpSpPr/>
          <p:nvPr/>
        </p:nvGrpSpPr>
        <p:grpSpPr>
          <a:xfrm flipH="1" rot="-5400000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49" name="Google Shape;249;p2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28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58" name="Google Shape;258;p2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28"/>
          <p:cNvSpPr txBox="1"/>
          <p:nvPr>
            <p:ph idx="7" type="title"/>
          </p:nvPr>
        </p:nvSpPr>
        <p:spPr>
          <a:xfrm>
            <a:off x="2843021" y="4004250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267" name="Google Shape;267;p28"/>
          <p:cNvCxnSpPr/>
          <p:nvPr/>
        </p:nvCxnSpPr>
        <p:spPr>
          <a:xfrm>
            <a:off x="3786513" y="3974546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sp>
        <p:nvSpPr>
          <p:cNvPr id="268" name="Google Shape;268;p28"/>
          <p:cNvSpPr txBox="1"/>
          <p:nvPr>
            <p:ph idx="6" type="title"/>
          </p:nvPr>
        </p:nvSpPr>
        <p:spPr>
          <a:xfrm>
            <a:off x="3923938" y="3974543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MIRAL SAVERA</a:t>
            </a:r>
            <a:endParaRPr/>
          </a:p>
        </p:txBody>
      </p:sp>
      <p:sp>
        <p:nvSpPr>
          <p:cNvPr id="269" name="Google Shape;269;p28"/>
          <p:cNvSpPr txBox="1"/>
          <p:nvPr>
            <p:ph idx="8" type="subTitle"/>
          </p:nvPr>
        </p:nvSpPr>
        <p:spPr>
          <a:xfrm>
            <a:off x="4021988" y="4340250"/>
            <a:ext cx="23364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202200719010075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fmla="val 11903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6"/>
          <p:cNvSpPr txBox="1"/>
          <p:nvPr>
            <p:ph type="title"/>
          </p:nvPr>
        </p:nvSpPr>
        <p:spPr>
          <a:xfrm>
            <a:off x="5235975" y="2145150"/>
            <a:ext cx="2985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INPUT -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OUTPUT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46"/>
          <p:cNvPicPr preferRelativeResize="0"/>
          <p:nvPr/>
        </p:nvPicPr>
        <p:blipFill rotWithShape="1">
          <a:blip r:embed="rId3">
            <a:alphaModFix/>
          </a:blip>
          <a:srcRect b="0" l="17018" r="17018" t="0"/>
          <a:stretch/>
        </p:blipFill>
        <p:spPr>
          <a:xfrm>
            <a:off x="848425" y="825750"/>
            <a:ext cx="3688800" cy="37281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25" y="110975"/>
            <a:ext cx="3841550" cy="324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400" y="1494700"/>
            <a:ext cx="3001575" cy="332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47"/>
          <p:cNvCxnSpPr/>
          <p:nvPr/>
        </p:nvCxnSpPr>
        <p:spPr>
          <a:xfrm flipH="1">
            <a:off x="3769225" y="497225"/>
            <a:ext cx="1072800" cy="3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47"/>
          <p:cNvSpPr txBox="1"/>
          <p:nvPr/>
        </p:nvSpPr>
        <p:spPr>
          <a:xfrm>
            <a:off x="4805350" y="286350"/>
            <a:ext cx="9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Output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fmla="val 11903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 txBox="1"/>
          <p:nvPr>
            <p:ph type="title"/>
          </p:nvPr>
        </p:nvSpPr>
        <p:spPr>
          <a:xfrm>
            <a:off x="5235975" y="2145150"/>
            <a:ext cx="2985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>
                <a:solidFill>
                  <a:schemeClr val="accent1"/>
                </a:solidFill>
              </a:rPr>
              <a:t>ENHANCEMENT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8"/>
          <p:cNvPicPr preferRelativeResize="0"/>
          <p:nvPr/>
        </p:nvPicPr>
        <p:blipFill rotWithShape="1">
          <a:blip r:embed="rId3">
            <a:alphaModFix/>
          </a:blip>
          <a:srcRect b="3087" l="0" r="0" t="3077"/>
          <a:stretch/>
        </p:blipFill>
        <p:spPr>
          <a:xfrm>
            <a:off x="848425" y="825750"/>
            <a:ext cx="3688800" cy="37281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"/>
          <p:cNvSpPr/>
          <p:nvPr/>
        </p:nvSpPr>
        <p:spPr>
          <a:xfrm>
            <a:off x="4835875" y="1388200"/>
            <a:ext cx="3594900" cy="147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98FAFC">
                <a:alpha val="6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"/>
          <p:cNvSpPr/>
          <p:nvPr/>
        </p:nvSpPr>
        <p:spPr>
          <a:xfrm>
            <a:off x="2774550" y="3132975"/>
            <a:ext cx="3594900" cy="147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98FAFC">
                <a:alpha val="6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9"/>
          <p:cNvSpPr/>
          <p:nvPr/>
        </p:nvSpPr>
        <p:spPr>
          <a:xfrm>
            <a:off x="713225" y="1388200"/>
            <a:ext cx="3594900" cy="147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98FAFC">
                <a:alpha val="6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9"/>
          <p:cNvGrpSpPr/>
          <p:nvPr/>
        </p:nvGrpSpPr>
        <p:grpSpPr>
          <a:xfrm rot="5400000">
            <a:off x="6793563" y="-1154209"/>
            <a:ext cx="959680" cy="3741186"/>
            <a:chOff x="7557897" y="2608992"/>
            <a:chExt cx="429195" cy="1673160"/>
          </a:xfrm>
        </p:grpSpPr>
        <p:sp>
          <p:nvSpPr>
            <p:cNvPr id="459" name="Google Shape;459;p4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49"/>
          <p:cNvSpPr txBox="1"/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</a:t>
            </a:r>
            <a:endParaRPr/>
          </a:p>
        </p:txBody>
      </p:sp>
      <p:sp>
        <p:nvSpPr>
          <p:cNvPr id="463" name="Google Shape;463;p49"/>
          <p:cNvSpPr txBox="1"/>
          <p:nvPr>
            <p:ph idx="1" type="subTitle"/>
          </p:nvPr>
        </p:nvSpPr>
        <p:spPr>
          <a:xfrm>
            <a:off x="1584076" y="1938600"/>
            <a:ext cx="25107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enhance our system using voice output using system </a:t>
            </a:r>
            <a:r>
              <a:rPr lang="en"/>
              <a:t>generated</a:t>
            </a:r>
            <a:r>
              <a:rPr lang="en"/>
              <a:t> result.</a:t>
            </a:r>
            <a:endParaRPr/>
          </a:p>
        </p:txBody>
      </p:sp>
      <p:sp>
        <p:nvSpPr>
          <p:cNvPr id="464" name="Google Shape;464;p49"/>
          <p:cNvSpPr txBox="1"/>
          <p:nvPr>
            <p:ph idx="2" type="title"/>
          </p:nvPr>
        </p:nvSpPr>
        <p:spPr>
          <a:xfrm>
            <a:off x="5704801" y="1543600"/>
            <a:ext cx="2510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</a:t>
            </a:r>
            <a:r>
              <a:rPr lang="en">
                <a:solidFill>
                  <a:schemeClr val="accent1"/>
                </a:solidFill>
              </a:rPr>
              <a:t>TRANSLATE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5" name="Google Shape;465;p49"/>
          <p:cNvSpPr txBox="1"/>
          <p:nvPr>
            <p:ph idx="3" type="subTitle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</a:t>
            </a:r>
            <a:r>
              <a:rPr lang="en"/>
              <a:t>improve</a:t>
            </a:r>
            <a:r>
              <a:rPr lang="en"/>
              <a:t> our system with multiple </a:t>
            </a:r>
            <a:r>
              <a:rPr lang="en"/>
              <a:t>language</a:t>
            </a:r>
            <a:r>
              <a:rPr lang="en"/>
              <a:t> support. </a:t>
            </a:r>
            <a:endParaRPr/>
          </a:p>
        </p:txBody>
      </p:sp>
      <p:sp>
        <p:nvSpPr>
          <p:cNvPr id="466" name="Google Shape;466;p49"/>
          <p:cNvSpPr txBox="1"/>
          <p:nvPr>
            <p:ph idx="4" type="title"/>
          </p:nvPr>
        </p:nvSpPr>
        <p:spPr>
          <a:xfrm>
            <a:off x="3644425" y="3290400"/>
            <a:ext cx="2607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>
                <a:solidFill>
                  <a:schemeClr val="accent1"/>
                </a:solidFill>
              </a:rPr>
              <a:t>IMPROVEMENT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7" name="Google Shape;467;p49"/>
          <p:cNvSpPr txBox="1"/>
          <p:nvPr>
            <p:ph idx="5" type="subTitle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enhance our system with fast performance. </a:t>
            </a:r>
            <a:endParaRPr/>
          </a:p>
        </p:txBody>
      </p:sp>
      <p:grpSp>
        <p:nvGrpSpPr>
          <p:cNvPr id="468" name="Google Shape;468;p49"/>
          <p:cNvGrpSpPr/>
          <p:nvPr/>
        </p:nvGrpSpPr>
        <p:grpSpPr>
          <a:xfrm>
            <a:off x="720000" y="3089050"/>
            <a:ext cx="1600800" cy="1600800"/>
            <a:chOff x="720000" y="3089050"/>
            <a:chExt cx="1600800" cy="1600800"/>
          </a:xfrm>
        </p:grpSpPr>
        <p:sp>
          <p:nvSpPr>
            <p:cNvPr id="469" name="Google Shape;469;p49"/>
            <p:cNvSpPr/>
            <p:nvPr/>
          </p:nvSpPr>
          <p:spPr>
            <a:xfrm>
              <a:off x="720000" y="3089050"/>
              <a:ext cx="1600800" cy="16008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470" name="Google Shape;470;p49"/>
            <p:cNvSpPr/>
            <p:nvPr/>
          </p:nvSpPr>
          <p:spPr>
            <a:xfrm rot="5400000">
              <a:off x="823981" y="3192879"/>
              <a:ext cx="1392900" cy="1392900"/>
            </a:xfrm>
            <a:prstGeom prst="blockArc">
              <a:avLst>
                <a:gd fmla="val 7558344" name="adj1"/>
                <a:gd fmla="val 1850511" name="adj2"/>
                <a:gd fmla="val 9051" name="adj3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1386833" y="3751320"/>
              <a:ext cx="267300" cy="267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472" name="Google Shape;472;p49"/>
            <p:cNvSpPr/>
            <p:nvPr/>
          </p:nvSpPr>
          <p:spPr>
            <a:xfrm rot="-3600057">
              <a:off x="1109401" y="3473975"/>
              <a:ext cx="822023" cy="822023"/>
            </a:xfrm>
            <a:prstGeom prst="blockArc">
              <a:avLst>
                <a:gd fmla="val 7558344" name="adj1"/>
                <a:gd fmla="val 1861461" name="adj2"/>
                <a:gd fmla="val 12146" name="adj3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49"/>
          <p:cNvGrpSpPr/>
          <p:nvPr/>
        </p:nvGrpSpPr>
        <p:grpSpPr>
          <a:xfrm>
            <a:off x="6672250" y="2933623"/>
            <a:ext cx="1902600" cy="1902600"/>
            <a:chOff x="6672250" y="2933623"/>
            <a:chExt cx="1902600" cy="1902600"/>
          </a:xfrm>
        </p:grpSpPr>
        <p:sp>
          <p:nvSpPr>
            <p:cNvPr id="474" name="Google Shape;474;p49"/>
            <p:cNvSpPr/>
            <p:nvPr/>
          </p:nvSpPr>
          <p:spPr>
            <a:xfrm>
              <a:off x="6823200" y="3084575"/>
              <a:ext cx="1600800" cy="16008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475" name="Google Shape;475;p49"/>
            <p:cNvSpPr/>
            <p:nvPr/>
          </p:nvSpPr>
          <p:spPr>
            <a:xfrm rot="-9000337">
              <a:off x="6927131" y="3188504"/>
              <a:ext cx="1392836" cy="1392836"/>
            </a:xfrm>
            <a:prstGeom prst="blockArc">
              <a:avLst>
                <a:gd fmla="val 7558344" name="adj1"/>
                <a:gd fmla="val 1850511" name="adj2"/>
                <a:gd fmla="val 9051" name="adj3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7490033" y="3746845"/>
              <a:ext cx="267300" cy="267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477" name="Google Shape;477;p49"/>
            <p:cNvSpPr/>
            <p:nvPr/>
          </p:nvSpPr>
          <p:spPr>
            <a:xfrm rot="1799943">
              <a:off x="7212526" y="3469434"/>
              <a:ext cx="822023" cy="822023"/>
            </a:xfrm>
            <a:prstGeom prst="blockArc">
              <a:avLst>
                <a:gd fmla="val 7558344" name="adj1"/>
                <a:gd fmla="val 1861461" name="adj2"/>
                <a:gd fmla="val 12146" name="adj3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9"/>
          <p:cNvGrpSpPr/>
          <p:nvPr/>
        </p:nvGrpSpPr>
        <p:grpSpPr>
          <a:xfrm>
            <a:off x="1011409" y="1590684"/>
            <a:ext cx="351874" cy="297623"/>
            <a:chOff x="2678350" y="1464650"/>
            <a:chExt cx="499750" cy="422700"/>
          </a:xfrm>
        </p:grpSpPr>
        <p:sp>
          <p:nvSpPr>
            <p:cNvPr id="479" name="Google Shape;479;p49"/>
            <p:cNvSpPr/>
            <p:nvPr/>
          </p:nvSpPr>
          <p:spPr>
            <a:xfrm>
              <a:off x="3081050" y="1542700"/>
              <a:ext cx="97050" cy="267350"/>
            </a:xfrm>
            <a:custGeom>
              <a:rect b="b" l="l" r="r" t="t"/>
              <a:pathLst>
                <a:path extrusionOk="0" h="10694" w="3882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480" name="Google Shape;480;p49"/>
            <p:cNvSpPr/>
            <p:nvPr/>
          </p:nvSpPr>
          <p:spPr>
            <a:xfrm>
              <a:off x="3041000" y="1582600"/>
              <a:ext cx="75075" cy="187725"/>
            </a:xfrm>
            <a:custGeom>
              <a:rect b="b" l="l" r="r" t="t"/>
              <a:pathLst>
                <a:path extrusionOk="0" h="7509" w="3003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2678350" y="1464650"/>
              <a:ext cx="339700" cy="422700"/>
            </a:xfrm>
            <a:custGeom>
              <a:rect b="b" l="l" r="r" t="t"/>
              <a:pathLst>
                <a:path extrusionOk="0" h="16908" w="13588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  <a:highlight>
                  <a:schemeClr val="accent1"/>
                </a:highlight>
              </a:endParaRPr>
            </a:p>
          </p:txBody>
        </p:sp>
      </p:grpSp>
      <p:grpSp>
        <p:nvGrpSpPr>
          <p:cNvPr id="482" name="Google Shape;482;p49"/>
          <p:cNvGrpSpPr/>
          <p:nvPr/>
        </p:nvGrpSpPr>
        <p:grpSpPr>
          <a:xfrm>
            <a:off x="5059018" y="1606503"/>
            <a:ext cx="353645" cy="354191"/>
            <a:chOff x="-31093575" y="3552550"/>
            <a:chExt cx="291450" cy="291900"/>
          </a:xfrm>
        </p:grpSpPr>
        <p:sp>
          <p:nvSpPr>
            <p:cNvPr id="483" name="Google Shape;483;p49"/>
            <p:cNvSpPr/>
            <p:nvPr/>
          </p:nvSpPr>
          <p:spPr>
            <a:xfrm>
              <a:off x="-31011650" y="3745525"/>
              <a:ext cx="7900" cy="12625"/>
            </a:xfrm>
            <a:custGeom>
              <a:rect b="b" l="l" r="r" t="t"/>
              <a:pathLst>
                <a:path extrusionOk="0" h="505" w="316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9"/>
            <p:cNvSpPr/>
            <p:nvPr/>
          </p:nvSpPr>
          <p:spPr>
            <a:xfrm>
              <a:off x="-31093575" y="3671500"/>
              <a:ext cx="171725" cy="172950"/>
            </a:xfrm>
            <a:custGeom>
              <a:rect b="b" l="l" r="r" t="t"/>
              <a:pathLst>
                <a:path extrusionOk="0" h="6918" w="6869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9"/>
            <p:cNvSpPr/>
            <p:nvPr/>
          </p:nvSpPr>
          <p:spPr>
            <a:xfrm>
              <a:off x="-30895875" y="3621075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9"/>
            <p:cNvSpPr/>
            <p:nvPr/>
          </p:nvSpPr>
          <p:spPr>
            <a:xfrm>
              <a:off x="-30974650" y="3552550"/>
              <a:ext cx="172525" cy="172400"/>
            </a:xfrm>
            <a:custGeom>
              <a:rect b="b" l="l" r="r" t="t"/>
              <a:pathLst>
                <a:path extrusionOk="0" h="6896" w="6901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9"/>
          <p:cNvGrpSpPr/>
          <p:nvPr/>
        </p:nvGrpSpPr>
        <p:grpSpPr>
          <a:xfrm>
            <a:off x="3067845" y="3303028"/>
            <a:ext cx="370645" cy="368042"/>
            <a:chOff x="-63250675" y="3744075"/>
            <a:chExt cx="320350" cy="318100"/>
          </a:xfrm>
        </p:grpSpPr>
        <p:sp>
          <p:nvSpPr>
            <p:cNvPr id="488" name="Google Shape;488;p49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9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9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50"/>
          <p:cNvGrpSpPr/>
          <p:nvPr/>
        </p:nvGrpSpPr>
        <p:grpSpPr>
          <a:xfrm rot="5400000">
            <a:off x="6623181" y="1936879"/>
            <a:ext cx="2029371" cy="4383847"/>
            <a:chOff x="7350442" y="2608992"/>
            <a:chExt cx="777239" cy="1673160"/>
          </a:xfrm>
        </p:grpSpPr>
        <p:sp>
          <p:nvSpPr>
            <p:cNvPr id="496" name="Google Shape;496;p50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50"/>
          <p:cNvSpPr txBox="1"/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5" name="Google Shape;505;p50"/>
          <p:cNvSpPr txBox="1"/>
          <p:nvPr>
            <p:ph idx="1" type="body"/>
          </p:nvPr>
        </p:nvSpPr>
        <p:spPr>
          <a:xfrm>
            <a:off x="1168950" y="1984800"/>
            <a:ext cx="4131600" cy="23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While Sign Language Recognition has made significant progress in recent years. There are still challenges that need to be addressed.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These include the need for more accurate and reliable </a:t>
            </a:r>
            <a:r>
              <a:rPr lang="en"/>
              <a:t>recognition</a:t>
            </a:r>
            <a:r>
              <a:rPr lang="en"/>
              <a:t> models, the ability to recognize sign language gestures in real-world setting with varying </a:t>
            </a:r>
            <a:r>
              <a:rPr lang="en"/>
              <a:t>lighting</a:t>
            </a:r>
            <a:r>
              <a:rPr lang="en"/>
              <a:t> and </a:t>
            </a:r>
            <a:r>
              <a:rPr lang="en"/>
              <a:t>background</a:t>
            </a:r>
            <a:r>
              <a:rPr lang="en"/>
              <a:t> conditions, and the need for more extensive datasets for training and testing models.</a:t>
            </a:r>
            <a:endParaRPr/>
          </a:p>
        </p:txBody>
      </p:sp>
      <p:pic>
        <p:nvPicPr>
          <p:cNvPr id="506" name="Google Shape;506;p50"/>
          <p:cNvPicPr preferRelativeResize="0"/>
          <p:nvPr/>
        </p:nvPicPr>
        <p:blipFill rotWithShape="1">
          <a:blip r:embed="rId3">
            <a:alphaModFix/>
          </a:blip>
          <a:srcRect b="0" l="0" r="0" t="-10"/>
          <a:stretch/>
        </p:blipFill>
        <p:spPr>
          <a:xfrm>
            <a:off x="5554975" y="549625"/>
            <a:ext cx="3286200" cy="22017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/>
          <p:nvPr/>
        </p:nvSpPr>
        <p:spPr>
          <a:xfrm>
            <a:off x="6366850" y="0"/>
            <a:ext cx="4358174" cy="4821045"/>
          </a:xfrm>
          <a:custGeom>
            <a:rect b="b" l="l" r="r" t="t"/>
            <a:pathLst>
              <a:path extrusionOk="0" h="141245" w="127684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6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1"/>
          <p:cNvSpPr/>
          <p:nvPr/>
        </p:nvSpPr>
        <p:spPr>
          <a:xfrm rot="10800000">
            <a:off x="-1465862" y="161225"/>
            <a:ext cx="4358174" cy="4821045"/>
          </a:xfrm>
          <a:custGeom>
            <a:rect b="b" l="l" r="r" t="t"/>
            <a:pathLst>
              <a:path extrusionOk="0" h="141245" w="127684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6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1"/>
          <p:cNvSpPr txBox="1"/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</a:t>
            </a:r>
            <a:r>
              <a:rPr lang="en"/>
              <a:t>YOU</a:t>
            </a:r>
            <a:endParaRPr/>
          </a:p>
        </p:txBody>
      </p:sp>
      <p:grpSp>
        <p:nvGrpSpPr>
          <p:cNvPr id="514" name="Google Shape;514;p51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15" name="Google Shape;515;p5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9"/>
          <p:cNvGrpSpPr/>
          <p:nvPr/>
        </p:nvGrpSpPr>
        <p:grpSpPr>
          <a:xfrm flipH="1" rot="5400000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275" name="Google Shape;275;p29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29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284" name="Google Shape;284;p29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>
            <p:ph type="title"/>
          </p:nvPr>
        </p:nvSpPr>
        <p:spPr>
          <a:xfrm>
            <a:off x="2893050" y="1164100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PROFILE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4" name="Google Shape;294;p29"/>
          <p:cNvSpPr txBox="1"/>
          <p:nvPr>
            <p:ph idx="1" type="subTitle"/>
          </p:nvPr>
        </p:nvSpPr>
        <p:spPr>
          <a:xfrm>
            <a:off x="2893050" y="2199250"/>
            <a:ext cx="3357900" cy="133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Speech impaired people use hand signs and gestures to communicate. </a:t>
            </a:r>
            <a:r>
              <a:rPr lang="en" sz="1400"/>
              <a:t>Normal people face difficulty in understanding their language. Hence there is a need of system which recognizes the different signs, gestures and conveys the information to normal people. It bridges the gap between physically challenged people and normal people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fmla="val 11903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5312175" y="21451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DESCRIPTION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5012" l="0" r="0" t="5003"/>
          <a:stretch/>
        </p:blipFill>
        <p:spPr>
          <a:xfrm>
            <a:off x="848425" y="673350"/>
            <a:ext cx="3552000" cy="3796800"/>
          </a:xfrm>
          <a:prstGeom prst="roundRect">
            <a:avLst>
              <a:gd fmla="val 10435" name="adj"/>
            </a:avLst>
          </a:prstGeom>
          <a:noFill/>
          <a:ln cap="flat" cmpd="sng" w="19050">
            <a:solidFill>
              <a:srgbClr val="98FAFC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905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1321350" y="4301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1321350" y="1131450"/>
            <a:ext cx="6714300" cy="37386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 txBox="1"/>
          <p:nvPr>
            <p:ph idx="1" type="subTitle"/>
          </p:nvPr>
        </p:nvSpPr>
        <p:spPr>
          <a:xfrm>
            <a:off x="1617150" y="1451000"/>
            <a:ext cx="60615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Sign Language is a form of communication used primarily by people hard of hearing or deaf.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major issue with this convenient form of communication is the lack of knowledge of the language for the vast majority of the global population.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Just as any other language, learning Sign Language takes much time and efforts, discouraging to from being learned by the larger population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However, an evident solution to this issue is present in the world of Machine Learning and Image Detection.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Implementing predictive </a:t>
            </a:r>
            <a:r>
              <a:rPr lang="en">
                <a:solidFill>
                  <a:schemeClr val="dk1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technology to automatically </a:t>
            </a:r>
            <a:r>
              <a:rPr lang="en">
                <a:solidFill>
                  <a:schemeClr val="dk1"/>
                </a:solidFill>
              </a:rPr>
              <a:t>classify</a:t>
            </a:r>
            <a:r>
              <a:rPr lang="en">
                <a:solidFill>
                  <a:schemeClr val="dk1"/>
                </a:solidFill>
              </a:rPr>
              <a:t> Sign Language </a:t>
            </a:r>
            <a:r>
              <a:rPr lang="en">
                <a:solidFill>
                  <a:schemeClr val="dk1"/>
                </a:solidFill>
              </a:rPr>
              <a:t>symbols can be used to create a form of real-time captioning for virtual conferences like Zoom meetings and other such things.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1321350" y="4301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BENEFITS TO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SOCIETY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1321350" y="1131450"/>
            <a:ext cx="6714300" cy="37386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 txBox="1"/>
          <p:nvPr>
            <p:ph idx="1" type="subTitle"/>
          </p:nvPr>
        </p:nvSpPr>
        <p:spPr>
          <a:xfrm>
            <a:off x="1617150" y="1451000"/>
            <a:ext cx="60615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 Language </a:t>
            </a:r>
            <a:r>
              <a:rPr lang="en">
                <a:solidFill>
                  <a:schemeClr val="dk1"/>
                </a:solidFill>
              </a:rPr>
              <a:t>Recognition</a:t>
            </a:r>
            <a:r>
              <a:rPr lang="en">
                <a:solidFill>
                  <a:schemeClr val="dk1"/>
                </a:solidFill>
              </a:rPr>
              <a:t> model have several benefits for society, especially for the deaf and hard-of-hearing communities. Here are few ways that these model can be beneficial 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Communication : with these models, individuals who use sign language can communicate more easily with those who don’t, breaking down communication barriers and fostering better understanding.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Accessibility</a:t>
            </a:r>
            <a:r>
              <a:rPr lang="en">
                <a:solidFill>
                  <a:schemeClr val="dk1"/>
                </a:solidFill>
              </a:rPr>
              <a:t> : with these models, we can use sign language in various </a:t>
            </a:r>
            <a:r>
              <a:rPr lang="en">
                <a:solidFill>
                  <a:schemeClr val="dk1"/>
                </a:solidFill>
              </a:rPr>
              <a:t>sectors</a:t>
            </a:r>
            <a:r>
              <a:rPr lang="en">
                <a:solidFill>
                  <a:schemeClr val="dk1"/>
                </a:solidFill>
              </a:rPr>
              <a:t> like education, </a:t>
            </a:r>
            <a:r>
              <a:rPr lang="en">
                <a:solidFill>
                  <a:schemeClr val="dk1"/>
                </a:solidFill>
              </a:rPr>
              <a:t>healthcare, and other essential services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1321350" y="4301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BENEFITS TO </a:t>
            </a:r>
            <a:r>
              <a:rPr lang="en">
                <a:solidFill>
                  <a:schemeClr val="accent1"/>
                </a:solidFill>
              </a:rPr>
              <a:t>SOCIETY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1321350" y="1131450"/>
            <a:ext cx="6714300" cy="37386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 txBox="1"/>
          <p:nvPr>
            <p:ph idx="1" type="subTitle"/>
          </p:nvPr>
        </p:nvSpPr>
        <p:spPr>
          <a:xfrm>
            <a:off x="1617150" y="1113000"/>
            <a:ext cx="60615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Inclusion : Sign language </a:t>
            </a:r>
            <a:r>
              <a:rPr lang="en">
                <a:solidFill>
                  <a:schemeClr val="dk1"/>
                </a:solidFill>
              </a:rPr>
              <a:t>recognition</a:t>
            </a:r>
            <a:r>
              <a:rPr lang="en">
                <a:solidFill>
                  <a:schemeClr val="dk1"/>
                </a:solidFill>
              </a:rPr>
              <a:t> system can help promote inclusion and diversity in society. By recognising sign language as a legitimate form of communication, these models help validate the deaf and hard-of-hearing community’s culture and language.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Employment</a:t>
            </a:r>
            <a:r>
              <a:rPr lang="en">
                <a:solidFill>
                  <a:schemeClr val="dk1"/>
                </a:solidFill>
              </a:rPr>
              <a:t> : Sign language recognition models can also help improve job opportunities for deaf and hard-to-hearing individuals. By making it easier for employers to communicate with deaf and hard-to-hearing employees, these models can help </a:t>
            </a:r>
            <a:r>
              <a:rPr lang="en">
                <a:solidFill>
                  <a:schemeClr val="dk1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 communication barriers and create a more inclusive work environment.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Overalls, Sign language recognition models can have a positive impact on society by promoting communication, accessibility, inclusion, and employment opportunities for deaf and hard-to-hearing communities.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4"/>
          <p:cNvGrpSpPr/>
          <p:nvPr/>
        </p:nvGrpSpPr>
        <p:grpSpPr>
          <a:xfrm flipH="1">
            <a:off x="232954" y="7"/>
            <a:ext cx="1423548" cy="3741186"/>
            <a:chOff x="7350442" y="2608992"/>
            <a:chExt cx="636650" cy="1673160"/>
          </a:xfrm>
        </p:grpSpPr>
        <p:sp>
          <p:nvSpPr>
            <p:cNvPr id="328" name="Google Shape;328;p3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34"/>
          <p:cNvSpPr/>
          <p:nvPr/>
        </p:nvSpPr>
        <p:spPr>
          <a:xfrm>
            <a:off x="1916225" y="859500"/>
            <a:ext cx="5341200" cy="33150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Ram :8GB/4GB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Processor: 2.23 GHZ I3/I5 Processor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OS: Windows 11, Windows 10  Other Window Operating System, Linux OS,Mac OS.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Hard Drive: 512 GB SSD/1 TB Hard Drive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4" name="Google Shape;344;p34"/>
          <p:cNvSpPr txBox="1"/>
          <p:nvPr>
            <p:ph type="title"/>
          </p:nvPr>
        </p:nvSpPr>
        <p:spPr>
          <a:xfrm>
            <a:off x="2004038" y="1290650"/>
            <a:ext cx="5165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HARDWARE </a:t>
            </a:r>
            <a:r>
              <a:rPr lang="en" sz="2900"/>
              <a:t>USED IN</a:t>
            </a:r>
            <a:r>
              <a:rPr lang="en" sz="2900">
                <a:solidFill>
                  <a:schemeClr val="accent1"/>
                </a:solidFill>
              </a:rPr>
              <a:t> DEVELOPMENT</a:t>
            </a:r>
            <a:endParaRPr sz="2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5"/>
          <p:cNvGrpSpPr/>
          <p:nvPr/>
        </p:nvGrpSpPr>
        <p:grpSpPr>
          <a:xfrm flipH="1">
            <a:off x="232954" y="7"/>
            <a:ext cx="1423548" cy="3741186"/>
            <a:chOff x="7350442" y="2608992"/>
            <a:chExt cx="636650" cy="1673160"/>
          </a:xfrm>
        </p:grpSpPr>
        <p:sp>
          <p:nvSpPr>
            <p:cNvPr id="350" name="Google Shape;350;p35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5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358" name="Google Shape;358;p35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35"/>
          <p:cNvSpPr/>
          <p:nvPr/>
        </p:nvSpPr>
        <p:spPr>
          <a:xfrm>
            <a:off x="1916225" y="859500"/>
            <a:ext cx="5341200" cy="33150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PROGRAMMING LANGUAGE : Python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MACHINE LEARNING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LIBRARIES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FRAMEWORKS : TensorFlow, Keras, numpy, Cvzone etc…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IMAGE PROCESSING OR COMPUTER VISION LIBRARIES : OpenCV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IDEs : PyCharm, or Visual Studio Code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2347675" y="1290650"/>
            <a:ext cx="4625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USED IN </a:t>
            </a:r>
            <a:r>
              <a:rPr lang="en" sz="2800">
                <a:solidFill>
                  <a:schemeClr val="accent1"/>
                </a:solidFill>
              </a:rPr>
              <a:t>DEVELOPMENT</a:t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