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504000" y="1326600"/>
            <a:ext cx="9071280" cy="156816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504000" y="3044160"/>
            <a:ext cx="90712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504000" y="1326600"/>
            <a:ext cx="4426560" cy="156816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152320" y="1326600"/>
            <a:ext cx="4426560" cy="156816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504000" y="3044160"/>
            <a:ext cx="4426560" cy="156816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5152320" y="3044160"/>
            <a:ext cx="442656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504000" y="1326600"/>
            <a:ext cx="9071280" cy="3287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504000" y="1326600"/>
            <a:ext cx="9071280" cy="3287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504000" y="1326600"/>
            <a:ext cx="4426560" cy="32878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5152320" y="1326600"/>
            <a:ext cx="4426560" cy="3287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504000" y="1326600"/>
            <a:ext cx="4426560" cy="156816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152320" y="1326600"/>
            <a:ext cx="4426560" cy="32878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504000" y="3044160"/>
            <a:ext cx="442656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504000" y="1326600"/>
            <a:ext cx="9071280" cy="3287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504000" y="1326600"/>
            <a:ext cx="4426560" cy="32878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5152320" y="1326600"/>
            <a:ext cx="4426560" cy="156816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5152320" y="3044160"/>
            <a:ext cx="442656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504000" y="1326600"/>
            <a:ext cx="4426560" cy="156816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5152320" y="1326600"/>
            <a:ext cx="4426560" cy="156816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504000" y="3044160"/>
            <a:ext cx="90712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504000" y="1326600"/>
            <a:ext cx="9071280" cy="156816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504000" y="3044160"/>
            <a:ext cx="90712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504000" y="1326600"/>
            <a:ext cx="4426560" cy="156816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152320" y="1326600"/>
            <a:ext cx="4426560" cy="156816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504000" y="3044160"/>
            <a:ext cx="4426560" cy="156816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5152320" y="3044160"/>
            <a:ext cx="442656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504000" y="1326600"/>
            <a:ext cx="9071280" cy="3287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504000" y="1326600"/>
            <a:ext cx="4426560" cy="32878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5152320" y="1326600"/>
            <a:ext cx="4426560" cy="3287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504000" y="1326600"/>
            <a:ext cx="4426560" cy="156816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152320" y="1326600"/>
            <a:ext cx="4426560" cy="32878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504000" y="3044160"/>
            <a:ext cx="442656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504000" y="1326600"/>
            <a:ext cx="4426560" cy="32878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5152320" y="1326600"/>
            <a:ext cx="4426560" cy="156816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5152320" y="3044160"/>
            <a:ext cx="442656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504000" y="1326600"/>
            <a:ext cx="4426560" cy="156816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5152320" y="1326600"/>
            <a:ext cx="4426560" cy="156816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504000" y="3044160"/>
            <a:ext cx="9071280" cy="156816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280" cy="9460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39" name="PlaceHolder 2"/>
          <p:cNvSpPr>
            <a:spLocks noGrp="1"/>
          </p:cNvSpPr>
          <p:nvPr>
            <p:ph type="body"/>
          </p:nvPr>
        </p:nvSpPr>
        <p:spPr>
          <a:xfrm>
            <a:off x="504000" y="1326600"/>
            <a:ext cx="907128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www.youtube.com/watch?v=4TrrxTWHpLc"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metacpan.org/pod/Email::Sender::Transport::SMTP" TargetMode="External"/><Relationship Id="rId2" Type="http://schemas.openxmlformats.org/officeDocument/2006/relationships/hyperlink" Target="https://metacpan.org/pod/Net::SSH2" TargetMode="External"/><Relationship Id="rId3" Type="http://schemas.openxmlformats.org/officeDocument/2006/relationships/hyperlink" Target="https://metacpan.org/pod/Excel::Writer::XLSX" TargetMode="External"/><Relationship Id="rId4" Type="http://schemas.openxmlformats.org/officeDocument/2006/relationships/hyperlink" Target="https://metacpan.org/pod/distribution/MCE/lib/MCE.pod" TargetMode="External"/><Relationship Id="rId5" Type="http://schemas.openxmlformats.org/officeDocument/2006/relationships/hyperlink" Target="https://metacpan.org/pod/MCE::Map" TargetMode="External"/><Relationship Id="rId6" Type="http://schemas.openxmlformats.org/officeDocument/2006/relationships/hyperlink" Target="https://metacpan.org/pod/MCE::Grep" TargetMode="External"/><Relationship Id="rId7"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88000" y="216000"/>
            <a:ext cx="9071280" cy="4398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latin typeface="Arial"/>
              </a:rPr>
              <a:t>What to say when they tell you </a:t>
            </a:r>
            <a:br/>
            <a:r>
              <a:rPr b="0" lang="en-IN" sz="4400" spc="-1" strike="noStrike">
                <a:latin typeface="Arial"/>
              </a:rPr>
              <a:t>“Perl Sucks!!”</a:t>
            </a:r>
            <a:endParaRPr b="0" lang="en-IN" sz="4400" spc="-1" strike="noStrike">
              <a:latin typeface="Arial"/>
            </a:endParaRPr>
          </a:p>
        </p:txBody>
      </p:sp>
      <p:sp>
        <p:nvSpPr>
          <p:cNvPr id="77" name="CustomShape 2"/>
          <p:cNvSpPr/>
          <p:nvPr/>
        </p:nvSpPr>
        <p:spPr>
          <a:xfrm>
            <a:off x="504000" y="1326600"/>
            <a:ext cx="9071280" cy="4289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latin typeface="Arial"/>
              </a:rPr>
              <a:t>Debunking Perl Myths</a:t>
            </a:r>
            <a:endParaRPr b="0" lang="en-IN" sz="3200" spc="-1" strike="noStrike">
              <a:latin typeface="Arial"/>
            </a:endParaRPr>
          </a:p>
        </p:txBody>
      </p:sp>
      <p:graphicFrame>
        <p:nvGraphicFramePr>
          <p:cNvPr id="78" name="Table 3"/>
          <p:cNvGraphicFramePr/>
          <p:nvPr/>
        </p:nvGraphicFramePr>
        <p:xfrm>
          <a:off x="5256000" y="3915720"/>
          <a:ext cx="3311640" cy="1455480"/>
        </p:xfrm>
        <a:graphic>
          <a:graphicData uri="http://schemas.openxmlformats.org/drawingml/2006/table">
            <a:tbl>
              <a:tblPr/>
              <a:tblGrid>
                <a:gridCol w="3312000"/>
              </a:tblGrid>
              <a:tr h="485280">
                <a:tc>
                  <a:txBody>
                    <a:bodyPr lIns="90000" rIns="90000">
                      <a:noAutofit/>
                    </a:bodyPr>
                    <a:p>
                      <a:pPr>
                        <a:lnSpc>
                          <a:spcPct val="100000"/>
                        </a:lnSpc>
                      </a:pPr>
                      <a:r>
                        <a:rPr b="0" lang="en-IN" sz="1800" spc="-1" strike="noStrike">
                          <a:latin typeface="Arial"/>
                        </a:rPr>
                        <a:t>Pritesh Ugrankar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noFill/>
                  </a:tcPr>
                </a:tc>
              </a:tr>
              <a:tr h="485280">
                <a:tc>
                  <a:txBody>
                    <a:bodyPr lIns="90000" rIns="90000">
                      <a:noAutofit/>
                    </a:bodyPr>
                    <a:p>
                      <a:pPr>
                        <a:lnSpc>
                          <a:spcPct val="100000"/>
                        </a:lnSpc>
                      </a:pPr>
                      <a:r>
                        <a:rPr b="0" lang="en-IN" sz="1800" spc="-1" strike="noStrike">
                          <a:latin typeface="Arial"/>
                        </a:rPr>
                        <a:t>Pritesh.ugrankar@gmail.com</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noFill/>
                  </a:tcPr>
                </a:tc>
              </a:tr>
              <a:tr h="485280">
                <a:tc>
                  <a:txBody>
                    <a:bodyPr lIns="90000" rIns="90000">
                      <a:noAutofit/>
                    </a:bodyPr>
                    <a:p>
                      <a:pPr>
                        <a:lnSpc>
                          <a:spcPct val="100000"/>
                        </a:lnSpc>
                      </a:pPr>
                      <a:r>
                        <a:rPr b="0" lang="en-IN" sz="1800" spc="-1" strike="noStrike">
                          <a:latin typeface="Arial"/>
                        </a:rPr>
                        <a:t>@PriteshUgrankar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noFill/>
                  </a:tcPr>
                </a:tc>
              </a:tr>
            </a:tbl>
          </a:graphicData>
        </a:graphic>
      </p:graphicFrame>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72000" y="132120"/>
            <a:ext cx="9863640" cy="1134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3500" spc="-1" strike="noStrike">
                <a:solidFill>
                  <a:srgbClr val="ff4000"/>
                </a:solidFill>
                <a:latin typeface="Arial"/>
              </a:rPr>
              <a:t>But...Perl lacks function signatures!! </a:t>
            </a:r>
            <a:endParaRPr b="0" lang="en-IN" sz="3500" spc="-1" strike="noStrike">
              <a:latin typeface="Arial"/>
            </a:endParaRPr>
          </a:p>
        </p:txBody>
      </p:sp>
      <p:sp>
        <p:nvSpPr>
          <p:cNvPr id="96" name="CustomShape 2"/>
          <p:cNvSpPr/>
          <p:nvPr/>
        </p:nvSpPr>
        <p:spPr>
          <a:xfrm>
            <a:off x="157320" y="1280160"/>
            <a:ext cx="9071280" cy="4145040"/>
          </a:xfrm>
          <a:prstGeom prst="rect">
            <a:avLst/>
          </a:prstGeom>
          <a:noFill/>
          <a:ln>
            <a:noFill/>
          </a:ln>
        </p:spPr>
        <p:style>
          <a:lnRef idx="0"/>
          <a:fillRef idx="0"/>
          <a:effectRef idx="0"/>
          <a:fontRef idx="minor"/>
        </p:style>
        <p:txBody>
          <a:bodyPr lIns="0" rIns="0" tIns="0" bIns="0">
            <a:normAutofit fontScale="69000"/>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Wrong!! Function signatures were introduced way back in Perl 5.20</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There’s a </a:t>
            </a:r>
            <a:r>
              <a:rPr b="1" lang="en-IN" sz="3200" spc="-1" strike="noStrike" u="sng">
                <a:solidFill>
                  <a:srgbClr val="0000ff"/>
                </a:solidFill>
                <a:uFillTx/>
                <a:latin typeface="Arial"/>
                <a:hlinkClick r:id="rId1"/>
              </a:rPr>
              <a:t>fantastic talk by Mark Gardner</a:t>
            </a:r>
            <a:r>
              <a:rPr b="0" lang="en-IN" sz="3200" spc="-1" strike="noStrike">
                <a:solidFill>
                  <a:srgbClr val="0000ff"/>
                </a:solidFill>
                <a:latin typeface="Arial"/>
              </a:rPr>
              <a:t> </a:t>
            </a:r>
            <a:r>
              <a:rPr b="0" lang="en-IN" sz="3200" spc="-1" strike="noStrike">
                <a:latin typeface="Arial"/>
              </a:rPr>
              <a:t>that speaks about it.</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One can use anonymous hashes while calling the subroutine and get somewhat similar functionality. The next slide shows an example of the same.</a:t>
            </a:r>
            <a:endParaRPr b="0" lang="en-IN" sz="3200" spc="-1" strike="noStrike">
              <a:latin typeface="Arial"/>
            </a:endParaRPr>
          </a:p>
          <a:p>
            <a:pPr marL="432000" indent="-323640">
              <a:lnSpc>
                <a:spcPct val="100000"/>
              </a:lnSpc>
              <a:spcBef>
                <a:spcPts val="1417"/>
              </a:spcBef>
              <a:tabLst>
                <a:tab algn="l" pos="0"/>
              </a:tabLst>
            </a:pPr>
            <a:r>
              <a:rPr b="0" lang="en-IN" sz="3200" spc="-1" strike="noStrike">
                <a:solidFill>
                  <a:srgbClr val="0000ff"/>
                </a:solidFill>
                <a:latin typeface="Arial"/>
              </a:rPr>
              <a:t> </a:t>
            </a:r>
            <a:endParaRPr b="0" lang="en-IN" sz="3200" spc="-1" strike="noStrike">
              <a:latin typeface="Arial"/>
            </a:endParaRPr>
          </a:p>
          <a:p>
            <a:pPr marL="432000" indent="-323640">
              <a:lnSpc>
                <a:spcPct val="100000"/>
              </a:lnSpc>
              <a:spcBef>
                <a:spcPts val="1417"/>
              </a:spcBef>
              <a:tabLst>
                <a:tab algn="l" pos="0"/>
              </a:tabLst>
            </a:pPr>
            <a:r>
              <a:rPr b="0" lang="en-IN" sz="3200" spc="-1" strike="noStrike">
                <a:solidFill>
                  <a:srgbClr val="0000ff"/>
                </a:solidFill>
                <a:latin typeface="Arial"/>
              </a:rPr>
              <a:t> </a:t>
            </a:r>
            <a:endParaRPr b="0" lang="en-IN" sz="3200" spc="-1" strike="noStrike">
              <a:latin typeface="Arial"/>
            </a:endParaRPr>
          </a:p>
          <a:p>
            <a:pPr>
              <a:lnSpc>
                <a:spcPct val="100000"/>
              </a:lnSpc>
              <a:spcBef>
                <a:spcPts val="1417"/>
              </a:spcBef>
              <a:tabLst>
                <a:tab algn="l" pos="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72000" y="132120"/>
            <a:ext cx="9863640" cy="1134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3500" spc="-1" strike="noStrike">
                <a:solidFill>
                  <a:srgbClr val="ff4000"/>
                </a:solidFill>
                <a:latin typeface="Arial"/>
              </a:rPr>
              <a:t>But...Perl lacks function signatures!! </a:t>
            </a:r>
            <a:endParaRPr b="0" lang="en-IN" sz="3500" spc="-1" strike="noStrike">
              <a:latin typeface="Arial"/>
            </a:endParaRPr>
          </a:p>
        </p:txBody>
      </p:sp>
      <p:sp>
        <p:nvSpPr>
          <p:cNvPr id="98" name="CustomShape 2"/>
          <p:cNvSpPr/>
          <p:nvPr/>
        </p:nvSpPr>
        <p:spPr>
          <a:xfrm>
            <a:off x="157320" y="1280160"/>
            <a:ext cx="9071280" cy="4145040"/>
          </a:xfrm>
          <a:prstGeom prst="rect">
            <a:avLst/>
          </a:prstGeom>
          <a:noFill/>
          <a:ln>
            <a:noFill/>
          </a:ln>
        </p:spPr>
        <p:style>
          <a:lnRef idx="0"/>
          <a:fillRef idx="0"/>
          <a:effectRef idx="0"/>
          <a:fontRef idx="minor"/>
        </p:style>
        <p:txBody>
          <a:bodyPr lIns="0" rIns="0" tIns="0" bIns="0">
            <a:normAutofit fontScale="45000"/>
          </a:bodyPr>
          <a:p>
            <a:pPr marL="432000" indent="-323640">
              <a:lnSpc>
                <a:spcPct val="100000"/>
              </a:lnSpc>
              <a:spcBef>
                <a:spcPts val="1417"/>
              </a:spcBef>
              <a:tabLst>
                <a:tab algn="l" pos="0"/>
              </a:tabLst>
            </a:pPr>
            <a:endParaRPr b="0" lang="en-IN" sz="1800" spc="-1" strike="noStrike">
              <a:latin typeface="Arial"/>
            </a:endParaRPr>
          </a:p>
          <a:p>
            <a:pPr marL="432000" indent="-323640">
              <a:lnSpc>
                <a:spcPct val="100000"/>
              </a:lnSpc>
              <a:spcBef>
                <a:spcPts val="1417"/>
              </a:spcBef>
              <a:tabLst>
                <a:tab algn="l" pos="0"/>
              </a:tabLst>
            </a:pPr>
            <a:endParaRPr b="0" lang="en-IN" sz="1800" spc="-1" strike="noStrike">
              <a:latin typeface="Arial"/>
            </a:endParaRPr>
          </a:p>
          <a:p>
            <a:pPr marL="432000" indent="-323640">
              <a:lnSpc>
                <a:spcPct val="100000"/>
              </a:lnSpc>
              <a:spcBef>
                <a:spcPts val="1417"/>
              </a:spcBef>
              <a:tabLst>
                <a:tab algn="l" pos="0"/>
              </a:tabLst>
            </a:pPr>
            <a:r>
              <a:rPr b="0" lang="en-IN" sz="1000" spc="-1" strike="noStrike">
                <a:latin typeface="Hack"/>
              </a:rPr>
              <a:t> </a:t>
            </a:r>
            <a:endParaRPr b="0" lang="en-IN" sz="1000" spc="-1" strike="noStrike">
              <a:latin typeface="Arial"/>
            </a:endParaRPr>
          </a:p>
          <a:p>
            <a:pPr marL="432000" indent="-323640">
              <a:lnSpc>
                <a:spcPct val="100000"/>
              </a:lnSpc>
              <a:spcBef>
                <a:spcPts val="1417"/>
              </a:spcBef>
              <a:tabLst>
                <a:tab algn="l" pos="0"/>
              </a:tabLst>
            </a:pPr>
            <a:endParaRPr b="0" lang="en-IN" sz="1000" spc="-1" strike="noStrike">
              <a:latin typeface="Arial"/>
            </a:endParaRPr>
          </a:p>
          <a:p>
            <a:pPr marL="432000" indent="-323640">
              <a:lnSpc>
                <a:spcPct val="100000"/>
              </a:lnSpc>
              <a:spcBef>
                <a:spcPts val="1417"/>
              </a:spcBef>
              <a:tabLst>
                <a:tab algn="l" pos="0"/>
              </a:tabLst>
            </a:pPr>
            <a:r>
              <a:rPr b="0" lang="en-IN" sz="3200" spc="-1" strike="noStrike">
                <a:latin typeface="Arial"/>
              </a:rPr>
              <a:t> </a:t>
            </a:r>
            <a:endParaRPr b="0" lang="en-IN" sz="3200" spc="-1" strike="noStrike">
              <a:latin typeface="Arial"/>
            </a:endParaRPr>
          </a:p>
          <a:p>
            <a:pPr marL="432000" indent="-323640">
              <a:lnSpc>
                <a:spcPct val="100000"/>
              </a:lnSpc>
              <a:spcBef>
                <a:spcPts val="1417"/>
              </a:spcBef>
              <a:tabLst>
                <a:tab algn="l" pos="0"/>
              </a:tabLst>
            </a:pPr>
            <a:r>
              <a:rPr b="0" lang="en-IN" sz="3200" spc="-1" strike="noStrike">
                <a:latin typeface="Arial"/>
              </a:rPr>
              <a:t> </a:t>
            </a:r>
            <a:endParaRPr b="0" lang="en-IN" sz="3200" spc="-1" strike="noStrike">
              <a:latin typeface="Arial"/>
            </a:endParaRPr>
          </a:p>
          <a:p>
            <a:pPr marL="432000" indent="-323640">
              <a:lnSpc>
                <a:spcPct val="100000"/>
              </a:lnSpc>
              <a:spcBef>
                <a:spcPts val="1417"/>
              </a:spcBef>
              <a:tabLst>
                <a:tab algn="l" pos="0"/>
              </a:tabLst>
            </a:pPr>
            <a:r>
              <a:rPr b="0" lang="en-IN" sz="3200" spc="-1" strike="noStrike">
                <a:latin typeface="Arial"/>
              </a:rPr>
              <a:t> </a:t>
            </a:r>
            <a:endParaRPr b="0" lang="en-IN" sz="3200" spc="-1" strike="noStrike">
              <a:latin typeface="Arial"/>
            </a:endParaRPr>
          </a:p>
          <a:p>
            <a:pPr marL="432000" indent="-323640">
              <a:lnSpc>
                <a:spcPct val="100000"/>
              </a:lnSpc>
              <a:spcBef>
                <a:spcPts val="1417"/>
              </a:spcBef>
              <a:tabLst>
                <a:tab algn="l" pos="0"/>
              </a:tabLst>
            </a:pPr>
            <a:r>
              <a:rPr b="0" lang="en-IN" sz="3200" spc="-1" strike="noStrike">
                <a:latin typeface="Arial"/>
              </a:rPr>
              <a:t> </a:t>
            </a:r>
            <a:endParaRPr b="0" lang="en-IN" sz="3200" spc="-1" strike="noStrike">
              <a:latin typeface="Arial"/>
            </a:endParaRPr>
          </a:p>
          <a:p>
            <a:pPr marL="432000" indent="-323640">
              <a:lnSpc>
                <a:spcPct val="100000"/>
              </a:lnSpc>
              <a:spcBef>
                <a:spcPts val="1417"/>
              </a:spcBef>
              <a:tabLst>
                <a:tab algn="l" pos="0"/>
              </a:tabLst>
            </a:pPr>
            <a:r>
              <a:rPr b="0" lang="en-IN" sz="3200" spc="-1" strike="noStrike">
                <a:latin typeface="Arial"/>
              </a:rPr>
              <a:t> </a:t>
            </a:r>
            <a:endParaRPr b="0" lang="en-IN" sz="3200" spc="-1" strike="noStrike">
              <a:latin typeface="Arial"/>
            </a:endParaRPr>
          </a:p>
          <a:p>
            <a:pPr>
              <a:lnSpc>
                <a:spcPct val="100000"/>
              </a:lnSpc>
              <a:spcBef>
                <a:spcPts val="1417"/>
              </a:spcBef>
              <a:tabLst>
                <a:tab algn="l" pos="0"/>
              </a:tabLst>
            </a:pPr>
            <a:endParaRPr b="0" lang="en-IN" sz="3200" spc="-1" strike="noStrike">
              <a:latin typeface="Arial"/>
            </a:endParaRPr>
          </a:p>
          <a:p>
            <a:pPr marL="432000" indent="-323640">
              <a:lnSpc>
                <a:spcPct val="100000"/>
              </a:lnSpc>
              <a:spcBef>
                <a:spcPts val="1417"/>
              </a:spcBef>
              <a:tabLst>
                <a:tab algn="l" pos="0"/>
              </a:tabLst>
            </a:pPr>
            <a:r>
              <a:rPr b="0" lang="en-IN" sz="3200" spc="-1" strike="noStrike">
                <a:latin typeface="Arial"/>
              </a:rPr>
              <a:t> </a:t>
            </a:r>
            <a:endParaRPr b="0" lang="en-IN" sz="3200" spc="-1" strike="noStrike">
              <a:latin typeface="Arial"/>
            </a:endParaRPr>
          </a:p>
          <a:p>
            <a:pPr marL="432000" indent="-323640">
              <a:lnSpc>
                <a:spcPct val="100000"/>
              </a:lnSpc>
              <a:spcBef>
                <a:spcPts val="1417"/>
              </a:spcBef>
              <a:tabLst>
                <a:tab algn="l" pos="0"/>
              </a:tabLst>
            </a:pPr>
            <a:r>
              <a:rPr b="0" lang="en-IN" sz="3200" spc="-1" strike="noStrike">
                <a:latin typeface="Arial"/>
              </a:rPr>
              <a:t> </a:t>
            </a:r>
            <a:endParaRPr b="0" lang="en-IN" sz="3200" spc="-1" strike="noStrike">
              <a:latin typeface="Arial"/>
            </a:endParaRPr>
          </a:p>
          <a:p>
            <a:pPr>
              <a:lnSpc>
                <a:spcPct val="100000"/>
              </a:lnSpc>
              <a:spcBef>
                <a:spcPts val="1417"/>
              </a:spcBef>
              <a:tabLst>
                <a:tab algn="l" pos="0"/>
              </a:tabLst>
            </a:pPr>
            <a:endParaRPr b="0" lang="en-IN" sz="3200" spc="-1" strike="noStrike">
              <a:latin typeface="Arial"/>
            </a:endParaRPr>
          </a:p>
        </p:txBody>
      </p:sp>
      <p:pic>
        <p:nvPicPr>
          <p:cNvPr id="99" name="" descr=""/>
          <p:cNvPicPr/>
          <p:nvPr/>
        </p:nvPicPr>
        <p:blipFill>
          <a:blip r:embed="rId1"/>
          <a:stretch/>
        </p:blipFill>
        <p:spPr>
          <a:xfrm>
            <a:off x="202320" y="1118160"/>
            <a:ext cx="5341320" cy="4475520"/>
          </a:xfrm>
          <a:prstGeom prst="rect">
            <a:avLst/>
          </a:prstGeom>
          <a:ln>
            <a:noFill/>
          </a:ln>
        </p:spPr>
      </p:pic>
      <p:pic>
        <p:nvPicPr>
          <p:cNvPr id="100" name="" descr=""/>
          <p:cNvPicPr/>
          <p:nvPr/>
        </p:nvPicPr>
        <p:blipFill>
          <a:blip r:embed="rId2"/>
          <a:stretch/>
        </p:blipFill>
        <p:spPr>
          <a:xfrm>
            <a:off x="5616000" y="2448000"/>
            <a:ext cx="4391640" cy="1511640"/>
          </a:xfrm>
          <a:prstGeom prst="rect">
            <a:avLst/>
          </a:prstGeom>
          <a:ln>
            <a:noFill/>
          </a:ln>
        </p:spPr>
      </p:pic>
      <p:sp>
        <p:nvSpPr>
          <p:cNvPr id="101" name="CustomShape 3"/>
          <p:cNvSpPr/>
          <p:nvPr/>
        </p:nvSpPr>
        <p:spPr>
          <a:xfrm>
            <a:off x="7506720" y="4216320"/>
            <a:ext cx="9071280" cy="4145040"/>
          </a:xfrm>
          <a:prstGeom prst="rect">
            <a:avLst/>
          </a:prstGeom>
          <a:noFill/>
          <a:ln>
            <a:noFill/>
          </a:ln>
        </p:spPr>
        <p:style>
          <a:lnRef idx="0"/>
          <a:fillRef idx="0"/>
          <a:effectRef idx="0"/>
          <a:fontRef idx="minor"/>
        </p:style>
        <p:txBody>
          <a:bodyPr lIns="0" rIns="0" tIns="0" bIns="0">
            <a:normAutofit fontScale="45000"/>
          </a:bodyPr>
          <a:p>
            <a:pPr marL="432000" indent="-323640">
              <a:lnSpc>
                <a:spcPct val="100000"/>
              </a:lnSpc>
              <a:spcBef>
                <a:spcPts val="1417"/>
              </a:spcBef>
              <a:tabLst>
                <a:tab algn="l" pos="0"/>
              </a:tabLst>
            </a:pPr>
            <a:endParaRPr b="0" lang="en-IN" sz="1800" spc="-1" strike="noStrike">
              <a:latin typeface="Arial"/>
            </a:endParaRPr>
          </a:p>
          <a:p>
            <a:pPr marL="432000" indent="-323640">
              <a:lnSpc>
                <a:spcPct val="100000"/>
              </a:lnSpc>
              <a:spcBef>
                <a:spcPts val="1417"/>
              </a:spcBef>
              <a:tabLst>
                <a:tab algn="l" pos="0"/>
              </a:tabLst>
            </a:pPr>
            <a:endParaRPr b="0" lang="en-IN" sz="1800" spc="-1" strike="noStrike">
              <a:latin typeface="Arial"/>
            </a:endParaRPr>
          </a:p>
          <a:p>
            <a:pPr marL="432000" indent="-323640">
              <a:lnSpc>
                <a:spcPct val="100000"/>
              </a:lnSpc>
              <a:spcBef>
                <a:spcPts val="1417"/>
              </a:spcBef>
              <a:tabLst>
                <a:tab algn="l" pos="0"/>
              </a:tabLst>
            </a:pPr>
            <a:r>
              <a:rPr b="0" lang="en-IN" sz="1000" spc="-1" strike="noStrike">
                <a:latin typeface="Hack"/>
              </a:rPr>
              <a:t> </a:t>
            </a:r>
            <a:endParaRPr b="0" lang="en-IN" sz="1000" spc="-1" strike="noStrike">
              <a:latin typeface="Arial"/>
            </a:endParaRPr>
          </a:p>
          <a:p>
            <a:pPr marL="432000" indent="-323640">
              <a:lnSpc>
                <a:spcPct val="100000"/>
              </a:lnSpc>
              <a:spcBef>
                <a:spcPts val="1417"/>
              </a:spcBef>
              <a:tabLst>
                <a:tab algn="l" pos="0"/>
              </a:tabLst>
            </a:pPr>
            <a:endParaRPr b="0" lang="en-IN" sz="1000" spc="-1" strike="noStrike">
              <a:latin typeface="Arial"/>
            </a:endParaRPr>
          </a:p>
          <a:p>
            <a:pPr marL="432000" indent="-323640">
              <a:lnSpc>
                <a:spcPct val="100000"/>
              </a:lnSpc>
              <a:spcBef>
                <a:spcPts val="1417"/>
              </a:spcBef>
              <a:tabLst>
                <a:tab algn="l" pos="0"/>
              </a:tabLst>
            </a:pPr>
            <a:r>
              <a:rPr b="0" lang="en-IN" sz="3200" spc="-1" strike="noStrike">
                <a:latin typeface="Arial"/>
              </a:rPr>
              <a:t> </a:t>
            </a:r>
            <a:endParaRPr b="0" lang="en-IN" sz="3200" spc="-1" strike="noStrike">
              <a:latin typeface="Arial"/>
            </a:endParaRPr>
          </a:p>
          <a:p>
            <a:pPr marL="432000" indent="-323640">
              <a:lnSpc>
                <a:spcPct val="100000"/>
              </a:lnSpc>
              <a:spcBef>
                <a:spcPts val="1417"/>
              </a:spcBef>
              <a:tabLst>
                <a:tab algn="l" pos="0"/>
              </a:tabLst>
            </a:pPr>
            <a:r>
              <a:rPr b="0" lang="en-IN" sz="3200" spc="-1" strike="noStrike">
                <a:latin typeface="Arial"/>
              </a:rPr>
              <a:t> </a:t>
            </a:r>
            <a:endParaRPr b="0" lang="en-IN" sz="3200" spc="-1" strike="noStrike">
              <a:latin typeface="Arial"/>
            </a:endParaRPr>
          </a:p>
          <a:p>
            <a:pPr marL="432000" indent="-323640">
              <a:lnSpc>
                <a:spcPct val="100000"/>
              </a:lnSpc>
              <a:spcBef>
                <a:spcPts val="1417"/>
              </a:spcBef>
              <a:tabLst>
                <a:tab algn="l" pos="0"/>
              </a:tabLst>
            </a:pPr>
            <a:r>
              <a:rPr b="0" lang="en-IN" sz="3200" spc="-1" strike="noStrike">
                <a:latin typeface="Arial"/>
              </a:rPr>
              <a:t> </a:t>
            </a:r>
            <a:endParaRPr b="0" lang="en-IN" sz="3200" spc="-1" strike="noStrike">
              <a:latin typeface="Arial"/>
            </a:endParaRPr>
          </a:p>
          <a:p>
            <a:pPr marL="432000" indent="-323640">
              <a:lnSpc>
                <a:spcPct val="100000"/>
              </a:lnSpc>
              <a:spcBef>
                <a:spcPts val="1417"/>
              </a:spcBef>
              <a:tabLst>
                <a:tab algn="l" pos="0"/>
              </a:tabLst>
            </a:pPr>
            <a:r>
              <a:rPr b="0" lang="en-IN" sz="3200" spc="-1" strike="noStrike">
                <a:latin typeface="Arial"/>
              </a:rPr>
              <a:t> </a:t>
            </a:r>
            <a:endParaRPr b="0" lang="en-IN" sz="3200" spc="-1" strike="noStrike">
              <a:latin typeface="Arial"/>
            </a:endParaRPr>
          </a:p>
          <a:p>
            <a:pPr marL="432000" indent="-323640">
              <a:lnSpc>
                <a:spcPct val="100000"/>
              </a:lnSpc>
              <a:spcBef>
                <a:spcPts val="1417"/>
              </a:spcBef>
              <a:tabLst>
                <a:tab algn="l" pos="0"/>
              </a:tabLst>
            </a:pPr>
            <a:r>
              <a:rPr b="0" lang="en-IN" sz="3200" spc="-1" strike="noStrike">
                <a:latin typeface="Arial"/>
              </a:rPr>
              <a:t> </a:t>
            </a:r>
            <a:endParaRPr b="0" lang="en-IN" sz="3200" spc="-1" strike="noStrike">
              <a:latin typeface="Arial"/>
            </a:endParaRPr>
          </a:p>
          <a:p>
            <a:pPr>
              <a:lnSpc>
                <a:spcPct val="100000"/>
              </a:lnSpc>
              <a:spcBef>
                <a:spcPts val="1417"/>
              </a:spcBef>
              <a:tabLst>
                <a:tab algn="l" pos="0"/>
              </a:tabLst>
            </a:pPr>
            <a:endParaRPr b="0" lang="en-IN" sz="3200" spc="-1" strike="noStrike">
              <a:latin typeface="Arial"/>
            </a:endParaRPr>
          </a:p>
          <a:p>
            <a:pPr marL="432000" indent="-323640">
              <a:lnSpc>
                <a:spcPct val="100000"/>
              </a:lnSpc>
              <a:spcBef>
                <a:spcPts val="1417"/>
              </a:spcBef>
              <a:tabLst>
                <a:tab algn="l" pos="0"/>
              </a:tabLst>
            </a:pPr>
            <a:r>
              <a:rPr b="0" lang="en-IN" sz="3200" spc="-1" strike="noStrike">
                <a:latin typeface="Arial"/>
              </a:rPr>
              <a:t> </a:t>
            </a:r>
            <a:endParaRPr b="0" lang="en-IN" sz="3200" spc="-1" strike="noStrike">
              <a:latin typeface="Arial"/>
            </a:endParaRPr>
          </a:p>
          <a:p>
            <a:pPr marL="432000" indent="-323640">
              <a:lnSpc>
                <a:spcPct val="100000"/>
              </a:lnSpc>
              <a:spcBef>
                <a:spcPts val="1417"/>
              </a:spcBef>
              <a:tabLst>
                <a:tab algn="l" pos="0"/>
              </a:tabLst>
            </a:pPr>
            <a:r>
              <a:rPr b="0" lang="en-IN" sz="3200" spc="-1" strike="noStrike">
                <a:latin typeface="Arial"/>
              </a:rPr>
              <a:t> </a:t>
            </a:r>
            <a:endParaRPr b="0" lang="en-IN" sz="3200" spc="-1" strike="noStrike">
              <a:latin typeface="Arial"/>
            </a:endParaRPr>
          </a:p>
          <a:p>
            <a:pPr>
              <a:lnSpc>
                <a:spcPct val="100000"/>
              </a:lnSpc>
              <a:spcBef>
                <a:spcPts val="1417"/>
              </a:spcBef>
              <a:tabLst>
                <a:tab algn="l" pos="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72000" y="132120"/>
            <a:ext cx="9863640" cy="1134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3500" spc="-1" strike="noStrike">
                <a:solidFill>
                  <a:srgbClr val="ff4000"/>
                </a:solidFill>
                <a:latin typeface="Arial"/>
              </a:rPr>
              <a:t>But...Perl doesnt have these cool features/modules that I use in my language!!</a:t>
            </a:r>
            <a:endParaRPr b="0" lang="en-IN" sz="3500" spc="-1" strike="noStrike">
              <a:latin typeface="Arial"/>
            </a:endParaRPr>
          </a:p>
        </p:txBody>
      </p:sp>
      <p:sp>
        <p:nvSpPr>
          <p:cNvPr id="103" name="CustomShape 2"/>
          <p:cNvSpPr/>
          <p:nvPr/>
        </p:nvSpPr>
        <p:spPr>
          <a:xfrm>
            <a:off x="157320" y="1280160"/>
            <a:ext cx="9071280" cy="4145040"/>
          </a:xfrm>
          <a:prstGeom prst="rect">
            <a:avLst/>
          </a:prstGeom>
          <a:noFill/>
          <a:ln>
            <a:noFill/>
          </a:ln>
        </p:spPr>
        <p:style>
          <a:lnRef idx="0"/>
          <a:fillRef idx="0"/>
          <a:effectRef idx="0"/>
          <a:fontRef idx="minor"/>
        </p:style>
        <p:txBody>
          <a:bodyPr lIns="0" rIns="0" tIns="0" bIns="0">
            <a:normAutofit fontScale="10000"/>
          </a:bodyPr>
          <a:p>
            <a:pPr marL="432000" indent="-323640">
              <a:lnSpc>
                <a:spcPct val="100000"/>
              </a:lnSpc>
              <a:spcBef>
                <a:spcPts val="1417"/>
              </a:spcBef>
              <a:buClr>
                <a:srgbClr val="000000"/>
              </a:buClr>
              <a:buSzPct val="45000"/>
              <a:buFont typeface="Wingdings" charset="2"/>
              <a:buChar char=""/>
            </a:pPr>
            <a:r>
              <a:rPr b="1" lang="en-IN" sz="3200" spc="-1" strike="noStrike">
                <a:latin typeface="Arial"/>
                <a:ea typeface="Noto Sans CJK SC"/>
              </a:rPr>
              <a:t>My language has a module that lets me send out emails over SSL/TLS</a:t>
            </a:r>
            <a:r>
              <a:rPr b="0" lang="en-IN" sz="3200" spc="-1" strike="noStrike">
                <a:latin typeface="Arial"/>
                <a:ea typeface="Noto Sans CJK SC"/>
              </a:rPr>
              <a:t> with ease – Perl has this fantastic module called  </a:t>
            </a:r>
            <a:r>
              <a:rPr b="1" lang="en-IN" sz="3200" spc="-1" strike="noStrike" u="sng">
                <a:uFillTx/>
                <a:latin typeface="Arial"/>
                <a:ea typeface="Noto Sans CJK SC"/>
                <a:hlinkClick r:id="rId1"/>
              </a:rPr>
              <a:t>Email::Sender::Transport::SMTP</a:t>
            </a:r>
            <a:r>
              <a:rPr b="1" lang="en-IN" sz="3200" spc="-1" strike="noStrike">
                <a:latin typeface="Arial"/>
                <a:ea typeface="Noto Sans CJK SC"/>
              </a:rPr>
              <a:t> </a:t>
            </a:r>
            <a:r>
              <a:rPr b="0" lang="en-IN" sz="3200" spc="-1" strike="noStrike">
                <a:latin typeface="Arial"/>
                <a:ea typeface="Noto Sans CJK SC"/>
              </a:rPr>
              <a:t> that lets you do the same.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ea typeface="Noto Sans CJK SC"/>
              </a:rPr>
              <a:t>My language has a module I can use to ssh to to devices over the network</a:t>
            </a:r>
            <a:r>
              <a:rPr b="0" lang="en-IN" sz="3200" spc="-1" strike="noStrike">
                <a:latin typeface="Arial"/>
                <a:ea typeface="Noto Sans CJK SC"/>
              </a:rPr>
              <a:t> – Perl has </a:t>
            </a:r>
            <a:r>
              <a:rPr b="1" lang="en-IN" sz="3200" spc="-1" strike="noStrike" u="sng">
                <a:uFillTx/>
                <a:latin typeface="Arial"/>
                <a:ea typeface="Noto Sans CJK SC"/>
                <a:hlinkClick r:id="rId2"/>
              </a:rPr>
              <a:t>Net::SSH2</a:t>
            </a:r>
            <a:r>
              <a:rPr b="1" lang="en-IN" sz="3200" spc="-1" strike="noStrike">
                <a:latin typeface="Arial"/>
                <a:ea typeface="Noto Sans CJK SC"/>
              </a:rPr>
              <a:t> </a:t>
            </a:r>
            <a:r>
              <a:rPr b="0" lang="en-IN" sz="3200" spc="-1" strike="noStrike">
                <a:latin typeface="Arial"/>
                <a:ea typeface="Noto Sans CJK SC"/>
              </a:rPr>
              <a:t>and you can install it on Windows to ssh into devices to run commands, get outputs etc etc.. Comes pre installed with Strawberry Perl!!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ea typeface="Noto Sans CJK SC"/>
              </a:rPr>
              <a:t>My language has a module that lets me create Excel Reports with Charts, Graphs etc</a:t>
            </a:r>
            <a:r>
              <a:rPr b="0" lang="en-IN" sz="3200" spc="-1" strike="noStrike">
                <a:latin typeface="Arial"/>
                <a:ea typeface="Noto Sans CJK SC"/>
              </a:rPr>
              <a:t> – Perl has </a:t>
            </a:r>
            <a:r>
              <a:rPr b="1" lang="en-IN" sz="3200" spc="-1" strike="noStrike" u="sng">
                <a:uFillTx/>
                <a:latin typeface="Arial"/>
                <a:ea typeface="Noto Sans CJK SC"/>
                <a:hlinkClick r:id="rId3"/>
              </a:rPr>
              <a:t>Excel::Writer::XLSX</a:t>
            </a:r>
            <a:r>
              <a:rPr b="1" lang="en-IN" sz="3200" spc="-1" strike="noStrike">
                <a:latin typeface="Arial"/>
                <a:ea typeface="Noto Sans CJK SC"/>
              </a:rPr>
              <a:t>. </a:t>
            </a:r>
            <a:r>
              <a:rPr b="0" lang="en-IN" sz="3200" spc="-1" strike="noStrike">
                <a:latin typeface="Arial"/>
                <a:ea typeface="Noto Sans CJK SC"/>
              </a:rPr>
              <a:t>It’s got far more features than you’ll ever need!!</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ea typeface="Noto Sans CJK SC"/>
              </a:rPr>
              <a:t>My language has this cool feature called list comprehensions that lets me do so much with just one line of code – </a:t>
            </a:r>
            <a:r>
              <a:rPr b="0" lang="en-IN" sz="3200" spc="-1" strike="noStrike">
                <a:latin typeface="Arial"/>
                <a:ea typeface="Noto Sans CJK SC"/>
              </a:rPr>
              <a:t>Perl has had map and grep since forever...And yeah, Perl has  </a:t>
            </a:r>
            <a:r>
              <a:rPr b="1" lang="en-IN" sz="3200" spc="-1" strike="noStrike" u="sng">
                <a:uFillTx/>
                <a:latin typeface="Arial"/>
                <a:ea typeface="Noto Sans CJK SC"/>
                <a:hlinkClick r:id="rId4"/>
              </a:rPr>
              <a:t>MCE</a:t>
            </a:r>
            <a:r>
              <a:rPr b="0" lang="en-IN" sz="3200" spc="-1" strike="noStrike">
                <a:latin typeface="Arial"/>
                <a:ea typeface="Noto Sans CJK SC"/>
              </a:rPr>
              <a:t> that lets you utilize all processor cores to do your stuff faster. Just check out </a:t>
            </a:r>
            <a:r>
              <a:rPr b="1" lang="en-IN" sz="3200" spc="-1" strike="noStrike" u="sng">
                <a:uFillTx/>
                <a:latin typeface="Arial"/>
                <a:ea typeface="Noto Sans CJK SC"/>
                <a:hlinkClick r:id="rId5"/>
              </a:rPr>
              <a:t>MCE::Map</a:t>
            </a:r>
            <a:r>
              <a:rPr b="1" lang="en-IN" sz="3200" spc="-1" strike="noStrike">
                <a:latin typeface="Arial"/>
                <a:ea typeface="Noto Sans CJK SC"/>
              </a:rPr>
              <a:t>, </a:t>
            </a:r>
            <a:r>
              <a:rPr b="1" lang="en-IN" sz="3200" spc="-1" strike="noStrike" u="sng">
                <a:uFillTx/>
                <a:latin typeface="Arial"/>
                <a:ea typeface="Noto Sans CJK SC"/>
                <a:hlinkClick r:id="rId6"/>
              </a:rPr>
              <a:t>MCE::Grep</a:t>
            </a:r>
            <a:r>
              <a:rPr b="1" lang="en-IN" sz="3200" spc="-1" strike="noStrike">
                <a:latin typeface="Arial"/>
                <a:ea typeface="Noto Sans CJK SC"/>
              </a:rPr>
              <a:t>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ea typeface="Noto Sans CJK SC"/>
              </a:rPr>
              <a:t>My language lets me write anonymous function in one line</a:t>
            </a:r>
            <a:r>
              <a:rPr b="0" lang="en-IN" sz="3200" spc="-1" strike="noStrike">
                <a:latin typeface="Arial"/>
                <a:ea typeface="Noto Sans CJK SC"/>
              </a:rPr>
              <a:t> – Well Perl has had anonymous functions since a long time, and they can span across multiple lines if you want and are just far more powerful!!</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ea typeface="Noto Sans CJK SC"/>
              </a:rPr>
              <a:t>My language has all these cool frameworks for web dev</a:t>
            </a:r>
            <a:r>
              <a:rPr b="0" lang="en-IN" sz="3200" spc="-1" strike="noStrike">
                <a:latin typeface="Arial"/>
                <a:ea typeface="Noto Sans CJK SC"/>
              </a:rPr>
              <a:t> – Then you must check Dancer, Mojolicious and Catalyst. These are supercool web frameworks written in Perl.</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ea typeface="Noto Sans CJK SC"/>
              </a:rPr>
              <a:t>My language let me write OOPS so easily!! </a:t>
            </a:r>
            <a:r>
              <a:rPr b="0" lang="en-IN" sz="3200" spc="-1" strike="noStrike">
                <a:latin typeface="Arial"/>
                <a:ea typeface="Noto Sans CJK SC"/>
              </a:rPr>
              <a:t>- Well, while Perl’s native OOPS implementation might be tough for a new user to follow, it’s got Moose, Moo and few other modules that give fabulous OOPS power to Perl. Incidentally, there’s a new OOPS framework coming up for Perl!!</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72000" y="132120"/>
            <a:ext cx="9863640" cy="1134000"/>
          </a:xfrm>
          <a:prstGeom prst="rect">
            <a:avLst/>
          </a:prstGeom>
          <a:noFill/>
          <a:ln>
            <a:noFill/>
          </a:ln>
        </p:spPr>
        <p:style>
          <a:lnRef idx="0"/>
          <a:fillRef idx="0"/>
          <a:effectRef idx="0"/>
          <a:fontRef idx="minor"/>
        </p:style>
      </p:sp>
      <p:sp>
        <p:nvSpPr>
          <p:cNvPr id="105" name="CustomShape 2"/>
          <p:cNvSpPr/>
          <p:nvPr/>
        </p:nvSpPr>
        <p:spPr>
          <a:xfrm>
            <a:off x="157320" y="1280160"/>
            <a:ext cx="9071280" cy="41450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endParaRPr b="0" lang="en-IN" sz="1800" spc="-1" strike="noStrike">
              <a:latin typeface="Arial"/>
            </a:endParaRPr>
          </a:p>
          <a:p>
            <a:pPr>
              <a:lnSpc>
                <a:spcPct val="100000"/>
              </a:lnSpc>
              <a:spcBef>
                <a:spcPts val="1417"/>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4400" spc="-1" strike="noStrike">
                <a:solidFill>
                  <a:srgbClr val="ff4000"/>
                </a:solidFill>
                <a:latin typeface="Arial"/>
              </a:rPr>
              <a:t>Who am I?</a:t>
            </a:r>
            <a:r>
              <a:rPr b="0" lang="en-IN" sz="4400" spc="-1" strike="noStrike">
                <a:solidFill>
                  <a:srgbClr val="ff4000"/>
                </a:solidFill>
                <a:latin typeface="Arial"/>
              </a:rPr>
              <a:t> Why this topic???</a:t>
            </a:r>
            <a:endParaRPr b="0" lang="en-IN" sz="4400" spc="-1" strike="noStrike">
              <a:latin typeface="Arial"/>
            </a:endParaRPr>
          </a:p>
        </p:txBody>
      </p:sp>
      <p:sp>
        <p:nvSpPr>
          <p:cNvPr id="80" name="CustomShape 2"/>
          <p:cNvSpPr/>
          <p:nvPr/>
        </p:nvSpPr>
        <p:spPr>
          <a:xfrm>
            <a:off x="504000" y="1326600"/>
            <a:ext cx="9071280" cy="4145040"/>
          </a:xfrm>
          <a:prstGeom prst="rect">
            <a:avLst/>
          </a:prstGeom>
          <a:noFill/>
          <a:ln>
            <a:noFill/>
          </a:ln>
        </p:spPr>
        <p:style>
          <a:lnRef idx="0"/>
          <a:fillRef idx="0"/>
          <a:effectRef idx="0"/>
          <a:fontRef idx="minor"/>
        </p:style>
        <p:txBody>
          <a:bodyPr lIns="0" rIns="0" tIns="0" bIns="0">
            <a:normAutofit fontScale="27000"/>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Worked in Storage domain as Admin/Tech Lead/Ops Manager/Design/Architect. Currently open to work. Intermittent Perl user. I love Perl!!</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ea typeface="Noto Sans CJK SC"/>
              </a:rPr>
              <a:t>First used Perl in late 2012 - DWIM Perl (5.12) &amp; later Strawberry Perl (5.14). I love Strawberry Perl, but  more on that later.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ea typeface="Noto Sans CJK SC"/>
              </a:rPr>
              <a:t>First ever perl script – remove or add “:” in a list of WWNs. Recently  - Used to email storage array health check and capacity (december 2020).  </a:t>
            </a:r>
            <a:r>
              <a:rPr b="1" lang="en-IN" sz="3200" spc="-1" strike="noStrike">
                <a:latin typeface="Arial"/>
                <a:ea typeface="Noto Sans CJK SC"/>
              </a:rPr>
              <a:t>Perl handled UTF 16 output far elegantly than any other language!!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ea typeface="Noto Sans CJK SC"/>
              </a:rPr>
              <a:t>First few scripts - ~20 lines, mostly regex, no modules, no subroutines, </a:t>
            </a:r>
            <a:r>
              <a:rPr b="0" lang="en-IN" sz="3200" spc="-1" strike="noStrike" u="sng">
                <a:uFillTx/>
                <a:latin typeface="Arial"/>
                <a:ea typeface="Noto Sans CJK SC"/>
              </a:rPr>
              <a:t>start small, gradually add functionality. </a:t>
            </a:r>
            <a:r>
              <a:rPr b="0" lang="en-IN" sz="3200" spc="-1" strike="noStrike">
                <a:latin typeface="Arial"/>
                <a:ea typeface="Noto Sans CJK SC"/>
              </a:rPr>
              <a:t>Recent scripts - ~200 lines, some regex, used subroutines (DRY), lots of modules, </a:t>
            </a:r>
            <a:r>
              <a:rPr b="0" lang="en-IN" sz="3200" spc="-1" strike="noStrike" u="sng">
                <a:uFillTx/>
                <a:latin typeface="Arial"/>
                <a:ea typeface="Noto Sans CJK SC"/>
              </a:rPr>
              <a:t>start small, gradually add functionality, ALWAYS start with </a:t>
            </a:r>
            <a:r>
              <a:rPr b="1" lang="en-IN" sz="3200" spc="-1" strike="noStrike" u="sng">
                <a:uFillTx/>
                <a:latin typeface="Hack"/>
                <a:ea typeface="Noto Sans CJK SC"/>
              </a:rPr>
              <a:t>use strict, use warnings</a:t>
            </a:r>
            <a:r>
              <a:rPr b="0" lang="en-IN" sz="3200" spc="-1" strike="noStrike" u="sng">
                <a:uFillTx/>
                <a:latin typeface="Arial"/>
                <a:ea typeface="Noto Sans CJK SC"/>
              </a:rPr>
              <a:t>. Check script output every 4 to 5 lines, then add a few lines, check again, rinse, repeat!!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latin typeface="Arial"/>
              </a:rPr>
              <a:t>Who am I? </a:t>
            </a:r>
            <a:r>
              <a:rPr b="1" lang="en-IN" sz="4400" spc="-1" strike="noStrike">
                <a:solidFill>
                  <a:srgbClr val="ff4000"/>
                </a:solidFill>
                <a:latin typeface="Arial"/>
              </a:rPr>
              <a:t>Why this topic???</a:t>
            </a:r>
            <a:endParaRPr b="0" lang="en-IN" sz="4400" spc="-1" strike="noStrike">
              <a:latin typeface="Arial"/>
            </a:endParaRPr>
          </a:p>
        </p:txBody>
      </p:sp>
      <p:sp>
        <p:nvSpPr>
          <p:cNvPr id="82"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22000"/>
          </a:bodyPr>
          <a:p>
            <a:pPr marL="432000" indent="-323640">
              <a:lnSpc>
                <a:spcPct val="100000"/>
              </a:lnSpc>
              <a:spcBef>
                <a:spcPts val="1417"/>
              </a:spcBef>
              <a:buClr>
                <a:srgbClr val="000000"/>
              </a:buClr>
              <a:buSzPct val="45000"/>
              <a:buFont typeface="Wingdings" charset="2"/>
              <a:buChar char=""/>
            </a:pPr>
            <a:r>
              <a:rPr b="0" lang="en-IN" sz="3200" spc="-1" strike="noStrike">
                <a:latin typeface="Arial"/>
                <a:ea typeface="Noto Sans CJK SC"/>
              </a:rPr>
              <a:t>Online - A lot of articles/youtube videos were constantly dissing Perl, saying its a horrible language, is unreadable, made Perl look like full of issues/bugs, gave example code that should’ve generated warnings/errors but didn’t, used all sorts of expletives for Perl(Why do that??)</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ea typeface="Noto Sans CJK SC"/>
              </a:rPr>
              <a:t>Offline – some of my friends wondered why I used Perl and not another programming languages which (they felt) are “better than” Perl for scripting.</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ea typeface="Noto Sans CJK SC"/>
              </a:rPr>
              <a:t>Me – Ran the examples given in the aforementioned articles – But those did generate warnings/errors, Found that most Perl issues/bugs mentioned in the articles were either mitigated, removed or simply didn’t exist!! So I kept coming back to Perl and couldn’t understand all this negativity.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74160"/>
            <a:ext cx="9071280" cy="1249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4400" spc="-1" strike="noStrike">
                <a:solidFill>
                  <a:srgbClr val="ff4000"/>
                </a:solidFill>
                <a:latin typeface="Arial"/>
              </a:rPr>
              <a:t>What to say when they tell you Perl Sucks!!</a:t>
            </a:r>
            <a:endParaRPr b="0" lang="en-IN" sz="4400" spc="-1" strike="noStrike">
              <a:latin typeface="Arial"/>
            </a:endParaRPr>
          </a:p>
        </p:txBody>
      </p:sp>
      <p:sp>
        <p:nvSpPr>
          <p:cNvPr id="84"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88000"/>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Ask them to give you specific examples or specific features of Perl they have issues with.</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Most of them will not be able to give the specifics. It’s just mindless regurgitation of what they’ve read/seen online.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Some will give specific examples/reasons. The rest of this talk deals with a few of those.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4000" spc="-1" strike="noStrike">
                <a:solidFill>
                  <a:srgbClr val="ff4000"/>
                </a:solidFill>
                <a:latin typeface="Arial"/>
              </a:rPr>
              <a:t>But....Perl is old, no new versions!!</a:t>
            </a:r>
            <a:endParaRPr b="0" lang="en-IN" sz="4000" spc="-1" strike="noStrike">
              <a:latin typeface="Arial"/>
            </a:endParaRPr>
          </a:p>
        </p:txBody>
      </p:sp>
      <p:sp>
        <p:nvSpPr>
          <p:cNvPr id="86"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Perl version 5.34 was released May 20</a:t>
            </a:r>
            <a:r>
              <a:rPr b="0" lang="en-IN" sz="3200" spc="-1" strike="noStrike" baseline="14000000">
                <a:latin typeface="Arial"/>
              </a:rPr>
              <a:t>th</a:t>
            </a:r>
            <a:r>
              <a:rPr b="0" lang="en-IN" sz="3200" spc="-1" strike="noStrike">
                <a:latin typeface="Arial"/>
              </a:rPr>
              <a:t> 2021!!</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The last time I heard this argument from a friend it was December 2020, and we had Perl 5.32 back then.</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A new Perl version is released every year!!</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72000" y="132120"/>
            <a:ext cx="9935640" cy="1134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4000" spc="-1" strike="noStrike">
                <a:solidFill>
                  <a:srgbClr val="ff4000"/>
                </a:solidFill>
                <a:latin typeface="Arial"/>
              </a:rPr>
              <a:t>But....Where do I go to ask questions???</a:t>
            </a:r>
            <a:endParaRPr b="0" lang="en-IN" sz="4000" spc="-1" strike="noStrike">
              <a:latin typeface="Arial"/>
            </a:endParaRPr>
          </a:p>
        </p:txBody>
      </p:sp>
      <p:sp>
        <p:nvSpPr>
          <p:cNvPr id="88"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42000"/>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PerlMonks is a fantastic forum!! I have myself used it so many times. It is quite unassuming in appearance but such a high quality resource!!.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The Monks (Forum members) are super useful, the answers are really high quality and at times, they’ve helped me with code snippets that I could use and expand. Not to mention the code snippets follow best practices and will be often interspersed with “lightbulb” moments.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Then, there’s stackoverflow and reddit!! Yeah, they’ve got folks who answer Perl questions there too!!</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72000" y="132120"/>
            <a:ext cx="9863640" cy="1134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3500" spc="-1" strike="noStrike">
                <a:solidFill>
                  <a:srgbClr val="ff4000"/>
                </a:solidFill>
                <a:latin typeface="Arial"/>
              </a:rPr>
              <a:t>But...It’s a pain to install Perl on Windows!! </a:t>
            </a:r>
            <a:endParaRPr b="0" lang="en-IN" sz="3500" spc="-1" strike="noStrike">
              <a:latin typeface="Arial"/>
            </a:endParaRPr>
          </a:p>
        </p:txBody>
      </p:sp>
      <p:sp>
        <p:nvSpPr>
          <p:cNvPr id="90" name="CustomShape 2"/>
          <p:cNvSpPr/>
          <p:nvPr/>
        </p:nvSpPr>
        <p:spPr>
          <a:xfrm>
            <a:off x="157320" y="1280160"/>
            <a:ext cx="9071280" cy="4145040"/>
          </a:xfrm>
          <a:prstGeom prst="rect">
            <a:avLst/>
          </a:prstGeom>
          <a:noFill/>
          <a:ln>
            <a:noFill/>
          </a:ln>
        </p:spPr>
        <p:style>
          <a:lnRef idx="0"/>
          <a:fillRef idx="0"/>
          <a:effectRef idx="0"/>
          <a:fontRef idx="minor"/>
        </p:style>
        <p:txBody>
          <a:bodyPr lIns="0" rIns="0" tIns="0" bIns="0">
            <a:normAutofit fontScale="28000"/>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No it most certainly isnt!! There are TWO Windows-specific Perl distributions out there – ActivePerl and Strawberry Perl.</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ea typeface="Noto Sans CJK SC"/>
              </a:rPr>
              <a:t>I have used Strawberry Perl myself and it comes loaded with all the Perl Modules and more!! You can use cpanm from windows command line just like you can use it on linux/unix to install more modules if you want.</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ea typeface="Noto Sans CJK SC"/>
              </a:rPr>
              <a:t>Strawberry Perl Comes in 3 flavours!!</a:t>
            </a:r>
            <a:endParaRPr b="0" lang="en-IN" sz="3200" spc="-1" strike="noStrike">
              <a:latin typeface="Arial"/>
            </a:endParaRPr>
          </a:p>
          <a:p>
            <a:pPr lvl="1" marL="864000" indent="-323640">
              <a:lnSpc>
                <a:spcPct val="100000"/>
              </a:lnSpc>
              <a:spcBef>
                <a:spcPts val="1134"/>
              </a:spcBef>
              <a:buClr>
                <a:srgbClr val="000000"/>
              </a:buClr>
              <a:buSzPct val="75000"/>
              <a:buFont typeface="Symbol"/>
              <a:buChar char=""/>
            </a:pPr>
            <a:r>
              <a:rPr b="0" lang="en-IN" sz="2800" spc="-1" strike="noStrike">
                <a:latin typeface="Arial"/>
                <a:ea typeface="Noto Sans CJK SC"/>
              </a:rPr>
              <a:t>An exe you can install (just like any other exe)</a:t>
            </a:r>
            <a:endParaRPr b="0" lang="en-IN" sz="2800" spc="-1" strike="noStrike">
              <a:latin typeface="Arial"/>
            </a:endParaRPr>
          </a:p>
          <a:p>
            <a:pPr lvl="1" marL="864000" indent="-323640">
              <a:lnSpc>
                <a:spcPct val="100000"/>
              </a:lnSpc>
              <a:spcBef>
                <a:spcPts val="1134"/>
              </a:spcBef>
              <a:buClr>
                <a:srgbClr val="000000"/>
              </a:buClr>
              <a:buSzPct val="75000"/>
              <a:buFont typeface="Symbol"/>
              <a:buChar char=""/>
            </a:pPr>
            <a:r>
              <a:rPr b="0" lang="en-IN" sz="2800" spc="-1" strike="noStrike">
                <a:latin typeface="Arial"/>
                <a:ea typeface="Noto Sans CJK SC"/>
              </a:rPr>
              <a:t>A zipped version you can unzip and start using (NO ADMIN ACCESS needed!!) AND you can install multiple versions of Perl in the same system!!</a:t>
            </a:r>
            <a:endParaRPr b="0" lang="en-IN" sz="2800" spc="-1" strike="noStrike">
              <a:latin typeface="Arial"/>
            </a:endParaRPr>
          </a:p>
          <a:p>
            <a:pPr lvl="1" marL="864000" indent="-323640">
              <a:lnSpc>
                <a:spcPct val="100000"/>
              </a:lnSpc>
              <a:spcBef>
                <a:spcPts val="1134"/>
              </a:spcBef>
              <a:buClr>
                <a:srgbClr val="000000"/>
              </a:buClr>
              <a:buSzPct val="75000"/>
              <a:buFont typeface="Symbol"/>
              <a:buChar char=""/>
            </a:pPr>
            <a:r>
              <a:rPr b="0" lang="en-IN" sz="2800" spc="-1" strike="noStrike">
                <a:latin typeface="Arial"/>
                <a:ea typeface="Noto Sans CJK SC"/>
              </a:rPr>
              <a:t>A portable version that you can run off of a USB!!</a:t>
            </a:r>
            <a:endParaRPr b="0" lang="en-IN" sz="28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ea typeface="Noto Sans CJK SC"/>
              </a:rPr>
              <a:t>A big shoutout and huge respect to the Strawberry Perl Developers. Strawberry Perl = life saver!! Thank you so much for creating, releasing and maintaining such a high quality distribution!!</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72000" y="132120"/>
            <a:ext cx="9863640" cy="1134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3500" spc="-1" strike="noStrike">
                <a:solidFill>
                  <a:srgbClr val="ff4000"/>
                </a:solidFill>
                <a:latin typeface="Arial"/>
              </a:rPr>
              <a:t>But...Perl has all this cryptic syntax!!</a:t>
            </a:r>
            <a:endParaRPr b="0" lang="en-IN" sz="3500" spc="-1" strike="noStrike">
              <a:latin typeface="Arial"/>
            </a:endParaRPr>
          </a:p>
        </p:txBody>
      </p:sp>
      <p:sp>
        <p:nvSpPr>
          <p:cNvPr id="92" name="CustomShape 2"/>
          <p:cNvSpPr/>
          <p:nvPr/>
        </p:nvSpPr>
        <p:spPr>
          <a:xfrm>
            <a:off x="157320" y="1280160"/>
            <a:ext cx="9071280" cy="4145040"/>
          </a:xfrm>
          <a:prstGeom prst="rect">
            <a:avLst/>
          </a:prstGeom>
          <a:noFill/>
          <a:ln>
            <a:noFill/>
          </a:ln>
        </p:spPr>
        <p:style>
          <a:lnRef idx="0"/>
          <a:fillRef idx="0"/>
          <a:effectRef idx="0"/>
          <a:fontRef idx="minor"/>
        </p:style>
        <p:txBody>
          <a:bodyPr lIns="0" rIns="0" tIns="0" bIns="0">
            <a:normAutofit fontScale="8000"/>
          </a:bodyPr>
          <a:p>
            <a:pPr marL="432000" indent="-323640">
              <a:lnSpc>
                <a:spcPct val="100000"/>
              </a:lnSpc>
              <a:spcBef>
                <a:spcPts val="1417"/>
              </a:spcBef>
              <a:buClr>
                <a:srgbClr val="000000"/>
              </a:buClr>
              <a:buSzPct val="45000"/>
              <a:buFont typeface="Wingdings" charset="2"/>
              <a:buChar char=""/>
            </a:pPr>
            <a:r>
              <a:rPr b="0" lang="en-IN" sz="3200" spc="-1" strike="noStrike">
                <a:latin typeface="Arial"/>
                <a:ea typeface="Noto Sans CJK SC"/>
              </a:rPr>
              <a:t>This is more of a personal preference than anything else. For me, the $ used to denote a scalar, or the @ used to denote an array or the % used to denote a hash is far better and clearer than not having such a notation. For example, if I have my @nums = (1..10) , it tells me that I have an array called nums that is a container for a list which contains integers 1 to 10. The “..” is Perl’s way of saving me having to type 1 through 10. Then, if I say $nums[0], it means I want the value at index 0, whereas if I say @nums[0,1,8,9], it means I want the values at the indices mentioned in the square brackets (a slice).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ea typeface="Noto Sans CJK SC"/>
              </a:rPr>
              <a:t>Note, if I were to take a slice of a hash I’d still end up using the @sign for example @dict{‘key1’, ‘key2’, ‘key5’}. That’s because </a:t>
            </a:r>
            <a:r>
              <a:rPr b="1" i="1" lang="en-IN" sz="3200" spc="-1" strike="noStrike">
                <a:latin typeface="Arial"/>
                <a:ea typeface="Noto Sans CJK SC"/>
              </a:rPr>
              <a:t>it is the type of brackets that indicate if I want a slice of an array or a hash</a:t>
            </a:r>
            <a:r>
              <a:rPr b="0" lang="en-IN" sz="3200" spc="-1" strike="noStrike">
                <a:latin typeface="Arial"/>
                <a:ea typeface="Noto Sans CJK SC"/>
              </a:rPr>
              <a:t>. The @ in this case simply indicates that it is a slice. Slice of an array - @stuff[1,5,6] vs slice of a hash - @stuff{‘key1’, ‘key2’, ‘key5’} makes it pretty clear what the “stuff” is all about.</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ea typeface="Noto Sans CJK SC"/>
              </a:rPr>
              <a:t>While some folks may find the “{“ for scopes, “;” for statement completion and white space ignorance distracting, some others (myself included) find it very useful. It helps write more legible scripts because one does not have to worry if a tab/space will change the scope, or if a statement spread over multiple lines will mess things up, or extra white space will generate an error.</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ea typeface="Noto Sans CJK SC"/>
              </a:rPr>
              <a:t>Incidentally, the “strict” and “warnings” pragma have saved me from messing up more times than I can count. Their true power came to the fore when I was fixing existing scripts written by someone else who had not used these. A lot of errors/issues were revealed the moment these pragmas were added.</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ea typeface="Noto Sans CJK SC"/>
              </a:rPr>
              <a:t>The way “my” and “our” keywords allow granular control of the variable scope is so practical. It also helps ensure I am not stepping over someone’s else’s variable that might have the same name.</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72000" y="132120"/>
            <a:ext cx="9863640" cy="1134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3500" spc="-1" strike="noStrike">
                <a:solidFill>
                  <a:srgbClr val="ff4000"/>
                </a:solidFill>
                <a:latin typeface="Arial"/>
              </a:rPr>
              <a:t>But...Perl regex is so cryptic!!</a:t>
            </a:r>
            <a:endParaRPr b="0" lang="en-IN" sz="3500" spc="-1" strike="noStrike">
              <a:latin typeface="Arial"/>
            </a:endParaRPr>
          </a:p>
        </p:txBody>
      </p:sp>
      <p:sp>
        <p:nvSpPr>
          <p:cNvPr id="94" name="CustomShape 2"/>
          <p:cNvSpPr/>
          <p:nvPr/>
        </p:nvSpPr>
        <p:spPr>
          <a:xfrm>
            <a:off x="157320" y="1280160"/>
            <a:ext cx="9071280" cy="41450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IN" sz="1800" spc="-1" strike="noStrike">
                <a:latin typeface="Arial"/>
                <a:ea typeface="Noto Sans CJK SC"/>
              </a:rPr>
              <a:t>In past few years, Perl has had a lot of useful features added to it. For example, one can use </a:t>
            </a:r>
            <a:r>
              <a:rPr b="0" lang="en-IN" sz="1800" spc="-1" strike="noStrike">
                <a:latin typeface="Arial"/>
                <a:ea typeface="Noto Sans CJK SC"/>
              </a:rPr>
              <a:t>the /x or /xx modifier to write regular expressions so that it can be spread across multiple lines and </a:t>
            </a:r>
            <a:r>
              <a:rPr b="0" lang="en-IN" sz="1800" spc="-1" strike="noStrike">
                <a:latin typeface="Arial"/>
                <a:ea typeface="Noto Sans CJK SC"/>
              </a:rPr>
              <a:t># can be used for adding comments right inside the regex.</a:t>
            </a:r>
            <a:endParaRPr b="0" lang="en-IN" sz="1800" spc="-1" strike="noStrike">
              <a:latin typeface="Arial"/>
            </a:endParaRPr>
          </a:p>
          <a:p>
            <a:pPr>
              <a:lnSpc>
                <a:spcPct val="100000"/>
              </a:lnSpc>
              <a:spcBef>
                <a:spcPts val="1417"/>
              </a:spcBef>
            </a:pPr>
            <a:r>
              <a:rPr b="0" lang="en-IN" sz="1800" spc="-1" strike="noStrike">
                <a:latin typeface="Arial"/>
                <a:ea typeface="Noto Sans CJK SC"/>
              </a:rPr>
              <a:t>The qr function allows for the regex to be stored in a variable. This is powerful because it just has </a:t>
            </a:r>
            <a:r>
              <a:rPr b="0" lang="en-IN" sz="1800" spc="-1" strike="noStrike">
                <a:latin typeface="Arial"/>
                <a:ea typeface="Noto Sans CJK SC"/>
              </a:rPr>
              <a:t>to be written once and thus easier to modify or maintain. Perl even allows you to customize </a:t>
            </a:r>
            <a:r>
              <a:rPr b="0" lang="en-IN" sz="1800" spc="-1" strike="noStrike">
                <a:latin typeface="Arial"/>
                <a:ea typeface="Noto Sans CJK SC"/>
              </a:rPr>
              <a:t>regular expressions to suite your needs.</a:t>
            </a:r>
            <a:endParaRPr b="0" lang="en-IN" sz="1800" spc="-1" strike="noStrike">
              <a:latin typeface="Arial"/>
            </a:endParaRPr>
          </a:p>
          <a:p>
            <a:pPr>
              <a:lnSpc>
                <a:spcPct val="100000"/>
              </a:lnSpc>
              <a:spcBef>
                <a:spcPts val="1417"/>
              </a:spcBef>
            </a:pPr>
            <a:r>
              <a:rPr b="0" lang="en-IN" sz="1800" spc="-1" strike="noStrike">
                <a:latin typeface="Arial"/>
                <a:ea typeface="Noto Sans CJK SC"/>
              </a:rPr>
              <a:t>There’s also the “use re strict” pragma introduced in Perl version 5.22 which helps prevent regular </a:t>
            </a:r>
            <a:r>
              <a:rPr b="0" lang="en-IN" sz="1800" spc="-1" strike="noStrike">
                <a:latin typeface="Arial"/>
                <a:ea typeface="Noto Sans CJK SC"/>
              </a:rPr>
              <a:t>expression gotchas.</a:t>
            </a:r>
            <a:endParaRPr b="0" lang="en-IN" sz="1800" spc="-1" strike="noStrike">
              <a:latin typeface="Arial"/>
            </a:endParaRPr>
          </a:p>
          <a:p>
            <a:pPr>
              <a:lnSpc>
                <a:spcPct val="100000"/>
              </a:lnSpc>
              <a:spcBef>
                <a:spcPts val="1417"/>
              </a:spcBef>
            </a:pPr>
            <a:r>
              <a:rPr b="0" lang="en-IN" sz="1800" spc="-1" strike="noStrike">
                <a:latin typeface="Arial"/>
                <a:ea typeface="Noto Sans CJK SC"/>
              </a:rPr>
              <a:t>While the regex101 is a good place to check/debug the PCRE (Perl Compatible Regular </a:t>
            </a:r>
            <a:r>
              <a:rPr b="0" lang="en-IN" sz="1800" spc="-1" strike="noStrike">
                <a:latin typeface="Arial"/>
                <a:ea typeface="Noto Sans CJK SC"/>
              </a:rPr>
              <a:t>Expressions) , there's also Regexp::Debugger Perl Module that allows you to do it right into your </a:t>
            </a:r>
            <a:r>
              <a:rPr b="0" lang="en-IN" sz="1800" spc="-1" strike="noStrike">
                <a:latin typeface="Arial"/>
                <a:ea typeface="Noto Sans CJK SC"/>
              </a:rPr>
              <a:t>script/code!! Note:- Just like many other useful modules, this one was recently updated.</a:t>
            </a:r>
            <a:endParaRPr b="0" lang="en-IN" sz="1800" spc="-1" strike="noStrike">
              <a:latin typeface="Arial"/>
            </a:endParaRPr>
          </a:p>
          <a:p>
            <a:pPr>
              <a:lnSpc>
                <a:spcPct val="100000"/>
              </a:lnSpc>
              <a:spcBef>
                <a:spcPts val="1417"/>
              </a:spcBef>
            </a:pPr>
            <a:endParaRPr b="0" lang="en-IN" sz="1800" spc="-1" strike="noStrike">
              <a:latin typeface="Arial"/>
            </a:endParaRPr>
          </a:p>
          <a:p>
            <a:pPr>
              <a:lnSpc>
                <a:spcPct val="100000"/>
              </a:lnSpc>
              <a:spcBef>
                <a:spcPts val="1417"/>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2021-05-21T17:40:59Z</dcterms:created>
  <dc:creator/>
  <dc:description/>
  <dc:language>en-IN</dc:language>
  <cp:lastModifiedBy/>
  <dcterms:modified xsi:type="dcterms:W3CDTF">2021-05-22T01:18:29Z</dcterms:modified>
  <cp:revision>95</cp:revision>
  <dc:subject/>
  <dc:title/>
</cp:coreProperties>
</file>