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73" r:id="rId3"/>
    <p:sldId id="258" r:id="rId4"/>
    <p:sldId id="281" r:id="rId5"/>
    <p:sldId id="504" r:id="rId6"/>
    <p:sldId id="609" r:id="rId7"/>
    <p:sldId id="610" r:id="rId8"/>
    <p:sldId id="612" r:id="rId9"/>
    <p:sldId id="611" r:id="rId10"/>
    <p:sldId id="614" r:id="rId11"/>
    <p:sldId id="613" r:id="rId12"/>
    <p:sldId id="616" r:id="rId13"/>
    <p:sldId id="615" r:id="rId14"/>
    <p:sldId id="625" r:id="rId15"/>
    <p:sldId id="618" r:id="rId16"/>
    <p:sldId id="617" r:id="rId17"/>
    <p:sldId id="624" r:id="rId18"/>
    <p:sldId id="623" r:id="rId19"/>
    <p:sldId id="620" r:id="rId20"/>
    <p:sldId id="619" r:id="rId21"/>
    <p:sldId id="622" r:id="rId22"/>
    <p:sldId id="621" r:id="rId23"/>
    <p:sldId id="321" r:id="rId24"/>
    <p:sldId id="4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2FE31-2070-D1D8-A34E-F9DB0AA9A729}" v="390" dt="2020-12-26T15:18:39.115"/>
    <p1510:client id="{045A4965-B513-6B71-45A6-B68B6AFE84A0}" v="67" dt="2020-12-26T20:30:46.896"/>
    <p1510:client id="{21BFC12C-C624-D90B-0035-1766305AB811}" v="2630" dt="2021-02-01T16:15:20.610"/>
    <p1510:client id="{2F685D47-1B98-2E9E-44E9-38F2D014CAAC}" v="22" dt="2020-12-28T15:26:16.614"/>
    <p1510:client id="{4687724C-769A-535A-BE5E-08839305FA50}" v="5582" dt="2020-12-27T20:13:39.224"/>
    <p1510:client id="{51E3BD4C-B373-0951-C494-FB7E86FF0635}" v="2429" dt="2020-12-29T23:03:22.866"/>
    <p1510:client id="{5465CEFE-2D65-ED3F-442B-E74DF3DBF3B0}" v="613" dt="2020-12-23T23:53:09.940"/>
    <p1510:client id="{70223C47-8670-9B15-A461-042D2F1DE4F7}" v="7422" dt="2020-12-31T14:25:20.982"/>
    <p1510:client id="{754A752B-A398-7C33-B6DC-89A0654AD307}" v="1138" dt="2020-12-30T13:10:01.288"/>
    <p1510:client id="{82ABAE2D-A526-4624-91EE-FBA7FD5F51E0}" v="9" dt="2020-12-23T22:41:08.207"/>
    <p1510:client id="{9A177FFB-FB64-37AF-17C7-CCEC2C193DFF}" v="4481" dt="2020-12-29T13:20:50.336"/>
    <p1510:client id="{B4F8CEB5-E72C-8A8D-D25E-09B41B53A554}" v="6468" dt="2020-12-28T22:37:18.221"/>
    <p1510:client id="{BC319EB8-6F13-6552-F3FC-16C501C6DA45}" v="222" dt="2021-01-29T20:44:31.336"/>
    <p1510:client id="{C2F04716-BDFB-72E1-8E0B-591BAC2A83A6}" v="1704" dt="2020-12-25T23:07:35.464"/>
    <p1510:client id="{C413B264-8D43-A9BB-C85E-7F30A00A6453}" v="3644" dt="2020-12-26T15:02:32.673"/>
    <p1510:client id="{C552E5C9-89A9-5AE8-628E-6D0DD8066444}" v="3550" dt="2020-12-26T20:12:43.454"/>
    <p1510:client id="{C55CC044-4CB8-AE37-D672-A40B67C9B0D1}" v="921" dt="2021-01-25T19:39:40.558"/>
    <p1510:client id="{C5961D40-1AB1-6FCF-4D79-770F318CB408}" v="109" dt="2021-01-25T19:44:33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ensemb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AASD 4000</a:t>
            </a:r>
          </a:p>
          <a:p>
            <a:r>
              <a:rPr lang="en-US">
                <a:latin typeface="roboto"/>
                <a:cs typeface="Calibri Light"/>
              </a:rPr>
              <a:t>Machine Learning  - I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boto"/>
              </a:rPr>
              <a:t>Applied AI Solutions Developer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Weighted Averaging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2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Weighted Averaging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Used for Regression problems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Multiple models are used to make predictions for each data point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Every model prediction != 1 vote but </a:t>
            </a:r>
            <a:r>
              <a:rPr lang="en-US" b="1">
                <a:latin typeface="roboto"/>
                <a:ea typeface="+mj-ea"/>
                <a:cs typeface="Calibri Light"/>
              </a:rPr>
              <a:t>weighted vote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The multiplication of class predictions with its model's weightage is the final </a:t>
            </a:r>
            <a:r>
              <a:rPr lang="en-US" dirty="0">
                <a:latin typeface="roboto"/>
                <a:ea typeface="+mj-ea"/>
                <a:cs typeface="Calibri Light"/>
              </a:rPr>
              <a:t>prediction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Weighted Average of class labels from different models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7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Stacking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7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Stacking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Used for Classification and Regression problems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Layered level approach of models are stacked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Multiple models are used to make predictions in level </a:t>
            </a:r>
            <a:r>
              <a:rPr lang="en-US" dirty="0">
                <a:latin typeface="roboto"/>
                <a:ea typeface="+mj-ea"/>
                <a:cs typeface="Calibri Light"/>
              </a:rPr>
              <a:t>0</a:t>
            </a: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In the top level 1, a simple Logistic Regression is applied over the predictions of Level 0 models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The stacked model predictions is the final </a:t>
            </a:r>
            <a:r>
              <a:rPr lang="en-US" dirty="0">
                <a:latin typeface="roboto"/>
                <a:ea typeface="+mj-ea"/>
                <a:cs typeface="Calibri Light"/>
              </a:rPr>
              <a:t>prediction</a:t>
            </a:r>
          </a:p>
          <a:p>
            <a:pPr marL="0" indent="0">
              <a:buNone/>
            </a:pPr>
            <a:endParaRPr lang="en-US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9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Stacking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742950" indent="-7429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3000">
                <a:latin typeface="roboto"/>
                <a:ea typeface="+mj-ea"/>
                <a:cs typeface="Calibri Light"/>
              </a:rPr>
              <a:t>Split the data into training and test sets. The training data is further split into K-folds just like K-fold cross-validation.</a:t>
            </a:r>
          </a:p>
          <a:p>
            <a:pPr marL="742950" indent="-7429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3000">
                <a:latin typeface="roboto"/>
                <a:ea typeface="+mj-ea"/>
                <a:cs typeface="Calibri Light"/>
              </a:rPr>
              <a:t>A base model(e.g k-NN) is fitted on the K-1 parts and predictions are made for the Kth part. (out-of-fold prediction)</a:t>
            </a:r>
          </a:p>
          <a:p>
            <a:pPr marL="742950" indent="-7429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3000">
                <a:latin typeface="roboto"/>
                <a:ea typeface="+mj-ea"/>
                <a:cs typeface="Calibri Light"/>
              </a:rPr>
              <a:t>This process is iterated until every fold has been predicted.</a:t>
            </a:r>
          </a:p>
          <a:p>
            <a:pPr marL="742950" indent="-7429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3000">
                <a:latin typeface="roboto"/>
                <a:ea typeface="+mj-ea"/>
                <a:cs typeface="Calibri Light"/>
              </a:rPr>
              <a:t>The base model is then fitted on the whole train data set to calculate its performance on the test set.</a:t>
            </a:r>
          </a:p>
          <a:p>
            <a:pPr marL="742950" indent="-7429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3000">
                <a:latin typeface="roboto"/>
                <a:ea typeface="+mj-ea"/>
                <a:cs typeface="Calibri Light"/>
              </a:rPr>
              <a:t>Repeat the last 3 steps for other base models.(e.g SVM,decision tree, KNN )</a:t>
            </a:r>
          </a:p>
          <a:p>
            <a:pPr marL="742950" indent="-7429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3000">
                <a:latin typeface="roboto"/>
                <a:ea typeface="+mj-ea"/>
                <a:cs typeface="Calibri Light"/>
              </a:rPr>
              <a:t>Predictions from the train set are used as features for the second level model.</a:t>
            </a:r>
          </a:p>
          <a:p>
            <a:pPr marL="742950" indent="-7429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3000">
                <a:latin typeface="roboto"/>
                <a:ea typeface="+mj-ea"/>
                <a:cs typeface="Calibri Light"/>
              </a:rPr>
              <a:t>Second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3000">
                <a:latin typeface="roboto"/>
                <a:ea typeface="+mj-ea"/>
                <a:cs typeface="Calibri Light"/>
              </a:rPr>
              <a:t>level model (Meta-model) is used to make a prediction on the test set.</a:t>
            </a:r>
          </a:p>
          <a:p>
            <a:pPr marL="514350" indent="-514350">
              <a:buAutoNum type="arabicPeriod"/>
            </a:pPr>
            <a:endParaRPr lang="en-US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9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Blending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9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Blending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Used for Classification and Regression problems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Level-0 models (Base-models) fit on the training data and its predictions are compiled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Level-1 models (Meta-model) learns how to best combine the predictions of the base models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2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Blending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742950" indent="-742950">
              <a:lnSpc>
                <a:spcPct val="110000"/>
              </a:lnSpc>
              <a:buAutoNum type="arabicPeriod"/>
            </a:pPr>
            <a:r>
              <a:rPr lang="en-US">
                <a:latin typeface="roboto"/>
                <a:ea typeface="+mj-ea"/>
                <a:cs typeface="Calibri Light"/>
              </a:rPr>
              <a:t>The train set is split into training and validation sets.</a:t>
            </a:r>
            <a:endParaRPr lang="en-US">
              <a:ea typeface="+mj-ea"/>
              <a:cs typeface="Calibri"/>
            </a:endParaRPr>
          </a:p>
          <a:p>
            <a:pPr marL="742950" indent="-742950">
              <a:lnSpc>
                <a:spcPct val="110000"/>
              </a:lnSpc>
              <a:buAutoNum type="arabicPeriod"/>
            </a:pPr>
            <a:r>
              <a:rPr lang="en-US">
                <a:latin typeface="roboto"/>
                <a:ea typeface="+mj-ea"/>
                <a:cs typeface="Calibri Light"/>
              </a:rPr>
              <a:t>Base Model(s) are fit on the training set.</a:t>
            </a:r>
          </a:p>
          <a:p>
            <a:pPr marL="742950" indent="-742950">
              <a:lnSpc>
                <a:spcPct val="110000"/>
              </a:lnSpc>
              <a:buAutoNum type="arabicPeriod"/>
            </a:pPr>
            <a:r>
              <a:rPr lang="en-US">
                <a:latin typeface="roboto"/>
                <a:ea typeface="+mj-ea"/>
                <a:cs typeface="Calibri Light"/>
              </a:rPr>
              <a:t>The predictions are made on the validation set and the test set.</a:t>
            </a:r>
          </a:p>
          <a:p>
            <a:pPr marL="742950" indent="-742950">
              <a:lnSpc>
                <a:spcPct val="110000"/>
              </a:lnSpc>
              <a:buAutoNum type="arabicPeriod"/>
            </a:pPr>
            <a:r>
              <a:rPr lang="en-US">
                <a:latin typeface="roboto"/>
                <a:ea typeface="+mj-ea"/>
                <a:cs typeface="Calibri Light"/>
              </a:rPr>
              <a:t>The validation set and its predictions are used as features to build a meta-model.</a:t>
            </a:r>
          </a:p>
          <a:p>
            <a:pPr marL="742950" indent="-742950">
              <a:lnSpc>
                <a:spcPct val="110000"/>
              </a:lnSpc>
              <a:buAutoNum type="arabicPeriod"/>
            </a:pPr>
            <a:r>
              <a:rPr lang="en-US">
                <a:latin typeface="roboto"/>
                <a:ea typeface="+mj-ea"/>
                <a:cs typeface="Calibri Light"/>
              </a:rPr>
              <a:t>This model is used to make final predictions on the test and meta-features.</a:t>
            </a:r>
          </a:p>
          <a:p>
            <a:pPr marL="0" indent="0">
              <a:buNone/>
            </a:pPr>
            <a:endParaRPr lang="en-US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9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Blending Vs Stacking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Blending: Meta-model is trained on predictions made on a holdout </a:t>
            </a:r>
            <a:r>
              <a:rPr lang="en-US" sz="3600">
                <a:latin typeface="roboto"/>
                <a:ea typeface="+mj-ea"/>
                <a:cs typeface="Calibri Light"/>
              </a:rPr>
              <a:t>dataset (x_val)</a:t>
            </a:r>
            <a:endParaRPr lang="en-US" sz="36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6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600">
                <a:latin typeface="roboto"/>
                <a:ea typeface="+mj-ea"/>
                <a:cs typeface="Calibri Light"/>
              </a:rPr>
              <a:t>Stacking: Meta-model is trained on out-of-fold predictions made during k-fold cross-validation</a:t>
            </a:r>
            <a:endParaRPr lang="en-US" sz="36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70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Bagging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6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  <a:cs typeface="Calibri Light"/>
              </a:rPr>
              <a:t>Module 10</a:t>
            </a:r>
          </a:p>
          <a:p>
            <a:r>
              <a:rPr lang="en-US" dirty="0">
                <a:latin typeface="roboto"/>
                <a:cs typeface="Calibri Light"/>
              </a:rPr>
              <a:t>Ensemble Learning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roboto"/>
              </a:rPr>
              <a:t>Vejey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Gandyer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26183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Bagging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Used for Classification problems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Several decision trees are built with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-  random subsets of data for building decision trees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-  random subsets of features used as splitting criteria for decision trees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Several weak learners' predictions are averaged into a single final prediction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Example: RandomForest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9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Boosting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99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Boosting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Used for Classification problems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Prediction error in the previously built model is corrected in subsequent model-building exercise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At every iteration, errors from previous step are considered and used to learn new </a:t>
            </a:r>
            <a:r>
              <a:rPr lang="en-US" dirty="0">
                <a:latin typeface="roboto"/>
                <a:ea typeface="+mj-ea"/>
                <a:cs typeface="Calibri Light"/>
              </a:rPr>
              <a:t>patterns at subsequent steps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After several iterations, a robust model with minimal errors is built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Example: XGBoost, LightGBM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49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55" y="-1603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Machine Learning Process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540D01BC-24FC-41C1-B176-6D204281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27" y="946961"/>
            <a:ext cx="10706768" cy="5367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8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Further Reading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Scikit-learn documentation</a:t>
            </a: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  <a:hlinkClick r:id="rId2"/>
              </a:rPr>
              <a:t>https://scikit-learn.org/stable/modules/ensemble.html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 sz="3200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Python Data Science Handbook by </a:t>
            </a:r>
            <a:r>
              <a:rPr lang="en-US" sz="3200" i="1" dirty="0">
                <a:latin typeface="roboto"/>
                <a:ea typeface="+mj-ea"/>
                <a:cs typeface="Calibri Light"/>
              </a:rPr>
              <a:t>Jake Vanderplas</a:t>
            </a: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0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roboto"/>
                <a:cs typeface="Calibri Light"/>
              </a:rPr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235263"/>
            <a:ext cx="6224335" cy="57556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Ensemble</a:t>
            </a:r>
            <a:endParaRPr lang="en-US" dirty="0">
              <a:ea typeface="+mj-ea"/>
            </a:endParaRP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Voting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Averaging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Weighted Averaging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Stacking</a:t>
            </a:r>
            <a:endParaRPr lang="en-US" dirty="0">
              <a:ea typeface="+mj-ea"/>
            </a:endParaRP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Blending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Bagging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Boosting</a:t>
            </a:r>
          </a:p>
          <a:p>
            <a:pPr>
              <a:buNone/>
            </a:pPr>
            <a:endParaRPr lang="en-US" sz="3000">
              <a:latin typeface="roboto"/>
              <a:ea typeface="+mj-ea"/>
              <a:cs typeface="Calibri Light"/>
            </a:endParaRPr>
          </a:p>
          <a:p>
            <a:pPr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220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E376F483-1DA3-4922-A4DE-B5C7D265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5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0EB02E-681A-46B3-B1E0-87DF361E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What is Ensemble?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roboto"/>
                <a:ea typeface="+mj-ea"/>
                <a:cs typeface="Calibri Light"/>
              </a:rPr>
              <a:t>Combine the decisions from multiple models to improve the overall performance</a:t>
            </a: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Voting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Averaging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Weighted Averaging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Stacking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Blending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Bagging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Boosting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6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Voting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9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Voting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>
                <a:latin typeface="roboto"/>
                <a:ea typeface="+mj-ea"/>
                <a:cs typeface="Calibri Light"/>
              </a:rPr>
              <a:t>Used for Classification problems</a:t>
            </a:r>
          </a:p>
          <a:p>
            <a:pPr marL="0" indent="0">
              <a:buNone/>
            </a:pP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600">
                <a:latin typeface="roboto"/>
                <a:ea typeface="+mj-ea"/>
                <a:cs typeface="Calibri Light"/>
              </a:rPr>
              <a:t>Multiple models are used to make predictions for each data point</a:t>
            </a: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600">
                <a:latin typeface="roboto"/>
                <a:ea typeface="+mj-ea"/>
                <a:cs typeface="Calibri Light"/>
              </a:rPr>
              <a:t>Every prediction = 1 vote</a:t>
            </a: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600" dirty="0">
                <a:latin typeface="roboto"/>
                <a:ea typeface="+mj-ea"/>
                <a:cs typeface="Calibri Light"/>
              </a:rPr>
              <a:t>The class label that got the maximum vote is the final prediction</a:t>
            </a:r>
          </a:p>
          <a:p>
            <a:pPr marL="0" indent="0">
              <a:buNone/>
            </a:pP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600">
                <a:latin typeface="roboto"/>
                <a:ea typeface="+mj-ea"/>
                <a:cs typeface="Calibri Light"/>
              </a:rPr>
              <a:t>Mode (Maximum occurrence of a class label)</a:t>
            </a: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0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Averaging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2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Averaging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>
                <a:latin typeface="roboto"/>
                <a:ea typeface="+mj-ea"/>
                <a:cs typeface="Calibri Light"/>
              </a:rPr>
              <a:t>Used for Regression problems</a:t>
            </a:r>
          </a:p>
          <a:p>
            <a:pPr marL="0" indent="0">
              <a:buNone/>
            </a:pP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600">
                <a:latin typeface="roboto"/>
                <a:ea typeface="+mj-ea"/>
                <a:cs typeface="Calibri Light"/>
              </a:rPr>
              <a:t>Multiple models are used to make predictions for each data point</a:t>
            </a: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600">
                <a:latin typeface="roboto"/>
                <a:ea typeface="+mj-ea"/>
                <a:cs typeface="Calibri Light"/>
              </a:rPr>
              <a:t>Every prediction = 1 vote</a:t>
            </a: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600">
                <a:latin typeface="roboto"/>
                <a:ea typeface="+mj-ea"/>
                <a:cs typeface="Calibri Light"/>
              </a:rPr>
              <a:t>The average of class predictions from models is the final prediction</a:t>
            </a:r>
          </a:p>
          <a:p>
            <a:pPr marL="0" indent="0">
              <a:buNone/>
            </a:pP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600">
                <a:latin typeface="roboto"/>
                <a:ea typeface="+mj-ea"/>
                <a:cs typeface="Calibri Light"/>
              </a:rPr>
              <a:t>Mean(Average of class labels from different models)</a:t>
            </a: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6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Agenda</vt:lpstr>
      <vt:lpstr>Ensemble</vt:lpstr>
      <vt:lpstr>What is Ensemble?</vt:lpstr>
      <vt:lpstr>Voting</vt:lpstr>
      <vt:lpstr>Voting</vt:lpstr>
      <vt:lpstr>Averaging</vt:lpstr>
      <vt:lpstr>Averaging</vt:lpstr>
      <vt:lpstr>Weighted Averaging</vt:lpstr>
      <vt:lpstr>Weighted Averaging</vt:lpstr>
      <vt:lpstr>Stacking</vt:lpstr>
      <vt:lpstr>Stacking</vt:lpstr>
      <vt:lpstr>Stacking</vt:lpstr>
      <vt:lpstr>Blending</vt:lpstr>
      <vt:lpstr>Blending</vt:lpstr>
      <vt:lpstr>Blending</vt:lpstr>
      <vt:lpstr>Blending Vs Stacking</vt:lpstr>
      <vt:lpstr>Bagging</vt:lpstr>
      <vt:lpstr>Bagging</vt:lpstr>
      <vt:lpstr>Boosting</vt:lpstr>
      <vt:lpstr>Boosting</vt:lpstr>
      <vt:lpstr>Machine Learning Process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1446</cp:revision>
  <dcterms:created xsi:type="dcterms:W3CDTF">2020-12-23T22:31:42Z</dcterms:created>
  <dcterms:modified xsi:type="dcterms:W3CDTF">2021-02-01T16:17:23Z</dcterms:modified>
</cp:coreProperties>
</file>