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321" r:id="rId6"/>
    <p:sldId id="362" r:id="rId7"/>
    <p:sldId id="260" r:id="rId8"/>
    <p:sldId id="322" r:id="rId9"/>
    <p:sldId id="410" r:id="rId10"/>
    <p:sldId id="350" r:id="rId11"/>
    <p:sldId id="349" r:id="rId12"/>
    <p:sldId id="440" r:id="rId13"/>
    <p:sldId id="411" r:id="rId14"/>
    <p:sldId id="441" r:id="rId15"/>
    <p:sldId id="412" r:id="rId16"/>
    <p:sldId id="443" r:id="rId17"/>
    <p:sldId id="442" r:id="rId18"/>
    <p:sldId id="444" r:id="rId19"/>
    <p:sldId id="414" r:id="rId20"/>
    <p:sldId id="413" r:id="rId21"/>
    <p:sldId id="445" r:id="rId22"/>
    <p:sldId id="416" r:id="rId23"/>
    <p:sldId id="415" r:id="rId24"/>
    <p:sldId id="446" r:id="rId25"/>
    <p:sldId id="418" r:id="rId26"/>
    <p:sldId id="417" r:id="rId27"/>
    <p:sldId id="447" r:id="rId28"/>
    <p:sldId id="448" r:id="rId29"/>
    <p:sldId id="420" r:id="rId30"/>
    <p:sldId id="419" r:id="rId31"/>
    <p:sldId id="449" r:id="rId32"/>
    <p:sldId id="422" r:id="rId33"/>
    <p:sldId id="421" r:id="rId34"/>
    <p:sldId id="424" r:id="rId35"/>
    <p:sldId id="423" r:id="rId36"/>
    <p:sldId id="426" r:id="rId37"/>
    <p:sldId id="425" r:id="rId38"/>
    <p:sldId id="451" r:id="rId39"/>
    <p:sldId id="450" r:id="rId40"/>
    <p:sldId id="452" r:id="rId41"/>
    <p:sldId id="428" r:id="rId42"/>
    <p:sldId id="454" r:id="rId43"/>
    <p:sldId id="453" r:id="rId44"/>
    <p:sldId id="430" r:id="rId45"/>
    <p:sldId id="456" r:id="rId46"/>
    <p:sldId id="455" r:id="rId47"/>
    <p:sldId id="432" r:id="rId48"/>
    <p:sldId id="429" r:id="rId49"/>
    <p:sldId id="431" r:id="rId50"/>
    <p:sldId id="457" r:id="rId51"/>
    <p:sldId id="434" r:id="rId52"/>
    <p:sldId id="458" r:id="rId53"/>
    <p:sldId id="459" r:id="rId54"/>
    <p:sldId id="433" r:id="rId55"/>
    <p:sldId id="460" r:id="rId56"/>
    <p:sldId id="436" r:id="rId57"/>
    <p:sldId id="438" r:id="rId58"/>
    <p:sldId id="461" r:id="rId59"/>
    <p:sldId id="463" r:id="rId60"/>
    <p:sldId id="462" r:id="rId61"/>
    <p:sldId id="466" r:id="rId62"/>
    <p:sldId id="46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7C1C1C3-035D-B818-43E4-4802E8E9AE2B}" v="29" dt="2021-01-15T20:00:17.251"/>
    <p1510:client id="{2F685D47-1B98-2E9E-44E9-38F2D014CAAC}" v="22" dt="2020-12-28T15:26:16.614"/>
    <p1510:client id="{4687724C-769A-535A-BE5E-08839305FA50}" v="5582" dt="2020-12-27T20:13:39.224"/>
    <p1510:client id="{5465CEFE-2D65-ED3F-442B-E74DF3DBF3B0}" v="613" dt="2020-12-23T23:53:09.940"/>
    <p1510:client id="{82ABAE2D-A526-4624-91EE-FBA7FD5F51E0}" v="9" dt="2020-12-23T22:41:08.207"/>
    <p1510:client id="{B4F8CEB5-E72C-8A8D-D25E-09B41B53A554}" v="6468" dt="2020-12-28T22:37:18.221"/>
    <p1510:client id="{C2F04716-BDFB-72E1-8E0B-591BAC2A83A6}" v="1704" dt="2020-12-25T23:07:35.464"/>
    <p1510:client id="{C34E0472-8EAA-9CA8-0FC5-F7C1CC87109F}" v="272" dt="2021-01-13T22:00:37.020"/>
    <p1510:client id="{C413B264-8D43-A9BB-C85E-7F30A00A6453}" v="3644" dt="2020-12-26T15:02:32.673"/>
    <p1510:client id="{C552E5C9-89A9-5AE8-628E-6D0DD8066444}" v="3550" dt="2020-12-26T20:12:43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r.csail.mit.edu/papers/volume3/guyon03a/guyon03a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AASD 4000</a:t>
            </a:r>
          </a:p>
          <a:p>
            <a:r>
              <a:rPr lang="en-US" dirty="0">
                <a:latin typeface="roboto"/>
                <a:cs typeface="Calibri Light"/>
              </a:rPr>
              <a:t>Machine Learning  - I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</a:rPr>
              <a:t>Applied AI Solutions Developer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Filter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25" y="2476180"/>
            <a:ext cx="10721856" cy="362944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2400" dirty="0">
                <a:latin typeface="roboto"/>
                <a:ea typeface="+mj-ea"/>
                <a:cs typeface="Calibri Light"/>
              </a:rPr>
              <a:t>Relies only on the </a:t>
            </a:r>
            <a:r>
              <a:rPr lang="en-US" sz="2400" b="1" dirty="0">
                <a:latin typeface="roboto"/>
                <a:ea typeface="+mj-ea"/>
                <a:cs typeface="Calibri Light"/>
              </a:rPr>
              <a:t>data </a:t>
            </a:r>
            <a:r>
              <a:rPr lang="en-US" sz="2400" dirty="0">
                <a:latin typeface="roboto"/>
                <a:ea typeface="+mj-ea"/>
                <a:cs typeface="Calibri Light"/>
              </a:rPr>
              <a:t>to be evaluated and not on the machine learning algorithm</a:t>
            </a:r>
          </a:p>
          <a:p>
            <a:pPr>
              <a:buNone/>
            </a:pPr>
            <a:endParaRPr lang="en-US" sz="24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r>
              <a:rPr lang="en-US" sz="2400" u="sng" dirty="0">
                <a:latin typeface="roboto"/>
                <a:ea typeface="+mj-ea"/>
                <a:cs typeface="Calibri Light"/>
              </a:rPr>
              <a:t>Assessment criterion</a:t>
            </a:r>
            <a:r>
              <a:rPr lang="en-US" sz="2400" dirty="0">
                <a:latin typeface="roboto"/>
                <a:ea typeface="+mj-ea"/>
                <a:cs typeface="Calibri Light"/>
              </a:rPr>
              <a:t> : distance, information, dependency, and consistency</a:t>
            </a:r>
            <a:endParaRPr lang="en-US">
              <a:ea typeface="+mj-ea"/>
            </a:endParaRPr>
          </a:p>
          <a:p>
            <a:pPr>
              <a:buNone/>
            </a:pPr>
            <a:endParaRPr lang="en-US" sz="24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r>
              <a:rPr lang="en-US" sz="2400" dirty="0">
                <a:latin typeface="roboto"/>
                <a:ea typeface="+mj-ea"/>
                <a:cs typeface="Calibri Light"/>
              </a:rPr>
              <a:t>Uses </a:t>
            </a:r>
            <a:r>
              <a:rPr lang="en-US" sz="2400" b="1" dirty="0">
                <a:latin typeface="roboto"/>
                <a:ea typeface="+mj-ea"/>
                <a:cs typeface="Calibri Light"/>
              </a:rPr>
              <a:t>ranking</a:t>
            </a:r>
            <a:r>
              <a:rPr lang="en-US" sz="2400" dirty="0">
                <a:latin typeface="roboto"/>
                <a:ea typeface="+mj-ea"/>
                <a:cs typeface="Calibri Light"/>
              </a:rPr>
              <a:t> technique and uses the rank ordering method for variable selection</a:t>
            </a:r>
          </a:p>
          <a:p>
            <a:pPr>
              <a:buNone/>
            </a:pPr>
            <a:endParaRPr lang="en-US" sz="24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r>
              <a:rPr lang="en-US" sz="2400" dirty="0">
                <a:latin typeface="roboto"/>
                <a:ea typeface="+mj-ea"/>
                <a:cs typeface="Calibri Light"/>
              </a:rPr>
              <a:t>Features give rank based on statistical scores 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2400" dirty="0">
                <a:latin typeface="roboto"/>
                <a:ea typeface="+mj-ea"/>
                <a:cs typeface="Calibri Light"/>
              </a:rPr>
              <a:t>     - determine features' correlation with the outcome variable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44269D6-9A15-4917-B333-147EA886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57" y="1435682"/>
            <a:ext cx="8867845" cy="800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9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Pearson Correlation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Pearson Correlation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Check the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absolute value</a:t>
            </a:r>
            <a:r>
              <a:rPr lang="en-US" sz="3200" dirty="0">
                <a:latin typeface="roboto"/>
                <a:ea typeface="+mj-ea"/>
                <a:cs typeface="Calibri Light"/>
              </a:rPr>
              <a:t> of Pearson's correlation between the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target </a:t>
            </a:r>
            <a:r>
              <a:rPr lang="en-US" sz="3200" dirty="0">
                <a:latin typeface="roboto"/>
                <a:ea typeface="+mj-ea"/>
                <a:cs typeface="Calibri Light"/>
              </a:rPr>
              <a:t>and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numerical features</a:t>
            </a:r>
            <a:r>
              <a:rPr lang="en-US" sz="3200" dirty="0">
                <a:latin typeface="roboto"/>
                <a:ea typeface="+mj-ea"/>
                <a:cs typeface="Calibri Light"/>
              </a:rPr>
              <a:t> in the </a:t>
            </a:r>
            <a:r>
              <a:rPr lang="en-US" sz="3200">
                <a:latin typeface="roboto"/>
                <a:ea typeface="+mj-ea"/>
                <a:cs typeface="Calibri Light"/>
              </a:rPr>
              <a:t>dataset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Keep the </a:t>
            </a:r>
            <a:r>
              <a:rPr lang="en-US" sz="3200" b="1">
                <a:latin typeface="roboto"/>
                <a:ea typeface="+mj-ea"/>
                <a:cs typeface="Calibri Light"/>
              </a:rPr>
              <a:t>top n</a:t>
            </a:r>
            <a:r>
              <a:rPr lang="en-US" sz="3200">
                <a:latin typeface="roboto"/>
                <a:ea typeface="+mj-ea"/>
                <a:cs typeface="Calibri Light"/>
              </a:rPr>
              <a:t> features that satisfies this criterion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7E1C9BC1-9175-4CA8-ABAE-D7CC71682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2114070"/>
            <a:ext cx="4644571" cy="1802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9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Pearson Correlation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04F47D-C08A-430F-A716-A106487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30" y="1705268"/>
            <a:ext cx="11081655" cy="429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12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Chi-Squared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Chi-Squared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Check the </a:t>
            </a:r>
            <a:r>
              <a:rPr lang="en-US" sz="3200" b="1">
                <a:latin typeface="roboto"/>
                <a:ea typeface="+mj-ea"/>
                <a:cs typeface="Calibri Light"/>
              </a:rPr>
              <a:t>chi-square metric</a:t>
            </a:r>
            <a:r>
              <a:rPr lang="en-US" sz="3200" dirty="0">
                <a:latin typeface="roboto"/>
                <a:ea typeface="+mj-ea"/>
                <a:cs typeface="Calibri Light"/>
              </a:rPr>
              <a:t>  between the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target </a:t>
            </a:r>
            <a:r>
              <a:rPr lang="en-US" sz="3200" dirty="0">
                <a:latin typeface="roboto"/>
                <a:ea typeface="+mj-ea"/>
                <a:cs typeface="Calibri Light"/>
              </a:rPr>
              <a:t>and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numerical features</a:t>
            </a:r>
            <a:r>
              <a:rPr lang="en-US" sz="3200" dirty="0">
                <a:latin typeface="roboto"/>
                <a:ea typeface="+mj-ea"/>
                <a:cs typeface="Calibri Light"/>
              </a:rPr>
              <a:t> in the dataset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Select the feature that has </a:t>
            </a:r>
            <a:r>
              <a:rPr lang="en-US" sz="3200" b="1">
                <a:latin typeface="roboto"/>
                <a:ea typeface="+mj-ea"/>
                <a:cs typeface="Calibri Light"/>
              </a:rPr>
              <a:t>maximum </a:t>
            </a:r>
            <a:r>
              <a:rPr lang="en-US" sz="3200">
                <a:latin typeface="roboto"/>
                <a:ea typeface="+mj-ea"/>
                <a:cs typeface="Calibri Light"/>
              </a:rPr>
              <a:t>chi-squared values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Categorical 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Expected Frequency &gt; 5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F79F56-23E5-46D9-957C-37C7C96E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35" y="2156342"/>
            <a:ext cx="4528457" cy="1541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3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Chi-Squared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BF15CCAD-E4FA-4B6E-85CF-B20C8DCC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1" y="1586112"/>
            <a:ext cx="8955313" cy="3243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34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Mobile Price Prediction</a:t>
            </a:r>
            <a:br>
              <a:rPr lang="en-US" sz="4800" dirty="0">
                <a:latin typeface="roboto"/>
                <a:cs typeface="Calibri Light"/>
              </a:rPr>
            </a:br>
            <a:r>
              <a:rPr lang="en-US" sz="1400">
                <a:ea typeface="+mj-lt"/>
                <a:cs typeface="+mj-lt"/>
              </a:rPr>
              <a:t>https://www.kaggle.com/iabhishekofficial/mobile-price-classification#train.csv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7AC0700-4D8E-4004-BAF8-D433B4C1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3" y="1507359"/>
            <a:ext cx="9876971" cy="4525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56E4685-77D4-4C1A-B47A-3C58D73DC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308" y="1133701"/>
            <a:ext cx="3699328" cy="2776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4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Mutual Information Gain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06</a:t>
            </a:r>
            <a:br>
              <a:rPr lang="en-US" dirty="0">
                <a:latin typeface="roboto"/>
                <a:cs typeface="Calibri Light"/>
              </a:rPr>
            </a:br>
            <a:r>
              <a:rPr lang="en-US">
                <a:latin typeface="roboto"/>
                <a:cs typeface="Calibri Light"/>
              </a:rPr>
              <a:t>Feature Selection</a:t>
            </a:r>
            <a:endParaRPr lang="en-US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roboto"/>
              </a:rPr>
              <a:t>Vejey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Gandyer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Mutual Information Gain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Calculates the reduction in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entropy </a:t>
            </a:r>
            <a:r>
              <a:rPr lang="en-US" sz="3200" dirty="0">
                <a:latin typeface="roboto"/>
                <a:ea typeface="+mj-ea"/>
                <a:cs typeface="Calibri Light"/>
              </a:rPr>
              <a:t>from the </a:t>
            </a:r>
            <a:r>
              <a:rPr lang="en-US" sz="3200">
                <a:latin typeface="roboto"/>
                <a:ea typeface="+mj-ea"/>
                <a:cs typeface="Calibri Light"/>
              </a:rPr>
              <a:t>transformation of a dataset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Choose the feature with best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information gain</a:t>
            </a:r>
            <a:r>
              <a:rPr lang="en-US" sz="3200" dirty="0">
                <a:latin typeface="roboto"/>
                <a:ea typeface="+mj-ea"/>
                <a:cs typeface="Calibri Light"/>
              </a:rPr>
              <a:t> value with respect to </a:t>
            </a:r>
            <a:r>
              <a:rPr lang="en-US" sz="3200">
                <a:latin typeface="roboto"/>
                <a:ea typeface="+mj-ea"/>
                <a:cs typeface="Calibri Light"/>
              </a:rPr>
              <a:t>target variable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-157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Mutual Information Gain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73D176-F004-44B5-8AB8-2D82CF71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3" y="791808"/>
            <a:ext cx="12003314" cy="2632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3B83273-9234-410E-B57A-7313F145F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372" y="2931029"/>
            <a:ext cx="5370284" cy="3499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84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Fisher's Score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Fisher's score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Calculates Fisher's score </a:t>
            </a:r>
            <a:r>
              <a:rPr lang="en-US" sz="3200">
                <a:latin typeface="roboto"/>
                <a:ea typeface="+mj-ea"/>
                <a:cs typeface="Calibri Light"/>
              </a:rPr>
              <a:t>between </a:t>
            </a:r>
            <a:r>
              <a:rPr lang="en-US" sz="3200" b="1">
                <a:latin typeface="roboto"/>
                <a:ea typeface="+mj-ea"/>
                <a:cs typeface="Calibri Light"/>
              </a:rPr>
              <a:t>target </a:t>
            </a:r>
            <a:r>
              <a:rPr lang="en-US" sz="3200">
                <a:latin typeface="roboto"/>
                <a:ea typeface="+mj-ea"/>
                <a:cs typeface="Calibri Light"/>
              </a:rPr>
              <a:t>and </a:t>
            </a:r>
            <a:r>
              <a:rPr lang="en-US" sz="3200" b="1">
                <a:latin typeface="roboto"/>
                <a:ea typeface="+mj-ea"/>
                <a:cs typeface="Calibri Light"/>
              </a:rPr>
              <a:t>feature</a:t>
            </a: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Returns the </a:t>
            </a:r>
            <a:r>
              <a:rPr lang="en-US" sz="3200" b="1">
                <a:latin typeface="roboto"/>
                <a:ea typeface="+mj-ea"/>
                <a:cs typeface="Calibri Light"/>
              </a:rPr>
              <a:t>ranks </a:t>
            </a:r>
            <a:r>
              <a:rPr lang="en-US" sz="3200">
                <a:latin typeface="roboto"/>
                <a:ea typeface="+mj-ea"/>
                <a:cs typeface="Calibri Light"/>
              </a:rPr>
              <a:t>of features based on the fisher's score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Select </a:t>
            </a:r>
            <a:r>
              <a:rPr lang="en-US" sz="3200" b="1">
                <a:latin typeface="roboto"/>
                <a:ea typeface="+mj-ea"/>
                <a:cs typeface="Calibri Light"/>
              </a:rPr>
              <a:t>top n</a:t>
            </a:r>
            <a:r>
              <a:rPr lang="en-US" sz="3200">
                <a:latin typeface="roboto"/>
                <a:ea typeface="+mj-ea"/>
                <a:cs typeface="Calibri Light"/>
              </a:rPr>
              <a:t> 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Fisher's score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67CF37-E530-41B1-8288-1033EB42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6" y="3645950"/>
            <a:ext cx="8904514" cy="2751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EA1B28A-399E-4C64-B296-1F0D4E8BC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86" y="580572"/>
            <a:ext cx="5500914" cy="3534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7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Correlation Coefficient with Heat Map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Correlation Coefficient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859" y="1330213"/>
            <a:ext cx="5026909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Correlation: Measure of linear relationship of 2 or </a:t>
            </a:r>
            <a:r>
              <a:rPr lang="en-US" sz="3200">
                <a:latin typeface="roboto"/>
                <a:ea typeface="+mj-ea"/>
                <a:cs typeface="Calibri Light"/>
              </a:rPr>
              <a:t>more features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Good features – highly correlated with target, </a:t>
            </a:r>
            <a:r>
              <a:rPr lang="en-US" sz="3200">
                <a:latin typeface="roboto"/>
                <a:ea typeface="+mj-ea"/>
                <a:cs typeface="Calibri Light"/>
              </a:rPr>
              <a:t>uncorrelated amongst other 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Heatmap  - easy visualization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E83640-66F9-4CD0-B41B-B9A555E9A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33" y="1826159"/>
            <a:ext cx="8793995" cy="3205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FF3D8F9-4AFE-412E-9F86-F5F403D9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Correlation Coefficient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3813F9A7-C562-43E5-9319-30CB9637C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112177"/>
            <a:ext cx="6045199" cy="6321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257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Variance Threshold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Feature Selection</a:t>
            </a:r>
          </a:p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Importance of Feature Selection</a:t>
            </a:r>
          </a:p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Feature Selection Checklist</a:t>
            </a:r>
            <a:endParaRPr lang="en-US" sz="2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Filter Feature Selection Methods</a:t>
            </a:r>
          </a:p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Wrapper Feature Selection Methods</a:t>
            </a:r>
          </a:p>
          <a:p>
            <a:pPr marL="0" indent="0">
              <a:buNone/>
            </a:pPr>
            <a:r>
              <a:rPr lang="en-US" sz="2200">
                <a:latin typeface="roboto"/>
                <a:ea typeface="+mj-ea"/>
                <a:cs typeface="Calibri Light"/>
              </a:rPr>
              <a:t>Embedded Feature Selection Methods</a:t>
            </a:r>
            <a:endParaRPr lang="en-US" sz="2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Variance Threshold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7577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Removes all features </a:t>
            </a:r>
            <a:r>
              <a:rPr lang="en-US" sz="3200">
                <a:latin typeface="roboto"/>
                <a:ea typeface="+mj-ea"/>
                <a:cs typeface="Calibri Light"/>
              </a:rPr>
              <a:t>whose </a:t>
            </a:r>
            <a:r>
              <a:rPr lang="en-US" sz="3200" b="1">
                <a:latin typeface="roboto"/>
                <a:ea typeface="+mj-ea"/>
                <a:cs typeface="Calibri Light"/>
              </a:rPr>
              <a:t>variance </a:t>
            </a:r>
            <a:r>
              <a:rPr lang="en-US" sz="3200">
                <a:latin typeface="roboto"/>
                <a:ea typeface="+mj-ea"/>
                <a:cs typeface="Calibri Light"/>
              </a:rPr>
              <a:t>doesn't meet a </a:t>
            </a:r>
            <a:r>
              <a:rPr lang="en-US" sz="3200" b="1">
                <a:latin typeface="roboto"/>
                <a:ea typeface="+mj-ea"/>
                <a:cs typeface="Calibri Light"/>
              </a:rPr>
              <a:t>threshold</a:t>
            </a:r>
            <a:endParaRPr lang="en-US" sz="3200" b="1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Removes all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zero-variance</a:t>
            </a:r>
            <a:r>
              <a:rPr lang="en-US" sz="3200" dirty="0">
                <a:latin typeface="roboto"/>
                <a:ea typeface="+mj-ea"/>
                <a:cs typeface="Calibri Light"/>
              </a:rPr>
              <a:t> </a:t>
            </a:r>
            <a:r>
              <a:rPr lang="en-US" sz="3200">
                <a:latin typeface="roboto"/>
                <a:ea typeface="+mj-ea"/>
                <a:cs typeface="Calibri Light"/>
              </a:rPr>
              <a:t>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b="1">
                <a:latin typeface="roboto"/>
                <a:ea typeface="+mj-ea"/>
                <a:cs typeface="Calibri Light"/>
              </a:rPr>
              <a:t>get_support()</a:t>
            </a:r>
            <a:r>
              <a:rPr lang="en-US" sz="3200">
                <a:latin typeface="roboto"/>
                <a:ea typeface="+mj-ea"/>
                <a:cs typeface="Calibri Light"/>
              </a:rPr>
              <a:t> returns Boolean value – True means variable does not have zero variance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Variance Threshold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C97CD4-75AF-45FD-A41F-7B8C118C6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5" y="1775303"/>
            <a:ext cx="9347199" cy="2552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2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Mean Absolute Difference (MAD)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3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Mean Absolute Difference (MAD)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07" y="1644331"/>
            <a:ext cx="10733565" cy="4743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Computes the absolute difference from the mean value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Higher the MAD, higher the discriminatory power, so good feature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40DA930-8F05-4931-BC07-4C6A08FE7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9" y="3138511"/>
            <a:ext cx="11161484" cy="479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8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Filter Feature Selection 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Dispersion Ratio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Dispersion Ratio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69" y="1336671"/>
            <a:ext cx="50269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Measure of dispersion applies the Arithmetic </a:t>
            </a:r>
            <a:r>
              <a:rPr lang="en-US" sz="3200">
                <a:latin typeface="roboto"/>
                <a:ea typeface="+mj-ea"/>
                <a:cs typeface="Calibri Light"/>
              </a:rPr>
              <a:t>Mean and Geometric Mean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Higher dispersion, more </a:t>
            </a:r>
            <a:r>
              <a:rPr lang="en-US" sz="3200">
                <a:latin typeface="roboto"/>
                <a:ea typeface="+mj-ea"/>
                <a:cs typeface="Calibri Light"/>
              </a:rPr>
              <a:t>relevant feature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EB26C7F-FBE4-431D-9369-F75385B24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86" y="1840453"/>
            <a:ext cx="4093028" cy="651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C1A6A48C-5C6F-4316-BD4F-8E5688536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331" y="2848655"/>
            <a:ext cx="3436710" cy="935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5D9FE10-4337-43DD-81F8-9817D907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447" y="4246336"/>
            <a:ext cx="4090760" cy="919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49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Wrapper Methods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Text, email, whiteboard&#10;&#10;Description automatically generated">
            <a:extLst>
              <a:ext uri="{FF2B5EF4-FFF2-40B4-BE49-F238E27FC236}">
                <a16:creationId xmlns:a16="http://schemas.microsoft.com/office/drawing/2014/main" id="{E35DA2A2-FBF7-4F60-9880-094FFD7B7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79" y="1466178"/>
            <a:ext cx="10653485" cy="2843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06DA-72BF-45BF-B7ED-BF336857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80" y="4662348"/>
            <a:ext cx="10257586" cy="141957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Use a subset of features to train a model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Add or remove features depending on the inference accuracy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Search through a feature space to identify the best 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7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Forward Feature Selection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25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Forward 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26" y="1594976"/>
            <a:ext cx="1094855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Iterative method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No feature at the start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At each iteration, keep adding feature that best </a:t>
            </a:r>
            <a:r>
              <a:rPr lang="en-US" sz="3200">
                <a:latin typeface="roboto"/>
                <a:ea typeface="+mj-ea"/>
                <a:cs typeface="Calibri Light"/>
              </a:rPr>
              <a:t>improves the performance of model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Repeat until no improvement is observed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Selection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Forward Feature Selection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7E7C6D4-7694-4667-93AB-E2CEB912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3" y="1905262"/>
            <a:ext cx="10653485" cy="2113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892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Backward Feature Elimination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70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Backward Feature Elimination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26" y="1594976"/>
            <a:ext cx="1094855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Iterative method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All features at the start and build a model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At each iteration, keep removing feature that does not affect performance of model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Repeat until preset criterion is achieved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Backward Feature Elimination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EEBFC907-4902-4050-9F8C-E01F7C64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2" y="1557856"/>
            <a:ext cx="10742722" cy="420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675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Exhaustive Feature Selection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60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Exhaustive 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26" y="1594976"/>
            <a:ext cx="1094855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Iterative method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Brute-force evaluation of each feature subset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At each iteration, it tries every possible combination of </a:t>
            </a:r>
            <a:r>
              <a:rPr lang="en-US" sz="3200">
                <a:latin typeface="roboto"/>
                <a:ea typeface="+mj-ea"/>
                <a:cs typeface="Calibri Light"/>
              </a:rPr>
              <a:t>features and measures the performance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Returns the best performing feature subset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7" y="-1719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Exhaustive Feature Selection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06A0B83-8210-4337-BB1F-9BFE8CCA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6" y="794223"/>
            <a:ext cx="7104742" cy="5269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2B92207-181D-4CF6-A3B2-6E05CAFCE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494" y="5726119"/>
            <a:ext cx="5493657" cy="505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Recursive Feature Elimination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5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Recursive Feature Elimination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27" y="1714042"/>
            <a:ext cx="10963251" cy="43150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i="1">
                <a:latin typeface="roboto"/>
                <a:ea typeface="+mj-ea"/>
                <a:cs typeface="Calibri Light"/>
              </a:rPr>
              <a:t>Given an external estimator that assigns weights to features, the goal of RFE is to select features by recursively considering smaller and smaller sets of features</a:t>
            </a:r>
            <a:endParaRPr lang="en-US" i="1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Estimator is trained on initial set of features and importance </a:t>
            </a:r>
            <a:r>
              <a:rPr lang="en-US" sz="3200">
                <a:latin typeface="roboto"/>
                <a:ea typeface="+mj-ea"/>
                <a:cs typeface="Calibri Light"/>
              </a:rPr>
              <a:t>of each feature is obtained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Then, the least important features are pruned from the current set of features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Repeat until desired number of features is reached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Recursive Feature Elimination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5A8D1738-9751-4F35-9C76-E2375E91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2" y="1449349"/>
            <a:ext cx="9078685" cy="477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03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What is Feature Selection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287" y="1699426"/>
            <a:ext cx="4575330" cy="436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When building a machine learning model in real-life, it’s almost rare that all the variables in the dataset are useful to build a model. 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Feature selection is the process of finding and selecting the </a:t>
            </a:r>
            <a:r>
              <a:rPr lang="en-US" b="1" dirty="0">
                <a:latin typeface="roboto"/>
                <a:ea typeface="+mj-ea"/>
                <a:cs typeface="Calibri Light"/>
              </a:rPr>
              <a:t>most useful features</a:t>
            </a:r>
            <a:r>
              <a:rPr lang="en-US" dirty="0">
                <a:latin typeface="roboto"/>
                <a:ea typeface="+mj-ea"/>
                <a:cs typeface="Calibri Light"/>
              </a:rPr>
              <a:t> in a dataset.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A9543B8A-33E3-48CC-9629-9B451E0FF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2" y="2034200"/>
            <a:ext cx="5424523" cy="2990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43" y="-49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Case Study: Pima Indian Diabetes Dataset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E8E614A-16D0-41A2-ABFA-BA0FDA8B7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8" y="939581"/>
            <a:ext cx="11234056" cy="4470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055902-1233-4C27-AD80-099C278DF039}"/>
              </a:ext>
            </a:extLst>
          </p:cNvPr>
          <p:cNvSpPr txBox="1"/>
          <p:nvPr/>
        </p:nvSpPr>
        <p:spPr>
          <a:xfrm>
            <a:off x="4942114" y="5428343"/>
            <a:ext cx="7010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Num Features: 3</a:t>
            </a:r>
          </a:p>
          <a:p>
            <a:r>
              <a:rPr lang="en-US"/>
              <a:t>Selected Features: [ True False False False False  True  True False]</a:t>
            </a:r>
          </a:p>
          <a:p>
            <a:r>
              <a:rPr lang="en-US"/>
              <a:t>Feature Ranking: [1 2 3 5 6 1 1 4]</a:t>
            </a:r>
          </a:p>
        </p:txBody>
      </p:sp>
    </p:spTree>
    <p:extLst>
      <p:ext uri="{BB962C8B-B14F-4D97-AF65-F5344CB8AC3E}">
        <p14:creationId xmlns:p14="http://schemas.microsoft.com/office/powerpoint/2010/main" val="3013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8489BA-F509-4F1E-930E-F6A49F0CF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9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Embedder Methods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8D04A70-FD91-4FDB-AA2A-6065E6DA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0" y="1345460"/>
            <a:ext cx="9925187" cy="2904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5A72BD-0E03-4B55-BEAA-018FE6D9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80" y="4662348"/>
            <a:ext cx="10257586" cy="14195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Combines the best worlds of both filter and wrapper methods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Lasso and Ridge Regularizations come under this method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074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Lasso (L1)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Lasso Regularization (L1)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27" y="1721299"/>
            <a:ext cx="10963251" cy="396671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Adding penalty to parameters of the model to reduce the </a:t>
            </a:r>
            <a:r>
              <a:rPr lang="en-US" sz="3200">
                <a:latin typeface="roboto"/>
                <a:ea typeface="+mj-ea"/>
                <a:cs typeface="Calibri Light"/>
              </a:rPr>
              <a:t>freedom of the model thereby avoiding over-fitting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Adds penalty to absolute value of the magnitude of coefficients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Penalty is applied over coefficients that multiply each of the predictors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Ability to shrink some of the coefficients to zero, therefore that feature can be removed from the model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7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Lasso Regularization (L1)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613DD3-170B-4AD9-8950-0F3EB34B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2" y="2229915"/>
            <a:ext cx="11792857" cy="240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099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Random Forest Importance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2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Tree-based: RandomForest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4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RandomForest: SelectFromModel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EC67F8-E20D-4598-A106-E0EFE0A14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1" y="2172530"/>
            <a:ext cx="11778342" cy="2208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680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Feature Selection </a:t>
            </a:r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Tree-based: LightGBM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Importance of Feature Selection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Why it is needed?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2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LightGBM: SelectFromModel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7EDC8C-4ED6-44FB-B53D-D549BE4EB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11" y="1837908"/>
            <a:ext cx="11642731" cy="3177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138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Task7: Create AutoFS tool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an AutoFS tool that will select the best features for a given dataset using a </a:t>
            </a:r>
            <a:r>
              <a:rPr lang="en-US">
                <a:cs typeface="Calibri"/>
              </a:rPr>
              <a:t>set of different feature selection methods on different algorithms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9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Exercise: Bringing it all together AutoFS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Use the previous code scripts in creating an AutoFS tool where you have to pass the dataset you want to analyze and get the best features from a set of algorithms you want to model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0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Importance of 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93" y="1080967"/>
            <a:ext cx="11000170" cy="52821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Faster Training</a:t>
            </a:r>
            <a:endParaRPr lang="en-US" u="sng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Fewer features enables the machine learning algorithm to train </a:t>
            </a:r>
            <a:r>
              <a:rPr lang="en-US" b="1">
                <a:latin typeface="roboto"/>
                <a:ea typeface="+mj-ea"/>
                <a:cs typeface="Calibri Light"/>
              </a:rPr>
              <a:t>faster</a:t>
            </a:r>
            <a:endParaRPr lang="en-US" b="1">
              <a:ea typeface="+mj-ea"/>
              <a:cs typeface="Calibri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Occam's Razor</a:t>
            </a: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Fewer features reduces the </a:t>
            </a:r>
            <a:r>
              <a:rPr lang="en-US" b="1">
                <a:latin typeface="roboto"/>
                <a:ea typeface="+mj-ea"/>
                <a:cs typeface="Calibri Light"/>
              </a:rPr>
              <a:t>complexity </a:t>
            </a:r>
            <a:r>
              <a:rPr lang="en-US">
                <a:latin typeface="roboto"/>
                <a:ea typeface="+mj-ea"/>
                <a:cs typeface="Calibri Light"/>
              </a:rPr>
              <a:t>of a model and makes it easier to </a:t>
            </a:r>
            <a:r>
              <a:rPr lang="en-US" b="1">
                <a:latin typeface="roboto"/>
                <a:ea typeface="+mj-ea"/>
                <a:cs typeface="Calibri Light"/>
              </a:rPr>
              <a:t>interpret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b="1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Garbage-in Garbage-out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Fewer and important features improves the </a:t>
            </a:r>
            <a:r>
              <a:rPr lang="en-US" b="1" dirty="0">
                <a:latin typeface="roboto"/>
                <a:ea typeface="+mj-ea"/>
                <a:cs typeface="Calibri Light"/>
              </a:rPr>
              <a:t>accuracy </a:t>
            </a:r>
            <a:r>
              <a:rPr lang="en-US" dirty="0">
                <a:latin typeface="roboto"/>
                <a:ea typeface="+mj-ea"/>
                <a:cs typeface="Calibri Light"/>
              </a:rPr>
              <a:t>of a model if the </a:t>
            </a:r>
            <a:r>
              <a:rPr lang="en-US">
                <a:latin typeface="roboto"/>
                <a:ea typeface="+mj-ea"/>
                <a:cs typeface="Calibri Light"/>
              </a:rPr>
              <a:t>right subset is chosen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>
                <a:latin typeface="roboto"/>
                <a:ea typeface="+mj-ea"/>
                <a:cs typeface="Calibri Light"/>
              </a:rPr>
              <a:t>Curse of dimensionality</a:t>
            </a: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Fewer features reduces </a:t>
            </a:r>
            <a:r>
              <a:rPr lang="en-US" b="1">
                <a:latin typeface="roboto"/>
                <a:ea typeface="+mj-ea"/>
                <a:cs typeface="Calibri Light"/>
              </a:rPr>
              <a:t>overfitting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Selection Checklist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Source: </a:t>
            </a:r>
            <a:r>
              <a:rPr lang="en-US" dirty="0">
                <a:ea typeface="+mn-lt"/>
                <a:cs typeface="+mn-lt"/>
                <a:hlinkClick r:id="rId2"/>
              </a:rPr>
              <a:t>https://jmlr.csail.mit.edu/papers/volume3/guyon03a/guyon03a.pdf</a:t>
            </a:r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F021-E71C-4F34-B05D-686F68FB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64162" y="772122"/>
            <a:ext cx="5825975" cy="53741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Do you have domain knowledge</a:t>
            </a:r>
            <a:r>
              <a:rPr lang="en-US" sz="1800">
                <a:latin typeface="roboto"/>
                <a:ea typeface="+mn-lt"/>
                <a:cs typeface="+mn-lt"/>
              </a:rPr>
              <a:t>? If yes, construct a better set of ad hoc”” features</a:t>
            </a:r>
          </a:p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Are your features commensurate</a:t>
            </a:r>
            <a:r>
              <a:rPr lang="en-US" sz="1800">
                <a:latin typeface="roboto"/>
                <a:ea typeface="+mn-lt"/>
                <a:cs typeface="+mn-lt"/>
              </a:rPr>
              <a:t>? If no, consider normalizing them.</a:t>
            </a:r>
          </a:p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Do you suspect interdependence of features</a:t>
            </a:r>
            <a:r>
              <a:rPr lang="en-US" sz="1800">
                <a:latin typeface="roboto"/>
                <a:ea typeface="+mn-lt"/>
                <a:cs typeface="+mn-lt"/>
              </a:rPr>
              <a:t>? If yes, expand your feature set by constructing conjunctive features or products of features, as much as your computer resources allow you.</a:t>
            </a:r>
          </a:p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Do you need to prune the input variables </a:t>
            </a:r>
            <a:r>
              <a:rPr lang="en-US" sz="1800">
                <a:latin typeface="roboto"/>
                <a:ea typeface="+mn-lt"/>
                <a:cs typeface="+mn-lt"/>
              </a:rPr>
              <a:t>(e.g. for cost, speed or data understanding reasons)? If no, construct disjunctive features or weighted sums of feature</a:t>
            </a:r>
          </a:p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Do you need to assess features individually</a:t>
            </a:r>
            <a:r>
              <a:rPr lang="en-US" sz="1800">
                <a:latin typeface="roboto"/>
                <a:ea typeface="+mn-lt"/>
                <a:cs typeface="+mn-lt"/>
              </a:rPr>
              <a:t> (e.g. to understand their influence on the system or because their number is so large that you need to do a first filtering)? If yes, use a variable ranking method; else, do it anyway to get baseline results.</a:t>
            </a:r>
          </a:p>
          <a:p>
            <a:pPr marL="971550" lvl="1" indent="-514350">
              <a:buAutoNum type="arabicPeriod"/>
            </a:pPr>
            <a:r>
              <a:rPr lang="en-US" sz="1800" b="1">
                <a:latin typeface="roboto"/>
                <a:ea typeface="+mn-lt"/>
                <a:cs typeface="+mn-lt"/>
              </a:rPr>
              <a:t>Do you need a predictor</a:t>
            </a:r>
            <a:r>
              <a:rPr lang="en-US" sz="1800">
                <a:latin typeface="roboto"/>
                <a:ea typeface="+mn-lt"/>
                <a:cs typeface="+mn-lt"/>
              </a:rPr>
              <a:t>? If no, stop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5578-1637-47E4-840A-0B49566D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0106" y="772122"/>
            <a:ext cx="6368068" cy="5374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>
                <a:latin typeface="roboto"/>
                <a:ea typeface="+mn-lt"/>
                <a:cs typeface="+mn-lt"/>
              </a:rPr>
              <a:t>Do you suspect your data is “dirty” </a:t>
            </a:r>
            <a:r>
              <a:rPr lang="en-US" sz="1600">
                <a:latin typeface="roboto"/>
                <a:ea typeface="+mn-lt"/>
                <a:cs typeface="+mn-lt"/>
              </a:rPr>
              <a:t>(has a few meaningless input patterns and/or noisy outputs or wrong class labels)? If yes, detect the outlier examples using the top ranking variables obtained in step 5 as representation; check and/or discard them. </a:t>
            </a:r>
            <a:endParaRPr lang="en-US" sz="1600">
              <a:latin typeface="roboto"/>
              <a:cs typeface="Calibri" panose="020F0502020204030204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>
                <a:latin typeface="roboto"/>
                <a:ea typeface="+mn-lt"/>
                <a:cs typeface="+mn-lt"/>
              </a:rPr>
              <a:t>Do you know what to try first</a:t>
            </a:r>
            <a:r>
              <a:rPr lang="en-US" sz="1600">
                <a:latin typeface="roboto"/>
                <a:ea typeface="+mn-lt"/>
                <a:cs typeface="+mn-lt"/>
              </a:rPr>
              <a:t>? If no, use a linear predictor. Use a forward selection method with the “probe” method as a stopping criterion or use the 0-norm embedded method for comparison, following the ranking of step 5, construct a sequence of predictors of same nature using increasing subsets of features. Can you match or improve performance with a smaller subset? If yes, try a non-linear predictor with that subset. 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>
                <a:latin typeface="roboto"/>
                <a:ea typeface="+mn-lt"/>
                <a:cs typeface="+mn-lt"/>
              </a:rPr>
              <a:t>Do you have new ideas, time, computational resources, and enough examples</a:t>
            </a:r>
            <a:r>
              <a:rPr lang="en-US" sz="1600">
                <a:latin typeface="roboto"/>
                <a:ea typeface="+mn-lt"/>
                <a:cs typeface="+mn-lt"/>
              </a:rPr>
              <a:t>? If yes, compare several feature selection methods, including your new idea, correlation coefficients, backward selection and embedded methods. Use linear and non-linear predictors. Select the best approach with model selection 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>
                <a:latin typeface="roboto"/>
                <a:ea typeface="+mn-lt"/>
                <a:cs typeface="+mn-lt"/>
              </a:rPr>
              <a:t>Do you want a stable solution</a:t>
            </a:r>
            <a:r>
              <a:rPr lang="en-US" sz="1600">
                <a:latin typeface="roboto"/>
                <a:ea typeface="+mn-lt"/>
                <a:cs typeface="+mn-lt"/>
              </a:rPr>
              <a:t> (to improve performance and/or understanding)? If yes, subsample your data and redo your analysis for several “bootstrap”.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4740CC9-1D09-454A-94DB-0FCEEF78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8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26F18B-BCF6-4D2B-93B7-80A2A19D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PowerPoint Presentation</vt:lpstr>
      <vt:lpstr>PowerPoint Presentation</vt:lpstr>
      <vt:lpstr>Agenda</vt:lpstr>
      <vt:lpstr>Feature Selection</vt:lpstr>
      <vt:lpstr>What is Feature Selection ?</vt:lpstr>
      <vt:lpstr>Importance of Feature Selection</vt:lpstr>
      <vt:lpstr>Importance of Feature Selection</vt:lpstr>
      <vt:lpstr>Feature Selection Checklist</vt:lpstr>
      <vt:lpstr>PowerPoint Presentation</vt:lpstr>
      <vt:lpstr>Filter Feature Selection Methods</vt:lpstr>
      <vt:lpstr>Filter Methods</vt:lpstr>
      <vt:lpstr>Filter Feature Selection Methods</vt:lpstr>
      <vt:lpstr>Pearson Correlation</vt:lpstr>
      <vt:lpstr>Pearson Correlation</vt:lpstr>
      <vt:lpstr>Filter Feature Selection Methods</vt:lpstr>
      <vt:lpstr>Chi-Squared</vt:lpstr>
      <vt:lpstr>Chi-Squared</vt:lpstr>
      <vt:lpstr>Case Study: Mobile Price Prediction https://www.kaggle.com/iabhishekofficial/mobile-price-classification#train.csv</vt:lpstr>
      <vt:lpstr>Filter Feature Selection Methods</vt:lpstr>
      <vt:lpstr>Mutual Information Gain</vt:lpstr>
      <vt:lpstr>Mutual Information Gain</vt:lpstr>
      <vt:lpstr>Filter Feature Selection Methods</vt:lpstr>
      <vt:lpstr>Fisher's score</vt:lpstr>
      <vt:lpstr>Fisher's score</vt:lpstr>
      <vt:lpstr>Filter Feature Selection Methods</vt:lpstr>
      <vt:lpstr>Correlation Coefficient</vt:lpstr>
      <vt:lpstr>Correlation Coefficient</vt:lpstr>
      <vt:lpstr>PowerPoint Presentation</vt:lpstr>
      <vt:lpstr>Filter Feature Selection Methods</vt:lpstr>
      <vt:lpstr>Variance Threshold</vt:lpstr>
      <vt:lpstr>Variance Threshold</vt:lpstr>
      <vt:lpstr>Filter Feature Selection Methods</vt:lpstr>
      <vt:lpstr>Mean Absolute Difference (MAD)</vt:lpstr>
      <vt:lpstr>Filter Feature Selection Methods</vt:lpstr>
      <vt:lpstr>Dispersion Ratio</vt:lpstr>
      <vt:lpstr>Wrapper Feature Selection Methods</vt:lpstr>
      <vt:lpstr>Wrapper Methods</vt:lpstr>
      <vt:lpstr>Wrapper Feature Selection Methods</vt:lpstr>
      <vt:lpstr>Forward Feature Selection</vt:lpstr>
      <vt:lpstr>Forward Feature Selection</vt:lpstr>
      <vt:lpstr>Wrapper Feature Selection Methods</vt:lpstr>
      <vt:lpstr>Backward Feature Elimination</vt:lpstr>
      <vt:lpstr>Backward Feature Elimination</vt:lpstr>
      <vt:lpstr>Wrapper Feature Selection Methods</vt:lpstr>
      <vt:lpstr>Exhaustive Feature Selection</vt:lpstr>
      <vt:lpstr>Exhaustive Feature Selection</vt:lpstr>
      <vt:lpstr>Wrapper Feature Selection Methods</vt:lpstr>
      <vt:lpstr>Recursive Feature Elimination</vt:lpstr>
      <vt:lpstr>Recursive Feature Elimination</vt:lpstr>
      <vt:lpstr>Case Study: Pima Indian Diabetes Dataset</vt:lpstr>
      <vt:lpstr>Embedded Feature Selection Methods</vt:lpstr>
      <vt:lpstr>Embedder Methods</vt:lpstr>
      <vt:lpstr>Embedded Feature Selection Methods</vt:lpstr>
      <vt:lpstr>Lasso Regularization (L1)</vt:lpstr>
      <vt:lpstr>Lasso Regularization (L1)</vt:lpstr>
      <vt:lpstr>Embedded Feature Selection Methods</vt:lpstr>
      <vt:lpstr>Embedded Feature Selection Methods</vt:lpstr>
      <vt:lpstr>RandomForest: SelectFromModel</vt:lpstr>
      <vt:lpstr>Embedded Feature Selection Methods</vt:lpstr>
      <vt:lpstr>LightGBM: SelectFromModel</vt:lpstr>
      <vt:lpstr>Task7: Create AutoFS tool </vt:lpstr>
      <vt:lpstr>Exercise: Bringing it all together AutoFS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3086</cp:revision>
  <dcterms:created xsi:type="dcterms:W3CDTF">2020-12-23T22:31:42Z</dcterms:created>
  <dcterms:modified xsi:type="dcterms:W3CDTF">2021-01-15T20:00:23Z</dcterms:modified>
</cp:coreProperties>
</file>