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85" r:id="rId3"/>
    <p:sldId id="284" r:id="rId4"/>
    <p:sldId id="283" r:id="rId5"/>
    <p:sldId id="282" r:id="rId6"/>
    <p:sldId id="281" r:id="rId7"/>
    <p:sldId id="280" r:id="rId8"/>
    <p:sldId id="279" r:id="rId9"/>
    <p:sldId id="278" r:id="rId10"/>
    <p:sldId id="277" r:id="rId11"/>
    <p:sldId id="276" r:id="rId12"/>
    <p:sldId id="275" r:id="rId13"/>
    <p:sldId id="274" r:id="rId14"/>
    <p:sldId id="273" r:id="rId15"/>
    <p:sldId id="272" r:id="rId16"/>
    <p:sldId id="271" r:id="rId17"/>
    <p:sldId id="270" r:id="rId18"/>
    <p:sldId id="269" r:id="rId19"/>
    <p:sldId id="268" r:id="rId20"/>
    <p:sldId id="267" r:id="rId21"/>
    <p:sldId id="266" r:id="rId22"/>
    <p:sldId id="265" r:id="rId23"/>
    <p:sldId id="264" r:id="rId24"/>
    <p:sldId id="263" r:id="rId25"/>
    <p:sldId id="262" r:id="rId26"/>
    <p:sldId id="261" r:id="rId27"/>
    <p:sldId id="260" r:id="rId28"/>
    <p:sldId id="259" r:id="rId29"/>
    <p:sldId id="258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C7AD6-5601-4F9B-8726-E38515B0845E}" v="30" dt="2022-09-23T19:42:45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jey Gandyer" userId="S::101352235@georgebrown.ca::654274eb-e1b9-435a-ae49-a2154d32a50b" providerId="AD" clId="Web-{CAEC7AD6-5601-4F9B-8726-E38515B0845E}"/>
    <pc:docChg chg="addSld delSld addMainMaster">
      <pc:chgData name="Vejey Gandyer" userId="S::101352235@georgebrown.ca::654274eb-e1b9-435a-ae49-a2154d32a50b" providerId="AD" clId="Web-{CAEC7AD6-5601-4F9B-8726-E38515B0845E}" dt="2022-09-23T19:42:45.494" v="29"/>
      <pc:docMkLst>
        <pc:docMk/>
      </pc:docMkLst>
      <pc:sldChg chg="del">
        <pc:chgData name="Vejey Gandyer" userId="S::101352235@georgebrown.ca::654274eb-e1b9-435a-ae49-a2154d32a50b" providerId="AD" clId="Web-{CAEC7AD6-5601-4F9B-8726-E38515B0845E}" dt="2022-09-23T19:42:45.494" v="29"/>
        <pc:sldMkLst>
          <pc:docMk/>
          <pc:sldMk cId="109857222" sldId="256"/>
        </pc:sldMkLst>
      </pc:sldChg>
      <pc:sldChg chg="add">
        <pc:chgData name="Vejey Gandyer" userId="S::101352235@georgebrown.ca::654274eb-e1b9-435a-ae49-a2154d32a50b" providerId="AD" clId="Web-{CAEC7AD6-5601-4F9B-8726-E38515B0845E}" dt="2022-09-23T19:42:27.291" v="0"/>
        <pc:sldMkLst>
          <pc:docMk/>
          <pc:sldMk cId="2378622575" sldId="257"/>
        </pc:sldMkLst>
      </pc:sldChg>
      <pc:sldChg chg="add">
        <pc:chgData name="Vejey Gandyer" userId="S::101352235@georgebrown.ca::654274eb-e1b9-435a-ae49-a2154d32a50b" providerId="AD" clId="Web-{CAEC7AD6-5601-4F9B-8726-E38515B0845E}" dt="2022-09-23T19:42:27.478" v="1"/>
        <pc:sldMkLst>
          <pc:docMk/>
          <pc:sldMk cId="599781540" sldId="258"/>
        </pc:sldMkLst>
      </pc:sldChg>
      <pc:sldChg chg="add">
        <pc:chgData name="Vejey Gandyer" userId="S::101352235@georgebrown.ca::654274eb-e1b9-435a-ae49-a2154d32a50b" providerId="AD" clId="Web-{CAEC7AD6-5601-4F9B-8726-E38515B0845E}" dt="2022-09-23T19:42:27.557" v="2"/>
        <pc:sldMkLst>
          <pc:docMk/>
          <pc:sldMk cId="2222019417" sldId="259"/>
        </pc:sldMkLst>
      </pc:sldChg>
      <pc:sldChg chg="add">
        <pc:chgData name="Vejey Gandyer" userId="S::101352235@georgebrown.ca::654274eb-e1b9-435a-ae49-a2154d32a50b" providerId="AD" clId="Web-{CAEC7AD6-5601-4F9B-8726-E38515B0845E}" dt="2022-09-23T19:42:27.666" v="3"/>
        <pc:sldMkLst>
          <pc:docMk/>
          <pc:sldMk cId="1219590086" sldId="260"/>
        </pc:sldMkLst>
      </pc:sldChg>
      <pc:sldChg chg="add">
        <pc:chgData name="Vejey Gandyer" userId="S::101352235@georgebrown.ca::654274eb-e1b9-435a-ae49-a2154d32a50b" providerId="AD" clId="Web-{CAEC7AD6-5601-4F9B-8726-E38515B0845E}" dt="2022-09-23T19:42:27.760" v="4"/>
        <pc:sldMkLst>
          <pc:docMk/>
          <pc:sldMk cId="1396343465" sldId="261"/>
        </pc:sldMkLst>
      </pc:sldChg>
      <pc:sldChg chg="add">
        <pc:chgData name="Vejey Gandyer" userId="S::101352235@georgebrown.ca::654274eb-e1b9-435a-ae49-a2154d32a50b" providerId="AD" clId="Web-{CAEC7AD6-5601-4F9B-8726-E38515B0845E}" dt="2022-09-23T19:42:27.869" v="5"/>
        <pc:sldMkLst>
          <pc:docMk/>
          <pc:sldMk cId="3099828919" sldId="262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025" v="6"/>
        <pc:sldMkLst>
          <pc:docMk/>
          <pc:sldMk cId="2809553617" sldId="263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166" v="7"/>
        <pc:sldMkLst>
          <pc:docMk/>
          <pc:sldMk cId="995561890" sldId="264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244" v="8"/>
        <pc:sldMkLst>
          <pc:docMk/>
          <pc:sldMk cId="1471320852" sldId="265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338" v="9"/>
        <pc:sldMkLst>
          <pc:docMk/>
          <pc:sldMk cId="3419615927" sldId="266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432" v="10"/>
        <pc:sldMkLst>
          <pc:docMk/>
          <pc:sldMk cId="3136054714" sldId="267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525" v="11"/>
        <pc:sldMkLst>
          <pc:docMk/>
          <pc:sldMk cId="3058074979" sldId="268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650" v="12"/>
        <pc:sldMkLst>
          <pc:docMk/>
          <pc:sldMk cId="3725783530" sldId="269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791" v="13"/>
        <pc:sldMkLst>
          <pc:docMk/>
          <pc:sldMk cId="3241817848" sldId="270"/>
        </pc:sldMkLst>
      </pc:sldChg>
      <pc:sldChg chg="add">
        <pc:chgData name="Vejey Gandyer" userId="S::101352235@georgebrown.ca::654274eb-e1b9-435a-ae49-a2154d32a50b" providerId="AD" clId="Web-{CAEC7AD6-5601-4F9B-8726-E38515B0845E}" dt="2022-09-23T19:42:28.900" v="14"/>
        <pc:sldMkLst>
          <pc:docMk/>
          <pc:sldMk cId="2619504976" sldId="271"/>
        </pc:sldMkLst>
      </pc:sldChg>
      <pc:sldChg chg="add">
        <pc:chgData name="Vejey Gandyer" userId="S::101352235@georgebrown.ca::654274eb-e1b9-435a-ae49-a2154d32a50b" providerId="AD" clId="Web-{CAEC7AD6-5601-4F9B-8726-E38515B0845E}" dt="2022-09-23T19:42:29.041" v="15"/>
        <pc:sldMkLst>
          <pc:docMk/>
          <pc:sldMk cId="917819414" sldId="272"/>
        </pc:sldMkLst>
      </pc:sldChg>
      <pc:sldChg chg="add">
        <pc:chgData name="Vejey Gandyer" userId="S::101352235@georgebrown.ca::654274eb-e1b9-435a-ae49-a2154d32a50b" providerId="AD" clId="Web-{CAEC7AD6-5601-4F9B-8726-E38515B0845E}" dt="2022-09-23T19:42:29.182" v="16"/>
        <pc:sldMkLst>
          <pc:docMk/>
          <pc:sldMk cId="1957247114" sldId="273"/>
        </pc:sldMkLst>
      </pc:sldChg>
      <pc:sldChg chg="add">
        <pc:chgData name="Vejey Gandyer" userId="S::101352235@georgebrown.ca::654274eb-e1b9-435a-ae49-a2154d32a50b" providerId="AD" clId="Web-{CAEC7AD6-5601-4F9B-8726-E38515B0845E}" dt="2022-09-23T19:42:29.322" v="17"/>
        <pc:sldMkLst>
          <pc:docMk/>
          <pc:sldMk cId="1671920567" sldId="274"/>
        </pc:sldMkLst>
      </pc:sldChg>
      <pc:sldChg chg="add">
        <pc:chgData name="Vejey Gandyer" userId="S::101352235@georgebrown.ca::654274eb-e1b9-435a-ae49-a2154d32a50b" providerId="AD" clId="Web-{CAEC7AD6-5601-4F9B-8726-E38515B0845E}" dt="2022-09-23T19:42:29.478" v="18"/>
        <pc:sldMkLst>
          <pc:docMk/>
          <pc:sldMk cId="2170882964" sldId="275"/>
        </pc:sldMkLst>
      </pc:sldChg>
      <pc:sldChg chg="add">
        <pc:chgData name="Vejey Gandyer" userId="S::101352235@georgebrown.ca::654274eb-e1b9-435a-ae49-a2154d32a50b" providerId="AD" clId="Web-{CAEC7AD6-5601-4F9B-8726-E38515B0845E}" dt="2022-09-23T19:42:29.635" v="19"/>
        <pc:sldMkLst>
          <pc:docMk/>
          <pc:sldMk cId="820218531" sldId="276"/>
        </pc:sldMkLst>
      </pc:sldChg>
      <pc:sldChg chg="add">
        <pc:chgData name="Vejey Gandyer" userId="S::101352235@georgebrown.ca::654274eb-e1b9-435a-ae49-a2154d32a50b" providerId="AD" clId="Web-{CAEC7AD6-5601-4F9B-8726-E38515B0845E}" dt="2022-09-23T19:42:29.947" v="20"/>
        <pc:sldMkLst>
          <pc:docMk/>
          <pc:sldMk cId="2273025164" sldId="277"/>
        </pc:sldMkLst>
      </pc:sldChg>
      <pc:sldChg chg="add">
        <pc:chgData name="Vejey Gandyer" userId="S::101352235@georgebrown.ca::654274eb-e1b9-435a-ae49-a2154d32a50b" providerId="AD" clId="Web-{CAEC7AD6-5601-4F9B-8726-E38515B0845E}" dt="2022-09-23T19:42:30.213" v="21"/>
        <pc:sldMkLst>
          <pc:docMk/>
          <pc:sldMk cId="781175760" sldId="278"/>
        </pc:sldMkLst>
      </pc:sldChg>
      <pc:sldChg chg="add">
        <pc:chgData name="Vejey Gandyer" userId="S::101352235@georgebrown.ca::654274eb-e1b9-435a-ae49-a2154d32a50b" providerId="AD" clId="Web-{CAEC7AD6-5601-4F9B-8726-E38515B0845E}" dt="2022-09-23T19:42:30.400" v="22"/>
        <pc:sldMkLst>
          <pc:docMk/>
          <pc:sldMk cId="86450274" sldId="279"/>
        </pc:sldMkLst>
      </pc:sldChg>
      <pc:sldChg chg="add">
        <pc:chgData name="Vejey Gandyer" userId="S::101352235@georgebrown.ca::654274eb-e1b9-435a-ae49-a2154d32a50b" providerId="AD" clId="Web-{CAEC7AD6-5601-4F9B-8726-E38515B0845E}" dt="2022-09-23T19:42:30.619" v="23"/>
        <pc:sldMkLst>
          <pc:docMk/>
          <pc:sldMk cId="233801538" sldId="280"/>
        </pc:sldMkLst>
      </pc:sldChg>
      <pc:sldChg chg="add">
        <pc:chgData name="Vejey Gandyer" userId="S::101352235@georgebrown.ca::654274eb-e1b9-435a-ae49-a2154d32a50b" providerId="AD" clId="Web-{CAEC7AD6-5601-4F9B-8726-E38515B0845E}" dt="2022-09-23T19:42:30.900" v="24"/>
        <pc:sldMkLst>
          <pc:docMk/>
          <pc:sldMk cId="3538388650" sldId="281"/>
        </pc:sldMkLst>
      </pc:sldChg>
      <pc:sldChg chg="add">
        <pc:chgData name="Vejey Gandyer" userId="S::101352235@georgebrown.ca::654274eb-e1b9-435a-ae49-a2154d32a50b" providerId="AD" clId="Web-{CAEC7AD6-5601-4F9B-8726-E38515B0845E}" dt="2022-09-23T19:42:31.103" v="25"/>
        <pc:sldMkLst>
          <pc:docMk/>
          <pc:sldMk cId="3918715905" sldId="282"/>
        </pc:sldMkLst>
      </pc:sldChg>
      <pc:sldChg chg="add">
        <pc:chgData name="Vejey Gandyer" userId="S::101352235@georgebrown.ca::654274eb-e1b9-435a-ae49-a2154d32a50b" providerId="AD" clId="Web-{CAEC7AD6-5601-4F9B-8726-E38515B0845E}" dt="2022-09-23T19:42:31.135" v="26"/>
        <pc:sldMkLst>
          <pc:docMk/>
          <pc:sldMk cId="4071920259" sldId="283"/>
        </pc:sldMkLst>
      </pc:sldChg>
      <pc:sldChg chg="add">
        <pc:chgData name="Vejey Gandyer" userId="S::101352235@georgebrown.ca::654274eb-e1b9-435a-ae49-a2154d32a50b" providerId="AD" clId="Web-{CAEC7AD6-5601-4F9B-8726-E38515B0845E}" dt="2022-09-23T19:42:43.369" v="27"/>
        <pc:sldMkLst>
          <pc:docMk/>
          <pc:sldMk cId="1807275127" sldId="284"/>
        </pc:sldMkLst>
      </pc:sldChg>
      <pc:sldChg chg="add">
        <pc:chgData name="Vejey Gandyer" userId="S::101352235@georgebrown.ca::654274eb-e1b9-435a-ae49-a2154d32a50b" providerId="AD" clId="Web-{CAEC7AD6-5601-4F9B-8726-E38515B0845E}" dt="2022-09-23T19:42:43.416" v="28"/>
        <pc:sldMkLst>
          <pc:docMk/>
          <pc:sldMk cId="1084722590" sldId="285"/>
        </pc:sldMkLst>
      </pc:sldChg>
      <pc:sldMasterChg chg="add addSldLayout">
        <pc:chgData name="Vejey Gandyer" userId="S::101352235@georgebrown.ca::654274eb-e1b9-435a-ae49-a2154d32a50b" providerId="AD" clId="Web-{CAEC7AD6-5601-4F9B-8726-E38515B0845E}" dt="2022-09-23T19:42:27.291" v="0"/>
        <pc:sldMasterMkLst>
          <pc:docMk/>
          <pc:sldMasterMk cId="1539208585" sldId="2147483696"/>
        </pc:sldMasterMkLst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219977273" sldId="2147483697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801070325" sldId="2147483698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815472714" sldId="2147483699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913544283" sldId="2147483700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127098897" sldId="2147483701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672369060" sldId="2147483702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3695989171" sldId="2147483703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808896091" sldId="2147483704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167792099" sldId="2147483705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832719231" sldId="2147483706"/>
          </pc:sldLayoutMkLst>
        </pc:sldLayoutChg>
        <pc:sldLayoutChg chg="add">
          <pc:chgData name="Vejey Gandyer" userId="S::101352235@georgebrown.ca::654274eb-e1b9-435a-ae49-a2154d32a50b" providerId="AD" clId="Web-{CAEC7AD6-5601-4F9B-8726-E38515B0845E}" dt="2022-09-23T19:42:27.291" v="0"/>
          <pc:sldLayoutMkLst>
            <pc:docMk/>
            <pc:sldMasterMk cId="1539208585" sldId="2147483696"/>
            <pc:sldLayoutMk cId="2860708283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4000</a:t>
            </a:r>
          </a:p>
          <a:p>
            <a:r>
              <a:rPr lang="en-US">
                <a:latin typeface="roboto"/>
                <a:cs typeface="Calibri Light"/>
              </a:rPr>
              <a:t>Machine Learning  - 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Math... a little bit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7" name="Picture 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B08DA6F0-D304-F8A3-B453-F59BF26FD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021080"/>
            <a:ext cx="4172858" cy="83166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690646B-5AC1-60AE-4DFD-6D6CE8C4F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772" y="1062077"/>
            <a:ext cx="2743200" cy="110527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3D617F7-EBE1-A390-9C80-C9ED3C76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172" y="2307448"/>
            <a:ext cx="4572000" cy="90779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B29F4C3-EE08-F68B-F247-785C3868F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15" y="2013380"/>
            <a:ext cx="5776685" cy="58878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7329F14-E971-F28B-AC8D-2064EA020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543" y="2819932"/>
            <a:ext cx="5471885" cy="659339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226262E9-04CE-4598-22DB-A92E2419F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71" y="3885173"/>
            <a:ext cx="5341257" cy="575369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8203BB14-DA4D-1419-8748-38488EEE9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771" y="4873750"/>
            <a:ext cx="5196114" cy="651986"/>
          </a:xfrm>
          <a:prstGeom prst="rect">
            <a:avLst/>
          </a:prstGeom>
        </p:spPr>
      </p:pic>
      <p:pic>
        <p:nvPicPr>
          <p:cNvPr id="6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B5ED092-A31E-CF7B-9A4E-44C99A1C9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372" y="3259948"/>
            <a:ext cx="4572000" cy="907790"/>
          </a:xfrm>
          <a:prstGeom prst="rect">
            <a:avLst/>
          </a:prstGeom>
        </p:spPr>
      </p:pic>
      <p:pic>
        <p:nvPicPr>
          <p:cNvPr id="15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B1D648C-A12D-62E0-9412-9F8ABC195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372" y="4288648"/>
            <a:ext cx="4572000" cy="9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Case Study – Hand Computation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110896"/>
            <a:ext cx="4711491" cy="512237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Outlook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 = [9+, 5-]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 = [2+, 3-]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Overcast</a:t>
            </a:r>
            <a:r>
              <a:rPr lang="en-US" dirty="0">
                <a:cs typeface="Calibri"/>
              </a:rPr>
              <a:t> = [4+, 0-]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 = [3+, 2-]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Entropy(S) =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Sunny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Overcast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601154" y="5116739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Gain(S, Outlook)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DAF4EC50-0B3D-74C7-AF1C-DC70037AC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652" y="4307317"/>
            <a:ext cx="5776685" cy="5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Temp Attribute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110896"/>
            <a:ext cx="4711491" cy="512237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Temp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 = [9+, 5-]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Hot</a:t>
            </a:r>
            <a:r>
              <a:rPr lang="en-US" dirty="0">
                <a:cs typeface="Calibri"/>
              </a:rPr>
              <a:t> = [2+, 2-]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Mild</a:t>
            </a:r>
            <a:r>
              <a:rPr lang="en-US" dirty="0">
                <a:cs typeface="Calibri"/>
              </a:rPr>
              <a:t> = [4+, 2-]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Cool</a:t>
            </a:r>
            <a:r>
              <a:rPr lang="en-US" dirty="0">
                <a:cs typeface="Calibri"/>
              </a:rPr>
              <a:t> = [3+, 1-]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Entropy(S) =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Hot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Mild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Cool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601154" y="5116739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Gain(S, Temp)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11F245D8-FC28-9526-41F0-C1461E710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043" y="4224869"/>
            <a:ext cx="5765572" cy="7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Humidity Attribute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110896"/>
            <a:ext cx="4711491" cy="512237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Humidity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 = [9+, 5-]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High</a:t>
            </a:r>
            <a:r>
              <a:rPr lang="en-US" dirty="0">
                <a:cs typeface="Calibri"/>
              </a:rPr>
              <a:t> = [3+, 4-]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Normal</a:t>
            </a:r>
            <a:r>
              <a:rPr lang="en-US" dirty="0">
                <a:cs typeface="Calibri"/>
              </a:rPr>
              <a:t> = [6+, 1-]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Entropy(S) =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High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Normal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601154" y="5116739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Gain(S, Humidity)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2" name="Picture 13" descr="Text&#10;&#10;Description automatically generated">
            <a:extLst>
              <a:ext uri="{FF2B5EF4-FFF2-40B4-BE49-F238E27FC236}">
                <a16:creationId xmlns:a16="http://schemas.microsoft.com/office/drawing/2014/main" id="{313EAA4B-4194-D987-0916-37D62A25D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708" y="3885173"/>
            <a:ext cx="6365194" cy="6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Wind attribute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110896"/>
            <a:ext cx="4711491" cy="512237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Wind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 = [9+, 5-]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Strong</a:t>
            </a:r>
            <a:r>
              <a:rPr lang="en-US" dirty="0">
                <a:cs typeface="Calibri"/>
              </a:rPr>
              <a:t> = [3+, 3-]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Weak</a:t>
            </a:r>
            <a:r>
              <a:rPr lang="en-US" dirty="0">
                <a:cs typeface="Calibri"/>
              </a:rPr>
              <a:t> = [6+, 2-]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Entropy(S) =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Strong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Weak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601154" y="5116739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Gain(S, Wind)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68886AA-C914-96E4-7788-A15C25C37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708" y="4000625"/>
            <a:ext cx="5196114" cy="6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Choose the best attribute to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110896"/>
            <a:ext cx="4711491" cy="5122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363029" y="1441677"/>
            <a:ext cx="22569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Gain(S, Outlook)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Gain(S, Temp)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Gain(S, Humidity)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Gain(S, Wind) =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5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roboto"/>
                <a:cs typeface="Calibri Light"/>
              </a:rPr>
              <a:t>Draw Decision Tree with the chosen splitting attribute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333146"/>
            <a:ext cx="4711491" cy="512237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7834ED6-FD36-20C1-402A-5043AE6185E2}"/>
              </a:ext>
            </a:extLst>
          </p:cNvPr>
          <p:cNvSpPr/>
          <p:nvPr/>
        </p:nvSpPr>
        <p:spPr>
          <a:xfrm>
            <a:off x="7724773" y="612775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Outlook</a:t>
            </a:r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19FA132-C787-D55F-3CA4-A12A3A0C282D}"/>
              </a:ext>
            </a:extLst>
          </p:cNvPr>
          <p:cNvSpPr/>
          <p:nvPr/>
        </p:nvSpPr>
        <p:spPr>
          <a:xfrm>
            <a:off x="5803898" y="3057525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31B92FB-E37B-D7B7-A289-BD9C7E7B910E}"/>
              </a:ext>
            </a:extLst>
          </p:cNvPr>
          <p:cNvSpPr/>
          <p:nvPr/>
        </p:nvSpPr>
        <p:spPr>
          <a:xfrm>
            <a:off x="7700961" y="3065462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E88C7E-7827-9C52-A599-AF0482F1C162}"/>
              </a:ext>
            </a:extLst>
          </p:cNvPr>
          <p:cNvSpPr/>
          <p:nvPr/>
        </p:nvSpPr>
        <p:spPr>
          <a:xfrm>
            <a:off x="9598023" y="3065462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B2B47-5CD6-33C3-BCC9-B311CC16D45E}"/>
              </a:ext>
            </a:extLst>
          </p:cNvPr>
          <p:cNvCxnSpPr/>
          <p:nvPr/>
        </p:nvCxnSpPr>
        <p:spPr>
          <a:xfrm flipH="1">
            <a:off x="6535737" y="2185987"/>
            <a:ext cx="1912938" cy="904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AD4A76-EA43-A5E1-F8E5-207AF550D406}"/>
              </a:ext>
            </a:extLst>
          </p:cNvPr>
          <p:cNvCxnSpPr>
            <a:cxnSpLocks/>
          </p:cNvCxnSpPr>
          <p:nvPr/>
        </p:nvCxnSpPr>
        <p:spPr>
          <a:xfrm flipH="1">
            <a:off x="8440739" y="2082801"/>
            <a:ext cx="47623" cy="976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6C49F6-EE25-160B-9A62-805FBF3461EA}"/>
              </a:ext>
            </a:extLst>
          </p:cNvPr>
          <p:cNvCxnSpPr>
            <a:cxnSpLocks/>
          </p:cNvCxnSpPr>
          <p:nvPr/>
        </p:nvCxnSpPr>
        <p:spPr>
          <a:xfrm>
            <a:off x="8512175" y="2178051"/>
            <a:ext cx="1809749" cy="9128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38653D-C2CE-AA49-3EA7-FC53F02C7AB3}"/>
              </a:ext>
            </a:extLst>
          </p:cNvPr>
          <p:cNvSpPr txBox="1"/>
          <p:nvPr/>
        </p:nvSpPr>
        <p:spPr>
          <a:xfrm>
            <a:off x="6937375" y="2405061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Sunny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AFB42-F946-E3DC-F6B8-940A842648A9}"/>
              </a:ext>
            </a:extLst>
          </p:cNvPr>
          <p:cNvSpPr txBox="1"/>
          <p:nvPr/>
        </p:nvSpPr>
        <p:spPr>
          <a:xfrm>
            <a:off x="7937498" y="2500311"/>
            <a:ext cx="120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Overcast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FCB4-C843-2473-4BA9-A6DD2271DAE2}"/>
              </a:ext>
            </a:extLst>
          </p:cNvPr>
          <p:cNvSpPr txBox="1"/>
          <p:nvPr/>
        </p:nvSpPr>
        <p:spPr>
          <a:xfrm>
            <a:off x="9239249" y="2405060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Rain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D8B81-8FB8-7A90-9B62-16E4D8A89C2E}"/>
              </a:ext>
            </a:extLst>
          </p:cNvPr>
          <p:cNvSpPr txBox="1"/>
          <p:nvPr/>
        </p:nvSpPr>
        <p:spPr>
          <a:xfrm>
            <a:off x="6851650" y="2684463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[2+, 3-</a:t>
            </a:r>
            <a:r>
              <a:rPr lang="en-US" dirty="0"/>
              <a:t>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B25E1-F5BE-E43B-289E-D7A477FF5F52}"/>
              </a:ext>
            </a:extLst>
          </p:cNvPr>
          <p:cNvSpPr txBox="1"/>
          <p:nvPr/>
        </p:nvSpPr>
        <p:spPr>
          <a:xfrm>
            <a:off x="8034338" y="2747962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[4+, 0-]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3C58B-67C6-AE68-E949-EA0FA41EDAB6}"/>
              </a:ext>
            </a:extLst>
          </p:cNvPr>
          <p:cNvSpPr txBox="1"/>
          <p:nvPr/>
        </p:nvSpPr>
        <p:spPr>
          <a:xfrm>
            <a:off x="9145588" y="2692400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[3+, 2-]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24064-3ECB-4EC7-3D60-23ED3036904A}"/>
              </a:ext>
            </a:extLst>
          </p:cNvPr>
          <p:cNvSpPr txBox="1"/>
          <p:nvPr/>
        </p:nvSpPr>
        <p:spPr>
          <a:xfrm>
            <a:off x="6334124" y="3548062"/>
            <a:ext cx="714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?</a:t>
            </a:r>
            <a:endParaRPr lang="en-US" sz="32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E9C61-CC2D-7E83-3C4F-D3478D9A59CB}"/>
              </a:ext>
            </a:extLst>
          </p:cNvPr>
          <p:cNvSpPr txBox="1"/>
          <p:nvPr/>
        </p:nvSpPr>
        <p:spPr>
          <a:xfrm>
            <a:off x="10159998" y="3595687"/>
            <a:ext cx="714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?</a:t>
            </a:r>
            <a:endParaRPr lang="en-US" sz="320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BE32B-7E1B-938E-90DB-6B4896CAD1A3}"/>
              </a:ext>
            </a:extLst>
          </p:cNvPr>
          <p:cNvSpPr txBox="1"/>
          <p:nvPr/>
        </p:nvSpPr>
        <p:spPr>
          <a:xfrm>
            <a:off x="8034336" y="3533775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418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110896"/>
            <a:ext cx="4711491" cy="5122377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9C088539-1D71-55B3-6B73-495448C4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025" y="2256430"/>
            <a:ext cx="4338637" cy="25038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23853-A136-F40C-DD24-F7423384FCCA}"/>
              </a:ext>
            </a:extLst>
          </p:cNvPr>
          <p:cNvCxnSpPr/>
          <p:nvPr/>
        </p:nvCxnSpPr>
        <p:spPr>
          <a:xfrm>
            <a:off x="5027612" y="1876425"/>
            <a:ext cx="2454275" cy="131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2AF61-4C4F-CEBE-BCC6-E87DFDBBC574}"/>
              </a:ext>
            </a:extLst>
          </p:cNvPr>
          <p:cNvCxnSpPr>
            <a:cxnSpLocks/>
          </p:cNvCxnSpPr>
          <p:nvPr/>
        </p:nvCxnSpPr>
        <p:spPr>
          <a:xfrm>
            <a:off x="5027612" y="2209800"/>
            <a:ext cx="2454275" cy="131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50B75C-7852-5407-701F-82562BE43450}"/>
              </a:ext>
            </a:extLst>
          </p:cNvPr>
          <p:cNvCxnSpPr>
            <a:cxnSpLocks/>
          </p:cNvCxnSpPr>
          <p:nvPr/>
        </p:nvCxnSpPr>
        <p:spPr>
          <a:xfrm flipV="1">
            <a:off x="5035549" y="3894138"/>
            <a:ext cx="2454276" cy="21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206CED-6E53-9E23-AD0F-D5B5F1DF4D51}"/>
              </a:ext>
            </a:extLst>
          </p:cNvPr>
          <p:cNvCxnSpPr>
            <a:cxnSpLocks/>
          </p:cNvCxnSpPr>
          <p:nvPr/>
        </p:nvCxnSpPr>
        <p:spPr>
          <a:xfrm flipV="1">
            <a:off x="5027612" y="4108451"/>
            <a:ext cx="2462213" cy="3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87D1CF-A629-677D-ADA1-C73D4394B264}"/>
              </a:ext>
            </a:extLst>
          </p:cNvPr>
          <p:cNvCxnSpPr>
            <a:cxnSpLocks/>
          </p:cNvCxnSpPr>
          <p:nvPr/>
        </p:nvCxnSpPr>
        <p:spPr>
          <a:xfrm flipV="1">
            <a:off x="5019675" y="4513263"/>
            <a:ext cx="2462212" cy="56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8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Temp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Sunny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 = [2+, 3-]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Hot</a:t>
            </a:r>
            <a:r>
              <a:rPr lang="en-US" dirty="0">
                <a:cs typeface="Calibri"/>
              </a:rPr>
              <a:t> = [0+, 2-]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Mild</a:t>
            </a:r>
            <a:r>
              <a:rPr lang="en-US" dirty="0">
                <a:cs typeface="Calibri"/>
              </a:rPr>
              <a:t> = [1+, 1-]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Cool</a:t>
            </a:r>
            <a:r>
              <a:rPr lang="en-US" dirty="0">
                <a:cs typeface="Calibri"/>
              </a:rPr>
              <a:t> = [1+, 0-]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Hot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Mild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Cool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426529" y="4338864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, Temp)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5334E1D-8D3C-8E69-A126-055F4A9B1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1081680"/>
            <a:ext cx="4338637" cy="25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Humidity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Sunny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 = [2+, 3-]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High</a:t>
            </a:r>
            <a:r>
              <a:rPr lang="en-US" dirty="0">
                <a:cs typeface="Calibri"/>
              </a:rPr>
              <a:t> = [0+, 3-]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Normal</a:t>
            </a:r>
            <a:r>
              <a:rPr lang="en-US" dirty="0">
                <a:cs typeface="Calibri"/>
              </a:rPr>
              <a:t> = [2+, 0-]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High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Normal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426529" y="4338864"/>
            <a:ext cx="2510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, Humidity)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5334E1D-8D3C-8E69-A126-055F4A9B1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1081680"/>
            <a:ext cx="4338637" cy="25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Module 8</a:t>
            </a:r>
          </a:p>
          <a:p>
            <a:r>
              <a:rPr lang="en-US">
                <a:latin typeface="roboto"/>
                <a:cs typeface="Calibri Light"/>
              </a:rPr>
              <a:t>ML Algorithms - I</a:t>
            </a:r>
            <a:endParaRPr lang="en-US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80727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Wind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Sunny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 = [2+, 3-]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Strong</a:t>
            </a:r>
            <a:r>
              <a:rPr lang="en-US" dirty="0">
                <a:cs typeface="Calibri"/>
              </a:rPr>
              <a:t> = [1+, 1-]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Weak</a:t>
            </a:r>
            <a:r>
              <a:rPr lang="en-US" dirty="0">
                <a:cs typeface="Calibri"/>
              </a:rPr>
              <a:t> = [1+, 2-]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Strong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Weak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426529" y="4338864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, Wind)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5334E1D-8D3C-8E69-A126-055F4A9B1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1081680"/>
            <a:ext cx="4338637" cy="25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Choosing best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378904" y="1608364"/>
            <a:ext cx="28919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Sunny</a:t>
            </a:r>
            <a:r>
              <a:rPr lang="en-US" dirty="0">
                <a:cs typeface="Calibri"/>
              </a:rPr>
              <a:t>, Temp)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Gain(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Sunny</a:t>
            </a:r>
            <a:r>
              <a:rPr lang="en-US" dirty="0">
                <a:ea typeface="+mn-lt"/>
                <a:cs typeface="+mn-lt"/>
              </a:rPr>
              <a:t>, Humidity)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Gain(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Sunny</a:t>
            </a:r>
            <a:r>
              <a:rPr lang="en-US" dirty="0">
                <a:ea typeface="+mn-lt"/>
                <a:cs typeface="+mn-lt"/>
              </a:rPr>
              <a:t>, Wind) =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5334E1D-8D3C-8E69-A126-055F4A9B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081680"/>
            <a:ext cx="4338637" cy="25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roboto"/>
                <a:cs typeface="Calibri Light"/>
              </a:rPr>
              <a:t>Draw Decision Tree with the chosen splitting attribute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7834ED6-FD36-20C1-402A-5043AE6185E2}"/>
              </a:ext>
            </a:extLst>
          </p:cNvPr>
          <p:cNvSpPr/>
          <p:nvPr/>
        </p:nvSpPr>
        <p:spPr>
          <a:xfrm>
            <a:off x="7724773" y="612775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Outlook</a:t>
            </a:r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19FA132-C787-D55F-3CA4-A12A3A0C282D}"/>
              </a:ext>
            </a:extLst>
          </p:cNvPr>
          <p:cNvSpPr/>
          <p:nvPr/>
        </p:nvSpPr>
        <p:spPr>
          <a:xfrm>
            <a:off x="5803898" y="3057525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31B92FB-E37B-D7B7-A289-BD9C7E7B910E}"/>
              </a:ext>
            </a:extLst>
          </p:cNvPr>
          <p:cNvSpPr/>
          <p:nvPr/>
        </p:nvSpPr>
        <p:spPr>
          <a:xfrm>
            <a:off x="7700961" y="3065462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E88C7E-7827-9C52-A599-AF0482F1C162}"/>
              </a:ext>
            </a:extLst>
          </p:cNvPr>
          <p:cNvSpPr/>
          <p:nvPr/>
        </p:nvSpPr>
        <p:spPr>
          <a:xfrm>
            <a:off x="9598023" y="3065462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B2B47-5CD6-33C3-BCC9-B311CC16D45E}"/>
              </a:ext>
            </a:extLst>
          </p:cNvPr>
          <p:cNvCxnSpPr/>
          <p:nvPr/>
        </p:nvCxnSpPr>
        <p:spPr>
          <a:xfrm flipH="1">
            <a:off x="6535737" y="2185987"/>
            <a:ext cx="1912938" cy="904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AD4A76-EA43-A5E1-F8E5-207AF550D406}"/>
              </a:ext>
            </a:extLst>
          </p:cNvPr>
          <p:cNvCxnSpPr>
            <a:cxnSpLocks/>
          </p:cNvCxnSpPr>
          <p:nvPr/>
        </p:nvCxnSpPr>
        <p:spPr>
          <a:xfrm flipH="1">
            <a:off x="8440739" y="2082801"/>
            <a:ext cx="47623" cy="976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6C49F6-EE25-160B-9A62-805FBF3461EA}"/>
              </a:ext>
            </a:extLst>
          </p:cNvPr>
          <p:cNvCxnSpPr>
            <a:cxnSpLocks/>
          </p:cNvCxnSpPr>
          <p:nvPr/>
        </p:nvCxnSpPr>
        <p:spPr>
          <a:xfrm>
            <a:off x="8512175" y="2178051"/>
            <a:ext cx="1809749" cy="9128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38653D-C2CE-AA49-3EA7-FC53F02C7AB3}"/>
              </a:ext>
            </a:extLst>
          </p:cNvPr>
          <p:cNvSpPr txBox="1"/>
          <p:nvPr/>
        </p:nvSpPr>
        <p:spPr>
          <a:xfrm>
            <a:off x="6937375" y="2405061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Sunny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AFB42-F946-E3DC-F6B8-940A842648A9}"/>
              </a:ext>
            </a:extLst>
          </p:cNvPr>
          <p:cNvSpPr txBox="1"/>
          <p:nvPr/>
        </p:nvSpPr>
        <p:spPr>
          <a:xfrm>
            <a:off x="7937498" y="2500311"/>
            <a:ext cx="120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Overcast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FCB4-C843-2473-4BA9-A6DD2271DAE2}"/>
              </a:ext>
            </a:extLst>
          </p:cNvPr>
          <p:cNvSpPr txBox="1"/>
          <p:nvPr/>
        </p:nvSpPr>
        <p:spPr>
          <a:xfrm>
            <a:off x="9239249" y="2405060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Rain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D8B81-8FB8-7A90-9B62-16E4D8A89C2E}"/>
              </a:ext>
            </a:extLst>
          </p:cNvPr>
          <p:cNvSpPr txBox="1"/>
          <p:nvPr/>
        </p:nvSpPr>
        <p:spPr>
          <a:xfrm>
            <a:off x="6851650" y="2684463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[2+, 3-</a:t>
            </a:r>
            <a:r>
              <a:rPr lang="en-US" dirty="0"/>
              <a:t>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B25E1-F5BE-E43B-289E-D7A477FF5F52}"/>
              </a:ext>
            </a:extLst>
          </p:cNvPr>
          <p:cNvSpPr txBox="1"/>
          <p:nvPr/>
        </p:nvSpPr>
        <p:spPr>
          <a:xfrm>
            <a:off x="8034338" y="2747962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[4+, 0-]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3C58B-67C6-AE68-E949-EA0FA41EDAB6}"/>
              </a:ext>
            </a:extLst>
          </p:cNvPr>
          <p:cNvSpPr txBox="1"/>
          <p:nvPr/>
        </p:nvSpPr>
        <p:spPr>
          <a:xfrm>
            <a:off x="9145588" y="2692400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[3+, 2-]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24064-3ECB-4EC7-3D60-23ED3036904A}"/>
              </a:ext>
            </a:extLst>
          </p:cNvPr>
          <p:cNvSpPr txBox="1"/>
          <p:nvPr/>
        </p:nvSpPr>
        <p:spPr>
          <a:xfrm>
            <a:off x="6334124" y="3548062"/>
            <a:ext cx="714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?</a:t>
            </a:r>
            <a:endParaRPr lang="en-US" sz="32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E9C61-CC2D-7E83-3C4F-D3478D9A59CB}"/>
              </a:ext>
            </a:extLst>
          </p:cNvPr>
          <p:cNvSpPr txBox="1"/>
          <p:nvPr/>
        </p:nvSpPr>
        <p:spPr>
          <a:xfrm>
            <a:off x="10159998" y="3595687"/>
            <a:ext cx="714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?</a:t>
            </a:r>
            <a:endParaRPr lang="en-US" sz="320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BE32B-7E1B-938E-90DB-6B4896CAD1A3}"/>
              </a:ext>
            </a:extLst>
          </p:cNvPr>
          <p:cNvSpPr txBox="1"/>
          <p:nvPr/>
        </p:nvSpPr>
        <p:spPr>
          <a:xfrm>
            <a:off x="8034336" y="3533775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YES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657AD68E-7F13-CD52-C4FD-C4700C52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" y="1811930"/>
            <a:ext cx="4338637" cy="25038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1BA96-D292-430C-8DDF-6A425A248D17}"/>
              </a:ext>
            </a:extLst>
          </p:cNvPr>
          <p:cNvSpPr txBox="1"/>
          <p:nvPr/>
        </p:nvSpPr>
        <p:spPr>
          <a:xfrm>
            <a:off x="5873748" y="3595687"/>
            <a:ext cx="1928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Humidity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BA9E0F-74C8-FA1B-A511-18483C6FDC81}"/>
              </a:ext>
            </a:extLst>
          </p:cNvPr>
          <p:cNvSpPr txBox="1"/>
          <p:nvPr/>
        </p:nvSpPr>
        <p:spPr>
          <a:xfrm>
            <a:off x="7619999" y="554037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C478BB-346B-EADD-3DAD-BAE1028F5C0E}"/>
              </a:ext>
            </a:extLst>
          </p:cNvPr>
          <p:cNvCxnSpPr>
            <a:cxnSpLocks/>
          </p:cNvCxnSpPr>
          <p:nvPr/>
        </p:nvCxnSpPr>
        <p:spPr>
          <a:xfrm flipH="1">
            <a:off x="5472112" y="4614862"/>
            <a:ext cx="976313" cy="650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FD8949-E7E0-E986-9698-39557C3C951E}"/>
              </a:ext>
            </a:extLst>
          </p:cNvPr>
          <p:cNvCxnSpPr>
            <a:cxnSpLocks/>
          </p:cNvCxnSpPr>
          <p:nvPr/>
        </p:nvCxnSpPr>
        <p:spPr>
          <a:xfrm>
            <a:off x="6503988" y="4630737"/>
            <a:ext cx="1158874" cy="635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C3FD1CB6-775C-B22D-2230-DF37501A9826}"/>
              </a:ext>
            </a:extLst>
          </p:cNvPr>
          <p:cNvSpPr/>
          <p:nvPr/>
        </p:nvSpPr>
        <p:spPr>
          <a:xfrm>
            <a:off x="4486273" y="4891087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74DC9EB-617C-70B6-29A8-C776317CA679}"/>
              </a:ext>
            </a:extLst>
          </p:cNvPr>
          <p:cNvSpPr/>
          <p:nvPr/>
        </p:nvSpPr>
        <p:spPr>
          <a:xfrm>
            <a:off x="6923085" y="4914900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E9B64-5A36-9282-9415-29BF11AAE5E3}"/>
              </a:ext>
            </a:extLst>
          </p:cNvPr>
          <p:cNvSpPr txBox="1"/>
          <p:nvPr/>
        </p:nvSpPr>
        <p:spPr>
          <a:xfrm>
            <a:off x="5810248" y="4579935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High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DB49F5-BEB8-CDBB-4101-6A5CD43E5B52}"/>
              </a:ext>
            </a:extLst>
          </p:cNvPr>
          <p:cNvSpPr txBox="1"/>
          <p:nvPr/>
        </p:nvSpPr>
        <p:spPr>
          <a:xfrm>
            <a:off x="5756274" y="4811712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[0+, 3-]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68F85E-F375-E883-F66C-5A5C1C9275BF}"/>
              </a:ext>
            </a:extLst>
          </p:cNvPr>
          <p:cNvSpPr txBox="1"/>
          <p:nvPr/>
        </p:nvSpPr>
        <p:spPr>
          <a:xfrm>
            <a:off x="6675436" y="4540248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Normal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4C4F1-C44C-2835-961A-AEB85053B5D0}"/>
              </a:ext>
            </a:extLst>
          </p:cNvPr>
          <p:cNvSpPr txBox="1"/>
          <p:nvPr/>
        </p:nvSpPr>
        <p:spPr>
          <a:xfrm>
            <a:off x="6692900" y="4732337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[2+, 0-]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BE9B6-FE9C-3B5A-52A0-A4F4AD9891B6}"/>
              </a:ext>
            </a:extLst>
          </p:cNvPr>
          <p:cNvSpPr txBox="1"/>
          <p:nvPr/>
        </p:nvSpPr>
        <p:spPr>
          <a:xfrm>
            <a:off x="7272335" y="5367338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5D25F-02F3-D851-9375-11266681121C}"/>
              </a:ext>
            </a:extLst>
          </p:cNvPr>
          <p:cNvSpPr txBox="1"/>
          <p:nvPr/>
        </p:nvSpPr>
        <p:spPr>
          <a:xfrm>
            <a:off x="4851398" y="5367338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955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0707D6D9-14C4-6D5B-7829-D07439B7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9" y="1110896"/>
            <a:ext cx="4711491" cy="51223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23853-A136-F40C-DD24-F7423384FCCA}"/>
              </a:ext>
            </a:extLst>
          </p:cNvPr>
          <p:cNvCxnSpPr/>
          <p:nvPr/>
        </p:nvCxnSpPr>
        <p:spPr>
          <a:xfrm>
            <a:off x="5003800" y="2813050"/>
            <a:ext cx="2478087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2AF61-4C4F-CEBE-BCC6-E87DFDBBC574}"/>
              </a:ext>
            </a:extLst>
          </p:cNvPr>
          <p:cNvCxnSpPr>
            <a:cxnSpLocks/>
          </p:cNvCxnSpPr>
          <p:nvPr/>
        </p:nvCxnSpPr>
        <p:spPr>
          <a:xfrm>
            <a:off x="4995862" y="3178175"/>
            <a:ext cx="248602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50B75C-7852-5407-701F-82562BE43450}"/>
              </a:ext>
            </a:extLst>
          </p:cNvPr>
          <p:cNvCxnSpPr>
            <a:cxnSpLocks/>
          </p:cNvCxnSpPr>
          <p:nvPr/>
        </p:nvCxnSpPr>
        <p:spPr>
          <a:xfrm>
            <a:off x="5027612" y="3471863"/>
            <a:ext cx="2462213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206CED-6E53-9E23-AD0F-D5B5F1DF4D51}"/>
              </a:ext>
            </a:extLst>
          </p:cNvPr>
          <p:cNvCxnSpPr>
            <a:cxnSpLocks/>
          </p:cNvCxnSpPr>
          <p:nvPr/>
        </p:nvCxnSpPr>
        <p:spPr>
          <a:xfrm flipV="1">
            <a:off x="5035549" y="4235451"/>
            <a:ext cx="2454276" cy="5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87D1CF-A629-677D-ADA1-C73D4394B264}"/>
              </a:ext>
            </a:extLst>
          </p:cNvPr>
          <p:cNvCxnSpPr>
            <a:cxnSpLocks/>
          </p:cNvCxnSpPr>
          <p:nvPr/>
        </p:nvCxnSpPr>
        <p:spPr>
          <a:xfrm flipV="1">
            <a:off x="5003800" y="4608513"/>
            <a:ext cx="2525712" cy="150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0A01924-D25D-5756-0780-A55C6446B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462" y="2265201"/>
            <a:ext cx="4505325" cy="25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5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Temp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Rain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 = [3+, 2-]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Hot</a:t>
            </a:r>
            <a:r>
              <a:rPr lang="en-US" dirty="0">
                <a:cs typeface="Calibri"/>
              </a:rPr>
              <a:t> = [0+, 0-]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Mild</a:t>
            </a:r>
            <a:r>
              <a:rPr lang="en-US" dirty="0">
                <a:cs typeface="Calibri"/>
              </a:rPr>
              <a:t> = [2+, 1-]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Cool</a:t>
            </a:r>
            <a:r>
              <a:rPr lang="en-US" dirty="0">
                <a:cs typeface="Calibri"/>
              </a:rPr>
              <a:t> = [1+, 1-]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Hot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Mild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Cool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426529" y="4338864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, Temp)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6" descr="Table&#10;&#10;Description automatically generated">
            <a:extLst>
              <a:ext uri="{FF2B5EF4-FFF2-40B4-BE49-F238E27FC236}">
                <a16:creationId xmlns:a16="http://schemas.microsoft.com/office/drawing/2014/main" id="{7731581E-220D-0A1F-6493-9E10BB0F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37" y="1153951"/>
            <a:ext cx="4505325" cy="25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Humidity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Rain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 = [3+, 2-]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High</a:t>
            </a:r>
            <a:r>
              <a:rPr lang="en-US" dirty="0">
                <a:cs typeface="Calibri"/>
              </a:rPr>
              <a:t> = [1+, 1-]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Normal</a:t>
            </a:r>
            <a:r>
              <a:rPr lang="en-US" dirty="0">
                <a:cs typeface="Calibri"/>
              </a:rPr>
              <a:t> = [2+, 1-]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High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Normal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426529" y="4338864"/>
            <a:ext cx="2510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, Humidity)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6" descr="Table&#10;&#10;Description automatically generated">
            <a:extLst>
              <a:ext uri="{FF2B5EF4-FFF2-40B4-BE49-F238E27FC236}">
                <a16:creationId xmlns:a16="http://schemas.microsoft.com/office/drawing/2014/main" id="{3031A9D3-7337-F81B-2969-9CB941EC9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37" y="1138076"/>
            <a:ext cx="4505325" cy="25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Calculate the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BF3C57-D09B-9EC3-297B-C26929FC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28" y="1016480"/>
            <a:ext cx="2743200" cy="36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3A7C6-37AA-8D7D-3584-8ECB5B3D08C1}"/>
              </a:ext>
            </a:extLst>
          </p:cNvPr>
          <p:cNvSpPr txBox="1"/>
          <p:nvPr/>
        </p:nvSpPr>
        <p:spPr>
          <a:xfrm>
            <a:off x="5363029" y="1386115"/>
            <a:ext cx="225697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Attribute: </a:t>
            </a:r>
            <a:r>
              <a:rPr lang="en-US" b="1" dirty="0">
                <a:cs typeface="Calibri"/>
              </a:rPr>
              <a:t>Wind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Rain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cs typeface="Calibri"/>
              </a:rPr>
              <a:t> = [3+, 2-]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Strong</a:t>
            </a:r>
            <a:r>
              <a:rPr lang="en-US" dirty="0">
                <a:cs typeface="Calibri"/>
              </a:rPr>
              <a:t> = [0+, 2-]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Weak</a:t>
            </a:r>
            <a:r>
              <a:rPr lang="en-US" dirty="0">
                <a:cs typeface="Calibri"/>
              </a:rPr>
              <a:t> = [2+, 0-]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0ABD-6FF6-AC08-8D64-B7C65C3600BF}"/>
              </a:ext>
            </a:extLst>
          </p:cNvPr>
          <p:cNvSpPr txBox="1"/>
          <p:nvPr/>
        </p:nvSpPr>
        <p:spPr>
          <a:xfrm>
            <a:off x="7347404" y="1909990"/>
            <a:ext cx="46223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Strong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Entropy(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Weak</a:t>
            </a:r>
            <a:r>
              <a:rPr lang="en-US" dirty="0">
                <a:cs typeface="Calibri"/>
              </a:rPr>
              <a:t>) =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426529" y="4338864"/>
            <a:ext cx="22569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, Wind) =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6" descr="Table&#10;&#10;Description automatically generated">
            <a:extLst>
              <a:ext uri="{FF2B5EF4-FFF2-40B4-BE49-F238E27FC236}">
                <a16:creationId xmlns:a16="http://schemas.microsoft.com/office/drawing/2014/main" id="{289F5E12-2A45-2DC1-A381-0479C842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37" y="1106326"/>
            <a:ext cx="4505325" cy="25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3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Choosing best next attribute for split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0F225-E74F-C994-56CB-0740289CFE12}"/>
              </a:ext>
            </a:extLst>
          </p:cNvPr>
          <p:cNvSpPr txBox="1"/>
          <p:nvPr/>
        </p:nvSpPr>
        <p:spPr>
          <a:xfrm>
            <a:off x="5378904" y="1608364"/>
            <a:ext cx="28919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Gain(</a:t>
            </a:r>
            <a:r>
              <a:rPr lang="en-US" dirty="0" err="1">
                <a:cs typeface="Calibri"/>
              </a:rPr>
              <a:t>S</a:t>
            </a:r>
            <a:r>
              <a:rPr lang="en-US" baseline="-25000" dirty="0" err="1">
                <a:cs typeface="Calibri"/>
              </a:rPr>
              <a:t>Rain</a:t>
            </a:r>
            <a:r>
              <a:rPr lang="en-US" dirty="0">
                <a:cs typeface="Calibri"/>
              </a:rPr>
              <a:t>, Temp)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Gain(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Rain</a:t>
            </a:r>
            <a:r>
              <a:rPr lang="en-US" dirty="0">
                <a:ea typeface="+mn-lt"/>
                <a:cs typeface="+mn-lt"/>
              </a:rPr>
              <a:t>, Humidity) =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Gain(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baseline="-25000" dirty="0" err="1">
                <a:ea typeface="+mn-lt"/>
                <a:cs typeface="+mn-lt"/>
              </a:rPr>
              <a:t>Rain</a:t>
            </a:r>
            <a:r>
              <a:rPr lang="en-US" dirty="0">
                <a:ea typeface="+mn-lt"/>
                <a:cs typeface="+mn-lt"/>
              </a:rPr>
              <a:t>, Wind) =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AD31385-1B21-2973-E554-EE30D0383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328576"/>
            <a:ext cx="4505325" cy="25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roboto"/>
                <a:cs typeface="Calibri Light"/>
              </a:rPr>
              <a:t>Draw Decision Tree with the chosen splitting attribute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969821-18FC-4EB1-83DA-8F422787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7834ED6-FD36-20C1-402A-5043AE6185E2}"/>
              </a:ext>
            </a:extLst>
          </p:cNvPr>
          <p:cNvSpPr/>
          <p:nvPr/>
        </p:nvSpPr>
        <p:spPr>
          <a:xfrm>
            <a:off x="7724773" y="612775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Outlook</a:t>
            </a:r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19FA132-C787-D55F-3CA4-A12A3A0C282D}"/>
              </a:ext>
            </a:extLst>
          </p:cNvPr>
          <p:cNvSpPr/>
          <p:nvPr/>
        </p:nvSpPr>
        <p:spPr>
          <a:xfrm>
            <a:off x="5803898" y="3057525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31B92FB-E37B-D7B7-A289-BD9C7E7B910E}"/>
              </a:ext>
            </a:extLst>
          </p:cNvPr>
          <p:cNvSpPr/>
          <p:nvPr/>
        </p:nvSpPr>
        <p:spPr>
          <a:xfrm>
            <a:off x="7700961" y="3065462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E88C7E-7827-9C52-A599-AF0482F1C162}"/>
              </a:ext>
            </a:extLst>
          </p:cNvPr>
          <p:cNvSpPr/>
          <p:nvPr/>
        </p:nvSpPr>
        <p:spPr>
          <a:xfrm>
            <a:off x="9598023" y="3065462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B2B47-5CD6-33C3-BCC9-B311CC16D45E}"/>
              </a:ext>
            </a:extLst>
          </p:cNvPr>
          <p:cNvCxnSpPr/>
          <p:nvPr/>
        </p:nvCxnSpPr>
        <p:spPr>
          <a:xfrm flipH="1">
            <a:off x="6535737" y="2185987"/>
            <a:ext cx="1912938" cy="904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AD4A76-EA43-A5E1-F8E5-207AF550D406}"/>
              </a:ext>
            </a:extLst>
          </p:cNvPr>
          <p:cNvCxnSpPr>
            <a:cxnSpLocks/>
          </p:cNvCxnSpPr>
          <p:nvPr/>
        </p:nvCxnSpPr>
        <p:spPr>
          <a:xfrm flipH="1">
            <a:off x="8440739" y="2082801"/>
            <a:ext cx="47623" cy="976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6C49F6-EE25-160B-9A62-805FBF3461EA}"/>
              </a:ext>
            </a:extLst>
          </p:cNvPr>
          <p:cNvCxnSpPr>
            <a:cxnSpLocks/>
          </p:cNvCxnSpPr>
          <p:nvPr/>
        </p:nvCxnSpPr>
        <p:spPr>
          <a:xfrm>
            <a:off x="8512175" y="2178051"/>
            <a:ext cx="1809749" cy="9128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38653D-C2CE-AA49-3EA7-FC53F02C7AB3}"/>
              </a:ext>
            </a:extLst>
          </p:cNvPr>
          <p:cNvSpPr txBox="1"/>
          <p:nvPr/>
        </p:nvSpPr>
        <p:spPr>
          <a:xfrm>
            <a:off x="6937375" y="2405061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Sunny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AFB42-F946-E3DC-F6B8-940A842648A9}"/>
              </a:ext>
            </a:extLst>
          </p:cNvPr>
          <p:cNvSpPr txBox="1"/>
          <p:nvPr/>
        </p:nvSpPr>
        <p:spPr>
          <a:xfrm>
            <a:off x="7937498" y="2500311"/>
            <a:ext cx="120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Overcast</a:t>
            </a:r>
            <a:endParaRPr 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FCB4-C843-2473-4BA9-A6DD2271DAE2}"/>
              </a:ext>
            </a:extLst>
          </p:cNvPr>
          <p:cNvSpPr txBox="1"/>
          <p:nvPr/>
        </p:nvSpPr>
        <p:spPr>
          <a:xfrm>
            <a:off x="9239249" y="2405060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Rain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D8B81-8FB8-7A90-9B62-16E4D8A89C2E}"/>
              </a:ext>
            </a:extLst>
          </p:cNvPr>
          <p:cNvSpPr txBox="1"/>
          <p:nvPr/>
        </p:nvSpPr>
        <p:spPr>
          <a:xfrm>
            <a:off x="6851650" y="2684463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[2+, 3-</a:t>
            </a:r>
            <a:r>
              <a:rPr lang="en-US" dirty="0"/>
              <a:t>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B25E1-F5BE-E43B-289E-D7A477FF5F52}"/>
              </a:ext>
            </a:extLst>
          </p:cNvPr>
          <p:cNvSpPr txBox="1"/>
          <p:nvPr/>
        </p:nvSpPr>
        <p:spPr>
          <a:xfrm>
            <a:off x="8034338" y="2747962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[4+, 0-]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3C58B-67C6-AE68-E949-EA0FA41EDAB6}"/>
              </a:ext>
            </a:extLst>
          </p:cNvPr>
          <p:cNvSpPr txBox="1"/>
          <p:nvPr/>
        </p:nvSpPr>
        <p:spPr>
          <a:xfrm>
            <a:off x="9145588" y="2692400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[3+, 2-]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24064-3ECB-4EC7-3D60-23ED3036904A}"/>
              </a:ext>
            </a:extLst>
          </p:cNvPr>
          <p:cNvSpPr txBox="1"/>
          <p:nvPr/>
        </p:nvSpPr>
        <p:spPr>
          <a:xfrm>
            <a:off x="6334124" y="3548062"/>
            <a:ext cx="714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?</a:t>
            </a:r>
            <a:endParaRPr lang="en-US" sz="32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E9C61-CC2D-7E83-3C4F-D3478D9A59CB}"/>
              </a:ext>
            </a:extLst>
          </p:cNvPr>
          <p:cNvSpPr txBox="1"/>
          <p:nvPr/>
        </p:nvSpPr>
        <p:spPr>
          <a:xfrm>
            <a:off x="10159998" y="3595687"/>
            <a:ext cx="7143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?</a:t>
            </a:r>
            <a:endParaRPr lang="en-US" sz="320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BE32B-7E1B-938E-90DB-6B4896CAD1A3}"/>
              </a:ext>
            </a:extLst>
          </p:cNvPr>
          <p:cNvSpPr txBox="1"/>
          <p:nvPr/>
        </p:nvSpPr>
        <p:spPr>
          <a:xfrm>
            <a:off x="8034336" y="3533775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E1BA96-D292-430C-8DDF-6A425A248D17}"/>
              </a:ext>
            </a:extLst>
          </p:cNvPr>
          <p:cNvSpPr txBox="1"/>
          <p:nvPr/>
        </p:nvSpPr>
        <p:spPr>
          <a:xfrm>
            <a:off x="5873748" y="3595687"/>
            <a:ext cx="1928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Humidity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BA9E0F-74C8-FA1B-A511-18483C6FDC81}"/>
              </a:ext>
            </a:extLst>
          </p:cNvPr>
          <p:cNvSpPr txBox="1"/>
          <p:nvPr/>
        </p:nvSpPr>
        <p:spPr>
          <a:xfrm>
            <a:off x="7619999" y="554037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C478BB-346B-EADD-3DAD-BAE1028F5C0E}"/>
              </a:ext>
            </a:extLst>
          </p:cNvPr>
          <p:cNvCxnSpPr>
            <a:cxnSpLocks/>
          </p:cNvCxnSpPr>
          <p:nvPr/>
        </p:nvCxnSpPr>
        <p:spPr>
          <a:xfrm flipH="1">
            <a:off x="5472112" y="4614862"/>
            <a:ext cx="976313" cy="650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FD8949-E7E0-E986-9698-39557C3C951E}"/>
              </a:ext>
            </a:extLst>
          </p:cNvPr>
          <p:cNvCxnSpPr>
            <a:cxnSpLocks/>
          </p:cNvCxnSpPr>
          <p:nvPr/>
        </p:nvCxnSpPr>
        <p:spPr>
          <a:xfrm>
            <a:off x="6503988" y="4630737"/>
            <a:ext cx="1158874" cy="635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C3FD1CB6-775C-B22D-2230-DF37501A9826}"/>
              </a:ext>
            </a:extLst>
          </p:cNvPr>
          <p:cNvSpPr/>
          <p:nvPr/>
        </p:nvSpPr>
        <p:spPr>
          <a:xfrm>
            <a:off x="4486273" y="4891087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74DC9EB-617C-70B6-29A8-C776317CA679}"/>
              </a:ext>
            </a:extLst>
          </p:cNvPr>
          <p:cNvSpPr/>
          <p:nvPr/>
        </p:nvSpPr>
        <p:spPr>
          <a:xfrm>
            <a:off x="6923085" y="4914900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E9B64-5A36-9282-9415-29BF11AAE5E3}"/>
              </a:ext>
            </a:extLst>
          </p:cNvPr>
          <p:cNvSpPr txBox="1"/>
          <p:nvPr/>
        </p:nvSpPr>
        <p:spPr>
          <a:xfrm>
            <a:off x="5810248" y="4579935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High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DB49F5-BEB8-CDBB-4101-6A5CD43E5B52}"/>
              </a:ext>
            </a:extLst>
          </p:cNvPr>
          <p:cNvSpPr txBox="1"/>
          <p:nvPr/>
        </p:nvSpPr>
        <p:spPr>
          <a:xfrm>
            <a:off x="5756274" y="4811712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[0+, 3-]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68F85E-F375-E883-F66C-5A5C1C9275BF}"/>
              </a:ext>
            </a:extLst>
          </p:cNvPr>
          <p:cNvSpPr txBox="1"/>
          <p:nvPr/>
        </p:nvSpPr>
        <p:spPr>
          <a:xfrm>
            <a:off x="6675436" y="4540248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Normal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A4C4F1-C44C-2835-961A-AEB85053B5D0}"/>
              </a:ext>
            </a:extLst>
          </p:cNvPr>
          <p:cNvSpPr txBox="1"/>
          <p:nvPr/>
        </p:nvSpPr>
        <p:spPr>
          <a:xfrm>
            <a:off x="6692900" y="4732337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[2+, 0-]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BE9B6-FE9C-3B5A-52A0-A4F4AD9891B6}"/>
              </a:ext>
            </a:extLst>
          </p:cNvPr>
          <p:cNvSpPr txBox="1"/>
          <p:nvPr/>
        </p:nvSpPr>
        <p:spPr>
          <a:xfrm>
            <a:off x="7272335" y="5367338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5D25F-02F3-D851-9375-11266681121C}"/>
              </a:ext>
            </a:extLst>
          </p:cNvPr>
          <p:cNvSpPr txBox="1"/>
          <p:nvPr/>
        </p:nvSpPr>
        <p:spPr>
          <a:xfrm>
            <a:off x="4851398" y="5367338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NO</a:t>
            </a:r>
          </a:p>
        </p:txBody>
      </p:sp>
      <p:pic>
        <p:nvPicPr>
          <p:cNvPr id="9" name="Picture 6" descr="Table&#10;&#10;Description automatically generated">
            <a:extLst>
              <a:ext uri="{FF2B5EF4-FFF2-40B4-BE49-F238E27FC236}">
                <a16:creationId xmlns:a16="http://schemas.microsoft.com/office/drawing/2014/main" id="{94C62FA3-924B-A378-B3FE-072BB1635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2" y="1820701"/>
            <a:ext cx="4505325" cy="25895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EE8C8C7-0997-E69A-EF73-3EE9F2C66B56}"/>
              </a:ext>
            </a:extLst>
          </p:cNvPr>
          <p:cNvSpPr txBox="1"/>
          <p:nvPr/>
        </p:nvSpPr>
        <p:spPr>
          <a:xfrm>
            <a:off x="11572873" y="552450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379CC2-0A98-4A46-5FF8-1EAF80979D39}"/>
              </a:ext>
            </a:extLst>
          </p:cNvPr>
          <p:cNvCxnSpPr>
            <a:cxnSpLocks/>
          </p:cNvCxnSpPr>
          <p:nvPr/>
        </p:nvCxnSpPr>
        <p:spPr>
          <a:xfrm flipH="1">
            <a:off x="9434512" y="4608512"/>
            <a:ext cx="976313" cy="6508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2C553C-1D3C-8170-7493-0260D2D4EA7C}"/>
              </a:ext>
            </a:extLst>
          </p:cNvPr>
          <p:cNvCxnSpPr>
            <a:cxnSpLocks/>
          </p:cNvCxnSpPr>
          <p:nvPr/>
        </p:nvCxnSpPr>
        <p:spPr>
          <a:xfrm>
            <a:off x="10466388" y="4624387"/>
            <a:ext cx="1158874" cy="635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1E552D8-F09A-D183-5433-4F2EF14607B8}"/>
              </a:ext>
            </a:extLst>
          </p:cNvPr>
          <p:cNvSpPr/>
          <p:nvPr/>
        </p:nvSpPr>
        <p:spPr>
          <a:xfrm>
            <a:off x="8448673" y="4884737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A2A26D65-6270-7E55-66F3-A670A8232825}"/>
              </a:ext>
            </a:extLst>
          </p:cNvPr>
          <p:cNvSpPr/>
          <p:nvPr/>
        </p:nvSpPr>
        <p:spPr>
          <a:xfrm>
            <a:off x="10655298" y="4908550"/>
            <a:ext cx="1476375" cy="15478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15C376-B223-0B5C-333A-AE28E93A3C73}"/>
              </a:ext>
            </a:extLst>
          </p:cNvPr>
          <p:cNvSpPr txBox="1"/>
          <p:nvPr/>
        </p:nvSpPr>
        <p:spPr>
          <a:xfrm>
            <a:off x="9629773" y="4589460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Strong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7D2A2F-FBFB-3E45-0F7F-686DDB54648C}"/>
              </a:ext>
            </a:extLst>
          </p:cNvPr>
          <p:cNvSpPr txBox="1"/>
          <p:nvPr/>
        </p:nvSpPr>
        <p:spPr>
          <a:xfrm>
            <a:off x="9575799" y="4821237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[0+, 2-]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5B12A7-FFD5-3C1A-CE9B-9D93ADD2C10C}"/>
              </a:ext>
            </a:extLst>
          </p:cNvPr>
          <p:cNvSpPr txBox="1"/>
          <p:nvPr/>
        </p:nvSpPr>
        <p:spPr>
          <a:xfrm>
            <a:off x="10518773" y="4470398"/>
            <a:ext cx="9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Weak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22A1D1-CFDA-0BB2-BB66-C9A1D23CAD06}"/>
              </a:ext>
            </a:extLst>
          </p:cNvPr>
          <p:cNvSpPr txBox="1"/>
          <p:nvPr/>
        </p:nvSpPr>
        <p:spPr>
          <a:xfrm>
            <a:off x="10464800" y="4710112"/>
            <a:ext cx="90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[3+, 0-]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7D4B23-01BB-03F9-F6D9-514360283241}"/>
              </a:ext>
            </a:extLst>
          </p:cNvPr>
          <p:cNvSpPr txBox="1"/>
          <p:nvPr/>
        </p:nvSpPr>
        <p:spPr>
          <a:xfrm>
            <a:off x="11020423" y="5392738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2C69B8-E112-E05D-12DD-1824D83D1097}"/>
              </a:ext>
            </a:extLst>
          </p:cNvPr>
          <p:cNvSpPr txBox="1"/>
          <p:nvPr/>
        </p:nvSpPr>
        <p:spPr>
          <a:xfrm>
            <a:off x="9926635" y="3608388"/>
            <a:ext cx="1095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Wind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2C4858-A021-CE49-2EA8-336116A8707E}"/>
              </a:ext>
            </a:extLst>
          </p:cNvPr>
          <p:cNvSpPr txBox="1"/>
          <p:nvPr/>
        </p:nvSpPr>
        <p:spPr>
          <a:xfrm>
            <a:off x="8870948" y="5378450"/>
            <a:ext cx="904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/>
      <p:bldP spid="48" grpId="0"/>
      <p:bldP spid="50" grpId="0"/>
      <p:bldP spid="52" grpId="0"/>
      <p:bldP spid="54" grpId="0"/>
      <p:bldP spid="56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Caveats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1282262"/>
            <a:ext cx="1115147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roboto"/>
                <a:ea typeface="+mj-ea"/>
                <a:cs typeface="Calibri Light"/>
              </a:rPr>
              <a:t>How to deal with CONTINUOUS VALUED ATTRIBUTES?</a:t>
            </a:r>
            <a:endParaRPr lang="en-US" dirty="0">
              <a:ea typeface="+mj-ea"/>
              <a:cs typeface="Calibri" panose="020F050202020403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roboto"/>
                <a:ea typeface="roboto"/>
                <a:cs typeface="Calibri Light"/>
              </a:rPr>
              <a:t>Sort the attribute values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roboto"/>
                <a:ea typeface="roboto"/>
                <a:cs typeface="Calibri Light"/>
              </a:rPr>
              <a:t>Find discontinuities between Class changes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roboto"/>
                <a:ea typeface="roboto"/>
                <a:cs typeface="Calibri Light"/>
              </a:rPr>
              <a:t>Compute averages of those discontinuities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roboto"/>
                <a:ea typeface="roboto"/>
                <a:cs typeface="Calibri Light"/>
              </a:rPr>
              <a:t>Find Gains for these averages (thresholds)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roboto"/>
                <a:ea typeface="roboto"/>
                <a:cs typeface="Calibri Light"/>
              </a:rPr>
              <a:t>Choose the threshold with the best Gain as splitting attribute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roboto"/>
              <a:ea typeface="roboto"/>
              <a:cs typeface="Calibri Ligh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roboto"/>
              <a:ea typeface="roboto"/>
              <a:cs typeface="Calibr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roboto"/>
                <a:ea typeface="roboto"/>
                <a:cs typeface="Calibri Light"/>
              </a:rPr>
              <a:t>How to avoid OVERFITTING?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roboto"/>
                <a:ea typeface="roboto"/>
                <a:cs typeface="Calibri Light"/>
              </a:rPr>
              <a:t>Random Forest</a:t>
            </a:r>
          </a:p>
        </p:txBody>
      </p:sp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Decision Tree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2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783020" y="1019503"/>
            <a:ext cx="1115147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Non-parametric algorithm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Ask a series of questions designed to zero-in on the classification</a:t>
            </a:r>
          </a:p>
          <a:p>
            <a:r>
              <a:rPr lang="en-US" sz="2800">
                <a:latin typeface="roboto"/>
                <a:ea typeface="+mj-ea"/>
                <a:cs typeface="Calibri Light"/>
              </a:rPr>
              <a:t>Eg: To classify an animal, ask these questions to narrow down the decision process of classifying it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98A518E-0861-423D-9AE8-4A9AAEC5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59" y="2791337"/>
            <a:ext cx="6579475" cy="3464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856D0-74FB-43F7-AE0A-3EF6E2EFC94A}"/>
              </a:ext>
            </a:extLst>
          </p:cNvPr>
          <p:cNvSpPr txBox="1"/>
          <p:nvPr/>
        </p:nvSpPr>
        <p:spPr>
          <a:xfrm>
            <a:off x="835571" y="3270468"/>
            <a:ext cx="440733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Each question will cut the </a:t>
            </a:r>
            <a:r>
              <a:rPr lang="en-US" sz="2800">
                <a:latin typeface="roboto"/>
                <a:ea typeface="+mj-ea"/>
                <a:cs typeface="Calibri Light"/>
              </a:rPr>
              <a:t>number of options by half, quickly narrowing down the options.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Which questions to ask at each step???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046D7A0-EBC4-4263-B3F1-A59600C8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436" y="1119743"/>
            <a:ext cx="7280164" cy="5135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64A4CE-6469-423B-BDB8-2A798516A5C0}"/>
              </a:ext>
            </a:extLst>
          </p:cNvPr>
          <p:cNvSpPr txBox="1"/>
          <p:nvPr/>
        </p:nvSpPr>
        <p:spPr>
          <a:xfrm>
            <a:off x="222467" y="1264744"/>
            <a:ext cx="4407338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Use make_blobs()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Iteratively split the data along one or the other axis according to some quantitative criterion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At each level assign the label of the new region according to a majority vote of points within it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D67EA-A84C-43F4-861A-0BB185CC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7023CC7-2639-4A14-A524-5030BF88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269FD84-EDE4-47FE-A18C-E1F0F7AC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85" y="1171467"/>
            <a:ext cx="6851650" cy="5189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64A4CE-6469-423B-BDB8-2A798516A5C0}"/>
              </a:ext>
            </a:extLst>
          </p:cNvPr>
          <p:cNvSpPr txBox="1"/>
          <p:nvPr/>
        </p:nvSpPr>
        <p:spPr>
          <a:xfrm>
            <a:off x="625364" y="1711434"/>
            <a:ext cx="4407338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After first split, every point in the upper branch remains unchanged, so there is no need to further subdivide this branch</a:t>
            </a:r>
            <a:endParaRPr lang="en-US" dirty="0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Only split further if all nodes are not of one </a:t>
            </a:r>
            <a:r>
              <a:rPr lang="en-US" sz="2800" dirty="0" err="1">
                <a:latin typeface="roboto"/>
                <a:ea typeface="+mj-ea"/>
                <a:cs typeface="Calibri Light"/>
              </a:rPr>
              <a:t>colour</a:t>
            </a:r>
            <a:r>
              <a:rPr lang="en-US" sz="2800" dirty="0">
                <a:latin typeface="roboto"/>
                <a:ea typeface="+mj-ea"/>
                <a:cs typeface="Calibri Light"/>
              </a:rPr>
              <a:t> (class)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5F01170-78AB-4C0A-A8BD-2D3BE1EE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20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34EDD0-3A21-4829-87C5-0BB93217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440E542-6315-4AE3-A403-0D7B19CE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033" y="1508086"/>
            <a:ext cx="6213365" cy="4826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B35F0-92B9-4AEC-8BF4-052087F976E2}"/>
              </a:ext>
            </a:extLst>
          </p:cNvPr>
          <p:cNvSpPr txBox="1"/>
          <p:nvPr/>
        </p:nvSpPr>
        <p:spPr>
          <a:xfrm>
            <a:off x="655052" y="1295798"/>
            <a:ext cx="440733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After second split, every point in the lower left branch remains unchanged, so there is no need to further subdivide </a:t>
            </a:r>
            <a:r>
              <a:rPr lang="en-US" sz="2800">
                <a:latin typeface="roboto"/>
                <a:ea typeface="+mj-ea"/>
                <a:cs typeface="Calibri Light"/>
              </a:rPr>
              <a:t>this branch even though it has one or two outliers from other classes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Over-fitting happens when </a:t>
            </a:r>
            <a:r>
              <a:rPr lang="en-US" sz="2800">
                <a:latin typeface="roboto"/>
                <a:ea typeface="+mj-ea"/>
                <a:cs typeface="Calibri Light"/>
              </a:rPr>
              <a:t>there is too much sub-divisions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4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14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 Splitting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FEF304A-F04E-4F9E-A3D3-7C2513D5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41" y="1712818"/>
            <a:ext cx="5672411" cy="4211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1BA7573-B14C-4BF8-AD82-3B99E51F8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99" y="1715554"/>
            <a:ext cx="5889735" cy="4192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11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-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Decision Tree – Over-fitting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2A65BF-CBDE-4202-AF7B-AA9A61D6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B35F0-92B9-4AEC-8BF4-052087F976E2}"/>
              </a:ext>
            </a:extLst>
          </p:cNvPr>
          <p:cNvSpPr txBox="1"/>
          <p:nvPr/>
        </p:nvSpPr>
        <p:spPr>
          <a:xfrm>
            <a:off x="537778" y="1238468"/>
            <a:ext cx="903188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roboto"/>
                <a:ea typeface="+mj-ea"/>
                <a:cs typeface="Calibri Light"/>
              </a:rPr>
              <a:t>Combining two trees' </a:t>
            </a:r>
            <a:r>
              <a:rPr lang="en-US" sz="2800">
                <a:latin typeface="roboto"/>
                <a:ea typeface="+mj-ea"/>
                <a:cs typeface="Calibri Light"/>
              </a:rPr>
              <a:t>results would help !!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FBB7066-BEC2-4917-9A63-C04D7E06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03" y="2192148"/>
            <a:ext cx="11606923" cy="4076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PowerPoint Presentation</vt:lpstr>
      <vt:lpstr>PowerPoint Presentation</vt:lpstr>
      <vt:lpstr>Decision Tree</vt:lpstr>
      <vt:lpstr>Decision Tree</vt:lpstr>
      <vt:lpstr>Decision Tree</vt:lpstr>
      <vt:lpstr>Decision Tree</vt:lpstr>
      <vt:lpstr>Decision Tree</vt:lpstr>
      <vt:lpstr>Decision Tree Splitting</vt:lpstr>
      <vt:lpstr>Decision Tree – Over-fitting</vt:lpstr>
      <vt:lpstr>Math... a little bit</vt:lpstr>
      <vt:lpstr>Case Study – Hand Computation</vt:lpstr>
      <vt:lpstr>Temp Attribute</vt:lpstr>
      <vt:lpstr>Humidity Attribute</vt:lpstr>
      <vt:lpstr>Wind attribute</vt:lpstr>
      <vt:lpstr>Choose the best attribute to split</vt:lpstr>
      <vt:lpstr>Draw Decision Tree with the chosen splitting attribute</vt:lpstr>
      <vt:lpstr>Calculate the next attribute for split</vt:lpstr>
      <vt:lpstr>Calculate the next attribute for split</vt:lpstr>
      <vt:lpstr>Calculate the next attribute for split</vt:lpstr>
      <vt:lpstr>Calculate the next attribute for split</vt:lpstr>
      <vt:lpstr>Choosing best next attribute for split</vt:lpstr>
      <vt:lpstr>Draw Decision Tree with the chosen splitting attribute</vt:lpstr>
      <vt:lpstr>Calculate the next attribute for split</vt:lpstr>
      <vt:lpstr>Calculate the next attribute for split</vt:lpstr>
      <vt:lpstr>Calculate the next attribute for split</vt:lpstr>
      <vt:lpstr>Calculate the next attribute for split</vt:lpstr>
      <vt:lpstr>Choosing best next attribute for split</vt:lpstr>
      <vt:lpstr>Draw Decision Tree with the chosen splitting attribute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2022-09-23T19:42:12Z</dcterms:created>
  <dcterms:modified xsi:type="dcterms:W3CDTF">2022-09-23T19:42:48Z</dcterms:modified>
</cp:coreProperties>
</file>