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504" r:id="rId6"/>
    <p:sldId id="321" r:id="rId7"/>
    <p:sldId id="544" r:id="rId8"/>
    <p:sldId id="545" r:id="rId9"/>
    <p:sldId id="551" r:id="rId10"/>
    <p:sldId id="552" r:id="rId11"/>
    <p:sldId id="610" r:id="rId12"/>
    <p:sldId id="611" r:id="rId13"/>
    <p:sldId id="612" r:id="rId14"/>
    <p:sldId id="613" r:id="rId15"/>
    <p:sldId id="614" r:id="rId16"/>
    <p:sldId id="553" r:id="rId17"/>
    <p:sldId id="554" r:id="rId18"/>
    <p:sldId id="549" r:id="rId19"/>
    <p:sldId id="561" r:id="rId20"/>
    <p:sldId id="564" r:id="rId21"/>
    <p:sldId id="565" r:id="rId22"/>
    <p:sldId id="566" r:id="rId23"/>
    <p:sldId id="567" r:id="rId24"/>
    <p:sldId id="568" r:id="rId25"/>
    <p:sldId id="562" r:id="rId26"/>
    <p:sldId id="569" r:id="rId27"/>
    <p:sldId id="596" r:id="rId28"/>
    <p:sldId id="595" r:id="rId29"/>
    <p:sldId id="599" r:id="rId30"/>
    <p:sldId id="597" r:id="rId31"/>
    <p:sldId id="598" r:id="rId32"/>
    <p:sldId id="600" r:id="rId33"/>
    <p:sldId id="601" r:id="rId34"/>
    <p:sldId id="594" r:id="rId35"/>
    <p:sldId id="604" r:id="rId36"/>
    <p:sldId id="603" r:id="rId37"/>
    <p:sldId id="605" r:id="rId38"/>
    <p:sldId id="607" r:id="rId39"/>
    <p:sldId id="606" r:id="rId40"/>
    <p:sldId id="550" r:id="rId41"/>
    <p:sldId id="586" r:id="rId42"/>
    <p:sldId id="587" r:id="rId43"/>
    <p:sldId id="588" r:id="rId44"/>
    <p:sldId id="589" r:id="rId45"/>
    <p:sldId id="590" r:id="rId46"/>
    <p:sldId id="4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2F685D47-1B98-2E9E-44E9-38F2D014CAAC}" v="22" dt="2020-12-28T15:26:16.614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9A177FFB-FB64-37AF-17C7-CCEC2C193DFF}" v="4481" dt="2020-12-29T13:20:50.336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55CC044-4CB8-AE37-D672-A40B67C9B0D1}" v="921" dt="2021-01-25T19:39:40.558"/>
    <p1510:client id="{E23ED800-CA5E-F6E8-A603-F37CFD05952B}" v="693" dt="2021-01-25T20:37:3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D1C67-3886-4ED0-AE68-79466BF410FA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CAE369-58CE-469D-9AC4-05719041BB60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Choose hyperparameters</a:t>
          </a:r>
          <a:endParaRPr lang="en-US" dirty="0"/>
        </a:p>
      </dgm:t>
    </dgm:pt>
    <dgm:pt modelId="{5A8BC38B-3CC3-4A36-BEA4-160A6DEE97FF}" type="parTrans" cxnId="{73EB6E50-12B6-455E-A627-6F6331CA27A7}">
      <dgm:prSet/>
      <dgm:spPr/>
      <dgm:t>
        <a:bodyPr/>
        <a:lstStyle/>
        <a:p>
          <a:endParaRPr lang="en-US"/>
        </a:p>
      </dgm:t>
    </dgm:pt>
    <dgm:pt modelId="{D4768B89-CFE0-4E59-891C-CA413ACE5C9A}" type="sibTrans" cxnId="{73EB6E50-12B6-455E-A627-6F6331CA27A7}">
      <dgm:prSet/>
      <dgm:spPr/>
      <dgm:t>
        <a:bodyPr/>
        <a:lstStyle/>
        <a:p>
          <a:endParaRPr lang="en-US"/>
        </a:p>
      </dgm:t>
    </dgm:pt>
    <dgm:pt modelId="{913CDCBB-C8B4-4AF8-B998-2C2E69593FD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Train model</a:t>
          </a:r>
          <a:endParaRPr lang="en-US" dirty="0"/>
        </a:p>
      </dgm:t>
    </dgm:pt>
    <dgm:pt modelId="{639E8A57-E788-4BB2-8CCC-63EDBA6D744D}" type="parTrans" cxnId="{B9F14D0B-3669-4020-8250-B6132D489905}">
      <dgm:prSet/>
      <dgm:spPr/>
      <dgm:t>
        <a:bodyPr/>
        <a:lstStyle/>
        <a:p>
          <a:endParaRPr lang="en-US"/>
        </a:p>
      </dgm:t>
    </dgm:pt>
    <dgm:pt modelId="{A46F2B1A-D0C9-443E-BD38-62D113299F43}" type="sibTrans" cxnId="{B9F14D0B-3669-4020-8250-B6132D489905}">
      <dgm:prSet/>
      <dgm:spPr/>
      <dgm:t>
        <a:bodyPr/>
        <a:lstStyle/>
        <a:p>
          <a:endParaRPr lang="en-US"/>
        </a:p>
      </dgm:t>
    </dgm:pt>
    <dgm:pt modelId="{AFAE4440-7C1A-43C6-8264-19AC7292700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Choose an algorithm</a:t>
          </a:r>
        </a:p>
      </dgm:t>
    </dgm:pt>
    <dgm:pt modelId="{E772BB7C-87B9-4EE4-B4A0-EE97A798BE9A}" type="parTrans" cxnId="{3EB57D32-FB90-4687-8787-4420D5C73613}">
      <dgm:prSet/>
      <dgm:spPr/>
    </dgm:pt>
    <dgm:pt modelId="{636B6EA8-0A6E-47CB-9AC9-922E3AAE388D}" type="sibTrans" cxnId="{3EB57D32-FB90-4687-8787-4420D5C73613}">
      <dgm:prSet/>
      <dgm:spPr/>
    </dgm:pt>
    <dgm:pt modelId="{31171546-EE35-41BB-B04F-1B05A97C8C9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 / Apply model</a:t>
          </a:r>
        </a:p>
      </dgm:t>
    </dgm:pt>
    <dgm:pt modelId="{12129495-27DB-48EC-92E6-A536DEED64E9}" type="parTrans" cxnId="{36741950-7584-4559-B762-5B65A02C83AF}">
      <dgm:prSet/>
      <dgm:spPr/>
    </dgm:pt>
    <dgm:pt modelId="{9B2346F9-0D7C-4CEE-AF29-ABB14E867AE0}" type="sibTrans" cxnId="{36741950-7584-4559-B762-5B65A02C83AF}">
      <dgm:prSet/>
      <dgm:spPr/>
    </dgm:pt>
    <dgm:pt modelId="{E672D003-D993-4F63-9603-04D665A6BA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Prepare the data</a:t>
          </a:r>
        </a:p>
      </dgm:t>
    </dgm:pt>
    <dgm:pt modelId="{FD716837-5E67-4D70-B7FD-B34F8640233A}" type="parTrans" cxnId="{FDA2CBC1-2CCD-4339-B1D8-2226E26603A8}">
      <dgm:prSet/>
      <dgm:spPr/>
    </dgm:pt>
    <dgm:pt modelId="{F2B02E49-9D77-4379-9F91-99FF7FEA5D61}" type="sibTrans" cxnId="{FDA2CBC1-2CCD-4339-B1D8-2226E26603A8}">
      <dgm:prSet/>
      <dgm:spPr/>
    </dgm:pt>
    <dgm:pt modelId="{9EC69232-7E00-44C8-B24E-F32F6B2DD132}" type="pres">
      <dgm:prSet presAssocID="{0F0D1C67-3886-4ED0-AE68-79466BF410F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D931784-C72B-47AD-BB93-03393F90F398}" type="pres">
      <dgm:prSet presAssocID="{31171546-EE35-41BB-B04F-1B05A97C8C9F}" presName="Accent5" presStyleCnt="0"/>
      <dgm:spPr/>
    </dgm:pt>
    <dgm:pt modelId="{ABC6749B-D60A-4CBD-BA7D-42190680C5B6}" type="pres">
      <dgm:prSet presAssocID="{31171546-EE35-41BB-B04F-1B05A97C8C9F}" presName="Accent" presStyleLbl="node1" presStyleIdx="0" presStyleCnt="10"/>
      <dgm:spPr/>
    </dgm:pt>
    <dgm:pt modelId="{38CBE2D0-A814-4B5A-9C99-8B463B7DA7E8}" type="pres">
      <dgm:prSet presAssocID="{31171546-EE35-41BB-B04F-1B05A97C8C9F}" presName="ParentBackground5" presStyleCnt="0"/>
      <dgm:spPr/>
    </dgm:pt>
    <dgm:pt modelId="{1816E4AB-426C-47F3-8A95-BAF48D725596}" type="pres">
      <dgm:prSet presAssocID="{31171546-EE35-41BB-B04F-1B05A97C8C9F}" presName="ParentBackground" presStyleLbl="node1" presStyleIdx="1" presStyleCnt="10"/>
      <dgm:spPr/>
    </dgm:pt>
    <dgm:pt modelId="{5ADAD7D0-4CC6-4716-9142-988CFC010BE3}" type="pres">
      <dgm:prSet presAssocID="{31171546-EE35-41BB-B04F-1B05A97C8C9F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AAD1F2B3-79B3-42EE-AF0B-8798181CD56D}" type="pres">
      <dgm:prSet presAssocID="{913CDCBB-C8B4-4AF8-B998-2C2E69593FD3}" presName="Accent4" presStyleCnt="0"/>
      <dgm:spPr/>
    </dgm:pt>
    <dgm:pt modelId="{2B8549FB-FEA8-42E0-BA77-C48453BE5A01}" type="pres">
      <dgm:prSet presAssocID="{913CDCBB-C8B4-4AF8-B998-2C2E69593FD3}" presName="Accent" presStyleLbl="node1" presStyleIdx="2" presStyleCnt="10"/>
      <dgm:spPr/>
    </dgm:pt>
    <dgm:pt modelId="{4075EED6-BF14-41F0-B2DA-F89CB07B080D}" type="pres">
      <dgm:prSet presAssocID="{913CDCBB-C8B4-4AF8-B998-2C2E69593FD3}" presName="ParentBackground4" presStyleCnt="0"/>
      <dgm:spPr/>
    </dgm:pt>
    <dgm:pt modelId="{F630CAED-A91E-4118-9FF1-39713F00385F}" type="pres">
      <dgm:prSet presAssocID="{913CDCBB-C8B4-4AF8-B998-2C2E69593FD3}" presName="ParentBackground" presStyleLbl="node1" presStyleIdx="3" presStyleCnt="10"/>
      <dgm:spPr/>
    </dgm:pt>
    <dgm:pt modelId="{0BF4D542-3DC3-4E81-A636-0057B2696BE6}" type="pres">
      <dgm:prSet presAssocID="{913CDCBB-C8B4-4AF8-B998-2C2E69593FD3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868B673-C478-4E36-B2A5-699C27740DC2}" type="pres">
      <dgm:prSet presAssocID="{E672D003-D993-4F63-9603-04D665A6BA1D}" presName="Accent3" presStyleCnt="0"/>
      <dgm:spPr/>
    </dgm:pt>
    <dgm:pt modelId="{575F6196-F69B-44D2-A981-DC9D975E184C}" type="pres">
      <dgm:prSet presAssocID="{E672D003-D993-4F63-9603-04D665A6BA1D}" presName="Accent" presStyleLbl="node1" presStyleIdx="4" presStyleCnt="10"/>
      <dgm:spPr/>
    </dgm:pt>
    <dgm:pt modelId="{C29DE021-7265-4952-AE3F-AF02C2F9E4A5}" type="pres">
      <dgm:prSet presAssocID="{E672D003-D993-4F63-9603-04D665A6BA1D}" presName="ParentBackground3" presStyleCnt="0"/>
      <dgm:spPr/>
    </dgm:pt>
    <dgm:pt modelId="{8E59A469-2420-4738-BD2F-E193DA6725B9}" type="pres">
      <dgm:prSet presAssocID="{E672D003-D993-4F63-9603-04D665A6BA1D}" presName="ParentBackground" presStyleLbl="node1" presStyleIdx="5" presStyleCnt="10"/>
      <dgm:spPr/>
    </dgm:pt>
    <dgm:pt modelId="{350E0889-647A-4577-845C-ABF29D619254}" type="pres">
      <dgm:prSet presAssocID="{E672D003-D993-4F63-9603-04D665A6BA1D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557E6AB-21DC-4771-913C-DC19220CD1D8}" type="pres">
      <dgm:prSet presAssocID="{D7CAE369-58CE-469D-9AC4-05719041BB60}" presName="Accent2" presStyleCnt="0"/>
      <dgm:spPr/>
    </dgm:pt>
    <dgm:pt modelId="{59A2A8D8-CEC6-48BF-B9EF-690ABC15121C}" type="pres">
      <dgm:prSet presAssocID="{D7CAE369-58CE-469D-9AC4-05719041BB60}" presName="Accent" presStyleLbl="node1" presStyleIdx="6" presStyleCnt="10"/>
      <dgm:spPr/>
    </dgm:pt>
    <dgm:pt modelId="{2F478A0A-5DEC-4124-B640-205F993BA2B0}" type="pres">
      <dgm:prSet presAssocID="{D7CAE369-58CE-469D-9AC4-05719041BB60}" presName="ParentBackground2" presStyleCnt="0"/>
      <dgm:spPr/>
    </dgm:pt>
    <dgm:pt modelId="{C7727B00-0D2F-4112-ACC3-E03BC903059E}" type="pres">
      <dgm:prSet presAssocID="{D7CAE369-58CE-469D-9AC4-05719041BB60}" presName="ParentBackground" presStyleLbl="node1" presStyleIdx="7" presStyleCnt="10"/>
      <dgm:spPr/>
    </dgm:pt>
    <dgm:pt modelId="{312CEA88-95FA-41C6-BA4B-2F221DF08F25}" type="pres">
      <dgm:prSet presAssocID="{D7CAE369-58CE-469D-9AC4-05719041BB60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0F8D62B-59D4-4C1E-A5B8-661C59BA4DFD}" type="pres">
      <dgm:prSet presAssocID="{AFAE4440-7C1A-43C6-8264-19AC72927005}" presName="Accent1" presStyleCnt="0"/>
      <dgm:spPr/>
    </dgm:pt>
    <dgm:pt modelId="{A7D7BD9A-F8FF-411C-832A-90D8074955C3}" type="pres">
      <dgm:prSet presAssocID="{AFAE4440-7C1A-43C6-8264-19AC72927005}" presName="Accent" presStyleLbl="node1" presStyleIdx="8" presStyleCnt="10"/>
      <dgm:spPr/>
    </dgm:pt>
    <dgm:pt modelId="{77B843EC-3C2E-4730-86AD-9716C5412812}" type="pres">
      <dgm:prSet presAssocID="{AFAE4440-7C1A-43C6-8264-19AC72927005}" presName="ParentBackground1" presStyleCnt="0"/>
      <dgm:spPr/>
    </dgm:pt>
    <dgm:pt modelId="{091553BB-FBC5-4A72-9512-79CA7E23EE0D}" type="pres">
      <dgm:prSet presAssocID="{AFAE4440-7C1A-43C6-8264-19AC72927005}" presName="ParentBackground" presStyleLbl="node1" presStyleIdx="9" presStyleCnt="10"/>
      <dgm:spPr/>
    </dgm:pt>
    <dgm:pt modelId="{AB39D68E-1D9E-4854-9A96-D5AF763EFCD0}" type="pres">
      <dgm:prSet presAssocID="{AFAE4440-7C1A-43C6-8264-19AC7292700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9F14D0B-3669-4020-8250-B6132D489905}" srcId="{0F0D1C67-3886-4ED0-AE68-79466BF410FA}" destId="{913CDCBB-C8B4-4AF8-B998-2C2E69593FD3}" srcOrd="3" destOrd="0" parTransId="{639E8A57-E788-4BB2-8CCC-63EDBA6D744D}" sibTransId="{A46F2B1A-D0C9-443E-BD38-62D113299F43}"/>
    <dgm:cxn modelId="{2202F30C-08CB-4C61-B8AE-0C3D3D865F60}" type="presOf" srcId="{D7CAE369-58CE-469D-9AC4-05719041BB60}" destId="{C7727B00-0D2F-4112-ACC3-E03BC903059E}" srcOrd="0" destOrd="0" presId="urn:microsoft.com/office/officeart/2018/layout/CircleProcess"/>
    <dgm:cxn modelId="{EC992F29-5023-4B4C-9A99-BBCB8D8A1C63}" type="presOf" srcId="{E672D003-D993-4F63-9603-04D665A6BA1D}" destId="{350E0889-647A-4577-845C-ABF29D619254}" srcOrd="1" destOrd="0" presId="urn:microsoft.com/office/officeart/2018/layout/CircleProcess"/>
    <dgm:cxn modelId="{B8518F2F-F5BD-47D5-97A5-C2450D033111}" type="presOf" srcId="{913CDCBB-C8B4-4AF8-B998-2C2E69593FD3}" destId="{0BF4D542-3DC3-4E81-A636-0057B2696BE6}" srcOrd="1" destOrd="0" presId="urn:microsoft.com/office/officeart/2018/layout/CircleProcess"/>
    <dgm:cxn modelId="{3EB57D32-FB90-4687-8787-4420D5C73613}" srcId="{0F0D1C67-3886-4ED0-AE68-79466BF410FA}" destId="{AFAE4440-7C1A-43C6-8264-19AC72927005}" srcOrd="0" destOrd="0" parTransId="{E772BB7C-87B9-4EE4-B4A0-EE97A798BE9A}" sibTransId="{636B6EA8-0A6E-47CB-9AC9-922E3AAE388D}"/>
    <dgm:cxn modelId="{36741950-7584-4559-B762-5B65A02C83AF}" srcId="{0F0D1C67-3886-4ED0-AE68-79466BF410FA}" destId="{31171546-EE35-41BB-B04F-1B05A97C8C9F}" srcOrd="4" destOrd="0" parTransId="{12129495-27DB-48EC-92E6-A536DEED64E9}" sibTransId="{9B2346F9-0D7C-4CEE-AF29-ABB14E867AE0}"/>
    <dgm:cxn modelId="{73EB6E50-12B6-455E-A627-6F6331CA27A7}" srcId="{0F0D1C67-3886-4ED0-AE68-79466BF410FA}" destId="{D7CAE369-58CE-469D-9AC4-05719041BB60}" srcOrd="1" destOrd="0" parTransId="{5A8BC38B-3CC3-4A36-BEA4-160A6DEE97FF}" sibTransId="{D4768B89-CFE0-4E59-891C-CA413ACE5C9A}"/>
    <dgm:cxn modelId="{AE037D54-311E-466B-AE3B-A3ACE40A678B}" type="presOf" srcId="{0F0D1C67-3886-4ED0-AE68-79466BF410FA}" destId="{9EC69232-7E00-44C8-B24E-F32F6B2DD132}" srcOrd="0" destOrd="0" presId="urn:microsoft.com/office/officeart/2018/layout/CircleProcess"/>
    <dgm:cxn modelId="{3C218985-78F0-4DF4-B063-71914906B5FE}" type="presOf" srcId="{31171546-EE35-41BB-B04F-1B05A97C8C9F}" destId="{5ADAD7D0-4CC6-4716-9142-988CFC010BE3}" srcOrd="1" destOrd="0" presId="urn:microsoft.com/office/officeart/2018/layout/CircleProcess"/>
    <dgm:cxn modelId="{CDDD7D8D-B09C-4656-AAD9-58EB0CAF0318}" type="presOf" srcId="{AFAE4440-7C1A-43C6-8264-19AC72927005}" destId="{091553BB-FBC5-4A72-9512-79CA7E23EE0D}" srcOrd="0" destOrd="0" presId="urn:microsoft.com/office/officeart/2018/layout/CircleProcess"/>
    <dgm:cxn modelId="{DAF37EB0-208C-4BFA-90BC-166228B3EA3E}" type="presOf" srcId="{31171546-EE35-41BB-B04F-1B05A97C8C9F}" destId="{1816E4AB-426C-47F3-8A95-BAF48D725596}" srcOrd="0" destOrd="0" presId="urn:microsoft.com/office/officeart/2018/layout/CircleProcess"/>
    <dgm:cxn modelId="{9F41CCB4-6B13-42C7-B8D7-03D38490F94F}" type="presOf" srcId="{AFAE4440-7C1A-43C6-8264-19AC72927005}" destId="{AB39D68E-1D9E-4854-9A96-D5AF763EFCD0}" srcOrd="1" destOrd="0" presId="urn:microsoft.com/office/officeart/2018/layout/CircleProcess"/>
    <dgm:cxn modelId="{FDA2CBC1-2CCD-4339-B1D8-2226E26603A8}" srcId="{0F0D1C67-3886-4ED0-AE68-79466BF410FA}" destId="{E672D003-D993-4F63-9603-04D665A6BA1D}" srcOrd="2" destOrd="0" parTransId="{FD716837-5E67-4D70-B7FD-B34F8640233A}" sibTransId="{F2B02E49-9D77-4379-9F91-99FF7FEA5D61}"/>
    <dgm:cxn modelId="{E7D24DC8-A74C-4DB1-B906-83FA11B18B79}" type="presOf" srcId="{E672D003-D993-4F63-9603-04D665A6BA1D}" destId="{8E59A469-2420-4738-BD2F-E193DA6725B9}" srcOrd="0" destOrd="0" presId="urn:microsoft.com/office/officeart/2018/layout/CircleProcess"/>
    <dgm:cxn modelId="{E8F68CD5-84CB-40BF-B9C1-FD93377E75B7}" type="presOf" srcId="{913CDCBB-C8B4-4AF8-B998-2C2E69593FD3}" destId="{F630CAED-A91E-4118-9FF1-39713F00385F}" srcOrd="0" destOrd="0" presId="urn:microsoft.com/office/officeart/2018/layout/CircleProcess"/>
    <dgm:cxn modelId="{7B4E95FA-D360-4F09-A763-28DD99553BB8}" type="presOf" srcId="{D7CAE369-58CE-469D-9AC4-05719041BB60}" destId="{312CEA88-95FA-41C6-BA4B-2F221DF08F25}" srcOrd="1" destOrd="0" presId="urn:microsoft.com/office/officeart/2018/layout/CircleProcess"/>
    <dgm:cxn modelId="{A7D24CC9-1D9B-4515-8940-7DD618F33F13}" type="presParOf" srcId="{9EC69232-7E00-44C8-B24E-F32F6B2DD132}" destId="{8D931784-C72B-47AD-BB93-03393F90F398}" srcOrd="0" destOrd="0" presId="urn:microsoft.com/office/officeart/2018/layout/CircleProcess"/>
    <dgm:cxn modelId="{840B429E-26FE-4F82-BC61-597AD4F70ADB}" type="presParOf" srcId="{8D931784-C72B-47AD-BB93-03393F90F398}" destId="{ABC6749B-D60A-4CBD-BA7D-42190680C5B6}" srcOrd="0" destOrd="0" presId="urn:microsoft.com/office/officeart/2018/layout/CircleProcess"/>
    <dgm:cxn modelId="{F83492BE-AD5B-49FF-8FDB-F566E60A4434}" type="presParOf" srcId="{9EC69232-7E00-44C8-B24E-F32F6B2DD132}" destId="{38CBE2D0-A814-4B5A-9C99-8B463B7DA7E8}" srcOrd="1" destOrd="0" presId="urn:microsoft.com/office/officeart/2018/layout/CircleProcess"/>
    <dgm:cxn modelId="{2F1F4E8C-89D6-448C-AFEC-6CC68E97D04F}" type="presParOf" srcId="{38CBE2D0-A814-4B5A-9C99-8B463B7DA7E8}" destId="{1816E4AB-426C-47F3-8A95-BAF48D725596}" srcOrd="0" destOrd="0" presId="urn:microsoft.com/office/officeart/2018/layout/CircleProcess"/>
    <dgm:cxn modelId="{7A1DB89D-CE8E-439A-8D21-5DCEC4EB803F}" type="presParOf" srcId="{9EC69232-7E00-44C8-B24E-F32F6B2DD132}" destId="{5ADAD7D0-4CC6-4716-9142-988CFC010BE3}" srcOrd="2" destOrd="0" presId="urn:microsoft.com/office/officeart/2018/layout/CircleProcess"/>
    <dgm:cxn modelId="{BE3B3B15-D21C-4BD3-AC1A-43861638BFAC}" type="presParOf" srcId="{9EC69232-7E00-44C8-B24E-F32F6B2DD132}" destId="{AAD1F2B3-79B3-42EE-AF0B-8798181CD56D}" srcOrd="3" destOrd="0" presId="urn:microsoft.com/office/officeart/2018/layout/CircleProcess"/>
    <dgm:cxn modelId="{A13E1BEF-E56D-4AA5-BE2A-2995EC546AD5}" type="presParOf" srcId="{AAD1F2B3-79B3-42EE-AF0B-8798181CD56D}" destId="{2B8549FB-FEA8-42E0-BA77-C48453BE5A01}" srcOrd="0" destOrd="0" presId="urn:microsoft.com/office/officeart/2018/layout/CircleProcess"/>
    <dgm:cxn modelId="{2DD445CE-4862-44FC-8E1C-27DEE8BCBC67}" type="presParOf" srcId="{9EC69232-7E00-44C8-B24E-F32F6B2DD132}" destId="{4075EED6-BF14-41F0-B2DA-F89CB07B080D}" srcOrd="4" destOrd="0" presId="urn:microsoft.com/office/officeart/2018/layout/CircleProcess"/>
    <dgm:cxn modelId="{63380B8A-2E0B-4C32-A959-D93C220940F8}" type="presParOf" srcId="{4075EED6-BF14-41F0-B2DA-F89CB07B080D}" destId="{F630CAED-A91E-4118-9FF1-39713F00385F}" srcOrd="0" destOrd="0" presId="urn:microsoft.com/office/officeart/2018/layout/CircleProcess"/>
    <dgm:cxn modelId="{F3E20266-A749-4206-A503-9976D5B9EF2B}" type="presParOf" srcId="{9EC69232-7E00-44C8-B24E-F32F6B2DD132}" destId="{0BF4D542-3DC3-4E81-A636-0057B2696BE6}" srcOrd="5" destOrd="0" presId="urn:microsoft.com/office/officeart/2018/layout/CircleProcess"/>
    <dgm:cxn modelId="{F8A65279-C0DF-44E0-9807-ED778529924E}" type="presParOf" srcId="{9EC69232-7E00-44C8-B24E-F32F6B2DD132}" destId="{9868B673-C478-4E36-B2A5-699C27740DC2}" srcOrd="6" destOrd="0" presId="urn:microsoft.com/office/officeart/2018/layout/CircleProcess"/>
    <dgm:cxn modelId="{4C798292-0C9F-4969-ADAD-FE1EE0529A76}" type="presParOf" srcId="{9868B673-C478-4E36-B2A5-699C27740DC2}" destId="{575F6196-F69B-44D2-A981-DC9D975E184C}" srcOrd="0" destOrd="0" presId="urn:microsoft.com/office/officeart/2018/layout/CircleProcess"/>
    <dgm:cxn modelId="{76C526E8-3F5D-4606-BA57-587A1A77645D}" type="presParOf" srcId="{9EC69232-7E00-44C8-B24E-F32F6B2DD132}" destId="{C29DE021-7265-4952-AE3F-AF02C2F9E4A5}" srcOrd="7" destOrd="0" presId="urn:microsoft.com/office/officeart/2018/layout/CircleProcess"/>
    <dgm:cxn modelId="{48B43575-A0C2-43A9-9228-05F6E05B5E1E}" type="presParOf" srcId="{C29DE021-7265-4952-AE3F-AF02C2F9E4A5}" destId="{8E59A469-2420-4738-BD2F-E193DA6725B9}" srcOrd="0" destOrd="0" presId="urn:microsoft.com/office/officeart/2018/layout/CircleProcess"/>
    <dgm:cxn modelId="{C79FA5A7-C91C-4F87-9021-3C653823213A}" type="presParOf" srcId="{9EC69232-7E00-44C8-B24E-F32F6B2DD132}" destId="{350E0889-647A-4577-845C-ABF29D619254}" srcOrd="8" destOrd="0" presId="urn:microsoft.com/office/officeart/2018/layout/CircleProcess"/>
    <dgm:cxn modelId="{98E31AF0-AF8D-48A2-B573-10A33EEE66A6}" type="presParOf" srcId="{9EC69232-7E00-44C8-B24E-F32F6B2DD132}" destId="{1557E6AB-21DC-4771-913C-DC19220CD1D8}" srcOrd="9" destOrd="0" presId="urn:microsoft.com/office/officeart/2018/layout/CircleProcess"/>
    <dgm:cxn modelId="{B2EE4D4F-55FE-4559-B4E0-B40F3A95EAA5}" type="presParOf" srcId="{1557E6AB-21DC-4771-913C-DC19220CD1D8}" destId="{59A2A8D8-CEC6-48BF-B9EF-690ABC15121C}" srcOrd="0" destOrd="0" presId="urn:microsoft.com/office/officeart/2018/layout/CircleProcess"/>
    <dgm:cxn modelId="{7F0CE3C9-F806-4D74-B1E7-543ADF86CB9C}" type="presParOf" srcId="{9EC69232-7E00-44C8-B24E-F32F6B2DD132}" destId="{2F478A0A-5DEC-4124-B640-205F993BA2B0}" srcOrd="10" destOrd="0" presId="urn:microsoft.com/office/officeart/2018/layout/CircleProcess"/>
    <dgm:cxn modelId="{856A652D-D749-4FFB-85E0-0DE19C763905}" type="presParOf" srcId="{2F478A0A-5DEC-4124-B640-205F993BA2B0}" destId="{C7727B00-0D2F-4112-ACC3-E03BC903059E}" srcOrd="0" destOrd="0" presId="urn:microsoft.com/office/officeart/2018/layout/CircleProcess"/>
    <dgm:cxn modelId="{035280F6-89E1-4B8F-9199-022EB5CC6345}" type="presParOf" srcId="{9EC69232-7E00-44C8-B24E-F32F6B2DD132}" destId="{312CEA88-95FA-41C6-BA4B-2F221DF08F25}" srcOrd="11" destOrd="0" presId="urn:microsoft.com/office/officeart/2018/layout/CircleProcess"/>
    <dgm:cxn modelId="{59DB5332-C1E3-4E55-A881-7719EA66A7F9}" type="presParOf" srcId="{9EC69232-7E00-44C8-B24E-F32F6B2DD132}" destId="{B0F8D62B-59D4-4C1E-A5B8-661C59BA4DFD}" srcOrd="12" destOrd="0" presId="urn:microsoft.com/office/officeart/2018/layout/CircleProcess"/>
    <dgm:cxn modelId="{5D8057D9-A6D4-423D-922D-977E6778375F}" type="presParOf" srcId="{B0F8D62B-59D4-4C1E-A5B8-661C59BA4DFD}" destId="{A7D7BD9A-F8FF-411C-832A-90D8074955C3}" srcOrd="0" destOrd="0" presId="urn:microsoft.com/office/officeart/2018/layout/CircleProcess"/>
    <dgm:cxn modelId="{73072067-8F78-41B4-B0FC-02657C10EAB4}" type="presParOf" srcId="{9EC69232-7E00-44C8-B24E-F32F6B2DD132}" destId="{77B843EC-3C2E-4730-86AD-9716C5412812}" srcOrd="13" destOrd="0" presId="urn:microsoft.com/office/officeart/2018/layout/CircleProcess"/>
    <dgm:cxn modelId="{005C5E68-7E24-462C-84F5-3622B709ADF2}" type="presParOf" srcId="{77B843EC-3C2E-4730-86AD-9716C5412812}" destId="{091553BB-FBC5-4A72-9512-79CA7E23EE0D}" srcOrd="0" destOrd="0" presId="urn:microsoft.com/office/officeart/2018/layout/CircleProcess"/>
    <dgm:cxn modelId="{C512853B-391D-49ED-BB1A-95A23D3E9508}" type="presParOf" srcId="{9EC69232-7E00-44C8-B24E-F32F6B2DD132}" destId="{AB39D68E-1D9E-4854-9A96-D5AF763EFCD0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749B-D60A-4CBD-BA7D-42190680C5B6}">
      <dsp:nvSpPr>
        <dsp:cNvPr id="0" name=""/>
        <dsp:cNvSpPr/>
      </dsp:nvSpPr>
      <dsp:spPr>
        <a:xfrm>
          <a:off x="9975168" y="1495631"/>
          <a:ext cx="2274500" cy="2274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E4AB-426C-47F3-8A95-BAF48D725596}">
      <dsp:nvSpPr>
        <dsp:cNvPr id="0" name=""/>
        <dsp:cNvSpPr/>
      </dsp:nvSpPr>
      <dsp:spPr>
        <a:xfrm>
          <a:off x="10050218" y="1571474"/>
          <a:ext cx="2123189" cy="2123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Use / Apply model</a:t>
          </a:r>
        </a:p>
      </dsp:txBody>
      <dsp:txXfrm>
        <a:off x="10354049" y="1874843"/>
        <a:ext cx="1516737" cy="1516448"/>
      </dsp:txXfrm>
    </dsp:sp>
    <dsp:sp modelId="{2B8549FB-FEA8-42E0-BA77-C48453BE5A01}">
      <dsp:nvSpPr>
        <dsp:cNvPr id="0" name=""/>
        <dsp:cNvSpPr/>
      </dsp:nvSpPr>
      <dsp:spPr>
        <a:xfrm rot="2700000">
          <a:off x="7623328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0CAED-A91E-4118-9FF1-39713F00385F}">
      <dsp:nvSpPr>
        <dsp:cNvPr id="0" name=""/>
        <dsp:cNvSpPr/>
      </dsp:nvSpPr>
      <dsp:spPr>
        <a:xfrm>
          <a:off x="7700667" y="1571474"/>
          <a:ext cx="2123189" cy="2123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Train model</a:t>
          </a:r>
          <a:endParaRPr lang="en-US" sz="1600" kern="1200" dirty="0"/>
        </a:p>
      </dsp:txBody>
      <dsp:txXfrm>
        <a:off x="8003289" y="1874843"/>
        <a:ext cx="1516737" cy="1516448"/>
      </dsp:txXfrm>
    </dsp:sp>
    <dsp:sp modelId="{575F6196-F69B-44D2-A981-DC9D975E184C}">
      <dsp:nvSpPr>
        <dsp:cNvPr id="0" name=""/>
        <dsp:cNvSpPr/>
      </dsp:nvSpPr>
      <dsp:spPr>
        <a:xfrm rot="2700000">
          <a:off x="5273778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9A469-2420-4738-BD2F-E193DA6725B9}">
      <dsp:nvSpPr>
        <dsp:cNvPr id="0" name=""/>
        <dsp:cNvSpPr/>
      </dsp:nvSpPr>
      <dsp:spPr>
        <a:xfrm>
          <a:off x="5349907" y="1571474"/>
          <a:ext cx="2123189" cy="2123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Prepare the data</a:t>
          </a:r>
        </a:p>
      </dsp:txBody>
      <dsp:txXfrm>
        <a:off x="5652528" y="1874843"/>
        <a:ext cx="1516737" cy="1516448"/>
      </dsp:txXfrm>
    </dsp:sp>
    <dsp:sp modelId="{59A2A8D8-CEC6-48BF-B9EF-690ABC15121C}">
      <dsp:nvSpPr>
        <dsp:cNvPr id="0" name=""/>
        <dsp:cNvSpPr/>
      </dsp:nvSpPr>
      <dsp:spPr>
        <a:xfrm rot="2700000">
          <a:off x="2923017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7B00-0D2F-4112-ACC3-E03BC903059E}">
      <dsp:nvSpPr>
        <dsp:cNvPr id="0" name=""/>
        <dsp:cNvSpPr/>
      </dsp:nvSpPr>
      <dsp:spPr>
        <a:xfrm>
          <a:off x="2999146" y="1571474"/>
          <a:ext cx="2123189" cy="2123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Choose hyperparameters</a:t>
          </a:r>
          <a:endParaRPr lang="en-US" sz="1600" kern="1200" dirty="0"/>
        </a:p>
      </dsp:txBody>
      <dsp:txXfrm>
        <a:off x="3302977" y="1874843"/>
        <a:ext cx="1516737" cy="1516448"/>
      </dsp:txXfrm>
    </dsp:sp>
    <dsp:sp modelId="{A7D7BD9A-F8FF-411C-832A-90D8074955C3}">
      <dsp:nvSpPr>
        <dsp:cNvPr id="0" name=""/>
        <dsp:cNvSpPr/>
      </dsp:nvSpPr>
      <dsp:spPr>
        <a:xfrm rot="2700000">
          <a:off x="572256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53BB-FBC5-4A72-9512-79CA7E23EE0D}">
      <dsp:nvSpPr>
        <dsp:cNvPr id="0" name=""/>
        <dsp:cNvSpPr/>
      </dsp:nvSpPr>
      <dsp:spPr>
        <a:xfrm>
          <a:off x="648385" y="1571474"/>
          <a:ext cx="2123189" cy="21231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Choose an algorithm</a:t>
          </a:r>
        </a:p>
      </dsp:txBody>
      <dsp:txXfrm>
        <a:off x="952216" y="1874843"/>
        <a:ext cx="1516737" cy="151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api/views/65db-xm6k/rows.csv?accessType=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subashgandyer/datasets/blob/main/seattle_bike_data.csv" TargetMode="External"/><Relationship Id="rId4" Type="http://schemas.openxmlformats.org/officeDocument/2006/relationships/hyperlink" Target="http://www.ncdc.noaa.gov/cdo-web/search?datasetid=GHCN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rnel_tri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impute.html#impu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Linear Regression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4E72C4B8-9C1F-457A-B920-89CF9AE8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7" y="1240648"/>
            <a:ext cx="5913820" cy="628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BB3F354-D32D-487E-A55A-53BD8F910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17" y="2050002"/>
            <a:ext cx="5510925" cy="1987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2067221-E7B7-447C-9008-39F274E5B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124" y="2050665"/>
            <a:ext cx="6124027" cy="4350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067A609E-A9B0-4E1B-8742-959AFCC5E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193" y="5263692"/>
            <a:ext cx="3943131" cy="692409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479C787D-5558-49F7-A875-F1502401B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18" y="4350595"/>
            <a:ext cx="5502164" cy="582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4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Linear Basis Functions</a:t>
            </a:r>
            <a:br>
              <a:rPr lang="en-US" sz="4800" dirty="0">
                <a:latin typeface="roboto"/>
                <a:cs typeface="Calibri Light"/>
              </a:rPr>
            </a:b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70D5954-40B6-47C4-8005-09FF89B5D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6" y="1387704"/>
            <a:ext cx="4050424" cy="1186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BBED07F-2C0D-421C-A36F-B7D2ADDCA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520" y="4198940"/>
            <a:ext cx="5494020" cy="761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6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Polynomial Basis Functions  </a:t>
            </a:r>
            <a:br>
              <a:rPr lang="en-US" sz="4800" dirty="0">
                <a:latin typeface="roboto"/>
                <a:cs typeface="Calibri Light"/>
              </a:rPr>
            </a:b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70D5954-40B6-47C4-8005-09FF89B5D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6" y="1387704"/>
            <a:ext cx="4050424" cy="1186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67EBB3F-6D83-453A-B0D8-ADED21AAA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521563"/>
            <a:ext cx="8321040" cy="1304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4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Gaussian Basis Functions  </a:t>
            </a:r>
            <a:br>
              <a:rPr lang="en-US" sz="4800" dirty="0">
                <a:latin typeface="roboto"/>
                <a:cs typeface="Calibri Light"/>
              </a:rPr>
            </a:b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70D5954-40B6-47C4-8005-09FF89B5D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6" y="1387704"/>
            <a:ext cx="4050424" cy="1186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C79E97-7603-4E94-BA99-93BB143D1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700" y="3694424"/>
            <a:ext cx="4892040" cy="1389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66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Sigmoidal Basis Functions  </a:t>
            </a:r>
            <a:br>
              <a:rPr lang="en-US" sz="4800" dirty="0">
                <a:latin typeface="roboto"/>
                <a:cs typeface="Calibri Light"/>
              </a:rPr>
            </a:b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70D5954-40B6-47C4-8005-09FF89B5D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6" y="1387704"/>
            <a:ext cx="4050424" cy="1186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2987DE16-E140-43B4-930E-19C38C4A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990" y="3602355"/>
            <a:ext cx="404622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4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Basis Functions  </a:t>
            </a:r>
            <a:br>
              <a:rPr lang="en-US" sz="4800" dirty="0">
                <a:latin typeface="roboto"/>
                <a:cs typeface="Calibri Light"/>
              </a:rPr>
            </a:b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7" descr="Chart, diagram, histogram&#10;&#10;Description automatically generated">
            <a:extLst>
              <a:ext uri="{FF2B5EF4-FFF2-40B4-BE49-F238E27FC236}">
                <a16:creationId xmlns:a16="http://schemas.microsoft.com/office/drawing/2014/main" id="{49A6077F-E4C3-4B72-87F5-8B6CCCFE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" y="2287234"/>
            <a:ext cx="11018520" cy="3792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8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Regularization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77DCC79-52D1-4AE9-ACFF-AA3CACBE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6" y="4827752"/>
            <a:ext cx="2305050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1F47DF5-7A52-4D55-BB90-D5FAB7809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843" y="2120571"/>
            <a:ext cx="2419350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4128814"/>
            <a:ext cx="60539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Ridge Regression (L</a:t>
            </a:r>
            <a:r>
              <a:rPr lang="en-US" sz="2400" baseline="-25000"/>
              <a:t>2</a:t>
            </a:r>
            <a:r>
              <a:rPr lang="en-US" sz="2400"/>
              <a:t> Regularization)</a:t>
            </a:r>
            <a:endParaRPr lang="en-US" sz="24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60539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Lasso Regression (L</a:t>
            </a:r>
            <a:r>
              <a:rPr lang="en-US" sz="2400" baseline="-25000"/>
              <a:t>1</a:t>
            </a:r>
            <a:r>
              <a:rPr lang="en-US" sz="2400" dirty="0"/>
              <a:t> Regularization)</a:t>
            </a:r>
            <a:endParaRPr lang="en-US" sz="2400" dirty="0">
              <a:cs typeface="Calibri"/>
            </a:endParaRPr>
          </a:p>
        </p:txBody>
      </p:sp>
      <p:pic>
        <p:nvPicPr>
          <p:cNvPr id="8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801145A-4CFA-42CC-BAD4-2DC2F00E7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882" y="57575"/>
            <a:ext cx="5983890" cy="2013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1DCBDE4-B6D1-4F7D-817E-7BC9A7170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125" y="4272962"/>
            <a:ext cx="6045201" cy="20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CDC770A2-40F5-47EC-8E04-15701EE5D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365" y="2092412"/>
            <a:ext cx="6036415" cy="2147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7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Bike Traffic Prediction</a:t>
            </a:r>
            <a:endParaRPr lang="en-US" sz="4800" dirty="0">
              <a:latin typeface="roboto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3305504"/>
            <a:ext cx="605395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Steps:</a:t>
            </a:r>
            <a:endParaRPr lang="en-US"/>
          </a:p>
          <a:p>
            <a:r>
              <a:rPr lang="en-US" sz="2400" dirty="0">
                <a:cs typeface="Calibri"/>
              </a:rPr>
              <a:t>Download the dataset</a:t>
            </a:r>
          </a:p>
          <a:p>
            <a:r>
              <a:rPr lang="en-US" sz="2400" dirty="0">
                <a:cs typeface="Calibri"/>
              </a:rPr>
              <a:t>Explore the dataset</a:t>
            </a:r>
          </a:p>
          <a:p>
            <a:r>
              <a:rPr lang="en-US" sz="2400" dirty="0">
                <a:cs typeface="Calibri"/>
              </a:rPr>
              <a:t>Prepare the dataset</a:t>
            </a:r>
          </a:p>
          <a:p>
            <a:r>
              <a:rPr lang="en-US" sz="2400" dirty="0">
                <a:cs typeface="Calibri"/>
              </a:rPr>
              <a:t>Build the model</a:t>
            </a:r>
          </a:p>
          <a:p>
            <a:r>
              <a:rPr lang="en-US" sz="2400" dirty="0">
                <a:cs typeface="Calibri"/>
              </a:rPr>
              <a:t>Predict on testing data</a:t>
            </a:r>
          </a:p>
          <a:p>
            <a:r>
              <a:rPr lang="en-US" sz="2400" dirty="0">
                <a:cs typeface="Calibri"/>
              </a:rPr>
              <a:t>Report insights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Dataset: </a:t>
            </a:r>
            <a:r>
              <a:rPr lang="en-US" sz="2400" i="1" dirty="0">
                <a:ea typeface="+mn-lt"/>
                <a:cs typeface="+mn-lt"/>
              </a:rPr>
              <a:t>curl -o FremontBridge.csv </a:t>
            </a:r>
            <a:r>
              <a:rPr lang="en-US" sz="2400" i="1" dirty="0">
                <a:ea typeface="+mn-lt"/>
                <a:cs typeface="+mn-lt"/>
                <a:hlinkClick r:id="rId3"/>
              </a:rPr>
              <a:t>https://data.seattle.gov/api/views/65db-xm6k/rows.csv?accessType=DOWNLOAD</a:t>
            </a:r>
          </a:p>
          <a:p>
            <a:r>
              <a:rPr lang="en-US" sz="2400" i="1" dirty="0">
                <a:cs typeface="Calibri"/>
              </a:rPr>
              <a:t>Weather data: </a:t>
            </a:r>
            <a:r>
              <a:rPr lang="en-US" sz="2400" dirty="0">
                <a:ea typeface="+mn-lt"/>
                <a:cs typeface="+mn-lt"/>
                <a:hlinkClick r:id="rId4"/>
              </a:rPr>
              <a:t>http://www.ncdc.noaa.gov/cdo-web/search?datasetid=GHCND</a:t>
            </a:r>
            <a:endParaRPr lang="en-US" sz="2400" i="1" dirty="0">
              <a:ea typeface="+mn-lt"/>
              <a:cs typeface="+mn-lt"/>
            </a:endParaRPr>
          </a:p>
          <a:p>
            <a:r>
              <a:rPr lang="en-US" sz="2400">
                <a:cs typeface="Calibri"/>
              </a:rPr>
              <a:t>Cleaned data: 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  <a:hlinkClick r:id="rId5"/>
              </a:rPr>
              <a:t>https://github.com/subashgandyer/datasets/blob/main/seattle_bike_data.csv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D6FBD6-3B5B-476C-9EDC-6C9FB5D7B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92941-F4FC-41BC-8682-889A3A2B7488}"/>
              </a:ext>
            </a:extLst>
          </p:cNvPr>
          <p:cNvSpPr txBox="1"/>
          <p:nvPr/>
        </p:nvSpPr>
        <p:spPr>
          <a:xfrm>
            <a:off x="5837583" y="5002696"/>
            <a:ext cx="49960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Notebook: ML01_Linear_Regression_Seattle_Bike.ipynb</a:t>
            </a:r>
          </a:p>
        </p:txBody>
      </p:sp>
    </p:spTree>
    <p:extLst>
      <p:ext uri="{BB962C8B-B14F-4D97-AF65-F5344CB8AC3E}">
        <p14:creationId xmlns:p14="http://schemas.microsoft.com/office/powerpoint/2010/main" val="287362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Support Vector Machine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 (SVM)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730467" y="1080812"/>
            <a:ext cx="1101133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SVMs are powerful and flexible class of supervised algorithms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Classification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Regression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Discriminative classifier: Rather than modeling each class, </a:t>
            </a:r>
            <a:r>
              <a:rPr lang="en-US" sz="2800" dirty="0">
                <a:latin typeface="roboto"/>
                <a:ea typeface="+mj-ea"/>
                <a:cs typeface="Calibri Light"/>
              </a:rPr>
              <a:t>simply find a line or curve or manifold that divides the classes from each other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A0D89E-CB8B-41E2-9269-3890F123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Module 8</a:t>
            </a:r>
          </a:p>
          <a:p>
            <a:r>
              <a:rPr lang="en-US">
                <a:latin typeface="roboto"/>
                <a:cs typeface="Calibri Light"/>
              </a:rPr>
              <a:t>ML Algorithms - I</a:t>
            </a:r>
            <a:endParaRPr lang="en-US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 (SVM)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310053" y="853088"/>
            <a:ext cx="401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SVMs are powerful and flexible class of supervised algorithms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Lets draw a decision boundary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7964970-1E88-4FA3-A6C2-A25A40CCF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42" y="1108420"/>
            <a:ext cx="7350233" cy="5236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7B5EDA-531A-416D-A458-8E2A3C78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 (SVM)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389566" y="2125297"/>
            <a:ext cx="401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Which line to choose?</a:t>
            </a:r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D3EE72B-FEDC-4582-A981-7C4D1C47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59" y="1179286"/>
            <a:ext cx="7341475" cy="518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AA3ED6-9FE3-43AE-8C17-4A1357EFA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 (SVM)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336557" y="1224149"/>
            <a:ext cx="401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Margins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F608FF5-C755-4AF2-AAB9-6C9D5480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93" y="1183767"/>
            <a:ext cx="7332716" cy="5164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CCBBE7-3C8C-4C61-9F82-DDD14905E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 (SVM)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310053" y="853088"/>
            <a:ext cx="401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Support Vectors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F7242FB-EAB1-4BD8-8FE4-338F5A2D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76" y="1180903"/>
            <a:ext cx="7341476" cy="5179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70AEA1-0281-4E9C-B88C-1BBD2CA6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Radial Basis Functions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310053" y="1080812"/>
            <a:ext cx="38292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Non-linear decision boundary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Kernel trick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ea typeface="+mn-lt"/>
                <a:cs typeface="+mn-lt"/>
                <a:hlinkClick r:id="rId3"/>
              </a:rPr>
              <a:t>https://en.wikipedia.org/wiki/Kernel_trick</a:t>
            </a:r>
            <a:endParaRPr lang="en-US">
              <a:ea typeface="+mj-ea"/>
            </a:endParaRPr>
          </a:p>
          <a:p>
            <a:endParaRPr lang="en-US" sz="2800" dirty="0">
              <a:latin typeface="Calibri"/>
              <a:ea typeface="+mj-ea"/>
              <a:cs typeface="Calibri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338E462-A57E-454B-855C-C6FE93B8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642" y="1077007"/>
            <a:ext cx="7612992" cy="5282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35B366-C96A-4906-80C3-4BA477914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Support Vector Machine (SVM)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730467" y="1080812"/>
            <a:ext cx="1101133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9875882-D54A-4DF4-99F5-ADAB65E7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93" y="2098187"/>
            <a:ext cx="5975131" cy="1225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972AD246-653A-4DB2-B353-0A6602919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608" y="4832651"/>
            <a:ext cx="4959130" cy="1230423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6D142B5-402D-48AB-B2CB-690AA09C3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640" y="3842407"/>
            <a:ext cx="4179614" cy="609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91A0F8-E89F-4003-AD46-8FE32EA1D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Face Recognition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Dataset: Sklearn built-in dataset</a:t>
            </a:r>
          </a:p>
          <a:p>
            <a:r>
              <a:rPr lang="en-US" sz="2400">
                <a:cs typeface="Calibri"/>
              </a:rPr>
              <a:t>Notebook: ML02_SVM_Face_Recognition.ipynb</a:t>
            </a:r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B7A1EE-75C8-453F-B55C-FF5C1393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Decision Tree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3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019503"/>
            <a:ext cx="1115147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Non-parametric algorithm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Ask a series of questions designed to zero-in on the classification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Eg: To classify an animal, ask these questions to narrow down the decision process of classifying it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98A518E-0861-423D-9AE8-4A9AAEC5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59" y="2791337"/>
            <a:ext cx="6579475" cy="3464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856D0-74FB-43F7-AE0A-3EF6E2EFC94A}"/>
              </a:ext>
            </a:extLst>
          </p:cNvPr>
          <p:cNvSpPr txBox="1"/>
          <p:nvPr/>
        </p:nvSpPr>
        <p:spPr>
          <a:xfrm>
            <a:off x="835571" y="3270468"/>
            <a:ext cx="440733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Each question will cut the </a:t>
            </a:r>
            <a:r>
              <a:rPr lang="en-US" sz="2800">
                <a:latin typeface="roboto"/>
                <a:ea typeface="+mj-ea"/>
                <a:cs typeface="Calibri Light"/>
              </a:rPr>
              <a:t>number of options by half, quickly narrowing down the options.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Which questions to ask at each step???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046D7A0-EBC4-4263-B3F1-A59600C8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36" y="1119743"/>
            <a:ext cx="7280164" cy="5135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64A4CE-6469-423B-BDB8-2A798516A5C0}"/>
              </a:ext>
            </a:extLst>
          </p:cNvPr>
          <p:cNvSpPr txBox="1"/>
          <p:nvPr/>
        </p:nvSpPr>
        <p:spPr>
          <a:xfrm>
            <a:off x="222467" y="1264744"/>
            <a:ext cx="4407338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Use make_blobs()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Iteratively split the data along one or the other axis according to some quantitative criterion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At each level assign the label of the new region according to a majority vote of points within it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D67EA-A84C-43F4-861A-0BB185CC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7023CC7-2639-4A14-A524-5030BF88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Model Building Template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Linear Regression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Support Vector Machine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Decision Tree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Random Forest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K-Means</a:t>
            </a:r>
          </a:p>
          <a:p>
            <a:pPr marL="0" indent="0">
              <a:buNone/>
            </a:pPr>
            <a:endParaRPr lang="en-US" sz="300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269FD84-EDE4-47FE-A18C-E1F0F7AC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85" y="1171467"/>
            <a:ext cx="6851650" cy="5189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64A4CE-6469-423B-BDB8-2A798516A5C0}"/>
              </a:ext>
            </a:extLst>
          </p:cNvPr>
          <p:cNvSpPr txBox="1"/>
          <p:nvPr/>
        </p:nvSpPr>
        <p:spPr>
          <a:xfrm>
            <a:off x="625364" y="1711434"/>
            <a:ext cx="4407338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After first split, every point int the upper branch remains unchanged, so there is no need to further </a:t>
            </a:r>
            <a:r>
              <a:rPr lang="en-US" sz="2800">
                <a:latin typeface="roboto"/>
                <a:ea typeface="+mj-ea"/>
                <a:cs typeface="Calibri Light"/>
              </a:rPr>
              <a:t>subdivide this branch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Only split further if all </a:t>
            </a:r>
            <a:r>
              <a:rPr lang="en-US" sz="2800">
                <a:latin typeface="roboto"/>
                <a:ea typeface="+mj-ea"/>
                <a:cs typeface="Calibri Light"/>
              </a:rPr>
              <a:t>nodes are not of one colour (class)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5F01170-78AB-4C0A-A8BD-2D3BE1EE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20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34EDD0-3A21-4829-87C5-0BB93217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440E542-6315-4AE3-A403-0D7B19CE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033" y="1508086"/>
            <a:ext cx="6213365" cy="4826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B35F0-92B9-4AEC-8BF4-052087F976E2}"/>
              </a:ext>
            </a:extLst>
          </p:cNvPr>
          <p:cNvSpPr txBox="1"/>
          <p:nvPr/>
        </p:nvSpPr>
        <p:spPr>
          <a:xfrm>
            <a:off x="625364" y="1711434"/>
            <a:ext cx="440733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After second split, every point in the lower left branch remains unchanged, so there is no need to further subdivide </a:t>
            </a:r>
            <a:r>
              <a:rPr lang="en-US" sz="2800">
                <a:latin typeface="roboto"/>
                <a:ea typeface="+mj-ea"/>
                <a:cs typeface="Calibri Light"/>
              </a:rPr>
              <a:t>this branch even though it has one or two outliers from other classes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Over-fitting happens when </a:t>
            </a:r>
            <a:r>
              <a:rPr lang="en-US" sz="2800">
                <a:latin typeface="roboto"/>
                <a:ea typeface="+mj-ea"/>
                <a:cs typeface="Calibri Light"/>
              </a:rPr>
              <a:t>there is too much sub-divisions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14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14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 Splitting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FEF304A-F04E-4F9E-A3D3-7C2513D5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41" y="1712818"/>
            <a:ext cx="5672411" cy="4211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1BA7573-B14C-4BF8-AD82-3B99E51F8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99" y="1715554"/>
            <a:ext cx="5889735" cy="4192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4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 – Over-fitting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B35F0-92B9-4AEC-8BF4-052087F976E2}"/>
              </a:ext>
            </a:extLst>
          </p:cNvPr>
          <p:cNvSpPr txBox="1"/>
          <p:nvPr/>
        </p:nvSpPr>
        <p:spPr>
          <a:xfrm>
            <a:off x="537778" y="1238468"/>
            <a:ext cx="903188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Combining two trees' </a:t>
            </a:r>
            <a:r>
              <a:rPr lang="en-US" sz="2800">
                <a:latin typeface="roboto"/>
                <a:ea typeface="+mj-ea"/>
                <a:cs typeface="Calibri Light"/>
              </a:rPr>
              <a:t>results would help !!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FBB7066-BEC2-4917-9A63-C04D7E06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3" y="2192148"/>
            <a:ext cx="11606923" cy="4076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7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Dataset: </a:t>
            </a:r>
            <a:endParaRPr lang="en-US"/>
          </a:p>
          <a:p>
            <a:r>
              <a:rPr lang="en-US" sz="2400">
                <a:cs typeface="Calibri"/>
              </a:rPr>
              <a:t>Notebook: ML03_Decision_Tree_Example.ipynb</a:t>
            </a:r>
            <a:endParaRPr lang="en-US"/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6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Random Forests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Random Forests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019503"/>
            <a:ext cx="111514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Ensemble  - Bagging Algorithm</a:t>
            </a:r>
            <a:endParaRPr lang="en-US">
              <a:ea typeface="+mj-ea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Multiple overfitting decision tree estimators can be combined to </a:t>
            </a:r>
            <a:r>
              <a:rPr lang="en-US" sz="2800">
                <a:latin typeface="roboto"/>
                <a:ea typeface="+mj-ea"/>
                <a:cs typeface="Calibri Light"/>
              </a:rPr>
              <a:t>reduce the effect of overfitting</a:t>
            </a:r>
            <a:endParaRPr lang="en-US">
              <a:ea typeface="+mj-ea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Ensemble of randomized decision trees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FF74DC1-69AF-4565-A0A5-166128AA7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745" y="2757189"/>
            <a:ext cx="5020441" cy="348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15F023-E4E8-4C3C-A775-C82C07D7E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33" y="3343141"/>
            <a:ext cx="6456854" cy="1921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06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Random Forests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019503"/>
            <a:ext cx="111514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RandomForestClassifier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431509C-ABC8-4AEE-A570-3B13D97E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367" y="2545616"/>
            <a:ext cx="5213130" cy="364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BB97AE78-8D65-49DD-BFC6-776E729D2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7" y="3684907"/>
            <a:ext cx="6413062" cy="924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7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Random Forests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1282262"/>
            <a:ext cx="1115147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Fast Training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Fast Inference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Parallel computation can happen for decision trees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Explainability of the models is not that straight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Best Random Forest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Dataset: </a:t>
            </a:r>
            <a:endParaRPr lang="en-US"/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Notebook: </a:t>
            </a:r>
            <a:endParaRPr lang="en-US"/>
          </a:p>
          <a:p>
            <a:r>
              <a:rPr lang="en-US" sz="2400">
                <a:cs typeface="Calibri"/>
              </a:rPr>
              <a:t>ML04_Random_Forests_Theory.ipynb</a:t>
            </a:r>
            <a:endParaRPr lang="en-US"/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Assignment: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Task8_Best_Random_Forest.ipynb</a:t>
            </a: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ML 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K-Means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79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K-Means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238469"/>
            <a:ext cx="11151475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Unsupervised algorithm</a:t>
            </a:r>
            <a:endParaRPr lang="en-US" dirty="0">
              <a:ea typeface="+mj-ea"/>
            </a:endParaRPr>
          </a:p>
          <a:p>
            <a:r>
              <a:rPr lang="en-US" sz="2800" dirty="0">
                <a:latin typeface="roboto"/>
                <a:cs typeface="Calibri Light"/>
              </a:rPr>
              <a:t>Searches for a pre-determined number of clusters within an unlabeled multidimensional dataset</a:t>
            </a:r>
          </a:p>
          <a:p>
            <a:endParaRPr lang="en-US" sz="2800" dirty="0">
              <a:latin typeface="roboto"/>
              <a:cs typeface="Calibri Light"/>
            </a:endParaRPr>
          </a:p>
          <a:p>
            <a:r>
              <a:rPr lang="en-US" sz="2800" dirty="0">
                <a:latin typeface="roboto"/>
                <a:cs typeface="Calibri Light"/>
              </a:rPr>
              <a:t>Two main assumptions</a:t>
            </a:r>
          </a:p>
          <a:p>
            <a:r>
              <a:rPr lang="en-US" sz="2800">
                <a:latin typeface="roboto"/>
                <a:cs typeface="Calibri Light"/>
              </a:rPr>
              <a:t>      -  Cluster center is arithmetic mean of all points belonging </a:t>
            </a:r>
            <a:r>
              <a:rPr lang="en-US" sz="2800" dirty="0">
                <a:latin typeface="roboto"/>
                <a:cs typeface="Calibri Light"/>
              </a:rPr>
              <a:t>to the cluster</a:t>
            </a:r>
          </a:p>
          <a:p>
            <a:r>
              <a:rPr lang="en-US" sz="2800" dirty="0">
                <a:latin typeface="roboto"/>
                <a:cs typeface="Calibri Light"/>
              </a:rPr>
              <a:t>      -  Each point is closer to its own cluster center than other cluster centers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811009-2937-4017-BB1D-66F86E26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K-Means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BFDCC5D-2918-4DDA-ADA7-61DD1FCE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069399"/>
            <a:ext cx="5782441" cy="4146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FA37201-C7A8-46AC-BA18-CBEB5F81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60" y="2091812"/>
            <a:ext cx="5791198" cy="4154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8003729-27D2-4D62-A979-A264C7658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90" y="158723"/>
            <a:ext cx="6780924" cy="1710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6FA9D4-0960-421A-95D0-0EE403438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roboto"/>
                <a:cs typeface="Calibri Light"/>
              </a:rPr>
              <a:t>K-Means: Expectation-Maximization (EM)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529020" y="1098331"/>
            <a:ext cx="11151475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2800">
                <a:latin typeface="roboto"/>
                <a:ea typeface="+mj-ea"/>
                <a:cs typeface="Calibri Light"/>
              </a:rPr>
              <a:t>Guess some cluster centers</a:t>
            </a:r>
            <a:endParaRPr lang="en-US">
              <a:ea typeface="+mj-ea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800">
                <a:latin typeface="roboto"/>
                <a:ea typeface="+mj-ea"/>
                <a:cs typeface="Calibri Light"/>
              </a:rPr>
              <a:t>Repeat until converged</a:t>
            </a:r>
          </a:p>
          <a:p>
            <a:pPr marL="971550" lvl="2" indent="-514350">
              <a:buAutoNum type="arabicPeriod"/>
            </a:pPr>
            <a:r>
              <a:rPr lang="en-US" sz="2800">
                <a:latin typeface="roboto"/>
                <a:ea typeface="+mj-ea"/>
                <a:cs typeface="Calibri Light"/>
              </a:rPr>
              <a:t>E-Step: assign points to the nearest cluster center</a:t>
            </a:r>
          </a:p>
          <a:p>
            <a:pPr marL="971550" lvl="2" indent="-514350">
              <a:buAutoNum type="arabicPeriod"/>
            </a:pPr>
            <a:r>
              <a:rPr lang="en-US" sz="2800">
                <a:latin typeface="roboto"/>
                <a:ea typeface="+mj-ea"/>
                <a:cs typeface="Calibri Light"/>
              </a:rPr>
              <a:t>M-Step: set the cluster centers to the mean</a:t>
            </a:r>
          </a:p>
          <a:p>
            <a:endParaRPr lang="en-US" sz="2800" dirty="0">
              <a:latin typeface="roboto"/>
              <a:cs typeface="Calibri Ligh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DD41D68-A11C-496D-BFB1-279D105F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0" y="3039264"/>
            <a:ext cx="12018579" cy="3249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F3ECEF-32E4-4136-B7AA-65849419D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Weaknesses of K-Means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529020" y="1098331"/>
            <a:ext cx="11151475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Globally optimal result may not be achieved with different random seeds</a:t>
            </a:r>
            <a:endParaRPr lang="en-US" dirty="0">
              <a:latin typeface="Calibri"/>
              <a:ea typeface="+mj-ea"/>
              <a:cs typeface="Calibri"/>
            </a:endParaRPr>
          </a:p>
          <a:p>
            <a:pPr marL="971550" lvl="1" indent="-5143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Solution: Many runs</a:t>
            </a:r>
            <a:endParaRPr lang="en-US">
              <a:ea typeface="+mj-ea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roboto"/>
                <a:cs typeface="Calibri Light"/>
              </a:rPr>
              <a:t>Number of clusters should be selected beforehand</a:t>
            </a:r>
          </a:p>
          <a:p>
            <a:pPr marL="971550" lvl="1" indent="-514350">
              <a:buFont typeface="Arial"/>
              <a:buChar char="•"/>
            </a:pPr>
            <a:r>
              <a:rPr lang="en-US" sz="2800">
                <a:latin typeface="roboto"/>
                <a:cs typeface="Calibri Light"/>
              </a:rPr>
              <a:t>Solution: Silhouette Analysis</a:t>
            </a:r>
            <a:endParaRPr lang="en-US" sz="2800" dirty="0">
              <a:latin typeface="roboto"/>
              <a:cs typeface="Calibri Light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roboto"/>
                <a:cs typeface="Calibri Light"/>
              </a:rPr>
              <a:t>Limited to only linear cluster boundaries</a:t>
            </a:r>
          </a:p>
          <a:p>
            <a:pPr marL="971550" lvl="1" indent="-514350">
              <a:buFont typeface="Arial"/>
              <a:buChar char="•"/>
            </a:pPr>
            <a:r>
              <a:rPr lang="en-US" sz="2800">
                <a:latin typeface="roboto"/>
                <a:cs typeface="Calibri Light"/>
              </a:rPr>
              <a:t>Solution: SpectralClustering</a:t>
            </a:r>
            <a:r>
              <a:rPr lang="en-US" sz="2800" dirty="0">
                <a:latin typeface="roboto"/>
                <a:cs typeface="Calibri Light"/>
              </a:rPr>
              <a:t>, GMM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roboto"/>
                <a:cs typeface="Calibri Light"/>
              </a:rPr>
              <a:t>Pretty slow for large number of samples</a:t>
            </a:r>
          </a:p>
          <a:p>
            <a:pPr marL="971550" lvl="1" indent="-514350">
              <a:buFont typeface="Arial"/>
              <a:buChar char="•"/>
            </a:pPr>
            <a:r>
              <a:rPr lang="en-US" sz="2800">
                <a:latin typeface="roboto"/>
                <a:cs typeface="Calibri Light"/>
              </a:rPr>
              <a:t>Solution: MiniBatchKMeans</a:t>
            </a:r>
          </a:p>
          <a:p>
            <a:pPr marL="514350" indent="-514350">
              <a:buAutoNum type="arabicPeriod"/>
            </a:pPr>
            <a:endParaRPr lang="en-US" sz="2800" dirty="0">
              <a:latin typeface="roboto"/>
              <a:cs typeface="Calibri Light"/>
            </a:endParaRPr>
          </a:p>
          <a:p>
            <a:endParaRPr lang="en-US" sz="2800" dirty="0">
              <a:latin typeface="roboto"/>
              <a:cs typeface="Calibri Ligh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8EED89E-2462-4EEA-8493-E00BB38A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60" y="2994676"/>
            <a:ext cx="4827751" cy="3364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5518B0-5E6D-4407-94DD-EDEC7F06C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Handwritten Digits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Dataset: </a:t>
            </a:r>
            <a:endParaRPr lang="en-US"/>
          </a:p>
          <a:p>
            <a:r>
              <a:rPr lang="en-US" sz="2400">
                <a:cs typeface="Calibri"/>
              </a:rPr>
              <a:t>Notebook: ML05_KMeans_Example.ipynb</a:t>
            </a:r>
            <a:endParaRPr lang="en-US"/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0DD8CA-1D67-4A81-8499-41C449A7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6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Scikit-learn documentation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</a:t>
            </a:r>
            <a:endParaRPr lang="en-US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Slides and other references made from </a:t>
            </a: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Python Data Science Handbook by </a:t>
            </a:r>
            <a:r>
              <a:rPr lang="en-US" sz="3200" i="1">
                <a:latin typeface="roboto"/>
                <a:ea typeface="+mj-ea"/>
                <a:cs typeface="Calibri Light"/>
              </a:rPr>
              <a:t>Jake Vanderplas</a:t>
            </a: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What is ML Algorithm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ML Algorithm is a series of steps that is used to learn a mapping function that converts raw data into set of rules.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Top ML Algorithms you should be familiar with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Linear Regression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Logistic Regression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Naïve Bayes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Gaussian Mixture Models</a:t>
            </a:r>
            <a:endParaRPr lang="en-US">
              <a:ea typeface="+mj-ea"/>
            </a:endParaRP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Support Vector Machine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Decision Tree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Random Forest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Principal Component Analysis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K-Means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XGBoost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LightGBM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5" y="-160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Machine Learning Process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40D01BC-24FC-41C1-B176-6D20428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7" y="946961"/>
            <a:ext cx="10706768" cy="536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3821-0622-4522-9F1E-BE3530B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Building Template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D66CD53-2F22-432E-89A7-8B967B360E93}"/>
              </a:ext>
            </a:extLst>
          </p:cNvPr>
          <p:cNvGraphicFramePr>
            <a:graphicFrameLocks noGrp="1"/>
          </p:cNvGraphicFramePr>
          <p:nvPr/>
        </p:nvGraphicFramePr>
        <p:xfrm>
          <a:off x="-284847" y="791357"/>
          <a:ext cx="12350915" cy="526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1B0EFB-81AA-434D-BF87-C635244CE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29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0CB71BF0-978D-48BA-8DC2-69DCC3AE3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D7BD9A-F8FF-411C-832A-90D807495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1553BB-FBC5-4A72-9512-79CA7E23E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A2A8D8-CEC6-48BF-B9EF-690ABC15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727B00-0D2F-4112-ACC3-E03BC9030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F6196-F69B-44D2-A981-DC9D975E1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59A469-2420-4738-BD2F-E193DA672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8549FB-FEA8-42E0-BA77-C48453BE5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30CAED-A91E-4118-9FF1-39713F003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C6749B-D60A-4CBD-BA7D-42190680C5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6E4AB-426C-47F3-8A95-BAF48D725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Linear Regression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0" y="1445427"/>
            <a:ext cx="10845501" cy="854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Linear Regression: Straight-line fit to data</a:t>
            </a:r>
            <a:endParaRPr lang="en-US">
              <a:ea typeface="+mj-ea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B726D6F-7F4A-4676-8C7C-DF40929A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896" y="2511096"/>
            <a:ext cx="169545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95C06E4-B7AF-40CD-AB7C-0814CF838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297" y="2052113"/>
            <a:ext cx="6220371" cy="4347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26A5E26-44DA-44BD-A6AA-694772B03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62" y="3551248"/>
            <a:ext cx="5405820" cy="1638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41EC8-C3C2-48A4-A2C9-A5953915F41C}"/>
              </a:ext>
            </a:extLst>
          </p:cNvPr>
          <p:cNvSpPr txBox="1"/>
          <p:nvPr/>
        </p:nvSpPr>
        <p:spPr>
          <a:xfrm>
            <a:off x="1413641" y="563529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Slope: 2</a:t>
            </a:r>
          </a:p>
          <a:p>
            <a:r>
              <a:rPr lang="en-US">
                <a:cs typeface="Calibri"/>
              </a:rPr>
              <a:t>Intercept: -5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3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Agenda</vt:lpstr>
      <vt:lpstr>ML Algorithm</vt:lpstr>
      <vt:lpstr>What is ML Algorithm ?</vt:lpstr>
      <vt:lpstr>Machine Learning Process</vt:lpstr>
      <vt:lpstr>Model Building Template</vt:lpstr>
      <vt:lpstr>Linear Regression</vt:lpstr>
      <vt:lpstr>Linear Regression</vt:lpstr>
      <vt:lpstr>Linear Regression</vt:lpstr>
      <vt:lpstr>Linear Basis Functions </vt:lpstr>
      <vt:lpstr>Polynomial Basis Functions   </vt:lpstr>
      <vt:lpstr>Gaussian Basis Functions   </vt:lpstr>
      <vt:lpstr>Sigmoidal Basis Functions   </vt:lpstr>
      <vt:lpstr>Basis Functions   </vt:lpstr>
      <vt:lpstr>Regularization</vt:lpstr>
      <vt:lpstr>Bike Traffic Prediction</vt:lpstr>
      <vt:lpstr>Support Vector Machine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Radial Basis Functions</vt:lpstr>
      <vt:lpstr>Support Vector Machine (SVM)</vt:lpstr>
      <vt:lpstr>Case Study: Face Recognition</vt:lpstr>
      <vt:lpstr>Decision Tree</vt:lpstr>
      <vt:lpstr>Decision Tree</vt:lpstr>
      <vt:lpstr>Decision Tree</vt:lpstr>
      <vt:lpstr>Decision Tree</vt:lpstr>
      <vt:lpstr>Decision Tree</vt:lpstr>
      <vt:lpstr>Decision Tree Splitting</vt:lpstr>
      <vt:lpstr>Decision Tree – Over-fitting</vt:lpstr>
      <vt:lpstr>Case Study: </vt:lpstr>
      <vt:lpstr>Random Forests</vt:lpstr>
      <vt:lpstr>Random Forests</vt:lpstr>
      <vt:lpstr>Random Forests</vt:lpstr>
      <vt:lpstr>Random Forests</vt:lpstr>
      <vt:lpstr>Case Study: Best Random Forest</vt:lpstr>
      <vt:lpstr>K-Means</vt:lpstr>
      <vt:lpstr>K-Means</vt:lpstr>
      <vt:lpstr>K-Means</vt:lpstr>
      <vt:lpstr>K-Means: Expectation-Maximization (EM)</vt:lpstr>
      <vt:lpstr>Weaknesses of K-Means</vt:lpstr>
      <vt:lpstr>Case Study: Handwritten Digits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1323</cp:revision>
  <dcterms:created xsi:type="dcterms:W3CDTF">2020-12-23T22:31:42Z</dcterms:created>
  <dcterms:modified xsi:type="dcterms:W3CDTF">2021-01-25T20:38:13Z</dcterms:modified>
</cp:coreProperties>
</file>