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3" r:id="rId3"/>
    <p:sldId id="258" r:id="rId4"/>
    <p:sldId id="281" r:id="rId5"/>
    <p:sldId id="504" r:id="rId6"/>
    <p:sldId id="321" r:id="rId7"/>
    <p:sldId id="544" r:id="rId8"/>
    <p:sldId id="547" r:id="rId9"/>
    <p:sldId id="556" r:id="rId10"/>
    <p:sldId id="557" r:id="rId11"/>
    <p:sldId id="558" r:id="rId12"/>
    <p:sldId id="559" r:id="rId13"/>
    <p:sldId id="560" r:id="rId14"/>
    <p:sldId id="548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93" r:id="rId27"/>
    <p:sldId id="592" r:id="rId28"/>
    <p:sldId id="591" r:id="rId29"/>
    <p:sldId id="608" r:id="rId30"/>
    <p:sldId id="4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2F685D47-1B98-2E9E-44E9-38F2D014CAAC}" v="22" dt="2020-12-28T15:26:16.614"/>
    <p1510:client id="{4687724C-769A-535A-BE5E-08839305FA50}" v="5582" dt="2020-12-27T20:13:39.224"/>
    <p1510:client id="{51E3BD4C-B373-0951-C494-FB7E86FF0635}" v="2429" dt="2020-12-29T23:03:22.866"/>
    <p1510:client id="{5465CEFE-2D65-ED3F-442B-E74DF3DBF3B0}" v="613" dt="2020-12-23T23:53:09.940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9A177FFB-FB64-37AF-17C7-CCEC2C193DFF}" v="4481" dt="2020-12-29T13:20:50.336"/>
    <p1510:client id="{B4F8CEB5-E72C-8A8D-D25E-09B41B53A554}" v="6468" dt="2020-12-28T22:37:18.221"/>
    <p1510:client id="{BC319EB8-6F13-6552-F3FC-16C501C6DA45}" v="222" dt="2021-01-29T20:44:31.336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55CC044-4CB8-AE37-D672-A40B67C9B0D1}" v="921" dt="2021-01-25T19:39:40.558"/>
    <p1510:client id="{C5961D40-1AB1-6FCF-4D79-770F318CB408}" v="109" dt="2021-01-25T19:44:3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D1C67-3886-4ED0-AE68-79466BF410FA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AE369-58CE-469D-9AC4-05719041BB6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 hyperparameters</a:t>
          </a:r>
          <a:endParaRPr lang="en-US" dirty="0"/>
        </a:p>
      </dgm:t>
    </dgm:pt>
    <dgm:pt modelId="{5A8BC38B-3CC3-4A36-BEA4-160A6DEE97FF}" type="parTrans" cxnId="{73EB6E50-12B6-455E-A627-6F6331CA27A7}">
      <dgm:prSet/>
      <dgm:spPr/>
      <dgm:t>
        <a:bodyPr/>
        <a:lstStyle/>
        <a:p>
          <a:endParaRPr lang="en-US"/>
        </a:p>
      </dgm:t>
    </dgm:pt>
    <dgm:pt modelId="{D4768B89-CFE0-4E59-891C-CA413ACE5C9A}" type="sibTrans" cxnId="{73EB6E50-12B6-455E-A627-6F6331CA27A7}">
      <dgm:prSet/>
      <dgm:spPr/>
      <dgm:t>
        <a:bodyPr/>
        <a:lstStyle/>
        <a:p>
          <a:endParaRPr lang="en-US"/>
        </a:p>
      </dgm:t>
    </dgm:pt>
    <dgm:pt modelId="{913CDCBB-C8B4-4AF8-B998-2C2E69593FD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Train model</a:t>
          </a:r>
          <a:endParaRPr lang="en-US" dirty="0"/>
        </a:p>
      </dgm:t>
    </dgm:pt>
    <dgm:pt modelId="{639E8A57-E788-4BB2-8CCC-63EDBA6D744D}" type="parTrans" cxnId="{B9F14D0B-3669-4020-8250-B6132D489905}">
      <dgm:prSet/>
      <dgm:spPr/>
      <dgm:t>
        <a:bodyPr/>
        <a:lstStyle/>
        <a:p>
          <a:endParaRPr lang="en-US"/>
        </a:p>
      </dgm:t>
    </dgm:pt>
    <dgm:pt modelId="{A46F2B1A-D0C9-443E-BD38-62D113299F43}" type="sibTrans" cxnId="{B9F14D0B-3669-4020-8250-B6132D489905}">
      <dgm:prSet/>
      <dgm:spPr/>
      <dgm:t>
        <a:bodyPr/>
        <a:lstStyle/>
        <a:p>
          <a:endParaRPr lang="en-US"/>
        </a:p>
      </dgm:t>
    </dgm:pt>
    <dgm:pt modelId="{AFAE4440-7C1A-43C6-8264-19AC7292700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Choose an algorithm</a:t>
          </a:r>
        </a:p>
      </dgm:t>
    </dgm:pt>
    <dgm:pt modelId="{E772BB7C-87B9-4EE4-B4A0-EE97A798BE9A}" type="parTrans" cxnId="{3EB57D32-FB90-4687-8787-4420D5C73613}">
      <dgm:prSet/>
      <dgm:spPr/>
    </dgm:pt>
    <dgm:pt modelId="{636B6EA8-0A6E-47CB-9AC9-922E3AAE388D}" type="sibTrans" cxnId="{3EB57D32-FB90-4687-8787-4420D5C73613}">
      <dgm:prSet/>
      <dgm:spPr/>
    </dgm:pt>
    <dgm:pt modelId="{31171546-EE35-41BB-B04F-1B05A97C8C9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 / Apply model</a:t>
          </a:r>
        </a:p>
      </dgm:t>
    </dgm:pt>
    <dgm:pt modelId="{12129495-27DB-48EC-92E6-A536DEED64E9}" type="parTrans" cxnId="{36741950-7584-4559-B762-5B65A02C83AF}">
      <dgm:prSet/>
      <dgm:spPr/>
    </dgm:pt>
    <dgm:pt modelId="{9B2346F9-0D7C-4CEE-AF29-ABB14E867AE0}" type="sibTrans" cxnId="{36741950-7584-4559-B762-5B65A02C83AF}">
      <dgm:prSet/>
      <dgm:spPr/>
    </dgm:pt>
    <dgm:pt modelId="{E672D003-D993-4F63-9603-04D665A6BA1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Prepare the data</a:t>
          </a:r>
        </a:p>
      </dgm:t>
    </dgm:pt>
    <dgm:pt modelId="{FD716837-5E67-4D70-B7FD-B34F8640233A}" type="parTrans" cxnId="{FDA2CBC1-2CCD-4339-B1D8-2226E26603A8}">
      <dgm:prSet/>
      <dgm:spPr/>
    </dgm:pt>
    <dgm:pt modelId="{F2B02E49-9D77-4379-9F91-99FF7FEA5D61}" type="sibTrans" cxnId="{FDA2CBC1-2CCD-4339-B1D8-2226E26603A8}">
      <dgm:prSet/>
      <dgm:spPr/>
    </dgm:pt>
    <dgm:pt modelId="{9EC69232-7E00-44C8-B24E-F32F6B2DD132}" type="pres">
      <dgm:prSet presAssocID="{0F0D1C67-3886-4ED0-AE68-79466BF410F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D931784-C72B-47AD-BB93-03393F90F398}" type="pres">
      <dgm:prSet presAssocID="{31171546-EE35-41BB-B04F-1B05A97C8C9F}" presName="Accent5" presStyleCnt="0"/>
      <dgm:spPr/>
    </dgm:pt>
    <dgm:pt modelId="{ABC6749B-D60A-4CBD-BA7D-42190680C5B6}" type="pres">
      <dgm:prSet presAssocID="{31171546-EE35-41BB-B04F-1B05A97C8C9F}" presName="Accent" presStyleLbl="node1" presStyleIdx="0" presStyleCnt="10"/>
      <dgm:spPr/>
    </dgm:pt>
    <dgm:pt modelId="{38CBE2D0-A814-4B5A-9C99-8B463B7DA7E8}" type="pres">
      <dgm:prSet presAssocID="{31171546-EE35-41BB-B04F-1B05A97C8C9F}" presName="ParentBackground5" presStyleCnt="0"/>
      <dgm:spPr/>
    </dgm:pt>
    <dgm:pt modelId="{1816E4AB-426C-47F3-8A95-BAF48D725596}" type="pres">
      <dgm:prSet presAssocID="{31171546-EE35-41BB-B04F-1B05A97C8C9F}" presName="ParentBackground" presStyleLbl="node1" presStyleIdx="1" presStyleCnt="10"/>
      <dgm:spPr/>
    </dgm:pt>
    <dgm:pt modelId="{5ADAD7D0-4CC6-4716-9142-988CFC010BE3}" type="pres">
      <dgm:prSet presAssocID="{31171546-EE35-41BB-B04F-1B05A97C8C9F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AAD1F2B3-79B3-42EE-AF0B-8798181CD56D}" type="pres">
      <dgm:prSet presAssocID="{913CDCBB-C8B4-4AF8-B998-2C2E69593FD3}" presName="Accent4" presStyleCnt="0"/>
      <dgm:spPr/>
    </dgm:pt>
    <dgm:pt modelId="{2B8549FB-FEA8-42E0-BA77-C48453BE5A01}" type="pres">
      <dgm:prSet presAssocID="{913CDCBB-C8B4-4AF8-B998-2C2E69593FD3}" presName="Accent" presStyleLbl="node1" presStyleIdx="2" presStyleCnt="10"/>
      <dgm:spPr/>
    </dgm:pt>
    <dgm:pt modelId="{4075EED6-BF14-41F0-B2DA-F89CB07B080D}" type="pres">
      <dgm:prSet presAssocID="{913CDCBB-C8B4-4AF8-B998-2C2E69593FD3}" presName="ParentBackground4" presStyleCnt="0"/>
      <dgm:spPr/>
    </dgm:pt>
    <dgm:pt modelId="{F630CAED-A91E-4118-9FF1-39713F00385F}" type="pres">
      <dgm:prSet presAssocID="{913CDCBB-C8B4-4AF8-B998-2C2E69593FD3}" presName="ParentBackground" presStyleLbl="node1" presStyleIdx="3" presStyleCnt="10"/>
      <dgm:spPr/>
    </dgm:pt>
    <dgm:pt modelId="{0BF4D542-3DC3-4E81-A636-0057B2696BE6}" type="pres">
      <dgm:prSet presAssocID="{913CDCBB-C8B4-4AF8-B998-2C2E69593FD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868B673-C478-4E36-B2A5-699C27740DC2}" type="pres">
      <dgm:prSet presAssocID="{E672D003-D993-4F63-9603-04D665A6BA1D}" presName="Accent3" presStyleCnt="0"/>
      <dgm:spPr/>
    </dgm:pt>
    <dgm:pt modelId="{575F6196-F69B-44D2-A981-DC9D975E184C}" type="pres">
      <dgm:prSet presAssocID="{E672D003-D993-4F63-9603-04D665A6BA1D}" presName="Accent" presStyleLbl="node1" presStyleIdx="4" presStyleCnt="10"/>
      <dgm:spPr/>
    </dgm:pt>
    <dgm:pt modelId="{C29DE021-7265-4952-AE3F-AF02C2F9E4A5}" type="pres">
      <dgm:prSet presAssocID="{E672D003-D993-4F63-9603-04D665A6BA1D}" presName="ParentBackground3" presStyleCnt="0"/>
      <dgm:spPr/>
    </dgm:pt>
    <dgm:pt modelId="{8E59A469-2420-4738-BD2F-E193DA6725B9}" type="pres">
      <dgm:prSet presAssocID="{E672D003-D993-4F63-9603-04D665A6BA1D}" presName="ParentBackground" presStyleLbl="node1" presStyleIdx="5" presStyleCnt="10"/>
      <dgm:spPr/>
    </dgm:pt>
    <dgm:pt modelId="{350E0889-647A-4577-845C-ABF29D619254}" type="pres">
      <dgm:prSet presAssocID="{E672D003-D993-4F63-9603-04D665A6BA1D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557E6AB-21DC-4771-913C-DC19220CD1D8}" type="pres">
      <dgm:prSet presAssocID="{D7CAE369-58CE-469D-9AC4-05719041BB60}" presName="Accent2" presStyleCnt="0"/>
      <dgm:spPr/>
    </dgm:pt>
    <dgm:pt modelId="{59A2A8D8-CEC6-48BF-B9EF-690ABC15121C}" type="pres">
      <dgm:prSet presAssocID="{D7CAE369-58CE-469D-9AC4-05719041BB60}" presName="Accent" presStyleLbl="node1" presStyleIdx="6" presStyleCnt="10"/>
      <dgm:spPr/>
    </dgm:pt>
    <dgm:pt modelId="{2F478A0A-5DEC-4124-B640-205F993BA2B0}" type="pres">
      <dgm:prSet presAssocID="{D7CAE369-58CE-469D-9AC4-05719041BB60}" presName="ParentBackground2" presStyleCnt="0"/>
      <dgm:spPr/>
    </dgm:pt>
    <dgm:pt modelId="{C7727B00-0D2F-4112-ACC3-E03BC903059E}" type="pres">
      <dgm:prSet presAssocID="{D7CAE369-58CE-469D-9AC4-05719041BB60}" presName="ParentBackground" presStyleLbl="node1" presStyleIdx="7" presStyleCnt="10"/>
      <dgm:spPr/>
    </dgm:pt>
    <dgm:pt modelId="{312CEA88-95FA-41C6-BA4B-2F221DF08F25}" type="pres">
      <dgm:prSet presAssocID="{D7CAE369-58CE-469D-9AC4-05719041BB60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0F8D62B-59D4-4C1E-A5B8-661C59BA4DFD}" type="pres">
      <dgm:prSet presAssocID="{AFAE4440-7C1A-43C6-8264-19AC72927005}" presName="Accent1" presStyleCnt="0"/>
      <dgm:spPr/>
    </dgm:pt>
    <dgm:pt modelId="{A7D7BD9A-F8FF-411C-832A-90D8074955C3}" type="pres">
      <dgm:prSet presAssocID="{AFAE4440-7C1A-43C6-8264-19AC72927005}" presName="Accent" presStyleLbl="node1" presStyleIdx="8" presStyleCnt="10"/>
      <dgm:spPr/>
    </dgm:pt>
    <dgm:pt modelId="{77B843EC-3C2E-4730-86AD-9716C5412812}" type="pres">
      <dgm:prSet presAssocID="{AFAE4440-7C1A-43C6-8264-19AC72927005}" presName="ParentBackground1" presStyleCnt="0"/>
      <dgm:spPr/>
    </dgm:pt>
    <dgm:pt modelId="{091553BB-FBC5-4A72-9512-79CA7E23EE0D}" type="pres">
      <dgm:prSet presAssocID="{AFAE4440-7C1A-43C6-8264-19AC72927005}" presName="ParentBackground" presStyleLbl="node1" presStyleIdx="9" presStyleCnt="10"/>
      <dgm:spPr/>
    </dgm:pt>
    <dgm:pt modelId="{AB39D68E-1D9E-4854-9A96-D5AF763EFCD0}" type="pres">
      <dgm:prSet presAssocID="{AFAE4440-7C1A-43C6-8264-19AC72927005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9F14D0B-3669-4020-8250-B6132D489905}" srcId="{0F0D1C67-3886-4ED0-AE68-79466BF410FA}" destId="{913CDCBB-C8B4-4AF8-B998-2C2E69593FD3}" srcOrd="3" destOrd="0" parTransId="{639E8A57-E788-4BB2-8CCC-63EDBA6D744D}" sibTransId="{A46F2B1A-D0C9-443E-BD38-62D113299F43}"/>
    <dgm:cxn modelId="{2202F30C-08CB-4C61-B8AE-0C3D3D865F60}" type="presOf" srcId="{D7CAE369-58CE-469D-9AC4-05719041BB60}" destId="{C7727B00-0D2F-4112-ACC3-E03BC903059E}" srcOrd="0" destOrd="0" presId="urn:microsoft.com/office/officeart/2018/layout/CircleProcess"/>
    <dgm:cxn modelId="{EC992F29-5023-4B4C-9A99-BBCB8D8A1C63}" type="presOf" srcId="{E672D003-D993-4F63-9603-04D665A6BA1D}" destId="{350E0889-647A-4577-845C-ABF29D619254}" srcOrd="1" destOrd="0" presId="urn:microsoft.com/office/officeart/2018/layout/CircleProcess"/>
    <dgm:cxn modelId="{B8518F2F-F5BD-47D5-97A5-C2450D033111}" type="presOf" srcId="{913CDCBB-C8B4-4AF8-B998-2C2E69593FD3}" destId="{0BF4D542-3DC3-4E81-A636-0057B2696BE6}" srcOrd="1" destOrd="0" presId="urn:microsoft.com/office/officeart/2018/layout/CircleProcess"/>
    <dgm:cxn modelId="{3EB57D32-FB90-4687-8787-4420D5C73613}" srcId="{0F0D1C67-3886-4ED0-AE68-79466BF410FA}" destId="{AFAE4440-7C1A-43C6-8264-19AC72927005}" srcOrd="0" destOrd="0" parTransId="{E772BB7C-87B9-4EE4-B4A0-EE97A798BE9A}" sibTransId="{636B6EA8-0A6E-47CB-9AC9-922E3AAE388D}"/>
    <dgm:cxn modelId="{36741950-7584-4559-B762-5B65A02C83AF}" srcId="{0F0D1C67-3886-4ED0-AE68-79466BF410FA}" destId="{31171546-EE35-41BB-B04F-1B05A97C8C9F}" srcOrd="4" destOrd="0" parTransId="{12129495-27DB-48EC-92E6-A536DEED64E9}" sibTransId="{9B2346F9-0D7C-4CEE-AF29-ABB14E867AE0}"/>
    <dgm:cxn modelId="{73EB6E50-12B6-455E-A627-6F6331CA27A7}" srcId="{0F0D1C67-3886-4ED0-AE68-79466BF410FA}" destId="{D7CAE369-58CE-469D-9AC4-05719041BB60}" srcOrd="1" destOrd="0" parTransId="{5A8BC38B-3CC3-4A36-BEA4-160A6DEE97FF}" sibTransId="{D4768B89-CFE0-4E59-891C-CA413ACE5C9A}"/>
    <dgm:cxn modelId="{AE037D54-311E-466B-AE3B-A3ACE40A678B}" type="presOf" srcId="{0F0D1C67-3886-4ED0-AE68-79466BF410FA}" destId="{9EC69232-7E00-44C8-B24E-F32F6B2DD132}" srcOrd="0" destOrd="0" presId="urn:microsoft.com/office/officeart/2018/layout/CircleProcess"/>
    <dgm:cxn modelId="{3C218985-78F0-4DF4-B063-71914906B5FE}" type="presOf" srcId="{31171546-EE35-41BB-B04F-1B05A97C8C9F}" destId="{5ADAD7D0-4CC6-4716-9142-988CFC010BE3}" srcOrd="1" destOrd="0" presId="urn:microsoft.com/office/officeart/2018/layout/CircleProcess"/>
    <dgm:cxn modelId="{CDDD7D8D-B09C-4656-AAD9-58EB0CAF0318}" type="presOf" srcId="{AFAE4440-7C1A-43C6-8264-19AC72927005}" destId="{091553BB-FBC5-4A72-9512-79CA7E23EE0D}" srcOrd="0" destOrd="0" presId="urn:microsoft.com/office/officeart/2018/layout/CircleProcess"/>
    <dgm:cxn modelId="{DAF37EB0-208C-4BFA-90BC-166228B3EA3E}" type="presOf" srcId="{31171546-EE35-41BB-B04F-1B05A97C8C9F}" destId="{1816E4AB-426C-47F3-8A95-BAF48D725596}" srcOrd="0" destOrd="0" presId="urn:microsoft.com/office/officeart/2018/layout/CircleProcess"/>
    <dgm:cxn modelId="{9F41CCB4-6B13-42C7-B8D7-03D38490F94F}" type="presOf" srcId="{AFAE4440-7C1A-43C6-8264-19AC72927005}" destId="{AB39D68E-1D9E-4854-9A96-D5AF763EFCD0}" srcOrd="1" destOrd="0" presId="urn:microsoft.com/office/officeart/2018/layout/CircleProcess"/>
    <dgm:cxn modelId="{FDA2CBC1-2CCD-4339-B1D8-2226E26603A8}" srcId="{0F0D1C67-3886-4ED0-AE68-79466BF410FA}" destId="{E672D003-D993-4F63-9603-04D665A6BA1D}" srcOrd="2" destOrd="0" parTransId="{FD716837-5E67-4D70-B7FD-B34F8640233A}" sibTransId="{F2B02E49-9D77-4379-9F91-99FF7FEA5D61}"/>
    <dgm:cxn modelId="{E7D24DC8-A74C-4DB1-B906-83FA11B18B79}" type="presOf" srcId="{E672D003-D993-4F63-9603-04D665A6BA1D}" destId="{8E59A469-2420-4738-BD2F-E193DA6725B9}" srcOrd="0" destOrd="0" presId="urn:microsoft.com/office/officeart/2018/layout/CircleProcess"/>
    <dgm:cxn modelId="{E8F68CD5-84CB-40BF-B9C1-FD93377E75B7}" type="presOf" srcId="{913CDCBB-C8B4-4AF8-B998-2C2E69593FD3}" destId="{F630CAED-A91E-4118-9FF1-39713F00385F}" srcOrd="0" destOrd="0" presId="urn:microsoft.com/office/officeart/2018/layout/CircleProcess"/>
    <dgm:cxn modelId="{7B4E95FA-D360-4F09-A763-28DD99553BB8}" type="presOf" srcId="{D7CAE369-58CE-469D-9AC4-05719041BB60}" destId="{312CEA88-95FA-41C6-BA4B-2F221DF08F25}" srcOrd="1" destOrd="0" presId="urn:microsoft.com/office/officeart/2018/layout/CircleProcess"/>
    <dgm:cxn modelId="{A7D24CC9-1D9B-4515-8940-7DD618F33F13}" type="presParOf" srcId="{9EC69232-7E00-44C8-B24E-F32F6B2DD132}" destId="{8D931784-C72B-47AD-BB93-03393F90F398}" srcOrd="0" destOrd="0" presId="urn:microsoft.com/office/officeart/2018/layout/CircleProcess"/>
    <dgm:cxn modelId="{840B429E-26FE-4F82-BC61-597AD4F70ADB}" type="presParOf" srcId="{8D931784-C72B-47AD-BB93-03393F90F398}" destId="{ABC6749B-D60A-4CBD-BA7D-42190680C5B6}" srcOrd="0" destOrd="0" presId="urn:microsoft.com/office/officeart/2018/layout/CircleProcess"/>
    <dgm:cxn modelId="{F83492BE-AD5B-49FF-8FDB-F566E60A4434}" type="presParOf" srcId="{9EC69232-7E00-44C8-B24E-F32F6B2DD132}" destId="{38CBE2D0-A814-4B5A-9C99-8B463B7DA7E8}" srcOrd="1" destOrd="0" presId="urn:microsoft.com/office/officeart/2018/layout/CircleProcess"/>
    <dgm:cxn modelId="{2F1F4E8C-89D6-448C-AFEC-6CC68E97D04F}" type="presParOf" srcId="{38CBE2D0-A814-4B5A-9C99-8B463B7DA7E8}" destId="{1816E4AB-426C-47F3-8A95-BAF48D725596}" srcOrd="0" destOrd="0" presId="urn:microsoft.com/office/officeart/2018/layout/CircleProcess"/>
    <dgm:cxn modelId="{7A1DB89D-CE8E-439A-8D21-5DCEC4EB803F}" type="presParOf" srcId="{9EC69232-7E00-44C8-B24E-F32F6B2DD132}" destId="{5ADAD7D0-4CC6-4716-9142-988CFC010BE3}" srcOrd="2" destOrd="0" presId="urn:microsoft.com/office/officeart/2018/layout/CircleProcess"/>
    <dgm:cxn modelId="{BE3B3B15-D21C-4BD3-AC1A-43861638BFAC}" type="presParOf" srcId="{9EC69232-7E00-44C8-B24E-F32F6B2DD132}" destId="{AAD1F2B3-79B3-42EE-AF0B-8798181CD56D}" srcOrd="3" destOrd="0" presId="urn:microsoft.com/office/officeart/2018/layout/CircleProcess"/>
    <dgm:cxn modelId="{A13E1BEF-E56D-4AA5-BE2A-2995EC546AD5}" type="presParOf" srcId="{AAD1F2B3-79B3-42EE-AF0B-8798181CD56D}" destId="{2B8549FB-FEA8-42E0-BA77-C48453BE5A01}" srcOrd="0" destOrd="0" presId="urn:microsoft.com/office/officeart/2018/layout/CircleProcess"/>
    <dgm:cxn modelId="{2DD445CE-4862-44FC-8E1C-27DEE8BCBC67}" type="presParOf" srcId="{9EC69232-7E00-44C8-B24E-F32F6B2DD132}" destId="{4075EED6-BF14-41F0-B2DA-F89CB07B080D}" srcOrd="4" destOrd="0" presId="urn:microsoft.com/office/officeart/2018/layout/CircleProcess"/>
    <dgm:cxn modelId="{63380B8A-2E0B-4C32-A959-D93C220940F8}" type="presParOf" srcId="{4075EED6-BF14-41F0-B2DA-F89CB07B080D}" destId="{F630CAED-A91E-4118-9FF1-39713F00385F}" srcOrd="0" destOrd="0" presId="urn:microsoft.com/office/officeart/2018/layout/CircleProcess"/>
    <dgm:cxn modelId="{F3E20266-A749-4206-A503-9976D5B9EF2B}" type="presParOf" srcId="{9EC69232-7E00-44C8-B24E-F32F6B2DD132}" destId="{0BF4D542-3DC3-4E81-A636-0057B2696BE6}" srcOrd="5" destOrd="0" presId="urn:microsoft.com/office/officeart/2018/layout/CircleProcess"/>
    <dgm:cxn modelId="{F8A65279-C0DF-44E0-9807-ED778529924E}" type="presParOf" srcId="{9EC69232-7E00-44C8-B24E-F32F6B2DD132}" destId="{9868B673-C478-4E36-B2A5-699C27740DC2}" srcOrd="6" destOrd="0" presId="urn:microsoft.com/office/officeart/2018/layout/CircleProcess"/>
    <dgm:cxn modelId="{4C798292-0C9F-4969-ADAD-FE1EE0529A76}" type="presParOf" srcId="{9868B673-C478-4E36-B2A5-699C27740DC2}" destId="{575F6196-F69B-44D2-A981-DC9D975E184C}" srcOrd="0" destOrd="0" presId="urn:microsoft.com/office/officeart/2018/layout/CircleProcess"/>
    <dgm:cxn modelId="{76C526E8-3F5D-4606-BA57-587A1A77645D}" type="presParOf" srcId="{9EC69232-7E00-44C8-B24E-F32F6B2DD132}" destId="{C29DE021-7265-4952-AE3F-AF02C2F9E4A5}" srcOrd="7" destOrd="0" presId="urn:microsoft.com/office/officeart/2018/layout/CircleProcess"/>
    <dgm:cxn modelId="{48B43575-A0C2-43A9-9228-05F6E05B5E1E}" type="presParOf" srcId="{C29DE021-7265-4952-AE3F-AF02C2F9E4A5}" destId="{8E59A469-2420-4738-BD2F-E193DA6725B9}" srcOrd="0" destOrd="0" presId="urn:microsoft.com/office/officeart/2018/layout/CircleProcess"/>
    <dgm:cxn modelId="{C79FA5A7-C91C-4F87-9021-3C653823213A}" type="presParOf" srcId="{9EC69232-7E00-44C8-B24E-F32F6B2DD132}" destId="{350E0889-647A-4577-845C-ABF29D619254}" srcOrd="8" destOrd="0" presId="urn:microsoft.com/office/officeart/2018/layout/CircleProcess"/>
    <dgm:cxn modelId="{98E31AF0-AF8D-48A2-B573-10A33EEE66A6}" type="presParOf" srcId="{9EC69232-7E00-44C8-B24E-F32F6B2DD132}" destId="{1557E6AB-21DC-4771-913C-DC19220CD1D8}" srcOrd="9" destOrd="0" presId="urn:microsoft.com/office/officeart/2018/layout/CircleProcess"/>
    <dgm:cxn modelId="{B2EE4D4F-55FE-4559-B4E0-B40F3A95EAA5}" type="presParOf" srcId="{1557E6AB-21DC-4771-913C-DC19220CD1D8}" destId="{59A2A8D8-CEC6-48BF-B9EF-690ABC15121C}" srcOrd="0" destOrd="0" presId="urn:microsoft.com/office/officeart/2018/layout/CircleProcess"/>
    <dgm:cxn modelId="{7F0CE3C9-F806-4D74-B1E7-543ADF86CB9C}" type="presParOf" srcId="{9EC69232-7E00-44C8-B24E-F32F6B2DD132}" destId="{2F478A0A-5DEC-4124-B640-205F993BA2B0}" srcOrd="10" destOrd="0" presId="urn:microsoft.com/office/officeart/2018/layout/CircleProcess"/>
    <dgm:cxn modelId="{856A652D-D749-4FFB-85E0-0DE19C763905}" type="presParOf" srcId="{2F478A0A-5DEC-4124-B640-205F993BA2B0}" destId="{C7727B00-0D2F-4112-ACC3-E03BC903059E}" srcOrd="0" destOrd="0" presId="urn:microsoft.com/office/officeart/2018/layout/CircleProcess"/>
    <dgm:cxn modelId="{035280F6-89E1-4B8F-9199-022EB5CC6345}" type="presParOf" srcId="{9EC69232-7E00-44C8-B24E-F32F6B2DD132}" destId="{312CEA88-95FA-41C6-BA4B-2F221DF08F25}" srcOrd="11" destOrd="0" presId="urn:microsoft.com/office/officeart/2018/layout/CircleProcess"/>
    <dgm:cxn modelId="{59DB5332-C1E3-4E55-A881-7719EA66A7F9}" type="presParOf" srcId="{9EC69232-7E00-44C8-B24E-F32F6B2DD132}" destId="{B0F8D62B-59D4-4C1E-A5B8-661C59BA4DFD}" srcOrd="12" destOrd="0" presId="urn:microsoft.com/office/officeart/2018/layout/CircleProcess"/>
    <dgm:cxn modelId="{5D8057D9-A6D4-423D-922D-977E6778375F}" type="presParOf" srcId="{B0F8D62B-59D4-4C1E-A5B8-661C59BA4DFD}" destId="{A7D7BD9A-F8FF-411C-832A-90D8074955C3}" srcOrd="0" destOrd="0" presId="urn:microsoft.com/office/officeart/2018/layout/CircleProcess"/>
    <dgm:cxn modelId="{73072067-8F78-41B4-B0FC-02657C10EAB4}" type="presParOf" srcId="{9EC69232-7E00-44C8-B24E-F32F6B2DD132}" destId="{77B843EC-3C2E-4730-86AD-9716C5412812}" srcOrd="13" destOrd="0" presId="urn:microsoft.com/office/officeart/2018/layout/CircleProcess"/>
    <dgm:cxn modelId="{005C5E68-7E24-462C-84F5-3622B709ADF2}" type="presParOf" srcId="{77B843EC-3C2E-4730-86AD-9716C5412812}" destId="{091553BB-FBC5-4A72-9512-79CA7E23EE0D}" srcOrd="0" destOrd="0" presId="urn:microsoft.com/office/officeart/2018/layout/CircleProcess"/>
    <dgm:cxn modelId="{C512853B-391D-49ED-BB1A-95A23D3E9508}" type="presParOf" srcId="{9EC69232-7E00-44C8-B24E-F32F6B2DD132}" destId="{AB39D68E-1D9E-4854-9A96-D5AF763EFCD0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749B-D60A-4CBD-BA7D-42190680C5B6}">
      <dsp:nvSpPr>
        <dsp:cNvPr id="0" name=""/>
        <dsp:cNvSpPr/>
      </dsp:nvSpPr>
      <dsp:spPr>
        <a:xfrm>
          <a:off x="9975168" y="1495631"/>
          <a:ext cx="2274500" cy="2274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E4AB-426C-47F3-8A95-BAF48D725596}">
      <dsp:nvSpPr>
        <dsp:cNvPr id="0" name=""/>
        <dsp:cNvSpPr/>
      </dsp:nvSpPr>
      <dsp:spPr>
        <a:xfrm>
          <a:off x="10050218" y="1571474"/>
          <a:ext cx="2123189" cy="2123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Use / Apply model</a:t>
          </a:r>
        </a:p>
      </dsp:txBody>
      <dsp:txXfrm>
        <a:off x="10354049" y="1874843"/>
        <a:ext cx="1516737" cy="1516448"/>
      </dsp:txXfrm>
    </dsp:sp>
    <dsp:sp modelId="{2B8549FB-FEA8-42E0-BA77-C48453BE5A01}">
      <dsp:nvSpPr>
        <dsp:cNvPr id="0" name=""/>
        <dsp:cNvSpPr/>
      </dsp:nvSpPr>
      <dsp:spPr>
        <a:xfrm rot="2700000">
          <a:off x="762332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0CAED-A91E-4118-9FF1-39713F00385F}">
      <dsp:nvSpPr>
        <dsp:cNvPr id="0" name=""/>
        <dsp:cNvSpPr/>
      </dsp:nvSpPr>
      <dsp:spPr>
        <a:xfrm>
          <a:off x="7700667" y="1571474"/>
          <a:ext cx="2123189" cy="2123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Train model</a:t>
          </a:r>
          <a:endParaRPr lang="en-US" sz="1600" kern="1200" dirty="0"/>
        </a:p>
      </dsp:txBody>
      <dsp:txXfrm>
        <a:off x="8003289" y="1874843"/>
        <a:ext cx="1516737" cy="1516448"/>
      </dsp:txXfrm>
    </dsp:sp>
    <dsp:sp modelId="{575F6196-F69B-44D2-A981-DC9D975E184C}">
      <dsp:nvSpPr>
        <dsp:cNvPr id="0" name=""/>
        <dsp:cNvSpPr/>
      </dsp:nvSpPr>
      <dsp:spPr>
        <a:xfrm rot="2700000">
          <a:off x="5273778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9A469-2420-4738-BD2F-E193DA6725B9}">
      <dsp:nvSpPr>
        <dsp:cNvPr id="0" name=""/>
        <dsp:cNvSpPr/>
      </dsp:nvSpPr>
      <dsp:spPr>
        <a:xfrm>
          <a:off x="5349907" y="1571474"/>
          <a:ext cx="2123189" cy="2123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Prepare the data</a:t>
          </a:r>
        </a:p>
      </dsp:txBody>
      <dsp:txXfrm>
        <a:off x="5652528" y="1874843"/>
        <a:ext cx="1516737" cy="1516448"/>
      </dsp:txXfrm>
    </dsp:sp>
    <dsp:sp modelId="{59A2A8D8-CEC6-48BF-B9EF-690ABC15121C}">
      <dsp:nvSpPr>
        <dsp:cNvPr id="0" name=""/>
        <dsp:cNvSpPr/>
      </dsp:nvSpPr>
      <dsp:spPr>
        <a:xfrm rot="2700000">
          <a:off x="2923017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7B00-0D2F-4112-ACC3-E03BC903059E}">
      <dsp:nvSpPr>
        <dsp:cNvPr id="0" name=""/>
        <dsp:cNvSpPr/>
      </dsp:nvSpPr>
      <dsp:spPr>
        <a:xfrm>
          <a:off x="2999146" y="1571474"/>
          <a:ext cx="2123189" cy="2123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 hyperparameters</a:t>
          </a:r>
          <a:endParaRPr lang="en-US" sz="1600" kern="1200" dirty="0"/>
        </a:p>
      </dsp:txBody>
      <dsp:txXfrm>
        <a:off x="3302977" y="1874843"/>
        <a:ext cx="1516737" cy="1516448"/>
      </dsp:txXfrm>
    </dsp:sp>
    <dsp:sp modelId="{A7D7BD9A-F8FF-411C-832A-90D8074955C3}">
      <dsp:nvSpPr>
        <dsp:cNvPr id="0" name=""/>
        <dsp:cNvSpPr/>
      </dsp:nvSpPr>
      <dsp:spPr>
        <a:xfrm rot="2700000">
          <a:off x="572256" y="1495749"/>
          <a:ext cx="2274237" cy="2274237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53BB-FBC5-4A72-9512-79CA7E23EE0D}">
      <dsp:nvSpPr>
        <dsp:cNvPr id="0" name=""/>
        <dsp:cNvSpPr/>
      </dsp:nvSpPr>
      <dsp:spPr>
        <a:xfrm>
          <a:off x="648385" y="1571474"/>
          <a:ext cx="2123189" cy="212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Choose an algorithm</a:t>
          </a:r>
        </a:p>
      </dsp:txBody>
      <dsp:txXfrm>
        <a:off x="952216" y="1874843"/>
        <a:ext cx="1516737" cy="151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impute.html#impu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4000</a:t>
            </a:r>
          </a:p>
          <a:p>
            <a:r>
              <a:rPr lang="en-US">
                <a:latin typeface="roboto"/>
                <a:cs typeface="Calibri Light"/>
              </a:rPr>
              <a:t>Machine Learning  - 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0" y="1585565"/>
            <a:ext cx="10845501" cy="4664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If we make very </a:t>
            </a:r>
            <a:r>
              <a:rPr lang="en-US" b="1">
                <a:latin typeface="roboto"/>
                <a:ea typeface="+mj-ea"/>
                <a:cs typeface="Calibri Light"/>
              </a:rPr>
              <a:t>naive </a:t>
            </a:r>
            <a:r>
              <a:rPr lang="en-US">
                <a:latin typeface="roboto"/>
                <a:ea typeface="+mj-ea"/>
                <a:cs typeface="Calibri Light"/>
              </a:rPr>
              <a:t>assumptions about the generative model for each label, we can find a rough approximation of the generative model for each class, and then proceed with the Bayesian classification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roboto"/>
                <a:ea typeface="+mj-ea"/>
                <a:cs typeface="Calibri Light"/>
              </a:rPr>
              <a:t>Gaussian Naïve</a:t>
            </a:r>
            <a:r>
              <a:rPr lang="en-US" u="sng">
                <a:latin typeface="roboto"/>
                <a:ea typeface="+mj-ea"/>
                <a:cs typeface="Calibri Light"/>
              </a:rPr>
              <a:t> Bayes</a:t>
            </a:r>
            <a:r>
              <a:rPr lang="en-US">
                <a:latin typeface="roboto"/>
                <a:ea typeface="+mj-ea"/>
                <a:cs typeface="Calibri Light"/>
              </a:rPr>
              <a:t> – assumption is that data from each label is drawn from a simple Gaussian distribution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roboto"/>
                <a:ea typeface="+mj-ea"/>
                <a:cs typeface="Calibri Light"/>
              </a:rPr>
              <a:t>Multinomial Naïve</a:t>
            </a:r>
            <a:r>
              <a:rPr lang="en-US" u="sng">
                <a:latin typeface="roboto"/>
                <a:ea typeface="+mj-ea"/>
                <a:cs typeface="Calibri Light"/>
              </a:rPr>
              <a:t> Bayes</a:t>
            </a:r>
            <a:r>
              <a:rPr lang="en-US">
                <a:latin typeface="roboto"/>
                <a:ea typeface="+mj-ea"/>
                <a:cs typeface="Calibri Light"/>
              </a:rPr>
              <a:t> - assumption is that data from each label is drawn from a simple Multinomial distribution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2" y="-17790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20" y="814807"/>
            <a:ext cx="11668810" cy="898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Assumption: Data from each label is drawn from a simple Gaussian distribution.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D6355EF-B86C-4204-ADD9-F7B1824B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77" y="1263746"/>
            <a:ext cx="9294649" cy="975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7F8B3AB-1039-4A4B-BD5C-F074D8371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67" y="2431587"/>
            <a:ext cx="5633544" cy="3947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16FB3DE-0BE7-472D-8DE5-350584F5F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640" y="2402508"/>
            <a:ext cx="5362028" cy="3944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29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62" y="-17790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Naïve Bayes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0C4D180-4647-4290-9B94-B05144C3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" y="997596"/>
            <a:ext cx="6053958" cy="98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6484A00-6A15-41FB-8C0D-121AB5961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8" y="2349077"/>
            <a:ext cx="6579475" cy="977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6A26FDB-3637-44F8-960F-AE0BFD227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" y="3762003"/>
            <a:ext cx="8278647" cy="971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00B4D6-B490-4895-8896-027589759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38" y="5266198"/>
            <a:ext cx="4284717" cy="722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FBBE5F8-DA9C-4FFE-A353-382718CC7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883" y="746904"/>
            <a:ext cx="4100786" cy="2894260"/>
          </a:xfrm>
          <a:prstGeom prst="rect">
            <a:avLst/>
          </a:prstGeom>
        </p:spPr>
      </p:pic>
      <p:pic>
        <p:nvPicPr>
          <p:cNvPr id="16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D3212BE4-2915-4695-A300-4902B827B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607" y="4152949"/>
            <a:ext cx="2857062" cy="22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65502" y="1115847"/>
            <a:ext cx="11011337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Pros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are extremely fast for both training and prediction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provide straightforward probabilistic prediction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are often very easily interpretable</a:t>
            </a:r>
          </a:p>
          <a:p>
            <a:pPr indent="-285750"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They have very few (if any) tunable parameters</a:t>
            </a:r>
          </a:p>
          <a:p>
            <a:pPr indent="-285750">
              <a:buFont typeface="Arial"/>
              <a:buChar char="•"/>
            </a:pPr>
            <a:endParaRPr lang="en-US" sz="2800" dirty="0">
              <a:latin typeface="roboto"/>
              <a:ea typeface="+mj-ea"/>
              <a:cs typeface="Calibri Light"/>
            </a:endParaRPr>
          </a:p>
          <a:p>
            <a:pPr indent="-285750">
              <a:buFont typeface="Arial"/>
              <a:buChar char="•"/>
            </a:pP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They perform better</a:t>
            </a: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When the naive assumptions actually matches the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For very well-separated categories, when model complexity is less important</a:t>
            </a:r>
          </a:p>
          <a:p>
            <a:pPr>
              <a:buFont typeface="Arial"/>
              <a:buChar char="•"/>
            </a:pPr>
            <a:r>
              <a:rPr lang="en-US" sz="2800">
                <a:latin typeface="roboto"/>
                <a:ea typeface="+mj-ea"/>
                <a:cs typeface="Calibri Light"/>
              </a:rPr>
              <a:t>For very high-dimensional data, when model complexity is less important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51AB1B-6031-4B7B-B546-A830DA9A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Principal Component Analysis (PCA)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6" y="387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796157" y="1442105"/>
            <a:ext cx="110113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Unsupervised algorithm</a:t>
            </a:r>
            <a:endParaRPr lang="en-US">
              <a:ea typeface="+mj-ea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Dimensionality Reduction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Uses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Visualization tool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Noise filter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-  Feature Extractor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9EBEE-8FAF-403A-BDB3-6D05472E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40673" y="1065579"/>
            <a:ext cx="400444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Attempts to learn the </a:t>
            </a:r>
            <a:r>
              <a:rPr lang="en-US" sz="2800">
                <a:latin typeface="roboto"/>
                <a:ea typeface="+mj-ea"/>
                <a:cs typeface="Calibri Light"/>
              </a:rPr>
              <a:t>relationship between X and y values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Relationship is defined by finding a list of </a:t>
            </a:r>
            <a:r>
              <a:rPr lang="en-US" sz="2800" b="1">
                <a:latin typeface="roboto"/>
                <a:ea typeface="+mj-ea"/>
                <a:cs typeface="Calibri Light"/>
              </a:rPr>
              <a:t>prinicpal axes</a:t>
            </a:r>
            <a:r>
              <a:rPr lang="en-US" sz="2800">
                <a:latin typeface="roboto"/>
                <a:ea typeface="+mj-ea"/>
                <a:cs typeface="Calibri Light"/>
              </a:rPr>
              <a:t> in the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9D117E4-D460-4CD9-8B11-74E7D754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40" y="1540247"/>
            <a:ext cx="6273230" cy="4406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64B200-2F11-489D-85A9-0EB4C4D47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Principal Component Analysis (PCA)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1FB6FE8-214F-43AF-AF92-F4F08868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32" y="2087025"/>
            <a:ext cx="5664389" cy="3995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A32BD9-E809-469E-A3E9-351A7F91C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91" y="2170132"/>
            <a:ext cx="5055474" cy="953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3D3594E-777C-413F-B78B-C96370FCB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2" y="3748768"/>
            <a:ext cx="3111062" cy="432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2F733CDE-DE4C-4DE4-8176-C426CECAA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1" y="5181915"/>
            <a:ext cx="3986924" cy="412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CC1FB6A-EDB3-47F9-96A8-7B29AE2E7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Dimensionality Reduction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840673" y="1052327"/>
            <a:ext cx="400444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Zeroing out one or more of the smallest </a:t>
            </a:r>
            <a:r>
              <a:rPr lang="en-US" sz="2800">
                <a:latin typeface="roboto"/>
                <a:ea typeface="+mj-ea"/>
                <a:cs typeface="Calibri Light"/>
              </a:rPr>
              <a:t>principal components resulting in a low-dimension projection of data that preserves the maximal data variance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AD93ABB-9283-4765-BDA6-B33ABC28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2" y="1656596"/>
            <a:ext cx="5943600" cy="4169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E04C007-28C4-40BA-A9E1-6095F873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08" y="4661313"/>
            <a:ext cx="4735824" cy="1160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2B59F-E86C-4A32-A144-2510F5D8E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Visualization tool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185F64E-8048-4B3F-A887-CC8C2280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56" y="1391138"/>
            <a:ext cx="6045809" cy="4631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078B1F9-2ADF-487F-BAC9-B21965D6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7" y="3792889"/>
            <a:ext cx="5265682" cy="1394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D358E86-D5CB-4070-8950-F0615ED9C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6" y="1731607"/>
            <a:ext cx="5344510" cy="929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53C49D-3458-4202-B8FD-CDD6355D8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boto"/>
                <a:cs typeface="Calibri Light"/>
              </a:rPr>
              <a:t>Module 9</a:t>
            </a:r>
          </a:p>
          <a:p>
            <a:r>
              <a:rPr lang="en-US" dirty="0">
                <a:latin typeface="roboto"/>
                <a:cs typeface="Calibri Light"/>
              </a:rPr>
              <a:t>ML Algorithms II</a:t>
            </a:r>
            <a:endParaRPr lang="en-US" dirty="0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68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Choosing the number of components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FA5020FD-CA69-42FF-B961-C15E4B17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08" y="1778795"/>
            <a:ext cx="6284500" cy="4369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9CCB9EA-2FED-4BB2-95C9-883CB321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98" y="872520"/>
            <a:ext cx="6982372" cy="69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C47DA-982E-43DD-B9C3-B0CF1D5E6AEB}"/>
              </a:ext>
            </a:extLst>
          </p:cNvPr>
          <p:cNvSpPr txBox="1"/>
          <p:nvPr/>
        </p:nvSpPr>
        <p:spPr>
          <a:xfrm>
            <a:off x="959410" y="2031313"/>
            <a:ext cx="400444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10 components contains 75% of variance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50 components contain 100% of variance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Optimal: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20 components explain 90% of variance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83B8E1-2DE2-40E6-8955-03769EB7E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7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Noise Filtering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502743" y="1203433"/>
            <a:ext cx="400444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Any components with variance larger than the effect of the noise should be relatively unaffected by the noise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If data is reconstructed using only the largest subset of principal components, it will keep </a:t>
            </a:r>
            <a:r>
              <a:rPr lang="en-US" sz="2800">
                <a:latin typeface="roboto"/>
                <a:ea typeface="+mj-ea"/>
                <a:cs typeface="Calibri Light"/>
              </a:rPr>
              <a:t>the signal and throw out </a:t>
            </a:r>
            <a:r>
              <a:rPr lang="en-US" sz="2800" dirty="0">
                <a:latin typeface="roboto"/>
                <a:ea typeface="+mj-ea"/>
                <a:cs typeface="Calibri Light"/>
              </a:rPr>
              <a:t>the noise.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5" descr="A picture containing indoor, text, crossword, looking&#10;&#10;Description automatically generated">
            <a:extLst>
              <a:ext uri="{FF2B5EF4-FFF2-40B4-BE49-F238E27FC236}">
                <a16:creationId xmlns:a16="http://schemas.microsoft.com/office/drawing/2014/main" id="{3B4EF8E5-0B31-439F-A248-CB1B775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72651"/>
            <a:ext cx="7323957" cy="3111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E52B5F-CBEF-47AF-9EB5-20EC18DF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Noise Filtering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354E54-06C7-44DD-B698-38D3EE8C3DB1}"/>
              </a:ext>
            </a:extLst>
          </p:cNvPr>
          <p:cNvSpPr txBox="1"/>
          <p:nvPr/>
        </p:nvSpPr>
        <p:spPr>
          <a:xfrm>
            <a:off x="791854" y="2903291"/>
            <a:ext cx="400444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Adding random noise to the data</a:t>
            </a:r>
            <a:endParaRPr lang="en-US">
              <a:ea typeface="+mj-ea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6" name="Picture 6" descr="A blue and white tiled floor&#10;&#10;Description automatically generated">
            <a:extLst>
              <a:ext uri="{FF2B5EF4-FFF2-40B4-BE49-F238E27FC236}">
                <a16:creationId xmlns:a16="http://schemas.microsoft.com/office/drawing/2014/main" id="{1B44C098-A5A9-4CEE-A96B-05F9F3AC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18" y="2357199"/>
            <a:ext cx="6960971" cy="2912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11E44A7-11F4-43CD-B09D-7F638CDE3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3" y="1152417"/>
            <a:ext cx="6921062" cy="1128545"/>
          </a:xfrm>
          <a:prstGeom prst="rect">
            <a:avLst/>
          </a:prstGeom>
        </p:spPr>
      </p:pic>
      <p:pic>
        <p:nvPicPr>
          <p:cNvPr id="4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3AA9FF-0D26-4F38-970D-5F94F5BEC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7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 as Noise Filtering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4" name="Picture 7" descr="A picture containing crossword, text, tiled, indoor&#10;&#10;Description automatically generated">
            <a:extLst>
              <a:ext uri="{FF2B5EF4-FFF2-40B4-BE49-F238E27FC236}">
                <a16:creationId xmlns:a16="http://schemas.microsoft.com/office/drawing/2014/main" id="{CE2D6B64-FBC8-442B-9375-2247FBBAF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13" y="1538512"/>
            <a:ext cx="6704686" cy="2808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BA5D1E9-AC5A-4855-AE43-C6C7263F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0" y="1539209"/>
            <a:ext cx="4310993" cy="86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2CCE8-4849-4994-B5E9-631891ABE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0" y="4891768"/>
            <a:ext cx="8357475" cy="1251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491D72-2CDF-44CD-93FD-C8CE7F033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PCA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Start with PCA to visualize the relationship between points to understand</a:t>
            </a:r>
            <a:endParaRPr lang="en-US"/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the main variance</a:t>
            </a:r>
            <a:endParaRPr lang="en-US">
              <a:ea typeface="+mj-ea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the intrinsic dimensionality by plotting explained </a:t>
            </a:r>
            <a:r>
              <a:rPr lang="en-US" sz="2800" dirty="0">
                <a:latin typeface="roboto"/>
                <a:ea typeface="+mj-ea"/>
                <a:cs typeface="Calibri Light"/>
              </a:rPr>
              <a:t>variance ratio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Cons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     -  affected by outliers in the data</a:t>
            </a:r>
          </a:p>
          <a:p>
            <a:endParaRPr lang="en-US" sz="2800" dirty="0">
              <a:latin typeface="roboto"/>
              <a:ea typeface="+mj-ea"/>
              <a:cs typeface="Calibri Light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08D155-9850-47FF-B889-2387E23E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Eigenfaces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3305504"/>
            <a:ext cx="60539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Steps: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Download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Explore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Prepare the dataset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Build the model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Predict on testing data</a:t>
            </a:r>
          </a:p>
          <a:p>
            <a:r>
              <a:rPr lang="en-US" sz="2800" dirty="0">
                <a:latin typeface="roboto"/>
                <a:ea typeface="+mj-ea"/>
                <a:cs typeface="Calibri Light"/>
              </a:rPr>
              <a:t>Report insights</a:t>
            </a:r>
          </a:p>
          <a:p>
            <a:endParaRPr lang="en-US" sz="24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Dataset: </a:t>
            </a:r>
            <a:r>
              <a:rPr lang="en-US" sz="2400" dirty="0" err="1"/>
              <a:t>Sklearn</a:t>
            </a:r>
            <a:r>
              <a:rPr lang="en-US" sz="2400" dirty="0"/>
              <a:t> built-in LFW dataset</a:t>
            </a:r>
          </a:p>
          <a:p>
            <a:r>
              <a:rPr lang="en-US" sz="2400" dirty="0">
                <a:cs typeface="Calibri"/>
              </a:rPr>
              <a:t>Notebook: ML07_PCA_Example.ipynb</a:t>
            </a: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1C2B7CE-E4C8-43D0-BB6F-0C400C6B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Gaussian Mixture Models (GMM)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Gaussian Mixture Models (GMM)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783020" y="1238469"/>
            <a:ext cx="11151475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Unsupervised algorithm</a:t>
            </a:r>
            <a:endParaRPr lang="en-US">
              <a:ea typeface="+mj-ea"/>
            </a:endParaRPr>
          </a:p>
          <a:p>
            <a:r>
              <a:rPr lang="en-US" sz="2800" dirty="0">
                <a:latin typeface="roboto"/>
                <a:cs typeface="Calibri Light"/>
              </a:rPr>
              <a:t>Searches for a pre-determined number of clusters within an </a:t>
            </a:r>
            <a:r>
              <a:rPr lang="en-US" sz="2800">
                <a:latin typeface="roboto"/>
                <a:cs typeface="Calibri Light"/>
              </a:rPr>
              <a:t>unlabeled multidimensional dataset</a:t>
            </a:r>
            <a:endParaRPr lang="en-US" sz="2800" dirty="0">
              <a:latin typeface="roboto"/>
              <a:cs typeface="Calibri Light"/>
            </a:endParaRPr>
          </a:p>
          <a:p>
            <a:endParaRPr lang="en-US" sz="2800" dirty="0">
              <a:latin typeface="roboto"/>
              <a:cs typeface="Calibri Light"/>
            </a:endParaRPr>
          </a:p>
          <a:p>
            <a:r>
              <a:rPr lang="en-US" sz="2800">
                <a:latin typeface="roboto"/>
                <a:cs typeface="Calibri Light"/>
              </a:rPr>
              <a:t>Two main assumptions</a:t>
            </a:r>
            <a:endParaRPr lang="en-US" sz="2800" dirty="0">
              <a:latin typeface="roboto"/>
              <a:cs typeface="Calibri Light"/>
            </a:endParaRPr>
          </a:p>
          <a:p>
            <a:r>
              <a:rPr lang="en-US" sz="2800">
                <a:latin typeface="roboto"/>
                <a:cs typeface="Calibri Light"/>
              </a:rPr>
              <a:t>      - Cluster center is arithmetic mean of all points belonging </a:t>
            </a:r>
            <a:r>
              <a:rPr lang="en-US" sz="2800" dirty="0">
                <a:latin typeface="roboto"/>
                <a:cs typeface="Calibri Light"/>
              </a:rPr>
              <a:t>to the cluster</a:t>
            </a:r>
          </a:p>
          <a:p>
            <a:r>
              <a:rPr lang="en-US" sz="2800">
                <a:latin typeface="roboto"/>
                <a:cs typeface="Calibri Light"/>
              </a:rPr>
              <a:t>      -  Each point is closer to its own cluster center than other cluster centers</a:t>
            </a:r>
            <a:endParaRPr lang="en-US" sz="2800" dirty="0">
              <a:latin typeface="roboto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450FAFE-1A30-4F16-B166-3D409B45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Case Study: Handwritten Digits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B50F0-3311-4BD5-A520-FDC8D9CA28CE}"/>
              </a:ext>
            </a:extLst>
          </p:cNvPr>
          <p:cNvSpPr txBox="1"/>
          <p:nvPr/>
        </p:nvSpPr>
        <p:spPr>
          <a:xfrm>
            <a:off x="835572" y="3305504"/>
            <a:ext cx="605395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roboto"/>
                <a:ea typeface="+mj-ea"/>
                <a:cs typeface="Calibri Light"/>
              </a:rPr>
              <a:t>To do: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Download the dataset</a:t>
            </a:r>
          </a:p>
          <a:p>
            <a:r>
              <a:rPr lang="en-US" sz="2800">
                <a:latin typeface="roboto"/>
                <a:ea typeface="+mj-ea"/>
                <a:cs typeface="Calibri Light"/>
              </a:rPr>
              <a:t>Explore the dataset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Prepare the dataset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Build the model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Predict on testing data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r>
              <a:rPr lang="en-US" sz="2800">
                <a:latin typeface="roboto"/>
                <a:ea typeface="+mj-ea"/>
                <a:cs typeface="Calibri Light"/>
              </a:rPr>
              <a:t>Report insights</a:t>
            </a:r>
            <a:endParaRPr lang="en-US" sz="2800" dirty="0">
              <a:latin typeface="roboto"/>
              <a:ea typeface="+mj-ea"/>
              <a:cs typeface="Calibri Light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28B3E-61AA-4E68-A56F-BCAD10F30279}"/>
              </a:ext>
            </a:extLst>
          </p:cNvPr>
          <p:cNvSpPr txBox="1"/>
          <p:nvPr/>
        </p:nvSpPr>
        <p:spPr>
          <a:xfrm>
            <a:off x="835571" y="1483709"/>
            <a:ext cx="11011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Dataset: Digits dataset</a:t>
            </a:r>
          </a:p>
          <a:p>
            <a:r>
              <a:rPr lang="en-US" sz="2400" dirty="0">
                <a:cs typeface="Calibri"/>
              </a:rPr>
              <a:t>Notebook: ML09_GMM_Example.ipynb</a:t>
            </a:r>
          </a:p>
        </p:txBody>
      </p:sp>
      <p:pic>
        <p:nvPicPr>
          <p:cNvPr id="3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C84F24-B646-4C4C-BC92-4F98FC7C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Benchmarking Algorithms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Task 10: Benchmark all the algorithms we've seen so far for a specific classification problem</a:t>
            </a: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235263"/>
            <a:ext cx="6224335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Model Building Template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Naïve Bayes</a:t>
            </a: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PCA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Gaussian Mixture Models</a:t>
            </a:r>
            <a:endParaRPr lang="en-US" dirty="0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Benchmarking Algorithms</a:t>
            </a:r>
          </a:p>
          <a:p>
            <a:pPr>
              <a:buNone/>
            </a:pPr>
            <a:endParaRPr lang="en-US" sz="3000">
              <a:latin typeface="roboto"/>
              <a:ea typeface="+mj-ea"/>
              <a:cs typeface="Calibri Light"/>
            </a:endParaRPr>
          </a:p>
          <a:p>
            <a:pPr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2200">
              <a:latin typeface="roboto"/>
              <a:ea typeface="+mj-ea"/>
              <a:cs typeface="Calibri Light"/>
            </a:endParaRP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Scikit-learn documentation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  <a:hlinkClick r:id="rId2"/>
              </a:rPr>
              <a:t>https://scikit-learn.org/</a:t>
            </a:r>
            <a:endParaRPr lang="en-US" dirty="0">
              <a:ea typeface="+mj-ea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roboto"/>
                <a:ea typeface="+mj-ea"/>
                <a:cs typeface="Calibri Light"/>
              </a:rPr>
              <a:t>Python Data Science Handbook by </a:t>
            </a:r>
            <a:r>
              <a:rPr lang="en-US" sz="3200" i="1" dirty="0">
                <a:latin typeface="roboto"/>
                <a:ea typeface="+mj-ea"/>
                <a:cs typeface="Calibri Light"/>
              </a:rPr>
              <a:t>Jake Vanderplas</a:t>
            </a: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ML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What is ML Algorithm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6" y="1505138"/>
            <a:ext cx="10845501" cy="4714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ML Algorithm is a series of steps that is used to learn a mapping function that converts raw data into set of rules.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Top ML Algorithms you should be familiar with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Linear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Logistic Regression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Naïve Bayes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K-Nearest Neighbours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Support Vector Machine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Decision Tree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Random Forest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Principal Component Analysis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K-Means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XGBoost</a:t>
            </a:r>
          </a:p>
          <a:p>
            <a:pPr lvl="1"/>
            <a:r>
              <a:rPr lang="en-US" sz="2000">
                <a:latin typeface="roboto"/>
                <a:ea typeface="+mj-ea"/>
                <a:cs typeface="Calibri Light"/>
              </a:rPr>
              <a:t>LightGBM</a:t>
            </a: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5" y="-1603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Machine Learning Process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40D01BC-24FC-41C1-B176-6D20428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7" y="946961"/>
            <a:ext cx="10706768" cy="5367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3821-0622-4522-9F1E-BE3530B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Building Template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66CD53-2F22-432E-89A7-8B967B360E93}"/>
              </a:ext>
            </a:extLst>
          </p:cNvPr>
          <p:cNvGraphicFramePr>
            <a:graphicFrameLocks noGrp="1"/>
          </p:cNvGraphicFramePr>
          <p:nvPr/>
        </p:nvGraphicFramePr>
        <p:xfrm>
          <a:off x="-284847" y="791357"/>
          <a:ext cx="12350915" cy="526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1B0EFB-81AA-434D-BF87-C635244CE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29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0CB71BF0-978D-48BA-8DC2-69DCC3AE3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Naïve Bayes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0" y="1585565"/>
            <a:ext cx="10845501" cy="1861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Extremely fast</a:t>
            </a:r>
            <a:endParaRPr lang="en-US" dirty="0">
              <a:ea typeface="+mj-ea"/>
            </a:endParaRP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Very few tunable parameters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Quick-and-dirty </a:t>
            </a:r>
            <a:r>
              <a:rPr lang="en-US">
                <a:latin typeface="roboto"/>
                <a:ea typeface="+mj-ea"/>
                <a:cs typeface="Calibri Light"/>
              </a:rPr>
              <a:t>baseline</a:t>
            </a:r>
            <a:r>
              <a:rPr lang="en-US" dirty="0">
                <a:latin typeface="roboto"/>
                <a:ea typeface="+mj-ea"/>
                <a:cs typeface="Calibri Light"/>
              </a:rPr>
              <a:t> algorithm for any classification problem</a:t>
            </a:r>
          </a:p>
          <a:p>
            <a:pPr marL="0" indent="0">
              <a:buNone/>
            </a:pPr>
            <a:r>
              <a:rPr lang="en-US" dirty="0">
                <a:latin typeface="roboto"/>
                <a:ea typeface="+mj-ea"/>
                <a:cs typeface="Calibri Light"/>
              </a:rPr>
              <a:t>Generative Classification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713BE8-C4F5-4096-A074-E030F2A30E13}"/>
              </a:ext>
            </a:extLst>
          </p:cNvPr>
          <p:cNvSpPr txBox="1">
            <a:spLocks/>
          </p:cNvSpPr>
          <p:nvPr/>
        </p:nvSpPr>
        <p:spPr>
          <a:xfrm>
            <a:off x="903344" y="3332034"/>
            <a:ext cx="10845501" cy="705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Bayes Theorem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983D1CE-17CA-41A8-B4AD-13C58FC8F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469" y="3783907"/>
            <a:ext cx="4547475" cy="884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D46D7D7-D7CB-47CB-BAE1-C6D2729E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090" y="4944343"/>
            <a:ext cx="6413062" cy="1296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4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Agenda</vt:lpstr>
      <vt:lpstr>ML Algorithm</vt:lpstr>
      <vt:lpstr>What is ML Algorithm ?</vt:lpstr>
      <vt:lpstr>Machine Learning Process</vt:lpstr>
      <vt:lpstr>Model Building Template</vt:lpstr>
      <vt:lpstr>Naïve Bayes</vt:lpstr>
      <vt:lpstr>Naïve Bayes</vt:lpstr>
      <vt:lpstr>Naïve Bayes</vt:lpstr>
      <vt:lpstr>Gaussian Naïve Bayes</vt:lpstr>
      <vt:lpstr>Gaussian Naïve Bayes</vt:lpstr>
      <vt:lpstr>Naïve Bayes</vt:lpstr>
      <vt:lpstr>Principal Component Analysis (PCA)</vt:lpstr>
      <vt:lpstr>Principal Component Analysis (PCA)</vt:lpstr>
      <vt:lpstr>Principal Component Analysis (PCA)</vt:lpstr>
      <vt:lpstr>Principal Component Analysis (PCA)</vt:lpstr>
      <vt:lpstr>PCA as Dimensionality Reduction</vt:lpstr>
      <vt:lpstr>PCA as Visualization tool</vt:lpstr>
      <vt:lpstr>Choosing the number of components</vt:lpstr>
      <vt:lpstr>PCA as Noise Filtering</vt:lpstr>
      <vt:lpstr>PCA as Noise Filtering</vt:lpstr>
      <vt:lpstr>PCA as Noise Filtering</vt:lpstr>
      <vt:lpstr>PCA</vt:lpstr>
      <vt:lpstr>Case Study: Eigenfaces</vt:lpstr>
      <vt:lpstr>Gaussian Mixture Models (GMM)</vt:lpstr>
      <vt:lpstr>Gaussian Mixture Models (GMM)</vt:lpstr>
      <vt:lpstr>Case Study: Handwritten Digits</vt:lpstr>
      <vt:lpstr>Benchmarking Algorithms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1263</cp:revision>
  <dcterms:created xsi:type="dcterms:W3CDTF">2020-12-23T22:31:42Z</dcterms:created>
  <dcterms:modified xsi:type="dcterms:W3CDTF">2021-01-29T20:44:53Z</dcterms:modified>
</cp:coreProperties>
</file>