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10" r:id="rId3"/>
    <p:sldId id="532" r:id="rId4"/>
    <p:sldId id="629" r:id="rId5"/>
    <p:sldId id="533" r:id="rId6"/>
    <p:sldId id="717" r:id="rId7"/>
    <p:sldId id="662" r:id="rId8"/>
    <p:sldId id="725" r:id="rId9"/>
    <p:sldId id="726" r:id="rId10"/>
    <p:sldId id="728" r:id="rId11"/>
    <p:sldId id="727" r:id="rId12"/>
    <p:sldId id="729" r:id="rId13"/>
    <p:sldId id="685" r:id="rId14"/>
    <p:sldId id="688" r:id="rId15"/>
    <p:sldId id="676" r:id="rId16"/>
    <p:sldId id="694" r:id="rId17"/>
    <p:sldId id="695" r:id="rId18"/>
    <p:sldId id="720" r:id="rId19"/>
    <p:sldId id="71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9" autoAdjust="0"/>
    <p:restoredTop sz="96725" autoAdjust="0"/>
  </p:normalViewPr>
  <p:slideViewPr>
    <p:cSldViewPr snapToGrid="0" snapToObjects="1">
      <p:cViewPr varScale="1">
        <p:scale>
          <a:sx n="142" d="100"/>
          <a:sy n="142" d="100"/>
        </p:scale>
        <p:origin x="153" y="8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234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4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133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11/hello?name=Pet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a Spring Boot Web App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web application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just add static content directly</a:t>
            </a:r>
          </a:p>
          <a:p>
            <a:pPr lvl="1"/>
            <a:r>
              <a:rPr lang="en-GB" dirty="0"/>
              <a:t>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\main\resources\static</a:t>
            </a:r>
            <a:r>
              <a:rPr lang="en-GB" dirty="0"/>
              <a:t> folder</a:t>
            </a:r>
          </a:p>
          <a:p>
            <a:pPr lvl="1"/>
            <a:r>
              <a:rPr lang="en-GB" dirty="0"/>
              <a:t>E.g. let's add a simple HTML page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an HTML Home Page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3A6FAD8-5B17-4682-8147-9C6F9109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5819"/>
            <a:ext cx="6904182" cy="1477970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&lt;title&gt;Home&lt;/title&gt;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Prynhawn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pawb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Gymru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487C5-4473-4697-8272-237D8F238DF9}"/>
              </a:ext>
            </a:extLst>
          </p:cNvPr>
          <p:cNvSpPr txBox="1"/>
          <p:nvPr/>
        </p:nvSpPr>
        <p:spPr>
          <a:xfrm>
            <a:off x="7544768" y="3191356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01891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run the application: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Right-click the Java app file, then click Run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Compiles code, bundles into a JAR, then runs the JAR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 application has an embedded Tomcat web server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0A65E-3EE0-4E5D-AEDF-066CCD33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83" y="2346775"/>
            <a:ext cx="6708949" cy="192749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9913B-18CD-4455-9A5F-4CCE51BDD04E}"/>
              </a:ext>
            </a:extLst>
          </p:cNvPr>
          <p:cNvSpPr/>
          <p:nvPr/>
        </p:nvSpPr>
        <p:spPr>
          <a:xfrm>
            <a:off x="5375862" y="3493476"/>
            <a:ext cx="1949386" cy="257908"/>
          </a:xfrm>
          <a:prstGeom prst="roundRect">
            <a:avLst>
              <a:gd name="adj" fmla="val 6277"/>
            </a:avLst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A79F4A-2FC7-4108-A38B-21BC8C9346D4}"/>
              </a:ext>
            </a:extLst>
          </p:cNvPr>
          <p:cNvSpPr/>
          <p:nvPr/>
        </p:nvSpPr>
        <p:spPr>
          <a:xfrm>
            <a:off x="5375862" y="4059530"/>
            <a:ext cx="1949386" cy="107189"/>
          </a:xfrm>
          <a:prstGeom prst="roundRect">
            <a:avLst>
              <a:gd name="adj" fmla="val 6277"/>
            </a:avLst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8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Open a browser and navigate to </a:t>
            </a:r>
            <a:r>
              <a:rPr lang="en-GB" dirty="0">
                <a:sym typeface="Wingdings" pitchFamily="2" charset="2"/>
                <a:hlinkClick r:id="rId3"/>
              </a:rPr>
              <a:t>http://localhost:8080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Renders index.html, because this is a default filename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Application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90846-86D4-4CDE-85C5-D220BCBA7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222" y="1615309"/>
            <a:ext cx="5372521" cy="25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Additional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Editing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Restarting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simple REST service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Pinging the REST service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Spring Boot applications have a standard text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/>
              <a:t>The recommended place to set application properties</a:t>
            </a:r>
          </a:p>
          <a:p>
            <a:pPr lvl="1"/>
            <a:r>
              <a:rPr lang="en-GB" dirty="0"/>
              <a:t>i.e. name=value pairs</a:t>
            </a:r>
          </a:p>
          <a:p>
            <a:pPr lvl="1"/>
            <a:endParaRPr lang="en-GB" dirty="0"/>
          </a:p>
          <a:p>
            <a:r>
              <a:rPr lang="en-GB" dirty="0"/>
              <a:t>You can also use YAML if you like</a:t>
            </a:r>
          </a:p>
          <a:p>
            <a:pPr lvl="1"/>
            <a:r>
              <a:rPr lang="en-GB" dirty="0"/>
              <a:t>YAML = "YAML </a:t>
            </a:r>
            <a:r>
              <a:rPr lang="en-GB" dirty="0" err="1"/>
              <a:t>Ain't</a:t>
            </a:r>
            <a:r>
              <a:rPr lang="en-GB"/>
              <a:t> Markup </a:t>
            </a:r>
            <a:r>
              <a:rPr lang="en-GB" dirty="0"/>
              <a:t>Language"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Application Properties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help you edit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, IntelliJ provides a Spring Properties Editor tool</a:t>
            </a:r>
          </a:p>
          <a:p>
            <a:pPr lvl="1"/>
            <a:r>
              <a:rPr lang="en-GB" dirty="0"/>
              <a:t>Provides nice content assistance and error checking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Editing Application Properties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B178A-6311-41F1-B8C1-45869AA7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97" y="1978810"/>
            <a:ext cx="2550618" cy="221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566B0-4943-4140-8A3A-1380626CA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519" y="2236193"/>
            <a:ext cx="3380508" cy="195827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889B8-AF95-4582-8BC8-FE30E6F723CF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5010513" y="2122118"/>
            <a:ext cx="523624" cy="31628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5">
            <a:extLst>
              <a:ext uri="{FF2B5EF4-FFF2-40B4-BE49-F238E27FC236}">
                <a16:creationId xmlns:a16="http://schemas.microsoft.com/office/drawing/2014/main" id="{55623DC0-15DE-4E92-AEC2-E0B11502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137" y="1985738"/>
            <a:ext cx="1469335" cy="27275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76200" dir="2700000" algn="ctr" rotWithShape="0">
              <a:schemeClr val="tx2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=8111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Restart the application, and verify Tomcat starts on the new port number, 8111</a:t>
            </a:r>
          </a:p>
          <a:p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Ping the Web server using the new port number, 8111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Restarting the Application 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6CCE5-C73D-4A8C-9462-FACF5144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567026"/>
            <a:ext cx="6307283" cy="181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B94E4A-3E69-45D7-B58D-7FAC172ED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199" y="2365504"/>
            <a:ext cx="6271494" cy="18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It's easy to implement a REST service</a:t>
            </a:r>
          </a:p>
          <a:p>
            <a:pPr lvl="1"/>
            <a:r>
              <a:rPr lang="en-GB" dirty="0">
                <a:latin typeface="+mj-lt"/>
              </a:rPr>
              <a:t>Add a class and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lvl="1"/>
            <a:r>
              <a:rPr lang="en-GB" dirty="0">
                <a:latin typeface="+mj-lt"/>
              </a:rPr>
              <a:t>Add methods and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Simple REST Service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C0DFC54-093F-4C04-BCBF-7C453A39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85565"/>
            <a:ext cx="6904182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com.example.demofirstwebapp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org.springframework.web.bind.annotation.RequestMapping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org.springframework.web.bind.annotation.RequestParam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org.springframework.web.bind.annotation.RestController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@RequestMapping("/hello")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hello(@RequestParam String name)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"Hello " +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24CBC-11C0-41D4-A0E7-DDC25C5D7A81}"/>
              </a:ext>
            </a:extLst>
          </p:cNvPr>
          <p:cNvSpPr txBox="1"/>
          <p:nvPr/>
        </p:nvSpPr>
        <p:spPr>
          <a:xfrm>
            <a:off x="6770746" y="3981192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Restart the application and browse to a URL such as: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http://localhost:8111/hello?name=Peter</a:t>
            </a:r>
            <a:r>
              <a:rPr lang="en-GB" dirty="0">
                <a:latin typeface="+mj-lt"/>
              </a:rPr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Pinging the REST Service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76B12-34CA-43DD-94CA-C95C4A571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199" y="1676240"/>
            <a:ext cx="6271494" cy="18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2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web application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Creating a Web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IntelliJ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web app in IntelliJ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Application structure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Maven POM file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Code artifacts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Adding an HTML home page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Pinging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Getting Started with IntelliJ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IntelliJ has excellent support for Spring</a:t>
            </a:r>
          </a:p>
          <a:p>
            <a:pPr lvl="1"/>
            <a:r>
              <a:rPr lang="en-GB" dirty="0"/>
              <a:t>E.g. create Spring Boot apps (via Spring </a:t>
            </a:r>
            <a:r>
              <a:rPr lang="en-GB" dirty="0" err="1"/>
              <a:t>Initializr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E.g. create Spring Framework apps</a:t>
            </a:r>
          </a:p>
          <a:p>
            <a:pPr lvl="1"/>
            <a:endParaRPr lang="en-GB" dirty="0"/>
          </a:p>
          <a:p>
            <a:r>
              <a:rPr lang="en-GB" dirty="0"/>
              <a:t>We've provided an IntelliJ project with full demos</a:t>
            </a:r>
          </a:p>
          <a:p>
            <a:pPr lvl="1"/>
            <a:r>
              <a:rPr lang="en-GB" dirty="0"/>
              <a:t>Start IntelliJ</a:t>
            </a:r>
          </a:p>
          <a:p>
            <a:pPr lvl="1"/>
            <a:r>
              <a:rPr lang="en-GB" dirty="0"/>
              <a:t>In the dialog box, click Open Project </a:t>
            </a:r>
          </a:p>
          <a:p>
            <a:pPr lvl="1"/>
            <a:r>
              <a:rPr lang="en-GB" dirty="0"/>
              <a:t>Select the </a:t>
            </a:r>
            <a:r>
              <a:rPr lang="en-GB" b="1" dirty="0" err="1"/>
              <a:t>FullStackDev</a:t>
            </a:r>
            <a:r>
              <a:rPr lang="en-GB" dirty="0"/>
              <a:t>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create a new module, click File | New | Module </a:t>
            </a:r>
          </a:p>
          <a:p>
            <a:pPr lvl="1"/>
            <a:r>
              <a:rPr lang="en-GB" dirty="0"/>
              <a:t>Select Spring </a:t>
            </a:r>
            <a:r>
              <a:rPr lang="en-GB" dirty="0" err="1"/>
              <a:t>Initializr</a:t>
            </a:r>
            <a:r>
              <a:rPr lang="en-GB" dirty="0"/>
              <a:t>, click Next, and enter these details: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Web App in IntelliJ (1 of 3)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16F80-E13F-480B-8AB7-B474FB1D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35" y="1590114"/>
            <a:ext cx="3864178" cy="28743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186E5A-50AF-439D-85B1-5B9B20CB7067}"/>
              </a:ext>
            </a:extLst>
          </p:cNvPr>
          <p:cNvCxnSpPr>
            <a:cxnSpLocks/>
          </p:cNvCxnSpPr>
          <p:nvPr/>
        </p:nvCxnSpPr>
        <p:spPr bwMode="auto">
          <a:xfrm flipH="1">
            <a:off x="4044203" y="2567805"/>
            <a:ext cx="159093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2EECDE-0B9D-4A8C-9317-144C4B45E8BC}"/>
              </a:ext>
            </a:extLst>
          </p:cNvPr>
          <p:cNvSpPr txBox="1"/>
          <p:nvPr/>
        </p:nvSpPr>
        <p:spPr>
          <a:xfrm>
            <a:off x="5117002" y="2434162"/>
            <a:ext cx="2208279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Type: </a:t>
            </a:r>
            <a:r>
              <a:rPr lang="en-GB" sz="1200" b="1" dirty="0">
                <a:solidFill>
                  <a:srgbClr val="FF0000"/>
                </a:solidFill>
              </a:rPr>
              <a:t>Maven</a:t>
            </a:r>
          </a:p>
          <a:p>
            <a:r>
              <a:rPr lang="en-GB" sz="1200" dirty="0">
                <a:solidFill>
                  <a:srgbClr val="FF0000"/>
                </a:solidFill>
              </a:rPr>
              <a:t>Language: </a:t>
            </a:r>
            <a:r>
              <a:rPr lang="en-GB" sz="1200" b="1" dirty="0">
                <a:solidFill>
                  <a:srgbClr val="FF0000"/>
                </a:solidFill>
              </a:rPr>
              <a:t>Java</a:t>
            </a:r>
          </a:p>
          <a:p>
            <a:r>
              <a:rPr lang="en-GB" sz="1200" dirty="0">
                <a:solidFill>
                  <a:srgbClr val="FF0000"/>
                </a:solidFill>
              </a:rPr>
              <a:t>Packaging: </a:t>
            </a:r>
            <a:r>
              <a:rPr lang="en-GB" sz="1200" b="1" dirty="0">
                <a:solidFill>
                  <a:srgbClr val="FF0000"/>
                </a:solidFill>
              </a:rPr>
              <a:t>Jar</a:t>
            </a:r>
          </a:p>
          <a:p>
            <a:r>
              <a:rPr lang="en-GB" sz="1200" dirty="0">
                <a:solidFill>
                  <a:srgbClr val="FF0000"/>
                </a:solidFill>
              </a:rPr>
              <a:t>Java Version: </a:t>
            </a:r>
            <a:r>
              <a:rPr lang="en-GB" sz="1200" b="1" dirty="0">
                <a:solidFill>
                  <a:srgbClr val="FF0000"/>
                </a:solidFill>
              </a:rPr>
              <a:t>11</a:t>
            </a:r>
            <a:r>
              <a:rPr lang="en-GB" sz="1200" dirty="0">
                <a:solidFill>
                  <a:srgbClr val="FF0000"/>
                </a:solidFill>
              </a:rPr>
              <a:t> (for example)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Web App in IntelliJ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Select the project dependencies you want</a:t>
            </a:r>
          </a:p>
          <a:p>
            <a:pPr lvl="1" eaLnBrk="1" hangingPunct="1"/>
            <a:r>
              <a:rPr lang="en-GB" dirty="0"/>
              <a:t>E.g. select the </a:t>
            </a:r>
            <a:r>
              <a:rPr lang="en-GB" b="1" dirty="0"/>
              <a:t>Spring</a:t>
            </a:r>
            <a:r>
              <a:rPr lang="en-GB" dirty="0"/>
              <a:t> </a:t>
            </a:r>
            <a:r>
              <a:rPr lang="en-GB" b="1" dirty="0"/>
              <a:t>Web</a:t>
            </a:r>
            <a:r>
              <a:rPr lang="en-GB" dirty="0"/>
              <a:t> dependency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7E5A9-3396-4847-A3E9-EFDBB5E8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35" y="1590114"/>
            <a:ext cx="3864178" cy="28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Web App in IntelliJ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Finish</a:t>
            </a:r>
          </a:p>
          <a:p>
            <a:pPr lvl="1"/>
            <a:r>
              <a:rPr lang="en-GB" dirty="0"/>
              <a:t>IntelliJ generates your module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BA0A9-1F79-41EA-B66C-FE4664A01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35" y="1593974"/>
            <a:ext cx="3858989" cy="28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6436" y="811333"/>
            <a:ext cx="4043391" cy="3547021"/>
          </a:xfrm>
        </p:spPr>
        <p:txBody>
          <a:bodyPr/>
          <a:lstStyle/>
          <a:p>
            <a:pPr marL="266700" indent="-266700"/>
            <a:r>
              <a:rPr lang="en-GB" dirty="0"/>
              <a:t>The generated app is a regular</a:t>
            </a:r>
            <a:br>
              <a:rPr lang="en-GB" dirty="0"/>
            </a:br>
            <a:r>
              <a:rPr lang="en-GB" dirty="0"/>
              <a:t>Maven web app project</a:t>
            </a:r>
          </a:p>
          <a:p>
            <a:pPr marL="266700" indent="-266700"/>
            <a:endParaRPr lang="en-GB" dirty="0"/>
          </a:p>
          <a:p>
            <a:pPr marL="266700" indent="-266700"/>
            <a:r>
              <a:rPr lang="en-GB" dirty="0"/>
              <a:t>To ensure IntelliJ can build it:</a:t>
            </a:r>
          </a:p>
          <a:p>
            <a:pPr marL="666750" lvl="1" indent="-266700"/>
            <a:r>
              <a:rPr lang="en-GB" dirty="0"/>
              <a:t>Right-click </a:t>
            </a:r>
            <a:r>
              <a:rPr lang="en-GB" b="1" dirty="0"/>
              <a:t>pom.xml</a:t>
            </a:r>
          </a:p>
          <a:p>
            <a:pPr marL="666750" lvl="1" indent="-266700"/>
            <a:r>
              <a:rPr lang="en-GB" dirty="0"/>
              <a:t>Click </a:t>
            </a:r>
            <a:r>
              <a:rPr lang="en-GB"/>
              <a:t>Add as </a:t>
            </a:r>
            <a:r>
              <a:rPr lang="en-GB" dirty="0"/>
              <a:t>Maven Project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Application Structure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31A37-F5CA-4AB2-8BD3-3F929139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32" y="904087"/>
            <a:ext cx="2656925" cy="33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6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relevant sections in the Maven POM file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Maven POM File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4571"/>
            <a:ext cx="6897457" cy="332462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&lt;version&gt;2.4.3.RELEASE&lt;/version&gt;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1B49E-6956-4F2E-A961-D3A4D6E7D2CC}"/>
              </a:ext>
            </a:extLst>
          </p:cNvPr>
          <p:cNvCxnSpPr/>
          <p:nvPr/>
        </p:nvCxnSpPr>
        <p:spPr bwMode="auto">
          <a:xfrm flipH="1">
            <a:off x="6217852" y="1955310"/>
            <a:ext cx="16242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9018B8-A898-457B-9B5C-9BAD9B2F168D}"/>
              </a:ext>
            </a:extLst>
          </p:cNvPr>
          <p:cNvSpPr txBox="1"/>
          <p:nvPr/>
        </p:nvSpPr>
        <p:spPr>
          <a:xfrm>
            <a:off x="6539163" y="1807616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>
                <a:solidFill>
                  <a:srgbClr val="FF0000"/>
                </a:solidFill>
              </a:rPr>
              <a:t>Parent POM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/>
          <p:nvPr/>
        </p:nvCxnSpPr>
        <p:spPr bwMode="auto">
          <a:xfrm flipH="1">
            <a:off x="5946249" y="3008018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539163" y="2830066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web dependency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16F78-A104-4FA7-A817-4E62E7211690}"/>
              </a:ext>
            </a:extLst>
          </p:cNvPr>
          <p:cNvCxnSpPr/>
          <p:nvPr/>
        </p:nvCxnSpPr>
        <p:spPr bwMode="auto">
          <a:xfrm flipH="1">
            <a:off x="5946248" y="3612482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F65700-847C-4395-912C-9A4E44CE8BD1}"/>
              </a:ext>
            </a:extLst>
          </p:cNvPr>
          <p:cNvSpPr txBox="1"/>
          <p:nvPr/>
        </p:nvSpPr>
        <p:spPr>
          <a:xfrm>
            <a:off x="6539162" y="343453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test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771019" y="427792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the generated application code</a:t>
            </a:r>
          </a:p>
          <a:p>
            <a:endParaRPr lang="en-GB" sz="2600" dirty="0"/>
          </a:p>
          <a:p>
            <a:endParaRPr lang="en-GB" dirty="0"/>
          </a:p>
          <a:p>
            <a:endParaRPr lang="en-GB" dirty="0"/>
          </a:p>
          <a:p>
            <a:pPr marL="57150" indent="0">
              <a:buNone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is equivalent to: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 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Code Artifacts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B96A60F-CB9D-40A8-9734-9928D6E4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755"/>
            <a:ext cx="6904182" cy="150874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DemoFirstWebAppApplication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DemoFirstWebAppApplication.class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5924361" y="2502826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DemoFirstWebAppApplication.java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73592851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4025</TotalTime>
  <Words>888</Words>
  <Application>Microsoft Office PowerPoint</Application>
  <PresentationFormat>On-screen Show (16:9)</PresentationFormat>
  <Paragraphs>176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Standard_LiveLessons_2017</vt:lpstr>
      <vt:lpstr>Creating a Spring Boot Web App</vt:lpstr>
      <vt:lpstr>1. Creating a Web Application</vt:lpstr>
      <vt:lpstr>Getting Started with IntelliJ</vt:lpstr>
      <vt:lpstr>Creating a Web App in IntelliJ (1 of 3)</vt:lpstr>
      <vt:lpstr>Creating a Web App in IntelliJ (2 of 3)</vt:lpstr>
      <vt:lpstr>Creating a Web App in IntelliJ (3 of 3)</vt:lpstr>
      <vt:lpstr>Application Structure</vt:lpstr>
      <vt:lpstr>Maven POM File</vt:lpstr>
      <vt:lpstr>Code Artifacts</vt:lpstr>
      <vt:lpstr>Adding an HTML Home Page</vt:lpstr>
      <vt:lpstr>Running the Application</vt:lpstr>
      <vt:lpstr>Pinging the Application</vt:lpstr>
      <vt:lpstr>2. Additional Techniques</vt:lpstr>
      <vt:lpstr>Overview of Application Properties</vt:lpstr>
      <vt:lpstr>Editing Application Properties</vt:lpstr>
      <vt:lpstr>Restarting the Application </vt:lpstr>
      <vt:lpstr>Implementing a Simple REST Service</vt:lpstr>
      <vt:lpstr>Pinging the REST Service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136</cp:revision>
  <dcterms:created xsi:type="dcterms:W3CDTF">2015-09-28T19:52:00Z</dcterms:created>
  <dcterms:modified xsi:type="dcterms:W3CDTF">2021-03-21T20:00:16Z</dcterms:modified>
</cp:coreProperties>
</file>