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710" r:id="rId3"/>
    <p:sldId id="532" r:id="rId4"/>
    <p:sldId id="739" r:id="rId5"/>
    <p:sldId id="629" r:id="rId6"/>
    <p:sldId id="738" r:id="rId7"/>
    <p:sldId id="533" r:id="rId8"/>
    <p:sldId id="740" r:id="rId9"/>
    <p:sldId id="732" r:id="rId10"/>
    <p:sldId id="741" r:id="rId11"/>
    <p:sldId id="717" r:id="rId12"/>
    <p:sldId id="755" r:id="rId13"/>
    <p:sldId id="688" r:id="rId14"/>
    <p:sldId id="742" r:id="rId15"/>
    <p:sldId id="756" r:id="rId16"/>
    <p:sldId id="758" r:id="rId17"/>
    <p:sldId id="759" r:id="rId18"/>
    <p:sldId id="760" r:id="rId19"/>
    <p:sldId id="757" r:id="rId20"/>
    <p:sldId id="743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11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157FA4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09" autoAdjust="0"/>
    <p:restoredTop sz="96725" autoAdjust="0"/>
  </p:normalViewPr>
  <p:slideViewPr>
    <p:cSldViewPr snapToGrid="0" snapToObjects="1">
      <p:cViewPr varScale="1">
        <p:scale>
          <a:sx n="142" d="100"/>
          <a:sy n="142" d="100"/>
        </p:scale>
        <p:origin x="243" y="8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2352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2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5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428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24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88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5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01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1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3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3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0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Defining an entity class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Managing entities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Spring Data repositories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96924-1335-4248-9061-885FB8DF6820}"/>
              </a:ext>
            </a:extLst>
          </p:cNvPr>
          <p:cNvSpPr txBox="1"/>
          <p:nvPr/>
        </p:nvSpPr>
        <p:spPr>
          <a:xfrm>
            <a:off x="1543665" y="4523874"/>
            <a:ext cx="7600335" cy="509110"/>
          </a:xfrm>
          <a:prstGeom prst="rect">
            <a:avLst/>
          </a:prstGeom>
          <a:solidFill>
            <a:srgbClr val="0182B5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 Spring module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demo-spring-data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Spring Boot Autoconfiguration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B962306-964B-48A5-9826-998E6A8105BA}"/>
              </a:ext>
            </a:extLst>
          </p:cNvPr>
          <p:cNvSpPr/>
          <p:nvPr/>
        </p:nvSpPr>
        <p:spPr>
          <a:xfrm>
            <a:off x="7613338" y="2464468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57E2AB-C9EE-4E9F-A543-7F1C9E3BDC6C}"/>
              </a:ext>
            </a:extLst>
          </p:cNvPr>
          <p:cNvCxnSpPr>
            <a:cxnSpLocks/>
          </p:cNvCxnSpPr>
          <p:nvPr/>
        </p:nvCxnSpPr>
        <p:spPr>
          <a:xfrm>
            <a:off x="6850372" y="2905320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7497F4-2B1D-42C0-AC6A-BD3A1C311C30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F113D9-0EF5-4908-BCC7-F56CA4951022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EA140F-D5AC-4CF6-A6CE-B772AE5B4487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BC69A2-D1E3-45EE-95DB-C57386CE7725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B7EC9A-B5BD-4C00-99A8-CDA8A8A7086D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DDFA9F-91A2-4091-8F79-17F4D78BBDD0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E52AB7-3253-4DAB-A973-2F0C2AB6EBD8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4CC6E6-C010-4110-A2FF-2AC14379EEAF}"/>
              </a:ext>
            </a:extLst>
          </p:cNvPr>
          <p:cNvSpPr/>
          <p:nvPr/>
        </p:nvSpPr>
        <p:spPr>
          <a:xfrm>
            <a:off x="954744" y="359475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97396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Customizing Persistence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automatically sets persistence properties to connect to the in-memory H2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customize persistence properties if you need to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94A24F9-F57B-4D88-803C-DF2DBEF9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5256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spring.datasource.url=jdbc:h2:mem:example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spring.jpa.database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-platform=org.hibernate.dialect.H2Dialect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6ED6AC-889D-4565-90F4-38BD1C56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183472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-auto=create-drop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4AC35-5A96-4CD5-B6E7-16AC69FFC77D}"/>
              </a:ext>
            </a:extLst>
          </p:cNvPr>
          <p:cNvSpPr txBox="1"/>
          <p:nvPr/>
        </p:nvSpPr>
        <p:spPr>
          <a:xfrm>
            <a:off x="6616858" y="3644429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Defining an Entity Class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define an entity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entity classes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Seeding the database with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the database data</a:t>
            </a:r>
          </a:p>
        </p:txBody>
      </p:sp>
    </p:spTree>
    <p:extLst>
      <p:ext uri="{BB962C8B-B14F-4D97-AF65-F5344CB8AC3E}">
        <p14:creationId xmlns:p14="http://schemas.microsoft.com/office/powerpoint/2010/main" val="271583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an Entity Class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1609"/>
            <a:ext cx="6904182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equals(),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346337" y="3871886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Entity Classes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29569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Seeding the Database with Data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1459"/>
            <a:ext cx="6904182" cy="25551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EMPLOYEES(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name,salary,region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values(?,?,?)",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new Object[]{"James", 21000, "London"});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500225" y="3890204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databases have a console UI, to let you view data</a:t>
            </a:r>
          </a:p>
          <a:p>
            <a:pPr lvl="1"/>
            <a:r>
              <a:rPr lang="en-GB" dirty="0"/>
              <a:t>To enable the H2 console UI, add these app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endpoint, so you must also add the Spring Boot web dependency to your pom: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 (1 of 3)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6897457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6616858" y="175975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063569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7771018" y="3525876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connection URL for the database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URL to connect to the database in the H2 console UI - see next slide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 (2 of 3)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071D7-829C-4835-821A-7AE5D98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30" y="1628612"/>
            <a:ext cx="7106770" cy="7135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06621" y="1724585"/>
            <a:ext cx="2669536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 etc. in the database - cool!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 (3 of 3)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4. </a:t>
            </a:r>
            <a:r>
              <a:rPr lang="en-GB" sz="3000" dirty="0">
                <a:solidFill>
                  <a:schemeClr val="bg1"/>
                </a:solidFill>
              </a:rPr>
              <a:t>Managing Entities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repository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Performing a simple query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Finding an entity by primary key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a list of entities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Performing data modification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41950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Essential Concepts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vertical data access APIs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Data project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Maven dependencies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demo, we put our JPA code in a repository class</a:t>
            </a:r>
          </a:p>
          <a:p>
            <a:pPr lvl="1"/>
            <a:r>
              <a:rPr lang="en-GB" dirty="0"/>
              <a:t>We use an injected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to do the work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Repository Class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9606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@PersistenceContext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Methods to create, read, update, and delete database records.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See following slides for details…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3456908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a query string</a:t>
            </a:r>
          </a:p>
          <a:p>
            <a:pPr lvl="1"/>
            <a:r>
              <a:rPr lang="en-GB" dirty="0"/>
              <a:t>Using JPQL (or SQL)</a:t>
            </a:r>
          </a:p>
          <a:p>
            <a:pPr lvl="1"/>
            <a:endParaRPr lang="en-GB" sz="1500" dirty="0"/>
          </a:p>
          <a:p>
            <a:r>
              <a:rPr lang="en-GB" dirty="0"/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500" dirty="0"/>
          </a:p>
          <a:p>
            <a:r>
              <a:rPr lang="en-GB" dirty="0"/>
              <a:t>Execute the query, and get a single result back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query object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a Simple Query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660634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count(e)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&lt;Long&gt;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query.getSingleResult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4283550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find an entity by primary key: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if entity not found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an Entity by Primary Key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2190"/>
            <a:ext cx="69041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227060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82174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get a list of entities:</a:t>
            </a:r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a query object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List of Entities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90394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e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&lt;Employee&gt;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2204646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82833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you insert, update, and delete entities using JPA - also note the need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Data Modification Operations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8307"/>
            <a:ext cx="6904182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entityManager.persist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entity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4175050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15315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5. </a:t>
            </a:r>
            <a:r>
              <a:rPr lang="en-GB" sz="3000" dirty="0">
                <a:solidFill>
                  <a:schemeClr val="bg1"/>
                </a:solidFill>
              </a:rPr>
              <a:t>Using Spring Data Repositories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Data repository capabilities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Domain-specific repositories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Spring Data repositories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Data repositories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3EC6-C919-48A3-94EE-0B9FBED128D1}"/>
              </a:ext>
            </a:extLst>
          </p:cNvPr>
          <p:cNvSpPr txBox="1"/>
          <p:nvPr/>
        </p:nvSpPr>
        <p:spPr>
          <a:xfrm>
            <a:off x="4061014" y="4583324"/>
            <a:ext cx="457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demo.springdata.repos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29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Data is a data-access abstraction mechanism</a:t>
            </a:r>
          </a:p>
          <a:p>
            <a:pPr lvl="1"/>
            <a:r>
              <a:rPr lang="en-GB" dirty="0"/>
              <a:t>Makes it very easy to access a wide range of data stores</a:t>
            </a:r>
          </a:p>
          <a:p>
            <a:pPr lvl="1"/>
            <a:r>
              <a:rPr lang="en-GB" dirty="0"/>
              <a:t>Using a familiar "repository" pattern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It provides template repositories for…</a:t>
            </a:r>
          </a:p>
          <a:p>
            <a:pPr lvl="1"/>
            <a:r>
              <a:rPr lang="en-GB" dirty="0"/>
              <a:t>JPA</a:t>
            </a:r>
          </a:p>
          <a:p>
            <a:pPr lvl="1"/>
            <a:r>
              <a:rPr lang="en-GB" dirty="0"/>
              <a:t>MongoDB, Cassandra, Neo4J, DynamoDB, etc.</a:t>
            </a:r>
          </a:p>
          <a:p>
            <a:pPr lvl="1"/>
            <a:r>
              <a:rPr lang="en-GB" dirty="0"/>
              <a:t>Etc.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89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Data Repository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Data defines agnostic data-access repository interfaces, 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C2C6664-9F46-4A5E-9D56-D53C247D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21" y="1562475"/>
            <a:ext cx="3739941" cy="298263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Domain-Specific Repositories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define your own domain-specific interfaces </a:t>
            </a:r>
          </a:p>
          <a:p>
            <a:pPr lvl="1"/>
            <a:r>
              <a:rPr lang="en-GB" dirty="0"/>
              <a:t>Extend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Specify the entity type and the PK type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You can define specific query methods for your entities</a:t>
            </a:r>
          </a:p>
          <a:p>
            <a:pPr lvl="1"/>
            <a:r>
              <a:rPr lang="en-GB" dirty="0"/>
              <a:t>Spring Data reflects on method names to create queries</a:t>
            </a:r>
          </a:p>
          <a:p>
            <a:pPr lvl="1"/>
            <a:r>
              <a:rPr lang="en-GB" dirty="0"/>
              <a:t>You can provide explicit JPQL syntax for complex queries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91F58-2430-4C04-BCBC-7D2380ACD1E8}"/>
              </a:ext>
            </a:extLst>
          </p:cNvPr>
          <p:cNvSpPr txBox="1"/>
          <p:nvPr/>
        </p:nvSpPr>
        <p:spPr>
          <a:xfrm>
            <a:off x="1159087" y="3867609"/>
            <a:ext cx="6838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57FA4"/>
                </a:solidFill>
              </a:rPr>
              <a:t>For details about Spring Data repositories, see:</a:t>
            </a:r>
          </a:p>
          <a:p>
            <a:r>
              <a:rPr lang="en-GB" sz="1400" dirty="0">
                <a:solidFill>
                  <a:srgbClr val="157FA4"/>
                </a:solidFill>
              </a:rPr>
              <a:t>https://docs.spring.io/spring-data/data-commons/docs/2.4.x/reference/html/#repositories</a:t>
            </a:r>
          </a:p>
        </p:txBody>
      </p:sp>
    </p:spTree>
    <p:extLst>
      <p:ext uri="{BB962C8B-B14F-4D97-AF65-F5344CB8AC3E}">
        <p14:creationId xmlns:p14="http://schemas.microsoft.com/office/powerpoint/2010/main" val="356102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Domain-Specific Repositories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an example of a domain-specific repository</a:t>
            </a:r>
          </a:p>
          <a:p>
            <a:pPr lvl="1"/>
            <a:r>
              <a:rPr lang="en-GB" dirty="0"/>
              <a:t>Entity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Employee,</a:t>
            </a:r>
            <a:r>
              <a:rPr lang="en-GB" dirty="0"/>
              <a:t> PK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GB" dirty="0"/>
              <a:t>Also we've defined some additional queries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DB03405-CD16-4C14-8DAE-14B92AEB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82239"/>
            <a:ext cx="690418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findByRegion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emp from Employee emp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salary, Pageable pageable);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1C8F7-9230-4A82-ADBC-823D415A144C}"/>
              </a:ext>
            </a:extLst>
          </p:cNvPr>
          <p:cNvSpPr txBox="1"/>
          <p:nvPr/>
        </p:nvSpPr>
        <p:spPr>
          <a:xfrm>
            <a:off x="6539913" y="3368225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5067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Spring provides vertical APIs for data access</a:t>
            </a:r>
          </a:p>
          <a:p>
            <a:pPr lvl="1"/>
            <a:r>
              <a:rPr lang="en-GB" dirty="0"/>
              <a:t>Many technologies, including JDBC, JPA, Hibernate,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7B42FA3-8766-498B-8B73-2BEF0A073B1F}"/>
              </a:ext>
            </a:extLst>
          </p:cNvPr>
          <p:cNvGrpSpPr>
            <a:grpSpLocks/>
          </p:cNvGrpSpPr>
          <p:nvPr/>
        </p:nvGrpSpPr>
        <p:grpSpPr bwMode="auto">
          <a:xfrm>
            <a:off x="6826677" y="3160060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21EF75DB-DEAF-4809-9A58-0213AA1F6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3D723B72-9594-4DA1-843A-9FD1AD20D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4C8E193D-EA85-41C1-B7FD-9E75418AC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Spring Data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Spring Data JPA repository interfaces when it starts</a:t>
            </a:r>
          </a:p>
          <a:p>
            <a:pPr lvl="1"/>
            <a:r>
              <a:rPr lang="en-GB" dirty="0"/>
              <a:t>It looks in the main app class package, plus </a:t>
            </a:r>
            <a:r>
              <a:rPr lang="en-GB" dirty="0" err="1"/>
              <a:t>subpackages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CEE018A-B43C-44EF-BC05-25763B09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04727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org.springframework.data.jpa.repository.config.EnableJpaRepositories;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@EnableJpaRepositories({"repopackage1", "repopackage2"})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64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Spring Data Repositories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CEE018A-B43C-44EF-BC05-25763B09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724703"/>
            <a:ext cx="6904182" cy="40940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doDemo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Insert an employee.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Employee(-1, "Simon Peter", 10000, "Israel");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now %d employees\n",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repository.count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 after insert: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repository.findAll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employees by salary range.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List&lt;Employee&gt; emps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repository.findInSalaryRange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(20000, 50000);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("Employees earning 20k to 50k: ", emps);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a page of employees.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Pageable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PageRequest.of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(1, 3,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Direction.DESC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"dosh");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Page&lt;Employee&gt; page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repository.findByDoshGreaterThan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(50000, pageable);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("Page 1 of employees more than 50k: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page.getContent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5ADFF-9526-4B34-BED7-BA217C4AE040}"/>
              </a:ext>
            </a:extLst>
          </p:cNvPr>
          <p:cNvSpPr txBox="1"/>
          <p:nvPr/>
        </p:nvSpPr>
        <p:spPr>
          <a:xfrm>
            <a:off x="6770746" y="4573101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334420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an entity class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entities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Data repositories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Data Project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recent times, the Spring Data project has emerged </a:t>
            </a:r>
          </a:p>
          <a:p>
            <a:pPr lvl="1"/>
            <a:r>
              <a:rPr lang="en-GB" dirty="0"/>
              <a:t>Supports a wider range of data access technologies, including REST, RDBMS, NoSQL, elastic search, etc.</a:t>
            </a:r>
          </a:p>
          <a:p>
            <a:pPr lvl="1"/>
            <a:r>
              <a:rPr lang="en-GB" dirty="0"/>
              <a:t>Powerful repository and object-mapping abstractions</a:t>
            </a:r>
          </a:p>
          <a:p>
            <a:pPr lvl="1"/>
            <a:r>
              <a:rPr lang="en-GB" dirty="0"/>
              <a:t>Dynamic query creation from repository method names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6927914-99FF-46B7-B492-A4CB4727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47" y="2719960"/>
            <a:ext cx="5037469" cy="210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</a:t>
            </a:r>
          </a:p>
          <a:p>
            <a:pPr lvl="1"/>
            <a:endParaRPr lang="en-GB" dirty="0"/>
          </a:p>
          <a:p>
            <a:r>
              <a:rPr lang="en-GB" dirty="0"/>
              <a:t>We'll use an H2 in-memory database in our demos</a:t>
            </a:r>
          </a:p>
          <a:p>
            <a:pPr lvl="1"/>
            <a:r>
              <a:rPr lang="en-GB" dirty="0"/>
              <a:t>Database is created/dropped when app starts/ends</a:t>
            </a:r>
          </a:p>
          <a:p>
            <a:pPr lvl="1"/>
            <a:endParaRPr lang="en-GB" sz="1800" dirty="0"/>
          </a:p>
          <a:p>
            <a:pPr lvl="1"/>
            <a:endParaRPr lang="en-GB" sz="1500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Spring Boot does a lot of auto-configuration, based on the data sources it sees in your pom file (see later)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Configuring Maven Dependencies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841C7B-0E94-496A-B7D3-980DF74E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96334"/>
            <a:ext cx="6897457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FE238-9B31-433C-8332-E93A1DFCA68D}"/>
              </a:ext>
            </a:extLst>
          </p:cNvPr>
          <p:cNvSpPr txBox="1"/>
          <p:nvPr/>
        </p:nvSpPr>
        <p:spPr>
          <a:xfrm>
            <a:off x="7771019" y="330721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Getting Started with JPA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JPA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Important JPA concepts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JPA dependency in Spring Boot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Boot autoconfiguration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Customizing persistence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3EC6-C919-48A3-94EE-0B9FBED128D1}"/>
              </a:ext>
            </a:extLst>
          </p:cNvPr>
          <p:cNvSpPr txBox="1"/>
          <p:nvPr/>
        </p:nvSpPr>
        <p:spPr>
          <a:xfrm>
            <a:off x="4061014" y="4583324"/>
            <a:ext cx="43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demo.springdata.jpa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r>
              <a:rPr lang="en-GB" dirty="0"/>
              <a:t> (see later)</a:t>
            </a:r>
          </a:p>
          <a:p>
            <a:pPr lvl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JPA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Entity class - maps a class to a </a:t>
            </a:r>
            <a:r>
              <a:rPr lang="en-GB" dirty="0" err="1"/>
              <a:t>db</a:t>
            </a:r>
            <a:r>
              <a:rPr lang="en-GB" dirty="0"/>
              <a:t> table</a:t>
            </a:r>
          </a:p>
          <a:p>
            <a:pPr lvl="1"/>
            <a:r>
              <a:rPr lang="en-GB" dirty="0"/>
              <a:t>Entity objects correspond to rows in the </a:t>
            </a:r>
            <a:r>
              <a:rPr lang="en-GB" dirty="0" err="1"/>
              <a:t>db</a:t>
            </a:r>
            <a:r>
              <a:rPr lang="en-GB" dirty="0"/>
              <a:t> table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Entity manager - enables you to fetch entities from </a:t>
            </a:r>
            <a:r>
              <a:rPr lang="en-GB" dirty="0" err="1"/>
              <a:t>db</a:t>
            </a:r>
            <a:endParaRPr lang="en-GB" dirty="0"/>
          </a:p>
          <a:p>
            <a:pPr lvl="1"/>
            <a:r>
              <a:rPr lang="en-GB" dirty="0"/>
              <a:t>Also automatically flushes modified entities to the </a:t>
            </a:r>
            <a:r>
              <a:rPr lang="en-GB" dirty="0" err="1"/>
              <a:t>db</a:t>
            </a:r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Entity manager factory - creates an entity manager</a:t>
            </a:r>
          </a:p>
          <a:p>
            <a:pPr lvl="1"/>
            <a:r>
              <a:rPr lang="en-GB" dirty="0"/>
              <a:t>Configures the entity manager so it can connect to a </a:t>
            </a:r>
            <a:r>
              <a:rPr lang="en-GB" dirty="0" err="1"/>
              <a:t>db</a:t>
            </a:r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JPA in a Spring Boot app, you need to add the following dependency to your pom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JPA Dependency in Spring Boot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73B1D90-09DE-4FFC-911E-493DF2BE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2152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F39FA-BF48-4A39-BEB3-AC80407B3A10}"/>
              </a:ext>
            </a:extLst>
          </p:cNvPr>
          <p:cNvSpPr txBox="1"/>
          <p:nvPr/>
        </p:nvSpPr>
        <p:spPr>
          <a:xfrm>
            <a:off x="7771019" y="203587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6101</TotalTime>
  <Words>2154</Words>
  <Application>Microsoft Office PowerPoint</Application>
  <PresentationFormat>On-screen Show (16:9)</PresentationFormat>
  <Paragraphs>401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Standard_LiveLessons_2017</vt:lpstr>
      <vt:lpstr>Integrating with Data Sources</vt:lpstr>
      <vt:lpstr>1. Essential Concepts</vt:lpstr>
      <vt:lpstr>Spring Vertical Data Access APIs</vt:lpstr>
      <vt:lpstr>Spring Data Project</vt:lpstr>
      <vt:lpstr>Configuring Maven Dependencies</vt:lpstr>
      <vt:lpstr>2. Getting Started with JPA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3. Defining an Entity Class</vt:lpstr>
      <vt:lpstr>How to Define an Entity Class</vt:lpstr>
      <vt:lpstr>Locating Entity Classes</vt:lpstr>
      <vt:lpstr>Seeding the Database with Data</vt:lpstr>
      <vt:lpstr>Viewing the Database Data (1 of 3)</vt:lpstr>
      <vt:lpstr>Viewing the Database Data (2 of 3)</vt:lpstr>
      <vt:lpstr>Viewing the Database Data (3 of 3)</vt:lpstr>
      <vt:lpstr>4. Managing Entities</vt:lpstr>
      <vt:lpstr>Defining a Repository Class</vt:lpstr>
      <vt:lpstr>Performing a Simple Query</vt:lpstr>
      <vt:lpstr>Finding an Entity by Primary Key</vt:lpstr>
      <vt:lpstr>Getting a List of Entities</vt:lpstr>
      <vt:lpstr>Performing Data Modification Operations</vt:lpstr>
      <vt:lpstr>5. Using Spring Data Repositories</vt:lpstr>
      <vt:lpstr>Overview</vt:lpstr>
      <vt:lpstr>Spring Data Repository Capabilities</vt:lpstr>
      <vt:lpstr>Domain-Specific Repositories (1 of 2)</vt:lpstr>
      <vt:lpstr>Domain-Specific Repositories (2 of 2)</vt:lpstr>
      <vt:lpstr>Locating Spring Data Repositories</vt:lpstr>
      <vt:lpstr>Using Spring Data Repositories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182</cp:revision>
  <dcterms:created xsi:type="dcterms:W3CDTF">2015-09-28T19:52:00Z</dcterms:created>
  <dcterms:modified xsi:type="dcterms:W3CDTF">2021-03-21T19:57:15Z</dcterms:modified>
</cp:coreProperties>
</file>