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710" r:id="rId3"/>
    <p:sldId id="739" r:id="rId4"/>
    <p:sldId id="532" r:id="rId5"/>
    <p:sldId id="629" r:id="rId6"/>
    <p:sldId id="757" r:id="rId7"/>
    <p:sldId id="756" r:id="rId8"/>
    <p:sldId id="738" r:id="rId9"/>
    <p:sldId id="533" r:id="rId10"/>
    <p:sldId id="740" r:id="rId11"/>
    <p:sldId id="732" r:id="rId12"/>
    <p:sldId id="758" r:id="rId13"/>
    <p:sldId id="741" r:id="rId14"/>
    <p:sldId id="759" r:id="rId15"/>
    <p:sldId id="755" r:id="rId16"/>
    <p:sldId id="688" r:id="rId17"/>
    <p:sldId id="742" r:id="rId18"/>
    <p:sldId id="743" r:id="rId19"/>
    <p:sldId id="744" r:id="rId20"/>
    <p:sldId id="760" r:id="rId21"/>
    <p:sldId id="761" r:id="rId22"/>
    <p:sldId id="711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E2EB"/>
    <a:srgbClr val="F69240"/>
    <a:srgbClr val="4BACC6"/>
    <a:srgbClr val="157FA4"/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45" autoAdjust="0"/>
    <p:restoredTop sz="96725" autoAdjust="0"/>
  </p:normalViewPr>
  <p:slideViewPr>
    <p:cSldViewPr snapToGrid="0" snapToObjects="1">
      <p:cViewPr varScale="1">
        <p:scale>
          <a:sx n="117" d="100"/>
          <a:sy n="117" d="100"/>
        </p:scale>
        <p:origin x="48" y="4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3732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08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2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13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4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54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723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113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985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073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652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222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8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59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2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101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imple/productsV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all.advancedrestclient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Implementing a REST API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Getting started 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Defining a simple REST API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Defining a full REST API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GB" sz="2200" dirty="0"/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GB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96924-1335-4248-9061-885FB8DF6820}"/>
              </a:ext>
            </a:extLst>
          </p:cNvPr>
          <p:cNvSpPr txBox="1"/>
          <p:nvPr/>
        </p:nvSpPr>
        <p:spPr>
          <a:xfrm>
            <a:off x="1543665" y="4523874"/>
            <a:ext cx="7600335" cy="509110"/>
          </a:xfrm>
          <a:prstGeom prst="rect">
            <a:avLst/>
          </a:prstGeom>
          <a:solidFill>
            <a:srgbClr val="0182B5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 Spring module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demo-rest-services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REST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a simple REST controller</a:t>
            </a:r>
          </a:p>
          <a:p>
            <a:pPr lvl="1"/>
            <a:r>
              <a:rPr lang="en-GB" dirty="0"/>
              <a:t>The method returns a collection of products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13BE0CA-7BE0-4390-A145-27CB6CCB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609989"/>
            <a:ext cx="6904182" cy="224741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@RequestMapping("/simple")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@CrossOrigin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SimpleController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Map&lt;Long, Product&gt;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HashMap&lt;&gt;();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@GetMapping(value="/productsV1", produces={"application/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json","application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/xml"})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Collection&lt;Product&gt; getProductsV1()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catalog.values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13224-1B9F-448A-9D83-EF2CBCB281C7}"/>
              </a:ext>
            </a:extLst>
          </p:cNvPr>
          <p:cNvSpPr txBox="1"/>
          <p:nvPr/>
        </p:nvSpPr>
        <p:spPr>
          <a:xfrm>
            <a:off x="6693802" y="3610332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58978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 the Spring Boot app, then browse to:</a:t>
            </a:r>
          </a:p>
          <a:p>
            <a:pPr lvl="1"/>
            <a:r>
              <a:rPr lang="en-GB" dirty="0">
                <a:hlinkClick r:id="rId3"/>
              </a:rPr>
              <a:t>http://localhost:8080/simple/productsV1</a:t>
            </a:r>
            <a:r>
              <a:rPr lang="en-GB" dirty="0"/>
              <a:t> 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196" y="11269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Pinging the Simple REST Controller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14DEFC-6849-4D04-9E0B-447463533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954" y="1650572"/>
            <a:ext cx="5521334" cy="261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9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Better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So far, we return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Collection&lt;Product&gt;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This populates the HTTP response body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It doesn't set the HTTP status code or any other headers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A better approach is to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Gives full control over the entire HTTP response body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Enables us to set HTTP status code and other headers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13BE0CA-7BE0-4390-A145-27CB6CCB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462415"/>
            <a:ext cx="6904182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@GetMapping(value="/productsV2", produces={"application/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json","application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/xml"})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&lt;Collection&lt;Product&gt;&gt;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getProductsV2()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().body(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catalog.values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13224-1B9F-448A-9D83-EF2CBCB281C7}"/>
              </a:ext>
            </a:extLst>
          </p:cNvPr>
          <p:cNvSpPr txBox="1"/>
          <p:nvPr/>
        </p:nvSpPr>
        <p:spPr>
          <a:xfrm>
            <a:off x="6693802" y="3924722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159978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map parts of the path to variables</a:t>
            </a:r>
          </a:p>
          <a:p>
            <a:pPr lvl="1"/>
            <a:r>
              <a:rPr lang="en-GB" dirty="0"/>
              <a:t>In the path, define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n-GB" dirty="0"/>
              <a:t> placeholder(s)</a:t>
            </a:r>
          </a:p>
          <a:p>
            <a:pPr lvl="1"/>
            <a:r>
              <a:rPr lang="en-GB" dirty="0"/>
              <a:t>In the method, annotate param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@PathVariable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196" y="11269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Mapping Path Variables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22FACC-8627-4247-8544-4ABBF51BD1F2}"/>
              </a:ext>
            </a:extLst>
          </p:cNvPr>
          <p:cNvSpPr txBox="1"/>
          <p:nvPr/>
        </p:nvSpPr>
        <p:spPr>
          <a:xfrm>
            <a:off x="1590113" y="2033868"/>
            <a:ext cx="6904182" cy="294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http://localhost:8080/simple/products/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789D1FDA-707E-4CBD-9A88-C35DB3385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499473"/>
            <a:ext cx="6904182" cy="14779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@GetMapping(value="/products/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{id}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produces={"application/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json","application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/xml"})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&lt;Product&gt;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getProductById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@PathVariable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long id)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Product p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catalog.get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(p == null)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ResponseEntity.notFound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().body(p);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17E1F-F225-4D19-8BF0-944E647D96A3}"/>
              </a:ext>
            </a:extLst>
          </p:cNvPr>
          <p:cNvSpPr txBox="1"/>
          <p:nvPr/>
        </p:nvSpPr>
        <p:spPr>
          <a:xfrm>
            <a:off x="6693802" y="3731222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973963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map HTTP request parameter(s) </a:t>
            </a:r>
          </a:p>
          <a:p>
            <a:pPr lvl="1"/>
            <a:r>
              <a:rPr lang="en-GB" dirty="0"/>
              <a:t>In the path, optionally provide parameter(s) after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en-GB" dirty="0"/>
              <a:t>In the method, annotate param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@RequestParam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196" y="11269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Mapping Request Parameters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22FACC-8627-4247-8544-4ABBF51BD1F2}"/>
              </a:ext>
            </a:extLst>
          </p:cNvPr>
          <p:cNvSpPr txBox="1"/>
          <p:nvPr/>
        </p:nvSpPr>
        <p:spPr>
          <a:xfrm>
            <a:off x="1590113" y="2033868"/>
            <a:ext cx="6904182" cy="294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http://localhost:8080/simple/products?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min=100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789D1FDA-707E-4CBD-9A88-C35DB3385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422529"/>
            <a:ext cx="6904182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@GetMapping(value="/products", produces={"application/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json","application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/xml"})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&lt;Collection&lt;Product&gt;&gt;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getProductsMoreThan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@RequestParam(value="min", required=false,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="0.0") double min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Collection&lt;Product&gt; products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catalog.values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.stream()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.filter(p -&gt;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p.getPrice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min)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.collect(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().body(products);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17E1F-F225-4D19-8BF0-944E647D96A3}"/>
              </a:ext>
            </a:extLst>
          </p:cNvPr>
          <p:cNvSpPr txBox="1"/>
          <p:nvPr/>
        </p:nvSpPr>
        <p:spPr>
          <a:xfrm>
            <a:off x="6693802" y="3805182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500604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3. </a:t>
            </a:r>
            <a:r>
              <a:rPr lang="en-GB" sz="3000" dirty="0">
                <a:solidFill>
                  <a:schemeClr val="bg1"/>
                </a:solidFill>
              </a:rPr>
              <a:t>Defining a Full REST API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Example REST controller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Testing the example REST controller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Implementing a POST method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Implementing a PUT method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Implementing a DELETE method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715832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far, we've seen how to GET data from a REST service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Here's how to support the other HTTP verbs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FE18487C-FCD5-49E9-9E66-CAADC3E8B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5800"/>
            <a:ext cx="6904182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@GetMapping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(value= … )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43EFBB62-7981-49AE-A655-E68B2DFE5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433708"/>
            <a:ext cx="6904182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@PostMapping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(value= … )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9AD41304-1AB2-4D9E-B481-1D0F54C3F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868496"/>
            <a:ext cx="6904182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@PutMapping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(value= … )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D3E9103A-9A4E-4770-B2C8-A0E702B87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303284"/>
            <a:ext cx="6904182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@DeleteMapping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(value= … )</a:t>
            </a: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Here's the example REST controller for this section: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Note: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We've now implemented a repository to manage data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REST Controller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C17CE31-C3DF-4C87-B0EA-972BA3EC1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3316"/>
            <a:ext cx="6904182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@RequestMapping("/full")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@CrossOrigin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FullController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Full CRUD API, see following slides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470B9-B3F8-4410-B672-34B90721A443}"/>
              </a:ext>
            </a:extLst>
          </p:cNvPr>
          <p:cNvSpPr txBox="1"/>
          <p:nvPr/>
        </p:nvSpPr>
        <p:spPr>
          <a:xfrm>
            <a:off x="6847689" y="2763317"/>
            <a:ext cx="1646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1815636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We'll test the service using ARC (a free Google plugin)</a:t>
            </a:r>
          </a:p>
          <a:p>
            <a:pPr lvl="1"/>
            <a:r>
              <a:rPr lang="en-GB" dirty="0"/>
              <a:t>Install from </a:t>
            </a:r>
            <a:r>
              <a:rPr lang="en-GB" dirty="0">
                <a:hlinkClick r:id="rId3"/>
              </a:rPr>
              <a:t>https://install.advancedrestclient.com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Allows you to submit all kinds of requests to a URL</a:t>
            </a:r>
          </a:p>
          <a:p>
            <a:pPr lvl="1"/>
            <a:r>
              <a:rPr lang="en-GB" dirty="0"/>
              <a:t>GET, PUT, POST, DELETE, etc.</a:t>
            </a:r>
          </a:p>
          <a:p>
            <a:pPr lvl="1"/>
            <a:endParaRPr lang="en-GB" dirty="0"/>
          </a:p>
          <a:p>
            <a:r>
              <a:rPr lang="en-GB" dirty="0"/>
              <a:t>Also allows you to set HTTP headers on your request</a:t>
            </a:r>
          </a:p>
          <a:p>
            <a:pPr lvl="1"/>
            <a:r>
              <a:rPr lang="en-GB" dirty="0"/>
              <a:t>E.g. Content-Type=application/json</a:t>
            </a:r>
          </a:p>
          <a:p>
            <a:pPr lvl="1"/>
            <a:r>
              <a:rPr lang="en-GB" dirty="0"/>
              <a:t>E.g. Accept=application/json</a:t>
            </a:r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Example REST Controller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4741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POST method typically inserts a resource</a:t>
            </a:r>
          </a:p>
          <a:p>
            <a:pPr lvl="1"/>
            <a:r>
              <a:rPr lang="en-GB" dirty="0"/>
              <a:t>Client passes new object in HTTP request body</a:t>
            </a:r>
          </a:p>
          <a:p>
            <a:pPr lvl="1"/>
            <a:r>
              <a:rPr lang="en-GB" dirty="0"/>
              <a:t>Service returns enriched object after insertion</a:t>
            </a:r>
          </a:p>
          <a:p>
            <a:pPr lvl="1"/>
            <a:r>
              <a:rPr lang="en-GB" dirty="0"/>
              <a:t>Service returns status code 201, plus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GB" dirty="0"/>
              <a:t> header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POST Method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322596"/>
            <a:ext cx="6904182" cy="166263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@PostMapping(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value="/products",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consumes={"application/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json","application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/xml"},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produces={"application/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json","application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/xml"})</a:t>
            </a:r>
          </a:p>
          <a:p>
            <a:pPr defTabSz="739775">
              <a:defRPr/>
            </a:pP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&lt;Product&gt;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insertProduct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(@RequestBody Product product) {</a:t>
            </a:r>
          </a:p>
          <a:p>
            <a:pPr defTabSz="739775">
              <a:defRPr/>
            </a:pP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repository.insert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URI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URI.create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("/full/products/"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product.getId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ResponseEntity.created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).body(product);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847689" y="3746396"/>
            <a:ext cx="1646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175025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1. </a:t>
            </a:r>
            <a:r>
              <a:rPr lang="en-GB" sz="3000" dirty="0">
                <a:solidFill>
                  <a:schemeClr val="bg1"/>
                </a:solidFill>
              </a:rPr>
              <a:t>Getting Started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a Spring Boot web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role of REST services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REST services in Spring MVC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Supporting JSON and XML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model class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E340DF-3D69-4A61-B550-EFB0C91B6C6E}"/>
              </a:ext>
            </a:extLst>
          </p:cNvPr>
          <p:cNvSpPr txBox="1"/>
          <p:nvPr/>
        </p:nvSpPr>
        <p:spPr>
          <a:xfrm>
            <a:off x="4061014" y="4583324"/>
            <a:ext cx="402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Demo package: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demo.restservices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PUT method typically updates an existing resource</a:t>
            </a:r>
          </a:p>
          <a:p>
            <a:pPr lvl="1"/>
            <a:r>
              <a:rPr lang="en-GB" dirty="0"/>
              <a:t>Client passes id in URL, and object in HTTP request body</a:t>
            </a:r>
          </a:p>
          <a:p>
            <a:pPr lvl="1"/>
            <a:r>
              <a:rPr lang="en-GB" dirty="0"/>
              <a:t>Service returns status code 200 or 404</a:t>
            </a:r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PUT Method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74540"/>
            <a:ext cx="6904182" cy="14779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@PutMapping(value="/products/{id}", consumes={"application/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json","application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/xml"})</a:t>
            </a:r>
          </a:p>
          <a:p>
            <a:pPr defTabSz="739775">
              <a:defRPr/>
            </a:pPr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&lt;Void&gt;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updateProduct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(@PathVariable long id,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@RequestBody Product product) {</a:t>
            </a:r>
          </a:p>
          <a:p>
            <a:pPr defTabSz="739775">
              <a:defRPr/>
            </a:pPr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repository.update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ResponseEntity.notFound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847690" y="3206289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927370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DELETE method typically deletes an existing resource</a:t>
            </a:r>
          </a:p>
          <a:p>
            <a:pPr lvl="1"/>
            <a:r>
              <a:rPr lang="en-GB" dirty="0"/>
              <a:t>Client passes id in URL</a:t>
            </a:r>
          </a:p>
          <a:p>
            <a:pPr lvl="1"/>
            <a:r>
              <a:rPr lang="en-GB" dirty="0"/>
              <a:t>Service returns status code 200 or 404</a:t>
            </a:r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DELETE Method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74158"/>
            <a:ext cx="6904182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@DeleteMapping("/products/{id}")</a:t>
            </a:r>
          </a:p>
          <a:p>
            <a:pPr defTabSz="739775">
              <a:defRPr/>
            </a:pPr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&lt;Void&gt;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deleteProduct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(@PathVariable long id) {</a:t>
            </a:r>
          </a:p>
          <a:p>
            <a:pPr defTabSz="739775">
              <a:defRPr/>
            </a:pPr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repository.delete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(id))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ResponseEntity.notFound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847690" y="3055006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246454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Getting started 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simple REST API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full REST API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Creating a Spring Boot Web Application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create a Spring Boot web application, either add the </a:t>
            </a:r>
            <a:r>
              <a:rPr lang="en-GB" dirty="0">
                <a:solidFill>
                  <a:srgbClr val="FF0000"/>
                </a:solidFill>
              </a:rPr>
              <a:t>Spring Web</a:t>
            </a:r>
            <a:r>
              <a:rPr lang="en-GB" dirty="0"/>
              <a:t> dependency…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Or add the </a:t>
            </a:r>
            <a:r>
              <a:rPr lang="en-GB" dirty="0">
                <a:solidFill>
                  <a:srgbClr val="FF0000"/>
                </a:solidFill>
              </a:rPr>
              <a:t>Spring Reactive Web</a:t>
            </a:r>
            <a:r>
              <a:rPr lang="en-GB" dirty="0"/>
              <a:t> dependency…</a:t>
            </a:r>
          </a:p>
          <a:p>
            <a:pPr lvl="1"/>
            <a:r>
              <a:rPr lang="en-GB" dirty="0"/>
              <a:t>New in Spring Boot 2, good if you have very high load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80F4B14-3C06-4A5D-BCB5-DD1CCC95C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81411"/>
            <a:ext cx="6897457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spring-boot-starter-web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835F9-EB15-4A36-B02C-14D50570F85B}"/>
              </a:ext>
            </a:extLst>
          </p:cNvPr>
          <p:cNvSpPr txBox="1"/>
          <p:nvPr/>
        </p:nvSpPr>
        <p:spPr>
          <a:xfrm>
            <a:off x="7771019" y="2043718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41988FC-8242-4C5B-8001-21073B6C4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3434863"/>
            <a:ext cx="6897457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spring-boot-starter-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webflux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9DA9C-96CE-4187-9AED-9635D0E4062F}"/>
              </a:ext>
            </a:extLst>
          </p:cNvPr>
          <p:cNvSpPr txBox="1"/>
          <p:nvPr/>
        </p:nvSpPr>
        <p:spPr>
          <a:xfrm>
            <a:off x="7771020" y="3897170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10D0A825-66D2-4ADF-9BDD-D87ED6AD33CB}"/>
              </a:ext>
            </a:extLst>
          </p:cNvPr>
          <p:cNvSpPr/>
          <p:nvPr/>
        </p:nvSpPr>
        <p:spPr>
          <a:xfrm>
            <a:off x="6285121" y="1361514"/>
            <a:ext cx="1559858" cy="504265"/>
          </a:xfrm>
          <a:prstGeom prst="wedgeEllipseCallout">
            <a:avLst>
              <a:gd name="adj1" fmla="val -63565"/>
              <a:gd name="adj2" fmla="val 698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We'll do this</a:t>
            </a:r>
          </a:p>
        </p:txBody>
      </p:sp>
    </p:spTree>
    <p:extLst>
      <p:ext uri="{BB962C8B-B14F-4D97-AF65-F5344CB8AC3E}">
        <p14:creationId xmlns:p14="http://schemas.microsoft.com/office/powerpoint/2010/main" val="406948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Role of REST Services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REST service is an endpoint in a web application</a:t>
            </a:r>
          </a:p>
          <a:p>
            <a:pPr lvl="1"/>
            <a:r>
              <a:rPr lang="en-GB" dirty="0"/>
              <a:t>Has methods that are mapped to URLs</a:t>
            </a:r>
          </a:p>
          <a:p>
            <a:pPr lvl="1"/>
            <a:r>
              <a:rPr lang="en-GB" dirty="0"/>
              <a:t>Easily accessible by clients over HTTP(S)</a:t>
            </a:r>
          </a:p>
          <a:p>
            <a:pPr lvl="1"/>
            <a:r>
              <a:rPr lang="en-GB" dirty="0"/>
              <a:t>Consume/return data, typically JSON (or XML) </a:t>
            </a:r>
          </a:p>
          <a:p>
            <a:pPr lvl="1"/>
            <a:endParaRPr lang="en-GB" dirty="0"/>
          </a:p>
          <a:p>
            <a:r>
              <a:rPr lang="en-GB" dirty="0"/>
              <a:t>The role of REST services in a full-stack application:</a:t>
            </a:r>
          </a:p>
          <a:p>
            <a:pPr lvl="1"/>
            <a:r>
              <a:rPr lang="en-GB" dirty="0"/>
              <a:t>Callable from UI, e.g. from a React web UI</a:t>
            </a:r>
          </a:p>
          <a:p>
            <a:pPr lvl="1"/>
            <a:r>
              <a:rPr lang="en-GB" dirty="0"/>
              <a:t>Provides a façade to back-end data/functionality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how REST services work in Spring MVC: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DispatcherServlet</a:t>
            </a:r>
            <a:r>
              <a:rPr lang="en-GB" dirty="0"/>
              <a:t> bean listens for HTTP requests</a:t>
            </a:r>
          </a:p>
          <a:p>
            <a:pPr lvl="1"/>
            <a:r>
              <a:rPr lang="en-GB" dirty="0"/>
              <a:t>It dispatches a request to a method on a controller bean</a:t>
            </a:r>
          </a:p>
          <a:p>
            <a:pPr lvl="1"/>
            <a:r>
              <a:rPr lang="en-GB" dirty="0"/>
              <a:t>The method returns data to the client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196" y="11269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REST Services in Spring MVC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3729D2-C05E-4D2A-8FCA-035D2FAA5BA0}"/>
              </a:ext>
            </a:extLst>
          </p:cNvPr>
          <p:cNvSpPr/>
          <p:nvPr/>
        </p:nvSpPr>
        <p:spPr>
          <a:xfrm>
            <a:off x="2886639" y="2349872"/>
            <a:ext cx="4978774" cy="19330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DC82DD-EEB8-4AEA-BD8A-CBB1F7EE1B94}"/>
              </a:ext>
            </a:extLst>
          </p:cNvPr>
          <p:cNvSpPr/>
          <p:nvPr/>
        </p:nvSpPr>
        <p:spPr>
          <a:xfrm>
            <a:off x="5267894" y="2501151"/>
            <a:ext cx="790014" cy="1331259"/>
          </a:xfrm>
          <a:prstGeom prst="round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69560F-A91F-4BB2-AC27-1D978E2F7F08}"/>
              </a:ext>
            </a:extLst>
          </p:cNvPr>
          <p:cNvSpPr txBox="1"/>
          <p:nvPr/>
        </p:nvSpPr>
        <p:spPr>
          <a:xfrm>
            <a:off x="2878130" y="3832410"/>
            <a:ext cx="1946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DispatcherServlet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200" dirty="0"/>
              <a:t>bean created by Spring Boot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4EF9A6-AA32-4E1D-ADB9-D6B6DB099701}"/>
              </a:ext>
            </a:extLst>
          </p:cNvPr>
          <p:cNvSpPr txBox="1"/>
          <p:nvPr/>
        </p:nvSpPr>
        <p:spPr>
          <a:xfrm>
            <a:off x="4931011" y="3832410"/>
            <a:ext cx="147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+mj-lt"/>
                <a:cs typeface="Courier New" panose="02070309020205020404" pitchFamily="49" charset="0"/>
              </a:rPr>
              <a:t>Controller bean</a:t>
            </a:r>
          </a:p>
          <a:p>
            <a:pPr algn="ctr"/>
            <a:r>
              <a:rPr lang="en-GB" sz="1200" dirty="0">
                <a:latin typeface="+mj-lt"/>
                <a:cs typeface="Courier New" panose="02070309020205020404" pitchFamily="49" charset="0"/>
              </a:rPr>
              <a:t>implemented by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700069-1721-4DCD-85FF-B3B7C4DE1DDC}"/>
              </a:ext>
            </a:extLst>
          </p:cNvPr>
          <p:cNvCxnSpPr>
            <a:cxnSpLocks/>
          </p:cNvCxnSpPr>
          <p:nvPr/>
        </p:nvCxnSpPr>
        <p:spPr>
          <a:xfrm>
            <a:off x="1441080" y="2783534"/>
            <a:ext cx="2027145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F98C9F-E55D-4A13-BBFF-81A27B2031AF}"/>
              </a:ext>
            </a:extLst>
          </p:cNvPr>
          <p:cNvCxnSpPr>
            <a:cxnSpLocks/>
          </p:cNvCxnSpPr>
          <p:nvPr/>
        </p:nvCxnSpPr>
        <p:spPr>
          <a:xfrm>
            <a:off x="4258239" y="2783534"/>
            <a:ext cx="699247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5555FD-5246-4F6C-8CA5-C2B9CADB5031}"/>
              </a:ext>
            </a:extLst>
          </p:cNvPr>
          <p:cNvCxnSpPr>
            <a:cxnSpLocks/>
          </p:cNvCxnSpPr>
          <p:nvPr/>
        </p:nvCxnSpPr>
        <p:spPr>
          <a:xfrm>
            <a:off x="4262717" y="2989727"/>
            <a:ext cx="699247" cy="0"/>
          </a:xfrm>
          <a:prstGeom prst="line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C9A5D6-ECFB-41B4-B3E9-825D91CF7B9B}"/>
              </a:ext>
            </a:extLst>
          </p:cNvPr>
          <p:cNvCxnSpPr>
            <a:cxnSpLocks/>
          </p:cNvCxnSpPr>
          <p:nvPr/>
        </p:nvCxnSpPr>
        <p:spPr>
          <a:xfrm>
            <a:off x="1416377" y="2989727"/>
            <a:ext cx="2139253" cy="0"/>
          </a:xfrm>
          <a:prstGeom prst="line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5C0FAF-27BC-430E-8E18-4E4B8F38A223}"/>
              </a:ext>
            </a:extLst>
          </p:cNvPr>
          <p:cNvSpPr txBox="1"/>
          <p:nvPr/>
        </p:nvSpPr>
        <p:spPr>
          <a:xfrm>
            <a:off x="1481200" y="2462829"/>
            <a:ext cx="1179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69240"/>
                </a:solidFill>
                <a:latin typeface="+mj-lt"/>
                <a:cs typeface="Courier New" panose="02070309020205020404" pitchFamily="49" charset="0"/>
              </a:rPr>
              <a:t>HTTP request</a:t>
            </a:r>
            <a:endParaRPr lang="en-GB" sz="1400" b="1" dirty="0">
              <a:solidFill>
                <a:srgbClr val="F69240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2CF726-8BF2-448C-AC9A-519EF7B862D7}"/>
              </a:ext>
            </a:extLst>
          </p:cNvPr>
          <p:cNvSpPr txBox="1"/>
          <p:nvPr/>
        </p:nvSpPr>
        <p:spPr>
          <a:xfrm>
            <a:off x="1481200" y="3000851"/>
            <a:ext cx="1287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69240"/>
                </a:solidFill>
                <a:latin typeface="+mj-lt"/>
                <a:cs typeface="Courier New" panose="02070309020205020404" pitchFamily="49" charset="0"/>
              </a:rPr>
              <a:t>HTTP response</a:t>
            </a:r>
            <a:endParaRPr lang="en-GB" sz="1400" b="1" dirty="0">
              <a:solidFill>
                <a:srgbClr val="F69240"/>
              </a:solidFill>
              <a:latin typeface="+mj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99BB10-F287-42F7-8801-982D3C7CEC7A}"/>
              </a:ext>
            </a:extLst>
          </p:cNvPr>
          <p:cNvSpPr/>
          <p:nvPr/>
        </p:nvSpPr>
        <p:spPr>
          <a:xfrm>
            <a:off x="3468225" y="2501151"/>
            <a:ext cx="790014" cy="1331259"/>
          </a:xfrm>
          <a:prstGeom prst="round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FC19DF-2C69-4767-BC8B-F43C939D7EFA}"/>
              </a:ext>
            </a:extLst>
          </p:cNvPr>
          <p:cNvSpPr txBox="1"/>
          <p:nvPr/>
        </p:nvSpPr>
        <p:spPr>
          <a:xfrm>
            <a:off x="6534096" y="3832410"/>
            <a:ext cx="1191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>
                <a:latin typeface="+mj-lt"/>
                <a:cs typeface="Courier New" panose="02070309020205020404" pitchFamily="49" charset="0"/>
              </a:rPr>
              <a:t>Other </a:t>
            </a:r>
            <a:r>
              <a:rPr lang="en-GB" sz="1200" dirty="0">
                <a:latin typeface="+mj-lt"/>
                <a:cs typeface="Courier New" panose="02070309020205020404" pitchFamily="49" charset="0"/>
              </a:rPr>
              <a:t>beans</a:t>
            </a:r>
          </a:p>
          <a:p>
            <a:pPr algn="ctr"/>
            <a:r>
              <a:rPr lang="en-GB" sz="1200" dirty="0">
                <a:latin typeface="+mj-lt"/>
                <a:cs typeface="Courier New" panose="02070309020205020404" pitchFamily="49" charset="0"/>
              </a:rPr>
              <a:t>e.g. repositories</a:t>
            </a:r>
            <a:endParaRPr lang="en-GB" sz="1200" dirty="0">
              <a:latin typeface="+mj-lt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5E097B-59A1-4F89-B1BD-8866F91FCCFC}"/>
              </a:ext>
            </a:extLst>
          </p:cNvPr>
          <p:cNvCxnSpPr>
            <a:cxnSpLocks/>
          </p:cNvCxnSpPr>
          <p:nvPr/>
        </p:nvCxnSpPr>
        <p:spPr>
          <a:xfrm>
            <a:off x="5750861" y="2788011"/>
            <a:ext cx="982760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1FB4EF9-F049-47C9-86AC-13813CBEFB99}"/>
              </a:ext>
            </a:extLst>
          </p:cNvPr>
          <p:cNvCxnSpPr>
            <a:cxnSpLocks/>
          </p:cNvCxnSpPr>
          <p:nvPr/>
        </p:nvCxnSpPr>
        <p:spPr>
          <a:xfrm>
            <a:off x="5855081" y="2994204"/>
            <a:ext cx="1006288" cy="0"/>
          </a:xfrm>
          <a:prstGeom prst="line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34680E-70FF-4DAA-AC1A-45E4165FC106}"/>
              </a:ext>
            </a:extLst>
          </p:cNvPr>
          <p:cNvSpPr/>
          <p:nvPr/>
        </p:nvSpPr>
        <p:spPr>
          <a:xfrm>
            <a:off x="4957490" y="2699491"/>
            <a:ext cx="897591" cy="3496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aMethod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05E5B7B-75A4-4D0D-B926-C2A4EEF69966}"/>
              </a:ext>
            </a:extLst>
          </p:cNvPr>
          <p:cNvSpPr/>
          <p:nvPr/>
        </p:nvSpPr>
        <p:spPr>
          <a:xfrm>
            <a:off x="6728020" y="2501151"/>
            <a:ext cx="790014" cy="1331259"/>
          </a:xfrm>
          <a:prstGeom prst="roundRect">
            <a:avLst/>
          </a:prstGeom>
          <a:solidFill>
            <a:srgbClr val="BFE2E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Supporting JSON and XML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REST controller methods receive/return Java objects</a:t>
            </a:r>
          </a:p>
          <a:p>
            <a:pPr lvl="1"/>
            <a:endParaRPr lang="en-GB" dirty="0"/>
          </a:p>
          <a:p>
            <a:r>
              <a:rPr lang="en-GB" dirty="0"/>
              <a:t>Spring Boot automatically creates a JSON serializer bean, to convert Java objects to/from JSON</a:t>
            </a:r>
          </a:p>
          <a:p>
            <a:pPr lvl="1"/>
            <a:endParaRPr lang="en-GB" dirty="0"/>
          </a:p>
          <a:p>
            <a:r>
              <a:rPr lang="en-GB" dirty="0"/>
              <a:t>If you also want to support XML serialization, you must add the following dependency: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41988FC-8242-4C5B-8001-21073B6C4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3434863"/>
            <a:ext cx="6897457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com.fasterxml.jackson.dataformat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jackson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dataformat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-xml&lt;/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9DA9C-96CE-4187-9AED-9635D0E4062F}"/>
              </a:ext>
            </a:extLst>
          </p:cNvPr>
          <p:cNvSpPr txBox="1"/>
          <p:nvPr/>
        </p:nvSpPr>
        <p:spPr>
          <a:xfrm>
            <a:off x="7771020" y="3897170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6689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Model Class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We'll use the following POJO class in our REST services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JSON/XML serializers will automatically convert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GB" dirty="0"/>
              <a:t> objects to/from JSON/XML as appropriate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7F8CD429-03C6-47FC-8AAA-BAD3DFEEF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7639"/>
            <a:ext cx="6904182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Product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long id;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description;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price;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Plus constructors, getters/setters, etc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D9656-851A-4212-A230-532E5234EAAB}"/>
              </a:ext>
            </a:extLst>
          </p:cNvPr>
          <p:cNvSpPr txBox="1"/>
          <p:nvPr/>
        </p:nvSpPr>
        <p:spPr>
          <a:xfrm>
            <a:off x="7386299" y="2171611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Product.java</a:t>
            </a:r>
          </a:p>
        </p:txBody>
      </p:sp>
    </p:spTree>
    <p:extLst>
      <p:ext uri="{BB962C8B-B14F-4D97-AF65-F5344CB8AC3E}">
        <p14:creationId xmlns:p14="http://schemas.microsoft.com/office/powerpoint/2010/main" val="232269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2. </a:t>
            </a:r>
            <a:r>
              <a:rPr lang="en-GB" sz="3000" dirty="0">
                <a:solidFill>
                  <a:schemeClr val="bg1"/>
                </a:solidFill>
              </a:rPr>
              <a:t>Defining a Simple REST API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How to define a REST controller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Example REST controller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Pinging the simple REST controller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 better approach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Mapping path variables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Mapping request parameters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5177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Define a REST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Define a class and annotate with: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@Controller</a:t>
            </a:r>
            <a:r>
              <a:rPr lang="en-GB" dirty="0"/>
              <a:t> (or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(optional base URL)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@CrossOrigin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(optional CORS support)</a:t>
            </a:r>
          </a:p>
          <a:p>
            <a:pPr lvl="1"/>
            <a:endParaRPr lang="en-GB" sz="1500" dirty="0"/>
          </a:p>
          <a:p>
            <a:pPr eaLnBrk="1" hangingPunct="1"/>
            <a:r>
              <a:rPr lang="en-GB" dirty="0"/>
              <a:t>Define methods annotated with one of the following: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@GetMapping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@PostMapping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@PutMapping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@DeleteMapping,@RequestMapping</a:t>
            </a:r>
            <a:endParaRPr lang="en-GB" dirty="0"/>
          </a:p>
          <a:p>
            <a:pPr lvl="1"/>
            <a:endParaRPr lang="en-GB" sz="1500" dirty="0"/>
          </a:p>
          <a:p>
            <a:pPr eaLnBrk="1" hangingPunct="1"/>
            <a:r>
              <a:rPr lang="en-GB" dirty="0"/>
              <a:t>For each method, also specify path and data-types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8454</TotalTime>
  <Words>1552</Words>
  <Application>Microsoft Office PowerPoint</Application>
  <PresentationFormat>On-screen Show (16:9)</PresentationFormat>
  <Paragraphs>283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Standard_LiveLessons_2017</vt:lpstr>
      <vt:lpstr>Implementing a REST API</vt:lpstr>
      <vt:lpstr>1. Getting Started</vt:lpstr>
      <vt:lpstr>Creating a Spring Boot Web Application</vt:lpstr>
      <vt:lpstr>The Role of REST Services</vt:lpstr>
      <vt:lpstr>REST Services in Spring MVC</vt:lpstr>
      <vt:lpstr>Supporting JSON and XML</vt:lpstr>
      <vt:lpstr>Defining a Model Class</vt:lpstr>
      <vt:lpstr>2. Defining a Simple REST API</vt:lpstr>
      <vt:lpstr>How to Define a REST Controller</vt:lpstr>
      <vt:lpstr>Example REST Controller</vt:lpstr>
      <vt:lpstr>Pinging the Simple REST Controller</vt:lpstr>
      <vt:lpstr>A Better Approach</vt:lpstr>
      <vt:lpstr>Mapping Path Variables</vt:lpstr>
      <vt:lpstr>Mapping Request Parameters</vt:lpstr>
      <vt:lpstr>3. Defining a Full REST API</vt:lpstr>
      <vt:lpstr>Overview</vt:lpstr>
      <vt:lpstr>Example REST Controller</vt:lpstr>
      <vt:lpstr>Testing the Example REST Controller</vt:lpstr>
      <vt:lpstr>Implementing a POST Method</vt:lpstr>
      <vt:lpstr>Implementing a PUT Method</vt:lpstr>
      <vt:lpstr>Implementing a DELETE Method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198</cp:revision>
  <dcterms:created xsi:type="dcterms:W3CDTF">2015-09-28T19:52:00Z</dcterms:created>
  <dcterms:modified xsi:type="dcterms:W3CDTF">2021-03-21T19:57:06Z</dcterms:modified>
</cp:coreProperties>
</file>