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710" r:id="rId3"/>
    <p:sldId id="739" r:id="rId4"/>
    <p:sldId id="532" r:id="rId5"/>
    <p:sldId id="629" r:id="rId6"/>
    <p:sldId id="712" r:id="rId7"/>
    <p:sldId id="713" r:id="rId8"/>
    <p:sldId id="717" r:id="rId9"/>
    <p:sldId id="762" r:id="rId10"/>
    <p:sldId id="763" r:id="rId11"/>
    <p:sldId id="533" r:id="rId12"/>
    <p:sldId id="740" r:id="rId13"/>
    <p:sldId id="764" r:id="rId14"/>
    <p:sldId id="765" r:id="rId15"/>
    <p:sldId id="766" r:id="rId16"/>
    <p:sldId id="732" r:id="rId17"/>
    <p:sldId id="71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2B5"/>
    <a:srgbClr val="BFE2EB"/>
    <a:srgbClr val="F69240"/>
    <a:srgbClr val="4BACC6"/>
    <a:srgbClr val="157FA4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5" autoAdjust="0"/>
    <p:restoredTop sz="96725" autoAdjust="0"/>
  </p:normalViewPr>
  <p:slideViewPr>
    <p:cSldViewPr snapToGrid="0" snapToObjects="1">
      <p:cViewPr varScale="1">
        <p:scale>
          <a:sx n="115" d="100"/>
          <a:sy n="115" d="100"/>
        </p:scale>
        <p:origin x="60" y="9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2337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6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0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0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23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07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1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strict-mod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Creating a React Front End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 simple React app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Working with components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Working with Components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and instantiating a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a property to a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multiple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Working with complex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2F60D-63C5-477E-A4E6-2364685E0D25}"/>
              </a:ext>
            </a:extLst>
          </p:cNvPr>
          <p:cNvSpPr txBox="1"/>
          <p:nvPr/>
        </p:nvSpPr>
        <p:spPr>
          <a:xfrm>
            <a:off x="0" y="3583642"/>
            <a:ext cx="9143999" cy="923964"/>
          </a:xfrm>
          <a:prstGeom prst="rect">
            <a:avLst/>
          </a:prstGeom>
          <a:solidFill>
            <a:srgbClr val="0182B5"/>
          </a:solidFill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React demo: </a:t>
            </a:r>
            <a:r>
              <a:rPr lang="en-GB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demo-react-app2</a:t>
            </a: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install: </a:t>
            </a:r>
            <a:r>
              <a:rPr lang="en-GB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 </a:t>
            </a: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run:     </a:t>
            </a:r>
            <a:r>
              <a:rPr lang="en-GB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89441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Let's see a React app that has multiple components</a:t>
            </a:r>
          </a:p>
          <a:p>
            <a:pPr lvl="1"/>
            <a:r>
              <a:rPr lang="en-GB" dirty="0"/>
              <a:t>The root component,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&lt;App&gt;</a:t>
            </a:r>
          </a:p>
          <a:p>
            <a:pPr lvl="1"/>
            <a:r>
              <a:rPr lang="en-GB" dirty="0"/>
              <a:t>Plus other components, to render portions of HTML</a:t>
            </a:r>
          </a:p>
          <a:p>
            <a:pPr lvl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6DF2A-FDE6-4378-879E-8319B590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28" y="1978938"/>
            <a:ext cx="5368019" cy="26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and Instantiating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Define a component as a function that returns markup: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Instantiate the component wherever you need it:</a:t>
            </a:r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4240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component!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7540187" y="2154914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627415F-ABF9-4C11-A347-5496732F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104001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App()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React.Fragment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 … … …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React.Fragment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C8BF8-25FD-4E31-A553-B00F3731C45A}"/>
              </a:ext>
            </a:extLst>
          </p:cNvPr>
          <p:cNvSpPr txBox="1"/>
          <p:nvPr/>
        </p:nvSpPr>
        <p:spPr>
          <a:xfrm>
            <a:off x="7771019" y="4181861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C12C8DE-9D74-43BC-A1B2-93F0E2DAC81E}"/>
              </a:ext>
            </a:extLst>
          </p:cNvPr>
          <p:cNvSpPr/>
          <p:nvPr/>
        </p:nvSpPr>
        <p:spPr>
          <a:xfrm>
            <a:off x="767443" y="1322614"/>
            <a:ext cx="1310368" cy="2367643"/>
          </a:xfrm>
          <a:custGeom>
            <a:avLst/>
            <a:gdLst>
              <a:gd name="connsiteX0" fmla="*/ 1310368 w 1310368"/>
              <a:gd name="connsiteY0" fmla="*/ 2669722 h 2669722"/>
              <a:gd name="connsiteX1" fmla="*/ 0 w 1310368"/>
              <a:gd name="connsiteY1" fmla="*/ 2669722 h 2669722"/>
              <a:gd name="connsiteX2" fmla="*/ 0 w 1310368"/>
              <a:gd name="connsiteY2" fmla="*/ 0 h 2669722"/>
              <a:gd name="connsiteX3" fmla="*/ 804182 w 1310368"/>
              <a:gd name="connsiteY3" fmla="*/ 0 h 266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0368" h="2669722">
                <a:moveTo>
                  <a:pt x="1310368" y="2669722"/>
                </a:moveTo>
                <a:lnTo>
                  <a:pt x="0" y="2669722"/>
                </a:lnTo>
                <a:lnTo>
                  <a:pt x="0" y="0"/>
                </a:lnTo>
                <a:lnTo>
                  <a:pt x="804182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 Property to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 component can receive a "properties" object: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pass in a property value when you create the component, as follows: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6690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props: 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props.msg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with message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7540187" y="2289620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PanelB.tsx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627415F-ABF9-4C11-A347-5496732F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809980"/>
            <a:ext cx="6904182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="Hello!"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C8BF8-25FD-4E31-A553-B00F3731C45A}"/>
              </a:ext>
            </a:extLst>
          </p:cNvPr>
          <p:cNvSpPr txBox="1"/>
          <p:nvPr/>
        </p:nvSpPr>
        <p:spPr>
          <a:xfrm>
            <a:off x="7771019" y="3818175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D49144-FE15-48C3-9707-2DFFCF630AF0}"/>
              </a:ext>
            </a:extLst>
          </p:cNvPr>
          <p:cNvCxnSpPr>
            <a:cxnSpLocks/>
          </p:cNvCxnSpPr>
          <p:nvPr/>
        </p:nvCxnSpPr>
        <p:spPr>
          <a:xfrm flipV="1">
            <a:off x="5692547" y="2018158"/>
            <a:ext cx="0" cy="349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0790C0C-52C6-44CB-9A92-A8B7AAD5C9A8}"/>
              </a:ext>
            </a:extLst>
          </p:cNvPr>
          <p:cNvSpPr/>
          <p:nvPr/>
        </p:nvSpPr>
        <p:spPr>
          <a:xfrm>
            <a:off x="4404633" y="2183948"/>
            <a:ext cx="2575834" cy="2571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Note: You must enclose TS code in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08322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Multiple Properties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 component can receive multiple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1389"/>
            <a:ext cx="6904182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props: 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props.fname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props.lname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component, first name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&lt;/b&gt;, last name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7540187" y="2449053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PanelC.tsx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0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Multiple Properties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pass in properties one-by-one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You can also use objects, if appropriate: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8704"/>
            <a:ext cx="6904182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="Kari"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="Nordmann"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8A60A1A-2F1E-4B4B-97BA-5109F8C1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81301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{/* Create an object containing some useful properties */}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person =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'Kari',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'Nordmann'}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{/* Either pass in the object's properties one-by-one */}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person.fname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person.lname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{/* Or use the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EcmaScript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spread operator to achieve the same effect */}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{...person}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1EAE4-0960-43E0-A7E1-B05F6EF86DEB}"/>
              </a:ext>
            </a:extLst>
          </p:cNvPr>
          <p:cNvSpPr txBox="1"/>
          <p:nvPr/>
        </p:nvSpPr>
        <p:spPr>
          <a:xfrm>
            <a:off x="7771019" y="345507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E47AC4-16D6-4152-A8DE-38480F87B8E3}"/>
              </a:ext>
            </a:extLst>
          </p:cNvPr>
          <p:cNvSpPr txBox="1"/>
          <p:nvPr/>
        </p:nvSpPr>
        <p:spPr>
          <a:xfrm>
            <a:off x="7796873" y="1241592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Working with Complex Data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C8D69868-EDFA-4872-A901-F18C3954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925860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{name, salary, skills}: 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Hello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employee &lt;b&gt;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 earns &lt;b&gt;&amp;pound;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{salary}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 and has these skills: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&lt;ul&gt;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skills.map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((skill: string, i: number) =&gt;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&lt;li key={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}&gt;{skill}&lt;/li&gt;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&lt;/ul&gt;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4B246-EC6C-4747-A932-02B4F30CB39F}"/>
              </a:ext>
            </a:extLst>
          </p:cNvPr>
          <p:cNvSpPr txBox="1"/>
          <p:nvPr/>
        </p:nvSpPr>
        <p:spPr>
          <a:xfrm>
            <a:off x="7540187" y="2775623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PanelD.tsx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A86C2BA-E95B-4139-8699-8C5817DE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193831"/>
            <a:ext cx="690418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employee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'Jane Doe',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salary: 20_000,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skills: ['Spring Boot', 'React', 'TypeScript']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{...employee} 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9F45F-5284-4D00-A538-FDB5549AB5FD}"/>
              </a:ext>
            </a:extLst>
          </p:cNvPr>
          <p:cNvSpPr txBox="1"/>
          <p:nvPr/>
        </p:nvSpPr>
        <p:spPr>
          <a:xfrm>
            <a:off x="7771019" y="3963915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simple React app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Working with components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Creating a Simple React App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Recap our technology stack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create a React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Reviewing the React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home page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source code entry point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2200" dirty="0"/>
              <a:t> component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Running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8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Recap our Technology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20474D38-1CFA-429F-8BE7-D63D7F54AE86}"/>
              </a:ext>
            </a:extLst>
          </p:cNvPr>
          <p:cNvSpPr/>
          <p:nvPr/>
        </p:nvSpPr>
        <p:spPr>
          <a:xfrm>
            <a:off x="6635466" y="1843280"/>
            <a:ext cx="1202325" cy="886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826501-57A9-4BCD-940C-FC3D928DA331}"/>
              </a:ext>
            </a:extLst>
          </p:cNvPr>
          <p:cNvSpPr/>
          <p:nvPr/>
        </p:nvSpPr>
        <p:spPr>
          <a:xfrm>
            <a:off x="4252411" y="1210498"/>
            <a:ext cx="1475365" cy="2151891"/>
          </a:xfrm>
          <a:prstGeom prst="round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server</a:t>
            </a:r>
          </a:p>
          <a:p>
            <a:pPr algn="ctr"/>
            <a:r>
              <a:rPr lang="en-GB" b="1" dirty="0"/>
              <a:t>application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EF3B7B-B988-441E-9788-410A5E0D8584}"/>
              </a:ext>
            </a:extLst>
          </p:cNvPr>
          <p:cNvSpPr/>
          <p:nvPr/>
        </p:nvSpPr>
        <p:spPr>
          <a:xfrm>
            <a:off x="1362790" y="1210498"/>
            <a:ext cx="1475365" cy="2151891"/>
          </a:xfrm>
          <a:prstGeom prst="round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</a:t>
            </a:r>
          </a:p>
          <a:p>
            <a:pPr algn="ctr"/>
            <a:r>
              <a:rPr lang="en-GB" b="1" dirty="0"/>
              <a:t>UI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836855-7AEC-4555-8FD2-23115828DC74}"/>
              </a:ext>
            </a:extLst>
          </p:cNvPr>
          <p:cNvCxnSpPr>
            <a:cxnSpLocks/>
          </p:cNvCxnSpPr>
          <p:nvPr/>
        </p:nvCxnSpPr>
        <p:spPr>
          <a:xfrm>
            <a:off x="2838155" y="2286443"/>
            <a:ext cx="1414256" cy="0"/>
          </a:xfrm>
          <a:prstGeom prst="straightConnector1">
            <a:avLst/>
          </a:prstGeom>
          <a:ln w="98425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2023F5-6D5C-4C29-BDA7-C74FCF465D40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>
            <a:off x="5727776" y="2286444"/>
            <a:ext cx="907690" cy="0"/>
          </a:xfrm>
          <a:prstGeom prst="straightConnector1">
            <a:avLst/>
          </a:prstGeom>
          <a:ln w="98425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2C2167-78E1-4065-9E80-086D73CAB831}"/>
              </a:ext>
            </a:extLst>
          </p:cNvPr>
          <p:cNvSpPr txBox="1"/>
          <p:nvPr/>
        </p:nvSpPr>
        <p:spPr>
          <a:xfrm>
            <a:off x="3233790" y="2375110"/>
            <a:ext cx="6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55085-2C20-47AD-B660-8258B277859B}"/>
              </a:ext>
            </a:extLst>
          </p:cNvPr>
          <p:cNvSpPr txBox="1"/>
          <p:nvPr/>
        </p:nvSpPr>
        <p:spPr>
          <a:xfrm>
            <a:off x="5905754" y="2375350"/>
            <a:ext cx="55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A787A-ABC8-4569-87D6-AB30C959E779}"/>
              </a:ext>
            </a:extLst>
          </p:cNvPr>
          <p:cNvSpPr txBox="1"/>
          <p:nvPr/>
        </p:nvSpPr>
        <p:spPr>
          <a:xfrm>
            <a:off x="4341378" y="3409256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Java and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Spring Boot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E10B5-7010-4631-9664-DA572DFAA330}"/>
              </a:ext>
            </a:extLst>
          </p:cNvPr>
          <p:cNvSpPr txBox="1"/>
          <p:nvPr/>
        </p:nvSpPr>
        <p:spPr>
          <a:xfrm>
            <a:off x="1329807" y="3409256"/>
            <a:ext cx="1533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React and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HTML, TS, CSS</a:t>
            </a:r>
          </a:p>
        </p:txBody>
      </p:sp>
    </p:spTree>
    <p:extLst>
      <p:ext uri="{BB962C8B-B14F-4D97-AF65-F5344CB8AC3E}">
        <p14:creationId xmlns:p14="http://schemas.microsoft.com/office/powerpoint/2010/main" val="406948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to Create a React App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various tools available to create a React app</a:t>
            </a:r>
          </a:p>
          <a:p>
            <a:pPr lvl="1"/>
            <a:r>
              <a:rPr lang="en-GB" dirty="0"/>
              <a:t>We're going to use </a:t>
            </a:r>
            <a:r>
              <a:rPr lang="en-GB" b="1" dirty="0">
                <a:sym typeface="Wingdings" panose="05000000000000000000" pitchFamily="2" charset="2"/>
              </a:rPr>
              <a:t>Create React App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https://create-react-app.dev/</a:t>
            </a:r>
            <a:r>
              <a:rPr lang="en-GB" dirty="0"/>
              <a:t>   </a:t>
            </a:r>
          </a:p>
          <a:p>
            <a:pPr lvl="1"/>
            <a:endParaRPr lang="en-GB" dirty="0"/>
          </a:p>
          <a:p>
            <a:r>
              <a:rPr lang="en-GB" dirty="0"/>
              <a:t>You can create a React app as follows:</a:t>
            </a:r>
          </a:p>
          <a:p>
            <a:endParaRPr lang="en-GB" dirty="0"/>
          </a:p>
          <a:p>
            <a:pPr lvl="1"/>
            <a:r>
              <a:rPr lang="en-GB" dirty="0"/>
              <a:t>Creates a simple React app in TypeScript</a:t>
            </a:r>
          </a:p>
          <a:p>
            <a:pPr lvl="1"/>
            <a:r>
              <a:rPr lang="en-GB" dirty="0"/>
              <a:t>Downloads React libraries 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folder</a:t>
            </a:r>
            <a:endParaRPr lang="en-GB" dirty="0">
              <a:latin typeface="+mj-lt"/>
            </a:endParaRP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F56B2-52AE-4822-9729-D36D124D7629}"/>
              </a:ext>
            </a:extLst>
          </p:cNvPr>
          <p:cNvSpPr txBox="1"/>
          <p:nvPr/>
        </p:nvSpPr>
        <p:spPr>
          <a:xfrm>
            <a:off x="1554480" y="2738778"/>
            <a:ext cx="61468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create-react-app my-demo-app --template typescript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the structure of the generated React app: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Reviewing the React App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1DE4C2-05D9-4526-971B-78931ED8D0A9}"/>
              </a:ext>
            </a:extLst>
          </p:cNvPr>
          <p:cNvSpPr/>
          <p:nvPr/>
        </p:nvSpPr>
        <p:spPr>
          <a:xfrm>
            <a:off x="1602560" y="1256896"/>
            <a:ext cx="5933440" cy="299315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D45425-70E0-451B-AB90-E3EAC56CF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57" y="1322114"/>
            <a:ext cx="1728701" cy="22567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C76535-5A72-4E0A-B81A-958AB7584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304" y="2571750"/>
            <a:ext cx="1107998" cy="16367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2F49E29-3F67-4051-81B3-787EA99F9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172" y="1383503"/>
            <a:ext cx="914903" cy="105742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FF8C50-4D38-4BC9-874A-AC04DD7C34D2}"/>
              </a:ext>
            </a:extLst>
          </p:cNvPr>
          <p:cNvCxnSpPr>
            <a:cxnSpLocks/>
          </p:cNvCxnSpPr>
          <p:nvPr/>
        </p:nvCxnSpPr>
        <p:spPr bwMode="auto">
          <a:xfrm flipV="1">
            <a:off x="2350525" y="1514475"/>
            <a:ext cx="1822779" cy="472838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BFFB35-7ADE-4BD1-80CC-4420C72313C1}"/>
              </a:ext>
            </a:extLst>
          </p:cNvPr>
          <p:cNvCxnSpPr>
            <a:cxnSpLocks/>
          </p:cNvCxnSpPr>
          <p:nvPr/>
        </p:nvCxnSpPr>
        <p:spPr bwMode="auto">
          <a:xfrm>
            <a:off x="2153967" y="2214027"/>
            <a:ext cx="2019337" cy="521009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FEDE949-43FD-40B8-A225-41BAC63AC8AD}"/>
              </a:ext>
            </a:extLst>
          </p:cNvPr>
          <p:cNvSpPr/>
          <p:nvPr/>
        </p:nvSpPr>
        <p:spPr>
          <a:xfrm>
            <a:off x="4155501" y="1360886"/>
            <a:ext cx="1743080" cy="108973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777A3E-4E88-4210-B81D-B7801B451456}"/>
              </a:ext>
            </a:extLst>
          </p:cNvPr>
          <p:cNvSpPr/>
          <p:nvPr/>
        </p:nvSpPr>
        <p:spPr>
          <a:xfrm>
            <a:off x="4158732" y="2571749"/>
            <a:ext cx="1743080" cy="1583439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036394-C152-4387-896D-9FAFA97F4F3E}"/>
              </a:ext>
            </a:extLst>
          </p:cNvPr>
          <p:cNvSpPr txBox="1"/>
          <p:nvPr/>
        </p:nvSpPr>
        <p:spPr>
          <a:xfrm>
            <a:off x="5882424" y="1285975"/>
            <a:ext cx="163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70C0"/>
                </a:solidFill>
              </a:rPr>
              <a:t> folder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B712C8-FE79-4E03-9B9C-2BFE9209C50E}"/>
              </a:ext>
            </a:extLst>
          </p:cNvPr>
          <p:cNvSpPr txBox="1"/>
          <p:nvPr/>
        </p:nvSpPr>
        <p:spPr>
          <a:xfrm>
            <a:off x="5882424" y="2515242"/>
            <a:ext cx="122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b="1" dirty="0">
                <a:solidFill>
                  <a:srgbClr val="0070C0"/>
                </a:solidFill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application home page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public/index.html</a:t>
            </a:r>
            <a:r>
              <a:rPr lang="en-GB" dirty="0"/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Home Page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4B498BB-2215-4439-9CF1-28CA4D1C2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51547"/>
            <a:ext cx="7283733" cy="163185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&lt;title&gt;React App&lt;/title&gt;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id="root"&gt;&lt;/div&gt;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defTabSz="739775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9D6B-7AC6-4890-AB3E-076C862D37DA}"/>
              </a:ext>
            </a:extLst>
          </p:cNvPr>
          <p:cNvSpPr txBox="1"/>
          <p:nvPr/>
        </p:nvSpPr>
        <p:spPr>
          <a:xfrm>
            <a:off x="7205327" y="2637184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public/index.html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7A4312-B70F-44ED-92E4-84C075CDD04B}"/>
              </a:ext>
            </a:extLst>
          </p:cNvPr>
          <p:cNvSpPr/>
          <p:nvPr/>
        </p:nvSpPr>
        <p:spPr>
          <a:xfrm>
            <a:off x="4004581" y="2290082"/>
            <a:ext cx="3131006" cy="3224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This is where your React content will be added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D5F7E4-2A76-4B8B-9A64-EB0DB559FA4B}"/>
              </a:ext>
            </a:extLst>
          </p:cNvPr>
          <p:cNvCxnSpPr/>
          <p:nvPr/>
        </p:nvCxnSpPr>
        <p:spPr>
          <a:xfrm flipH="1">
            <a:off x="3461655" y="2453368"/>
            <a:ext cx="5429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8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source code entry point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Aside: For info about React "strict mode", see:</a:t>
            </a:r>
          </a:p>
          <a:p>
            <a:pPr lvl="1"/>
            <a:r>
              <a:rPr lang="en-GB" dirty="0">
                <a:latin typeface="+mj-lt"/>
                <a:hlinkClick r:id="rId3"/>
              </a:rPr>
              <a:t>https://reactjs.org/docs/strict-mode.html</a:t>
            </a:r>
            <a:r>
              <a:rPr lang="en-GB" dirty="0">
                <a:latin typeface="+mj-lt"/>
              </a:rPr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Source Code Entry Point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214342"/>
            <a:ext cx="7298021" cy="17625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'react-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'./index.css';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 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7498638" y="273460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DCAF5-E4EF-4468-A488-9010893F22D3}"/>
              </a:ext>
            </a:extLst>
          </p:cNvPr>
          <p:cNvSpPr/>
          <p:nvPr/>
        </p:nvSpPr>
        <p:spPr>
          <a:xfrm>
            <a:off x="4004581" y="2241098"/>
            <a:ext cx="3131006" cy="3224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This creates an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solidFill>
                  <a:srgbClr val="FF0000"/>
                </a:solidFill>
              </a:rPr>
              <a:t> component (see next slide)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BDB694-9FE7-482D-A843-6A4523E430AC}"/>
              </a:ext>
            </a:extLst>
          </p:cNvPr>
          <p:cNvCxnSpPr>
            <a:cxnSpLocks/>
          </p:cNvCxnSpPr>
          <p:nvPr/>
        </p:nvCxnSpPr>
        <p:spPr>
          <a:xfrm flipH="1">
            <a:off x="2334986" y="2404384"/>
            <a:ext cx="16695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is a "functional component" </a:t>
            </a:r>
          </a:p>
          <a:p>
            <a:pPr lvl="1"/>
            <a:r>
              <a:rPr lang="en-GB" dirty="0"/>
              <a:t>i.e. a function that returns HTML (XML actually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19742"/>
            <a:ext cx="7298021" cy="253194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'./App.css';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App() {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="App"&gt;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&lt;header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="App-header"&gt;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={logo}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="App-logo" alt="logo" /&gt;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 Plus other HTML content …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&lt;/header&gt;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7476196" y="386875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00C556-4154-48B8-B1A5-8CE1567B9FF7}"/>
              </a:ext>
            </a:extLst>
          </p:cNvPr>
          <p:cNvSpPr/>
          <p:nvPr/>
        </p:nvSpPr>
        <p:spPr>
          <a:xfrm>
            <a:off x="4004581" y="2178322"/>
            <a:ext cx="3131006" cy="3224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A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tsx</a:t>
            </a:r>
            <a:r>
              <a:rPr lang="en-GB" sz="1200" dirty="0">
                <a:solidFill>
                  <a:srgbClr val="FF0000"/>
                </a:solidFill>
              </a:rPr>
              <a:t> file is a mixture of TypeScript and XML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E23224-ACEB-47F4-A1F0-B44DE01343B8}"/>
              </a:ext>
            </a:extLst>
          </p:cNvPr>
          <p:cNvCxnSpPr/>
          <p:nvPr/>
        </p:nvCxnSpPr>
        <p:spPr>
          <a:xfrm flipH="1">
            <a:off x="3461655" y="2341608"/>
            <a:ext cx="5429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7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run the application as follows:</a:t>
            </a:r>
          </a:p>
          <a:p>
            <a:endParaRPr lang="en-GB" dirty="0"/>
          </a:p>
          <a:p>
            <a:pPr lvl="1"/>
            <a:r>
              <a:rPr lang="en-GB" dirty="0"/>
              <a:t>Builds the app in memory</a:t>
            </a:r>
          </a:p>
          <a:p>
            <a:pPr lvl="1"/>
            <a:r>
              <a:rPr lang="en-GB" dirty="0"/>
              <a:t>Starts a server to host app </a:t>
            </a:r>
            <a:br>
              <a:rPr lang="en-GB" dirty="0"/>
            </a:br>
            <a:r>
              <a:rPr lang="en-GB" dirty="0"/>
              <a:t>on </a:t>
            </a:r>
            <a:r>
              <a:rPr lang="en-GB" dirty="0">
                <a:hlinkClick r:id="rId3"/>
              </a:rPr>
              <a:t>http://localhost:3000</a:t>
            </a:r>
            <a:r>
              <a:rPr lang="en-GB" dirty="0"/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the Application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C3E13-EEEB-4D06-AD9B-F539F434C858}"/>
              </a:ext>
            </a:extLst>
          </p:cNvPr>
          <p:cNvSpPr txBox="1"/>
          <p:nvPr/>
        </p:nvSpPr>
        <p:spPr>
          <a:xfrm>
            <a:off x="1554480" y="1256961"/>
            <a:ext cx="688027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9E064-BF38-4167-9D16-3D5E37BEF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616" y="1693448"/>
            <a:ext cx="3440136" cy="24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9088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9287</TotalTime>
  <Words>1097</Words>
  <Application>Microsoft Office PowerPoint</Application>
  <PresentationFormat>On-screen Show (16:9)</PresentationFormat>
  <Paragraphs>234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Standard_LiveLessons_2017</vt:lpstr>
      <vt:lpstr>Creating a React Front End</vt:lpstr>
      <vt:lpstr>1. Creating a Simple React App</vt:lpstr>
      <vt:lpstr>Recap our Technology Stack</vt:lpstr>
      <vt:lpstr>How to Create a React App</vt:lpstr>
      <vt:lpstr>Reviewing the React App</vt:lpstr>
      <vt:lpstr>The Home Page</vt:lpstr>
      <vt:lpstr>The Source Code Entry Point</vt:lpstr>
      <vt:lpstr>The App Component </vt:lpstr>
      <vt:lpstr>Running the Application</vt:lpstr>
      <vt:lpstr>2. Working with Components</vt:lpstr>
      <vt:lpstr>Overview</vt:lpstr>
      <vt:lpstr>Defining and Instantiating a Component</vt:lpstr>
      <vt:lpstr>Passing a Property to a Component</vt:lpstr>
      <vt:lpstr>Passing Multiple Properties (1 of 2)</vt:lpstr>
      <vt:lpstr>Passing Multiple Properties (2 of 2)</vt:lpstr>
      <vt:lpstr>Working with Complex Data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218</cp:revision>
  <dcterms:created xsi:type="dcterms:W3CDTF">2015-09-28T19:52:00Z</dcterms:created>
  <dcterms:modified xsi:type="dcterms:W3CDTF">2021-03-25T12:02:23Z</dcterms:modified>
</cp:coreProperties>
</file>