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300" r:id="rId3"/>
    <p:sldId id="378" r:id="rId4"/>
    <p:sldId id="371" r:id="rId5"/>
    <p:sldId id="432" r:id="rId6"/>
    <p:sldId id="366" r:id="rId7"/>
    <p:sldId id="423" r:id="rId8"/>
    <p:sldId id="381" r:id="rId9"/>
    <p:sldId id="429" r:id="rId10"/>
    <p:sldId id="376" r:id="rId11"/>
    <p:sldId id="377" r:id="rId12"/>
    <p:sldId id="384" r:id="rId13"/>
    <p:sldId id="430" r:id="rId14"/>
    <p:sldId id="431" r:id="rId15"/>
    <p:sldId id="345" r:id="rId16"/>
    <p:sldId id="389" r:id="rId17"/>
    <p:sldId id="392" r:id="rId18"/>
    <p:sldId id="380" r:id="rId19"/>
    <p:sldId id="388" r:id="rId20"/>
    <p:sldId id="387" r:id="rId21"/>
    <p:sldId id="386" r:id="rId22"/>
    <p:sldId id="350" r:id="rId23"/>
    <p:sldId id="422" r:id="rId24"/>
    <p:sldId id="412" r:id="rId25"/>
    <p:sldId id="363" r:id="rId26"/>
    <p:sldId id="346" r:id="rId27"/>
    <p:sldId id="393" r:id="rId28"/>
    <p:sldId id="426" r:id="rId29"/>
    <p:sldId id="427" r:id="rId30"/>
    <p:sldId id="398" r:id="rId31"/>
    <p:sldId id="394" r:id="rId32"/>
    <p:sldId id="395" r:id="rId33"/>
    <p:sldId id="396" r:id="rId34"/>
    <p:sldId id="359" r:id="rId35"/>
    <p:sldId id="365" r:id="rId36"/>
    <p:sldId id="399" r:id="rId37"/>
    <p:sldId id="400" r:id="rId38"/>
    <p:sldId id="385" r:id="rId39"/>
    <p:sldId id="409" r:id="rId40"/>
    <p:sldId id="411" r:id="rId41"/>
    <p:sldId id="413" r:id="rId42"/>
    <p:sldId id="414" r:id="rId43"/>
    <p:sldId id="410" r:id="rId44"/>
    <p:sldId id="416" r:id="rId45"/>
    <p:sldId id="360" r:id="rId46"/>
    <p:sldId id="415" r:id="rId47"/>
    <p:sldId id="428" r:id="rId48"/>
    <p:sldId id="349" r:id="rId49"/>
    <p:sldId id="329" r:id="rId50"/>
    <p:sldId id="351" r:id="rId5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084" autoAdjust="0"/>
  </p:normalViewPr>
  <p:slideViewPr>
    <p:cSldViewPr>
      <p:cViewPr varScale="1">
        <p:scale>
          <a:sx n="63" d="100"/>
          <a:sy n="63" d="100"/>
        </p:scale>
        <p:origin x="138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FC259E-B58B-4379-8DF9-D98CE54CF45B}" type="datetimeFigureOut">
              <a:rPr lang="en-IN" smtClean="0"/>
              <a:t>12-08-2020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F3E77A-A9D9-4C17-91CA-EBC6EF9C985E}" type="slidenum">
              <a:rPr lang="en-IN" smtClean="0"/>
              <a:t>‹#›</a:t>
            </a:fld>
            <a:endParaRPr lang="en-IN"/>
          </a:p>
        </p:txBody>
      </p:sp>
    </p:spTree>
    <p:extLst>
      <p:ext uri="{BB962C8B-B14F-4D97-AF65-F5344CB8AC3E}">
        <p14:creationId xmlns:p14="http://schemas.microsoft.com/office/powerpoint/2010/main" val="280878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eveloper.mozilla.org/en-US/docs/Learn/JavaScript/Asynchronous/Concept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pi.jquery.com/category/ajax/shorthand-methods/"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api.jquery.com/jQuery.post/" TargetMode="External"/><Relationship Id="rId5" Type="http://schemas.openxmlformats.org/officeDocument/2006/relationships/hyperlink" Target="https://api.jquery.com/jQuery.get/" TargetMode="External"/><Relationship Id="rId4" Type="http://schemas.openxmlformats.org/officeDocument/2006/relationships/hyperlink" Target="https://www.w3schools.com/jquery/jquery_ajax_load.asp"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api.jquery.com/jQuery.getScript/"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api.jquery.com/jQuery.getJSON/"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freecodecamp.org/news/javascript-es6-promises-for-beginners-resolve-reject-and-chaining-explained/"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developer.mozilla.org/en-US/docs/Learn/JavaScript/Asynchronous/Promises"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eveloper.mozilla.org/en-US/docs/Learn/JavaScript/Asynchronous/Async_await"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eveloper.mozilla.org/en-US/docs/Web/API/Fetch_API"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jsonplaceholder.typicode.com/"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eveloper.mozilla.org/en-US/docs/Learn/JavaScript/Asynchronous/Choosing_the_right_approach"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eveloper.mozilla.org/en-US/docs/Learn/JavaScript/Objects/JSON"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jsonplaceholder.typicode.com/"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eveloper.mozilla.org/en-US/docs/Learn/JavaScript/Asynchronous/Introducin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jsonplaceholder.typicode.com/"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veloper.mozilla.org/en-US/docs/Learn/JavaScript/Asynchronous/Timeouts_and_interval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codebeautify.org/xmlvalidator"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ocs.microsoft.com/en-us/previous-versions/windows/desktop/ms762271(v=vs.85)"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w3schools.com/tags/ref_httpmessages.asp"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pi.jquery.com/category/ajax/shorthand-methods/"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developer.mozilla.org/en-US/docs/Web/HTTP/Status" TargetMode="External"/><Relationship Id="rId4" Type="http://schemas.openxmlformats.org/officeDocument/2006/relationships/hyperlink" Target="https://developer.mozilla.org/en-US/docs/Learn/JavaScript/Asynchronou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effectLst/>
                <a:latin typeface="Roboto" panose="02000000000000000000" pitchFamily="2" charset="0"/>
              </a:rPr>
              <a:t>There are two types of requests synchronous as well as asynchronous. Synchronous requests are the one which follows sequentially i.e. if one process is going on and at the same time another process wants to be executed, it will not be allowed that means the only one process at a time will be executed. This is not good because in this type most of the time CPU remains idle such as during I/O operation in the process which are the order of magnitude slower than the CPU processing the instructions. Thus to make the full utilization of the CPU and other resources use asynchronous calls.</a:t>
            </a:r>
          </a:p>
          <a:p>
            <a:r>
              <a:rPr lang="en-IN" dirty="0">
                <a:hlinkClick r:id="rId3"/>
              </a:rPr>
              <a:t>https://developer.mozilla.org/en-US/docs/Learn/JavaScript/Asynchronous/Concepts</a:t>
            </a:r>
            <a:endParaRPr lang="en-IN" dirty="0"/>
          </a:p>
        </p:txBody>
      </p:sp>
      <p:sp>
        <p:nvSpPr>
          <p:cNvPr id="4" name="Slide Number Placeholder 3"/>
          <p:cNvSpPr>
            <a:spLocks noGrp="1"/>
          </p:cNvSpPr>
          <p:nvPr>
            <p:ph type="sldNum" sz="quarter" idx="5"/>
          </p:nvPr>
        </p:nvSpPr>
        <p:spPr/>
        <p:txBody>
          <a:bodyPr/>
          <a:lstStyle/>
          <a:p>
            <a:fld id="{25F3E77A-A9D9-4C17-91CA-EBC6EF9C985E}" type="slidenum">
              <a:rPr lang="en-IN" smtClean="0"/>
              <a:t>4</a:t>
            </a:fld>
            <a:endParaRPr lang="en-IN"/>
          </a:p>
        </p:txBody>
      </p:sp>
    </p:spTree>
    <p:extLst>
      <p:ext uri="{BB962C8B-B14F-4D97-AF65-F5344CB8AC3E}">
        <p14:creationId xmlns:p14="http://schemas.microsoft.com/office/powerpoint/2010/main" val="77089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Verdana" panose="020B0604030504040204" pitchFamily="34" charset="0"/>
              </a:rPr>
              <a:t>When </a:t>
            </a:r>
            <a:r>
              <a:rPr lang="en-US" dirty="0" err="1"/>
              <a:t>readyState</a:t>
            </a:r>
            <a:r>
              <a:rPr lang="en-US" b="0" i="0" dirty="0">
                <a:solidFill>
                  <a:srgbClr val="000000"/>
                </a:solidFill>
                <a:effectLst/>
                <a:latin typeface="Verdana" panose="020B0604030504040204" pitchFamily="34" charset="0"/>
              </a:rPr>
              <a:t> is 4 and status is 200, the response is ready:</a:t>
            </a:r>
          </a:p>
          <a:p>
            <a:r>
              <a:rPr lang="en-US" b="0" i="0" dirty="0">
                <a:solidFill>
                  <a:srgbClr val="000000"/>
                </a:solidFill>
                <a:effectLst/>
                <a:latin typeface="Verdana" panose="020B0604030504040204" pitchFamily="34" charset="0"/>
              </a:rPr>
              <a:t>The </a:t>
            </a:r>
            <a:r>
              <a:rPr lang="en-US" dirty="0" err="1"/>
              <a:t>onreadystatechange</a:t>
            </a:r>
            <a:r>
              <a:rPr lang="en-US" b="0" i="0" dirty="0">
                <a:solidFill>
                  <a:srgbClr val="000000"/>
                </a:solidFill>
                <a:effectLst/>
                <a:latin typeface="Verdana" panose="020B0604030504040204" pitchFamily="34" charset="0"/>
              </a:rPr>
              <a:t> event is triggered four times (1-4), one time for each change in the </a:t>
            </a:r>
            <a:r>
              <a:rPr lang="en-US" b="0" i="0" dirty="0" err="1">
                <a:solidFill>
                  <a:srgbClr val="000000"/>
                </a:solidFill>
                <a:effectLst/>
                <a:latin typeface="Verdana" panose="020B0604030504040204" pitchFamily="34" charset="0"/>
              </a:rPr>
              <a:t>readyState</a:t>
            </a:r>
            <a:r>
              <a:rPr lang="en-US" b="0" i="0" dirty="0">
                <a:solidFill>
                  <a:srgbClr val="000000"/>
                </a:solidFill>
                <a:effectLst/>
                <a:latin typeface="Verdana" panose="020B0604030504040204" pitchFamily="34" charset="0"/>
              </a:rPr>
              <a:t>.</a:t>
            </a:r>
          </a:p>
          <a:p>
            <a:endParaRPr lang="en-US" b="0" i="0" dirty="0">
              <a:solidFill>
                <a:srgbClr val="000000"/>
              </a:solidFill>
              <a:effectLst/>
              <a:latin typeface="Verdana" panose="020B0604030504040204" pitchFamily="34" charset="0"/>
            </a:endParaRPr>
          </a:p>
          <a:p>
            <a:r>
              <a:rPr lang="en-IN" b="0" i="0" dirty="0" err="1">
                <a:solidFill>
                  <a:srgbClr val="000000"/>
                </a:solidFill>
                <a:effectLst/>
                <a:latin typeface="Consolas" panose="020B0609020204030204" pitchFamily="49" charset="0"/>
              </a:rPr>
              <a:t>loadDoc</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t>
            </a:r>
            <a:r>
              <a:rPr lang="en-IN" b="0" i="1" dirty="0">
                <a:solidFill>
                  <a:srgbClr val="A52A2A"/>
                </a:solidFill>
                <a:effectLst/>
                <a:latin typeface="Consolas" panose="020B0609020204030204" pitchFamily="49" charset="0"/>
              </a:rPr>
              <a:t>url-1</a:t>
            </a:r>
            <a:r>
              <a:rPr lang="en-IN" b="0" i="0" dirty="0">
                <a:solidFill>
                  <a:srgbClr val="A52A2A"/>
                </a:solidFill>
                <a:effectLst/>
                <a:latin typeface="Consolas" panose="020B0609020204030204" pitchFamily="49" charset="0"/>
              </a:rPr>
              <a:t>"</a:t>
            </a:r>
            <a:r>
              <a:rPr lang="en-IN" b="0" i="0" dirty="0">
                <a:solidFill>
                  <a:srgbClr val="000000"/>
                </a:solidFill>
                <a:effectLst/>
                <a:latin typeface="Consolas" panose="020B0609020204030204" pitchFamily="49" charset="0"/>
              </a:rPr>
              <a:t>, myFunction1);</a:t>
            </a:r>
            <a:br>
              <a:rPr lang="en-IN" dirty="0"/>
            </a:br>
            <a:br>
              <a:rPr lang="en-IN" dirty="0"/>
            </a:br>
            <a:r>
              <a:rPr lang="en-IN" b="0" i="0" dirty="0" err="1">
                <a:solidFill>
                  <a:srgbClr val="000000"/>
                </a:solidFill>
                <a:effectLst/>
                <a:latin typeface="Consolas" panose="020B0609020204030204" pitchFamily="49" charset="0"/>
              </a:rPr>
              <a:t>loadDoc</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t>
            </a:r>
            <a:r>
              <a:rPr lang="en-IN" b="0" i="1" dirty="0">
                <a:solidFill>
                  <a:srgbClr val="A52A2A"/>
                </a:solidFill>
                <a:effectLst/>
                <a:latin typeface="Consolas" panose="020B0609020204030204" pitchFamily="49" charset="0"/>
              </a:rPr>
              <a:t>url-2</a:t>
            </a:r>
            <a:r>
              <a:rPr lang="en-IN" b="0" i="0" dirty="0">
                <a:solidFill>
                  <a:srgbClr val="A52A2A"/>
                </a:solidFill>
                <a:effectLst/>
                <a:latin typeface="Consolas" panose="020B0609020204030204" pitchFamily="49" charset="0"/>
              </a:rPr>
              <a:t>"</a:t>
            </a:r>
            <a:r>
              <a:rPr lang="en-IN" b="0" i="0" dirty="0">
                <a:solidFill>
                  <a:srgbClr val="000000"/>
                </a:solidFill>
                <a:effectLst/>
                <a:latin typeface="Consolas" panose="020B0609020204030204" pitchFamily="49" charset="0"/>
              </a:rPr>
              <a:t>, myFunction2);</a:t>
            </a:r>
            <a:br>
              <a:rPr lang="en-IN" dirty="0"/>
            </a:br>
            <a:br>
              <a:rPr lang="en-IN" dirty="0"/>
            </a:br>
            <a:r>
              <a:rPr lang="en-IN" b="0" i="0" dirty="0">
                <a:solidFill>
                  <a:srgbClr val="0000CD"/>
                </a:solidFill>
                <a:effectLst/>
                <a:latin typeface="Consolas" panose="020B0609020204030204" pitchFamily="49" charset="0"/>
              </a:rPr>
              <a:t>function</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loadDoc</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url</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cFunction</a:t>
            </a:r>
            <a:r>
              <a:rPr lang="en-IN" b="0" i="0" dirty="0">
                <a:solidFill>
                  <a:srgbClr val="000000"/>
                </a:solidFill>
                <a:effectLst/>
                <a:latin typeface="Consolas" panose="020B0609020204030204" pitchFamily="49" charset="0"/>
              </a:rPr>
              <a:t>) {</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var</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xhttp</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xhttp</a:t>
            </a:r>
            <a:r>
              <a:rPr lang="en-IN" b="0" i="0" dirty="0">
                <a:solidFill>
                  <a:srgbClr val="000000"/>
                </a:solidFill>
                <a:effectLst/>
                <a:latin typeface="Consolas" panose="020B0609020204030204" pitchFamily="49" charset="0"/>
              </a:rPr>
              <a:t> = </a:t>
            </a:r>
            <a:r>
              <a:rPr lang="en-IN" b="0" i="0" dirty="0">
                <a:solidFill>
                  <a:srgbClr val="0000CD"/>
                </a:solidFill>
                <a:effectLst/>
                <a:latin typeface="Consolas" panose="020B0609020204030204" pitchFamily="49" charset="0"/>
              </a:rPr>
              <a:t>new</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XMLHttpRequest</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xhttp.onreadystatechange</a:t>
            </a:r>
            <a:r>
              <a:rPr lang="en-IN" b="0" i="0" dirty="0">
                <a:solidFill>
                  <a:srgbClr val="000000"/>
                </a:solidFill>
                <a:effectLst/>
                <a:latin typeface="Consolas" panose="020B0609020204030204" pitchFamily="49" charset="0"/>
              </a:rPr>
              <a:t> = </a:t>
            </a:r>
            <a:r>
              <a:rPr lang="en-IN" b="0" i="0" dirty="0">
                <a:solidFill>
                  <a:srgbClr val="0000CD"/>
                </a:solidFill>
                <a:effectLst/>
                <a:latin typeface="Consolas" panose="020B0609020204030204" pitchFamily="49" charset="0"/>
              </a:rPr>
              <a:t>function</a:t>
            </a:r>
            <a:r>
              <a:rPr lang="en-IN" b="0" i="0" dirty="0">
                <a:solidFill>
                  <a:srgbClr val="000000"/>
                </a:solidFill>
                <a:effectLst/>
                <a:latin typeface="Consolas" panose="020B0609020204030204" pitchFamily="49" charset="0"/>
              </a:rPr>
              <a:t>() {</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if</a:t>
            </a:r>
            <a:r>
              <a:rPr lang="en-IN" b="0" i="0" dirty="0">
                <a:solidFill>
                  <a:srgbClr val="000000"/>
                </a:solidFill>
                <a:effectLst/>
                <a:latin typeface="Consolas" panose="020B0609020204030204" pitchFamily="49" charset="0"/>
              </a:rPr>
              <a:t> (</a:t>
            </a:r>
            <a:r>
              <a:rPr lang="en-IN" b="0" i="0" dirty="0" err="1">
                <a:solidFill>
                  <a:srgbClr val="0000CD"/>
                </a:solidFill>
                <a:effectLst/>
                <a:latin typeface="Consolas" panose="020B0609020204030204" pitchFamily="49" charset="0"/>
              </a:rPr>
              <a:t>this</a:t>
            </a:r>
            <a:r>
              <a:rPr lang="en-IN" b="0" i="0" dirty="0" err="1">
                <a:solidFill>
                  <a:srgbClr val="000000"/>
                </a:solidFill>
                <a:effectLst/>
                <a:latin typeface="Consolas" panose="020B0609020204030204" pitchFamily="49" charset="0"/>
              </a:rPr>
              <a:t>.readyState</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4</a:t>
            </a:r>
            <a:r>
              <a:rPr lang="en-IN" b="0" i="0" dirty="0">
                <a:solidFill>
                  <a:srgbClr val="000000"/>
                </a:solidFill>
                <a:effectLst/>
                <a:latin typeface="Consolas" panose="020B0609020204030204" pitchFamily="49" charset="0"/>
              </a:rPr>
              <a:t> &amp;&amp; </a:t>
            </a:r>
            <a:r>
              <a:rPr lang="en-IN" b="0" i="0" dirty="0" err="1">
                <a:solidFill>
                  <a:srgbClr val="0000CD"/>
                </a:solidFill>
                <a:effectLst/>
                <a:latin typeface="Consolas" panose="020B0609020204030204" pitchFamily="49" charset="0"/>
              </a:rPr>
              <a:t>this</a:t>
            </a:r>
            <a:r>
              <a:rPr lang="en-IN" b="0" i="0" dirty="0" err="1">
                <a:solidFill>
                  <a:srgbClr val="000000"/>
                </a:solidFill>
                <a:effectLst/>
                <a:latin typeface="Consolas" panose="020B0609020204030204" pitchFamily="49" charset="0"/>
              </a:rPr>
              <a:t>.status</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200</a:t>
            </a:r>
            <a:r>
              <a:rPr lang="en-IN" b="0" i="0" dirty="0">
                <a:solidFill>
                  <a:srgbClr val="000000"/>
                </a:solidFill>
                <a:effectLst/>
                <a:latin typeface="Consolas" panose="020B0609020204030204" pitchFamily="49" charset="0"/>
              </a:rPr>
              <a:t>) {</a:t>
            </a:r>
            <a:br>
              <a:rPr lang="en-IN" dirty="0"/>
            </a:b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cFunction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this</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a:t>
            </a:r>
            <a:br>
              <a:rPr lang="en-IN" dirty="0"/>
            </a:br>
            <a:r>
              <a:rPr lang="en-IN" b="0" i="0" dirty="0">
                <a:solidFill>
                  <a:srgbClr val="000000"/>
                </a:solidFill>
                <a:effectLst/>
                <a:latin typeface="Consolas" panose="020B0609020204030204" pitchFamily="49" charset="0"/>
              </a:rPr>
              <a:t>  };</a:t>
            </a:r>
            <a:br>
              <a:rPr lang="en-IN" dirty="0"/>
            </a:b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xhttp.open</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"GET"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url</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true</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xhttp.send</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a:t>
            </a:r>
            <a:br>
              <a:rPr lang="en-IN" dirty="0"/>
            </a:br>
            <a:br>
              <a:rPr lang="en-IN" dirty="0"/>
            </a:br>
            <a:r>
              <a:rPr lang="en-IN" b="0" i="0" dirty="0">
                <a:solidFill>
                  <a:srgbClr val="0000CD"/>
                </a:solidFill>
                <a:effectLst/>
                <a:latin typeface="Consolas" panose="020B0609020204030204" pitchFamily="49" charset="0"/>
              </a:rPr>
              <a:t>function</a:t>
            </a:r>
            <a:r>
              <a:rPr lang="en-IN" b="0" i="0" dirty="0">
                <a:solidFill>
                  <a:srgbClr val="000000"/>
                </a:solidFill>
                <a:effectLst/>
                <a:latin typeface="Consolas" panose="020B0609020204030204" pitchFamily="49" charset="0"/>
              </a:rPr>
              <a:t> myFunction1(</a:t>
            </a:r>
            <a:r>
              <a:rPr lang="en-IN" b="0" i="0" dirty="0" err="1">
                <a:solidFill>
                  <a:srgbClr val="000000"/>
                </a:solidFill>
                <a:effectLst/>
                <a:latin typeface="Consolas" panose="020B0609020204030204" pitchFamily="49" charset="0"/>
              </a:rPr>
              <a:t>xhttp</a:t>
            </a:r>
            <a:r>
              <a:rPr lang="en-IN" b="0" i="0" dirty="0">
                <a:solidFill>
                  <a:srgbClr val="000000"/>
                </a:solidFill>
                <a:effectLst/>
                <a:latin typeface="Consolas" panose="020B0609020204030204" pitchFamily="49" charset="0"/>
              </a:rPr>
              <a:t>) {</a:t>
            </a:r>
            <a:br>
              <a:rPr lang="en-IN" dirty="0"/>
            </a:br>
            <a:r>
              <a:rPr lang="en-IN" b="0" i="0" dirty="0">
                <a:solidFill>
                  <a:srgbClr val="000000"/>
                </a:solidFill>
                <a:effectLst/>
                <a:latin typeface="Consolas" panose="020B0609020204030204" pitchFamily="49" charset="0"/>
              </a:rPr>
              <a:t>  </a:t>
            </a:r>
            <a:r>
              <a:rPr lang="en-IN" b="0" i="0" dirty="0">
                <a:solidFill>
                  <a:srgbClr val="008000"/>
                </a:solidFill>
                <a:effectLst/>
                <a:latin typeface="Consolas" panose="020B0609020204030204" pitchFamily="49" charset="0"/>
              </a:rPr>
              <a:t>// action goes here</a:t>
            </a:r>
            <a:br>
              <a:rPr lang="en-IN" b="0" i="0" dirty="0">
                <a:solidFill>
                  <a:srgbClr val="008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dirty="0"/>
            </a:br>
            <a:r>
              <a:rPr lang="en-IN" b="0" i="0" dirty="0">
                <a:solidFill>
                  <a:srgbClr val="0000CD"/>
                </a:solidFill>
                <a:effectLst/>
                <a:latin typeface="Consolas" panose="020B0609020204030204" pitchFamily="49" charset="0"/>
              </a:rPr>
              <a:t>function</a:t>
            </a:r>
            <a:r>
              <a:rPr lang="en-IN" b="0" i="0" dirty="0">
                <a:solidFill>
                  <a:srgbClr val="000000"/>
                </a:solidFill>
                <a:effectLst/>
                <a:latin typeface="Consolas" panose="020B0609020204030204" pitchFamily="49" charset="0"/>
              </a:rPr>
              <a:t> myFunction2(</a:t>
            </a:r>
            <a:r>
              <a:rPr lang="en-IN" b="0" i="0" dirty="0" err="1">
                <a:solidFill>
                  <a:srgbClr val="000000"/>
                </a:solidFill>
                <a:effectLst/>
                <a:latin typeface="Consolas" panose="020B0609020204030204" pitchFamily="49" charset="0"/>
              </a:rPr>
              <a:t>xhttp</a:t>
            </a:r>
            <a:r>
              <a:rPr lang="en-IN" b="0" i="0" dirty="0">
                <a:solidFill>
                  <a:srgbClr val="000000"/>
                </a:solidFill>
                <a:effectLst/>
                <a:latin typeface="Consolas" panose="020B0609020204030204" pitchFamily="49" charset="0"/>
              </a:rPr>
              <a:t>) {</a:t>
            </a:r>
            <a:br>
              <a:rPr lang="en-IN" dirty="0"/>
            </a:br>
            <a:r>
              <a:rPr lang="en-IN" b="0" i="0" dirty="0">
                <a:solidFill>
                  <a:srgbClr val="000000"/>
                </a:solidFill>
                <a:effectLst/>
                <a:latin typeface="Consolas" panose="020B0609020204030204" pitchFamily="49" charset="0"/>
              </a:rPr>
              <a:t>  </a:t>
            </a:r>
            <a:r>
              <a:rPr lang="en-IN" b="0" i="0" dirty="0">
                <a:solidFill>
                  <a:srgbClr val="008000"/>
                </a:solidFill>
                <a:effectLst/>
                <a:latin typeface="Consolas" panose="020B0609020204030204" pitchFamily="49" charset="0"/>
              </a:rPr>
              <a:t>// action goes here</a:t>
            </a:r>
            <a:br>
              <a:rPr lang="en-IN" b="0" i="0" dirty="0">
                <a:solidFill>
                  <a:srgbClr val="008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
        <p:nvSpPr>
          <p:cNvPr id="4" name="Slide Number Placeholder 3"/>
          <p:cNvSpPr>
            <a:spLocks noGrp="1"/>
          </p:cNvSpPr>
          <p:nvPr>
            <p:ph type="sldNum" sz="quarter" idx="5"/>
          </p:nvPr>
        </p:nvSpPr>
        <p:spPr/>
        <p:txBody>
          <a:bodyPr/>
          <a:lstStyle/>
          <a:p>
            <a:fld id="{25F3E77A-A9D9-4C17-91CA-EBC6EF9C985E}" type="slidenum">
              <a:rPr lang="en-IN" smtClean="0"/>
              <a:t>17</a:t>
            </a:fld>
            <a:endParaRPr lang="en-IN"/>
          </a:p>
        </p:txBody>
      </p:sp>
    </p:spTree>
    <p:extLst>
      <p:ext uri="{BB962C8B-B14F-4D97-AF65-F5344CB8AC3E}">
        <p14:creationId xmlns:p14="http://schemas.microsoft.com/office/powerpoint/2010/main" val="2319367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https://api.jquery.com/category/ajax/shorthand-methods/</a:t>
            </a:r>
            <a:endParaRPr lang="en-IN" dirty="0">
              <a:hlinkClick r:id="rId4"/>
            </a:endParaRPr>
          </a:p>
          <a:p>
            <a:endParaRPr lang="en-IN" dirty="0"/>
          </a:p>
          <a:p>
            <a:pPr algn="l"/>
            <a:r>
              <a:rPr lang="en-US" sz="1200" dirty="0"/>
              <a:t>The required URL parameter specifies the URL you wish to request.</a:t>
            </a:r>
          </a:p>
          <a:p>
            <a:pPr algn="l"/>
            <a:r>
              <a:rPr lang="en-US" sz="1200" dirty="0"/>
              <a:t>The optional callback parameter is the name of a function to be executed if the request succeeds.</a:t>
            </a:r>
          </a:p>
          <a:p>
            <a:r>
              <a:rPr lang="en-US" sz="1200" dirty="0"/>
              <a:t>The first callback parameter holds the content of the page requested, and the second callback parameter holds the status of the request.</a:t>
            </a:r>
          </a:p>
          <a:p>
            <a:endParaRPr lang="en-IN" dirty="0"/>
          </a:p>
          <a:p>
            <a:pPr algn="l"/>
            <a:r>
              <a:rPr lang="en-US" b="0" i="0" dirty="0">
                <a:solidFill>
                  <a:srgbClr val="333333"/>
                </a:solidFill>
                <a:effectLst/>
                <a:latin typeface="Helvetica Neue"/>
              </a:rPr>
              <a:t>This is a shorthand Ajax function, which is equivalent to:</a:t>
            </a:r>
          </a:p>
          <a:p>
            <a:pPr algn="l"/>
            <a:r>
              <a:rPr lang="en-US" b="0" i="0" dirty="0">
                <a:solidFill>
                  <a:srgbClr val="333333"/>
                </a:solidFill>
                <a:effectLst/>
                <a:latin typeface="source-code-pro"/>
              </a:rPr>
              <a:t>$.ajax({</a:t>
            </a:r>
          </a:p>
          <a:p>
            <a:pPr algn="l" fontAlgn="base"/>
            <a:r>
              <a:rPr lang="en-US" b="0" i="0" dirty="0">
                <a:solidFill>
                  <a:srgbClr val="333333"/>
                </a:solidFill>
                <a:effectLst/>
                <a:latin typeface="source-code-pro"/>
              </a:rPr>
              <a:t>url: </a:t>
            </a:r>
            <a:r>
              <a:rPr lang="en-US" b="0" i="0" dirty="0" err="1">
                <a:solidFill>
                  <a:srgbClr val="333333"/>
                </a:solidFill>
                <a:effectLst/>
                <a:latin typeface="source-code-pro"/>
              </a:rPr>
              <a:t>url</a:t>
            </a:r>
            <a:r>
              <a:rPr lang="en-US" b="0" i="0" dirty="0">
                <a:solidFill>
                  <a:srgbClr val="333333"/>
                </a:solidFill>
                <a:effectLst/>
                <a:latin typeface="source-code-pro"/>
              </a:rPr>
              <a:t>,</a:t>
            </a:r>
          </a:p>
          <a:p>
            <a:pPr algn="l" fontAlgn="base"/>
            <a:r>
              <a:rPr lang="en-US" b="0" i="0" dirty="0">
                <a:solidFill>
                  <a:srgbClr val="333333"/>
                </a:solidFill>
                <a:effectLst/>
                <a:latin typeface="source-code-pro"/>
              </a:rPr>
              <a:t>data: data,</a:t>
            </a:r>
          </a:p>
          <a:p>
            <a:pPr algn="l" fontAlgn="base"/>
            <a:r>
              <a:rPr lang="en-US" b="0" i="0" dirty="0">
                <a:solidFill>
                  <a:srgbClr val="333333"/>
                </a:solidFill>
                <a:effectLst/>
                <a:latin typeface="source-code-pro"/>
              </a:rPr>
              <a:t>success: success,</a:t>
            </a:r>
          </a:p>
          <a:p>
            <a:pPr algn="l" fontAlgn="base"/>
            <a:r>
              <a:rPr lang="en-US" b="0" i="0" dirty="0" err="1">
                <a:solidFill>
                  <a:srgbClr val="333333"/>
                </a:solidFill>
                <a:effectLst/>
                <a:latin typeface="source-code-pro"/>
              </a:rPr>
              <a:t>dataType</a:t>
            </a:r>
            <a:r>
              <a:rPr lang="en-US" b="0" i="0" dirty="0">
                <a:solidFill>
                  <a:srgbClr val="333333"/>
                </a:solidFill>
                <a:effectLst/>
                <a:latin typeface="source-code-pro"/>
              </a:rPr>
              <a:t>: </a:t>
            </a:r>
            <a:r>
              <a:rPr lang="en-US" b="0" i="0" dirty="0" err="1">
                <a:solidFill>
                  <a:srgbClr val="333333"/>
                </a:solidFill>
                <a:effectLst/>
                <a:latin typeface="source-code-pro"/>
              </a:rPr>
              <a:t>dataType</a:t>
            </a:r>
            <a:endParaRPr lang="en-US" b="0" i="0" dirty="0">
              <a:solidFill>
                <a:srgbClr val="333333"/>
              </a:solidFill>
              <a:effectLst/>
              <a:latin typeface="source-code-pro"/>
            </a:endParaRPr>
          </a:p>
          <a:p>
            <a:pPr algn="l" fontAlgn="base"/>
            <a:r>
              <a:rPr lang="en-US" b="0" i="0" dirty="0">
                <a:solidFill>
                  <a:srgbClr val="333333"/>
                </a:solidFill>
                <a:effectLst/>
                <a:latin typeface="source-code-pro"/>
              </a:rPr>
              <a:t>});</a:t>
            </a:r>
          </a:p>
          <a:p>
            <a:r>
              <a:rPr lang="en-IN" dirty="0">
                <a:hlinkClick r:id="rId5"/>
              </a:rPr>
              <a:t>https://api.jquery.com/jQuery.get/</a:t>
            </a:r>
            <a:r>
              <a:rPr lang="en-IN" dirty="0"/>
              <a:t> for example codes</a:t>
            </a:r>
          </a:p>
          <a:p>
            <a:endParaRPr lang="en-IN" dirty="0"/>
          </a:p>
          <a:p>
            <a:pPr algn="l"/>
            <a:r>
              <a:rPr lang="en-US" b="0" i="0" dirty="0">
                <a:solidFill>
                  <a:srgbClr val="000000"/>
                </a:solidFill>
                <a:effectLst/>
                <a:latin typeface="Verdana" panose="020B0604030504040204" pitchFamily="34" charset="0"/>
              </a:rPr>
              <a:t>The required URL parameter specifies the URL you wish to request.</a:t>
            </a:r>
          </a:p>
          <a:p>
            <a:pPr algn="l"/>
            <a:r>
              <a:rPr lang="en-US" b="0" i="0" dirty="0">
                <a:solidFill>
                  <a:srgbClr val="000000"/>
                </a:solidFill>
                <a:effectLst/>
                <a:latin typeface="Verdana" panose="020B0604030504040204" pitchFamily="34" charset="0"/>
              </a:rPr>
              <a:t>The optional data parameter specifies some data to send along with the request.</a:t>
            </a:r>
          </a:p>
          <a:p>
            <a:pPr algn="l"/>
            <a:r>
              <a:rPr lang="en-US" b="0" i="0" dirty="0">
                <a:solidFill>
                  <a:srgbClr val="000000"/>
                </a:solidFill>
                <a:effectLst/>
                <a:latin typeface="Verdana" panose="020B0604030504040204" pitchFamily="34" charset="0"/>
              </a:rPr>
              <a:t>The optional callback parameter is the name of a function to be executed if the request succeeds.</a:t>
            </a:r>
          </a:p>
          <a:p>
            <a:pPr algn="l"/>
            <a:r>
              <a:rPr lang="en-US" b="0" i="0" dirty="0">
                <a:solidFill>
                  <a:srgbClr val="333333"/>
                </a:solidFill>
                <a:effectLst/>
                <a:latin typeface="Helvetica Neue"/>
              </a:rPr>
              <a:t>This is a shorthand Ajax function, which is equivalent to:</a:t>
            </a:r>
          </a:p>
          <a:p>
            <a:pPr algn="l" fontAlgn="base"/>
            <a:r>
              <a:rPr lang="en-US" b="0" i="0" dirty="0">
                <a:solidFill>
                  <a:srgbClr val="333333"/>
                </a:solidFill>
                <a:effectLst/>
                <a:latin typeface="source-code-pro"/>
              </a:rPr>
              <a:t>$.ajax({</a:t>
            </a:r>
          </a:p>
          <a:p>
            <a:pPr algn="l" fontAlgn="base"/>
            <a:r>
              <a:rPr lang="en-US" b="0" i="0" dirty="0">
                <a:solidFill>
                  <a:srgbClr val="333333"/>
                </a:solidFill>
                <a:effectLst/>
                <a:latin typeface="source-code-pro"/>
              </a:rPr>
              <a:t>type: </a:t>
            </a:r>
            <a:r>
              <a:rPr lang="en-US" b="0" i="0" dirty="0">
                <a:solidFill>
                  <a:srgbClr val="DD1144"/>
                </a:solidFill>
                <a:effectLst/>
                <a:latin typeface="source-code-pro"/>
              </a:rPr>
              <a:t>"POST"</a:t>
            </a:r>
            <a:r>
              <a:rPr lang="en-US" b="0" i="0" dirty="0">
                <a:solidFill>
                  <a:srgbClr val="333333"/>
                </a:solidFill>
                <a:effectLst/>
                <a:latin typeface="source-code-pro"/>
              </a:rPr>
              <a:t>,</a:t>
            </a:r>
          </a:p>
          <a:p>
            <a:pPr algn="l" fontAlgn="base"/>
            <a:r>
              <a:rPr lang="en-US" b="0" i="0" dirty="0">
                <a:solidFill>
                  <a:srgbClr val="333333"/>
                </a:solidFill>
                <a:effectLst/>
                <a:latin typeface="source-code-pro"/>
              </a:rPr>
              <a:t>url: </a:t>
            </a:r>
            <a:r>
              <a:rPr lang="en-US" b="0" i="0" dirty="0" err="1">
                <a:solidFill>
                  <a:srgbClr val="333333"/>
                </a:solidFill>
                <a:effectLst/>
                <a:latin typeface="source-code-pro"/>
              </a:rPr>
              <a:t>url</a:t>
            </a:r>
            <a:r>
              <a:rPr lang="en-US" b="0" i="0" dirty="0">
                <a:solidFill>
                  <a:srgbClr val="333333"/>
                </a:solidFill>
                <a:effectLst/>
                <a:latin typeface="source-code-pro"/>
              </a:rPr>
              <a:t>,</a:t>
            </a:r>
          </a:p>
          <a:p>
            <a:pPr algn="l" fontAlgn="base"/>
            <a:r>
              <a:rPr lang="en-US" b="0" i="0" dirty="0">
                <a:solidFill>
                  <a:srgbClr val="333333"/>
                </a:solidFill>
                <a:effectLst/>
                <a:latin typeface="source-code-pro"/>
              </a:rPr>
              <a:t>data: data,</a:t>
            </a:r>
          </a:p>
          <a:p>
            <a:pPr algn="l" fontAlgn="base"/>
            <a:r>
              <a:rPr lang="en-US" b="0" i="0" dirty="0">
                <a:solidFill>
                  <a:srgbClr val="333333"/>
                </a:solidFill>
                <a:effectLst/>
                <a:latin typeface="source-code-pro"/>
              </a:rPr>
              <a:t>success: success,</a:t>
            </a:r>
          </a:p>
          <a:p>
            <a:pPr algn="l" fontAlgn="base"/>
            <a:r>
              <a:rPr lang="en-US" b="0" i="0" dirty="0" err="1">
                <a:solidFill>
                  <a:srgbClr val="333333"/>
                </a:solidFill>
                <a:effectLst/>
                <a:latin typeface="source-code-pro"/>
              </a:rPr>
              <a:t>dataType</a:t>
            </a:r>
            <a:r>
              <a:rPr lang="en-US" b="0" i="0" dirty="0">
                <a:solidFill>
                  <a:srgbClr val="333333"/>
                </a:solidFill>
                <a:effectLst/>
                <a:latin typeface="source-code-pro"/>
              </a:rPr>
              <a:t>: </a:t>
            </a:r>
            <a:r>
              <a:rPr lang="en-US" b="0" i="0" dirty="0" err="1">
                <a:solidFill>
                  <a:srgbClr val="333333"/>
                </a:solidFill>
                <a:effectLst/>
                <a:latin typeface="source-code-pro"/>
              </a:rPr>
              <a:t>dataType</a:t>
            </a:r>
            <a:endParaRPr lang="en-US" b="0" i="0" dirty="0">
              <a:solidFill>
                <a:srgbClr val="333333"/>
              </a:solidFill>
              <a:effectLst/>
              <a:latin typeface="source-code-pro"/>
            </a:endParaRPr>
          </a:p>
          <a:p>
            <a:pPr algn="l" fontAlgn="base"/>
            <a:r>
              <a:rPr lang="en-US" b="0" i="0" dirty="0">
                <a:solidFill>
                  <a:srgbClr val="333333"/>
                </a:solidFill>
                <a:effectLst/>
                <a:latin typeface="source-code-pro"/>
              </a:rPr>
              <a:t>});</a:t>
            </a:r>
          </a:p>
          <a:p>
            <a:r>
              <a:rPr lang="en-IN" dirty="0">
                <a:hlinkClick r:id="rId6"/>
              </a:rPr>
              <a:t>https://api.jquery.com/jQuery.post/</a:t>
            </a:r>
            <a:r>
              <a:rPr lang="en-IN" dirty="0"/>
              <a:t> for examples</a:t>
            </a:r>
          </a:p>
          <a:p>
            <a:pPr algn="l"/>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The following example loads the content of the element with id="p1", inside the file "demo_test.txt", into a specific </a:t>
            </a:r>
            <a:r>
              <a:rPr lang="en-US" dirty="0"/>
              <a:t>&lt;div&gt;</a:t>
            </a:r>
            <a:r>
              <a:rPr lang="en-US" b="0" i="0" dirty="0">
                <a:solidFill>
                  <a:srgbClr val="000000"/>
                </a:solidFill>
                <a:effectLst/>
                <a:latin typeface="Verdana" panose="020B0604030504040204" pitchFamily="34" charset="0"/>
              </a:rPr>
              <a:t> element:</a:t>
            </a:r>
          </a:p>
          <a:p>
            <a:pPr algn="l"/>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"#div1"</a:t>
            </a:r>
            <a:r>
              <a:rPr lang="en-IN" b="0" i="0" dirty="0">
                <a:solidFill>
                  <a:srgbClr val="000000"/>
                </a:solidFill>
                <a:effectLst/>
                <a:latin typeface="Consolas" panose="020B0609020204030204" pitchFamily="49" charset="0"/>
              </a:rPr>
              <a:t>).load(</a:t>
            </a:r>
            <a:r>
              <a:rPr lang="en-IN" b="0" i="0" dirty="0">
                <a:solidFill>
                  <a:srgbClr val="A52A2A"/>
                </a:solidFill>
                <a:effectLst/>
                <a:latin typeface="Consolas" panose="020B0609020204030204" pitchFamily="49" charset="0"/>
              </a:rPr>
              <a:t>"demo_test.txt #p1"</a:t>
            </a:r>
            <a:r>
              <a:rPr lang="en-IN" b="0" i="0" dirty="0">
                <a:solidFill>
                  <a:srgbClr val="000000"/>
                </a:solidFill>
                <a:effectLst/>
                <a:latin typeface="Consolas" panose="020B0609020204030204" pitchFamily="49" charset="0"/>
              </a:rPr>
              <a:t>);</a:t>
            </a:r>
          </a:p>
          <a:p>
            <a:pPr algn="l"/>
            <a:endParaRPr lang="en-IN" b="0" i="0" dirty="0">
              <a:solidFill>
                <a:srgbClr val="000000"/>
              </a:solidFill>
              <a:effectLst/>
              <a:latin typeface="Consolas" panose="020B0609020204030204" pitchFamily="49" charset="0"/>
            </a:endParaRPr>
          </a:p>
          <a:p>
            <a:pPr algn="l"/>
            <a:r>
              <a:rPr lang="en-US" b="0" i="0" dirty="0">
                <a:solidFill>
                  <a:srgbClr val="000000"/>
                </a:solidFill>
                <a:effectLst/>
                <a:latin typeface="Verdana" panose="020B0604030504040204" pitchFamily="34" charset="0"/>
              </a:rPr>
              <a:t>The following example displays an alert box after the load() method completes. If the </a:t>
            </a:r>
            <a:r>
              <a:rPr lang="en-US" dirty="0"/>
              <a:t>load()</a:t>
            </a:r>
            <a:r>
              <a:rPr lang="en-US" b="0" i="0" dirty="0">
                <a:solidFill>
                  <a:srgbClr val="000000"/>
                </a:solidFill>
                <a:effectLst/>
                <a:latin typeface="Verdana" panose="020B0604030504040204" pitchFamily="34" charset="0"/>
              </a:rPr>
              <a:t> method has succeeded, it displays "External content loaded successfully!", and if it fails it displays an error message:</a:t>
            </a:r>
          </a:p>
          <a:p>
            <a:r>
              <a:rPr lang="en-IN" b="0" dirty="0">
                <a:solidFill>
                  <a:srgbClr val="D4D4D4"/>
                </a:solidFill>
                <a:effectLst/>
                <a:latin typeface="Consolas" panose="020B0609020204030204" pitchFamily="49" charset="0"/>
              </a:rPr>
              <a:t>   </a:t>
            </a:r>
            <a:r>
              <a:rPr lang="en-IN" b="0" dirty="0">
                <a:solidFill>
                  <a:srgbClr val="4FC1FF"/>
                </a:solidFill>
                <a:effectLst/>
                <a:latin typeface="Consolas" panose="020B0609020204030204" pitchFamily="49" charset="0"/>
              </a:rPr>
              <a: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"button"</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click</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 () {</a:t>
            </a:r>
          </a:p>
          <a:p>
            <a:r>
              <a:rPr lang="en-IN" b="0" dirty="0">
                <a:solidFill>
                  <a:srgbClr val="D4D4D4"/>
                </a:solidFill>
                <a:effectLst/>
                <a:latin typeface="Consolas" panose="020B0609020204030204" pitchFamily="49" charset="0"/>
              </a:rPr>
              <a:t>            </a:t>
            </a:r>
            <a:r>
              <a:rPr lang="en-IN" b="0" dirty="0">
                <a:solidFill>
                  <a:srgbClr val="4FC1FF"/>
                </a:solidFill>
                <a:effectLst/>
                <a:latin typeface="Consolas" panose="020B0609020204030204" pitchFamily="49" charset="0"/>
              </a:rPr>
              <a: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"#div1"</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load</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"https://jsonplaceholder.typicode.com/users"</a:t>
            </a:r>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responseTxt</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statusTxt</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xhr</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if</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statusTxt</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"success"</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alert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"External content loaded successfully!"</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if</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statusTxt</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"error"</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alert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"Error: "</a:t>
            </a:r>
            <a:r>
              <a:rPr lang="en-IN" b="0" dirty="0">
                <a:solidFill>
                  <a:srgbClr val="D4D4D4"/>
                </a:solidFill>
                <a:effectLst/>
                <a:latin typeface="Consolas" panose="020B0609020204030204" pitchFamily="49" charset="0"/>
              </a:rPr>
              <a:t> + </a:t>
            </a:r>
            <a:r>
              <a:rPr lang="en-IN" b="0" dirty="0" err="1">
                <a:solidFill>
                  <a:srgbClr val="9CDCFE"/>
                </a:solidFill>
                <a:effectLst/>
                <a:latin typeface="Consolas" panose="020B0609020204030204" pitchFamily="49" charset="0"/>
              </a:rPr>
              <a:t>xhr</a:t>
            </a:r>
            <a:r>
              <a:rPr lang="en-IN" b="0" dirty="0" err="1">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status</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 "</a:t>
            </a:r>
            <a:r>
              <a:rPr lang="en-IN" b="0" dirty="0">
                <a:solidFill>
                  <a:srgbClr val="D4D4D4"/>
                </a:solidFill>
                <a:effectLst/>
                <a:latin typeface="Consolas" panose="020B0609020204030204" pitchFamily="49" charset="0"/>
              </a:rPr>
              <a:t> + </a:t>
            </a:r>
            <a:r>
              <a:rPr lang="en-IN" b="0" dirty="0" err="1">
                <a:solidFill>
                  <a:srgbClr val="9CDCFE"/>
                </a:solidFill>
                <a:effectLst/>
                <a:latin typeface="Consolas" panose="020B0609020204030204" pitchFamily="49" charset="0"/>
              </a:rPr>
              <a:t>xhr</a:t>
            </a:r>
            <a:r>
              <a:rPr lang="en-IN" b="0" dirty="0" err="1">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statusText</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p>
          <a:p>
            <a:endParaRPr lang="en-IN" dirty="0"/>
          </a:p>
        </p:txBody>
      </p:sp>
      <p:sp>
        <p:nvSpPr>
          <p:cNvPr id="4" name="Slide Number Placeholder 3"/>
          <p:cNvSpPr>
            <a:spLocks noGrp="1"/>
          </p:cNvSpPr>
          <p:nvPr>
            <p:ph type="sldNum" sz="quarter" idx="5"/>
          </p:nvPr>
        </p:nvSpPr>
        <p:spPr/>
        <p:txBody>
          <a:bodyPr/>
          <a:lstStyle/>
          <a:p>
            <a:fld id="{25F3E77A-A9D9-4C17-91CA-EBC6EF9C985E}" type="slidenum">
              <a:rPr lang="en-IN" smtClean="0"/>
              <a:t>18</a:t>
            </a:fld>
            <a:endParaRPr lang="en-IN"/>
          </a:p>
        </p:txBody>
      </p:sp>
    </p:spTree>
    <p:extLst>
      <p:ext uri="{BB962C8B-B14F-4D97-AF65-F5344CB8AC3E}">
        <p14:creationId xmlns:p14="http://schemas.microsoft.com/office/powerpoint/2010/main" val="156833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333333"/>
                </a:solidFill>
                <a:effectLst/>
                <a:latin typeface="source-code-pro"/>
              </a:rPr>
              <a:t>ajax({</a:t>
            </a:r>
          </a:p>
          <a:p>
            <a:pPr algn="l" fontAlgn="base"/>
            <a:r>
              <a:rPr lang="en-US" b="0" i="0" dirty="0">
                <a:solidFill>
                  <a:srgbClr val="333333"/>
                </a:solidFill>
                <a:effectLst/>
                <a:latin typeface="source-code-pro"/>
              </a:rPr>
              <a:t>url: </a:t>
            </a:r>
            <a:r>
              <a:rPr lang="en-US" b="0" i="0" dirty="0" err="1">
                <a:solidFill>
                  <a:srgbClr val="333333"/>
                </a:solidFill>
                <a:effectLst/>
                <a:latin typeface="source-code-pro"/>
              </a:rPr>
              <a:t>url</a:t>
            </a:r>
            <a:r>
              <a:rPr lang="en-US" b="0" i="0" dirty="0">
                <a:solidFill>
                  <a:srgbClr val="333333"/>
                </a:solidFill>
                <a:effectLst/>
                <a:latin typeface="source-code-pro"/>
              </a:rPr>
              <a:t>,</a:t>
            </a:r>
          </a:p>
          <a:p>
            <a:pPr algn="l" fontAlgn="base"/>
            <a:r>
              <a:rPr lang="en-US" b="0" i="0" dirty="0" err="1">
                <a:solidFill>
                  <a:srgbClr val="333333"/>
                </a:solidFill>
                <a:effectLst/>
                <a:latin typeface="source-code-pro"/>
              </a:rPr>
              <a:t>dataType</a:t>
            </a:r>
            <a:r>
              <a:rPr lang="en-US" b="0" i="0" dirty="0">
                <a:solidFill>
                  <a:srgbClr val="333333"/>
                </a:solidFill>
                <a:effectLst/>
                <a:latin typeface="source-code-pro"/>
              </a:rPr>
              <a:t>: </a:t>
            </a:r>
            <a:r>
              <a:rPr lang="en-US" b="0" i="0" dirty="0">
                <a:solidFill>
                  <a:srgbClr val="DD1144"/>
                </a:solidFill>
                <a:effectLst/>
                <a:latin typeface="source-code-pro"/>
              </a:rPr>
              <a:t>"script"</a:t>
            </a:r>
            <a:r>
              <a:rPr lang="en-US" b="0" i="0" dirty="0">
                <a:solidFill>
                  <a:srgbClr val="333333"/>
                </a:solidFill>
                <a:effectLst/>
                <a:latin typeface="source-code-pro"/>
              </a:rPr>
              <a:t>,</a:t>
            </a:r>
          </a:p>
          <a:p>
            <a:pPr algn="l" fontAlgn="base"/>
            <a:r>
              <a:rPr lang="en-US" b="0" i="0" dirty="0">
                <a:solidFill>
                  <a:srgbClr val="333333"/>
                </a:solidFill>
                <a:effectLst/>
                <a:latin typeface="source-code-pro"/>
              </a:rPr>
              <a:t>success: success</a:t>
            </a:r>
          </a:p>
          <a:p>
            <a:pPr algn="l" fontAlgn="base"/>
            <a:r>
              <a:rPr lang="en-US" b="0" i="0" dirty="0">
                <a:solidFill>
                  <a:srgbClr val="333333"/>
                </a:solidFill>
                <a:effectLst/>
                <a:latin typeface="source-code-pro"/>
              </a:rPr>
              <a:t>});</a:t>
            </a:r>
          </a:p>
          <a:p>
            <a:r>
              <a:rPr lang="en-IN" dirty="0">
                <a:hlinkClick r:id="rId3"/>
              </a:rPr>
              <a:t>https://api.jquery.com/jQuery.getScript/</a:t>
            </a:r>
            <a:endParaRPr lang="en-IN" dirty="0"/>
          </a:p>
          <a:p>
            <a:endParaRPr lang="en-IN" dirty="0"/>
          </a:p>
          <a:p>
            <a:pPr algn="l"/>
            <a:r>
              <a:rPr lang="en-US" b="0" i="0" dirty="0">
                <a:solidFill>
                  <a:srgbClr val="333333"/>
                </a:solidFill>
                <a:effectLst/>
                <a:latin typeface="Helvetica Neue"/>
              </a:rPr>
              <a:t>This is a shorthand Ajax function, which is equivalent to:</a:t>
            </a:r>
            <a:endParaRPr lang="en-US" b="0" i="0" dirty="0">
              <a:solidFill>
                <a:srgbClr val="333333"/>
              </a:solidFill>
              <a:effectLst/>
              <a:latin typeface="source-code-pro"/>
            </a:endParaRPr>
          </a:p>
          <a:p>
            <a:pPr algn="l" fontAlgn="base"/>
            <a:r>
              <a:rPr lang="en-US" b="0" i="0" dirty="0">
                <a:solidFill>
                  <a:srgbClr val="333333"/>
                </a:solidFill>
                <a:effectLst/>
                <a:latin typeface="source-code-pro"/>
              </a:rPr>
              <a:t>$.ajax({</a:t>
            </a:r>
          </a:p>
          <a:p>
            <a:pPr algn="l" fontAlgn="base"/>
            <a:r>
              <a:rPr lang="en-US" b="0" i="0" dirty="0" err="1">
                <a:solidFill>
                  <a:srgbClr val="333333"/>
                </a:solidFill>
                <a:effectLst/>
                <a:latin typeface="source-code-pro"/>
              </a:rPr>
              <a:t>dataType</a:t>
            </a:r>
            <a:r>
              <a:rPr lang="en-US" b="0" i="0" dirty="0">
                <a:solidFill>
                  <a:srgbClr val="333333"/>
                </a:solidFill>
                <a:effectLst/>
                <a:latin typeface="source-code-pro"/>
              </a:rPr>
              <a:t>: </a:t>
            </a:r>
            <a:r>
              <a:rPr lang="en-US" b="0" i="0" dirty="0">
                <a:solidFill>
                  <a:srgbClr val="DD1144"/>
                </a:solidFill>
                <a:effectLst/>
                <a:latin typeface="source-code-pro"/>
              </a:rPr>
              <a:t>"json"</a:t>
            </a:r>
            <a:r>
              <a:rPr lang="en-US" b="0" i="0" dirty="0">
                <a:solidFill>
                  <a:srgbClr val="333333"/>
                </a:solidFill>
                <a:effectLst/>
                <a:latin typeface="source-code-pro"/>
              </a:rPr>
              <a:t>,</a:t>
            </a:r>
          </a:p>
          <a:p>
            <a:pPr algn="l" fontAlgn="base"/>
            <a:r>
              <a:rPr lang="en-US" b="0" i="0" dirty="0">
                <a:solidFill>
                  <a:srgbClr val="333333"/>
                </a:solidFill>
                <a:effectLst/>
                <a:latin typeface="source-code-pro"/>
              </a:rPr>
              <a:t>url: </a:t>
            </a:r>
            <a:r>
              <a:rPr lang="en-US" b="0" i="0" dirty="0" err="1">
                <a:solidFill>
                  <a:srgbClr val="333333"/>
                </a:solidFill>
                <a:effectLst/>
                <a:latin typeface="source-code-pro"/>
              </a:rPr>
              <a:t>url</a:t>
            </a:r>
            <a:r>
              <a:rPr lang="en-US" b="0" i="0" dirty="0">
                <a:solidFill>
                  <a:srgbClr val="333333"/>
                </a:solidFill>
                <a:effectLst/>
                <a:latin typeface="source-code-pro"/>
              </a:rPr>
              <a:t>,</a:t>
            </a:r>
          </a:p>
          <a:p>
            <a:pPr algn="l" fontAlgn="base"/>
            <a:r>
              <a:rPr lang="en-US" b="0" i="0" dirty="0">
                <a:solidFill>
                  <a:srgbClr val="333333"/>
                </a:solidFill>
                <a:effectLst/>
                <a:latin typeface="source-code-pro"/>
              </a:rPr>
              <a:t>data: data,</a:t>
            </a:r>
          </a:p>
          <a:p>
            <a:pPr algn="l" fontAlgn="base"/>
            <a:r>
              <a:rPr lang="en-US" b="0" i="0" dirty="0">
                <a:solidFill>
                  <a:srgbClr val="333333"/>
                </a:solidFill>
                <a:effectLst/>
                <a:latin typeface="source-code-pro"/>
              </a:rPr>
              <a:t>success: success</a:t>
            </a:r>
          </a:p>
          <a:p>
            <a:pPr algn="l" fontAlgn="base"/>
            <a:r>
              <a:rPr lang="en-US" b="0" i="0" dirty="0">
                <a:solidFill>
                  <a:srgbClr val="333333"/>
                </a:solidFill>
                <a:effectLst/>
                <a:latin typeface="source-code-pro"/>
              </a:rPr>
              <a:t>});</a:t>
            </a:r>
          </a:p>
          <a:p>
            <a:r>
              <a:rPr lang="en-IN" dirty="0">
                <a:hlinkClick r:id="rId4"/>
              </a:rPr>
              <a:t>https://api.jquery.com/jQuery.getJSON/</a:t>
            </a:r>
            <a:r>
              <a:rPr lang="en-IN" dirty="0"/>
              <a:t> for examples</a:t>
            </a:r>
          </a:p>
        </p:txBody>
      </p:sp>
      <p:sp>
        <p:nvSpPr>
          <p:cNvPr id="4" name="Slide Number Placeholder 3"/>
          <p:cNvSpPr>
            <a:spLocks noGrp="1"/>
          </p:cNvSpPr>
          <p:nvPr>
            <p:ph type="sldNum" sz="quarter" idx="5"/>
          </p:nvPr>
        </p:nvSpPr>
        <p:spPr/>
        <p:txBody>
          <a:bodyPr/>
          <a:lstStyle/>
          <a:p>
            <a:fld id="{25F3E77A-A9D9-4C17-91CA-EBC6EF9C985E}" type="slidenum">
              <a:rPr lang="en-IN" smtClean="0"/>
              <a:t>19</a:t>
            </a:fld>
            <a:endParaRPr lang="en-IN"/>
          </a:p>
        </p:txBody>
      </p:sp>
    </p:spTree>
    <p:extLst>
      <p:ext uri="{BB962C8B-B14F-4D97-AF65-F5344CB8AC3E}">
        <p14:creationId xmlns:p14="http://schemas.microsoft.com/office/powerpoint/2010/main" val="999639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https://www.freecodecamp.org/news/javascript-es6-promises-for-beginners-resolve-reject-and-chaining-explained/</a:t>
            </a:r>
            <a:endParaRPr lang="en-IN" dirty="0"/>
          </a:p>
          <a:p>
            <a:pPr>
              <a:lnSpc>
                <a:spcPct val="107000"/>
              </a:lnSpc>
              <a:spcAft>
                <a:spcPts val="800"/>
              </a:spcAft>
            </a:pPr>
            <a:r>
              <a:rPr lang="en-IN" dirty="0">
                <a:hlinkClick r:id="rId4"/>
              </a:rPr>
              <a:t>https://developer.mozilla.org/en-US/docs/Learn/JavaScript/Asynchronous/Promises</a:t>
            </a:r>
            <a:endParaRPr lang="en-IN" dirty="0"/>
          </a:p>
          <a:p>
            <a:pPr>
              <a:lnSpc>
                <a:spcPct val="107000"/>
              </a:lnSpc>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Let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myPromise</a:t>
            </a:r>
            <a:r>
              <a:rPr lang="en-US" sz="1200" dirty="0">
                <a:effectLst/>
                <a:latin typeface="Calibri" panose="020F0502020204030204" pitchFamily="34" charset="0"/>
                <a:ea typeface="Calibri" panose="020F0502020204030204" pitchFamily="34" charset="0"/>
                <a:cs typeface="Times New Roman" panose="02020603050405020304" pitchFamily="18" charset="0"/>
              </a:rPr>
              <a:t> = new Promise((resolve, reject){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err="1">
                <a:effectLst/>
                <a:latin typeface="Calibri" panose="020F0502020204030204" pitchFamily="34" charset="0"/>
                <a:ea typeface="Calibri" panose="020F0502020204030204" pitchFamily="34" charset="0"/>
                <a:cs typeface="Times New Roman" panose="02020603050405020304" pitchFamily="18" charset="0"/>
              </a:rPr>
              <a:t>setTimeout</a:t>
            </a:r>
            <a:r>
              <a:rPr lang="en-US" sz="1200" dirty="0">
                <a:effectLst/>
                <a:latin typeface="Calibri" panose="020F0502020204030204" pitchFamily="34" charset="0"/>
                <a:ea typeface="Calibri" panose="020F0502020204030204" pitchFamily="34" charset="0"/>
                <a:cs typeface="Times New Roman" panose="02020603050405020304" pitchFamily="18" charset="0"/>
              </a:rPr>
              <a:t>(() =&gt; { Resolve (‘Good to go’);}, 1000);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err="1">
                <a:effectLst/>
                <a:latin typeface="Calibri" panose="020F0502020204030204" pitchFamily="34" charset="0"/>
                <a:ea typeface="Calibri" panose="020F0502020204030204" pitchFamily="34" charset="0"/>
                <a:cs typeface="Times New Roman" panose="02020603050405020304" pitchFamily="18" charset="0"/>
              </a:rPr>
              <a:t>setTimeout</a:t>
            </a:r>
            <a:r>
              <a:rPr lang="en-US" sz="1200" dirty="0">
                <a:effectLst/>
                <a:latin typeface="Calibri" panose="020F0502020204030204" pitchFamily="34" charset="0"/>
                <a:ea typeface="Calibri" panose="020F0502020204030204" pitchFamily="34" charset="0"/>
                <a:cs typeface="Times New Roman" panose="02020603050405020304" pitchFamily="18" charset="0"/>
              </a:rPr>
              <a:t>(() =&gt; { reject (‘uh oh’);}, 500);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err="1">
                <a:effectLst/>
                <a:latin typeface="Calibri" panose="020F0502020204030204" pitchFamily="34" charset="0"/>
                <a:ea typeface="Calibri" panose="020F0502020204030204" pitchFamily="34" charset="0"/>
                <a:cs typeface="Times New Roman" panose="02020603050405020304" pitchFamily="18" charset="0"/>
              </a:rPr>
              <a:t>myPromise.then</a:t>
            </a:r>
            <a:r>
              <a:rPr lang="en-US" sz="1200" dirty="0">
                <a:effectLst/>
                <a:latin typeface="Calibri" panose="020F0502020204030204" pitchFamily="34" charset="0"/>
                <a:ea typeface="Calibri" panose="020F0502020204030204" pitchFamily="34" charset="0"/>
                <a:cs typeface="Times New Roman" panose="02020603050405020304" pitchFamily="18" charset="0"/>
              </a:rPr>
              <a:t>((res){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console.log(res);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.catch((err) =&gt;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Console.log(err);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$.when used in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JQuery</a:t>
            </a:r>
            <a:r>
              <a:rPr lang="en-US" sz="1200" dirty="0">
                <a:effectLst/>
                <a:latin typeface="Calibri" panose="020F0502020204030204" pitchFamily="34" charset="0"/>
                <a:ea typeface="Calibri" panose="020F0502020204030204" pitchFamily="34" charset="0"/>
                <a:cs typeface="Times New Roman" panose="02020603050405020304" pitchFamily="18" charset="0"/>
              </a:rPr>
              <a:t> for knowing multiple promises completed.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Let myPromise2= new Promise((resolve, reject) =&gt;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err="1">
                <a:effectLst/>
                <a:latin typeface="Calibri" panose="020F0502020204030204" pitchFamily="34" charset="0"/>
                <a:ea typeface="Calibri" panose="020F0502020204030204" pitchFamily="34" charset="0"/>
                <a:cs typeface="Times New Roman" panose="02020603050405020304" pitchFamily="18" charset="0"/>
              </a:rPr>
              <a:t>setTimeout</a:t>
            </a:r>
            <a:r>
              <a:rPr lang="en-US" sz="1200" dirty="0">
                <a:effectLst/>
                <a:latin typeface="Calibri" panose="020F0502020204030204" pitchFamily="34" charset="0"/>
                <a:ea typeface="Calibri" panose="020F0502020204030204" pitchFamily="34" charset="0"/>
                <a:cs typeface="Times New Roman" panose="02020603050405020304" pitchFamily="18" charset="0"/>
              </a:rPr>
              <a:t>(() =&gt;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resolve(‘Promise 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1500);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err="1">
                <a:effectLst/>
                <a:latin typeface="Calibri" panose="020F0502020204030204" pitchFamily="34" charset="0"/>
                <a:ea typeface="Calibri" panose="020F0502020204030204" pitchFamily="34" charset="0"/>
                <a:cs typeface="Times New Roman" panose="02020603050405020304" pitchFamily="18" charset="0"/>
              </a:rPr>
              <a:t>Promise.all</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myPromise</a:t>
            </a:r>
            <a:r>
              <a:rPr lang="en-US" sz="1200" dirty="0">
                <a:effectLst/>
                <a:latin typeface="Calibri" panose="020F0502020204030204" pitchFamily="34" charset="0"/>
                <a:ea typeface="Calibri" panose="020F0502020204030204" pitchFamily="34" charset="0"/>
                <a:cs typeface="Times New Roman" panose="02020603050405020304" pitchFamily="18" charset="0"/>
              </a:rPr>
              <a:t>, myPromise2]).then((data) =&gt;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Console.log(data);</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.catch((err) =&gt; {console.log(err);});	//o/p- uh oh</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Fetch API of browser returns promise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Fetch(‘</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api</a:t>
            </a:r>
            <a:r>
              <a:rPr lang="en-US" sz="1200" dirty="0">
                <a:effectLst/>
                <a:latin typeface="Calibri" panose="020F0502020204030204" pitchFamily="34" charset="0"/>
                <a:ea typeface="Calibri" panose="020F0502020204030204" pitchFamily="34" charset="0"/>
                <a:cs typeface="Times New Roman" panose="02020603050405020304" pitchFamily="18" charset="0"/>
              </a:rPr>
              <a:t> link’).then((res) =&gt;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Res.json</a:t>
            </a:r>
            <a:r>
              <a:rPr lang="en-US" sz="1200" dirty="0">
                <a:effectLst/>
                <a:latin typeface="Calibri" panose="020F0502020204030204" pitchFamily="34" charset="0"/>
                <a:ea typeface="Calibri" panose="020F0502020204030204" pitchFamily="34" charset="0"/>
                <a:cs typeface="Times New Roman" panose="02020603050405020304" pitchFamily="18" charset="0"/>
              </a:rPr>
              <a:t>().then((data) =&gt;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Console.log(data);</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.catch((err) =&gt;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Console.log(err);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25F3E77A-A9D9-4C17-91CA-EBC6EF9C985E}" type="slidenum">
              <a:rPr lang="en-IN" smtClean="0"/>
              <a:t>20</a:t>
            </a:fld>
            <a:endParaRPr lang="en-IN"/>
          </a:p>
        </p:txBody>
      </p:sp>
    </p:spTree>
    <p:extLst>
      <p:ext uri="{BB962C8B-B14F-4D97-AF65-F5344CB8AC3E}">
        <p14:creationId xmlns:p14="http://schemas.microsoft.com/office/powerpoint/2010/main" val="3526006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https://developer.mozilla.org/en-US/docs/Learn/JavaScript/Asynchronous/Async_await</a:t>
            </a:r>
            <a:endParaRPr lang="en-IN" dirty="0"/>
          </a:p>
        </p:txBody>
      </p:sp>
      <p:sp>
        <p:nvSpPr>
          <p:cNvPr id="4" name="Slide Number Placeholder 3"/>
          <p:cNvSpPr>
            <a:spLocks noGrp="1"/>
          </p:cNvSpPr>
          <p:nvPr>
            <p:ph type="sldNum" sz="quarter" idx="5"/>
          </p:nvPr>
        </p:nvSpPr>
        <p:spPr/>
        <p:txBody>
          <a:bodyPr/>
          <a:lstStyle/>
          <a:p>
            <a:fld id="{25F3E77A-A9D9-4C17-91CA-EBC6EF9C985E}" type="slidenum">
              <a:rPr lang="en-IN" smtClean="0"/>
              <a:t>21</a:t>
            </a:fld>
            <a:endParaRPr lang="en-IN"/>
          </a:p>
        </p:txBody>
      </p:sp>
    </p:spTree>
    <p:extLst>
      <p:ext uri="{BB962C8B-B14F-4D97-AF65-F5344CB8AC3E}">
        <p14:creationId xmlns:p14="http://schemas.microsoft.com/office/powerpoint/2010/main" val="3086826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https://developer.mozilla.org/en-US/docs/Web/API/Fetch_API</a:t>
            </a:r>
            <a:endParaRPr lang="en-IN" dirty="0"/>
          </a:p>
          <a:p>
            <a:r>
              <a:rPr lang="en-IN" dirty="0">
                <a:hlinkClick r:id="rId4"/>
              </a:rPr>
              <a:t>https://jsonplaceholder.typicode.com/</a:t>
            </a:r>
            <a:endParaRPr lang="en-IN" dirty="0"/>
          </a:p>
        </p:txBody>
      </p:sp>
      <p:sp>
        <p:nvSpPr>
          <p:cNvPr id="4" name="Slide Number Placeholder 3"/>
          <p:cNvSpPr>
            <a:spLocks noGrp="1"/>
          </p:cNvSpPr>
          <p:nvPr>
            <p:ph type="sldNum" sz="quarter" idx="5"/>
          </p:nvPr>
        </p:nvSpPr>
        <p:spPr/>
        <p:txBody>
          <a:bodyPr/>
          <a:lstStyle/>
          <a:p>
            <a:fld id="{25F3E77A-A9D9-4C17-91CA-EBC6EF9C985E}" type="slidenum">
              <a:rPr lang="en-IN" smtClean="0"/>
              <a:t>22</a:t>
            </a:fld>
            <a:endParaRPr lang="en-IN"/>
          </a:p>
        </p:txBody>
      </p:sp>
    </p:spTree>
    <p:extLst>
      <p:ext uri="{BB962C8B-B14F-4D97-AF65-F5344CB8AC3E}">
        <p14:creationId xmlns:p14="http://schemas.microsoft.com/office/powerpoint/2010/main" val="2405428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https://developer.mozilla.org/en-US/docs/Learn/JavaScript/Asynchronous/Choosing_the_right_approach</a:t>
            </a:r>
            <a:endParaRPr lang="en-IN" dirty="0"/>
          </a:p>
        </p:txBody>
      </p:sp>
      <p:sp>
        <p:nvSpPr>
          <p:cNvPr id="4" name="Slide Number Placeholder 3"/>
          <p:cNvSpPr>
            <a:spLocks noGrp="1"/>
          </p:cNvSpPr>
          <p:nvPr>
            <p:ph type="sldNum" sz="quarter" idx="5"/>
          </p:nvPr>
        </p:nvSpPr>
        <p:spPr/>
        <p:txBody>
          <a:bodyPr/>
          <a:lstStyle/>
          <a:p>
            <a:fld id="{25F3E77A-A9D9-4C17-91CA-EBC6EF9C985E}" type="slidenum">
              <a:rPr lang="en-IN" smtClean="0"/>
              <a:t>23</a:t>
            </a:fld>
            <a:endParaRPr lang="en-IN"/>
          </a:p>
        </p:txBody>
      </p:sp>
    </p:spTree>
    <p:extLst>
      <p:ext uri="{BB962C8B-B14F-4D97-AF65-F5344CB8AC3E}">
        <p14:creationId xmlns:p14="http://schemas.microsoft.com/office/powerpoint/2010/main" val="2536599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Get data from database in a format to represent in the front end like a table </a:t>
            </a:r>
            <a:r>
              <a:rPr lang="en-US" sz="1200" dirty="0" err="1"/>
              <a:t>etc</a:t>
            </a:r>
            <a:endParaRPr lang="en-US" sz="1200" dirty="0"/>
          </a:p>
          <a:p>
            <a:r>
              <a:rPr lang="en-US" sz="1200" dirty="0"/>
              <a:t>A wire format to translate to different language data structures of nested keys and values. Wire protocol</a:t>
            </a:r>
          </a:p>
          <a:p>
            <a:endParaRPr lang="en-IN" dirty="0">
              <a:hlinkClick r:id="rId3"/>
            </a:endParaRPr>
          </a:p>
          <a:p>
            <a:r>
              <a:rPr lang="en-IN" dirty="0">
                <a:hlinkClick r:id="rId3"/>
              </a:rPr>
              <a:t>https://developer.mozilla.org/en-US/docs/Learn/JavaScript/Objects/JSON</a:t>
            </a:r>
            <a:endParaRPr lang="en-IN" dirty="0"/>
          </a:p>
          <a:p>
            <a:r>
              <a:rPr lang="en-IN" dirty="0"/>
              <a:t>Add the JSON viewer ex</a:t>
            </a:r>
          </a:p>
          <a:p>
            <a:r>
              <a:rPr lang="en-IN" dirty="0">
                <a:hlinkClick r:id="rId4"/>
              </a:rPr>
              <a:t>https://jsonplaceholder.typicode.com/</a:t>
            </a:r>
            <a:endParaRPr lang="en-IN" dirty="0"/>
          </a:p>
          <a:p>
            <a:endParaRPr lang="en-IN" dirty="0"/>
          </a:p>
          <a:p>
            <a:pPr algn="l" fontAlgn="base"/>
            <a:r>
              <a:rPr lang="en-US" b="0" i="0" dirty="0">
                <a:effectLst/>
                <a:latin typeface="Roboto" panose="02000000000000000000" pitchFamily="2" charset="0"/>
              </a:rPr>
              <a:t>JSON stands for JavaScript Object Notation. It is a text-based data interchange format to maintain the structure of the data. JSON is the replacement of the XML data exchange format in JSON. It is easy to struct the data compare to XML. It supports data structures like array and objects and the JSON documents that are rapidly executed on the server. It is also a Language-Independent format which is derived from the JavaScript. The official media type for the JSON is application/json and to save those file .json extension.</a:t>
            </a:r>
          </a:p>
          <a:p>
            <a:pPr algn="l" fontAlgn="base"/>
            <a:endParaRPr lang="en-US" b="0" i="0" dirty="0">
              <a:effectLst/>
              <a:latin typeface="Roboto" panose="02000000000000000000" pitchFamily="2" charset="0"/>
            </a:endParaRPr>
          </a:p>
          <a:p>
            <a:pPr algn="l" fontAlgn="base"/>
            <a:endParaRPr lang="en-US" b="0" i="0" dirty="0">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25F3E77A-A9D9-4C17-91CA-EBC6EF9C985E}" type="slidenum">
              <a:rPr lang="en-IN" smtClean="0"/>
              <a:t>26</a:t>
            </a:fld>
            <a:endParaRPr lang="en-IN"/>
          </a:p>
        </p:txBody>
      </p:sp>
    </p:spTree>
    <p:extLst>
      <p:ext uri="{BB962C8B-B14F-4D97-AF65-F5344CB8AC3E}">
        <p14:creationId xmlns:p14="http://schemas.microsoft.com/office/powerpoint/2010/main" val="1585460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5F3E77A-A9D9-4C17-91CA-EBC6EF9C985E}" type="slidenum">
              <a:rPr lang="en-IN" smtClean="0"/>
              <a:t>27</a:t>
            </a:fld>
            <a:endParaRPr lang="en-IN"/>
          </a:p>
        </p:txBody>
      </p:sp>
    </p:spTree>
    <p:extLst>
      <p:ext uri="{BB962C8B-B14F-4D97-AF65-F5344CB8AC3E}">
        <p14:creationId xmlns:p14="http://schemas.microsoft.com/office/powerpoint/2010/main" val="81196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5F3E77A-A9D9-4C17-91CA-EBC6EF9C985E}" type="slidenum">
              <a:rPr lang="en-IN" smtClean="0"/>
              <a:t>28</a:t>
            </a:fld>
            <a:endParaRPr lang="en-IN"/>
          </a:p>
        </p:txBody>
      </p:sp>
    </p:spTree>
    <p:extLst>
      <p:ext uri="{BB962C8B-B14F-4D97-AF65-F5344CB8AC3E}">
        <p14:creationId xmlns:p14="http://schemas.microsoft.com/office/powerpoint/2010/main" val="616128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IN" dirty="0">
                <a:hlinkClick r:id="rId3"/>
              </a:rPr>
              <a:t>https://developer.mozilla.org/en-US/docs/Learn/JavaScript/Asynchronous/Introducing</a:t>
            </a:r>
            <a:endParaRPr lang="en-US" b="1" i="0" dirty="0">
              <a:effectLst/>
              <a:latin typeface="Roboto" panose="02000000000000000000" pitchFamily="2" charset="0"/>
            </a:endParaRPr>
          </a:p>
          <a:p>
            <a:endParaRPr lang="en-IN" dirty="0"/>
          </a:p>
        </p:txBody>
      </p:sp>
      <p:sp>
        <p:nvSpPr>
          <p:cNvPr id="4" name="Slide Number Placeholder 3"/>
          <p:cNvSpPr>
            <a:spLocks noGrp="1"/>
          </p:cNvSpPr>
          <p:nvPr>
            <p:ph type="sldNum" sz="quarter" idx="5"/>
          </p:nvPr>
        </p:nvSpPr>
        <p:spPr/>
        <p:txBody>
          <a:bodyPr/>
          <a:lstStyle/>
          <a:p>
            <a:fld id="{25F3E77A-A9D9-4C17-91CA-EBC6EF9C985E}" type="slidenum">
              <a:rPr lang="en-IN" smtClean="0"/>
              <a:t>6</a:t>
            </a:fld>
            <a:endParaRPr lang="en-IN"/>
          </a:p>
        </p:txBody>
      </p:sp>
    </p:spTree>
    <p:extLst>
      <p:ext uri="{BB962C8B-B14F-4D97-AF65-F5344CB8AC3E}">
        <p14:creationId xmlns:p14="http://schemas.microsoft.com/office/powerpoint/2010/main" val="1095800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0000CD"/>
                </a:solidFill>
                <a:effectLst/>
                <a:latin typeface="Consolas" panose="020B0609020204030204" pitchFamily="49" charset="0"/>
              </a:rPr>
              <a:t>var</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myObj</a:t>
            </a:r>
            <a:r>
              <a:rPr lang="en-IN" b="0" i="0" dirty="0">
                <a:solidFill>
                  <a:srgbClr val="000000"/>
                </a:solidFill>
                <a:effectLst/>
                <a:latin typeface="Consolas" panose="020B0609020204030204" pitchFamily="49" charset="0"/>
              </a:rPr>
              <a:t> = {name: </a:t>
            </a:r>
            <a:r>
              <a:rPr lang="en-IN" b="0" i="0" dirty="0">
                <a:solidFill>
                  <a:srgbClr val="A52A2A"/>
                </a:solidFill>
                <a:effectLst/>
                <a:latin typeface="Consolas" panose="020B0609020204030204" pitchFamily="49" charset="0"/>
              </a:rPr>
              <a:t>"John"</a:t>
            </a:r>
            <a:r>
              <a:rPr lang="en-IN" b="0" i="0" dirty="0">
                <a:solidFill>
                  <a:srgbClr val="000000"/>
                </a:solidFill>
                <a:effectLst/>
                <a:latin typeface="Consolas" panose="020B0609020204030204" pitchFamily="49" charset="0"/>
              </a:rPr>
              <a:t>, age: </a:t>
            </a:r>
            <a:r>
              <a:rPr lang="en-IN" b="0" i="0" dirty="0">
                <a:solidFill>
                  <a:srgbClr val="FF0000"/>
                </a:solidFill>
                <a:effectLst/>
                <a:latin typeface="Consolas" panose="020B0609020204030204" pitchFamily="49" charset="0"/>
              </a:rPr>
              <a:t>31</a:t>
            </a:r>
            <a:r>
              <a:rPr lang="en-IN" b="0" i="0" dirty="0">
                <a:solidFill>
                  <a:srgbClr val="000000"/>
                </a:solidFill>
                <a:effectLst/>
                <a:latin typeface="Consolas" panose="020B0609020204030204" pitchFamily="49" charset="0"/>
              </a:rPr>
              <a:t>, city: </a:t>
            </a:r>
            <a:r>
              <a:rPr lang="en-IN" b="0" i="0" dirty="0">
                <a:solidFill>
                  <a:srgbClr val="A52A2A"/>
                </a:solidFill>
                <a:effectLst/>
                <a:latin typeface="Consolas" panose="020B0609020204030204" pitchFamily="49" charset="0"/>
              </a:rPr>
              <a:t>"New York"</a:t>
            </a:r>
            <a:r>
              <a:rPr lang="en-IN" b="0" i="0" dirty="0">
                <a:solidFill>
                  <a:srgbClr val="000000"/>
                </a:solidFill>
                <a:effectLst/>
                <a:latin typeface="Consolas" panose="020B0609020204030204" pitchFamily="49" charset="0"/>
              </a:rPr>
              <a:t>};</a:t>
            </a:r>
            <a:br>
              <a:rPr lang="en-IN" dirty="0"/>
            </a:br>
            <a:r>
              <a:rPr lang="en-IN" b="0" i="0" dirty="0">
                <a:solidFill>
                  <a:srgbClr val="0000CD"/>
                </a:solidFill>
                <a:effectLst/>
                <a:latin typeface="Consolas" panose="020B0609020204030204" pitchFamily="49" charset="0"/>
              </a:rPr>
              <a:t>var</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myJSON</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JSON.stringify</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myObj</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window.location</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demo_json</a:t>
            </a:r>
            <a:r>
              <a:rPr lang="en-IN" b="0" i="0" dirty="0">
                <a:solidFill>
                  <a:srgbClr val="A52A2A"/>
                </a:solidFill>
                <a:effectLst/>
                <a:latin typeface="Consolas" panose="020B0609020204030204" pitchFamily="49" charset="0"/>
              </a:rPr>
              <a:t>.</a:t>
            </a:r>
          </a:p>
          <a:p>
            <a:endParaRPr lang="en-IN" b="0" i="0" dirty="0">
              <a:solidFill>
                <a:srgbClr val="A52A2A"/>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b="0" i="0" dirty="0">
                <a:solidFill>
                  <a:srgbClr val="0000CD"/>
                </a:solidFill>
                <a:effectLst/>
                <a:latin typeface="Consolas" panose="020B0609020204030204" pitchFamily="49" charset="0"/>
              </a:rPr>
              <a:t>var</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obj</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 </a:t>
            </a:r>
            <a:r>
              <a:rPr lang="en-IN" b="0" i="0" dirty="0">
                <a:solidFill>
                  <a:srgbClr val="000000"/>
                </a:solidFill>
                <a:effectLst/>
                <a:latin typeface="Consolas" panose="020B0609020204030204" pitchFamily="49" charset="0"/>
              </a:rPr>
              <a:t>{ name: </a:t>
            </a:r>
            <a:r>
              <a:rPr lang="en-IN" b="0" i="0" dirty="0">
                <a:solidFill>
                  <a:srgbClr val="A52A2A"/>
                </a:solidFill>
                <a:effectLst/>
                <a:latin typeface="Consolas" panose="020B0609020204030204" pitchFamily="49" charset="0"/>
              </a:rPr>
              <a:t>"John"</a:t>
            </a:r>
            <a:r>
              <a:rPr lang="en-IN" b="0" i="0" dirty="0">
                <a:solidFill>
                  <a:srgbClr val="000000"/>
                </a:solidFill>
                <a:effectLst/>
                <a:latin typeface="Consolas" panose="020B0609020204030204" pitchFamily="49" charset="0"/>
              </a:rPr>
              <a:t>, age: </a:t>
            </a:r>
            <a:r>
              <a:rPr lang="en-IN" b="0" i="0" dirty="0">
                <a:solidFill>
                  <a:srgbClr val="0000CD"/>
                </a:solidFill>
                <a:effectLst/>
                <a:latin typeface="Consolas" panose="020B0609020204030204" pitchFamily="49" charset="0"/>
              </a:rPr>
              <a:t>function</a:t>
            </a:r>
            <a:r>
              <a:rPr lang="en-IN" b="0" i="0" dirty="0">
                <a:solidFill>
                  <a:srgbClr val="000000"/>
                </a:solidFill>
                <a:effectLst/>
                <a:latin typeface="Consolas" panose="020B0609020204030204" pitchFamily="49" charset="0"/>
              </a:rPr>
              <a:t> () {</a:t>
            </a:r>
            <a:r>
              <a:rPr lang="en-IN" b="0" i="0" dirty="0">
                <a:solidFill>
                  <a:srgbClr val="0000CD"/>
                </a:solidFill>
                <a:effectLst/>
                <a:latin typeface="Consolas" panose="020B0609020204030204" pitchFamily="49" charset="0"/>
              </a:rPr>
              <a:t>return</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30</a:t>
            </a:r>
            <a:r>
              <a:rPr lang="en-IN" b="0" i="0" dirty="0">
                <a:solidFill>
                  <a:srgbClr val="000000"/>
                </a:solidFill>
                <a:effectLst/>
                <a:latin typeface="Consolas" panose="020B0609020204030204" pitchFamily="49" charset="0"/>
              </a:rPr>
              <a:t>;}, city: </a:t>
            </a:r>
            <a:r>
              <a:rPr lang="en-IN" b="0" i="0" dirty="0">
                <a:solidFill>
                  <a:srgbClr val="A52A2A"/>
                </a:solidFill>
                <a:effectLst/>
                <a:latin typeface="Consolas" panose="020B0609020204030204" pitchFamily="49" charset="0"/>
              </a:rPr>
              <a:t>"New York"</a:t>
            </a:r>
            <a:r>
              <a:rPr lang="en-IN" b="0" i="0" dirty="0">
                <a:solidFill>
                  <a:srgbClr val="000000"/>
                </a:solidFill>
                <a:effectLst/>
                <a:latin typeface="Consolas" panose="020B0609020204030204" pitchFamily="49" charset="0"/>
              </a:rPr>
              <a:t> };</a:t>
            </a:r>
            <a:br>
              <a:rPr lang="en-IN" dirty="0"/>
            </a:br>
            <a:r>
              <a:rPr lang="en-IN" b="0" i="0" dirty="0" err="1">
                <a:solidFill>
                  <a:srgbClr val="000000"/>
                </a:solidFill>
                <a:effectLst/>
                <a:latin typeface="Consolas" panose="020B0609020204030204" pitchFamily="49" charset="0"/>
              </a:rPr>
              <a:t>obj.age</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obj.age.toString</a:t>
            </a:r>
            <a:r>
              <a:rPr lang="en-IN" b="0" i="0" dirty="0">
                <a:solidFill>
                  <a:srgbClr val="000000"/>
                </a:solidFill>
                <a:effectLst/>
                <a:latin typeface="Consolas" panose="020B0609020204030204" pitchFamily="49" charset="0"/>
              </a:rPr>
              <a:t>();</a:t>
            </a:r>
            <a:br>
              <a:rPr lang="en-IN" dirty="0"/>
            </a:br>
            <a:r>
              <a:rPr lang="en-IN" b="0" i="0" dirty="0">
                <a:solidFill>
                  <a:srgbClr val="0000CD"/>
                </a:solidFill>
                <a:effectLst/>
                <a:latin typeface="Consolas" panose="020B0609020204030204" pitchFamily="49" charset="0"/>
              </a:rPr>
              <a:t>var</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myJSON</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JSON.stringify</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obj</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document.getElementById</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"demo"</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innerHTML</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myJSON</a:t>
            </a:r>
            <a:r>
              <a:rPr lang="en-IN" b="0" i="0" dirty="0">
                <a:solidFill>
                  <a:srgbClr val="000000"/>
                </a:solidFill>
                <a:effectLst/>
                <a:latin typeface="Consolas" panose="020B0609020204030204" pitchFamily="49" charset="0"/>
              </a:rPr>
              <a:t>;</a:t>
            </a:r>
            <a:endParaRPr lang="en-IN" dirty="0"/>
          </a:p>
          <a:p>
            <a:r>
              <a:rPr lang="en-IN" b="0" i="0" dirty="0" err="1">
                <a:solidFill>
                  <a:srgbClr val="A52A2A"/>
                </a:solidFill>
                <a:effectLst/>
                <a:latin typeface="Consolas" panose="020B0609020204030204" pitchFamily="49" charset="0"/>
              </a:rPr>
              <a:t>php?x</a:t>
            </a:r>
            <a:r>
              <a:rPr lang="en-IN" b="0" i="0" dirty="0">
                <a:solidFill>
                  <a:srgbClr val="A52A2A"/>
                </a:solidFill>
                <a:effectLst/>
                <a:latin typeface="Consolas" panose="020B0609020204030204" pitchFamily="49" charset="0"/>
              </a:rPr>
              <a:t>="</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myJSON</a:t>
            </a:r>
            <a:r>
              <a:rPr lang="en-IN" b="0" i="0" dirty="0">
                <a:solidFill>
                  <a:srgbClr val="000000"/>
                </a:solidFill>
                <a:effectLst/>
                <a:latin typeface="Consolas" panose="020B0609020204030204" pitchFamily="49" charset="0"/>
              </a:rPr>
              <a:t>;</a:t>
            </a:r>
            <a:endParaRPr lang="en-IN" dirty="0"/>
          </a:p>
        </p:txBody>
      </p:sp>
      <p:sp>
        <p:nvSpPr>
          <p:cNvPr id="4" name="Slide Number Placeholder 3"/>
          <p:cNvSpPr>
            <a:spLocks noGrp="1"/>
          </p:cNvSpPr>
          <p:nvPr>
            <p:ph type="sldNum" sz="quarter" idx="5"/>
          </p:nvPr>
        </p:nvSpPr>
        <p:spPr/>
        <p:txBody>
          <a:bodyPr/>
          <a:lstStyle/>
          <a:p>
            <a:fld id="{25F3E77A-A9D9-4C17-91CA-EBC6EF9C985E}" type="slidenum">
              <a:rPr lang="en-IN" smtClean="0"/>
              <a:t>31</a:t>
            </a:fld>
            <a:endParaRPr lang="en-IN"/>
          </a:p>
        </p:txBody>
      </p:sp>
    </p:spTree>
    <p:extLst>
      <p:ext uri="{BB962C8B-B14F-4D97-AF65-F5344CB8AC3E}">
        <p14:creationId xmlns:p14="http://schemas.microsoft.com/office/powerpoint/2010/main" val="32763378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0000CD"/>
                </a:solidFill>
                <a:effectLst/>
                <a:latin typeface="Consolas" panose="020B0609020204030204" pitchFamily="49" charset="0"/>
              </a:rPr>
              <a:t>var</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myJSON</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 </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name":"John</a:t>
            </a:r>
            <a:r>
              <a:rPr lang="en-IN" b="0" i="0" dirty="0">
                <a:solidFill>
                  <a:srgbClr val="A52A2A"/>
                </a:solidFill>
                <a:effectLst/>
                <a:latin typeface="Consolas" panose="020B0609020204030204" pitchFamily="49" charset="0"/>
              </a:rPr>
              <a:t>", "age":31, "</a:t>
            </a:r>
            <a:r>
              <a:rPr lang="en-IN" b="0" i="0" dirty="0" err="1">
                <a:solidFill>
                  <a:srgbClr val="A52A2A"/>
                </a:solidFill>
                <a:effectLst/>
                <a:latin typeface="Consolas" panose="020B0609020204030204" pitchFamily="49" charset="0"/>
              </a:rPr>
              <a:t>city":"New</a:t>
            </a:r>
            <a:r>
              <a:rPr lang="en-IN" b="0" i="0" dirty="0">
                <a:solidFill>
                  <a:srgbClr val="A52A2A"/>
                </a:solidFill>
                <a:effectLst/>
                <a:latin typeface="Consolas" panose="020B0609020204030204" pitchFamily="49" charset="0"/>
              </a:rPr>
              <a:t> York"}'</a:t>
            </a:r>
            <a:r>
              <a:rPr lang="en-IN" b="0" i="0" dirty="0">
                <a:solidFill>
                  <a:srgbClr val="000000"/>
                </a:solidFill>
                <a:effectLst/>
                <a:latin typeface="Consolas" panose="020B0609020204030204" pitchFamily="49" charset="0"/>
              </a:rPr>
              <a:t>;</a:t>
            </a:r>
            <a:br>
              <a:rPr lang="en-IN" dirty="0"/>
            </a:br>
            <a:r>
              <a:rPr lang="en-IN" b="0" i="0" dirty="0">
                <a:solidFill>
                  <a:srgbClr val="0000CD"/>
                </a:solidFill>
                <a:effectLst/>
                <a:latin typeface="Consolas" panose="020B0609020204030204" pitchFamily="49" charset="0"/>
              </a:rPr>
              <a:t>var</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myObj</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JSON.parse</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myJSON</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document.getElementById</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"demo"</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innerHTML</a:t>
            </a:r>
            <a:r>
              <a:rPr lang="en-IN" b="0" i="0" dirty="0">
                <a:solidFill>
                  <a:srgbClr val="000000"/>
                </a:solidFill>
                <a:effectLst/>
                <a:latin typeface="Consolas" panose="020B0609020204030204" pitchFamily="49" charset="0"/>
              </a:rPr>
              <a:t> = myObj.name;</a:t>
            </a:r>
            <a:endParaRPr lang="en-IN" dirty="0"/>
          </a:p>
        </p:txBody>
      </p:sp>
      <p:sp>
        <p:nvSpPr>
          <p:cNvPr id="4" name="Slide Number Placeholder 3"/>
          <p:cNvSpPr>
            <a:spLocks noGrp="1"/>
          </p:cNvSpPr>
          <p:nvPr>
            <p:ph type="sldNum" sz="quarter" idx="5"/>
          </p:nvPr>
        </p:nvSpPr>
        <p:spPr/>
        <p:txBody>
          <a:bodyPr/>
          <a:lstStyle/>
          <a:p>
            <a:fld id="{25F3E77A-A9D9-4C17-91CA-EBC6EF9C985E}" type="slidenum">
              <a:rPr lang="en-IN" smtClean="0"/>
              <a:t>32</a:t>
            </a:fld>
            <a:endParaRPr lang="en-IN"/>
          </a:p>
        </p:txBody>
      </p:sp>
    </p:spTree>
    <p:extLst>
      <p:ext uri="{BB962C8B-B14F-4D97-AF65-F5344CB8AC3E}">
        <p14:creationId xmlns:p14="http://schemas.microsoft.com/office/powerpoint/2010/main" val="2742682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008000"/>
                </a:solidFill>
                <a:effectLst/>
                <a:latin typeface="Consolas" panose="020B0609020204030204" pitchFamily="49" charset="0"/>
              </a:rPr>
              <a:t>// Storing data:</a:t>
            </a:r>
            <a:br>
              <a:rPr lang="en-IN" b="0" i="0" dirty="0">
                <a:solidFill>
                  <a:srgbClr val="008000"/>
                </a:solidFill>
                <a:effectLst/>
                <a:latin typeface="Consolas" panose="020B0609020204030204" pitchFamily="49" charset="0"/>
              </a:rPr>
            </a:br>
            <a:r>
              <a:rPr lang="en-IN" b="0" i="0" dirty="0" err="1">
                <a:solidFill>
                  <a:srgbClr val="000000"/>
                </a:solidFill>
                <a:effectLst/>
                <a:latin typeface="Consolas" panose="020B0609020204030204" pitchFamily="49" charset="0"/>
              </a:rPr>
              <a:t>myObj</a:t>
            </a:r>
            <a:r>
              <a:rPr lang="en-IN" b="0" i="0" dirty="0">
                <a:solidFill>
                  <a:srgbClr val="000000"/>
                </a:solidFill>
                <a:effectLst/>
                <a:latin typeface="Consolas" panose="020B0609020204030204" pitchFamily="49" charset="0"/>
              </a:rPr>
              <a:t> = {name: </a:t>
            </a:r>
            <a:r>
              <a:rPr lang="en-IN" b="0" i="0" dirty="0">
                <a:solidFill>
                  <a:srgbClr val="A52A2A"/>
                </a:solidFill>
                <a:effectLst/>
                <a:latin typeface="Consolas" panose="020B0609020204030204" pitchFamily="49" charset="0"/>
              </a:rPr>
              <a:t>"John"</a:t>
            </a:r>
            <a:r>
              <a:rPr lang="en-IN" b="0" i="0" dirty="0">
                <a:solidFill>
                  <a:srgbClr val="000000"/>
                </a:solidFill>
                <a:effectLst/>
                <a:latin typeface="Consolas" panose="020B0609020204030204" pitchFamily="49" charset="0"/>
              </a:rPr>
              <a:t>, age: </a:t>
            </a:r>
            <a:r>
              <a:rPr lang="en-IN" b="0" i="0" dirty="0">
                <a:solidFill>
                  <a:srgbClr val="FF0000"/>
                </a:solidFill>
                <a:effectLst/>
                <a:latin typeface="Consolas" panose="020B0609020204030204" pitchFamily="49" charset="0"/>
              </a:rPr>
              <a:t>31</a:t>
            </a:r>
            <a:r>
              <a:rPr lang="en-IN" b="0" i="0" dirty="0">
                <a:solidFill>
                  <a:srgbClr val="000000"/>
                </a:solidFill>
                <a:effectLst/>
                <a:latin typeface="Consolas" panose="020B0609020204030204" pitchFamily="49" charset="0"/>
              </a:rPr>
              <a:t>, city: </a:t>
            </a:r>
            <a:r>
              <a:rPr lang="en-IN" b="0" i="0" dirty="0">
                <a:solidFill>
                  <a:srgbClr val="A52A2A"/>
                </a:solidFill>
                <a:effectLst/>
                <a:latin typeface="Consolas" panose="020B0609020204030204" pitchFamily="49" charset="0"/>
              </a:rPr>
              <a:t>"New York"</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myJSON</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JSON.stringify</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myObj</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localStorage.setItem</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testJSON</a:t>
            </a:r>
            <a:r>
              <a:rPr lang="en-IN" b="0" i="0" dirty="0">
                <a:solidFill>
                  <a:srgbClr val="A52A2A"/>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myJSON</a:t>
            </a:r>
            <a:r>
              <a:rPr lang="en-IN" b="0" i="0" dirty="0">
                <a:solidFill>
                  <a:srgbClr val="000000"/>
                </a:solidFill>
                <a:effectLst/>
                <a:latin typeface="Consolas" panose="020B0609020204030204" pitchFamily="49" charset="0"/>
              </a:rPr>
              <a:t>);</a:t>
            </a:r>
            <a:br>
              <a:rPr lang="en-IN" dirty="0"/>
            </a:br>
            <a:br>
              <a:rPr lang="en-IN" dirty="0"/>
            </a:br>
            <a:r>
              <a:rPr lang="en-IN" b="0" i="0" dirty="0">
                <a:solidFill>
                  <a:srgbClr val="008000"/>
                </a:solidFill>
                <a:effectLst/>
                <a:latin typeface="Consolas" panose="020B0609020204030204" pitchFamily="49" charset="0"/>
              </a:rPr>
              <a:t>// Retrieving data:</a:t>
            </a:r>
            <a:br>
              <a:rPr lang="en-IN" b="0" i="0" dirty="0">
                <a:solidFill>
                  <a:srgbClr val="008000"/>
                </a:solidFill>
                <a:effectLst/>
                <a:latin typeface="Consolas" panose="020B0609020204030204" pitchFamily="49" charset="0"/>
              </a:rPr>
            </a:br>
            <a:r>
              <a:rPr lang="en-IN" b="0" i="0" dirty="0">
                <a:solidFill>
                  <a:srgbClr val="000000"/>
                </a:solidFill>
                <a:effectLst/>
                <a:latin typeface="Consolas" panose="020B0609020204030204" pitchFamily="49" charset="0"/>
              </a:rPr>
              <a:t>text = </a:t>
            </a:r>
            <a:r>
              <a:rPr lang="en-IN" b="0" i="0" dirty="0" err="1">
                <a:solidFill>
                  <a:srgbClr val="000000"/>
                </a:solidFill>
                <a:effectLst/>
                <a:latin typeface="Consolas" panose="020B0609020204030204" pitchFamily="49" charset="0"/>
              </a:rPr>
              <a:t>localStorage.getItem</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testJSON</a:t>
            </a:r>
            <a:r>
              <a:rPr lang="en-IN" b="0" i="0" dirty="0">
                <a:solidFill>
                  <a:srgbClr val="A52A2A"/>
                </a:solidFill>
                <a:effectLst/>
                <a:latin typeface="Consolas" panose="020B0609020204030204" pitchFamily="49" charset="0"/>
              </a:rPr>
              <a:t>"</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obj</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JSON.parse</a:t>
            </a:r>
            <a:r>
              <a:rPr lang="en-IN" b="0" i="0" dirty="0">
                <a:solidFill>
                  <a:srgbClr val="000000"/>
                </a:solidFill>
                <a:effectLst/>
                <a:latin typeface="Consolas" panose="020B0609020204030204" pitchFamily="49" charset="0"/>
              </a:rPr>
              <a:t>(text);</a:t>
            </a:r>
            <a:br>
              <a:rPr lang="en-IN" dirty="0"/>
            </a:br>
            <a:r>
              <a:rPr lang="en-IN" b="0" i="0" dirty="0" err="1">
                <a:solidFill>
                  <a:srgbClr val="000000"/>
                </a:solidFill>
                <a:effectLst/>
                <a:latin typeface="Consolas" panose="020B0609020204030204" pitchFamily="49" charset="0"/>
              </a:rPr>
              <a:t>document.getElementById</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"demo"</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innerHTML</a:t>
            </a:r>
            <a:r>
              <a:rPr lang="en-IN" b="0" i="0" dirty="0">
                <a:solidFill>
                  <a:srgbClr val="000000"/>
                </a:solidFill>
                <a:effectLst/>
                <a:latin typeface="Consolas" panose="020B0609020204030204" pitchFamily="49" charset="0"/>
              </a:rPr>
              <a:t> = obj.name;</a:t>
            </a:r>
            <a:endParaRPr lang="en-IN" dirty="0"/>
          </a:p>
        </p:txBody>
      </p:sp>
      <p:sp>
        <p:nvSpPr>
          <p:cNvPr id="4" name="Slide Number Placeholder 3"/>
          <p:cNvSpPr>
            <a:spLocks noGrp="1"/>
          </p:cNvSpPr>
          <p:nvPr>
            <p:ph type="sldNum" sz="quarter" idx="5"/>
          </p:nvPr>
        </p:nvSpPr>
        <p:spPr/>
        <p:txBody>
          <a:bodyPr/>
          <a:lstStyle/>
          <a:p>
            <a:fld id="{25F3E77A-A9D9-4C17-91CA-EBC6EF9C985E}" type="slidenum">
              <a:rPr lang="en-IN" smtClean="0"/>
              <a:t>33</a:t>
            </a:fld>
            <a:endParaRPr lang="en-IN"/>
          </a:p>
        </p:txBody>
      </p:sp>
    </p:spTree>
    <p:extLst>
      <p:ext uri="{BB962C8B-B14F-4D97-AF65-F5344CB8AC3E}">
        <p14:creationId xmlns:p14="http://schemas.microsoft.com/office/powerpoint/2010/main" val="12840735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t>
            </a:r>
            <a:r>
              <a:rPr lang="en-IN" dirty="0">
                <a:hlinkClick r:id="rId3"/>
              </a:rPr>
              <a:t>https://jsonplaceholder.typicode.com/</a:t>
            </a:r>
            <a:r>
              <a:rPr lang="en-IN" dirty="0"/>
              <a:t> for all examples</a:t>
            </a:r>
          </a:p>
        </p:txBody>
      </p:sp>
      <p:sp>
        <p:nvSpPr>
          <p:cNvPr id="4" name="Slide Number Placeholder 3"/>
          <p:cNvSpPr>
            <a:spLocks noGrp="1"/>
          </p:cNvSpPr>
          <p:nvPr>
            <p:ph type="sldNum" sz="quarter" idx="5"/>
          </p:nvPr>
        </p:nvSpPr>
        <p:spPr/>
        <p:txBody>
          <a:bodyPr/>
          <a:lstStyle/>
          <a:p>
            <a:fld id="{25F3E77A-A9D9-4C17-91CA-EBC6EF9C985E}" type="slidenum">
              <a:rPr lang="en-IN" smtClean="0"/>
              <a:t>34</a:t>
            </a:fld>
            <a:endParaRPr lang="en-IN"/>
          </a:p>
        </p:txBody>
      </p:sp>
    </p:spTree>
    <p:extLst>
      <p:ext uri="{BB962C8B-B14F-4D97-AF65-F5344CB8AC3E}">
        <p14:creationId xmlns:p14="http://schemas.microsoft.com/office/powerpoint/2010/main" val="2998463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CD"/>
                </a:solidFill>
                <a:effectLst/>
                <a:latin typeface="Consolas" panose="020B0609020204030204" pitchFamily="49" charset="0"/>
              </a:rPr>
              <a:t>var</a:t>
            </a:r>
            <a:r>
              <a:rPr lang="en-US" b="0" i="0" dirty="0">
                <a:solidFill>
                  <a:srgbClr val="000000"/>
                </a:solidFill>
                <a:effectLst/>
                <a:latin typeface="Consolas" panose="020B0609020204030204" pitchFamily="49" charset="0"/>
              </a:rPr>
              <a:t> text =</a:t>
            </a:r>
            <a:r>
              <a:rPr lang="en-US" b="0" i="0" dirty="0">
                <a:solidFill>
                  <a:srgbClr val="FF0000"/>
                </a:solidFill>
                <a:effectLst/>
                <a:latin typeface="Consolas" panose="020B0609020204030204" pitchFamily="49" charset="0"/>
              </a:rPr>
              <a:t> </a:t>
            </a:r>
            <a:r>
              <a:rPr lang="en-US" b="0" i="0" dirty="0">
                <a:solidFill>
                  <a:srgbClr val="A52A2A"/>
                </a:solidFill>
                <a:effectLst/>
                <a:latin typeface="Consolas" panose="020B0609020204030204" pitchFamily="49" charset="0"/>
              </a:rPr>
              <a:t>'{ "</a:t>
            </a:r>
            <a:r>
              <a:rPr lang="en-US" b="0" i="0" dirty="0" err="1">
                <a:solidFill>
                  <a:srgbClr val="A52A2A"/>
                </a:solidFill>
                <a:effectLst/>
                <a:latin typeface="Consolas" panose="020B0609020204030204" pitchFamily="49" charset="0"/>
              </a:rPr>
              <a:t>name":"John</a:t>
            </a:r>
            <a:r>
              <a:rPr lang="en-US" b="0" i="0" dirty="0">
                <a:solidFill>
                  <a:srgbClr val="A52A2A"/>
                </a:solidFill>
                <a:effectLst/>
                <a:latin typeface="Consolas" panose="020B0609020204030204" pitchFamily="49" charset="0"/>
              </a:rPr>
              <a:t>", "birth":"1986-12-14", "</a:t>
            </a:r>
            <a:r>
              <a:rPr lang="en-US" b="0" i="0" dirty="0" err="1">
                <a:solidFill>
                  <a:srgbClr val="A52A2A"/>
                </a:solidFill>
                <a:effectLst/>
                <a:latin typeface="Consolas" panose="020B0609020204030204" pitchFamily="49" charset="0"/>
              </a:rPr>
              <a:t>city":"New</a:t>
            </a:r>
            <a:r>
              <a:rPr lang="en-US" b="0" i="0" dirty="0">
                <a:solidFill>
                  <a:srgbClr val="A52A2A"/>
                </a:solidFill>
                <a:effectLst/>
                <a:latin typeface="Consolas" panose="020B0609020204030204" pitchFamily="49" charset="0"/>
              </a:rPr>
              <a:t> York"}'</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var</a:t>
            </a:r>
            <a:r>
              <a:rPr lang="en-US" b="0" i="0" dirty="0">
                <a:solidFill>
                  <a:srgbClr val="000000"/>
                </a:solidFill>
                <a:effectLst/>
                <a:latin typeface="Consolas" panose="020B0609020204030204" pitchFamily="49" charset="0"/>
              </a:rPr>
              <a:t> obj = </a:t>
            </a:r>
            <a:r>
              <a:rPr lang="en-US" b="0" i="0" dirty="0" err="1">
                <a:solidFill>
                  <a:srgbClr val="000000"/>
                </a:solidFill>
                <a:effectLst/>
                <a:latin typeface="Consolas" panose="020B0609020204030204" pitchFamily="49" charset="0"/>
              </a:rPr>
              <a:t>JSON.parse</a:t>
            </a:r>
            <a:r>
              <a:rPr lang="en-US" b="0" i="0" dirty="0">
                <a:solidFill>
                  <a:srgbClr val="000000"/>
                </a:solidFill>
                <a:effectLst/>
                <a:latin typeface="Consolas" panose="020B0609020204030204" pitchFamily="49" charset="0"/>
              </a:rPr>
              <a:t>(text, </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 (key, value)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(key == </a:t>
            </a:r>
            <a:r>
              <a:rPr lang="en-US" b="0" i="0" dirty="0">
                <a:solidFill>
                  <a:srgbClr val="A52A2A"/>
                </a:solidFill>
                <a:effectLst/>
                <a:latin typeface="Consolas" panose="020B0609020204030204" pitchFamily="49" charset="0"/>
              </a:rPr>
              <a:t>"birth"</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Date(value);</a:t>
            </a:r>
            <a:br>
              <a:rPr lang="en-US" dirty="0"/>
            </a:br>
            <a:r>
              <a:rPr lang="en-US" b="0" i="0" dirty="0">
                <a:solidFill>
                  <a:srgbClr val="000000"/>
                </a:solidFill>
                <a:effectLst/>
                <a:latin typeface="Consolas" panose="020B0609020204030204" pitchFamily="49" charset="0"/>
              </a:rPr>
              <a:t>  } </a:t>
            </a:r>
            <a:r>
              <a:rPr lang="en-US" b="0" i="0" dirty="0">
                <a:solidFill>
                  <a:srgbClr val="0000CD"/>
                </a:solidFill>
                <a:effectLst/>
                <a:latin typeface="Consolas" panose="020B0609020204030204" pitchFamily="49" charset="0"/>
              </a:rPr>
              <a:t>else</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value;</a:t>
            </a:r>
            <a:br>
              <a:rPr lang="en-US" dirty="0"/>
            </a:b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a:t>
            </a:r>
          </a:p>
          <a:p>
            <a:endParaRPr lang="en-US" b="0" i="0" dirty="0">
              <a:solidFill>
                <a:srgbClr val="000000"/>
              </a:solidFill>
              <a:effectLst/>
              <a:latin typeface="Consolas" panose="020B0609020204030204" pitchFamily="49" charset="0"/>
            </a:endParaRPr>
          </a:p>
          <a:p>
            <a:r>
              <a:rPr lang="en-IN" b="0" i="0" dirty="0">
                <a:solidFill>
                  <a:srgbClr val="0000CD"/>
                </a:solidFill>
                <a:effectLst/>
                <a:latin typeface="Consolas" panose="020B0609020204030204" pitchFamily="49" charset="0"/>
              </a:rPr>
              <a:t>var</a:t>
            </a:r>
            <a:r>
              <a:rPr lang="en-IN" b="0" i="0" dirty="0">
                <a:solidFill>
                  <a:srgbClr val="000000"/>
                </a:solidFill>
                <a:effectLst/>
                <a:latin typeface="Consolas" panose="020B0609020204030204" pitchFamily="49" charset="0"/>
              </a:rPr>
              <a:t> text =</a:t>
            </a:r>
            <a:r>
              <a:rPr lang="en-IN" b="0" i="0" dirty="0">
                <a:solidFill>
                  <a:srgbClr val="FF0000"/>
                </a:solidFill>
                <a:effectLst/>
                <a:latin typeface="Consolas" panose="020B0609020204030204" pitchFamily="49" charset="0"/>
              </a:rPr>
              <a:t> </a:t>
            </a:r>
            <a:r>
              <a:rPr lang="en-IN" b="0" i="0" dirty="0">
                <a:solidFill>
                  <a:srgbClr val="A52A2A"/>
                </a:solidFill>
                <a:effectLst/>
                <a:latin typeface="Consolas" panose="020B0609020204030204" pitchFamily="49" charset="0"/>
              </a:rPr>
              <a:t>'{ "</a:t>
            </a:r>
            <a:r>
              <a:rPr lang="en-IN" b="0" i="0" dirty="0" err="1">
                <a:solidFill>
                  <a:srgbClr val="A52A2A"/>
                </a:solidFill>
                <a:effectLst/>
                <a:latin typeface="Consolas" panose="020B0609020204030204" pitchFamily="49" charset="0"/>
              </a:rPr>
              <a:t>name":"John</a:t>
            </a:r>
            <a:r>
              <a:rPr lang="en-IN" b="0" i="0" dirty="0">
                <a:solidFill>
                  <a:srgbClr val="A52A2A"/>
                </a:solidFill>
                <a:effectLst/>
                <a:latin typeface="Consolas" panose="020B0609020204030204" pitchFamily="49" charset="0"/>
              </a:rPr>
              <a:t>", "</a:t>
            </a:r>
            <a:r>
              <a:rPr lang="en-IN" b="0" i="0" dirty="0" err="1">
                <a:solidFill>
                  <a:srgbClr val="A52A2A"/>
                </a:solidFill>
                <a:effectLst/>
                <a:latin typeface="Consolas" panose="020B0609020204030204" pitchFamily="49" charset="0"/>
              </a:rPr>
              <a:t>age":"function</a:t>
            </a:r>
            <a:r>
              <a:rPr lang="en-IN" b="0" i="0" dirty="0">
                <a:solidFill>
                  <a:srgbClr val="A52A2A"/>
                </a:solidFill>
                <a:effectLst/>
                <a:latin typeface="Consolas" panose="020B0609020204030204" pitchFamily="49" charset="0"/>
              </a:rPr>
              <a:t> () {return 30;}", "</a:t>
            </a:r>
            <a:r>
              <a:rPr lang="en-IN" b="0" i="0" dirty="0" err="1">
                <a:solidFill>
                  <a:srgbClr val="A52A2A"/>
                </a:solidFill>
                <a:effectLst/>
                <a:latin typeface="Consolas" panose="020B0609020204030204" pitchFamily="49" charset="0"/>
              </a:rPr>
              <a:t>city":"New</a:t>
            </a:r>
            <a:r>
              <a:rPr lang="en-IN" b="0" i="0" dirty="0">
                <a:solidFill>
                  <a:srgbClr val="A52A2A"/>
                </a:solidFill>
                <a:effectLst/>
                <a:latin typeface="Consolas" panose="020B0609020204030204" pitchFamily="49" charset="0"/>
              </a:rPr>
              <a:t> York"}'</a:t>
            </a:r>
            <a:r>
              <a:rPr lang="en-IN" b="0" i="0" dirty="0">
                <a:solidFill>
                  <a:srgbClr val="000000"/>
                </a:solidFill>
                <a:effectLst/>
                <a:latin typeface="Consolas" panose="020B0609020204030204" pitchFamily="49" charset="0"/>
              </a:rPr>
              <a:t>;</a:t>
            </a:r>
            <a:br>
              <a:rPr lang="en-IN" dirty="0"/>
            </a:br>
            <a:r>
              <a:rPr lang="en-IN" b="0" i="0" dirty="0">
                <a:solidFill>
                  <a:srgbClr val="0000CD"/>
                </a:solidFill>
                <a:effectLst/>
                <a:latin typeface="Consolas" panose="020B0609020204030204" pitchFamily="49" charset="0"/>
              </a:rPr>
              <a:t>var</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obj</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JSON.parse</a:t>
            </a:r>
            <a:r>
              <a:rPr lang="en-IN" b="0" i="0" dirty="0">
                <a:solidFill>
                  <a:srgbClr val="000000"/>
                </a:solidFill>
                <a:effectLst/>
                <a:latin typeface="Consolas" panose="020B0609020204030204" pitchFamily="49" charset="0"/>
              </a:rPr>
              <a:t>(text);</a:t>
            </a:r>
            <a:br>
              <a:rPr lang="en-IN" dirty="0"/>
            </a:br>
            <a:r>
              <a:rPr lang="en-IN" b="0" i="0" dirty="0" err="1">
                <a:solidFill>
                  <a:srgbClr val="000000"/>
                </a:solidFill>
                <a:effectLst/>
                <a:latin typeface="Consolas" panose="020B0609020204030204" pitchFamily="49" charset="0"/>
              </a:rPr>
              <a:t>obj.age</a:t>
            </a:r>
            <a:r>
              <a:rPr lang="en-IN" b="0" i="0" dirty="0">
                <a:solidFill>
                  <a:srgbClr val="000000"/>
                </a:solidFill>
                <a:effectLst/>
                <a:latin typeface="Consolas" panose="020B0609020204030204" pitchFamily="49" charset="0"/>
              </a:rPr>
              <a:t> = </a:t>
            </a:r>
            <a:r>
              <a:rPr lang="en-IN" b="0" i="0" dirty="0">
                <a:solidFill>
                  <a:srgbClr val="0000CD"/>
                </a:solidFill>
                <a:effectLst/>
                <a:latin typeface="Consolas" panose="020B0609020204030204" pitchFamily="49" charset="0"/>
              </a:rPr>
              <a:t>eval</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obj.age</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document.getElementById</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"demo"</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innerHTML</a:t>
            </a:r>
            <a:r>
              <a:rPr lang="en-IN" b="0" i="0" dirty="0">
                <a:solidFill>
                  <a:srgbClr val="000000"/>
                </a:solidFill>
                <a:effectLst/>
                <a:latin typeface="Consolas" panose="020B0609020204030204" pitchFamily="49" charset="0"/>
              </a:rPr>
              <a:t> = obj.name + </a:t>
            </a:r>
            <a:r>
              <a:rPr lang="en-IN" b="0" i="0" dirty="0">
                <a:solidFill>
                  <a:srgbClr val="A52A2A"/>
                </a:solidFill>
                <a:effectLst/>
                <a:latin typeface="Consolas" panose="020B0609020204030204" pitchFamily="49" charset="0"/>
              </a:rPr>
              <a:t>", "</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obj.age</a:t>
            </a:r>
            <a:r>
              <a:rPr lang="en-IN" b="0" i="0" dirty="0">
                <a:solidFill>
                  <a:srgbClr val="000000"/>
                </a:solidFill>
                <a:effectLst/>
                <a:latin typeface="Consolas" panose="020B0609020204030204" pitchFamily="49" charset="0"/>
              </a:rPr>
              <a:t>();</a:t>
            </a:r>
          </a:p>
          <a:p>
            <a:endParaRPr lang="en-IN" b="0" i="0" dirty="0">
              <a:solidFill>
                <a:srgbClr val="000000"/>
              </a:solidFill>
              <a:effectLst/>
              <a:latin typeface="Consolas" panose="020B0609020204030204" pitchFamily="49" charset="0"/>
            </a:endParaRPr>
          </a:p>
          <a:p>
            <a:r>
              <a:rPr lang="en-US" b="0" i="0" dirty="0">
                <a:solidFill>
                  <a:srgbClr val="000000"/>
                </a:solidFill>
                <a:effectLst/>
                <a:latin typeface="Verdana" panose="020B0604030504040204" pitchFamily="34" charset="0"/>
              </a:rPr>
              <a:t>You should avoid using functions in JSON, the functions will lose their scope, and you would have to use </a:t>
            </a:r>
            <a:r>
              <a:rPr lang="en-US" dirty="0"/>
              <a:t>eval()</a:t>
            </a:r>
            <a:r>
              <a:rPr lang="en-US" b="0" i="0" dirty="0">
                <a:solidFill>
                  <a:srgbClr val="000000"/>
                </a:solidFill>
                <a:effectLst/>
                <a:latin typeface="Verdana" panose="020B0604030504040204" pitchFamily="34" charset="0"/>
              </a:rPr>
              <a:t> to convert them back into functions.</a:t>
            </a:r>
            <a:endParaRPr lang="en-IN" dirty="0"/>
          </a:p>
          <a:p>
            <a:endParaRPr lang="en-IN" dirty="0"/>
          </a:p>
        </p:txBody>
      </p:sp>
      <p:sp>
        <p:nvSpPr>
          <p:cNvPr id="4" name="Slide Number Placeholder 3"/>
          <p:cNvSpPr>
            <a:spLocks noGrp="1"/>
          </p:cNvSpPr>
          <p:nvPr>
            <p:ph type="sldNum" sz="quarter" idx="5"/>
          </p:nvPr>
        </p:nvSpPr>
        <p:spPr/>
        <p:txBody>
          <a:bodyPr/>
          <a:lstStyle/>
          <a:p>
            <a:fld id="{25F3E77A-A9D9-4C17-91CA-EBC6EF9C985E}" type="slidenum">
              <a:rPr lang="en-IN" smtClean="0"/>
              <a:t>35</a:t>
            </a:fld>
            <a:endParaRPr lang="en-IN"/>
          </a:p>
        </p:txBody>
      </p:sp>
    </p:spTree>
    <p:extLst>
      <p:ext uri="{BB962C8B-B14F-4D97-AF65-F5344CB8AC3E}">
        <p14:creationId xmlns:p14="http://schemas.microsoft.com/office/powerpoint/2010/main" val="17177870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err="1">
                <a:solidFill>
                  <a:srgbClr val="000000"/>
                </a:solidFill>
                <a:effectLst/>
                <a:latin typeface="Consolas" panose="020B0609020204030204" pitchFamily="49" charset="0"/>
              </a:rPr>
              <a:t>myObj</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 </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name"</a:t>
            </a:r>
            <a:r>
              <a:rPr lang="en-IN" b="0" i="0" dirty="0" err="1">
                <a:solidFill>
                  <a:srgbClr val="000000"/>
                </a:solidFill>
                <a:effectLst/>
                <a:latin typeface="Consolas" panose="020B0609020204030204" pitchFamily="49" charset="0"/>
              </a:rPr>
              <a:t>:</a:t>
            </a:r>
            <a:r>
              <a:rPr lang="en-IN" b="0" i="0" dirty="0" err="1">
                <a:solidFill>
                  <a:srgbClr val="A52A2A"/>
                </a:solidFill>
                <a:effectLst/>
                <a:latin typeface="Consolas" panose="020B0609020204030204" pitchFamily="49" charset="0"/>
              </a:rPr>
              <a:t>"John</a:t>
            </a:r>
            <a:r>
              <a:rPr lang="en-IN" b="0" i="0" dirty="0">
                <a:solidFill>
                  <a:srgbClr val="A52A2A"/>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"age"</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30</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car"</a:t>
            </a:r>
            <a:r>
              <a:rPr lang="en-IN" b="0" i="0" dirty="0" err="1">
                <a:solidFill>
                  <a:srgbClr val="000000"/>
                </a:solidFill>
                <a:effectLst/>
                <a:latin typeface="Consolas" panose="020B0609020204030204" pitchFamily="49" charset="0"/>
              </a:rPr>
              <a:t>:</a:t>
            </a:r>
            <a:r>
              <a:rPr lang="en-IN" b="0" i="0" dirty="0" err="1">
                <a:solidFill>
                  <a:srgbClr val="0000CD"/>
                </a:solidFill>
                <a:effectLst/>
                <a:latin typeface="Consolas" panose="020B0609020204030204" pitchFamily="49" charset="0"/>
              </a:rPr>
              <a:t>null</a:t>
            </a:r>
            <a:r>
              <a:rPr lang="en-IN" b="0" i="0" dirty="0">
                <a:solidFill>
                  <a:srgbClr val="000000"/>
                </a:solidFill>
                <a:effectLst/>
                <a:latin typeface="Consolas" panose="020B0609020204030204" pitchFamily="49" charset="0"/>
              </a:rPr>
              <a:t> };</a:t>
            </a:r>
            <a:br>
              <a:rPr lang="en-IN" dirty="0"/>
            </a:br>
            <a:r>
              <a:rPr lang="en-IN" b="0" i="0" dirty="0">
                <a:solidFill>
                  <a:srgbClr val="0000CD"/>
                </a:solidFill>
                <a:effectLst/>
                <a:latin typeface="Consolas" panose="020B0609020204030204" pitchFamily="49" charset="0"/>
              </a:rPr>
              <a:t>for</a:t>
            </a:r>
            <a:r>
              <a:rPr lang="en-IN" b="0" i="0" dirty="0">
                <a:solidFill>
                  <a:srgbClr val="000000"/>
                </a:solidFill>
                <a:effectLst/>
                <a:latin typeface="Consolas" panose="020B0609020204030204" pitchFamily="49" charset="0"/>
              </a:rPr>
              <a:t> (x </a:t>
            </a:r>
            <a:r>
              <a:rPr lang="en-IN" b="0" i="0" dirty="0">
                <a:solidFill>
                  <a:srgbClr val="0000CD"/>
                </a:solidFill>
                <a:effectLst/>
                <a:latin typeface="Consolas" panose="020B0609020204030204" pitchFamily="49" charset="0"/>
              </a:rPr>
              <a:t>in</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myObj</a:t>
            </a:r>
            <a:r>
              <a:rPr lang="en-IN" b="0" i="0" dirty="0">
                <a:solidFill>
                  <a:srgbClr val="000000"/>
                </a:solidFill>
                <a:effectLst/>
                <a:latin typeface="Consolas" panose="020B0609020204030204" pitchFamily="49" charset="0"/>
              </a:rPr>
              <a:t>) {</a:t>
            </a:r>
            <a:br>
              <a:rPr lang="en-IN" dirty="0"/>
            </a:b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document.getElementById</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"demo"</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innerHTML</a:t>
            </a:r>
            <a:r>
              <a:rPr lang="en-IN" b="0" i="0" dirty="0">
                <a:solidFill>
                  <a:srgbClr val="000000"/>
                </a:solidFill>
                <a:effectLst/>
                <a:latin typeface="Consolas" panose="020B0609020204030204" pitchFamily="49" charset="0"/>
              </a:rPr>
              <a:t> += x;</a:t>
            </a:r>
          </a:p>
          <a:p>
            <a:r>
              <a:rPr lang="en-IN" b="0" i="0" dirty="0" err="1">
                <a:solidFill>
                  <a:srgbClr val="000000"/>
                </a:solidFill>
                <a:effectLst/>
                <a:latin typeface="Consolas" panose="020B0609020204030204" pitchFamily="49" charset="0"/>
              </a:rPr>
              <a:t>document.getElementById</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"demo"</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innerHTML</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myObj</a:t>
            </a:r>
            <a:r>
              <a:rPr lang="en-IN" b="0" i="0" dirty="0">
                <a:solidFill>
                  <a:srgbClr val="000000"/>
                </a:solidFill>
                <a:effectLst/>
                <a:latin typeface="Consolas" panose="020B0609020204030204" pitchFamily="49" charset="0"/>
              </a:rPr>
              <a:t>[x];</a:t>
            </a:r>
            <a:br>
              <a:rPr lang="en-IN" dirty="0"/>
            </a:br>
            <a:r>
              <a:rPr lang="en-IN" b="0" i="0" dirty="0">
                <a:solidFill>
                  <a:srgbClr val="000000"/>
                </a:solidFill>
                <a:effectLst/>
                <a:latin typeface="Consolas" panose="020B0609020204030204" pitchFamily="49" charset="0"/>
              </a:rPr>
              <a:t>}</a:t>
            </a:r>
          </a:p>
          <a:p>
            <a:endParaRPr lang="en-IN" b="0" i="0" dirty="0">
              <a:solidFill>
                <a:srgbClr val="000000"/>
              </a:solidFill>
              <a:effectLst/>
              <a:latin typeface="Consolas" panose="020B0609020204030204" pitchFamily="49" charset="0"/>
            </a:endParaRPr>
          </a:p>
          <a:p>
            <a:endParaRPr lang="en-IN" b="0" i="0" dirty="0">
              <a:solidFill>
                <a:srgbClr val="000000"/>
              </a:solidFill>
              <a:effectLst/>
              <a:latin typeface="Consolas" panose="020B0609020204030204" pitchFamily="49" charset="0"/>
            </a:endParaRPr>
          </a:p>
          <a:p>
            <a:r>
              <a:rPr lang="en-US" b="0" i="0" dirty="0">
                <a:solidFill>
                  <a:srgbClr val="0000CD"/>
                </a:solidFill>
                <a:effectLst/>
                <a:latin typeface="Consolas" panose="020B0609020204030204" pitchFamily="49" charset="0"/>
              </a:rPr>
              <a:t>for</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i</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in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myObj.cars</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x += </a:t>
            </a:r>
            <a:r>
              <a:rPr lang="en-US" b="0" i="0" dirty="0" err="1">
                <a:solidFill>
                  <a:srgbClr val="000000"/>
                </a:solidFill>
                <a:effectLst/>
                <a:latin typeface="Consolas" panose="020B0609020204030204" pitchFamily="49" charset="0"/>
              </a:rPr>
              <a:t>myObj.cars</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i</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endParaRPr lang="en-IN" b="0" i="0" dirty="0">
              <a:solidFill>
                <a:srgbClr val="000000"/>
              </a:solidFill>
              <a:effectLst/>
              <a:latin typeface="Consolas" panose="020B0609020204030204" pitchFamily="49" charset="0"/>
            </a:endParaRPr>
          </a:p>
          <a:p>
            <a:endParaRPr lang="en-IN" b="0" i="0" dirty="0">
              <a:solidFill>
                <a:srgbClr val="000000"/>
              </a:solidFill>
              <a:effectLst/>
              <a:latin typeface="Consolas" panose="020B0609020204030204" pitchFamily="49" charset="0"/>
            </a:endParaRPr>
          </a:p>
          <a:p>
            <a:r>
              <a:rPr lang="en-IN" b="0" i="0" dirty="0">
                <a:solidFill>
                  <a:srgbClr val="0000CD"/>
                </a:solidFill>
                <a:effectLst/>
                <a:latin typeface="Consolas" panose="020B0609020204030204" pitchFamily="49" charset="0"/>
              </a:rPr>
              <a:t>for</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i</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i</a:t>
            </a:r>
            <a:r>
              <a:rPr lang="en-IN" b="0" i="0" dirty="0">
                <a:solidFill>
                  <a:srgbClr val="000000"/>
                </a:solidFill>
                <a:effectLst/>
                <a:latin typeface="Consolas" panose="020B0609020204030204" pitchFamily="49" charset="0"/>
              </a:rPr>
              <a:t> &lt; </a:t>
            </a:r>
            <a:r>
              <a:rPr lang="en-IN" b="0" i="0" dirty="0" err="1">
                <a:solidFill>
                  <a:srgbClr val="000000"/>
                </a:solidFill>
                <a:effectLst/>
                <a:latin typeface="Consolas" panose="020B0609020204030204" pitchFamily="49" charset="0"/>
              </a:rPr>
              <a:t>myObj.cars.length</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i</a:t>
            </a:r>
            <a:r>
              <a:rPr lang="en-IN" b="0" i="0" dirty="0">
                <a:solidFill>
                  <a:srgbClr val="000000"/>
                </a:solidFill>
                <a:effectLst/>
                <a:latin typeface="Consolas" panose="020B0609020204030204" pitchFamily="49" charset="0"/>
              </a:rPr>
              <a:t>++) {</a:t>
            </a:r>
            <a:br>
              <a:rPr lang="en-IN" dirty="0"/>
            </a:br>
            <a:r>
              <a:rPr lang="en-IN" b="0" i="0" dirty="0">
                <a:solidFill>
                  <a:srgbClr val="000000"/>
                </a:solidFill>
                <a:effectLst/>
                <a:latin typeface="Consolas" panose="020B0609020204030204" pitchFamily="49" charset="0"/>
              </a:rPr>
              <a:t>  x += </a:t>
            </a:r>
            <a:r>
              <a:rPr lang="en-IN" b="0" i="0" dirty="0" err="1">
                <a:solidFill>
                  <a:srgbClr val="000000"/>
                </a:solidFill>
                <a:effectLst/>
                <a:latin typeface="Consolas" panose="020B0609020204030204" pitchFamily="49" charset="0"/>
              </a:rPr>
              <a:t>myObj.cars</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i</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a:t>
            </a:r>
            <a:endParaRPr lang="en-IN" dirty="0"/>
          </a:p>
        </p:txBody>
      </p:sp>
      <p:sp>
        <p:nvSpPr>
          <p:cNvPr id="4" name="Slide Number Placeholder 3"/>
          <p:cNvSpPr>
            <a:spLocks noGrp="1"/>
          </p:cNvSpPr>
          <p:nvPr>
            <p:ph type="sldNum" sz="quarter" idx="5"/>
          </p:nvPr>
        </p:nvSpPr>
        <p:spPr/>
        <p:txBody>
          <a:bodyPr/>
          <a:lstStyle/>
          <a:p>
            <a:fld id="{25F3E77A-A9D9-4C17-91CA-EBC6EF9C985E}" type="slidenum">
              <a:rPr lang="en-IN" smtClean="0"/>
              <a:t>36</a:t>
            </a:fld>
            <a:endParaRPr lang="en-IN"/>
          </a:p>
        </p:txBody>
      </p:sp>
    </p:spTree>
    <p:extLst>
      <p:ext uri="{BB962C8B-B14F-4D97-AF65-F5344CB8AC3E}">
        <p14:creationId xmlns:p14="http://schemas.microsoft.com/office/powerpoint/2010/main" val="13210085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0000CD"/>
                </a:solidFill>
                <a:effectLst/>
                <a:latin typeface="Consolas" panose="020B0609020204030204" pitchFamily="49" charset="0"/>
              </a:rPr>
              <a:t>delete</a:t>
            </a:r>
            <a:r>
              <a:rPr lang="en-IN" b="0" i="0" dirty="0">
                <a:solidFill>
                  <a:srgbClr val="000000"/>
                </a:solidFill>
                <a:effectLst/>
                <a:latin typeface="Consolas" panose="020B0609020204030204" pitchFamily="49" charset="0"/>
              </a:rPr>
              <a:t> myObj.cars.car2;</a:t>
            </a:r>
          </a:p>
          <a:p>
            <a:endParaRPr lang="en-IN" dirty="0"/>
          </a:p>
        </p:txBody>
      </p:sp>
      <p:sp>
        <p:nvSpPr>
          <p:cNvPr id="4" name="Slide Number Placeholder 3"/>
          <p:cNvSpPr>
            <a:spLocks noGrp="1"/>
          </p:cNvSpPr>
          <p:nvPr>
            <p:ph type="sldNum" sz="quarter" idx="5"/>
          </p:nvPr>
        </p:nvSpPr>
        <p:spPr/>
        <p:txBody>
          <a:bodyPr/>
          <a:lstStyle/>
          <a:p>
            <a:fld id="{25F3E77A-A9D9-4C17-91CA-EBC6EF9C985E}" type="slidenum">
              <a:rPr lang="en-IN" smtClean="0"/>
              <a:t>37</a:t>
            </a:fld>
            <a:endParaRPr lang="en-IN"/>
          </a:p>
        </p:txBody>
      </p:sp>
    </p:spTree>
    <p:extLst>
      <p:ext uri="{BB962C8B-B14F-4D97-AF65-F5344CB8AC3E}">
        <p14:creationId xmlns:p14="http://schemas.microsoft.com/office/powerpoint/2010/main" val="6786531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5F3E77A-A9D9-4C17-91CA-EBC6EF9C985E}" type="slidenum">
              <a:rPr lang="en-IN" smtClean="0"/>
              <a:t>38</a:t>
            </a:fld>
            <a:endParaRPr lang="en-IN"/>
          </a:p>
        </p:txBody>
      </p:sp>
    </p:spTree>
    <p:extLst>
      <p:ext uri="{BB962C8B-B14F-4D97-AF65-F5344CB8AC3E}">
        <p14:creationId xmlns:p14="http://schemas.microsoft.com/office/powerpoint/2010/main" val="7710640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5F3E77A-A9D9-4C17-91CA-EBC6EF9C985E}" type="slidenum">
              <a:rPr lang="en-IN" smtClean="0"/>
              <a:t>39</a:t>
            </a:fld>
            <a:endParaRPr lang="en-IN"/>
          </a:p>
        </p:txBody>
      </p:sp>
    </p:spTree>
    <p:extLst>
      <p:ext uri="{BB962C8B-B14F-4D97-AF65-F5344CB8AC3E}">
        <p14:creationId xmlns:p14="http://schemas.microsoft.com/office/powerpoint/2010/main" val="35509982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other person will know exactly what this data means and you can program the rules in your script too to fulfil first wish first then go to second wish etc.</a:t>
            </a:r>
            <a:endParaRPr lang="en-IN" dirty="0"/>
          </a:p>
        </p:txBody>
      </p:sp>
      <p:sp>
        <p:nvSpPr>
          <p:cNvPr id="4" name="Slide Number Placeholder 3"/>
          <p:cNvSpPr>
            <a:spLocks noGrp="1"/>
          </p:cNvSpPr>
          <p:nvPr>
            <p:ph type="sldNum" sz="quarter" idx="5"/>
          </p:nvPr>
        </p:nvSpPr>
        <p:spPr/>
        <p:txBody>
          <a:bodyPr/>
          <a:lstStyle/>
          <a:p>
            <a:fld id="{25F3E77A-A9D9-4C17-91CA-EBC6EF9C985E}" type="slidenum">
              <a:rPr lang="en-IN" smtClean="0"/>
              <a:t>40</a:t>
            </a:fld>
            <a:endParaRPr lang="en-IN"/>
          </a:p>
        </p:txBody>
      </p:sp>
    </p:spTree>
    <p:extLst>
      <p:ext uri="{BB962C8B-B14F-4D97-AF65-F5344CB8AC3E}">
        <p14:creationId xmlns:p14="http://schemas.microsoft.com/office/powerpoint/2010/main" val="3706803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https://developer.mozilla.org/en-US/docs/Learn/JavaScript/Asynchronous/Timeouts_and_intervals</a:t>
            </a:r>
            <a:endParaRPr lang="en-IN" dirty="0"/>
          </a:p>
        </p:txBody>
      </p:sp>
      <p:sp>
        <p:nvSpPr>
          <p:cNvPr id="4" name="Slide Number Placeholder 3"/>
          <p:cNvSpPr>
            <a:spLocks noGrp="1"/>
          </p:cNvSpPr>
          <p:nvPr>
            <p:ph type="sldNum" sz="quarter" idx="5"/>
          </p:nvPr>
        </p:nvSpPr>
        <p:spPr/>
        <p:txBody>
          <a:bodyPr/>
          <a:lstStyle/>
          <a:p>
            <a:fld id="{25F3E77A-A9D9-4C17-91CA-EBC6EF9C985E}" type="slidenum">
              <a:rPr lang="en-IN" smtClean="0"/>
              <a:t>7</a:t>
            </a:fld>
            <a:endParaRPr lang="en-IN"/>
          </a:p>
        </p:txBody>
      </p:sp>
    </p:spTree>
    <p:extLst>
      <p:ext uri="{BB962C8B-B14F-4D97-AF65-F5344CB8AC3E}">
        <p14:creationId xmlns:p14="http://schemas.microsoft.com/office/powerpoint/2010/main" val="38906283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https://codebeautify.org/xmlvalidator</a:t>
            </a:r>
            <a:endParaRPr lang="en-IN" dirty="0"/>
          </a:p>
          <a:p>
            <a:r>
              <a:rPr lang="en-IN" b="0" i="0" dirty="0">
                <a:solidFill>
                  <a:srgbClr val="008000"/>
                </a:solidFill>
                <a:effectLst/>
                <a:latin typeface="Consolas" panose="020B0609020204030204" pitchFamily="49" charset="0"/>
              </a:rPr>
              <a:t>&lt;!-- This is a comment --&gt;</a:t>
            </a:r>
          </a:p>
          <a:p>
            <a:endParaRPr lang="en-IN" b="0" i="0" dirty="0">
              <a:solidFill>
                <a:srgbClr val="008000"/>
              </a:solidFill>
              <a:effectLst/>
              <a:latin typeface="Consolas" panose="020B0609020204030204" pitchFamily="49" charset="0"/>
            </a:endParaRPr>
          </a:p>
          <a:p>
            <a:endParaRPr lang="en-IN" dirty="0"/>
          </a:p>
        </p:txBody>
      </p:sp>
      <p:sp>
        <p:nvSpPr>
          <p:cNvPr id="4" name="Slide Number Placeholder 3"/>
          <p:cNvSpPr>
            <a:spLocks noGrp="1"/>
          </p:cNvSpPr>
          <p:nvPr>
            <p:ph type="sldNum" sz="quarter" idx="5"/>
          </p:nvPr>
        </p:nvSpPr>
        <p:spPr/>
        <p:txBody>
          <a:bodyPr/>
          <a:lstStyle/>
          <a:p>
            <a:fld id="{25F3E77A-A9D9-4C17-91CA-EBC6EF9C985E}" type="slidenum">
              <a:rPr lang="en-IN" smtClean="0"/>
              <a:t>41</a:t>
            </a:fld>
            <a:endParaRPr lang="en-IN"/>
          </a:p>
        </p:txBody>
      </p:sp>
    </p:spTree>
    <p:extLst>
      <p:ext uri="{BB962C8B-B14F-4D97-AF65-F5344CB8AC3E}">
        <p14:creationId xmlns:p14="http://schemas.microsoft.com/office/powerpoint/2010/main" val="3380294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r>
              <a:rPr lang="en-IN" b="0" i="0" dirty="0">
                <a:solidFill>
                  <a:srgbClr val="0000CD"/>
                </a:solidFill>
                <a:effectLst/>
                <a:latin typeface="Consolas" panose="020B0609020204030204" pitchFamily="49" charset="0"/>
              </a:rPr>
              <a:t>var</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xhttp</a:t>
            </a:r>
            <a:r>
              <a:rPr lang="en-IN" b="0" i="0" dirty="0">
                <a:solidFill>
                  <a:srgbClr val="000000"/>
                </a:solidFill>
                <a:effectLst/>
                <a:latin typeface="Consolas" panose="020B0609020204030204" pitchFamily="49" charset="0"/>
              </a:rPr>
              <a:t> = </a:t>
            </a:r>
            <a:r>
              <a:rPr lang="en-IN" b="0" i="0" dirty="0">
                <a:solidFill>
                  <a:srgbClr val="0000CD"/>
                </a:solidFill>
                <a:effectLst/>
                <a:latin typeface="Consolas" panose="020B0609020204030204" pitchFamily="49" charset="0"/>
              </a:rPr>
              <a:t>new</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XMLHttpRequest</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xhttp.onreadystatechange</a:t>
            </a:r>
            <a:r>
              <a:rPr lang="en-IN" b="0" i="0" dirty="0">
                <a:solidFill>
                  <a:srgbClr val="000000"/>
                </a:solidFill>
                <a:effectLst/>
                <a:latin typeface="Consolas" panose="020B0609020204030204" pitchFamily="49" charset="0"/>
              </a:rPr>
              <a:t> = </a:t>
            </a:r>
            <a:r>
              <a:rPr lang="en-IN" b="0" i="0" dirty="0">
                <a:solidFill>
                  <a:srgbClr val="0000CD"/>
                </a:solidFill>
                <a:effectLst/>
                <a:latin typeface="Consolas" panose="020B0609020204030204" pitchFamily="49" charset="0"/>
              </a:rPr>
              <a:t>function</a:t>
            </a:r>
            <a:r>
              <a:rPr lang="en-IN" b="0" i="0" dirty="0">
                <a:solidFill>
                  <a:srgbClr val="000000"/>
                </a:solidFill>
                <a:effectLst/>
                <a:latin typeface="Consolas" panose="020B0609020204030204" pitchFamily="49" charset="0"/>
              </a:rPr>
              <a:t>() {</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if</a:t>
            </a:r>
            <a:r>
              <a:rPr lang="en-IN" b="0" i="0" dirty="0">
                <a:solidFill>
                  <a:srgbClr val="000000"/>
                </a:solidFill>
                <a:effectLst/>
                <a:latin typeface="Consolas" panose="020B0609020204030204" pitchFamily="49" charset="0"/>
              </a:rPr>
              <a:t> (</a:t>
            </a:r>
            <a:r>
              <a:rPr lang="en-IN" b="0" i="0" dirty="0" err="1">
                <a:solidFill>
                  <a:srgbClr val="0000CD"/>
                </a:solidFill>
                <a:effectLst/>
                <a:latin typeface="Consolas" panose="020B0609020204030204" pitchFamily="49" charset="0"/>
              </a:rPr>
              <a:t>this</a:t>
            </a:r>
            <a:r>
              <a:rPr lang="en-IN" b="0" i="0" dirty="0" err="1">
                <a:solidFill>
                  <a:srgbClr val="000000"/>
                </a:solidFill>
                <a:effectLst/>
                <a:latin typeface="Consolas" panose="020B0609020204030204" pitchFamily="49" charset="0"/>
              </a:rPr>
              <a:t>.readyState</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4</a:t>
            </a:r>
            <a:r>
              <a:rPr lang="en-IN" b="0" i="0" dirty="0">
                <a:solidFill>
                  <a:srgbClr val="000000"/>
                </a:solidFill>
                <a:effectLst/>
                <a:latin typeface="Consolas" panose="020B0609020204030204" pitchFamily="49" charset="0"/>
              </a:rPr>
              <a:t> &amp;&amp; </a:t>
            </a:r>
            <a:r>
              <a:rPr lang="en-IN" b="0" i="0" dirty="0" err="1">
                <a:solidFill>
                  <a:srgbClr val="0000CD"/>
                </a:solidFill>
                <a:effectLst/>
                <a:latin typeface="Consolas" panose="020B0609020204030204" pitchFamily="49" charset="0"/>
              </a:rPr>
              <a:t>this</a:t>
            </a:r>
            <a:r>
              <a:rPr lang="en-IN" b="0" i="0" dirty="0" err="1">
                <a:solidFill>
                  <a:srgbClr val="000000"/>
                </a:solidFill>
                <a:effectLst/>
                <a:latin typeface="Consolas" panose="020B0609020204030204" pitchFamily="49" charset="0"/>
              </a:rPr>
              <a:t>.status</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200</a:t>
            </a:r>
            <a:r>
              <a:rPr lang="en-IN" b="0" i="0" dirty="0">
                <a:solidFill>
                  <a:srgbClr val="000000"/>
                </a:solidFill>
                <a:effectLst/>
                <a:latin typeface="Consolas" panose="020B0609020204030204" pitchFamily="49" charset="0"/>
              </a:rPr>
              <a:t>) {</a:t>
            </a:r>
            <a:br>
              <a:rPr lang="en-IN" dirty="0"/>
            </a:b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myFunction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this</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a:t>
            </a:r>
            <a:br>
              <a:rPr lang="en-IN" dirty="0"/>
            </a:b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xhttp.open</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"GET"</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"books.xml"</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true</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xhttp.send</a:t>
            </a:r>
            <a:r>
              <a:rPr lang="en-IN" b="0" i="0" dirty="0">
                <a:solidFill>
                  <a:srgbClr val="000000"/>
                </a:solidFill>
                <a:effectLst/>
                <a:latin typeface="Consolas" panose="020B0609020204030204" pitchFamily="49" charset="0"/>
              </a:rPr>
              <a:t>();</a:t>
            </a:r>
            <a:br>
              <a:rPr lang="en-IN" dirty="0"/>
            </a:br>
            <a:br>
              <a:rPr lang="en-IN" dirty="0"/>
            </a:br>
            <a:r>
              <a:rPr lang="en-IN" b="0" i="0" dirty="0">
                <a:solidFill>
                  <a:srgbClr val="0000CD"/>
                </a:solidFill>
                <a:effectLst/>
                <a:latin typeface="Consolas" panose="020B0609020204030204" pitchFamily="49" charset="0"/>
              </a:rPr>
              <a:t>function</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myFunction</a:t>
            </a:r>
            <a:r>
              <a:rPr lang="en-IN" b="0" i="0" dirty="0">
                <a:solidFill>
                  <a:srgbClr val="000000"/>
                </a:solidFill>
                <a:effectLst/>
                <a:latin typeface="Consolas" panose="020B0609020204030204" pitchFamily="49" charset="0"/>
              </a:rPr>
              <a:t>(xml) {</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var</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xmlDoc</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xml.responseXML</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document.getElementById</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"demo"</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innerHTML</a:t>
            </a:r>
            <a:r>
              <a:rPr lang="en-IN" b="0" i="0" dirty="0">
                <a:solidFill>
                  <a:srgbClr val="000000"/>
                </a:solidFill>
                <a:effectLst/>
                <a:latin typeface="Consolas" panose="020B0609020204030204" pitchFamily="49" charset="0"/>
              </a:rPr>
              <a:t> =</a:t>
            </a:r>
            <a:br>
              <a:rPr lang="en-IN" dirty="0"/>
            </a:b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xmlDoc.getElementsByTagName</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"title"</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childNodes</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nodeValue</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a:t>
            </a:r>
          </a:p>
          <a:p>
            <a:r>
              <a:rPr lang="en-IN" b="0" i="0" dirty="0">
                <a:solidFill>
                  <a:srgbClr val="000000"/>
                </a:solidFill>
                <a:effectLst/>
                <a:latin typeface="Consolas" panose="020B0609020204030204" pitchFamily="49" charset="0"/>
              </a:rPr>
              <a:t>;</a:t>
            </a:r>
            <a:endParaRPr lang="en-IN" dirty="0"/>
          </a:p>
        </p:txBody>
      </p:sp>
      <p:sp>
        <p:nvSpPr>
          <p:cNvPr id="4" name="Slide Number Placeholder 3"/>
          <p:cNvSpPr>
            <a:spLocks noGrp="1"/>
          </p:cNvSpPr>
          <p:nvPr>
            <p:ph type="sldNum" sz="quarter" idx="5"/>
          </p:nvPr>
        </p:nvSpPr>
        <p:spPr/>
        <p:txBody>
          <a:bodyPr/>
          <a:lstStyle/>
          <a:p>
            <a:fld id="{25F3E77A-A9D9-4C17-91CA-EBC6EF9C985E}" type="slidenum">
              <a:rPr lang="en-IN" smtClean="0"/>
              <a:t>43</a:t>
            </a:fld>
            <a:endParaRPr lang="en-IN"/>
          </a:p>
        </p:txBody>
      </p:sp>
    </p:spTree>
    <p:extLst>
      <p:ext uri="{BB962C8B-B14F-4D97-AF65-F5344CB8AC3E}">
        <p14:creationId xmlns:p14="http://schemas.microsoft.com/office/powerpoint/2010/main" val="23976999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https://docs.microsoft.com/en-us/previous-versions/windows/desktop/ms762271(v=vs.85)</a:t>
            </a:r>
            <a:endParaRPr lang="en-IN" dirty="0"/>
          </a:p>
          <a:p>
            <a:endParaRPr lang="en-IN" dirty="0"/>
          </a:p>
          <a:p>
            <a:r>
              <a:rPr lang="en-IN" dirty="0" err="1"/>
              <a:t>getElementsByTagName</a:t>
            </a:r>
            <a:r>
              <a:rPr lang="en-IN" dirty="0"/>
              <a:t>()</a:t>
            </a:r>
            <a:endParaRPr lang="en-US" dirty="0"/>
          </a:p>
          <a:p>
            <a:r>
              <a:rPr lang="en-IN" dirty="0" err="1"/>
              <a:t>getAttribute</a:t>
            </a:r>
            <a:r>
              <a:rPr lang="en-IN" dirty="0"/>
              <a:t>()</a:t>
            </a:r>
          </a:p>
          <a:p>
            <a:r>
              <a:rPr lang="en-IN" dirty="0" err="1"/>
              <a:t>childNodes</a:t>
            </a:r>
            <a:r>
              <a:rPr lang="en-IN" dirty="0"/>
              <a:t> </a:t>
            </a:r>
          </a:p>
          <a:p>
            <a:r>
              <a:rPr lang="en-IN" dirty="0" err="1"/>
              <a:t>nodeValue</a:t>
            </a:r>
            <a:r>
              <a:rPr lang="en-IN" dirty="0"/>
              <a:t> </a:t>
            </a:r>
          </a:p>
          <a:p>
            <a:endParaRPr lang="en-IN" dirty="0"/>
          </a:p>
        </p:txBody>
      </p:sp>
      <p:sp>
        <p:nvSpPr>
          <p:cNvPr id="4" name="Slide Number Placeholder 3"/>
          <p:cNvSpPr>
            <a:spLocks noGrp="1"/>
          </p:cNvSpPr>
          <p:nvPr>
            <p:ph type="sldNum" sz="quarter" idx="5"/>
          </p:nvPr>
        </p:nvSpPr>
        <p:spPr/>
        <p:txBody>
          <a:bodyPr/>
          <a:lstStyle/>
          <a:p>
            <a:fld id="{25F3E77A-A9D9-4C17-91CA-EBC6EF9C985E}" type="slidenum">
              <a:rPr lang="en-IN" smtClean="0"/>
              <a:t>44</a:t>
            </a:fld>
            <a:endParaRPr lang="en-IN"/>
          </a:p>
        </p:txBody>
      </p:sp>
    </p:spTree>
    <p:extLst>
      <p:ext uri="{BB962C8B-B14F-4D97-AF65-F5344CB8AC3E}">
        <p14:creationId xmlns:p14="http://schemas.microsoft.com/office/powerpoint/2010/main" val="27666342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5F3E77A-A9D9-4C17-91CA-EBC6EF9C985E}" type="slidenum">
              <a:rPr lang="en-IN" smtClean="0"/>
              <a:t>45</a:t>
            </a:fld>
            <a:endParaRPr lang="en-IN"/>
          </a:p>
        </p:txBody>
      </p:sp>
    </p:spTree>
    <p:extLst>
      <p:ext uri="{BB962C8B-B14F-4D97-AF65-F5344CB8AC3E}">
        <p14:creationId xmlns:p14="http://schemas.microsoft.com/office/powerpoint/2010/main" val="9986721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5F3E77A-A9D9-4C17-91CA-EBC6EF9C985E}" type="slidenum">
              <a:rPr lang="en-IN" smtClean="0"/>
              <a:t>49</a:t>
            </a:fld>
            <a:endParaRPr lang="en-IN"/>
          </a:p>
        </p:txBody>
      </p:sp>
    </p:spTree>
    <p:extLst>
      <p:ext uri="{BB962C8B-B14F-4D97-AF65-F5344CB8AC3E}">
        <p14:creationId xmlns:p14="http://schemas.microsoft.com/office/powerpoint/2010/main" val="757252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dirty="0">
                <a:effectLst/>
              </a:rPr>
              <a:t>For a complete list go to the </a:t>
            </a:r>
            <a:r>
              <a:rPr lang="en-US" dirty="0">
                <a:effectLst/>
                <a:hlinkClick r:id="rId3"/>
              </a:rPr>
              <a:t>Http Messages Reference</a:t>
            </a:r>
            <a:endParaRPr lang="en-US" b="0" i="0" dirty="0">
              <a:solidFill>
                <a:srgbClr val="000000"/>
              </a:solidFill>
              <a:effectLst/>
              <a:latin typeface="Verdana" panose="020B0604030504040204" pitchFamily="34" charset="0"/>
            </a:endParaRPr>
          </a:p>
          <a:p>
            <a:endParaRPr lang="en-IN" dirty="0"/>
          </a:p>
        </p:txBody>
      </p:sp>
      <p:sp>
        <p:nvSpPr>
          <p:cNvPr id="4" name="Slide Number Placeholder 3"/>
          <p:cNvSpPr>
            <a:spLocks noGrp="1"/>
          </p:cNvSpPr>
          <p:nvPr>
            <p:ph type="sldNum" sz="quarter" idx="5"/>
          </p:nvPr>
        </p:nvSpPr>
        <p:spPr/>
        <p:txBody>
          <a:bodyPr/>
          <a:lstStyle/>
          <a:p>
            <a:fld id="{25F3E77A-A9D9-4C17-91CA-EBC6EF9C985E}" type="slidenum">
              <a:rPr lang="en-IN" smtClean="0"/>
              <a:t>8</a:t>
            </a:fld>
            <a:endParaRPr lang="en-IN"/>
          </a:p>
        </p:txBody>
      </p:sp>
    </p:spTree>
    <p:extLst>
      <p:ext uri="{BB962C8B-B14F-4D97-AF65-F5344CB8AC3E}">
        <p14:creationId xmlns:p14="http://schemas.microsoft.com/office/powerpoint/2010/main" val="2406400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5F3E77A-A9D9-4C17-91CA-EBC6EF9C985E}" type="slidenum">
              <a:rPr lang="en-IN" smtClean="0"/>
              <a:t>10</a:t>
            </a:fld>
            <a:endParaRPr lang="en-IN"/>
          </a:p>
        </p:txBody>
      </p:sp>
    </p:spTree>
    <p:extLst>
      <p:ext uri="{BB962C8B-B14F-4D97-AF65-F5344CB8AC3E}">
        <p14:creationId xmlns:p14="http://schemas.microsoft.com/office/powerpoint/2010/main" val="3355433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5F3E77A-A9D9-4C17-91CA-EBC6EF9C985E}" type="slidenum">
              <a:rPr lang="en-IN" smtClean="0"/>
              <a:t>11</a:t>
            </a:fld>
            <a:endParaRPr lang="en-IN"/>
          </a:p>
        </p:txBody>
      </p:sp>
    </p:spTree>
    <p:extLst>
      <p:ext uri="{BB962C8B-B14F-4D97-AF65-F5344CB8AC3E}">
        <p14:creationId xmlns:p14="http://schemas.microsoft.com/office/powerpoint/2010/main" val="731159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25F3E77A-A9D9-4C17-91CA-EBC6EF9C985E}" type="slidenum">
              <a:rPr lang="en-IN" smtClean="0"/>
              <a:t>12</a:t>
            </a:fld>
            <a:endParaRPr lang="en-IN"/>
          </a:p>
        </p:txBody>
      </p:sp>
    </p:spTree>
    <p:extLst>
      <p:ext uri="{BB962C8B-B14F-4D97-AF65-F5344CB8AC3E}">
        <p14:creationId xmlns:p14="http://schemas.microsoft.com/office/powerpoint/2010/main" val="3897947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Network tab- observe all requests. So much JS</a:t>
            </a:r>
            <a:endParaRPr lang="en-IN" dirty="0">
              <a:hlinkClick r:id="rId3"/>
            </a:endParaRPr>
          </a:p>
          <a:p>
            <a:endParaRPr lang="en-IN" dirty="0">
              <a:hlinkClick r:id="rId4"/>
            </a:endParaRPr>
          </a:p>
          <a:p>
            <a:r>
              <a:rPr lang="en-IN" dirty="0">
                <a:hlinkClick r:id="rId4"/>
              </a:rPr>
              <a:t>https://developer.mozilla.org/en-US/docs/Learn/JavaScript/Asynchronous</a:t>
            </a:r>
            <a:r>
              <a:rPr lang="en-IN" dirty="0"/>
              <a:t> Do this whole</a:t>
            </a:r>
          </a:p>
          <a:p>
            <a:r>
              <a:rPr lang="en-IN" dirty="0">
                <a:hlinkClick r:id="rId5"/>
              </a:rPr>
              <a:t>https://developer.mozilla.org/en-US/docs/Web/HTTP/Status</a:t>
            </a:r>
            <a:endParaRPr lang="en-IN" dirty="0"/>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b="0" i="0" dirty="0">
                <a:solidFill>
                  <a:srgbClr val="0000CD"/>
                </a:solidFill>
                <a:effectLst/>
                <a:latin typeface="Consolas" panose="020B0609020204030204" pitchFamily="49" charset="0"/>
              </a:rPr>
              <a:t>function</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loadDoc</a:t>
            </a:r>
            <a:r>
              <a:rPr lang="en-IN" b="0" i="0" dirty="0">
                <a:solidFill>
                  <a:srgbClr val="000000"/>
                </a:solidFill>
                <a:effectLst/>
                <a:latin typeface="Consolas" panose="020B0609020204030204" pitchFamily="49" charset="0"/>
              </a:rPr>
              <a:t>() {</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var</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xhttp</a:t>
            </a:r>
            <a:r>
              <a:rPr lang="en-IN" b="0" i="0" dirty="0">
                <a:solidFill>
                  <a:srgbClr val="000000"/>
                </a:solidFill>
                <a:effectLst/>
                <a:latin typeface="Consolas" panose="020B0609020204030204" pitchFamily="49" charset="0"/>
              </a:rPr>
              <a:t> = </a:t>
            </a:r>
            <a:r>
              <a:rPr lang="en-IN" b="0" i="0" dirty="0">
                <a:solidFill>
                  <a:srgbClr val="0000CD"/>
                </a:solidFill>
                <a:effectLst/>
                <a:latin typeface="Consolas" panose="020B0609020204030204" pitchFamily="49" charset="0"/>
              </a:rPr>
              <a:t>new</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XMLHttpRequest</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xhttp.onreadystatechange</a:t>
            </a:r>
            <a:r>
              <a:rPr lang="en-IN" b="0" i="0" dirty="0">
                <a:solidFill>
                  <a:srgbClr val="000000"/>
                </a:solidFill>
                <a:effectLst/>
                <a:latin typeface="Consolas" panose="020B0609020204030204" pitchFamily="49" charset="0"/>
              </a:rPr>
              <a:t> = </a:t>
            </a:r>
            <a:r>
              <a:rPr lang="en-IN" b="0" i="0" dirty="0">
                <a:solidFill>
                  <a:srgbClr val="0000CD"/>
                </a:solidFill>
                <a:effectLst/>
                <a:latin typeface="Consolas" panose="020B0609020204030204" pitchFamily="49" charset="0"/>
              </a:rPr>
              <a:t>function</a:t>
            </a:r>
            <a:r>
              <a:rPr lang="en-IN" b="0" i="0" dirty="0">
                <a:solidFill>
                  <a:srgbClr val="000000"/>
                </a:solidFill>
                <a:effectLst/>
                <a:latin typeface="Consolas" panose="020B0609020204030204" pitchFamily="49" charset="0"/>
              </a:rPr>
              <a:t>() {</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if</a:t>
            </a:r>
            <a:r>
              <a:rPr lang="en-IN" b="0" i="0" dirty="0">
                <a:solidFill>
                  <a:srgbClr val="000000"/>
                </a:solidFill>
                <a:effectLst/>
                <a:latin typeface="Consolas" panose="020B0609020204030204" pitchFamily="49" charset="0"/>
              </a:rPr>
              <a:t> (</a:t>
            </a:r>
            <a:r>
              <a:rPr lang="en-IN" b="0" i="0" dirty="0" err="1">
                <a:solidFill>
                  <a:srgbClr val="0000CD"/>
                </a:solidFill>
                <a:effectLst/>
                <a:latin typeface="Consolas" panose="020B0609020204030204" pitchFamily="49" charset="0"/>
              </a:rPr>
              <a:t>this</a:t>
            </a:r>
            <a:r>
              <a:rPr lang="en-IN" b="0" i="0" dirty="0" err="1">
                <a:solidFill>
                  <a:srgbClr val="000000"/>
                </a:solidFill>
                <a:effectLst/>
                <a:latin typeface="Consolas" panose="020B0609020204030204" pitchFamily="49" charset="0"/>
              </a:rPr>
              <a:t>.readyState</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4</a:t>
            </a:r>
            <a:r>
              <a:rPr lang="en-IN" b="0" i="0" dirty="0">
                <a:solidFill>
                  <a:srgbClr val="000000"/>
                </a:solidFill>
                <a:effectLst/>
                <a:latin typeface="Consolas" panose="020B0609020204030204" pitchFamily="49" charset="0"/>
              </a:rPr>
              <a:t> &amp;&amp; </a:t>
            </a:r>
            <a:r>
              <a:rPr lang="en-IN" b="0" i="0" dirty="0" err="1">
                <a:solidFill>
                  <a:srgbClr val="0000CD"/>
                </a:solidFill>
                <a:effectLst/>
                <a:latin typeface="Consolas" panose="020B0609020204030204" pitchFamily="49" charset="0"/>
              </a:rPr>
              <a:t>this</a:t>
            </a:r>
            <a:r>
              <a:rPr lang="en-IN" b="0" i="0" dirty="0" err="1">
                <a:solidFill>
                  <a:srgbClr val="000000"/>
                </a:solidFill>
                <a:effectLst/>
                <a:latin typeface="Consolas" panose="020B0609020204030204" pitchFamily="49" charset="0"/>
              </a:rPr>
              <a:t>.status</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200</a:t>
            </a:r>
            <a:r>
              <a:rPr lang="en-IN" b="0" i="0" dirty="0">
                <a:solidFill>
                  <a:srgbClr val="000000"/>
                </a:solidFill>
                <a:effectLst/>
                <a:latin typeface="Consolas" panose="020B0609020204030204" pitchFamily="49" charset="0"/>
              </a:rPr>
              <a:t>) {</a:t>
            </a:r>
            <a:br>
              <a:rPr lang="en-IN" dirty="0"/>
            </a:b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document.getElementById</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"demo"</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innerHTML</a:t>
            </a:r>
            <a:r>
              <a:rPr lang="en-IN" b="0" i="0" dirty="0">
                <a:solidFill>
                  <a:srgbClr val="000000"/>
                </a:solidFill>
                <a:effectLst/>
                <a:latin typeface="Consolas" panose="020B0609020204030204" pitchFamily="49" charset="0"/>
              </a:rPr>
              <a:t> = </a:t>
            </a:r>
            <a:r>
              <a:rPr lang="en-IN" b="0" i="0" dirty="0" err="1">
                <a:solidFill>
                  <a:srgbClr val="0000CD"/>
                </a:solidFill>
                <a:effectLst/>
                <a:latin typeface="Consolas" panose="020B0609020204030204" pitchFamily="49" charset="0"/>
              </a:rPr>
              <a:t>this</a:t>
            </a:r>
            <a:r>
              <a:rPr lang="en-IN" b="0" i="0" dirty="0" err="1">
                <a:solidFill>
                  <a:srgbClr val="000000"/>
                </a:solidFill>
                <a:effectLst/>
                <a:latin typeface="Consolas" panose="020B0609020204030204" pitchFamily="49" charset="0"/>
              </a:rPr>
              <a:t>.responseText</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a:t>
            </a:r>
            <a:br>
              <a:rPr lang="en-IN" dirty="0"/>
            </a:br>
            <a:r>
              <a:rPr lang="en-IN" b="0" i="0" dirty="0">
                <a:solidFill>
                  <a:srgbClr val="000000"/>
                </a:solidFill>
                <a:effectLst/>
                <a:latin typeface="Consolas" panose="020B0609020204030204" pitchFamily="49" charset="0"/>
              </a:rPr>
              <a:t>  };</a:t>
            </a:r>
            <a:br>
              <a:rPr lang="en-IN" dirty="0"/>
            </a:b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xhttp.open</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"GET"</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"ajax_info.txt"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true</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xhttp.send</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a:t>
            </a:r>
            <a:endParaRPr lang="en-IN" dirty="0"/>
          </a:p>
          <a:p>
            <a:endParaRPr lang="en-IN" dirty="0"/>
          </a:p>
        </p:txBody>
      </p:sp>
      <p:sp>
        <p:nvSpPr>
          <p:cNvPr id="4" name="Slide Number Placeholder 3"/>
          <p:cNvSpPr>
            <a:spLocks noGrp="1"/>
          </p:cNvSpPr>
          <p:nvPr>
            <p:ph type="sldNum" sz="quarter" idx="5"/>
          </p:nvPr>
        </p:nvSpPr>
        <p:spPr/>
        <p:txBody>
          <a:bodyPr/>
          <a:lstStyle/>
          <a:p>
            <a:fld id="{25F3E77A-A9D9-4C17-91CA-EBC6EF9C985E}" type="slidenum">
              <a:rPr lang="en-IN" smtClean="0"/>
              <a:t>15</a:t>
            </a:fld>
            <a:endParaRPr lang="en-IN"/>
          </a:p>
        </p:txBody>
      </p:sp>
    </p:spTree>
    <p:extLst>
      <p:ext uri="{BB962C8B-B14F-4D97-AF65-F5344CB8AC3E}">
        <p14:creationId xmlns:p14="http://schemas.microsoft.com/office/powerpoint/2010/main" val="214316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25F3E77A-A9D9-4C17-91CA-EBC6EF9C985E}" type="slidenum">
              <a:rPr lang="en-IN" smtClean="0"/>
              <a:t>16</a:t>
            </a:fld>
            <a:endParaRPr lang="en-IN"/>
          </a:p>
        </p:txBody>
      </p:sp>
    </p:spTree>
    <p:extLst>
      <p:ext uri="{BB962C8B-B14F-4D97-AF65-F5344CB8AC3E}">
        <p14:creationId xmlns:p14="http://schemas.microsoft.com/office/powerpoint/2010/main" val="4070886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BFD3874-5007-453F-AE3B-9E320CDBB5DB}"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3051441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FD3874-5007-453F-AE3B-9E320CDBB5DB}"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277774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FD3874-5007-453F-AE3B-9E320CDBB5DB}"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6879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FD3874-5007-453F-AE3B-9E320CDBB5DB}"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1714968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FD3874-5007-453F-AE3B-9E320CDBB5DB}"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1924737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BFD3874-5007-453F-AE3B-9E320CDBB5DB}"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3653848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BFD3874-5007-453F-AE3B-9E320CDBB5DB}" type="datetimeFigureOut">
              <a:rPr lang="en-US" smtClean="0"/>
              <a:t>8/12/2020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147566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FD3874-5007-453F-AE3B-9E320CDBB5DB}" type="datetimeFigureOut">
              <a:rPr lang="en-US" smtClean="0"/>
              <a:t>8/12/2020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1193753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FD3874-5007-453F-AE3B-9E320CDBB5DB}" type="datetimeFigureOut">
              <a:rPr lang="en-US" smtClean="0"/>
              <a:t>8/12/2020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3898861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FD3874-5007-453F-AE3B-9E320CDBB5DB}"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3277087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FD3874-5007-453F-AE3B-9E320CDBB5DB}"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2948889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BFD3874-5007-453F-AE3B-9E320CDBB5DB}" type="datetimeFigureOut">
              <a:rPr lang="en-US" smtClean="0"/>
              <a:t>8/12/2020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E56078C-C180-47AE-8279-C5652C5055A1}" type="slidenum">
              <a:rPr lang="en-US" smtClean="0"/>
              <a:t>‹#›</a:t>
            </a:fld>
            <a:endParaRPr lang="en-US"/>
          </a:p>
        </p:txBody>
      </p:sp>
    </p:spTree>
    <p:extLst>
      <p:ext uri="{BB962C8B-B14F-4D97-AF65-F5344CB8AC3E}">
        <p14:creationId xmlns:p14="http://schemas.microsoft.com/office/powerpoint/2010/main" val="300832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The Complete Front-End Development course </a:t>
            </a:r>
          </a:p>
        </p:txBody>
      </p:sp>
      <p:sp>
        <p:nvSpPr>
          <p:cNvPr id="3" name="Subtitle 2"/>
          <p:cNvSpPr>
            <a:spLocks noGrp="1"/>
          </p:cNvSpPr>
          <p:nvPr>
            <p:ph type="subTitle" idx="1"/>
          </p:nvPr>
        </p:nvSpPr>
        <p:spPr/>
        <p:txBody>
          <a:bodyPr>
            <a:normAutofit/>
          </a:bodyPr>
          <a:lstStyle/>
          <a:p>
            <a:r>
              <a:rPr lang="en-US" dirty="0"/>
              <a:t>Asynchronous JS, JSON and XML</a:t>
            </a:r>
          </a:p>
        </p:txBody>
      </p:sp>
    </p:spTree>
    <p:extLst>
      <p:ext uri="{BB962C8B-B14F-4D97-AF65-F5344CB8AC3E}">
        <p14:creationId xmlns:p14="http://schemas.microsoft.com/office/powerpoint/2010/main" val="383359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E6709-BB07-4961-B374-D1EBA6845F52}"/>
              </a:ext>
            </a:extLst>
          </p:cNvPr>
          <p:cNvSpPr>
            <a:spLocks noGrp="1"/>
          </p:cNvSpPr>
          <p:nvPr>
            <p:ph type="title"/>
          </p:nvPr>
        </p:nvSpPr>
        <p:spPr/>
        <p:txBody>
          <a:bodyPr/>
          <a:lstStyle/>
          <a:p>
            <a:r>
              <a:rPr lang="en-US" dirty="0"/>
              <a:t>AJAX</a:t>
            </a:r>
            <a:endParaRPr lang="en-IN" dirty="0"/>
          </a:p>
        </p:txBody>
      </p:sp>
      <p:sp>
        <p:nvSpPr>
          <p:cNvPr id="3" name="Content Placeholder 2">
            <a:extLst>
              <a:ext uri="{FF2B5EF4-FFF2-40B4-BE49-F238E27FC236}">
                <a16:creationId xmlns:a16="http://schemas.microsoft.com/office/drawing/2014/main" id="{90D881DB-ABC2-4CA0-982E-0DC7BD1C1383}"/>
              </a:ext>
            </a:extLst>
          </p:cNvPr>
          <p:cNvSpPr>
            <a:spLocks noGrp="1"/>
          </p:cNvSpPr>
          <p:nvPr>
            <p:ph idx="1"/>
          </p:nvPr>
        </p:nvSpPr>
        <p:spPr/>
        <p:txBody>
          <a:bodyPr>
            <a:normAutofit fontScale="62500" lnSpcReduction="20000"/>
          </a:bodyPr>
          <a:lstStyle/>
          <a:p>
            <a:r>
              <a:rPr lang="en-US" sz="4500" dirty="0"/>
              <a:t>Reads data from a web server - after the page has loaded</a:t>
            </a:r>
          </a:p>
          <a:p>
            <a:r>
              <a:rPr lang="en-US" sz="4500" dirty="0"/>
              <a:t>Updates a web page without reloading the page</a:t>
            </a:r>
          </a:p>
          <a:p>
            <a:r>
              <a:rPr lang="en-US" sz="4500" dirty="0"/>
              <a:t>Sends data to a web server in the background</a:t>
            </a:r>
          </a:p>
          <a:p>
            <a:endParaRPr lang="en-US" sz="4500" dirty="0"/>
          </a:p>
          <a:p>
            <a:pPr eaLnBrk="0" fontAlgn="base" hangingPunct="0">
              <a:spcBef>
                <a:spcPct val="0"/>
              </a:spcBef>
              <a:spcAft>
                <a:spcPct val="0"/>
              </a:spcAft>
            </a:pPr>
            <a:r>
              <a:rPr lang="en-US" altLang="en-US" sz="4500" dirty="0"/>
              <a:t>AJAX uses a combination of:</a:t>
            </a:r>
          </a:p>
          <a:p>
            <a:pPr lvl="1" eaLnBrk="0" fontAlgn="base" hangingPunct="0">
              <a:spcBef>
                <a:spcPct val="0"/>
              </a:spcBef>
              <a:spcAft>
                <a:spcPct val="0"/>
              </a:spcAft>
            </a:pPr>
            <a:r>
              <a:rPr lang="en-US" altLang="en-US" sz="4100" dirty="0"/>
              <a:t>A browser built-in </a:t>
            </a:r>
            <a:r>
              <a:rPr lang="en-US" altLang="en-US" sz="4100" dirty="0" err="1"/>
              <a:t>XMLHttpRequest</a:t>
            </a:r>
            <a:r>
              <a:rPr lang="en-US" altLang="en-US" sz="4100" dirty="0"/>
              <a:t> object (to request data from a web server)</a:t>
            </a:r>
          </a:p>
          <a:p>
            <a:pPr lvl="1" eaLnBrk="0" fontAlgn="base" hangingPunct="0">
              <a:spcBef>
                <a:spcPct val="0"/>
              </a:spcBef>
              <a:spcAft>
                <a:spcPct val="0"/>
              </a:spcAft>
            </a:pPr>
            <a:r>
              <a:rPr lang="en-US" altLang="en-US" sz="4100" dirty="0"/>
              <a:t>JavaScript and HTML DOM (to display or use the data)</a:t>
            </a:r>
          </a:p>
          <a:p>
            <a:pPr algn="l">
              <a:buFont typeface="Arial" panose="020B0604020202020204" pitchFamily="34" charset="0"/>
              <a:buChar char="•"/>
            </a:pP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endParaRPr lang="en-US" b="0" i="0" dirty="0">
              <a:solidFill>
                <a:srgbClr val="000000"/>
              </a:solidFill>
              <a:effectLst/>
              <a:latin typeface="Verdana" panose="020B0604030504040204" pitchFamily="34" charset="0"/>
            </a:endParaRPr>
          </a:p>
          <a:p>
            <a:endParaRPr lang="en-IN" dirty="0"/>
          </a:p>
        </p:txBody>
      </p:sp>
      <p:sp>
        <p:nvSpPr>
          <p:cNvPr id="4" name="Rectangle 1">
            <a:extLst>
              <a:ext uri="{FF2B5EF4-FFF2-40B4-BE49-F238E27FC236}">
                <a16:creationId xmlns:a16="http://schemas.microsoft.com/office/drawing/2014/main" id="{A3CED07C-154A-4629-9934-EA6B8412275C}"/>
              </a:ext>
            </a:extLst>
          </p:cNvPr>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8605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DA7F1-3D83-422E-B6FC-36D59177EBA0}"/>
              </a:ext>
            </a:extLst>
          </p:cNvPr>
          <p:cNvSpPr>
            <a:spLocks noGrp="1"/>
          </p:cNvSpPr>
          <p:nvPr>
            <p:ph type="title"/>
          </p:nvPr>
        </p:nvSpPr>
        <p:spPr/>
        <p:txBody>
          <a:bodyPr/>
          <a:lstStyle/>
          <a:p>
            <a:r>
              <a:rPr lang="en-US" dirty="0"/>
              <a:t>The AJAX code</a:t>
            </a:r>
            <a:endParaRPr lang="en-IN" dirty="0"/>
          </a:p>
        </p:txBody>
      </p:sp>
      <p:pic>
        <p:nvPicPr>
          <p:cNvPr id="2050" name="Picture 2">
            <a:extLst>
              <a:ext uri="{FF2B5EF4-FFF2-40B4-BE49-F238E27FC236}">
                <a16:creationId xmlns:a16="http://schemas.microsoft.com/office/drawing/2014/main" id="{B2CDC8D6-ADBB-4981-8B1D-1D2E6B2DE5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400" y="0"/>
            <a:ext cx="6807200"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4E5228A-9AF3-4220-B274-B45C398F7025}"/>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924139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61B6F-77EF-497A-B775-956D1705DC59}"/>
              </a:ext>
            </a:extLst>
          </p:cNvPr>
          <p:cNvSpPr>
            <a:spLocks noGrp="1"/>
          </p:cNvSpPr>
          <p:nvPr>
            <p:ph type="title"/>
          </p:nvPr>
        </p:nvSpPr>
        <p:spPr/>
        <p:txBody>
          <a:bodyPr/>
          <a:lstStyle/>
          <a:p>
            <a:r>
              <a:rPr lang="en-US" altLang="en-US" sz="4400" dirty="0" err="1"/>
              <a:t>XMLHttpRequest</a:t>
            </a:r>
            <a:r>
              <a:rPr lang="en-US" altLang="en-US" sz="4400" dirty="0"/>
              <a:t> object</a:t>
            </a:r>
            <a:endParaRPr lang="en-IN" dirty="0"/>
          </a:p>
        </p:txBody>
      </p:sp>
      <p:sp>
        <p:nvSpPr>
          <p:cNvPr id="3" name="Content Placeholder 2">
            <a:extLst>
              <a:ext uri="{FF2B5EF4-FFF2-40B4-BE49-F238E27FC236}">
                <a16:creationId xmlns:a16="http://schemas.microsoft.com/office/drawing/2014/main" id="{F4CBE5B4-F63D-4C69-9AF1-7F7C7ED4349F}"/>
              </a:ext>
            </a:extLst>
          </p:cNvPr>
          <p:cNvSpPr>
            <a:spLocks noGrp="1"/>
          </p:cNvSpPr>
          <p:nvPr>
            <p:ph idx="1"/>
          </p:nvPr>
        </p:nvSpPr>
        <p:spPr/>
        <p:txBody>
          <a:bodyPr>
            <a:normAutofit fontScale="92500" lnSpcReduction="10000"/>
          </a:bodyPr>
          <a:lstStyle/>
          <a:p>
            <a:r>
              <a:rPr lang="en-US" altLang="en-US" sz="3900" dirty="0"/>
              <a:t>All modern browsers support the </a:t>
            </a:r>
            <a:r>
              <a:rPr lang="en-US" altLang="en-US" sz="3900" dirty="0" err="1"/>
              <a:t>XMLHttpRequest</a:t>
            </a:r>
            <a:r>
              <a:rPr lang="en-US" altLang="en-US" sz="3900" dirty="0"/>
              <a:t> object. </a:t>
            </a:r>
          </a:p>
          <a:p>
            <a:r>
              <a:rPr lang="en-US" altLang="en-US" sz="3900" dirty="0"/>
              <a:t>The </a:t>
            </a:r>
            <a:r>
              <a:rPr lang="en-US" altLang="en-US" sz="3900" dirty="0" err="1"/>
              <a:t>XMLHttpRequest</a:t>
            </a:r>
            <a:r>
              <a:rPr lang="en-US" altLang="en-US" sz="3900" dirty="0"/>
              <a:t> object can be used to exchange data with a web server behind the scenes.</a:t>
            </a:r>
          </a:p>
          <a:p>
            <a:r>
              <a:rPr lang="en-US" altLang="en-US" sz="3900" dirty="0"/>
              <a:t>This object has properties and methods.</a:t>
            </a:r>
          </a:p>
          <a:p>
            <a:endParaRPr lang="en-IN" dirty="0"/>
          </a:p>
        </p:txBody>
      </p:sp>
      <p:sp>
        <p:nvSpPr>
          <p:cNvPr id="5" name="Rectangle 2">
            <a:extLst>
              <a:ext uri="{FF2B5EF4-FFF2-40B4-BE49-F238E27FC236}">
                <a16:creationId xmlns:a16="http://schemas.microsoft.com/office/drawing/2014/main" id="{B3EB1A19-C6B0-4996-8F85-014BFC8A1763}"/>
              </a:ext>
            </a:extLst>
          </p:cNvPr>
          <p:cNvSpPr>
            <a:spLocks noChangeArrowheads="1"/>
          </p:cNvSpPr>
          <p:nvPr/>
        </p:nvSpPr>
        <p:spPr bwMode="auto">
          <a:xfrm>
            <a:off x="0" y="-130805"/>
            <a:ext cx="255198" cy="26161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erdana" panose="020B0604030504040204" pitchFamily="34" charset="0"/>
              </a:rPr>
              <a:t> </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0997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4F32-2D28-441B-B252-EAD7314E793E}"/>
              </a:ext>
            </a:extLst>
          </p:cNvPr>
          <p:cNvSpPr>
            <a:spLocks noGrp="1"/>
          </p:cNvSpPr>
          <p:nvPr>
            <p:ph type="title"/>
          </p:nvPr>
        </p:nvSpPr>
        <p:spPr/>
        <p:txBody>
          <a:bodyPr>
            <a:normAutofit fontScale="90000"/>
          </a:bodyPr>
          <a:lstStyle/>
          <a:p>
            <a:r>
              <a:rPr lang="en-US" b="0" i="0" dirty="0" err="1">
                <a:solidFill>
                  <a:srgbClr val="000000"/>
                </a:solidFill>
                <a:effectLst/>
                <a:latin typeface="Segoe UI" panose="020B0502040204020203" pitchFamily="34" charset="0"/>
              </a:rPr>
              <a:t>XMLHttpRequest</a:t>
            </a:r>
            <a:r>
              <a:rPr lang="en-US" b="0" i="0" dirty="0">
                <a:solidFill>
                  <a:srgbClr val="000000"/>
                </a:solidFill>
                <a:effectLst/>
                <a:latin typeface="Segoe UI" panose="020B0502040204020203" pitchFamily="34" charset="0"/>
              </a:rPr>
              <a:t> Object Methods</a:t>
            </a:r>
            <a:endParaRPr lang="en-IN" dirty="0"/>
          </a:p>
        </p:txBody>
      </p:sp>
      <p:sp>
        <p:nvSpPr>
          <p:cNvPr id="3" name="Content Placeholder 2">
            <a:extLst>
              <a:ext uri="{FF2B5EF4-FFF2-40B4-BE49-F238E27FC236}">
                <a16:creationId xmlns:a16="http://schemas.microsoft.com/office/drawing/2014/main" id="{3CB6068A-2215-4C2C-90D2-E66A71B17482}"/>
              </a:ext>
            </a:extLst>
          </p:cNvPr>
          <p:cNvSpPr>
            <a:spLocks noGrp="1"/>
          </p:cNvSpPr>
          <p:nvPr>
            <p:ph idx="1"/>
          </p:nvPr>
        </p:nvSpPr>
        <p:spPr>
          <a:xfrm>
            <a:off x="457200" y="1200150"/>
            <a:ext cx="8229600" cy="3809999"/>
          </a:xfrm>
        </p:spPr>
        <p:txBody>
          <a:bodyPr>
            <a:normAutofit fontScale="47500" lnSpcReduction="20000"/>
          </a:bodyPr>
          <a:lstStyle/>
          <a:p>
            <a:pPr algn="l"/>
            <a:r>
              <a:rPr lang="en-US" sz="5100" dirty="0"/>
              <a:t>new </a:t>
            </a:r>
            <a:r>
              <a:rPr lang="en-US" sz="5100" dirty="0" err="1"/>
              <a:t>XMLHttpRequest</a:t>
            </a:r>
            <a:r>
              <a:rPr lang="en-US" sz="5100" dirty="0"/>
              <a:t>()- Creates a new </a:t>
            </a:r>
            <a:r>
              <a:rPr lang="en-US" sz="5100" dirty="0" err="1"/>
              <a:t>XMLHttpRequest</a:t>
            </a:r>
            <a:r>
              <a:rPr lang="en-US" sz="5100" dirty="0"/>
              <a:t> object</a:t>
            </a:r>
          </a:p>
          <a:p>
            <a:pPr algn="l"/>
            <a:r>
              <a:rPr lang="en-US" sz="5100" dirty="0"/>
              <a:t>abort()- Cancels the current request</a:t>
            </a:r>
          </a:p>
          <a:p>
            <a:pPr algn="l"/>
            <a:r>
              <a:rPr lang="en-US" sz="5100" dirty="0" err="1"/>
              <a:t>getAllResponseHeaders</a:t>
            </a:r>
            <a:r>
              <a:rPr lang="en-US" sz="5100" dirty="0"/>
              <a:t>()- Returns header information</a:t>
            </a:r>
          </a:p>
          <a:p>
            <a:pPr algn="l"/>
            <a:r>
              <a:rPr lang="en-US" sz="5100" dirty="0" err="1"/>
              <a:t>getResponseHeader</a:t>
            </a:r>
            <a:r>
              <a:rPr lang="en-US" sz="5100" dirty="0"/>
              <a:t>()- Returns specific header information</a:t>
            </a:r>
          </a:p>
          <a:p>
            <a:r>
              <a:rPr lang="en-US" sz="5100" dirty="0"/>
              <a:t>open(method, </a:t>
            </a:r>
            <a:r>
              <a:rPr lang="en-US" sz="5100" dirty="0" err="1"/>
              <a:t>url</a:t>
            </a:r>
            <a:r>
              <a:rPr lang="en-US" sz="5100" dirty="0"/>
              <a:t>, async, user, </a:t>
            </a:r>
            <a:r>
              <a:rPr lang="en-US" sz="5100" dirty="0" err="1"/>
              <a:t>psw</a:t>
            </a:r>
            <a:r>
              <a:rPr lang="en-US" sz="5100" dirty="0"/>
              <a:t>)- Specifies the request</a:t>
            </a:r>
          </a:p>
          <a:p>
            <a:pPr lvl="1">
              <a:buFont typeface="Wingdings" panose="05000000000000000000" pitchFamily="2" charset="2"/>
              <a:buChar char="§"/>
            </a:pPr>
            <a:r>
              <a:rPr lang="en-US" sz="4700" dirty="0"/>
              <a:t>method: the request type GET or POST</a:t>
            </a:r>
            <a:br>
              <a:rPr lang="en-US" sz="4700" dirty="0"/>
            </a:br>
            <a:r>
              <a:rPr lang="en-US" sz="4700" dirty="0"/>
              <a:t>url: the file location</a:t>
            </a:r>
            <a:br>
              <a:rPr lang="en-US" sz="4700" dirty="0"/>
            </a:br>
            <a:r>
              <a:rPr lang="en-US" sz="4700" dirty="0"/>
              <a:t>async: true (asynchronous) or false (synchronous)</a:t>
            </a:r>
            <a:br>
              <a:rPr lang="en-US" sz="4700" dirty="0"/>
            </a:br>
            <a:r>
              <a:rPr lang="en-US" sz="4700" dirty="0"/>
              <a:t>user: optional user name</a:t>
            </a:r>
            <a:br>
              <a:rPr lang="en-US" sz="4700" dirty="0"/>
            </a:br>
            <a:r>
              <a:rPr lang="en-US" sz="4700" dirty="0" err="1"/>
              <a:t>psw</a:t>
            </a:r>
            <a:r>
              <a:rPr lang="en-US" sz="4700" dirty="0"/>
              <a:t>: optional passwords</a:t>
            </a:r>
          </a:p>
        </p:txBody>
      </p:sp>
    </p:spTree>
    <p:extLst>
      <p:ext uri="{BB962C8B-B14F-4D97-AF65-F5344CB8AC3E}">
        <p14:creationId xmlns:p14="http://schemas.microsoft.com/office/powerpoint/2010/main" val="208892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5E7E8-EFC4-4F5A-99D7-794A4CF6A88E}"/>
              </a:ext>
            </a:extLst>
          </p:cNvPr>
          <p:cNvSpPr>
            <a:spLocks noGrp="1"/>
          </p:cNvSpPr>
          <p:nvPr>
            <p:ph type="title"/>
          </p:nvPr>
        </p:nvSpPr>
        <p:spPr/>
        <p:txBody>
          <a:bodyPr>
            <a:normAutofit fontScale="90000"/>
          </a:bodyPr>
          <a:lstStyle/>
          <a:p>
            <a:r>
              <a:rPr lang="en-US" b="0" i="0" dirty="0" err="1">
                <a:solidFill>
                  <a:srgbClr val="000000"/>
                </a:solidFill>
                <a:effectLst/>
                <a:latin typeface="Segoe UI" panose="020B0502040204020203" pitchFamily="34" charset="0"/>
              </a:rPr>
              <a:t>XMLHttpRequest</a:t>
            </a:r>
            <a:r>
              <a:rPr lang="en-US" b="0" i="0" dirty="0">
                <a:solidFill>
                  <a:srgbClr val="000000"/>
                </a:solidFill>
                <a:effectLst/>
                <a:latin typeface="Segoe UI" panose="020B0502040204020203" pitchFamily="34" charset="0"/>
              </a:rPr>
              <a:t> Object Properties</a:t>
            </a:r>
            <a:endParaRPr lang="en-IN" dirty="0"/>
          </a:p>
        </p:txBody>
      </p:sp>
      <p:sp>
        <p:nvSpPr>
          <p:cNvPr id="3" name="Content Placeholder 2">
            <a:extLst>
              <a:ext uri="{FF2B5EF4-FFF2-40B4-BE49-F238E27FC236}">
                <a16:creationId xmlns:a16="http://schemas.microsoft.com/office/drawing/2014/main" id="{3B5130B1-CE7B-4C49-B0F5-B288894DBA4C}"/>
              </a:ext>
            </a:extLst>
          </p:cNvPr>
          <p:cNvSpPr>
            <a:spLocks noGrp="1"/>
          </p:cNvSpPr>
          <p:nvPr>
            <p:ph idx="1"/>
          </p:nvPr>
        </p:nvSpPr>
        <p:spPr/>
        <p:txBody>
          <a:bodyPr>
            <a:normAutofit fontScale="77500" lnSpcReduction="20000"/>
          </a:bodyPr>
          <a:lstStyle/>
          <a:p>
            <a:r>
              <a:rPr lang="en-US" sz="3400" dirty="0" err="1"/>
              <a:t>Onreadystatechange</a:t>
            </a:r>
            <a:r>
              <a:rPr lang="en-US" sz="3400" dirty="0"/>
              <a:t>- Defines a function to be called when the </a:t>
            </a:r>
            <a:r>
              <a:rPr lang="en-US" sz="3400" dirty="0" err="1"/>
              <a:t>readyState</a:t>
            </a:r>
            <a:r>
              <a:rPr lang="en-US" sz="3400" dirty="0"/>
              <a:t> property changes</a:t>
            </a:r>
          </a:p>
          <a:p>
            <a:r>
              <a:rPr lang="en-US" sz="3400" dirty="0" err="1"/>
              <a:t>readyState</a:t>
            </a:r>
            <a:r>
              <a:rPr lang="en-US" sz="3400" dirty="0"/>
              <a:t>- Holds the status of the </a:t>
            </a:r>
            <a:r>
              <a:rPr lang="en-US" sz="3400" dirty="0" err="1"/>
              <a:t>XMLHttpRequest</a:t>
            </a:r>
            <a:r>
              <a:rPr lang="en-US" sz="3400" dirty="0"/>
              <a:t>.</a:t>
            </a:r>
          </a:p>
          <a:p>
            <a:pPr lvl="1">
              <a:buFont typeface="Wingdings" panose="05000000000000000000" pitchFamily="2" charset="2"/>
              <a:buChar char="§"/>
            </a:pPr>
            <a:r>
              <a:rPr lang="en-US" sz="3000" dirty="0"/>
              <a:t>0: request not initialized</a:t>
            </a:r>
            <a:br>
              <a:rPr lang="en-US" sz="3000" dirty="0"/>
            </a:br>
            <a:r>
              <a:rPr lang="en-US" sz="3000" dirty="0"/>
              <a:t>1: server connection established</a:t>
            </a:r>
            <a:br>
              <a:rPr lang="en-US" sz="3000" dirty="0"/>
            </a:br>
            <a:r>
              <a:rPr lang="en-US" sz="3000" dirty="0"/>
              <a:t>2: request received</a:t>
            </a:r>
            <a:br>
              <a:rPr lang="en-US" sz="3000" dirty="0"/>
            </a:br>
            <a:r>
              <a:rPr lang="en-US" sz="3000" dirty="0"/>
              <a:t>3: processing request</a:t>
            </a:r>
            <a:br>
              <a:rPr lang="en-US" sz="3000" dirty="0"/>
            </a:br>
            <a:r>
              <a:rPr lang="en-US" sz="3000" dirty="0"/>
              <a:t>4: request finished and response is ready</a:t>
            </a:r>
          </a:p>
          <a:p>
            <a:r>
              <a:rPr lang="en-US" sz="3400" dirty="0" err="1"/>
              <a:t>responseText</a:t>
            </a:r>
            <a:r>
              <a:rPr lang="en-US" sz="3400" dirty="0"/>
              <a:t>- Returns the response data as a string</a:t>
            </a:r>
          </a:p>
          <a:p>
            <a:r>
              <a:rPr lang="en-US" sz="3400" dirty="0"/>
              <a:t>Status- Returns the status-number of a request</a:t>
            </a:r>
          </a:p>
        </p:txBody>
      </p:sp>
    </p:spTree>
    <p:extLst>
      <p:ext uri="{BB962C8B-B14F-4D97-AF65-F5344CB8AC3E}">
        <p14:creationId xmlns:p14="http://schemas.microsoft.com/office/powerpoint/2010/main" val="2854964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5049-96DC-4418-B683-DD24C7333754}"/>
              </a:ext>
            </a:extLst>
          </p:cNvPr>
          <p:cNvSpPr>
            <a:spLocks noGrp="1"/>
          </p:cNvSpPr>
          <p:nvPr>
            <p:ph type="title"/>
          </p:nvPr>
        </p:nvSpPr>
        <p:spPr/>
        <p:txBody>
          <a:bodyPr>
            <a:normAutofit/>
          </a:bodyPr>
          <a:lstStyle/>
          <a:p>
            <a:r>
              <a:rPr lang="en-US" sz="4400" dirty="0">
                <a:effectLst/>
                <a:latin typeface="Calibri" panose="020F0502020204030204" pitchFamily="34" charset="0"/>
                <a:ea typeface="Calibri" panose="020F0502020204030204" pitchFamily="34" charset="0"/>
                <a:cs typeface="Times New Roman" panose="02020603050405020304" pitchFamily="18" charset="0"/>
              </a:rPr>
              <a:t>The AJAX process</a:t>
            </a:r>
            <a:endParaRPr lang="en-IN" dirty="0"/>
          </a:p>
        </p:txBody>
      </p:sp>
      <p:sp>
        <p:nvSpPr>
          <p:cNvPr id="3" name="Content Placeholder 2">
            <a:extLst>
              <a:ext uri="{FF2B5EF4-FFF2-40B4-BE49-F238E27FC236}">
                <a16:creationId xmlns:a16="http://schemas.microsoft.com/office/drawing/2014/main" id="{9A90837E-F17E-4A79-A9A9-1213C905A69E}"/>
              </a:ext>
            </a:extLst>
          </p:cNvPr>
          <p:cNvSpPr>
            <a:spLocks noGrp="1"/>
          </p:cNvSpPr>
          <p:nvPr>
            <p:ph idx="1"/>
          </p:nvPr>
        </p:nvSpPr>
        <p:spPr>
          <a:xfrm>
            <a:off x="457200" y="1200150"/>
            <a:ext cx="8229600" cy="3657599"/>
          </a:xfrm>
        </p:spPr>
        <p:txBody>
          <a:bodyPr>
            <a:normAutofit fontScale="85000" lnSpcReduction="20000"/>
          </a:bodyPr>
          <a:lstStyle/>
          <a:p>
            <a:pPr>
              <a:lnSpc>
                <a:spcPct val="107000"/>
              </a:lnSpc>
              <a:spcAft>
                <a:spcPts val="800"/>
              </a:spcAft>
            </a:pPr>
            <a:r>
              <a:rPr lang="en-US" sz="3000" dirty="0"/>
              <a:t>JavaScript code and HTTP Requestor work together independently</a:t>
            </a:r>
          </a:p>
          <a:p>
            <a:pPr>
              <a:lnSpc>
                <a:spcPct val="107000"/>
              </a:lnSpc>
              <a:spcAft>
                <a:spcPts val="800"/>
              </a:spcAft>
            </a:pPr>
            <a:r>
              <a:rPr lang="en-US" sz="3000" dirty="0"/>
              <a:t>The HTTP requestor is given address of the JavaScript function response handler- callback function.</a:t>
            </a:r>
            <a:endParaRPr lang="en-IN" sz="3000" dirty="0"/>
          </a:p>
          <a:p>
            <a:pPr>
              <a:lnSpc>
                <a:spcPct val="107000"/>
              </a:lnSpc>
              <a:spcAft>
                <a:spcPts val="800"/>
              </a:spcAft>
            </a:pPr>
            <a:r>
              <a:rPr lang="en-US" sz="3000" dirty="0"/>
              <a:t>If in AJAX, we use the code differently, then requests and responses can get mixed and a race condition might get developed.</a:t>
            </a:r>
          </a:p>
          <a:p>
            <a:pPr>
              <a:lnSpc>
                <a:spcPct val="107000"/>
              </a:lnSpc>
              <a:spcAft>
                <a:spcPts val="800"/>
              </a:spcAft>
            </a:pPr>
            <a:r>
              <a:rPr lang="en-US" sz="3000" dirty="0"/>
              <a:t>Hence mind the sequence!</a:t>
            </a:r>
            <a:endParaRPr lang="en-IN" sz="3000" dirty="0"/>
          </a:p>
          <a:p>
            <a:endParaRPr lang="en-IN" dirty="0"/>
          </a:p>
        </p:txBody>
      </p:sp>
    </p:spTree>
    <p:extLst>
      <p:ext uri="{BB962C8B-B14F-4D97-AF65-F5344CB8AC3E}">
        <p14:creationId xmlns:p14="http://schemas.microsoft.com/office/powerpoint/2010/main" val="326004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0ACE-3D03-4DBC-8EDF-A9B4D1499C80}"/>
              </a:ext>
            </a:extLst>
          </p:cNvPr>
          <p:cNvSpPr>
            <a:spLocks noGrp="1"/>
          </p:cNvSpPr>
          <p:nvPr>
            <p:ph type="title"/>
          </p:nvPr>
        </p:nvSpPr>
        <p:spPr/>
        <p:txBody>
          <a:bodyPr/>
          <a:lstStyle/>
          <a:p>
            <a:r>
              <a:rPr lang="en-US" dirty="0"/>
              <a:t>Request</a:t>
            </a:r>
            <a:endParaRPr lang="en-IN" dirty="0"/>
          </a:p>
        </p:txBody>
      </p:sp>
      <p:sp>
        <p:nvSpPr>
          <p:cNvPr id="3" name="Content Placeholder 2">
            <a:extLst>
              <a:ext uri="{FF2B5EF4-FFF2-40B4-BE49-F238E27FC236}">
                <a16:creationId xmlns:a16="http://schemas.microsoft.com/office/drawing/2014/main" id="{5F02F16A-41D3-44D1-A27A-0E380D40A108}"/>
              </a:ext>
            </a:extLst>
          </p:cNvPr>
          <p:cNvSpPr>
            <a:spLocks noGrp="1"/>
          </p:cNvSpPr>
          <p:nvPr>
            <p:ph idx="1"/>
          </p:nvPr>
        </p:nvSpPr>
        <p:spPr>
          <a:xfrm>
            <a:off x="457200" y="1200151"/>
            <a:ext cx="8229600" cy="3737370"/>
          </a:xfrm>
        </p:spPr>
        <p:txBody>
          <a:bodyPr>
            <a:normAutofit fontScale="55000" lnSpcReduction="20000"/>
          </a:bodyPr>
          <a:lstStyle/>
          <a:p>
            <a:r>
              <a:rPr lang="en-IN" b="0" dirty="0" err="1">
                <a:solidFill>
                  <a:srgbClr val="9CDCFE"/>
                </a:solidFill>
                <a:effectLst/>
                <a:latin typeface="Consolas" panose="020B0609020204030204" pitchFamily="49" charset="0"/>
              </a:rPr>
              <a:t>xhttp</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onreadystatechange</a:t>
            </a:r>
            <a:r>
              <a:rPr lang="en-IN" b="0" dirty="0">
                <a:solidFill>
                  <a:srgbClr val="D4D4D4"/>
                </a:solidFill>
                <a:effectLst/>
                <a:latin typeface="Consolas" panose="020B0609020204030204" pitchFamily="49" charset="0"/>
              </a:rPr>
              <a:t> = </a:t>
            </a:r>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 () {</a:t>
            </a:r>
          </a:p>
          <a:p>
            <a:br>
              <a:rPr lang="en-IN" b="0" dirty="0">
                <a:solidFill>
                  <a:srgbClr val="D4D4D4"/>
                </a:solidFill>
                <a:effectLst/>
                <a:latin typeface="Consolas" panose="020B0609020204030204" pitchFamily="49" charset="0"/>
              </a:rPr>
            </a:br>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if</a:t>
            </a:r>
            <a:r>
              <a:rPr lang="en-IN" b="0" dirty="0">
                <a:solidFill>
                  <a:srgbClr val="D4D4D4"/>
                </a:solidFill>
                <a:effectLst/>
                <a:latin typeface="Consolas" panose="020B0609020204030204" pitchFamily="49" charset="0"/>
              </a:rPr>
              <a:t> (</a:t>
            </a:r>
            <a:r>
              <a:rPr lang="en-IN" b="0" dirty="0" err="1">
                <a:solidFill>
                  <a:srgbClr val="569CD6"/>
                </a:solidFill>
                <a:effectLst/>
                <a:latin typeface="Consolas" panose="020B0609020204030204" pitchFamily="49" charset="0"/>
              </a:rPr>
              <a:t>this</a:t>
            </a:r>
            <a:r>
              <a:rPr lang="en-IN" b="0" dirty="0" err="1">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readyState</a:t>
            </a:r>
            <a:r>
              <a:rPr lang="en-IN" b="0" dirty="0">
                <a:solidFill>
                  <a:srgbClr val="D4D4D4"/>
                </a:solidFill>
                <a:effectLst/>
                <a:latin typeface="Consolas" panose="020B0609020204030204" pitchFamily="49" charset="0"/>
              </a:rPr>
              <a:t> == </a:t>
            </a:r>
            <a:r>
              <a:rPr lang="en-IN" b="0" dirty="0">
                <a:solidFill>
                  <a:srgbClr val="B5CEA8"/>
                </a:solidFill>
                <a:effectLst/>
                <a:latin typeface="Consolas" panose="020B0609020204030204" pitchFamily="49" charset="0"/>
              </a:rPr>
              <a:t>4</a:t>
            </a:r>
            <a:r>
              <a:rPr lang="en-IN" b="0" dirty="0">
                <a:solidFill>
                  <a:srgbClr val="D4D4D4"/>
                </a:solidFill>
                <a:effectLst/>
                <a:latin typeface="Consolas" panose="020B0609020204030204" pitchFamily="49" charset="0"/>
              </a:rPr>
              <a:t> &amp;&amp; </a:t>
            </a:r>
            <a:r>
              <a:rPr lang="en-IN" b="0" dirty="0" err="1">
                <a:solidFill>
                  <a:srgbClr val="569CD6"/>
                </a:solidFill>
                <a:effectLst/>
                <a:latin typeface="Consolas" panose="020B0609020204030204" pitchFamily="49" charset="0"/>
              </a:rPr>
              <a:t>this</a:t>
            </a:r>
            <a:r>
              <a:rPr lang="en-IN" b="0" dirty="0" err="1">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status</a:t>
            </a:r>
            <a:r>
              <a:rPr lang="en-IN" b="0" dirty="0">
                <a:solidFill>
                  <a:srgbClr val="D4D4D4"/>
                </a:solidFill>
                <a:effectLst/>
                <a:latin typeface="Consolas" panose="020B0609020204030204" pitchFamily="49" charset="0"/>
              </a:rPr>
              <a:t> == </a:t>
            </a:r>
            <a:r>
              <a:rPr lang="en-IN" b="0" dirty="0">
                <a:solidFill>
                  <a:srgbClr val="B5CEA8"/>
                </a:solidFill>
                <a:effectLst/>
                <a:latin typeface="Consolas" panose="020B0609020204030204" pitchFamily="49" charset="0"/>
              </a:rPr>
              <a:t>200</a:t>
            </a:r>
            <a:r>
              <a:rPr lang="en-IN" b="0" dirty="0">
                <a:solidFill>
                  <a:srgbClr val="D4D4D4"/>
                </a:solidFill>
                <a:effectLst/>
                <a:latin typeface="Consolas" panose="020B0609020204030204" pitchFamily="49" charset="0"/>
              </a:rPr>
              <a:t>) {</a:t>
            </a:r>
          </a:p>
          <a:p>
            <a:br>
              <a:rPr lang="en-IN" b="0" dirty="0">
                <a:solidFill>
                  <a:srgbClr val="D4D4D4"/>
                </a:solidFill>
                <a:effectLst/>
                <a:latin typeface="Consolas" panose="020B0609020204030204" pitchFamily="49" charset="0"/>
              </a:rPr>
            </a:b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document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getElementById</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“test"</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innerHTML</a:t>
            </a:r>
            <a:r>
              <a:rPr lang="en-IN" b="0" dirty="0">
                <a:solidFill>
                  <a:srgbClr val="D4D4D4"/>
                </a:solidFill>
                <a:effectLst/>
                <a:latin typeface="Consolas" panose="020B0609020204030204" pitchFamily="49" charset="0"/>
              </a:rPr>
              <a:t> = </a:t>
            </a:r>
            <a:r>
              <a:rPr lang="en-IN" b="0" dirty="0" err="1">
                <a:solidFill>
                  <a:srgbClr val="569CD6"/>
                </a:solidFill>
                <a:effectLst/>
                <a:latin typeface="Consolas" panose="020B0609020204030204" pitchFamily="49" charset="0"/>
              </a:rPr>
              <a:t>this</a:t>
            </a:r>
            <a:r>
              <a:rPr lang="en-IN" b="0" dirty="0" err="1">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responseText</a:t>
            </a:r>
            <a:r>
              <a:rPr lang="en-IN" b="0" dirty="0">
                <a:solidFill>
                  <a:srgbClr val="D4D4D4"/>
                </a:solidFill>
                <a:effectLst/>
                <a:latin typeface="Consolas" panose="020B0609020204030204" pitchFamily="49" charset="0"/>
              </a:rPr>
              <a:t>;</a:t>
            </a:r>
            <a:br>
              <a:rPr lang="en-IN" b="0" dirty="0">
                <a:solidFill>
                  <a:srgbClr val="D4D4D4"/>
                </a:solidFill>
                <a:effectLst/>
                <a:latin typeface="Consolas" panose="020B0609020204030204" pitchFamily="49" charset="0"/>
              </a:rPr>
            </a:b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a:t>
            </a:r>
          </a:p>
          <a:p>
            <a:r>
              <a:rPr lang="en-IN" dirty="0" err="1">
                <a:solidFill>
                  <a:srgbClr val="9CDCFE"/>
                </a:solidFill>
                <a:latin typeface="Consolas" panose="020B0609020204030204" pitchFamily="49" charset="0"/>
              </a:rPr>
              <a:t>xhttp</a:t>
            </a:r>
            <a:r>
              <a:rPr lang="en-IN" dirty="0" err="1">
                <a:solidFill>
                  <a:srgbClr val="D4D4D4"/>
                </a:solidFill>
                <a:latin typeface="Consolas" panose="020B0609020204030204" pitchFamily="49" charset="0"/>
              </a:rPr>
              <a:t>.</a:t>
            </a:r>
            <a:r>
              <a:rPr lang="en-IN" dirty="0" err="1">
                <a:solidFill>
                  <a:srgbClr val="DCDCAA"/>
                </a:solidFill>
                <a:latin typeface="Consolas" panose="020B0609020204030204" pitchFamily="49" charset="0"/>
              </a:rPr>
              <a:t>open</a:t>
            </a:r>
            <a:r>
              <a:rPr lang="en-IN" dirty="0">
                <a:solidFill>
                  <a:srgbClr val="D4D4D4"/>
                </a:solidFill>
                <a:latin typeface="Consolas" panose="020B0609020204030204" pitchFamily="49" charset="0"/>
              </a:rPr>
              <a:t>(</a:t>
            </a:r>
            <a:r>
              <a:rPr lang="en-IN" dirty="0">
                <a:solidFill>
                  <a:srgbClr val="CE9178"/>
                </a:solidFill>
                <a:latin typeface="Consolas" panose="020B0609020204030204" pitchFamily="49" charset="0"/>
              </a:rPr>
              <a:t>"GET"</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"ajax_info.txt"</a:t>
            </a:r>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true</a:t>
            </a:r>
            <a:r>
              <a:rPr lang="en-IN" dirty="0">
                <a:solidFill>
                  <a:srgbClr val="D4D4D4"/>
                </a:solidFill>
                <a:latin typeface="Consolas" panose="020B0609020204030204" pitchFamily="49" charset="0"/>
              </a:rPr>
              <a:t>);</a:t>
            </a:r>
          </a:p>
          <a:p>
            <a:r>
              <a:rPr lang="en-IN" dirty="0" err="1">
                <a:solidFill>
                  <a:srgbClr val="9CDCFE"/>
                </a:solidFill>
                <a:latin typeface="Consolas" panose="020B0609020204030204" pitchFamily="49" charset="0"/>
              </a:rPr>
              <a:t>xhttp</a:t>
            </a:r>
            <a:r>
              <a:rPr lang="en-IN" dirty="0" err="1">
                <a:solidFill>
                  <a:srgbClr val="D4D4D4"/>
                </a:solidFill>
                <a:latin typeface="Consolas" panose="020B0609020204030204" pitchFamily="49" charset="0"/>
              </a:rPr>
              <a:t>.</a:t>
            </a:r>
            <a:r>
              <a:rPr lang="en-IN" dirty="0" err="1">
                <a:solidFill>
                  <a:srgbClr val="DCDCAA"/>
                </a:solidFill>
                <a:latin typeface="Consolas" panose="020B0609020204030204" pitchFamily="49" charset="0"/>
              </a:rPr>
              <a:t>send</a:t>
            </a:r>
            <a:r>
              <a:rPr lang="en-IN" dirty="0">
                <a:solidFill>
                  <a:srgbClr val="D4D4D4"/>
                </a:solidFill>
                <a:latin typeface="Consolas" panose="020B0609020204030204" pitchFamily="49" charset="0"/>
              </a:rPr>
              <a:t>();</a:t>
            </a:r>
          </a:p>
          <a:p>
            <a:r>
              <a:rPr lang="en-IN" dirty="0">
                <a:solidFill>
                  <a:srgbClr val="9CDCFE"/>
                </a:solidFill>
                <a:latin typeface="Consolas" panose="020B0609020204030204" pitchFamily="49" charset="0"/>
              </a:rPr>
              <a:t>or</a:t>
            </a:r>
            <a:r>
              <a:rPr lang="en-IN" dirty="0">
                <a:solidFill>
                  <a:srgbClr val="D4D4D4"/>
                </a:solidFill>
                <a:latin typeface="Consolas" panose="020B0609020204030204" pitchFamily="49" charset="0"/>
              </a:rPr>
              <a:t> </a:t>
            </a:r>
            <a:r>
              <a:rPr lang="en-IN" dirty="0" err="1">
                <a:solidFill>
                  <a:srgbClr val="9CDCFE"/>
                </a:solidFill>
                <a:latin typeface="Consolas" panose="020B0609020204030204" pitchFamily="49" charset="0"/>
              </a:rPr>
              <a:t>xhttp</a:t>
            </a:r>
            <a:r>
              <a:rPr lang="en-IN" dirty="0" err="1">
                <a:solidFill>
                  <a:srgbClr val="D4D4D4"/>
                </a:solidFill>
                <a:latin typeface="Consolas" panose="020B0609020204030204" pitchFamily="49" charset="0"/>
              </a:rPr>
              <a:t>.</a:t>
            </a:r>
            <a:r>
              <a:rPr lang="en-IN" dirty="0" err="1">
                <a:solidFill>
                  <a:srgbClr val="DCDCAA"/>
                </a:solidFill>
                <a:latin typeface="Consolas" panose="020B0609020204030204" pitchFamily="49" charset="0"/>
              </a:rPr>
              <a:t>send</a:t>
            </a:r>
            <a:r>
              <a:rPr lang="en-IN" dirty="0">
                <a:solidFill>
                  <a:srgbClr val="D4D4D4"/>
                </a:solidFill>
                <a:latin typeface="Consolas" panose="020B0609020204030204" pitchFamily="49" charset="0"/>
              </a:rPr>
              <a:t>(“</a:t>
            </a:r>
            <a:r>
              <a:rPr lang="en-IN" dirty="0" err="1">
                <a:solidFill>
                  <a:srgbClr val="9CDCFE"/>
                </a:solidFill>
                <a:latin typeface="Consolas" panose="020B0609020204030204" pitchFamily="49" charset="0"/>
              </a:rPr>
              <a:t>jsonstring</a:t>
            </a:r>
            <a:r>
              <a:rPr lang="en-IN" dirty="0">
                <a:solidFill>
                  <a:srgbClr val="D4D4D4"/>
                </a:solidFill>
                <a:latin typeface="Consolas" panose="020B0609020204030204" pitchFamily="49" charset="0"/>
              </a:rPr>
              <a:t>”);</a:t>
            </a:r>
          </a:p>
          <a:p>
            <a:r>
              <a:rPr lang="en-IN" sz="4700" dirty="0"/>
              <a:t>If want synchronous, add false as async argument</a:t>
            </a:r>
          </a:p>
        </p:txBody>
      </p:sp>
      <p:sp>
        <p:nvSpPr>
          <p:cNvPr id="4" name="Callout: Down Arrow 3">
            <a:extLst>
              <a:ext uri="{FF2B5EF4-FFF2-40B4-BE49-F238E27FC236}">
                <a16:creationId xmlns:a16="http://schemas.microsoft.com/office/drawing/2014/main" id="{228CE0D2-ADD4-4581-AFC1-ED51AA56EFA9}"/>
              </a:ext>
            </a:extLst>
          </p:cNvPr>
          <p:cNvSpPr/>
          <p:nvPr/>
        </p:nvSpPr>
        <p:spPr>
          <a:xfrm>
            <a:off x="1066800" y="205979"/>
            <a:ext cx="2362200" cy="1066800"/>
          </a:xfrm>
          <a:prstGeom prst="down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Event triggered at change in </a:t>
            </a:r>
            <a:r>
              <a:rPr lang="en-US" dirty="0" err="1"/>
              <a:t>readyState</a:t>
            </a:r>
            <a:endParaRPr lang="en-IN" dirty="0"/>
          </a:p>
        </p:txBody>
      </p:sp>
    </p:spTree>
    <p:extLst>
      <p:ext uri="{BB962C8B-B14F-4D97-AF65-F5344CB8AC3E}">
        <p14:creationId xmlns:p14="http://schemas.microsoft.com/office/powerpoint/2010/main" val="3068172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827FE-0F45-400C-8C36-BFE38A0421F1}"/>
              </a:ext>
            </a:extLst>
          </p:cNvPr>
          <p:cNvSpPr>
            <a:spLocks noGrp="1"/>
          </p:cNvSpPr>
          <p:nvPr>
            <p:ph type="title"/>
          </p:nvPr>
        </p:nvSpPr>
        <p:spPr/>
        <p:txBody>
          <a:bodyPr/>
          <a:lstStyle/>
          <a:p>
            <a:r>
              <a:rPr lang="en-US" dirty="0"/>
              <a:t>Response</a:t>
            </a:r>
            <a:endParaRPr lang="en-IN" dirty="0"/>
          </a:p>
        </p:txBody>
      </p:sp>
      <p:sp>
        <p:nvSpPr>
          <p:cNvPr id="3" name="Content Placeholder 2">
            <a:extLst>
              <a:ext uri="{FF2B5EF4-FFF2-40B4-BE49-F238E27FC236}">
                <a16:creationId xmlns:a16="http://schemas.microsoft.com/office/drawing/2014/main" id="{7BA1667E-9BAA-42BC-8623-A79C888508E8}"/>
              </a:ext>
            </a:extLst>
          </p:cNvPr>
          <p:cNvSpPr>
            <a:spLocks noGrp="1"/>
          </p:cNvSpPr>
          <p:nvPr>
            <p:ph idx="1"/>
          </p:nvPr>
        </p:nvSpPr>
        <p:spPr/>
        <p:txBody>
          <a:bodyPr>
            <a:normAutofit lnSpcReduction="10000"/>
          </a:bodyPr>
          <a:lstStyle/>
          <a:p>
            <a:r>
              <a:rPr lang="en-US" sz="3000" dirty="0"/>
              <a:t>Adding different callback functions for different AJAX responses so responses are handled separately</a:t>
            </a:r>
          </a:p>
          <a:p>
            <a:r>
              <a:rPr lang="en-US" sz="3000" dirty="0"/>
              <a:t>Response property- </a:t>
            </a:r>
            <a:r>
              <a:rPr lang="en-IN" sz="3000" dirty="0" err="1"/>
              <a:t>reqobj.responseText</a:t>
            </a:r>
            <a:endParaRPr lang="en-IN" sz="3000" dirty="0"/>
          </a:p>
          <a:p>
            <a:r>
              <a:rPr lang="en-IN" sz="3000" dirty="0"/>
              <a:t>Response methods- </a:t>
            </a:r>
            <a:r>
              <a:rPr lang="en-IN" sz="3000" dirty="0" err="1"/>
              <a:t>getAllResponseHeaders</a:t>
            </a:r>
            <a:r>
              <a:rPr lang="en-IN" sz="3000" dirty="0"/>
              <a:t>() </a:t>
            </a:r>
          </a:p>
          <a:p>
            <a:r>
              <a:rPr lang="en-IN" sz="3000" dirty="0" err="1"/>
              <a:t>this.getAllResponseHeaders</a:t>
            </a:r>
            <a:r>
              <a:rPr lang="en-IN" sz="3000" dirty="0"/>
              <a:t>() in </a:t>
            </a:r>
            <a:r>
              <a:rPr lang="en-IN" sz="3000" dirty="0" err="1"/>
              <a:t>onreadystatechange</a:t>
            </a:r>
            <a:r>
              <a:rPr lang="en-IN" sz="3000" dirty="0"/>
              <a:t> function</a:t>
            </a:r>
          </a:p>
        </p:txBody>
      </p:sp>
    </p:spTree>
    <p:extLst>
      <p:ext uri="{BB962C8B-B14F-4D97-AF65-F5344CB8AC3E}">
        <p14:creationId xmlns:p14="http://schemas.microsoft.com/office/powerpoint/2010/main" val="3777314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2780F-3E3F-45BA-A587-7D41A6938F24}"/>
              </a:ext>
            </a:extLst>
          </p:cNvPr>
          <p:cNvSpPr>
            <a:spLocks noGrp="1"/>
          </p:cNvSpPr>
          <p:nvPr>
            <p:ph type="title"/>
          </p:nvPr>
        </p:nvSpPr>
        <p:spPr/>
        <p:txBody>
          <a:bodyPr/>
          <a:lstStyle/>
          <a:p>
            <a:r>
              <a:rPr lang="en-US" dirty="0"/>
              <a:t>jQuery and AJAX</a:t>
            </a:r>
            <a:endParaRPr lang="en-IN" dirty="0"/>
          </a:p>
        </p:txBody>
      </p:sp>
      <p:sp>
        <p:nvSpPr>
          <p:cNvPr id="3" name="Content Placeholder 2">
            <a:extLst>
              <a:ext uri="{FF2B5EF4-FFF2-40B4-BE49-F238E27FC236}">
                <a16:creationId xmlns:a16="http://schemas.microsoft.com/office/drawing/2014/main" id="{C434DF05-CA4A-4EE2-A87D-140B0FD6175F}"/>
              </a:ext>
            </a:extLst>
          </p:cNvPr>
          <p:cNvSpPr>
            <a:spLocks noGrp="1"/>
          </p:cNvSpPr>
          <p:nvPr>
            <p:ph idx="1"/>
          </p:nvPr>
        </p:nvSpPr>
        <p:spPr/>
        <p:txBody>
          <a:bodyPr>
            <a:normAutofit fontScale="77500" lnSpcReduction="20000"/>
          </a:bodyPr>
          <a:lstStyle/>
          <a:p>
            <a:r>
              <a:rPr lang="en-US" b="0" dirty="0">
                <a:solidFill>
                  <a:srgbClr val="000000"/>
                </a:solidFill>
                <a:effectLst/>
              </a:rPr>
              <a:t>$(selector).load(</a:t>
            </a:r>
            <a:r>
              <a:rPr lang="en-US" b="0" dirty="0" err="1">
                <a:solidFill>
                  <a:srgbClr val="000000"/>
                </a:solidFill>
                <a:effectLst/>
              </a:rPr>
              <a:t>URL,</a:t>
            </a:r>
            <a:r>
              <a:rPr lang="en-US" b="0" dirty="0" err="1">
                <a:solidFill>
                  <a:schemeClr val="bg1">
                    <a:lumMod val="65000"/>
                  </a:schemeClr>
                </a:solidFill>
                <a:effectLst/>
              </a:rPr>
              <a:t>data,callback</a:t>
            </a:r>
            <a:r>
              <a:rPr lang="en-US" b="0" dirty="0">
                <a:solidFill>
                  <a:srgbClr val="000000"/>
                </a:solidFill>
                <a:effectLst/>
              </a:rPr>
              <a:t>);</a:t>
            </a:r>
          </a:p>
          <a:p>
            <a:pPr algn="l"/>
            <a:r>
              <a:rPr lang="en-US" dirty="0">
                <a:solidFill>
                  <a:srgbClr val="000000"/>
                </a:solidFill>
              </a:rPr>
              <a:t>The callback function can have different parameters:</a:t>
            </a:r>
          </a:p>
          <a:p>
            <a:pPr lvl="1">
              <a:buFont typeface="Arial" panose="020B0604020202020204" pitchFamily="34" charset="0"/>
              <a:buChar char="•"/>
            </a:pPr>
            <a:r>
              <a:rPr lang="en-US" dirty="0" err="1">
                <a:solidFill>
                  <a:srgbClr val="000000"/>
                </a:solidFill>
              </a:rPr>
              <a:t>responseTxt</a:t>
            </a:r>
            <a:r>
              <a:rPr lang="en-US" dirty="0">
                <a:solidFill>
                  <a:srgbClr val="000000"/>
                </a:solidFill>
              </a:rPr>
              <a:t> - contains the resulting content if the call succeeds</a:t>
            </a:r>
          </a:p>
          <a:p>
            <a:pPr lvl="1">
              <a:buFont typeface="Arial" panose="020B0604020202020204" pitchFamily="34" charset="0"/>
              <a:buChar char="•"/>
            </a:pPr>
            <a:r>
              <a:rPr lang="en-US" dirty="0" err="1">
                <a:solidFill>
                  <a:srgbClr val="000000"/>
                </a:solidFill>
              </a:rPr>
              <a:t>statusTxt</a:t>
            </a:r>
            <a:r>
              <a:rPr lang="en-US" dirty="0">
                <a:solidFill>
                  <a:srgbClr val="000000"/>
                </a:solidFill>
              </a:rPr>
              <a:t> - contains the status of the call</a:t>
            </a:r>
          </a:p>
          <a:p>
            <a:pPr lvl="1">
              <a:buFont typeface="Arial" panose="020B0604020202020204" pitchFamily="34" charset="0"/>
              <a:buChar char="•"/>
            </a:pPr>
            <a:r>
              <a:rPr lang="en-US" dirty="0">
                <a:solidFill>
                  <a:srgbClr val="000000"/>
                </a:solidFill>
              </a:rPr>
              <a:t>req - contains the </a:t>
            </a:r>
            <a:r>
              <a:rPr lang="en-US" dirty="0" err="1">
                <a:solidFill>
                  <a:srgbClr val="000000"/>
                </a:solidFill>
              </a:rPr>
              <a:t>XMLHttpRequest</a:t>
            </a:r>
            <a:r>
              <a:rPr lang="en-US" dirty="0">
                <a:solidFill>
                  <a:srgbClr val="000000"/>
                </a:solidFill>
              </a:rPr>
              <a:t> object</a:t>
            </a:r>
          </a:p>
          <a:p>
            <a:r>
              <a:rPr lang="en-IN" b="0" dirty="0">
                <a:solidFill>
                  <a:srgbClr val="000000"/>
                </a:solidFill>
                <a:effectLst/>
              </a:rPr>
              <a:t>$.get(URL, </a:t>
            </a:r>
            <a:r>
              <a:rPr lang="en-IN" b="0" dirty="0" err="1">
                <a:solidFill>
                  <a:schemeClr val="bg1">
                    <a:lumMod val="65000"/>
                  </a:schemeClr>
                </a:solidFill>
                <a:effectLst/>
              </a:rPr>
              <a:t>callback</a:t>
            </a:r>
            <a:r>
              <a:rPr lang="en-IN" b="0" dirty="0">
                <a:solidFill>
                  <a:srgbClr val="000000"/>
                </a:solidFill>
                <a:effectLst/>
              </a:rPr>
              <a:t>);</a:t>
            </a:r>
          </a:p>
          <a:p>
            <a:r>
              <a:rPr lang="en-US" dirty="0">
                <a:solidFill>
                  <a:srgbClr val="000000"/>
                </a:solidFill>
              </a:rPr>
              <a:t>$.get( </a:t>
            </a:r>
            <a:r>
              <a:rPr lang="en-US" dirty="0" err="1">
                <a:solidFill>
                  <a:srgbClr val="000000"/>
                </a:solidFill>
              </a:rPr>
              <a:t>url</a:t>
            </a:r>
            <a:r>
              <a:rPr lang="en-US" dirty="0">
                <a:solidFill>
                  <a:srgbClr val="000000"/>
                </a:solidFill>
              </a:rPr>
              <a:t> [, data ] [, success ] [, </a:t>
            </a:r>
            <a:r>
              <a:rPr lang="en-US" dirty="0" err="1">
                <a:solidFill>
                  <a:srgbClr val="000000"/>
                </a:solidFill>
              </a:rPr>
              <a:t>dataType</a:t>
            </a:r>
            <a:r>
              <a:rPr lang="en-US" dirty="0">
                <a:solidFill>
                  <a:srgbClr val="000000"/>
                </a:solidFill>
              </a:rPr>
              <a:t> ] )</a:t>
            </a:r>
          </a:p>
          <a:p>
            <a:r>
              <a:rPr lang="en-IN" dirty="0">
                <a:solidFill>
                  <a:srgbClr val="000000"/>
                </a:solidFill>
              </a:rPr>
              <a:t>$.post(URL, </a:t>
            </a:r>
            <a:r>
              <a:rPr lang="en-IN" dirty="0">
                <a:solidFill>
                  <a:schemeClr val="bg1">
                    <a:lumMod val="50000"/>
                  </a:schemeClr>
                </a:solidFill>
              </a:rPr>
              <a:t>data, </a:t>
            </a:r>
            <a:r>
              <a:rPr lang="en-IN" dirty="0" err="1">
                <a:solidFill>
                  <a:schemeClr val="bg1">
                    <a:lumMod val="50000"/>
                  </a:schemeClr>
                </a:solidFill>
              </a:rPr>
              <a:t>callback</a:t>
            </a:r>
            <a:r>
              <a:rPr lang="en-IN" dirty="0">
                <a:solidFill>
                  <a:srgbClr val="000000"/>
                </a:solidFill>
              </a:rPr>
              <a:t>);</a:t>
            </a:r>
          </a:p>
          <a:p>
            <a:r>
              <a:rPr lang="en-US" dirty="0">
                <a:solidFill>
                  <a:srgbClr val="000000"/>
                </a:solidFill>
              </a:rPr>
              <a:t>$.post( </a:t>
            </a:r>
            <a:r>
              <a:rPr lang="en-US" dirty="0" err="1">
                <a:solidFill>
                  <a:srgbClr val="000000"/>
                </a:solidFill>
              </a:rPr>
              <a:t>url</a:t>
            </a:r>
            <a:r>
              <a:rPr lang="en-US" dirty="0">
                <a:solidFill>
                  <a:srgbClr val="000000"/>
                </a:solidFill>
              </a:rPr>
              <a:t> [, data ] [, success ] [, </a:t>
            </a:r>
            <a:r>
              <a:rPr lang="en-US" dirty="0" err="1">
                <a:solidFill>
                  <a:srgbClr val="000000"/>
                </a:solidFill>
              </a:rPr>
              <a:t>dataType</a:t>
            </a:r>
            <a:r>
              <a:rPr lang="en-US" dirty="0">
                <a:solidFill>
                  <a:srgbClr val="000000"/>
                </a:solidFill>
              </a:rPr>
              <a:t> ] )</a:t>
            </a:r>
          </a:p>
          <a:p>
            <a:pPr lvl="1">
              <a:buFont typeface="Arial" panose="020B0604020202020204" pitchFamily="34" charset="0"/>
              <a:buChar char="•"/>
            </a:pPr>
            <a:endParaRPr lang="en-US" sz="3200" dirty="0">
              <a:solidFill>
                <a:srgbClr val="000000"/>
              </a:solidFill>
            </a:endParaRPr>
          </a:p>
          <a:p>
            <a:endParaRPr lang="en-US" dirty="0"/>
          </a:p>
          <a:p>
            <a:endParaRPr lang="en-IN" dirty="0"/>
          </a:p>
        </p:txBody>
      </p:sp>
    </p:spTree>
    <p:extLst>
      <p:ext uri="{BB962C8B-B14F-4D97-AF65-F5344CB8AC3E}">
        <p14:creationId xmlns:p14="http://schemas.microsoft.com/office/powerpoint/2010/main" val="3305598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6133-DABB-4864-A15C-E5CF1221D968}"/>
              </a:ext>
            </a:extLst>
          </p:cNvPr>
          <p:cNvSpPr>
            <a:spLocks noGrp="1"/>
          </p:cNvSpPr>
          <p:nvPr>
            <p:ph type="title"/>
          </p:nvPr>
        </p:nvSpPr>
        <p:spPr/>
        <p:txBody>
          <a:bodyPr/>
          <a:lstStyle/>
          <a:p>
            <a:r>
              <a:rPr lang="en-US" dirty="0"/>
              <a:t>jQuery and AJAX</a:t>
            </a:r>
            <a:endParaRPr lang="en-IN" dirty="0"/>
          </a:p>
        </p:txBody>
      </p:sp>
      <p:sp>
        <p:nvSpPr>
          <p:cNvPr id="3" name="Content Placeholder 2">
            <a:extLst>
              <a:ext uri="{FF2B5EF4-FFF2-40B4-BE49-F238E27FC236}">
                <a16:creationId xmlns:a16="http://schemas.microsoft.com/office/drawing/2014/main" id="{2B181C12-5C62-41B4-9C57-E3B49F16D45C}"/>
              </a:ext>
            </a:extLst>
          </p:cNvPr>
          <p:cNvSpPr>
            <a:spLocks noGrp="1"/>
          </p:cNvSpPr>
          <p:nvPr>
            <p:ph idx="1"/>
          </p:nvPr>
        </p:nvSpPr>
        <p:spPr/>
        <p:txBody>
          <a:bodyPr>
            <a:normAutofit/>
          </a:bodyPr>
          <a:lstStyle/>
          <a:p>
            <a:r>
              <a:rPr lang="en-IN" sz="3000" dirty="0" err="1"/>
              <a:t>jQuery.getScript</a:t>
            </a:r>
            <a:r>
              <a:rPr lang="en-IN" sz="3000" dirty="0"/>
              <a:t>( </a:t>
            </a:r>
            <a:r>
              <a:rPr lang="en-IN" sz="3000" dirty="0" err="1"/>
              <a:t>url</a:t>
            </a:r>
            <a:r>
              <a:rPr lang="en-IN" sz="3000" dirty="0"/>
              <a:t> [, success ] )</a:t>
            </a:r>
          </a:p>
          <a:p>
            <a:r>
              <a:rPr lang="en-US" sz="3000" dirty="0"/>
              <a:t>Load a JavaScript file from the server using a GET HTTP request, then execute it.</a:t>
            </a:r>
          </a:p>
        </p:txBody>
      </p:sp>
    </p:spTree>
    <p:extLst>
      <p:ext uri="{BB962C8B-B14F-4D97-AF65-F5344CB8AC3E}">
        <p14:creationId xmlns:p14="http://schemas.microsoft.com/office/powerpoint/2010/main" val="373606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0E574-68ED-420F-BE93-67BC33AAE157}"/>
              </a:ext>
            </a:extLst>
          </p:cNvPr>
          <p:cNvSpPr>
            <a:spLocks noGrp="1"/>
          </p:cNvSpPr>
          <p:nvPr>
            <p:ph type="title"/>
          </p:nvPr>
        </p:nvSpPr>
        <p:spPr/>
        <p:txBody>
          <a:bodyPr/>
          <a:lstStyle/>
          <a:p>
            <a:r>
              <a:rPr lang="en-US" dirty="0"/>
              <a:t>Module 11</a:t>
            </a:r>
            <a:endParaRPr lang="en-IN" dirty="0"/>
          </a:p>
        </p:txBody>
      </p:sp>
      <p:sp>
        <p:nvSpPr>
          <p:cNvPr id="3" name="Content Placeholder 2">
            <a:extLst>
              <a:ext uri="{FF2B5EF4-FFF2-40B4-BE49-F238E27FC236}">
                <a16:creationId xmlns:a16="http://schemas.microsoft.com/office/drawing/2014/main" id="{05FD9218-950C-4494-9325-F7AAF476FA0C}"/>
              </a:ext>
            </a:extLst>
          </p:cNvPr>
          <p:cNvSpPr>
            <a:spLocks noGrp="1"/>
          </p:cNvSpPr>
          <p:nvPr>
            <p:ph idx="1"/>
          </p:nvPr>
        </p:nvSpPr>
        <p:spPr/>
        <p:txBody>
          <a:bodyPr numCol="2">
            <a:normAutofit/>
          </a:bodyPr>
          <a:lstStyle/>
          <a:p>
            <a:r>
              <a:rPr lang="en-US" dirty="0"/>
              <a:t>Serving and retrieving data to a web site </a:t>
            </a:r>
          </a:p>
          <a:p>
            <a:r>
              <a:rPr lang="en-US" dirty="0"/>
              <a:t>Synchronous vs Asynchronous loading</a:t>
            </a:r>
          </a:p>
          <a:p>
            <a:r>
              <a:rPr lang="en-US" dirty="0"/>
              <a:t>Set up and handle AJAX requests and responses. </a:t>
            </a:r>
          </a:p>
          <a:p>
            <a:r>
              <a:rPr lang="en-IN" dirty="0"/>
              <a:t>JSON </a:t>
            </a:r>
          </a:p>
          <a:p>
            <a:r>
              <a:rPr lang="en-IN" dirty="0"/>
              <a:t>XML </a:t>
            </a:r>
          </a:p>
          <a:p>
            <a:r>
              <a:rPr lang="en-IN" dirty="0"/>
              <a:t>Processing JSON data </a:t>
            </a:r>
          </a:p>
          <a:p>
            <a:r>
              <a:rPr lang="en-IN" dirty="0"/>
              <a:t>JSON vs. XML </a:t>
            </a:r>
          </a:p>
        </p:txBody>
      </p:sp>
    </p:spTree>
    <p:extLst>
      <p:ext uri="{BB962C8B-B14F-4D97-AF65-F5344CB8AC3E}">
        <p14:creationId xmlns:p14="http://schemas.microsoft.com/office/powerpoint/2010/main" val="274206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D9706-793F-40F4-B8BA-02B5E2E3019B}"/>
              </a:ext>
            </a:extLst>
          </p:cNvPr>
          <p:cNvSpPr>
            <a:spLocks noGrp="1"/>
          </p:cNvSpPr>
          <p:nvPr>
            <p:ph type="title"/>
          </p:nvPr>
        </p:nvSpPr>
        <p:spPr/>
        <p:txBody>
          <a:bodyPr/>
          <a:lstStyle/>
          <a:p>
            <a:r>
              <a:rPr lang="en-US" dirty="0"/>
              <a:t>Promises</a:t>
            </a:r>
            <a:endParaRPr lang="en-IN" dirty="0"/>
          </a:p>
        </p:txBody>
      </p:sp>
      <p:sp>
        <p:nvSpPr>
          <p:cNvPr id="3" name="Content Placeholder 2">
            <a:extLst>
              <a:ext uri="{FF2B5EF4-FFF2-40B4-BE49-F238E27FC236}">
                <a16:creationId xmlns:a16="http://schemas.microsoft.com/office/drawing/2014/main" id="{17B7D59D-753B-4865-9C96-787E1F72EA87}"/>
              </a:ext>
            </a:extLst>
          </p:cNvPr>
          <p:cNvSpPr>
            <a:spLocks noGrp="1"/>
          </p:cNvSpPr>
          <p:nvPr>
            <p:ph idx="1"/>
          </p:nvPr>
        </p:nvSpPr>
        <p:spPr/>
        <p:txBody>
          <a:bodyPr>
            <a:normAutofit fontScale="85000" lnSpcReduction="20000"/>
          </a:bodyPr>
          <a:lstStyle/>
          <a:p>
            <a:pPr>
              <a:lnSpc>
                <a:spcPct val="107000"/>
              </a:lnSpc>
              <a:spcAft>
                <a:spcPts val="800"/>
              </a:spcAft>
            </a:pPr>
            <a:r>
              <a:rPr lang="en-US" sz="3000" dirty="0"/>
              <a:t>What is a promise?</a:t>
            </a:r>
          </a:p>
          <a:p>
            <a:pPr>
              <a:lnSpc>
                <a:spcPct val="107000"/>
              </a:lnSpc>
              <a:spcAft>
                <a:spcPts val="800"/>
              </a:spcAft>
            </a:pPr>
            <a:r>
              <a:rPr lang="en-US" sz="3000" dirty="0"/>
              <a:t>Promise represents the eventual result of some sort of operation typically an async operation. </a:t>
            </a:r>
            <a:endParaRPr lang="en-IN" sz="3000" dirty="0"/>
          </a:p>
          <a:p>
            <a:pPr>
              <a:lnSpc>
                <a:spcPct val="107000"/>
              </a:lnSpc>
              <a:spcAft>
                <a:spcPts val="800"/>
              </a:spcAft>
            </a:pPr>
            <a:r>
              <a:rPr lang="en-US" sz="3000" dirty="0"/>
              <a:t>States</a:t>
            </a:r>
          </a:p>
          <a:p>
            <a:pPr lvl="1">
              <a:lnSpc>
                <a:spcPct val="107000"/>
              </a:lnSpc>
              <a:spcAft>
                <a:spcPts val="800"/>
              </a:spcAft>
            </a:pPr>
            <a:r>
              <a:rPr lang="en-US" sz="2600" dirty="0"/>
              <a:t>Pending</a:t>
            </a:r>
          </a:p>
          <a:p>
            <a:pPr lvl="1">
              <a:lnSpc>
                <a:spcPct val="107000"/>
              </a:lnSpc>
              <a:spcAft>
                <a:spcPts val="800"/>
              </a:spcAft>
            </a:pPr>
            <a:r>
              <a:rPr lang="en-US" sz="2600" dirty="0"/>
              <a:t>fulfilled(resolved)</a:t>
            </a:r>
          </a:p>
          <a:p>
            <a:pPr lvl="1">
              <a:lnSpc>
                <a:spcPct val="107000"/>
              </a:lnSpc>
              <a:spcAft>
                <a:spcPts val="800"/>
              </a:spcAft>
            </a:pPr>
            <a:r>
              <a:rPr lang="en-US" sz="2600" dirty="0"/>
              <a:t>rejected</a:t>
            </a:r>
            <a:endParaRPr lang="en-IN" sz="2600" dirty="0"/>
          </a:p>
          <a:p>
            <a:endParaRPr lang="en-IN" dirty="0"/>
          </a:p>
        </p:txBody>
      </p:sp>
    </p:spTree>
    <p:extLst>
      <p:ext uri="{BB962C8B-B14F-4D97-AF65-F5344CB8AC3E}">
        <p14:creationId xmlns:p14="http://schemas.microsoft.com/office/powerpoint/2010/main" val="371184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8CAB3-0D0A-464C-8F02-C8C5B54D0D77}"/>
              </a:ext>
            </a:extLst>
          </p:cNvPr>
          <p:cNvSpPr>
            <a:spLocks noGrp="1"/>
          </p:cNvSpPr>
          <p:nvPr>
            <p:ph type="title"/>
          </p:nvPr>
        </p:nvSpPr>
        <p:spPr/>
        <p:txBody>
          <a:bodyPr/>
          <a:lstStyle/>
          <a:p>
            <a:r>
              <a:rPr lang="en-US" dirty="0"/>
              <a:t>Async await</a:t>
            </a:r>
            <a:endParaRPr lang="en-IN" dirty="0"/>
          </a:p>
        </p:txBody>
      </p:sp>
      <p:sp>
        <p:nvSpPr>
          <p:cNvPr id="3" name="Content Placeholder 2">
            <a:extLst>
              <a:ext uri="{FF2B5EF4-FFF2-40B4-BE49-F238E27FC236}">
                <a16:creationId xmlns:a16="http://schemas.microsoft.com/office/drawing/2014/main" id="{6B85AFBE-719E-400E-B0FE-722CED5F4D19}"/>
              </a:ext>
            </a:extLst>
          </p:cNvPr>
          <p:cNvSpPr>
            <a:spLocks noGrp="1"/>
          </p:cNvSpPr>
          <p:nvPr>
            <p:ph idx="1"/>
          </p:nvPr>
        </p:nvSpPr>
        <p:spPr/>
        <p:txBody>
          <a:bodyPr>
            <a:normAutofit lnSpcReduction="10000"/>
          </a:bodyPr>
          <a:lstStyle/>
          <a:p>
            <a:r>
              <a:rPr lang="en-US" altLang="en-US" sz="3000" dirty="0"/>
              <a:t>More recent additions to the JavaScript language</a:t>
            </a:r>
          </a:p>
          <a:p>
            <a:r>
              <a:rPr lang="en-US" altLang="en-US" sz="3000" dirty="0"/>
              <a:t>’async’ functions and the ’await’ keyword</a:t>
            </a:r>
          </a:p>
          <a:p>
            <a:r>
              <a:rPr lang="en-US" altLang="en-US" sz="3000" dirty="0"/>
              <a:t>Part of ECMAScript 2017 JavaScript edition  </a:t>
            </a:r>
          </a:p>
          <a:p>
            <a:r>
              <a:rPr lang="en-US" sz="3000" dirty="0"/>
              <a:t>Async await exactly same as promises just a simpler syntax.</a:t>
            </a:r>
          </a:p>
          <a:p>
            <a:r>
              <a:rPr lang="en-US" sz="3000" dirty="0"/>
              <a:t>Makes asynchronous code easier to write and to read afterwards. </a:t>
            </a:r>
            <a:endParaRPr lang="en-IN" sz="3000" dirty="0"/>
          </a:p>
        </p:txBody>
      </p:sp>
    </p:spTree>
    <p:extLst>
      <p:ext uri="{BB962C8B-B14F-4D97-AF65-F5344CB8AC3E}">
        <p14:creationId xmlns:p14="http://schemas.microsoft.com/office/powerpoint/2010/main" val="2037876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56C16-50A3-4CD2-AB5A-16F077ACE0F5}"/>
              </a:ext>
            </a:extLst>
          </p:cNvPr>
          <p:cNvSpPr>
            <a:spLocks noGrp="1"/>
          </p:cNvSpPr>
          <p:nvPr>
            <p:ph type="title"/>
          </p:nvPr>
        </p:nvSpPr>
        <p:spPr/>
        <p:txBody>
          <a:bodyPr/>
          <a:lstStyle/>
          <a:p>
            <a:r>
              <a:rPr lang="en-US" dirty="0"/>
              <a:t>The Fetch API</a:t>
            </a:r>
            <a:endParaRPr lang="en-IN" dirty="0"/>
          </a:p>
        </p:txBody>
      </p:sp>
      <p:sp>
        <p:nvSpPr>
          <p:cNvPr id="3" name="Content Placeholder 2">
            <a:extLst>
              <a:ext uri="{FF2B5EF4-FFF2-40B4-BE49-F238E27FC236}">
                <a16:creationId xmlns:a16="http://schemas.microsoft.com/office/drawing/2014/main" id="{2AAF5787-1864-4457-832F-A9B78ABE9BB7}"/>
              </a:ext>
            </a:extLst>
          </p:cNvPr>
          <p:cNvSpPr>
            <a:spLocks noGrp="1"/>
          </p:cNvSpPr>
          <p:nvPr>
            <p:ph idx="1"/>
          </p:nvPr>
        </p:nvSpPr>
        <p:spPr/>
        <p:txBody>
          <a:bodyPr/>
          <a:lstStyle/>
          <a:p>
            <a:r>
              <a:rPr lang="en-US" sz="3000" dirty="0"/>
              <a:t>What is the Fetch API?</a:t>
            </a:r>
          </a:p>
          <a:p>
            <a:r>
              <a:rPr lang="en-US" sz="3000" dirty="0"/>
              <a:t>Using fetch API to get JSON response from server</a:t>
            </a:r>
            <a:endParaRPr lang="en-IN" sz="3000" dirty="0"/>
          </a:p>
        </p:txBody>
      </p:sp>
    </p:spTree>
    <p:extLst>
      <p:ext uri="{BB962C8B-B14F-4D97-AF65-F5344CB8AC3E}">
        <p14:creationId xmlns:p14="http://schemas.microsoft.com/office/powerpoint/2010/main" val="266022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FDFCD-2571-4711-A5B9-E69CB329E141}"/>
              </a:ext>
            </a:extLst>
          </p:cNvPr>
          <p:cNvSpPr>
            <a:spLocks noGrp="1"/>
          </p:cNvSpPr>
          <p:nvPr>
            <p:ph type="title"/>
          </p:nvPr>
        </p:nvSpPr>
        <p:spPr/>
        <p:txBody>
          <a:bodyPr/>
          <a:lstStyle/>
          <a:p>
            <a:r>
              <a:rPr lang="en-US" dirty="0"/>
              <a:t>Right approach</a:t>
            </a:r>
            <a:endParaRPr lang="en-IN" dirty="0"/>
          </a:p>
        </p:txBody>
      </p:sp>
      <p:sp>
        <p:nvSpPr>
          <p:cNvPr id="3" name="Content Placeholder 2">
            <a:extLst>
              <a:ext uri="{FF2B5EF4-FFF2-40B4-BE49-F238E27FC236}">
                <a16:creationId xmlns:a16="http://schemas.microsoft.com/office/drawing/2014/main" id="{7778AC9A-90E7-40B6-8F46-54AFBFE50A10}"/>
              </a:ext>
            </a:extLst>
          </p:cNvPr>
          <p:cNvSpPr>
            <a:spLocks noGrp="1"/>
          </p:cNvSpPr>
          <p:nvPr>
            <p:ph idx="1"/>
          </p:nvPr>
        </p:nvSpPr>
        <p:spPr/>
        <p:txBody>
          <a:bodyPr/>
          <a:lstStyle/>
          <a:p>
            <a:r>
              <a:rPr lang="en-US" sz="3000" dirty="0"/>
              <a:t>Choosing the right approach to doing asynchronous programming.</a:t>
            </a:r>
          </a:p>
          <a:p>
            <a:r>
              <a:rPr lang="en-US" sz="3000" dirty="0"/>
              <a:t>When to use timeouts and intervals?</a:t>
            </a:r>
          </a:p>
          <a:p>
            <a:r>
              <a:rPr lang="en-US" sz="3000" dirty="0"/>
              <a:t>When to use AJAX?</a:t>
            </a:r>
          </a:p>
          <a:p>
            <a:r>
              <a:rPr lang="en-US" sz="3000" dirty="0"/>
              <a:t>When to use promises/async await?</a:t>
            </a:r>
            <a:endParaRPr lang="en-IN" sz="3000" dirty="0"/>
          </a:p>
        </p:txBody>
      </p:sp>
    </p:spTree>
    <p:extLst>
      <p:ext uri="{BB962C8B-B14F-4D97-AF65-F5344CB8AC3E}">
        <p14:creationId xmlns:p14="http://schemas.microsoft.com/office/powerpoint/2010/main" val="346438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7E82F-8B7E-41AF-B1AA-0B1E9A33A963}"/>
              </a:ext>
            </a:extLst>
          </p:cNvPr>
          <p:cNvSpPr>
            <a:spLocks noGrp="1"/>
          </p:cNvSpPr>
          <p:nvPr>
            <p:ph type="title"/>
          </p:nvPr>
        </p:nvSpPr>
        <p:spPr/>
        <p:txBody>
          <a:bodyPr/>
          <a:lstStyle/>
          <a:p>
            <a:r>
              <a:rPr lang="en-US" dirty="0"/>
              <a:t>Data exchange</a:t>
            </a:r>
            <a:endParaRPr lang="en-IN" dirty="0"/>
          </a:p>
        </p:txBody>
      </p:sp>
      <p:sp>
        <p:nvSpPr>
          <p:cNvPr id="3" name="Content Placeholder 2">
            <a:extLst>
              <a:ext uri="{FF2B5EF4-FFF2-40B4-BE49-F238E27FC236}">
                <a16:creationId xmlns:a16="http://schemas.microsoft.com/office/drawing/2014/main" id="{91E663C9-8CC0-4C4D-B875-71ED9CE3E050}"/>
              </a:ext>
            </a:extLst>
          </p:cNvPr>
          <p:cNvSpPr>
            <a:spLocks noGrp="1"/>
          </p:cNvSpPr>
          <p:nvPr>
            <p:ph idx="1"/>
          </p:nvPr>
        </p:nvSpPr>
        <p:spPr/>
        <p:txBody>
          <a:bodyPr>
            <a:normAutofit fontScale="62500" lnSpcReduction="20000"/>
          </a:bodyPr>
          <a:lstStyle/>
          <a:p>
            <a:r>
              <a:rPr lang="en-US" sz="4300" dirty="0"/>
              <a:t>Data is stored and exchanged in a variety of business applications-</a:t>
            </a:r>
          </a:p>
          <a:p>
            <a:pPr lvl="1">
              <a:buFont typeface="Arial" panose="020B0604020202020204" pitchFamily="34" charset="0"/>
              <a:buChar char="•"/>
            </a:pPr>
            <a:r>
              <a:rPr lang="en-US" sz="3900" dirty="0"/>
              <a:t>Social media data generation</a:t>
            </a:r>
          </a:p>
          <a:p>
            <a:pPr lvl="1">
              <a:buFont typeface="Arial" panose="020B0604020202020204" pitchFamily="34" charset="0"/>
              <a:buChar char="•"/>
            </a:pPr>
            <a:r>
              <a:rPr lang="en-US" sz="3900" dirty="0"/>
              <a:t>Ecommerce data generation</a:t>
            </a:r>
          </a:p>
          <a:p>
            <a:pPr lvl="1">
              <a:buFont typeface="Arial" panose="020B0604020202020204" pitchFamily="34" charset="0"/>
              <a:buChar char="•"/>
            </a:pPr>
            <a:r>
              <a:rPr lang="en-US" sz="3900" dirty="0"/>
              <a:t>Stocks history and financial transactions</a:t>
            </a:r>
          </a:p>
          <a:p>
            <a:pPr lvl="1">
              <a:buFont typeface="Arial" panose="020B0604020202020204" pitchFamily="34" charset="0"/>
              <a:buChar char="•"/>
            </a:pPr>
            <a:r>
              <a:rPr lang="en-US" sz="3900" dirty="0"/>
              <a:t>Internet of things information exchange</a:t>
            </a:r>
          </a:p>
          <a:p>
            <a:pPr lvl="1">
              <a:buFont typeface="Arial" panose="020B0604020202020204" pitchFamily="34" charset="0"/>
              <a:buChar char="•"/>
            </a:pPr>
            <a:r>
              <a:rPr lang="en-US" sz="3900" dirty="0"/>
              <a:t>Medical devices and </a:t>
            </a:r>
            <a:r>
              <a:rPr lang="en-US" sz="3900" dirty="0" err="1"/>
              <a:t>realtime</a:t>
            </a:r>
            <a:r>
              <a:rPr lang="en-US" sz="3900" dirty="0"/>
              <a:t> critical applications</a:t>
            </a:r>
          </a:p>
          <a:p>
            <a:pPr lvl="1">
              <a:buFont typeface="Arial" panose="020B0604020202020204" pitchFamily="34" charset="0"/>
              <a:buChar char="•"/>
            </a:pPr>
            <a:r>
              <a:rPr lang="en-US" sz="3900" dirty="0"/>
              <a:t>Mathematical and Scientific experiment data</a:t>
            </a:r>
          </a:p>
          <a:p>
            <a:pPr lvl="1">
              <a:buFont typeface="Arial" panose="020B0604020202020204" pitchFamily="34" charset="0"/>
              <a:buChar char="•"/>
            </a:pPr>
            <a:r>
              <a:rPr lang="en-US" sz="3900" dirty="0"/>
              <a:t>News archives and Weather services</a:t>
            </a:r>
          </a:p>
          <a:p>
            <a:endParaRPr lang="en-IN" dirty="0"/>
          </a:p>
        </p:txBody>
      </p:sp>
    </p:spTree>
    <p:extLst>
      <p:ext uri="{BB962C8B-B14F-4D97-AF65-F5344CB8AC3E}">
        <p14:creationId xmlns:p14="http://schemas.microsoft.com/office/powerpoint/2010/main" val="78811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537D1-0E06-4079-A939-5ABAA73E3F1D}"/>
              </a:ext>
            </a:extLst>
          </p:cNvPr>
          <p:cNvSpPr>
            <a:spLocks noGrp="1"/>
          </p:cNvSpPr>
          <p:nvPr>
            <p:ph type="title"/>
          </p:nvPr>
        </p:nvSpPr>
        <p:spPr/>
        <p:txBody>
          <a:bodyPr/>
          <a:lstStyle/>
          <a:p>
            <a:r>
              <a:rPr lang="en-US" dirty="0"/>
              <a:t>Data exchange formats</a:t>
            </a:r>
            <a:endParaRPr lang="en-IN" dirty="0"/>
          </a:p>
        </p:txBody>
      </p:sp>
      <p:sp>
        <p:nvSpPr>
          <p:cNvPr id="3" name="Content Placeholder 2">
            <a:extLst>
              <a:ext uri="{FF2B5EF4-FFF2-40B4-BE49-F238E27FC236}">
                <a16:creationId xmlns:a16="http://schemas.microsoft.com/office/drawing/2014/main" id="{B3AD40BE-4DA6-4DC1-A5E1-E40BCA913C69}"/>
              </a:ext>
            </a:extLst>
          </p:cNvPr>
          <p:cNvSpPr>
            <a:spLocks noGrp="1"/>
          </p:cNvSpPr>
          <p:nvPr>
            <p:ph idx="1"/>
          </p:nvPr>
        </p:nvSpPr>
        <p:spPr/>
        <p:txBody>
          <a:bodyPr>
            <a:normAutofit fontScale="92500" lnSpcReduction="10000"/>
          </a:bodyPr>
          <a:lstStyle/>
          <a:p>
            <a:r>
              <a:rPr lang="en-US" sz="3000" dirty="0"/>
              <a:t>Pure data storage</a:t>
            </a:r>
          </a:p>
          <a:p>
            <a:r>
              <a:rPr lang="en-US" sz="3000" dirty="0"/>
              <a:t>No presentation/business logic</a:t>
            </a:r>
          </a:p>
          <a:p>
            <a:r>
              <a:rPr lang="en-US" sz="3000" dirty="0"/>
              <a:t>Separation of concerns</a:t>
            </a:r>
          </a:p>
          <a:p>
            <a:r>
              <a:rPr lang="en-US" sz="3000" dirty="0"/>
              <a:t>Format should be such that changing structure shouldn’t break existing presentation/business logic.</a:t>
            </a:r>
          </a:p>
          <a:p>
            <a:r>
              <a:rPr lang="en-US" sz="3000" dirty="0"/>
              <a:t>And changing presentation/server side logic shouldn’t need a structure change.</a:t>
            </a:r>
            <a:endParaRPr lang="en-IN" sz="3000" dirty="0"/>
          </a:p>
        </p:txBody>
      </p:sp>
    </p:spTree>
    <p:extLst>
      <p:ext uri="{BB962C8B-B14F-4D97-AF65-F5344CB8AC3E}">
        <p14:creationId xmlns:p14="http://schemas.microsoft.com/office/powerpoint/2010/main" val="3950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801C7-9C5D-4491-937B-F6492C3B6C32}"/>
              </a:ext>
            </a:extLst>
          </p:cNvPr>
          <p:cNvSpPr>
            <a:spLocks noGrp="1"/>
          </p:cNvSpPr>
          <p:nvPr>
            <p:ph type="title"/>
          </p:nvPr>
        </p:nvSpPr>
        <p:spPr/>
        <p:txBody>
          <a:bodyPr/>
          <a:lstStyle/>
          <a:p>
            <a:r>
              <a:rPr lang="en-US" dirty="0"/>
              <a:t>JSON</a:t>
            </a:r>
            <a:endParaRPr lang="en-IN" dirty="0"/>
          </a:p>
        </p:txBody>
      </p:sp>
      <p:sp>
        <p:nvSpPr>
          <p:cNvPr id="3" name="Content Placeholder 2">
            <a:extLst>
              <a:ext uri="{FF2B5EF4-FFF2-40B4-BE49-F238E27FC236}">
                <a16:creationId xmlns:a16="http://schemas.microsoft.com/office/drawing/2014/main" id="{97F25CCF-1BC4-4074-B0AF-E339B8585A05}"/>
              </a:ext>
            </a:extLst>
          </p:cNvPr>
          <p:cNvSpPr>
            <a:spLocks noGrp="1"/>
          </p:cNvSpPr>
          <p:nvPr>
            <p:ph idx="1"/>
          </p:nvPr>
        </p:nvSpPr>
        <p:spPr/>
        <p:txBody>
          <a:bodyPr>
            <a:normAutofit fontScale="40000" lnSpcReduction="20000"/>
          </a:bodyPr>
          <a:lstStyle/>
          <a:p>
            <a:r>
              <a:rPr lang="en-US" sz="6300" dirty="0"/>
              <a:t>JavaScript Object Notation is a simple text format</a:t>
            </a:r>
          </a:p>
          <a:p>
            <a:r>
              <a:rPr lang="en-US" sz="6300" dirty="0"/>
              <a:t>Looks like a JavaScript object</a:t>
            </a:r>
          </a:p>
          <a:p>
            <a:r>
              <a:rPr lang="en-US" sz="6300" dirty="0"/>
              <a:t>Can be converted into one easily for JS processing of server data</a:t>
            </a:r>
          </a:p>
          <a:p>
            <a:pPr algn="l"/>
            <a:r>
              <a:rPr lang="en-US" sz="6300" dirty="0"/>
              <a:t>No complicated parsing and translations.</a:t>
            </a:r>
          </a:p>
          <a:p>
            <a:r>
              <a:rPr lang="en-US" sz="6300" dirty="0"/>
              <a:t>Compact as a string, open as a JS object.</a:t>
            </a:r>
          </a:p>
          <a:p>
            <a:r>
              <a:rPr lang="en-US" sz="6300" dirty="0"/>
              <a:t>Lightweight, language and platform independent</a:t>
            </a:r>
          </a:p>
          <a:p>
            <a:r>
              <a:rPr lang="en-US" sz="6300" dirty="0"/>
              <a:t>Important for backend programming, NoSQL databases like MongoDB</a:t>
            </a:r>
          </a:p>
          <a:p>
            <a:endParaRPr lang="en-IN" dirty="0"/>
          </a:p>
        </p:txBody>
      </p:sp>
      <p:pic>
        <p:nvPicPr>
          <p:cNvPr id="4" name="Content Placeholder 7">
            <a:extLst>
              <a:ext uri="{FF2B5EF4-FFF2-40B4-BE49-F238E27FC236}">
                <a16:creationId xmlns:a16="http://schemas.microsoft.com/office/drawing/2014/main" id="{33C1BE7C-ACD4-4F57-8002-0D45D73FB1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6172200" y="2419350"/>
            <a:ext cx="1066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yellow rotary telephone">
            <a:extLst>
              <a:ext uri="{FF2B5EF4-FFF2-40B4-BE49-F238E27FC236}">
                <a16:creationId xmlns:a16="http://schemas.microsoft.com/office/drawing/2014/main" id="{633B247E-C36E-40B3-9E61-3FC8B9EEEA7D}"/>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1481" t="30741" r="17408" b="26296"/>
          <a:stretch/>
        </p:blipFill>
        <p:spPr bwMode="auto">
          <a:xfrm>
            <a:off x="7391400" y="2584076"/>
            <a:ext cx="1447800" cy="874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111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A352-C80F-4108-B480-AA36104C963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FADB45-2BFB-4717-A0E1-C0E19AF18450}"/>
              </a:ext>
            </a:extLst>
          </p:cNvPr>
          <p:cNvSpPr>
            <a:spLocks noGrp="1"/>
          </p:cNvSpPr>
          <p:nvPr>
            <p:ph idx="1"/>
          </p:nvPr>
        </p:nvSpPr>
        <p:spPr/>
        <p:txBody>
          <a:bodyPr/>
          <a:lstStyle/>
          <a:p>
            <a:endParaRPr lang="en-IN"/>
          </a:p>
        </p:txBody>
      </p:sp>
      <p:pic>
        <p:nvPicPr>
          <p:cNvPr id="2050" name="Picture 2">
            <a:extLst>
              <a:ext uri="{FF2B5EF4-FFF2-40B4-BE49-F238E27FC236}">
                <a16:creationId xmlns:a16="http://schemas.microsoft.com/office/drawing/2014/main" id="{7AF67B40-1922-4BA8-9D01-29B262CF2A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3025" y="0"/>
            <a:ext cx="391795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020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ED03E-D86C-45F3-A458-6BF541ED4ECA}"/>
              </a:ext>
            </a:extLst>
          </p:cNvPr>
          <p:cNvSpPr>
            <a:spLocks noGrp="1"/>
          </p:cNvSpPr>
          <p:nvPr>
            <p:ph type="title"/>
          </p:nvPr>
        </p:nvSpPr>
        <p:spPr/>
        <p:txBody>
          <a:bodyPr>
            <a:normAutofit/>
          </a:bodyPr>
          <a:lstStyle/>
          <a:p>
            <a:r>
              <a:rPr lang="en-US" sz="4400" dirty="0"/>
              <a:t>Advantages of JSON</a:t>
            </a:r>
            <a:endParaRPr lang="en-IN" dirty="0"/>
          </a:p>
        </p:txBody>
      </p:sp>
      <p:sp>
        <p:nvSpPr>
          <p:cNvPr id="3" name="Content Placeholder 2">
            <a:extLst>
              <a:ext uri="{FF2B5EF4-FFF2-40B4-BE49-F238E27FC236}">
                <a16:creationId xmlns:a16="http://schemas.microsoft.com/office/drawing/2014/main" id="{0EEDDAD9-E7A4-4E35-B8C8-724A3FA44461}"/>
              </a:ext>
            </a:extLst>
          </p:cNvPr>
          <p:cNvSpPr>
            <a:spLocks noGrp="1"/>
          </p:cNvSpPr>
          <p:nvPr>
            <p:ph idx="1"/>
          </p:nvPr>
        </p:nvSpPr>
        <p:spPr/>
        <p:txBody>
          <a:bodyPr>
            <a:normAutofit fontScale="92500" lnSpcReduction="10000"/>
          </a:bodyPr>
          <a:lstStyle/>
          <a:p>
            <a:pPr algn="l" fontAlgn="base">
              <a:buFont typeface="Arial" panose="020B0604020202020204" pitchFamily="34" charset="0"/>
              <a:buChar char="•"/>
            </a:pPr>
            <a:r>
              <a:rPr lang="en-US" sz="2500" dirty="0"/>
              <a:t>Its syntax is very easy to use</a:t>
            </a:r>
          </a:p>
          <a:p>
            <a:pPr algn="l" fontAlgn="base">
              <a:buFont typeface="Arial" panose="020B0604020202020204" pitchFamily="34" charset="0"/>
              <a:buChar char="•"/>
            </a:pPr>
            <a:r>
              <a:rPr lang="en-US" sz="2500" dirty="0"/>
              <a:t>Its syntax is very small and light-weighted that’s the reason that it executes and responds in a faster way</a:t>
            </a:r>
          </a:p>
          <a:p>
            <a:pPr algn="l" fontAlgn="base">
              <a:buFont typeface="Arial" panose="020B0604020202020204" pitchFamily="34" charset="0"/>
              <a:buChar char="•"/>
            </a:pPr>
            <a:r>
              <a:rPr lang="en-US" sz="2500" dirty="0"/>
              <a:t>JSON has a wide range for the browser support compatibility with the operating systems</a:t>
            </a:r>
          </a:p>
          <a:p>
            <a:pPr algn="l" fontAlgn="base">
              <a:buFont typeface="Arial" panose="020B0604020202020204" pitchFamily="34" charset="0"/>
              <a:buChar char="•"/>
            </a:pPr>
            <a:r>
              <a:rPr lang="en-US" sz="2500" dirty="0"/>
              <a:t>It doesn’t require much effort to make it all browser compatible</a:t>
            </a:r>
          </a:p>
          <a:p>
            <a:pPr algn="l" fontAlgn="base">
              <a:buFont typeface="Arial" panose="020B0604020202020204" pitchFamily="34" charset="0"/>
              <a:buChar char="•"/>
            </a:pPr>
            <a:r>
              <a:rPr lang="en-US" sz="2500" dirty="0"/>
              <a:t>On the server-side parsing is very fast with JSON</a:t>
            </a:r>
          </a:p>
          <a:p>
            <a:pPr algn="l" fontAlgn="base">
              <a:buFont typeface="Arial" panose="020B0604020202020204" pitchFamily="34" charset="0"/>
              <a:buChar char="•"/>
            </a:pPr>
            <a:r>
              <a:rPr lang="en-US" sz="2500" dirty="0"/>
              <a:t>If the parsing is fast on the server side then the user can get the fast response</a:t>
            </a:r>
          </a:p>
        </p:txBody>
      </p:sp>
    </p:spTree>
    <p:extLst>
      <p:ext uri="{BB962C8B-B14F-4D97-AF65-F5344CB8AC3E}">
        <p14:creationId xmlns:p14="http://schemas.microsoft.com/office/powerpoint/2010/main" val="39839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F24E0-CA00-4D87-8BB5-399D6DDEC4C9}"/>
              </a:ext>
            </a:extLst>
          </p:cNvPr>
          <p:cNvSpPr>
            <a:spLocks noGrp="1"/>
          </p:cNvSpPr>
          <p:nvPr>
            <p:ph type="title"/>
          </p:nvPr>
        </p:nvSpPr>
        <p:spPr/>
        <p:txBody>
          <a:bodyPr/>
          <a:lstStyle/>
          <a:p>
            <a:r>
              <a:rPr lang="en-US" sz="4400" dirty="0"/>
              <a:t>Disadvantages of JSON</a:t>
            </a:r>
            <a:endParaRPr lang="en-IN" dirty="0"/>
          </a:p>
        </p:txBody>
      </p:sp>
      <p:sp>
        <p:nvSpPr>
          <p:cNvPr id="3" name="Content Placeholder 2">
            <a:extLst>
              <a:ext uri="{FF2B5EF4-FFF2-40B4-BE49-F238E27FC236}">
                <a16:creationId xmlns:a16="http://schemas.microsoft.com/office/drawing/2014/main" id="{D7D2932D-121A-4871-B73C-5865D736DE3D}"/>
              </a:ext>
            </a:extLst>
          </p:cNvPr>
          <p:cNvSpPr>
            <a:spLocks noGrp="1"/>
          </p:cNvSpPr>
          <p:nvPr>
            <p:ph idx="1"/>
          </p:nvPr>
        </p:nvSpPr>
        <p:spPr/>
        <p:txBody>
          <a:bodyPr>
            <a:normAutofit/>
          </a:bodyPr>
          <a:lstStyle/>
          <a:p>
            <a:pPr algn="l" fontAlgn="base"/>
            <a:r>
              <a:rPr lang="en-US" dirty="0"/>
              <a:t>There is no error handling in JSON, if there be a slight mistake in the JSON script then you will not get the structured data</a:t>
            </a:r>
          </a:p>
          <a:p>
            <a:pPr algn="l" fontAlgn="base"/>
            <a:r>
              <a:rPr lang="en-US" dirty="0"/>
              <a:t>So need to verify JSON before use always</a:t>
            </a:r>
          </a:p>
        </p:txBody>
      </p:sp>
    </p:spTree>
    <p:extLst>
      <p:ext uri="{BB962C8B-B14F-4D97-AF65-F5344CB8AC3E}">
        <p14:creationId xmlns:p14="http://schemas.microsoft.com/office/powerpoint/2010/main" val="408730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52AA-E7AF-4F80-8DCD-96E68604E0DA}"/>
              </a:ext>
            </a:extLst>
          </p:cNvPr>
          <p:cNvSpPr>
            <a:spLocks noGrp="1"/>
          </p:cNvSpPr>
          <p:nvPr>
            <p:ph type="title"/>
          </p:nvPr>
        </p:nvSpPr>
        <p:spPr/>
        <p:txBody>
          <a:bodyPr/>
          <a:lstStyle/>
          <a:p>
            <a:r>
              <a:rPr lang="en-US" dirty="0"/>
              <a:t>Request and Response</a:t>
            </a:r>
            <a:endParaRPr lang="en-IN" dirty="0"/>
          </a:p>
        </p:txBody>
      </p:sp>
      <p:sp>
        <p:nvSpPr>
          <p:cNvPr id="3" name="Content Placeholder 2">
            <a:extLst>
              <a:ext uri="{FF2B5EF4-FFF2-40B4-BE49-F238E27FC236}">
                <a16:creationId xmlns:a16="http://schemas.microsoft.com/office/drawing/2014/main" id="{01625DA5-4AF4-4A1F-8684-DD3CE4592A40}"/>
              </a:ext>
            </a:extLst>
          </p:cNvPr>
          <p:cNvSpPr>
            <a:spLocks noGrp="1"/>
          </p:cNvSpPr>
          <p:nvPr>
            <p:ph idx="1"/>
          </p:nvPr>
        </p:nvSpPr>
        <p:spPr>
          <a:xfrm>
            <a:off x="457200" y="1200151"/>
            <a:ext cx="8229600" cy="1752599"/>
          </a:xfrm>
        </p:spPr>
        <p:txBody>
          <a:bodyPr>
            <a:normAutofit fontScale="85000" lnSpcReduction="10000"/>
          </a:bodyPr>
          <a:lstStyle/>
          <a:p>
            <a:r>
              <a:rPr lang="en-US" sz="3200" dirty="0"/>
              <a:t>The Hypertext Transfer Protocol (HTTP) is designed to enable communications between clients and servers</a:t>
            </a:r>
          </a:p>
          <a:p>
            <a:r>
              <a:rPr lang="en-US" sz="3200" dirty="0"/>
              <a:t>HTTP works as a request-response protocol between a client and server</a:t>
            </a:r>
          </a:p>
          <a:p>
            <a:endParaRPr lang="en-IN" dirty="0"/>
          </a:p>
        </p:txBody>
      </p:sp>
      <p:pic>
        <p:nvPicPr>
          <p:cNvPr id="3074" name="Picture 2">
            <a:extLst>
              <a:ext uri="{FF2B5EF4-FFF2-40B4-BE49-F238E27FC236}">
                <a16:creationId xmlns:a16="http://schemas.microsoft.com/office/drawing/2014/main" id="{A847C626-5973-4859-A184-F73CEB0814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925" y="2847975"/>
            <a:ext cx="5010150"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447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CEAE0-358E-4103-BFA0-5A7802F2BF07}"/>
              </a:ext>
            </a:extLst>
          </p:cNvPr>
          <p:cNvSpPr>
            <a:spLocks noGrp="1"/>
          </p:cNvSpPr>
          <p:nvPr>
            <p:ph type="title"/>
          </p:nvPr>
        </p:nvSpPr>
        <p:spPr/>
        <p:txBody>
          <a:bodyPr/>
          <a:lstStyle/>
          <a:p>
            <a:r>
              <a:rPr lang="en-US" dirty="0"/>
              <a:t>Data types</a:t>
            </a:r>
            <a:endParaRPr lang="en-IN" dirty="0"/>
          </a:p>
        </p:txBody>
      </p:sp>
      <p:sp>
        <p:nvSpPr>
          <p:cNvPr id="3" name="Content Placeholder 2">
            <a:extLst>
              <a:ext uri="{FF2B5EF4-FFF2-40B4-BE49-F238E27FC236}">
                <a16:creationId xmlns:a16="http://schemas.microsoft.com/office/drawing/2014/main" id="{8AD1B898-7560-4C17-A4C5-B3D3C9184996}"/>
              </a:ext>
            </a:extLst>
          </p:cNvPr>
          <p:cNvSpPr>
            <a:spLocks noGrp="1"/>
          </p:cNvSpPr>
          <p:nvPr>
            <p:ph idx="1"/>
          </p:nvPr>
        </p:nvSpPr>
        <p:spPr/>
        <p:txBody>
          <a:bodyPr>
            <a:normAutofit fontScale="40000" lnSpcReduction="20000"/>
          </a:bodyPr>
          <a:lstStyle/>
          <a:p>
            <a:pPr algn="l"/>
            <a:r>
              <a:rPr lang="en-US" sz="4800" dirty="0"/>
              <a:t>In JSON, values must be one of the following data types:</a:t>
            </a:r>
          </a:p>
          <a:p>
            <a:pPr lvl="1">
              <a:buFont typeface="Arial" panose="020B0604020202020204" pitchFamily="34" charset="0"/>
              <a:buChar char="•"/>
            </a:pPr>
            <a:r>
              <a:rPr lang="en-US" sz="4400" dirty="0"/>
              <a:t>a string</a:t>
            </a:r>
          </a:p>
          <a:p>
            <a:pPr lvl="1">
              <a:buFont typeface="Arial" panose="020B0604020202020204" pitchFamily="34" charset="0"/>
              <a:buChar char="•"/>
            </a:pPr>
            <a:r>
              <a:rPr lang="en-US" sz="4400" dirty="0"/>
              <a:t>a number</a:t>
            </a:r>
          </a:p>
          <a:p>
            <a:pPr lvl="1">
              <a:buFont typeface="Arial" panose="020B0604020202020204" pitchFamily="34" charset="0"/>
              <a:buChar char="•"/>
            </a:pPr>
            <a:r>
              <a:rPr lang="en-US" sz="4400" dirty="0"/>
              <a:t>an object (JSON object)</a:t>
            </a:r>
          </a:p>
          <a:p>
            <a:pPr lvl="1">
              <a:buFont typeface="Arial" panose="020B0604020202020204" pitchFamily="34" charset="0"/>
              <a:buChar char="•"/>
            </a:pPr>
            <a:r>
              <a:rPr lang="en-US" sz="4400" dirty="0"/>
              <a:t>an array</a:t>
            </a:r>
          </a:p>
          <a:p>
            <a:pPr lvl="1">
              <a:buFont typeface="Arial" panose="020B0604020202020204" pitchFamily="34" charset="0"/>
              <a:buChar char="•"/>
            </a:pPr>
            <a:r>
              <a:rPr lang="en-US" sz="4400" dirty="0"/>
              <a:t>a </a:t>
            </a:r>
            <a:r>
              <a:rPr lang="en-US" sz="4400" dirty="0" err="1"/>
              <a:t>boolean</a:t>
            </a:r>
            <a:endParaRPr lang="en-US" sz="4400" dirty="0"/>
          </a:p>
          <a:p>
            <a:pPr lvl="1">
              <a:buFont typeface="Arial" panose="020B0604020202020204" pitchFamily="34" charset="0"/>
              <a:buChar char="•"/>
            </a:pPr>
            <a:r>
              <a:rPr lang="en-US" sz="4400" dirty="0"/>
              <a:t>null</a:t>
            </a:r>
          </a:p>
          <a:p>
            <a:pPr algn="l"/>
            <a:r>
              <a:rPr lang="en-US" sz="4800" dirty="0"/>
              <a:t>JSON values cannot be one of the following data types:</a:t>
            </a:r>
          </a:p>
          <a:p>
            <a:pPr lvl="1">
              <a:buFont typeface="Arial" panose="020B0604020202020204" pitchFamily="34" charset="0"/>
              <a:buChar char="•"/>
            </a:pPr>
            <a:r>
              <a:rPr lang="en-US" sz="4400" dirty="0"/>
              <a:t>a function</a:t>
            </a:r>
          </a:p>
          <a:p>
            <a:pPr lvl="1">
              <a:buFont typeface="Arial" panose="020B0604020202020204" pitchFamily="34" charset="0"/>
              <a:buChar char="•"/>
            </a:pPr>
            <a:r>
              <a:rPr lang="en-US" sz="4400" dirty="0"/>
              <a:t>a date</a:t>
            </a:r>
          </a:p>
          <a:p>
            <a:pPr lvl="1">
              <a:buFont typeface="Arial" panose="020B0604020202020204" pitchFamily="34" charset="0"/>
              <a:buChar char="•"/>
            </a:pPr>
            <a:r>
              <a:rPr lang="en-US" sz="4400" dirty="0"/>
              <a:t>undefined</a:t>
            </a:r>
          </a:p>
          <a:p>
            <a:endParaRPr lang="en-IN" dirty="0"/>
          </a:p>
        </p:txBody>
      </p:sp>
    </p:spTree>
    <p:extLst>
      <p:ext uri="{BB962C8B-B14F-4D97-AF65-F5344CB8AC3E}">
        <p14:creationId xmlns:p14="http://schemas.microsoft.com/office/powerpoint/2010/main" val="227085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09842-B8DA-4F7D-830D-84F069E98B5F}"/>
              </a:ext>
            </a:extLst>
          </p:cNvPr>
          <p:cNvSpPr>
            <a:spLocks noGrp="1"/>
          </p:cNvSpPr>
          <p:nvPr>
            <p:ph type="title"/>
          </p:nvPr>
        </p:nvSpPr>
        <p:spPr/>
        <p:txBody>
          <a:bodyPr/>
          <a:lstStyle/>
          <a:p>
            <a:r>
              <a:rPr lang="en-US" dirty="0"/>
              <a:t>Sending JSON</a:t>
            </a:r>
            <a:endParaRPr lang="en-IN" dirty="0"/>
          </a:p>
        </p:txBody>
      </p:sp>
      <p:sp>
        <p:nvSpPr>
          <p:cNvPr id="3" name="Content Placeholder 2">
            <a:extLst>
              <a:ext uri="{FF2B5EF4-FFF2-40B4-BE49-F238E27FC236}">
                <a16:creationId xmlns:a16="http://schemas.microsoft.com/office/drawing/2014/main" id="{8684571D-C48F-4950-B26A-1E645E051141}"/>
              </a:ext>
            </a:extLst>
          </p:cNvPr>
          <p:cNvSpPr>
            <a:spLocks noGrp="1"/>
          </p:cNvSpPr>
          <p:nvPr>
            <p:ph idx="1"/>
          </p:nvPr>
        </p:nvSpPr>
        <p:spPr>
          <a:xfrm>
            <a:off x="457200" y="1200150"/>
            <a:ext cx="8229600" cy="3737371"/>
          </a:xfrm>
        </p:spPr>
        <p:txBody>
          <a:bodyPr>
            <a:normAutofit fontScale="85000" lnSpcReduction="20000"/>
          </a:bodyPr>
          <a:lstStyle/>
          <a:p>
            <a:r>
              <a:rPr lang="en-US" dirty="0"/>
              <a:t>Convert for JS object to JSON string.</a:t>
            </a:r>
          </a:p>
          <a:p>
            <a:r>
              <a:rPr lang="en-IN" dirty="0" err="1"/>
              <a:t>JSON.stringify</a:t>
            </a:r>
            <a:r>
              <a:rPr lang="en-IN" dirty="0"/>
              <a:t>() accommodates everything except functions  </a:t>
            </a:r>
          </a:p>
          <a:p>
            <a:r>
              <a:rPr lang="en-US" dirty="0"/>
              <a:t>Send it as data over a function call or async call.</a:t>
            </a:r>
          </a:p>
          <a:p>
            <a:r>
              <a:rPr lang="en-US" dirty="0"/>
              <a:t>Can use JSON string with other string to get the desired data.</a:t>
            </a:r>
          </a:p>
          <a:p>
            <a:r>
              <a:rPr lang="en-IN" dirty="0" err="1"/>
              <a:t>jQuery.getJSON</a:t>
            </a:r>
            <a:r>
              <a:rPr lang="en-IN" dirty="0"/>
              <a:t>( </a:t>
            </a:r>
            <a:r>
              <a:rPr lang="en-IN" dirty="0" err="1"/>
              <a:t>url</a:t>
            </a:r>
            <a:r>
              <a:rPr lang="en-IN" dirty="0"/>
              <a:t> [, data ] [, success ] )</a:t>
            </a:r>
          </a:p>
          <a:p>
            <a:r>
              <a:rPr lang="en-US" dirty="0"/>
              <a:t>Load JSON-encoded data from the server using a GET HTTP request.</a:t>
            </a:r>
            <a:endParaRPr lang="en-IN" dirty="0"/>
          </a:p>
        </p:txBody>
      </p:sp>
    </p:spTree>
    <p:extLst>
      <p:ext uri="{BB962C8B-B14F-4D97-AF65-F5344CB8AC3E}">
        <p14:creationId xmlns:p14="http://schemas.microsoft.com/office/powerpoint/2010/main" val="3681067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66E03-E364-42CD-85F9-FDC6649E7F33}"/>
              </a:ext>
            </a:extLst>
          </p:cNvPr>
          <p:cNvSpPr>
            <a:spLocks noGrp="1"/>
          </p:cNvSpPr>
          <p:nvPr>
            <p:ph type="title"/>
          </p:nvPr>
        </p:nvSpPr>
        <p:spPr/>
        <p:txBody>
          <a:bodyPr/>
          <a:lstStyle/>
          <a:p>
            <a:r>
              <a:rPr lang="en-US" dirty="0"/>
              <a:t>Receiving JSON</a:t>
            </a:r>
            <a:endParaRPr lang="en-IN" dirty="0"/>
          </a:p>
        </p:txBody>
      </p:sp>
      <p:sp>
        <p:nvSpPr>
          <p:cNvPr id="3" name="Content Placeholder 2">
            <a:extLst>
              <a:ext uri="{FF2B5EF4-FFF2-40B4-BE49-F238E27FC236}">
                <a16:creationId xmlns:a16="http://schemas.microsoft.com/office/drawing/2014/main" id="{F38FBE95-5051-443E-AB20-CDB87C3DCAA7}"/>
              </a:ext>
            </a:extLst>
          </p:cNvPr>
          <p:cNvSpPr>
            <a:spLocks noGrp="1"/>
          </p:cNvSpPr>
          <p:nvPr>
            <p:ph idx="1"/>
          </p:nvPr>
        </p:nvSpPr>
        <p:spPr/>
        <p:txBody>
          <a:bodyPr>
            <a:normAutofit/>
          </a:bodyPr>
          <a:lstStyle/>
          <a:p>
            <a:r>
              <a:rPr lang="en-US" dirty="0"/>
              <a:t>Obtain JSON string then convert to JS object</a:t>
            </a:r>
          </a:p>
          <a:p>
            <a:r>
              <a:rPr lang="en-IN" dirty="0" err="1"/>
              <a:t>JSON.parse</a:t>
            </a:r>
            <a:r>
              <a:rPr lang="en-IN" dirty="0"/>
              <a:t>(</a:t>
            </a:r>
            <a:r>
              <a:rPr lang="en-IN" dirty="0" err="1"/>
              <a:t>JSONdata</a:t>
            </a:r>
            <a:r>
              <a:rPr lang="en-IN" dirty="0"/>
              <a:t>);</a:t>
            </a:r>
            <a:endParaRPr lang="en-US" dirty="0"/>
          </a:p>
          <a:p>
            <a:r>
              <a:rPr lang="en-US" dirty="0"/>
              <a:t>Use this as data to iterate over and display in HTML page e.g. as a table.</a:t>
            </a:r>
          </a:p>
          <a:p>
            <a:r>
              <a:rPr lang="en-US" dirty="0"/>
              <a:t>Can use JSON string with other string to get the desired data to display.</a:t>
            </a:r>
          </a:p>
          <a:p>
            <a:endParaRPr lang="en-IN" sz="3200" dirty="0"/>
          </a:p>
          <a:p>
            <a:endParaRPr lang="en-IN" dirty="0"/>
          </a:p>
        </p:txBody>
      </p:sp>
    </p:spTree>
    <p:extLst>
      <p:ext uri="{BB962C8B-B14F-4D97-AF65-F5344CB8AC3E}">
        <p14:creationId xmlns:p14="http://schemas.microsoft.com/office/powerpoint/2010/main" val="226769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809EB-27D0-47A9-B482-24DC27B68076}"/>
              </a:ext>
            </a:extLst>
          </p:cNvPr>
          <p:cNvSpPr>
            <a:spLocks noGrp="1"/>
          </p:cNvSpPr>
          <p:nvPr>
            <p:ph type="title"/>
          </p:nvPr>
        </p:nvSpPr>
        <p:spPr/>
        <p:txBody>
          <a:bodyPr/>
          <a:lstStyle/>
          <a:p>
            <a:r>
              <a:rPr lang="en-US" dirty="0"/>
              <a:t>Storing JSON</a:t>
            </a:r>
            <a:endParaRPr lang="en-IN" dirty="0"/>
          </a:p>
        </p:txBody>
      </p:sp>
      <p:sp>
        <p:nvSpPr>
          <p:cNvPr id="3" name="Content Placeholder 2">
            <a:extLst>
              <a:ext uri="{FF2B5EF4-FFF2-40B4-BE49-F238E27FC236}">
                <a16:creationId xmlns:a16="http://schemas.microsoft.com/office/drawing/2014/main" id="{730DB53D-134C-462B-B302-67A02ECC420D}"/>
              </a:ext>
            </a:extLst>
          </p:cNvPr>
          <p:cNvSpPr>
            <a:spLocks noGrp="1"/>
          </p:cNvSpPr>
          <p:nvPr>
            <p:ph idx="1"/>
          </p:nvPr>
        </p:nvSpPr>
        <p:spPr/>
        <p:txBody>
          <a:bodyPr/>
          <a:lstStyle/>
          <a:p>
            <a:r>
              <a:rPr lang="en-US" sz="3000" dirty="0"/>
              <a:t>Just like storing a text but in a better format to use it easily next time</a:t>
            </a:r>
          </a:p>
          <a:p>
            <a:pPr algn="l">
              <a:buFont typeface="Arial" panose="020B0604020202020204" pitchFamily="34" charset="0"/>
              <a:buChar char="•"/>
            </a:pPr>
            <a:r>
              <a:rPr lang="en-US" sz="3000" dirty="0"/>
              <a:t>The file type for JSON files is ".json"</a:t>
            </a:r>
          </a:p>
          <a:p>
            <a:pPr algn="l">
              <a:buFont typeface="Arial" panose="020B0604020202020204" pitchFamily="34" charset="0"/>
              <a:buChar char="•"/>
            </a:pPr>
            <a:r>
              <a:rPr lang="en-US" sz="3000" dirty="0"/>
              <a:t>The MIME type for JSON text is "application/json"</a:t>
            </a:r>
          </a:p>
          <a:p>
            <a:endParaRPr lang="en-IN" dirty="0"/>
          </a:p>
        </p:txBody>
      </p:sp>
    </p:spTree>
    <p:extLst>
      <p:ext uri="{BB962C8B-B14F-4D97-AF65-F5344CB8AC3E}">
        <p14:creationId xmlns:p14="http://schemas.microsoft.com/office/powerpoint/2010/main" val="156992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C93AE-5A89-462A-8D55-E9382D4DE807}"/>
              </a:ext>
            </a:extLst>
          </p:cNvPr>
          <p:cNvSpPr>
            <a:spLocks noGrp="1"/>
          </p:cNvSpPr>
          <p:nvPr>
            <p:ph type="title"/>
          </p:nvPr>
        </p:nvSpPr>
        <p:spPr/>
        <p:txBody>
          <a:bodyPr/>
          <a:lstStyle/>
          <a:p>
            <a:r>
              <a:rPr lang="en-US" dirty="0" err="1"/>
              <a:t>Serialisation</a:t>
            </a:r>
            <a:endParaRPr lang="en-IN" dirty="0"/>
          </a:p>
        </p:txBody>
      </p:sp>
      <p:sp>
        <p:nvSpPr>
          <p:cNvPr id="3" name="Content Placeholder 2">
            <a:extLst>
              <a:ext uri="{FF2B5EF4-FFF2-40B4-BE49-F238E27FC236}">
                <a16:creationId xmlns:a16="http://schemas.microsoft.com/office/drawing/2014/main" id="{4696803B-7C09-4A3B-8408-5E22CB43E1F2}"/>
              </a:ext>
            </a:extLst>
          </p:cNvPr>
          <p:cNvSpPr>
            <a:spLocks noGrp="1"/>
          </p:cNvSpPr>
          <p:nvPr>
            <p:ph idx="1"/>
          </p:nvPr>
        </p:nvSpPr>
        <p:spPr/>
        <p:txBody>
          <a:bodyPr>
            <a:normAutofit lnSpcReduction="10000"/>
          </a:bodyPr>
          <a:lstStyle/>
          <a:p>
            <a:r>
              <a:rPr lang="en-US" sz="3000" dirty="0" err="1"/>
              <a:t>Serialise</a:t>
            </a:r>
            <a:r>
              <a:rPr lang="en-US" sz="3000" dirty="0"/>
              <a:t> – encode to JSON from server side script</a:t>
            </a:r>
          </a:p>
          <a:p>
            <a:r>
              <a:rPr lang="en-US" sz="3000" dirty="0"/>
              <a:t>De </a:t>
            </a:r>
            <a:r>
              <a:rPr lang="en-US" sz="3000" dirty="0" err="1"/>
              <a:t>Serialise</a:t>
            </a:r>
            <a:r>
              <a:rPr lang="en-US" sz="3000" dirty="0"/>
              <a:t> – parse from JSON at client side script</a:t>
            </a:r>
          </a:p>
          <a:p>
            <a:r>
              <a:rPr lang="en-US" sz="3000" dirty="0"/>
              <a:t>What is serialize() in jQuery?</a:t>
            </a:r>
          </a:p>
          <a:p>
            <a:pPr marL="400050" lvl="1" indent="0" eaLnBrk="0" fontAlgn="base" hangingPunct="0">
              <a:spcBef>
                <a:spcPct val="0"/>
              </a:spcBef>
              <a:spcAft>
                <a:spcPct val="0"/>
              </a:spcAft>
              <a:buNone/>
            </a:pPr>
            <a:r>
              <a:rPr lang="en-US" altLang="en-US" sz="2600" dirty="0"/>
              <a:t>In the standard URL- encoded notation jQuery serialize() is used to create the text strings. </a:t>
            </a:r>
          </a:p>
          <a:p>
            <a:pPr marL="400050" lvl="1" indent="0" eaLnBrk="0" fontAlgn="base" hangingPunct="0">
              <a:spcBef>
                <a:spcPct val="0"/>
              </a:spcBef>
              <a:spcAft>
                <a:spcPct val="0"/>
              </a:spcAft>
              <a:buNone/>
            </a:pPr>
            <a:r>
              <a:rPr lang="en-US" altLang="en-US" sz="2600" dirty="0"/>
              <a:t>$("button").click(function(){</a:t>
            </a:r>
            <a:br>
              <a:rPr lang="en-US" altLang="en-US" sz="2600" dirty="0"/>
            </a:br>
            <a:r>
              <a:rPr lang="en-US" altLang="en-US" sz="2600" dirty="0"/>
              <a:t>    $("div").text($("form").serialize());</a:t>
            </a:r>
            <a:br>
              <a:rPr lang="en-US" altLang="en-US" sz="2600" dirty="0"/>
            </a:br>
            <a:r>
              <a:rPr lang="en-US" altLang="en-US" sz="2600" dirty="0"/>
              <a:t>});</a:t>
            </a:r>
          </a:p>
          <a:p>
            <a:endParaRPr lang="en-IN" sz="3000" dirty="0"/>
          </a:p>
        </p:txBody>
      </p:sp>
    </p:spTree>
    <p:extLst>
      <p:ext uri="{BB962C8B-B14F-4D97-AF65-F5344CB8AC3E}">
        <p14:creationId xmlns:p14="http://schemas.microsoft.com/office/powerpoint/2010/main" val="91690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0DC41-E285-42AD-851C-4B0245CF1336}"/>
              </a:ext>
            </a:extLst>
          </p:cNvPr>
          <p:cNvSpPr>
            <a:spLocks noGrp="1"/>
          </p:cNvSpPr>
          <p:nvPr>
            <p:ph type="title"/>
          </p:nvPr>
        </p:nvSpPr>
        <p:spPr/>
        <p:txBody>
          <a:bodyPr/>
          <a:lstStyle/>
          <a:p>
            <a:r>
              <a:rPr lang="en-US" dirty="0"/>
              <a:t>Traversing JSON</a:t>
            </a:r>
            <a:endParaRPr lang="en-IN" dirty="0"/>
          </a:p>
        </p:txBody>
      </p:sp>
      <p:sp>
        <p:nvSpPr>
          <p:cNvPr id="3" name="Content Placeholder 2">
            <a:extLst>
              <a:ext uri="{FF2B5EF4-FFF2-40B4-BE49-F238E27FC236}">
                <a16:creationId xmlns:a16="http://schemas.microsoft.com/office/drawing/2014/main" id="{202934B7-7602-41BC-B060-85FA7F25FF07}"/>
              </a:ext>
            </a:extLst>
          </p:cNvPr>
          <p:cNvSpPr>
            <a:spLocks noGrp="1"/>
          </p:cNvSpPr>
          <p:nvPr>
            <p:ph idx="1"/>
          </p:nvPr>
        </p:nvSpPr>
        <p:spPr/>
        <p:txBody>
          <a:bodyPr>
            <a:normAutofit fontScale="85000" lnSpcReduction="10000"/>
          </a:bodyPr>
          <a:lstStyle/>
          <a:p>
            <a:r>
              <a:rPr lang="en-US" dirty="0"/>
              <a:t>Most programming languages have great libraries to parse and generate JSON data e.g. JSONB in Java</a:t>
            </a:r>
          </a:p>
          <a:p>
            <a:r>
              <a:rPr lang="en-US" dirty="0"/>
              <a:t>The same way JavaScript objects can be used as JSON, JavaScript arrays can also be used as JSON.</a:t>
            </a:r>
          </a:p>
          <a:p>
            <a:r>
              <a:rPr lang="en-US" dirty="0"/>
              <a:t>Two ways to parse JSON-</a:t>
            </a:r>
          </a:p>
          <a:p>
            <a:pPr lvl="1"/>
            <a:r>
              <a:rPr lang="en-US" dirty="0"/>
              <a:t>Object parsing syntax</a:t>
            </a:r>
          </a:p>
          <a:p>
            <a:pPr lvl="1"/>
            <a:r>
              <a:rPr lang="en-US" dirty="0"/>
              <a:t>Associative arrays syntax</a:t>
            </a:r>
          </a:p>
          <a:p>
            <a:r>
              <a:rPr lang="en-US" dirty="0"/>
              <a:t>Parsing a non JSON object </a:t>
            </a:r>
            <a:r>
              <a:rPr lang="en-US" dirty="0" err="1"/>
              <a:t>eg</a:t>
            </a:r>
            <a:r>
              <a:rPr lang="en-US" dirty="0"/>
              <a:t> date, function</a:t>
            </a:r>
            <a:endParaRPr lang="en-IN" dirty="0"/>
          </a:p>
          <a:p>
            <a:pPr lvl="1"/>
            <a:endParaRPr lang="en-US" dirty="0"/>
          </a:p>
          <a:p>
            <a:endParaRPr lang="en-IN" dirty="0"/>
          </a:p>
          <a:p>
            <a:endParaRPr lang="en-IN" dirty="0"/>
          </a:p>
        </p:txBody>
      </p:sp>
    </p:spTree>
    <p:extLst>
      <p:ext uri="{BB962C8B-B14F-4D97-AF65-F5344CB8AC3E}">
        <p14:creationId xmlns:p14="http://schemas.microsoft.com/office/powerpoint/2010/main" val="360871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A3771-4B1F-4E08-BD26-98F60DD1E904}"/>
              </a:ext>
            </a:extLst>
          </p:cNvPr>
          <p:cNvSpPr>
            <a:spLocks noGrp="1"/>
          </p:cNvSpPr>
          <p:nvPr>
            <p:ph type="title"/>
          </p:nvPr>
        </p:nvSpPr>
        <p:spPr/>
        <p:txBody>
          <a:bodyPr/>
          <a:lstStyle/>
          <a:p>
            <a:r>
              <a:rPr lang="en-US" dirty="0"/>
              <a:t>The for in loop</a:t>
            </a:r>
            <a:endParaRPr lang="en-IN" dirty="0"/>
          </a:p>
        </p:txBody>
      </p:sp>
      <p:sp>
        <p:nvSpPr>
          <p:cNvPr id="3" name="Content Placeholder 2">
            <a:extLst>
              <a:ext uri="{FF2B5EF4-FFF2-40B4-BE49-F238E27FC236}">
                <a16:creationId xmlns:a16="http://schemas.microsoft.com/office/drawing/2014/main" id="{C69616F3-7F8B-4FDE-8162-27F2288F427C}"/>
              </a:ext>
            </a:extLst>
          </p:cNvPr>
          <p:cNvSpPr>
            <a:spLocks noGrp="1"/>
          </p:cNvSpPr>
          <p:nvPr>
            <p:ph idx="1"/>
          </p:nvPr>
        </p:nvSpPr>
        <p:spPr/>
        <p:txBody>
          <a:bodyPr/>
          <a:lstStyle/>
          <a:p>
            <a:r>
              <a:rPr lang="en-US" sz="3000" dirty="0"/>
              <a:t>Loop though JSON keys and values</a:t>
            </a:r>
          </a:p>
          <a:p>
            <a:r>
              <a:rPr lang="en-US" sz="3000" dirty="0"/>
              <a:t>Loop through JSON arrays</a:t>
            </a:r>
          </a:p>
          <a:p>
            <a:r>
              <a:rPr lang="en-US" sz="3000" dirty="0"/>
              <a:t>Nested JSON objects and arrays</a:t>
            </a:r>
            <a:endParaRPr lang="en-IN" sz="3000" dirty="0"/>
          </a:p>
        </p:txBody>
      </p:sp>
    </p:spTree>
    <p:extLst>
      <p:ext uri="{BB962C8B-B14F-4D97-AF65-F5344CB8AC3E}">
        <p14:creationId xmlns:p14="http://schemas.microsoft.com/office/powerpoint/2010/main" val="426261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C6536-4D12-4F0F-8D3D-7A989B7C6EA7}"/>
              </a:ext>
            </a:extLst>
          </p:cNvPr>
          <p:cNvSpPr>
            <a:spLocks noGrp="1"/>
          </p:cNvSpPr>
          <p:nvPr>
            <p:ph type="title"/>
          </p:nvPr>
        </p:nvSpPr>
        <p:spPr/>
        <p:txBody>
          <a:bodyPr>
            <a:normAutofit/>
          </a:bodyPr>
          <a:lstStyle/>
          <a:p>
            <a:r>
              <a:rPr lang="en-US" dirty="0"/>
              <a:t>Other JSON manipulations</a:t>
            </a:r>
            <a:endParaRPr lang="en-IN" dirty="0"/>
          </a:p>
        </p:txBody>
      </p:sp>
      <p:sp>
        <p:nvSpPr>
          <p:cNvPr id="3" name="Content Placeholder 2">
            <a:extLst>
              <a:ext uri="{FF2B5EF4-FFF2-40B4-BE49-F238E27FC236}">
                <a16:creationId xmlns:a16="http://schemas.microsoft.com/office/drawing/2014/main" id="{ECEEE701-1644-407A-AFBC-CFA5FA620F48}"/>
              </a:ext>
            </a:extLst>
          </p:cNvPr>
          <p:cNvSpPr>
            <a:spLocks noGrp="1"/>
          </p:cNvSpPr>
          <p:nvPr>
            <p:ph idx="1"/>
          </p:nvPr>
        </p:nvSpPr>
        <p:spPr/>
        <p:txBody>
          <a:bodyPr/>
          <a:lstStyle/>
          <a:p>
            <a:r>
              <a:rPr lang="en-US" dirty="0"/>
              <a:t>Adding JSON attributes</a:t>
            </a:r>
          </a:p>
          <a:p>
            <a:r>
              <a:rPr lang="en-US" dirty="0"/>
              <a:t>Deleting JSON attributes</a:t>
            </a:r>
          </a:p>
          <a:p>
            <a:r>
              <a:rPr lang="en-US" dirty="0"/>
              <a:t>Check if a key exists in JSON</a:t>
            </a:r>
            <a:endParaRPr lang="en-IN" dirty="0"/>
          </a:p>
        </p:txBody>
      </p:sp>
    </p:spTree>
    <p:extLst>
      <p:ext uri="{BB962C8B-B14F-4D97-AF65-F5344CB8AC3E}">
        <p14:creationId xmlns:p14="http://schemas.microsoft.com/office/powerpoint/2010/main" val="57223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B0173-EE0B-46E7-A173-C01F949C3F17}"/>
              </a:ext>
            </a:extLst>
          </p:cNvPr>
          <p:cNvSpPr>
            <a:spLocks noGrp="1"/>
          </p:cNvSpPr>
          <p:nvPr>
            <p:ph type="title"/>
          </p:nvPr>
        </p:nvSpPr>
        <p:spPr/>
        <p:txBody>
          <a:bodyPr>
            <a:normAutofit/>
          </a:bodyPr>
          <a:lstStyle/>
          <a:p>
            <a:r>
              <a:rPr lang="en-IN" dirty="0"/>
              <a:t>Same-origin security feature</a:t>
            </a:r>
          </a:p>
        </p:txBody>
      </p:sp>
      <p:sp>
        <p:nvSpPr>
          <p:cNvPr id="3" name="Content Placeholder 2">
            <a:extLst>
              <a:ext uri="{FF2B5EF4-FFF2-40B4-BE49-F238E27FC236}">
                <a16:creationId xmlns:a16="http://schemas.microsoft.com/office/drawing/2014/main" id="{E3435908-0751-4F23-91BD-9EB2EE89E9E8}"/>
              </a:ext>
            </a:extLst>
          </p:cNvPr>
          <p:cNvSpPr>
            <a:spLocks noGrp="1"/>
          </p:cNvSpPr>
          <p:nvPr>
            <p:ph idx="1"/>
          </p:nvPr>
        </p:nvSpPr>
        <p:spPr>
          <a:xfrm>
            <a:off x="457200" y="1047750"/>
            <a:ext cx="8229600" cy="3809999"/>
          </a:xfrm>
        </p:spPr>
        <p:txBody>
          <a:bodyPr>
            <a:noAutofit/>
          </a:bodyPr>
          <a:lstStyle/>
          <a:p>
            <a:r>
              <a:rPr lang="en-US" sz="2000" dirty="0"/>
              <a:t>Browsers use same source, same origin rule. They do not allow access across domains.</a:t>
            </a:r>
          </a:p>
          <a:p>
            <a:r>
              <a:rPr lang="en-US" sz="2000" dirty="0"/>
              <a:t>Other sources are not allowed to be accessed by the website</a:t>
            </a:r>
          </a:p>
          <a:p>
            <a:r>
              <a:rPr lang="en-US" sz="2000" dirty="0"/>
              <a:t>We need CORS to tell browser what sources are safe.</a:t>
            </a:r>
          </a:p>
          <a:p>
            <a:r>
              <a:rPr lang="en-US" sz="2000" dirty="0"/>
              <a:t>Cross-origin resource sharing (CORS)- mechanism that allows resources on a web page to be requested from an outside domain </a:t>
            </a:r>
          </a:p>
          <a:p>
            <a:r>
              <a:rPr lang="en-US" sz="2000" dirty="0"/>
              <a:t>This domain is other than the one from which the first resource was served. </a:t>
            </a:r>
          </a:p>
          <a:p>
            <a:r>
              <a:rPr lang="en-US" sz="2000" dirty="0"/>
              <a:t>A web page may then freely embed cross-origin images, stylesheets, scripts, iframes, and videos.</a:t>
            </a:r>
            <a:endParaRPr lang="en-IN" sz="2400" dirty="0"/>
          </a:p>
        </p:txBody>
      </p:sp>
    </p:spTree>
    <p:extLst>
      <p:ext uri="{BB962C8B-B14F-4D97-AF65-F5344CB8AC3E}">
        <p14:creationId xmlns:p14="http://schemas.microsoft.com/office/powerpoint/2010/main" val="2004064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8A167-FF90-4387-A5F9-EB84E4F6BC78}"/>
              </a:ext>
            </a:extLst>
          </p:cNvPr>
          <p:cNvSpPr>
            <a:spLocks noGrp="1"/>
          </p:cNvSpPr>
          <p:nvPr>
            <p:ph type="title"/>
          </p:nvPr>
        </p:nvSpPr>
        <p:spPr/>
        <p:txBody>
          <a:bodyPr/>
          <a:lstStyle/>
          <a:p>
            <a:r>
              <a:rPr lang="en-US" dirty="0"/>
              <a:t>XML</a:t>
            </a:r>
            <a:endParaRPr lang="en-IN" dirty="0"/>
          </a:p>
        </p:txBody>
      </p:sp>
      <p:sp>
        <p:nvSpPr>
          <p:cNvPr id="3" name="Content Placeholder 2">
            <a:extLst>
              <a:ext uri="{FF2B5EF4-FFF2-40B4-BE49-F238E27FC236}">
                <a16:creationId xmlns:a16="http://schemas.microsoft.com/office/drawing/2014/main" id="{08BCB614-80DB-4B21-91F1-BF245454E3DE}"/>
              </a:ext>
            </a:extLst>
          </p:cNvPr>
          <p:cNvSpPr>
            <a:spLocks noGrp="1"/>
          </p:cNvSpPr>
          <p:nvPr>
            <p:ph idx="1"/>
          </p:nvPr>
        </p:nvSpPr>
        <p:spPr>
          <a:xfrm>
            <a:off x="457200" y="1063230"/>
            <a:ext cx="8229600" cy="4023120"/>
          </a:xfrm>
        </p:spPr>
        <p:txBody>
          <a:bodyPr>
            <a:normAutofit fontScale="92500" lnSpcReduction="20000"/>
          </a:bodyPr>
          <a:lstStyle/>
          <a:p>
            <a:r>
              <a:rPr lang="en-IN" sz="2400" dirty="0" err="1"/>
              <a:t>eXtensible</a:t>
            </a:r>
            <a:r>
              <a:rPr lang="en-IN" sz="2400" dirty="0"/>
              <a:t> </a:t>
            </a:r>
            <a:r>
              <a:rPr lang="en-IN" sz="2400" dirty="0" err="1"/>
              <a:t>Markup</a:t>
            </a:r>
            <a:r>
              <a:rPr lang="en-IN" sz="2400" dirty="0"/>
              <a:t> Language</a:t>
            </a:r>
          </a:p>
          <a:p>
            <a:r>
              <a:rPr lang="en-US" sz="2400" dirty="0"/>
              <a:t>XML Does Not Use Predefined Tags</a:t>
            </a:r>
          </a:p>
          <a:p>
            <a:r>
              <a:rPr lang="en-IN" sz="2400" dirty="0"/>
              <a:t>Element- attribute- content</a:t>
            </a:r>
          </a:p>
          <a:p>
            <a:pPr marL="800100" lvl="2" indent="0">
              <a:buNone/>
            </a:pPr>
            <a:r>
              <a:rPr lang="en-IN" sz="1600" b="0" dirty="0">
                <a:solidFill>
                  <a:srgbClr val="808080"/>
                </a:solidFill>
                <a:effectLst/>
                <a:latin typeface="Consolas" panose="020B0609020204030204" pitchFamily="49" charset="0"/>
              </a:rPr>
              <a:t>&lt;</a:t>
            </a:r>
            <a:r>
              <a:rPr lang="en-IN" sz="1600" b="0" dirty="0" err="1">
                <a:solidFill>
                  <a:srgbClr val="569CD6"/>
                </a:solidFill>
                <a:effectLst/>
                <a:latin typeface="Consolas" panose="020B0609020204030204" pitchFamily="49" charset="0"/>
              </a:rPr>
              <a:t>mydefinition</a:t>
            </a:r>
            <a:r>
              <a:rPr lang="en-IN" sz="1600" b="0" dirty="0">
                <a:solidFill>
                  <a:srgbClr val="808080"/>
                </a:solidFill>
                <a:effectLst/>
                <a:latin typeface="Consolas" panose="020B0609020204030204" pitchFamily="49" charset="0"/>
              </a:rPr>
              <a:t>&gt;</a:t>
            </a:r>
          </a:p>
          <a:p>
            <a:pPr marL="1314450" lvl="3" indent="0">
              <a:buNone/>
            </a:pPr>
            <a:r>
              <a:rPr lang="en-IN" sz="1100" dirty="0">
                <a:solidFill>
                  <a:srgbClr val="808080"/>
                </a:solidFill>
                <a:latin typeface="Consolas" panose="020B0609020204030204" pitchFamily="49" charset="0"/>
              </a:rPr>
              <a:t>    </a:t>
            </a:r>
            <a:r>
              <a:rPr lang="en-IN" sz="1600" dirty="0">
                <a:solidFill>
                  <a:srgbClr val="808080"/>
                </a:solidFill>
                <a:latin typeface="Consolas" panose="020B0609020204030204" pitchFamily="49" charset="0"/>
              </a:rPr>
              <a:t>This is the structure I define. </a:t>
            </a:r>
            <a:r>
              <a:rPr lang="en-IN" sz="1600" dirty="0" err="1">
                <a:solidFill>
                  <a:srgbClr val="808080"/>
                </a:solidFill>
                <a:latin typeface="Consolas" panose="020B0609020204030204" pitchFamily="49" charset="0"/>
              </a:rPr>
              <a:t>Mah</a:t>
            </a:r>
            <a:r>
              <a:rPr lang="en-IN" sz="1600" dirty="0">
                <a:solidFill>
                  <a:srgbClr val="808080"/>
                </a:solidFill>
                <a:latin typeface="Consolas" panose="020B0609020204030204" pitchFamily="49" charset="0"/>
              </a:rPr>
              <a:t> life, </a:t>
            </a:r>
            <a:r>
              <a:rPr lang="en-IN" sz="1600" dirty="0" err="1">
                <a:solidFill>
                  <a:srgbClr val="808080"/>
                </a:solidFill>
                <a:latin typeface="Consolas" panose="020B0609020204030204" pitchFamily="49" charset="0"/>
              </a:rPr>
              <a:t>mah</a:t>
            </a:r>
            <a:r>
              <a:rPr lang="en-IN" sz="1600" dirty="0">
                <a:solidFill>
                  <a:srgbClr val="808080"/>
                </a:solidFill>
                <a:latin typeface="Consolas" panose="020B0609020204030204" pitchFamily="49" charset="0"/>
              </a:rPr>
              <a:t> </a:t>
            </a:r>
            <a:r>
              <a:rPr lang="en-IN" sz="1600" dirty="0" err="1">
                <a:solidFill>
                  <a:srgbClr val="808080"/>
                </a:solidFill>
                <a:latin typeface="Consolas" panose="020B0609020204030204" pitchFamily="49" charset="0"/>
              </a:rPr>
              <a:t>rulez</a:t>
            </a:r>
            <a:r>
              <a:rPr lang="en-IN" sz="1600" dirty="0">
                <a:solidFill>
                  <a:srgbClr val="808080"/>
                </a:solidFill>
                <a:latin typeface="Consolas" panose="020B0609020204030204" pitchFamily="49" charset="0"/>
              </a:rPr>
              <a:t>!</a:t>
            </a:r>
            <a:endParaRPr lang="en-IN" sz="1600" b="0" dirty="0">
              <a:solidFill>
                <a:srgbClr val="D4D4D4"/>
              </a:solidFill>
              <a:effectLst/>
              <a:latin typeface="Consolas" panose="020B0609020204030204" pitchFamily="49" charset="0"/>
            </a:endParaRPr>
          </a:p>
          <a:p>
            <a:pPr marL="800100" lvl="2" indent="0">
              <a:buNone/>
            </a:pPr>
            <a:r>
              <a:rPr lang="en-IN" sz="1600" b="0" dirty="0">
                <a:solidFill>
                  <a:srgbClr val="D4D4D4"/>
                </a:solidFill>
                <a:effectLst/>
                <a:latin typeface="Consolas" panose="020B0609020204030204" pitchFamily="49" charset="0"/>
              </a:rPr>
              <a:t>    </a:t>
            </a:r>
            <a:r>
              <a:rPr lang="en-IN" sz="1600" b="0" dirty="0">
                <a:solidFill>
                  <a:srgbClr val="808080"/>
                </a:solidFill>
                <a:effectLst/>
                <a:latin typeface="Consolas" panose="020B0609020204030204" pitchFamily="49" charset="0"/>
              </a:rPr>
              <a:t>&lt;</a:t>
            </a:r>
            <a:r>
              <a:rPr lang="en-IN" sz="1600" b="0" dirty="0" err="1">
                <a:solidFill>
                  <a:srgbClr val="569CD6"/>
                </a:solidFill>
                <a:effectLst/>
                <a:latin typeface="Consolas" panose="020B0609020204030204" pitchFamily="49" charset="0"/>
              </a:rPr>
              <a:t>firstpart</a:t>
            </a:r>
            <a:r>
              <a:rPr lang="en-IN" sz="1600" b="0" dirty="0">
                <a:solidFill>
                  <a:srgbClr val="808080"/>
                </a:solidFill>
                <a:effectLst/>
                <a:latin typeface="Consolas" panose="020B0609020204030204" pitchFamily="49" charset="0"/>
              </a:rPr>
              <a:t>&gt;</a:t>
            </a:r>
            <a:endParaRPr lang="en-IN" sz="1600" b="0" dirty="0">
              <a:solidFill>
                <a:srgbClr val="D4D4D4"/>
              </a:solidFill>
              <a:effectLst/>
              <a:latin typeface="Consolas" panose="020B0609020204030204" pitchFamily="49" charset="0"/>
            </a:endParaRPr>
          </a:p>
          <a:p>
            <a:pPr marL="800100" lvl="2" indent="0">
              <a:buNone/>
            </a:pPr>
            <a:r>
              <a:rPr lang="en-IN" sz="1600" b="0" dirty="0">
                <a:solidFill>
                  <a:srgbClr val="D4D4D4"/>
                </a:solidFill>
                <a:effectLst/>
                <a:latin typeface="Consolas" panose="020B0609020204030204" pitchFamily="49" charset="0"/>
              </a:rPr>
              <a:t>        </a:t>
            </a:r>
            <a:r>
              <a:rPr lang="en-IN" sz="1600" b="0" dirty="0">
                <a:solidFill>
                  <a:srgbClr val="808080"/>
                </a:solidFill>
                <a:effectLst/>
                <a:latin typeface="Consolas" panose="020B0609020204030204" pitchFamily="49" charset="0"/>
              </a:rPr>
              <a:t>&lt;</a:t>
            </a:r>
            <a:r>
              <a:rPr lang="en-IN" sz="1600" b="0" dirty="0">
                <a:solidFill>
                  <a:srgbClr val="569CD6"/>
                </a:solidFill>
                <a:effectLst/>
                <a:latin typeface="Consolas" panose="020B0609020204030204" pitchFamily="49" charset="0"/>
              </a:rPr>
              <a:t>description</a:t>
            </a:r>
            <a:r>
              <a:rPr lang="en-IN" sz="1600" b="0" dirty="0">
                <a:solidFill>
                  <a:srgbClr val="808080"/>
                </a:solidFill>
                <a:effectLst/>
                <a:latin typeface="Consolas" panose="020B0609020204030204" pitchFamily="49" charset="0"/>
              </a:rPr>
              <a:t>&gt;This is the first part&lt;/</a:t>
            </a:r>
            <a:r>
              <a:rPr lang="en-IN" sz="1600" b="0" dirty="0">
                <a:solidFill>
                  <a:srgbClr val="569CD6"/>
                </a:solidFill>
                <a:effectLst/>
                <a:latin typeface="Consolas" panose="020B0609020204030204" pitchFamily="49" charset="0"/>
              </a:rPr>
              <a:t>description</a:t>
            </a:r>
            <a:r>
              <a:rPr lang="en-IN" sz="1600" b="0" dirty="0">
                <a:solidFill>
                  <a:srgbClr val="808080"/>
                </a:solidFill>
                <a:effectLst/>
                <a:latin typeface="Consolas" panose="020B0609020204030204" pitchFamily="49" charset="0"/>
              </a:rPr>
              <a:t>&gt;</a:t>
            </a:r>
            <a:endParaRPr lang="en-IN" sz="1600" b="0" dirty="0">
              <a:solidFill>
                <a:srgbClr val="D4D4D4"/>
              </a:solidFill>
              <a:effectLst/>
              <a:latin typeface="Consolas" panose="020B0609020204030204" pitchFamily="49" charset="0"/>
            </a:endParaRPr>
          </a:p>
          <a:p>
            <a:pPr marL="800100" lvl="2" indent="0">
              <a:buNone/>
            </a:pPr>
            <a:r>
              <a:rPr lang="en-IN" sz="1600" b="0" dirty="0">
                <a:solidFill>
                  <a:srgbClr val="D4D4D4"/>
                </a:solidFill>
                <a:effectLst/>
                <a:latin typeface="Consolas" panose="020B0609020204030204" pitchFamily="49" charset="0"/>
              </a:rPr>
              <a:t>    </a:t>
            </a:r>
            <a:r>
              <a:rPr lang="en-IN" sz="1600" b="0" dirty="0">
                <a:solidFill>
                  <a:srgbClr val="808080"/>
                </a:solidFill>
                <a:effectLst/>
                <a:latin typeface="Consolas" panose="020B0609020204030204" pitchFamily="49" charset="0"/>
              </a:rPr>
              <a:t>&lt;/</a:t>
            </a:r>
            <a:r>
              <a:rPr lang="en-IN" sz="1600" b="0" dirty="0" err="1">
                <a:solidFill>
                  <a:srgbClr val="569CD6"/>
                </a:solidFill>
                <a:effectLst/>
                <a:latin typeface="Consolas" panose="020B0609020204030204" pitchFamily="49" charset="0"/>
              </a:rPr>
              <a:t>firstpart</a:t>
            </a:r>
            <a:r>
              <a:rPr lang="en-IN" sz="1600" b="0" dirty="0">
                <a:solidFill>
                  <a:srgbClr val="808080"/>
                </a:solidFill>
                <a:effectLst/>
                <a:latin typeface="Consolas" panose="020B0609020204030204" pitchFamily="49" charset="0"/>
              </a:rPr>
              <a:t>&gt;</a:t>
            </a:r>
            <a:endParaRPr lang="en-IN" sz="1600" b="0" dirty="0">
              <a:solidFill>
                <a:srgbClr val="D4D4D4"/>
              </a:solidFill>
              <a:effectLst/>
              <a:latin typeface="Consolas" panose="020B0609020204030204" pitchFamily="49" charset="0"/>
            </a:endParaRPr>
          </a:p>
          <a:p>
            <a:pPr marL="800100" lvl="2" indent="0">
              <a:buNone/>
            </a:pPr>
            <a:r>
              <a:rPr lang="en-IN" sz="1600" b="0" dirty="0">
                <a:solidFill>
                  <a:srgbClr val="D4D4D4"/>
                </a:solidFill>
                <a:effectLst/>
                <a:latin typeface="Consolas" panose="020B0609020204030204" pitchFamily="49" charset="0"/>
              </a:rPr>
              <a:t>    </a:t>
            </a:r>
            <a:r>
              <a:rPr lang="en-IN" sz="1600" b="0" dirty="0">
                <a:solidFill>
                  <a:srgbClr val="808080"/>
                </a:solidFill>
                <a:effectLst/>
                <a:latin typeface="Consolas" panose="020B0609020204030204" pitchFamily="49" charset="0"/>
              </a:rPr>
              <a:t>&lt;</a:t>
            </a:r>
            <a:r>
              <a:rPr lang="en-IN" sz="1600" b="0" dirty="0" err="1">
                <a:solidFill>
                  <a:srgbClr val="569CD6"/>
                </a:solidFill>
                <a:effectLst/>
                <a:latin typeface="Consolas" panose="020B0609020204030204" pitchFamily="49" charset="0"/>
              </a:rPr>
              <a:t>secondpart</a:t>
            </a:r>
            <a:r>
              <a:rPr lang="en-IN" sz="1600" b="0" dirty="0">
                <a:solidFill>
                  <a:srgbClr val="808080"/>
                </a:solidFill>
                <a:effectLst/>
                <a:latin typeface="Consolas" panose="020B0609020204030204" pitchFamily="49" charset="0"/>
              </a:rPr>
              <a:t>&gt;</a:t>
            </a:r>
            <a:endParaRPr lang="en-IN" sz="1600" b="0" dirty="0">
              <a:solidFill>
                <a:srgbClr val="D4D4D4"/>
              </a:solidFill>
              <a:effectLst/>
              <a:latin typeface="Consolas" panose="020B0609020204030204" pitchFamily="49" charset="0"/>
            </a:endParaRPr>
          </a:p>
          <a:p>
            <a:pPr marL="800100" lvl="2" indent="0">
              <a:buNone/>
            </a:pPr>
            <a:r>
              <a:rPr lang="en-IN" sz="1600" b="0" dirty="0">
                <a:solidFill>
                  <a:srgbClr val="D4D4D4"/>
                </a:solidFill>
                <a:effectLst/>
                <a:latin typeface="Consolas" panose="020B0609020204030204" pitchFamily="49" charset="0"/>
              </a:rPr>
              <a:t>        </a:t>
            </a:r>
            <a:r>
              <a:rPr lang="en-IN" sz="1600" b="0" dirty="0">
                <a:solidFill>
                  <a:srgbClr val="808080"/>
                </a:solidFill>
                <a:effectLst/>
                <a:latin typeface="Consolas" panose="020B0609020204030204" pitchFamily="49" charset="0"/>
              </a:rPr>
              <a:t>&lt;</a:t>
            </a:r>
            <a:r>
              <a:rPr lang="en-IN" sz="1600" b="0" dirty="0">
                <a:solidFill>
                  <a:srgbClr val="569CD6"/>
                </a:solidFill>
                <a:effectLst/>
                <a:latin typeface="Consolas" panose="020B0609020204030204" pitchFamily="49" charset="0"/>
              </a:rPr>
              <a:t>description</a:t>
            </a:r>
            <a:r>
              <a:rPr lang="en-IN" sz="1600" b="0" dirty="0">
                <a:solidFill>
                  <a:srgbClr val="808080"/>
                </a:solidFill>
                <a:effectLst/>
                <a:latin typeface="Consolas" panose="020B0609020204030204" pitchFamily="49" charset="0"/>
              </a:rPr>
              <a:t>&gt;This is the second part&lt;/</a:t>
            </a:r>
            <a:r>
              <a:rPr lang="en-IN" sz="1600" b="0" dirty="0">
                <a:solidFill>
                  <a:srgbClr val="569CD6"/>
                </a:solidFill>
                <a:effectLst/>
                <a:latin typeface="Consolas" panose="020B0609020204030204" pitchFamily="49" charset="0"/>
              </a:rPr>
              <a:t>description</a:t>
            </a:r>
            <a:r>
              <a:rPr lang="en-IN" sz="1600" b="0" dirty="0">
                <a:solidFill>
                  <a:srgbClr val="808080"/>
                </a:solidFill>
                <a:effectLst/>
                <a:latin typeface="Consolas" panose="020B0609020204030204" pitchFamily="49" charset="0"/>
              </a:rPr>
              <a:t>&gt;</a:t>
            </a:r>
            <a:endParaRPr lang="en-IN" sz="1600" b="0" dirty="0">
              <a:solidFill>
                <a:srgbClr val="D4D4D4"/>
              </a:solidFill>
              <a:effectLst/>
              <a:latin typeface="Consolas" panose="020B0609020204030204" pitchFamily="49" charset="0"/>
            </a:endParaRPr>
          </a:p>
          <a:p>
            <a:pPr marL="800100" lvl="2" indent="0">
              <a:buNone/>
            </a:pPr>
            <a:r>
              <a:rPr lang="en-IN" sz="1600" b="0" dirty="0">
                <a:solidFill>
                  <a:srgbClr val="D4D4D4"/>
                </a:solidFill>
                <a:effectLst/>
                <a:latin typeface="Consolas" panose="020B0609020204030204" pitchFamily="49" charset="0"/>
              </a:rPr>
              <a:t>    </a:t>
            </a:r>
            <a:r>
              <a:rPr lang="en-IN" sz="1600" b="0" dirty="0">
                <a:solidFill>
                  <a:srgbClr val="808080"/>
                </a:solidFill>
                <a:effectLst/>
                <a:latin typeface="Consolas" panose="020B0609020204030204" pitchFamily="49" charset="0"/>
              </a:rPr>
              <a:t>&lt;/</a:t>
            </a:r>
            <a:r>
              <a:rPr lang="en-IN" sz="1600" b="0" dirty="0" err="1">
                <a:solidFill>
                  <a:srgbClr val="569CD6"/>
                </a:solidFill>
                <a:effectLst/>
                <a:latin typeface="Consolas" panose="020B0609020204030204" pitchFamily="49" charset="0"/>
              </a:rPr>
              <a:t>secondpart</a:t>
            </a:r>
            <a:r>
              <a:rPr lang="en-IN" sz="1600" b="0" dirty="0">
                <a:solidFill>
                  <a:srgbClr val="808080"/>
                </a:solidFill>
                <a:effectLst/>
                <a:latin typeface="Consolas" panose="020B0609020204030204" pitchFamily="49" charset="0"/>
              </a:rPr>
              <a:t>&gt;</a:t>
            </a:r>
            <a:endParaRPr lang="en-IN" sz="1600" b="0" dirty="0">
              <a:solidFill>
                <a:srgbClr val="D4D4D4"/>
              </a:solidFill>
              <a:effectLst/>
              <a:latin typeface="Consolas" panose="020B0609020204030204" pitchFamily="49" charset="0"/>
            </a:endParaRPr>
          </a:p>
          <a:p>
            <a:pPr marL="800100" lvl="2" indent="0">
              <a:buNone/>
            </a:pPr>
            <a:r>
              <a:rPr lang="en-IN" sz="1600" b="0" dirty="0">
                <a:solidFill>
                  <a:srgbClr val="D4D4D4"/>
                </a:solidFill>
                <a:effectLst/>
                <a:latin typeface="Consolas" panose="020B0609020204030204" pitchFamily="49" charset="0"/>
              </a:rPr>
              <a:t>    </a:t>
            </a:r>
            <a:r>
              <a:rPr lang="en-IN" sz="1600" b="0" dirty="0">
                <a:solidFill>
                  <a:srgbClr val="808080"/>
                </a:solidFill>
                <a:effectLst/>
                <a:latin typeface="Consolas" panose="020B0609020204030204" pitchFamily="49" charset="0"/>
              </a:rPr>
              <a:t>&lt;</a:t>
            </a:r>
            <a:r>
              <a:rPr lang="en-IN" sz="1600" b="0" dirty="0" err="1">
                <a:solidFill>
                  <a:srgbClr val="569CD6"/>
                </a:solidFill>
                <a:effectLst/>
                <a:latin typeface="Consolas" panose="020B0609020204030204" pitchFamily="49" charset="0"/>
              </a:rPr>
              <a:t>thirdpart</a:t>
            </a:r>
            <a:r>
              <a:rPr lang="en-IN" sz="1600" b="0" dirty="0">
                <a:solidFill>
                  <a:srgbClr val="808080"/>
                </a:solidFill>
                <a:effectLst/>
                <a:latin typeface="Consolas" panose="020B0609020204030204" pitchFamily="49" charset="0"/>
              </a:rPr>
              <a:t>&gt;</a:t>
            </a:r>
            <a:endParaRPr lang="en-IN" sz="1600" b="0" dirty="0">
              <a:solidFill>
                <a:srgbClr val="D4D4D4"/>
              </a:solidFill>
              <a:effectLst/>
              <a:latin typeface="Consolas" panose="020B0609020204030204" pitchFamily="49" charset="0"/>
            </a:endParaRPr>
          </a:p>
          <a:p>
            <a:pPr marL="800100" lvl="2" indent="0">
              <a:buNone/>
            </a:pPr>
            <a:r>
              <a:rPr lang="en-IN" sz="1600" b="0" dirty="0">
                <a:solidFill>
                  <a:srgbClr val="D4D4D4"/>
                </a:solidFill>
                <a:effectLst/>
                <a:latin typeface="Consolas" panose="020B0609020204030204" pitchFamily="49" charset="0"/>
              </a:rPr>
              <a:t>        </a:t>
            </a:r>
            <a:r>
              <a:rPr lang="en-IN" sz="1600" b="0" dirty="0">
                <a:solidFill>
                  <a:srgbClr val="808080"/>
                </a:solidFill>
                <a:effectLst/>
                <a:latin typeface="Consolas" panose="020B0609020204030204" pitchFamily="49" charset="0"/>
              </a:rPr>
              <a:t>&lt;</a:t>
            </a:r>
            <a:r>
              <a:rPr lang="en-IN" sz="1600" b="0" dirty="0">
                <a:solidFill>
                  <a:srgbClr val="569CD6"/>
                </a:solidFill>
                <a:effectLst/>
                <a:latin typeface="Consolas" panose="020B0609020204030204" pitchFamily="49" charset="0"/>
              </a:rPr>
              <a:t>banana</a:t>
            </a:r>
            <a:r>
              <a:rPr lang="en-IN" sz="1600" b="0" dirty="0">
                <a:solidFill>
                  <a:srgbClr val="808080"/>
                </a:solidFill>
                <a:effectLst/>
                <a:latin typeface="Consolas" panose="020B0609020204030204" pitchFamily="49" charset="0"/>
              </a:rPr>
              <a:t>&gt;This is my wish, I create whatever I want to.&lt;/</a:t>
            </a:r>
            <a:r>
              <a:rPr lang="en-IN" sz="1600" b="0" dirty="0">
                <a:solidFill>
                  <a:srgbClr val="569CD6"/>
                </a:solidFill>
                <a:effectLst/>
                <a:latin typeface="Consolas" panose="020B0609020204030204" pitchFamily="49" charset="0"/>
              </a:rPr>
              <a:t>banana</a:t>
            </a:r>
            <a:r>
              <a:rPr lang="en-IN" sz="1600" b="0" dirty="0">
                <a:solidFill>
                  <a:srgbClr val="808080"/>
                </a:solidFill>
                <a:effectLst/>
                <a:latin typeface="Consolas" panose="020B0609020204030204" pitchFamily="49" charset="0"/>
              </a:rPr>
              <a:t>&gt;</a:t>
            </a:r>
            <a:endParaRPr lang="en-IN" sz="1600" b="0" dirty="0">
              <a:solidFill>
                <a:srgbClr val="D4D4D4"/>
              </a:solidFill>
              <a:effectLst/>
              <a:latin typeface="Consolas" panose="020B0609020204030204" pitchFamily="49" charset="0"/>
            </a:endParaRPr>
          </a:p>
          <a:p>
            <a:pPr marL="800100" lvl="2" indent="0">
              <a:buNone/>
            </a:pPr>
            <a:r>
              <a:rPr lang="en-IN" sz="1600" b="0" dirty="0">
                <a:solidFill>
                  <a:srgbClr val="D4D4D4"/>
                </a:solidFill>
                <a:effectLst/>
                <a:latin typeface="Consolas" panose="020B0609020204030204" pitchFamily="49" charset="0"/>
              </a:rPr>
              <a:t>    </a:t>
            </a:r>
            <a:r>
              <a:rPr lang="en-IN" sz="1600" b="0" dirty="0">
                <a:solidFill>
                  <a:srgbClr val="808080"/>
                </a:solidFill>
                <a:effectLst/>
                <a:latin typeface="Consolas" panose="020B0609020204030204" pitchFamily="49" charset="0"/>
              </a:rPr>
              <a:t>&lt;/</a:t>
            </a:r>
            <a:r>
              <a:rPr lang="en-IN" sz="1600" b="0" dirty="0" err="1">
                <a:solidFill>
                  <a:srgbClr val="569CD6"/>
                </a:solidFill>
                <a:effectLst/>
                <a:latin typeface="Consolas" panose="020B0609020204030204" pitchFamily="49" charset="0"/>
              </a:rPr>
              <a:t>thirdpart</a:t>
            </a:r>
            <a:r>
              <a:rPr lang="en-IN" sz="1600" b="0" dirty="0">
                <a:solidFill>
                  <a:srgbClr val="808080"/>
                </a:solidFill>
                <a:effectLst/>
                <a:latin typeface="Consolas" panose="020B0609020204030204" pitchFamily="49" charset="0"/>
              </a:rPr>
              <a:t>&gt;</a:t>
            </a:r>
            <a:endParaRPr lang="en-IN" sz="1600" b="0" dirty="0">
              <a:solidFill>
                <a:srgbClr val="D4D4D4"/>
              </a:solidFill>
              <a:effectLst/>
              <a:latin typeface="Consolas" panose="020B0609020204030204" pitchFamily="49" charset="0"/>
            </a:endParaRPr>
          </a:p>
          <a:p>
            <a:pPr marL="800100" lvl="2" indent="0">
              <a:buNone/>
            </a:pPr>
            <a:r>
              <a:rPr lang="en-IN" sz="1600" b="0" dirty="0">
                <a:solidFill>
                  <a:srgbClr val="808080"/>
                </a:solidFill>
                <a:effectLst/>
                <a:latin typeface="Consolas" panose="020B0609020204030204" pitchFamily="49" charset="0"/>
              </a:rPr>
              <a:t>&lt;/</a:t>
            </a:r>
            <a:r>
              <a:rPr lang="en-IN" sz="1600" b="0" dirty="0" err="1">
                <a:solidFill>
                  <a:srgbClr val="569CD6"/>
                </a:solidFill>
                <a:effectLst/>
                <a:latin typeface="Consolas" panose="020B0609020204030204" pitchFamily="49" charset="0"/>
              </a:rPr>
              <a:t>mydefinition</a:t>
            </a:r>
            <a:r>
              <a:rPr lang="en-IN" sz="1600" b="0" dirty="0">
                <a:solidFill>
                  <a:srgbClr val="808080"/>
                </a:solidFill>
                <a:effectLst/>
                <a:latin typeface="Consolas" panose="020B0609020204030204" pitchFamily="49" charset="0"/>
              </a:rPr>
              <a:t>&gt;</a:t>
            </a:r>
            <a:endParaRPr lang="en-IN" sz="1000" b="0" dirty="0">
              <a:solidFill>
                <a:srgbClr val="808080"/>
              </a:solidFill>
              <a:effectLst/>
              <a:latin typeface="Consolas" panose="020B0609020204030204" pitchFamily="49" charset="0"/>
            </a:endParaRPr>
          </a:p>
        </p:txBody>
      </p:sp>
    </p:spTree>
    <p:extLst>
      <p:ext uri="{BB962C8B-B14F-4D97-AF65-F5344CB8AC3E}">
        <p14:creationId xmlns:p14="http://schemas.microsoft.com/office/powerpoint/2010/main" val="371033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7284B-FF22-4662-9B8A-13B3E640DD5E}"/>
              </a:ext>
            </a:extLst>
          </p:cNvPr>
          <p:cNvSpPr>
            <a:spLocks noGrp="1"/>
          </p:cNvSpPr>
          <p:nvPr>
            <p:ph type="title"/>
          </p:nvPr>
        </p:nvSpPr>
        <p:spPr/>
        <p:txBody>
          <a:bodyPr/>
          <a:lstStyle/>
          <a:p>
            <a:r>
              <a:rPr lang="en-US" dirty="0"/>
              <a:t>Synchronous vs Asynchronous</a:t>
            </a:r>
            <a:endParaRPr lang="en-IN" dirty="0"/>
          </a:p>
        </p:txBody>
      </p:sp>
      <p:sp>
        <p:nvSpPr>
          <p:cNvPr id="3" name="Content Placeholder 2">
            <a:extLst>
              <a:ext uri="{FF2B5EF4-FFF2-40B4-BE49-F238E27FC236}">
                <a16:creationId xmlns:a16="http://schemas.microsoft.com/office/drawing/2014/main" id="{588129EC-B4E2-45E6-8442-D6759035165C}"/>
              </a:ext>
            </a:extLst>
          </p:cNvPr>
          <p:cNvSpPr>
            <a:spLocks noGrp="1"/>
          </p:cNvSpPr>
          <p:nvPr>
            <p:ph idx="1"/>
          </p:nvPr>
        </p:nvSpPr>
        <p:spPr>
          <a:xfrm>
            <a:off x="457200" y="1200150"/>
            <a:ext cx="8229600" cy="3581399"/>
          </a:xfrm>
        </p:spPr>
        <p:txBody>
          <a:bodyPr>
            <a:normAutofit fontScale="25000" lnSpcReduction="20000"/>
          </a:bodyPr>
          <a:lstStyle/>
          <a:p>
            <a:pPr>
              <a:lnSpc>
                <a:spcPct val="107000"/>
              </a:lnSpc>
              <a:spcAft>
                <a:spcPts val="800"/>
              </a:spcAft>
            </a:pPr>
            <a:r>
              <a:rPr lang="en-US" sz="9600" dirty="0"/>
              <a:t>Two types of requests- synchronous and asynchronous</a:t>
            </a:r>
          </a:p>
          <a:p>
            <a:pPr>
              <a:lnSpc>
                <a:spcPct val="107000"/>
              </a:lnSpc>
              <a:spcAft>
                <a:spcPts val="800"/>
              </a:spcAft>
            </a:pPr>
            <a:r>
              <a:rPr lang="en-US" sz="9600" dirty="0"/>
              <a:t>Synchronous- one instruction at a time</a:t>
            </a:r>
            <a:endParaRPr lang="en-IN" sz="9600" dirty="0"/>
          </a:p>
          <a:p>
            <a:pPr>
              <a:lnSpc>
                <a:spcPct val="107000"/>
              </a:lnSpc>
              <a:spcAft>
                <a:spcPts val="800"/>
              </a:spcAft>
            </a:pPr>
            <a:r>
              <a:rPr lang="en-US" sz="9600" dirty="0"/>
              <a:t>Asynchronous- execution is done in a separate thread or process</a:t>
            </a:r>
            <a:endParaRPr lang="en-IN" sz="9600" dirty="0"/>
          </a:p>
          <a:p>
            <a:pPr>
              <a:lnSpc>
                <a:spcPct val="107000"/>
              </a:lnSpc>
              <a:spcAft>
                <a:spcPts val="800"/>
              </a:spcAft>
            </a:pPr>
            <a:r>
              <a:rPr lang="en-US" sz="9600" dirty="0"/>
              <a:t>JavaScript is a synchronous language.</a:t>
            </a:r>
            <a:endParaRPr lang="en-IN" sz="9600" dirty="0"/>
          </a:p>
          <a:p>
            <a:pPr>
              <a:lnSpc>
                <a:spcPct val="107000"/>
              </a:lnSpc>
              <a:spcAft>
                <a:spcPts val="800"/>
              </a:spcAft>
            </a:pPr>
            <a:r>
              <a:rPr lang="en-US" sz="9600" dirty="0"/>
              <a:t>A browser is made up of- JavaScript Engine, Event Queue, HTML Rendering, </a:t>
            </a:r>
            <a:r>
              <a:rPr lang="en-US" sz="9600" dirty="0" err="1"/>
              <a:t>webGL</a:t>
            </a:r>
            <a:r>
              <a:rPr lang="en-US" sz="9600" dirty="0"/>
              <a:t>, HTTP Requestor.</a:t>
            </a:r>
          </a:p>
          <a:p>
            <a:pPr>
              <a:lnSpc>
                <a:spcPct val="107000"/>
              </a:lnSpc>
              <a:spcAft>
                <a:spcPts val="800"/>
              </a:spcAft>
            </a:pPr>
            <a:r>
              <a:rPr lang="en-US" sz="9600" dirty="0"/>
              <a:t>JavaScript engine is synchronous, but HTTP Requestor is asynchronous.</a:t>
            </a:r>
            <a:endParaRPr lang="en-IN" sz="11200" dirty="0"/>
          </a:p>
          <a:p>
            <a:endParaRPr lang="en-IN" dirty="0"/>
          </a:p>
        </p:txBody>
      </p:sp>
    </p:spTree>
    <p:extLst>
      <p:ext uri="{BB962C8B-B14F-4D97-AF65-F5344CB8AC3E}">
        <p14:creationId xmlns:p14="http://schemas.microsoft.com/office/powerpoint/2010/main" val="35064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063DC-24E8-47A9-9CF2-58E06FDDAB90}"/>
              </a:ext>
            </a:extLst>
          </p:cNvPr>
          <p:cNvSpPr>
            <a:spLocks noGrp="1"/>
          </p:cNvSpPr>
          <p:nvPr>
            <p:ph type="title"/>
          </p:nvPr>
        </p:nvSpPr>
        <p:spPr/>
        <p:txBody>
          <a:bodyPr/>
          <a:lstStyle/>
          <a:p>
            <a:r>
              <a:rPr lang="en-US" dirty="0"/>
              <a:t>XML</a:t>
            </a:r>
            <a:endParaRPr lang="en-IN" dirty="0"/>
          </a:p>
        </p:txBody>
      </p:sp>
      <p:sp>
        <p:nvSpPr>
          <p:cNvPr id="3" name="Content Placeholder 2">
            <a:extLst>
              <a:ext uri="{FF2B5EF4-FFF2-40B4-BE49-F238E27FC236}">
                <a16:creationId xmlns:a16="http://schemas.microsoft.com/office/drawing/2014/main" id="{A8BA1360-EC8A-4D05-8F65-9E5F1CF0E474}"/>
              </a:ext>
            </a:extLst>
          </p:cNvPr>
          <p:cNvSpPr>
            <a:spLocks noGrp="1"/>
          </p:cNvSpPr>
          <p:nvPr>
            <p:ph idx="1"/>
          </p:nvPr>
        </p:nvSpPr>
        <p:spPr/>
        <p:txBody>
          <a:bodyPr>
            <a:normAutofit fontScale="92500" lnSpcReduction="20000"/>
          </a:bodyPr>
          <a:lstStyle/>
          <a:p>
            <a:r>
              <a:rPr lang="en-IN" sz="3000" dirty="0"/>
              <a:t>XML- structure data vs HTML- display data</a:t>
            </a:r>
          </a:p>
          <a:p>
            <a:r>
              <a:rPr lang="en-IN" sz="3000" dirty="0"/>
              <a:t>New rules or tags can be added in your xml later</a:t>
            </a:r>
          </a:p>
          <a:p>
            <a:r>
              <a:rPr lang="en-IN" sz="3000" dirty="0"/>
              <a:t>Great to share understandable data-</a:t>
            </a:r>
          </a:p>
          <a:p>
            <a:pPr lvl="1"/>
            <a:r>
              <a:rPr lang="en-IN" sz="2600" dirty="0"/>
              <a:t>&lt;</a:t>
            </a:r>
            <a:r>
              <a:rPr lang="en-IN" sz="2600" dirty="0" err="1"/>
              <a:t>thisismostimp</a:t>
            </a:r>
            <a:r>
              <a:rPr lang="en-IN" sz="2600" dirty="0"/>
              <a:t>&gt;First wish&lt;/</a:t>
            </a:r>
            <a:r>
              <a:rPr lang="en-IN" sz="2600" dirty="0" err="1"/>
              <a:t>thisis</a:t>
            </a:r>
            <a:r>
              <a:rPr lang="en-IN" sz="2600" dirty="0"/>
              <a:t> </a:t>
            </a:r>
            <a:r>
              <a:rPr lang="en-IN" sz="2600" dirty="0" err="1"/>
              <a:t>mostimp</a:t>
            </a:r>
            <a:r>
              <a:rPr lang="en-IN" sz="2600" dirty="0"/>
              <a:t>&gt;</a:t>
            </a:r>
          </a:p>
          <a:p>
            <a:pPr lvl="1"/>
            <a:r>
              <a:rPr lang="en-IN" sz="2600" dirty="0"/>
              <a:t>&lt;</a:t>
            </a:r>
            <a:r>
              <a:rPr lang="en-IN" sz="2600" dirty="0" err="1"/>
              <a:t>thisisprioritytwo</a:t>
            </a:r>
            <a:r>
              <a:rPr lang="en-IN" sz="2600" dirty="0"/>
              <a:t>&gt;Second wish&lt;/</a:t>
            </a:r>
            <a:r>
              <a:rPr lang="en-IN" sz="2600" dirty="0" err="1"/>
              <a:t>thisisprioritytwo</a:t>
            </a:r>
            <a:r>
              <a:rPr lang="en-IN" sz="2600" dirty="0"/>
              <a:t>&gt;</a:t>
            </a:r>
          </a:p>
          <a:p>
            <a:pPr lvl="1"/>
            <a:r>
              <a:rPr lang="en-IN" sz="2600" dirty="0"/>
              <a:t>So on…</a:t>
            </a:r>
          </a:p>
          <a:p>
            <a:r>
              <a:rPr lang="en-IN" sz="3000" dirty="0"/>
              <a:t>Stores and shares as text so we don’t lose data due to conversions in different formats</a:t>
            </a:r>
          </a:p>
        </p:txBody>
      </p:sp>
    </p:spTree>
    <p:extLst>
      <p:ext uri="{BB962C8B-B14F-4D97-AF65-F5344CB8AC3E}">
        <p14:creationId xmlns:p14="http://schemas.microsoft.com/office/powerpoint/2010/main" val="497446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277CA-31C4-4CF4-A4A5-4B80AC5D3826}"/>
              </a:ext>
            </a:extLst>
          </p:cNvPr>
          <p:cNvSpPr>
            <a:spLocks noGrp="1"/>
          </p:cNvSpPr>
          <p:nvPr>
            <p:ph type="title"/>
          </p:nvPr>
        </p:nvSpPr>
        <p:spPr/>
        <p:txBody>
          <a:bodyPr/>
          <a:lstStyle/>
          <a:p>
            <a:r>
              <a:rPr lang="en-US" dirty="0"/>
              <a:t>Rules for XML</a:t>
            </a:r>
            <a:endParaRPr lang="en-IN" dirty="0"/>
          </a:p>
        </p:txBody>
      </p:sp>
      <p:sp>
        <p:nvSpPr>
          <p:cNvPr id="3" name="Content Placeholder 2">
            <a:extLst>
              <a:ext uri="{FF2B5EF4-FFF2-40B4-BE49-F238E27FC236}">
                <a16:creationId xmlns:a16="http://schemas.microsoft.com/office/drawing/2014/main" id="{8E2E73ED-41E4-43FB-AF91-E355BFC369D1}"/>
              </a:ext>
            </a:extLst>
          </p:cNvPr>
          <p:cNvSpPr>
            <a:spLocks noGrp="1"/>
          </p:cNvSpPr>
          <p:nvPr>
            <p:ph idx="1"/>
          </p:nvPr>
        </p:nvSpPr>
        <p:spPr/>
        <p:txBody>
          <a:bodyPr>
            <a:normAutofit fontScale="92500" lnSpcReduction="20000"/>
          </a:bodyPr>
          <a:lstStyle/>
          <a:p>
            <a:r>
              <a:rPr lang="en-US" sz="3400" dirty="0"/>
              <a:t>Should have root tag always</a:t>
            </a:r>
          </a:p>
          <a:p>
            <a:r>
              <a:rPr lang="en-US" sz="3400" dirty="0"/>
              <a:t>Should have closing tag always</a:t>
            </a:r>
          </a:p>
          <a:p>
            <a:r>
              <a:rPr lang="en-US" sz="3400" dirty="0"/>
              <a:t>Proper nesting is important to validate XML</a:t>
            </a:r>
          </a:p>
          <a:p>
            <a:r>
              <a:rPr lang="en-US" sz="3400" dirty="0"/>
              <a:t>Attributes in quotes </a:t>
            </a:r>
          </a:p>
          <a:p>
            <a:pPr lvl="1"/>
            <a:r>
              <a:rPr lang="en-US" sz="3000" dirty="0"/>
              <a:t>&lt;</a:t>
            </a:r>
            <a:r>
              <a:rPr lang="en-US" sz="3000" dirty="0" err="1"/>
              <a:t>mywish</a:t>
            </a:r>
            <a:r>
              <a:rPr lang="en-US" sz="3000" dirty="0"/>
              <a:t> priority=“first”&gt;&lt;/</a:t>
            </a:r>
            <a:r>
              <a:rPr lang="en-US" sz="3000" dirty="0" err="1"/>
              <a:t>mywish</a:t>
            </a:r>
            <a:r>
              <a:rPr lang="en-US" sz="3000" dirty="0"/>
              <a:t>&gt;</a:t>
            </a:r>
          </a:p>
          <a:p>
            <a:r>
              <a:rPr lang="en-US" sz="3400" dirty="0"/>
              <a:t>Comments</a:t>
            </a:r>
          </a:p>
          <a:p>
            <a:pPr lvl="1"/>
            <a:r>
              <a:rPr lang="en-IN" sz="3000" dirty="0"/>
              <a:t>&lt;!-- This is a comment --&gt;</a:t>
            </a:r>
          </a:p>
          <a:p>
            <a:endParaRPr lang="en-IN" sz="3400" dirty="0"/>
          </a:p>
        </p:txBody>
      </p:sp>
    </p:spTree>
    <p:extLst>
      <p:ext uri="{BB962C8B-B14F-4D97-AF65-F5344CB8AC3E}">
        <p14:creationId xmlns:p14="http://schemas.microsoft.com/office/powerpoint/2010/main" val="398759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2F470-E29A-412C-8C42-B67A8602834A}"/>
              </a:ext>
            </a:extLst>
          </p:cNvPr>
          <p:cNvSpPr>
            <a:spLocks noGrp="1"/>
          </p:cNvSpPr>
          <p:nvPr>
            <p:ph type="title"/>
          </p:nvPr>
        </p:nvSpPr>
        <p:spPr/>
        <p:txBody>
          <a:bodyPr/>
          <a:lstStyle/>
          <a:p>
            <a:r>
              <a:rPr lang="en-US" dirty="0"/>
              <a:t>Rules for XML</a:t>
            </a:r>
            <a:endParaRPr lang="en-IN" dirty="0"/>
          </a:p>
        </p:txBody>
      </p:sp>
      <p:sp>
        <p:nvSpPr>
          <p:cNvPr id="3" name="Content Placeholder 2">
            <a:extLst>
              <a:ext uri="{FF2B5EF4-FFF2-40B4-BE49-F238E27FC236}">
                <a16:creationId xmlns:a16="http://schemas.microsoft.com/office/drawing/2014/main" id="{E3371F10-DD89-422F-B5C7-7313D1472FD1}"/>
              </a:ext>
            </a:extLst>
          </p:cNvPr>
          <p:cNvSpPr>
            <a:spLocks noGrp="1"/>
          </p:cNvSpPr>
          <p:nvPr>
            <p:ph idx="1"/>
          </p:nvPr>
        </p:nvSpPr>
        <p:spPr/>
        <p:txBody>
          <a:bodyPr>
            <a:normAutofit fontScale="85000" lnSpcReduction="10000"/>
          </a:bodyPr>
          <a:lstStyle/>
          <a:p>
            <a:r>
              <a:rPr lang="en-US" sz="3500" dirty="0"/>
              <a:t>Element names </a:t>
            </a:r>
          </a:p>
          <a:p>
            <a:pPr lvl="1"/>
            <a:r>
              <a:rPr lang="en-US" sz="3100" dirty="0"/>
              <a:t>are case-sensitive</a:t>
            </a:r>
          </a:p>
          <a:p>
            <a:pPr lvl="1"/>
            <a:r>
              <a:rPr lang="en-US" sz="3100" dirty="0"/>
              <a:t>must start with a letter or underscore</a:t>
            </a:r>
          </a:p>
          <a:p>
            <a:pPr lvl="1"/>
            <a:r>
              <a:rPr lang="en-US" sz="3100" dirty="0"/>
              <a:t>cannot start with the letters xml (or XML, or Xml, </a:t>
            </a:r>
            <a:r>
              <a:rPr lang="en-US" sz="3100" dirty="0" err="1"/>
              <a:t>etc</a:t>
            </a:r>
            <a:r>
              <a:rPr lang="en-US" sz="3100" dirty="0"/>
              <a:t>)</a:t>
            </a:r>
          </a:p>
          <a:p>
            <a:pPr lvl="1"/>
            <a:r>
              <a:rPr lang="en-US" sz="3100" dirty="0"/>
              <a:t>can contain letters, digits, hyphens, underscores, and periods</a:t>
            </a:r>
          </a:p>
          <a:p>
            <a:pPr lvl="1"/>
            <a:r>
              <a:rPr lang="en-US" sz="3100" dirty="0"/>
              <a:t>cannot contain spaces</a:t>
            </a:r>
          </a:p>
          <a:p>
            <a:endParaRPr lang="en-IN" dirty="0"/>
          </a:p>
        </p:txBody>
      </p:sp>
    </p:spTree>
    <p:extLst>
      <p:ext uri="{BB962C8B-B14F-4D97-AF65-F5344CB8AC3E}">
        <p14:creationId xmlns:p14="http://schemas.microsoft.com/office/powerpoint/2010/main" val="1579103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8EB47-E7D0-4379-A977-51EA76F9B36C}"/>
              </a:ext>
            </a:extLst>
          </p:cNvPr>
          <p:cNvSpPr>
            <a:spLocks noGrp="1"/>
          </p:cNvSpPr>
          <p:nvPr>
            <p:ph type="title"/>
          </p:nvPr>
        </p:nvSpPr>
        <p:spPr/>
        <p:txBody>
          <a:bodyPr/>
          <a:lstStyle/>
          <a:p>
            <a:r>
              <a:rPr lang="en-US" dirty="0"/>
              <a:t>Traversing XML</a:t>
            </a:r>
            <a:endParaRPr lang="en-IN" dirty="0"/>
          </a:p>
        </p:txBody>
      </p:sp>
      <p:sp>
        <p:nvSpPr>
          <p:cNvPr id="3" name="Content Placeholder 2">
            <a:extLst>
              <a:ext uri="{FF2B5EF4-FFF2-40B4-BE49-F238E27FC236}">
                <a16:creationId xmlns:a16="http://schemas.microsoft.com/office/drawing/2014/main" id="{21626675-CE06-491D-A329-FF914F5E0CA5}"/>
              </a:ext>
            </a:extLst>
          </p:cNvPr>
          <p:cNvSpPr>
            <a:spLocks noGrp="1"/>
          </p:cNvSpPr>
          <p:nvPr>
            <p:ph idx="1"/>
          </p:nvPr>
        </p:nvSpPr>
        <p:spPr>
          <a:xfrm>
            <a:off x="457200" y="1200150"/>
            <a:ext cx="8229600" cy="3809999"/>
          </a:xfrm>
        </p:spPr>
        <p:txBody>
          <a:bodyPr>
            <a:normAutofit fontScale="70000" lnSpcReduction="20000"/>
          </a:bodyPr>
          <a:lstStyle/>
          <a:p>
            <a:r>
              <a:rPr lang="en-US" dirty="0"/>
              <a:t>XML is a tree structure</a:t>
            </a:r>
          </a:p>
          <a:p>
            <a:r>
              <a:rPr lang="en-US" dirty="0"/>
              <a:t>Nodes</a:t>
            </a:r>
          </a:p>
          <a:p>
            <a:pPr lvl="1"/>
            <a:r>
              <a:rPr lang="en-US" dirty="0"/>
              <a:t>Parent</a:t>
            </a:r>
          </a:p>
          <a:p>
            <a:pPr lvl="1"/>
            <a:r>
              <a:rPr lang="en-US" dirty="0"/>
              <a:t>Children</a:t>
            </a:r>
          </a:p>
          <a:p>
            <a:pPr lvl="1"/>
            <a:r>
              <a:rPr lang="en-US" dirty="0"/>
              <a:t>Siblings</a:t>
            </a:r>
          </a:p>
          <a:p>
            <a:pPr lvl="1"/>
            <a:r>
              <a:rPr lang="en-US" dirty="0"/>
              <a:t>element node</a:t>
            </a:r>
          </a:p>
          <a:p>
            <a:pPr lvl="1"/>
            <a:r>
              <a:rPr lang="en-US" dirty="0"/>
              <a:t>attribute node</a:t>
            </a:r>
          </a:p>
          <a:p>
            <a:pPr lvl="1"/>
            <a:r>
              <a:rPr lang="en-US" dirty="0"/>
              <a:t>text node</a:t>
            </a:r>
          </a:p>
          <a:p>
            <a:r>
              <a:rPr lang="en-IN" dirty="0"/>
              <a:t>Properties- </a:t>
            </a:r>
            <a:r>
              <a:rPr lang="en-IN" dirty="0" err="1"/>
              <a:t>nodeName</a:t>
            </a:r>
            <a:r>
              <a:rPr lang="en-IN" dirty="0"/>
              <a:t> , </a:t>
            </a:r>
            <a:r>
              <a:rPr lang="en-IN" dirty="0" err="1"/>
              <a:t>nodeType</a:t>
            </a:r>
            <a:r>
              <a:rPr lang="en-IN" dirty="0"/>
              <a:t> </a:t>
            </a:r>
            <a:endParaRPr lang="en-US" dirty="0"/>
          </a:p>
          <a:p>
            <a:r>
              <a:rPr lang="en-US" dirty="0"/>
              <a:t>All major browsers have a built-in XML parser to access and manipulate XML.</a:t>
            </a:r>
            <a:endParaRPr lang="en-IN" dirty="0"/>
          </a:p>
        </p:txBody>
      </p:sp>
    </p:spTree>
    <p:extLst>
      <p:ext uri="{BB962C8B-B14F-4D97-AF65-F5344CB8AC3E}">
        <p14:creationId xmlns:p14="http://schemas.microsoft.com/office/powerpoint/2010/main" val="325707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AFD51-6039-44EB-A3BE-CEF9080507C3}"/>
              </a:ext>
            </a:extLst>
          </p:cNvPr>
          <p:cNvSpPr>
            <a:spLocks noGrp="1"/>
          </p:cNvSpPr>
          <p:nvPr>
            <p:ph type="title"/>
          </p:nvPr>
        </p:nvSpPr>
        <p:spPr/>
        <p:txBody>
          <a:bodyPr/>
          <a:lstStyle/>
          <a:p>
            <a:r>
              <a:rPr lang="en-US" dirty="0"/>
              <a:t>Manipulating XML</a:t>
            </a:r>
            <a:endParaRPr lang="en-IN" dirty="0"/>
          </a:p>
        </p:txBody>
      </p:sp>
      <p:sp>
        <p:nvSpPr>
          <p:cNvPr id="3" name="Content Placeholder 2">
            <a:extLst>
              <a:ext uri="{FF2B5EF4-FFF2-40B4-BE49-F238E27FC236}">
                <a16:creationId xmlns:a16="http://schemas.microsoft.com/office/drawing/2014/main" id="{D19A2FD4-ADDC-4F1C-A826-CFFB4C325A6A}"/>
              </a:ext>
            </a:extLst>
          </p:cNvPr>
          <p:cNvSpPr>
            <a:spLocks noGrp="1"/>
          </p:cNvSpPr>
          <p:nvPr>
            <p:ph idx="1"/>
          </p:nvPr>
        </p:nvSpPr>
        <p:spPr/>
        <p:txBody>
          <a:bodyPr>
            <a:normAutofit/>
          </a:bodyPr>
          <a:lstStyle/>
          <a:p>
            <a:r>
              <a:rPr lang="en-US" dirty="0"/>
              <a:t>Get XML elements</a:t>
            </a:r>
          </a:p>
          <a:p>
            <a:r>
              <a:rPr lang="en-US" dirty="0"/>
              <a:t>Send XML elements</a:t>
            </a:r>
          </a:p>
          <a:p>
            <a:r>
              <a:rPr lang="en-US" dirty="0"/>
              <a:t>Change XML elements</a:t>
            </a:r>
          </a:p>
          <a:p>
            <a:r>
              <a:rPr lang="en-US" dirty="0"/>
              <a:t>Add XML elements</a:t>
            </a:r>
          </a:p>
          <a:p>
            <a:r>
              <a:rPr lang="en-US" dirty="0"/>
              <a:t>Delete XML elements</a:t>
            </a:r>
          </a:p>
        </p:txBody>
      </p:sp>
    </p:spTree>
    <p:extLst>
      <p:ext uri="{BB962C8B-B14F-4D97-AF65-F5344CB8AC3E}">
        <p14:creationId xmlns:p14="http://schemas.microsoft.com/office/powerpoint/2010/main" val="296300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38BA7-B2C6-46AD-B1D0-ED3C01B0CA51}"/>
              </a:ext>
            </a:extLst>
          </p:cNvPr>
          <p:cNvSpPr>
            <a:spLocks noGrp="1"/>
          </p:cNvSpPr>
          <p:nvPr>
            <p:ph type="title"/>
          </p:nvPr>
        </p:nvSpPr>
        <p:spPr/>
        <p:txBody>
          <a:bodyPr/>
          <a:lstStyle/>
          <a:p>
            <a:r>
              <a:rPr lang="en-US" dirty="0"/>
              <a:t>JSON vs XML</a:t>
            </a:r>
            <a:endParaRPr lang="en-IN" dirty="0"/>
          </a:p>
        </p:txBody>
      </p:sp>
      <p:sp>
        <p:nvSpPr>
          <p:cNvPr id="3" name="Content Placeholder 2">
            <a:extLst>
              <a:ext uri="{FF2B5EF4-FFF2-40B4-BE49-F238E27FC236}">
                <a16:creationId xmlns:a16="http://schemas.microsoft.com/office/drawing/2014/main" id="{F1B428A6-E5F0-4FF2-B3D8-72E804A8FC1B}"/>
              </a:ext>
            </a:extLst>
          </p:cNvPr>
          <p:cNvSpPr>
            <a:spLocks noGrp="1"/>
          </p:cNvSpPr>
          <p:nvPr>
            <p:ph idx="1"/>
          </p:nvPr>
        </p:nvSpPr>
        <p:spPr/>
        <p:txBody>
          <a:bodyPr/>
          <a:lstStyle/>
          <a:p>
            <a:r>
              <a:rPr lang="en-US" sz="3000" dirty="0"/>
              <a:t>XML has to be parsed with an XML parser</a:t>
            </a:r>
          </a:p>
          <a:p>
            <a:r>
              <a:rPr lang="en-US" sz="3000" dirty="0"/>
              <a:t>JSON can be parsed by a standard JavaScript function</a:t>
            </a:r>
          </a:p>
          <a:p>
            <a:r>
              <a:rPr lang="en-US" sz="3000" dirty="0"/>
              <a:t>JSON can use arrays, XML cannot</a:t>
            </a:r>
            <a:endParaRPr lang="en-IN" sz="3000" dirty="0"/>
          </a:p>
        </p:txBody>
      </p:sp>
    </p:spTree>
    <p:extLst>
      <p:ext uri="{BB962C8B-B14F-4D97-AF65-F5344CB8AC3E}">
        <p14:creationId xmlns:p14="http://schemas.microsoft.com/office/powerpoint/2010/main" val="297247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63732-F6D0-42FC-BD1A-B30501FB18D5}"/>
              </a:ext>
            </a:extLst>
          </p:cNvPr>
          <p:cNvSpPr>
            <a:spLocks noGrp="1"/>
          </p:cNvSpPr>
          <p:nvPr>
            <p:ph type="title"/>
          </p:nvPr>
        </p:nvSpPr>
        <p:spPr/>
        <p:txBody>
          <a:bodyPr/>
          <a:lstStyle/>
          <a:p>
            <a:r>
              <a:rPr lang="en-US" dirty="0"/>
              <a:t>Best practices</a:t>
            </a:r>
            <a:endParaRPr lang="en-IN" dirty="0"/>
          </a:p>
        </p:txBody>
      </p:sp>
      <p:sp>
        <p:nvSpPr>
          <p:cNvPr id="3" name="Content Placeholder 2">
            <a:extLst>
              <a:ext uri="{FF2B5EF4-FFF2-40B4-BE49-F238E27FC236}">
                <a16:creationId xmlns:a16="http://schemas.microsoft.com/office/drawing/2014/main" id="{7519243C-59C8-4BC5-B388-3B8E6F24ADD1}"/>
              </a:ext>
            </a:extLst>
          </p:cNvPr>
          <p:cNvSpPr>
            <a:spLocks noGrp="1"/>
          </p:cNvSpPr>
          <p:nvPr>
            <p:ph idx="1"/>
          </p:nvPr>
        </p:nvSpPr>
        <p:spPr/>
        <p:txBody>
          <a:bodyPr/>
          <a:lstStyle/>
          <a:p>
            <a:r>
              <a:rPr lang="en-US" dirty="0"/>
              <a:t>Use attributes in XML as less as possible.</a:t>
            </a:r>
          </a:p>
          <a:p>
            <a:r>
              <a:rPr lang="en-US" dirty="0"/>
              <a:t>Create them as elements instead, to include multiple, nested and expandable data.</a:t>
            </a:r>
          </a:p>
          <a:p>
            <a:r>
              <a:rPr lang="en-IN" dirty="0"/>
              <a:t>Always validate json/XML</a:t>
            </a:r>
          </a:p>
          <a:p>
            <a:endParaRPr lang="en-IN" dirty="0"/>
          </a:p>
        </p:txBody>
      </p:sp>
    </p:spTree>
    <p:extLst>
      <p:ext uri="{BB962C8B-B14F-4D97-AF65-F5344CB8AC3E}">
        <p14:creationId xmlns:p14="http://schemas.microsoft.com/office/powerpoint/2010/main" val="219355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AE5C9-613F-4B2C-B826-2989D845FD64}"/>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02E8D922-C832-48B7-97C9-36D4A4032086}"/>
              </a:ext>
            </a:extLst>
          </p:cNvPr>
          <p:cNvSpPr>
            <a:spLocks noGrp="1"/>
          </p:cNvSpPr>
          <p:nvPr>
            <p:ph idx="1"/>
          </p:nvPr>
        </p:nvSpPr>
        <p:spPr/>
        <p:txBody>
          <a:bodyPr numCol="1">
            <a:normAutofit fontScale="92500" lnSpcReduction="10000"/>
          </a:bodyPr>
          <a:lstStyle/>
          <a:p>
            <a:r>
              <a:rPr lang="en-US" dirty="0"/>
              <a:t>Requesting from browser</a:t>
            </a:r>
          </a:p>
          <a:p>
            <a:r>
              <a:rPr lang="en-US" dirty="0"/>
              <a:t>Asynchronous request and responses</a:t>
            </a:r>
          </a:p>
          <a:p>
            <a:r>
              <a:rPr lang="en-US" dirty="0"/>
              <a:t>Various methods of asynchronous calls</a:t>
            </a:r>
          </a:p>
          <a:p>
            <a:r>
              <a:rPr lang="en-US" dirty="0"/>
              <a:t>Data exchange formats- JSON and XML for communication with server</a:t>
            </a:r>
          </a:p>
          <a:p>
            <a:r>
              <a:rPr lang="en-US" dirty="0"/>
              <a:t>Bonus knowledge- Fetch API, Same origin security feature.</a:t>
            </a:r>
          </a:p>
          <a:p>
            <a:endParaRPr lang="en-US" dirty="0"/>
          </a:p>
          <a:p>
            <a:endParaRPr lang="en-IN" dirty="0"/>
          </a:p>
        </p:txBody>
      </p:sp>
    </p:spTree>
    <p:extLst>
      <p:ext uri="{BB962C8B-B14F-4D97-AF65-F5344CB8AC3E}">
        <p14:creationId xmlns:p14="http://schemas.microsoft.com/office/powerpoint/2010/main" val="222998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F9EB1-7390-49EE-B1BA-E4EDE69BDE55}"/>
              </a:ext>
            </a:extLst>
          </p:cNvPr>
          <p:cNvSpPr>
            <a:spLocks noGrp="1"/>
          </p:cNvSpPr>
          <p:nvPr>
            <p:ph type="title"/>
          </p:nvPr>
        </p:nvSpPr>
        <p:spPr/>
        <p:txBody>
          <a:bodyPr/>
          <a:lstStyle/>
          <a:p>
            <a:r>
              <a:rPr lang="en-US"/>
              <a:t>Motivational tip</a:t>
            </a:r>
            <a:endParaRPr lang="en-IN"/>
          </a:p>
        </p:txBody>
      </p:sp>
      <p:sp>
        <p:nvSpPr>
          <p:cNvPr id="3" name="Content Placeholder 2">
            <a:extLst>
              <a:ext uri="{FF2B5EF4-FFF2-40B4-BE49-F238E27FC236}">
                <a16:creationId xmlns:a16="http://schemas.microsoft.com/office/drawing/2014/main" id="{F5028F0B-19DE-407E-B2FE-310489D8A342}"/>
              </a:ext>
            </a:extLst>
          </p:cNvPr>
          <p:cNvSpPr>
            <a:spLocks noGrp="1"/>
          </p:cNvSpPr>
          <p:nvPr>
            <p:ph idx="1"/>
          </p:nvPr>
        </p:nvSpPr>
        <p:spPr/>
        <p:txBody>
          <a:bodyPr>
            <a:normAutofit fontScale="85000" lnSpcReduction="20000"/>
          </a:bodyPr>
          <a:lstStyle/>
          <a:p>
            <a:r>
              <a:rPr lang="en-US" dirty="0"/>
              <a:t>Build projects that will get you hired.</a:t>
            </a:r>
          </a:p>
          <a:p>
            <a:r>
              <a:rPr lang="en-US" dirty="0"/>
              <a:t>Showcase your skills</a:t>
            </a:r>
          </a:p>
          <a:p>
            <a:r>
              <a:rPr lang="en-US" dirty="0"/>
              <a:t>Build network and references</a:t>
            </a:r>
          </a:p>
          <a:p>
            <a:r>
              <a:rPr lang="en-US" dirty="0"/>
              <a:t>Perfect your resume with measurable achievements</a:t>
            </a:r>
          </a:p>
          <a:p>
            <a:r>
              <a:rPr lang="en-IN" dirty="0"/>
              <a:t>Apply and gain interviews</a:t>
            </a:r>
          </a:p>
          <a:p>
            <a:r>
              <a:rPr lang="en-IN" dirty="0"/>
              <a:t>Be ready with your technical and project building concepts, tasks and stories.</a:t>
            </a:r>
          </a:p>
          <a:p>
            <a:r>
              <a:rPr lang="en-IN" dirty="0"/>
              <a:t>Sharpen your </a:t>
            </a:r>
            <a:r>
              <a:rPr lang="en-IN"/>
              <a:t>communications skills!</a:t>
            </a:r>
            <a:endParaRPr lang="en-IN" dirty="0"/>
          </a:p>
        </p:txBody>
      </p:sp>
    </p:spTree>
    <p:extLst>
      <p:ext uri="{BB962C8B-B14F-4D97-AF65-F5344CB8AC3E}">
        <p14:creationId xmlns:p14="http://schemas.microsoft.com/office/powerpoint/2010/main" val="134976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8F8B7-19A4-4EDB-9A0B-1CE666EBA161}"/>
              </a:ext>
            </a:extLst>
          </p:cNvPr>
          <p:cNvSpPr>
            <a:spLocks noGrp="1"/>
          </p:cNvSpPr>
          <p:nvPr>
            <p:ph type="title"/>
          </p:nvPr>
        </p:nvSpPr>
        <p:spPr/>
        <p:txBody>
          <a:bodyPr/>
          <a:lstStyle/>
          <a:p>
            <a:r>
              <a:rPr lang="en-US" dirty="0"/>
              <a:t>Assignment</a:t>
            </a:r>
            <a:endParaRPr lang="en-IN" dirty="0"/>
          </a:p>
        </p:txBody>
      </p:sp>
      <p:sp>
        <p:nvSpPr>
          <p:cNvPr id="3" name="Content Placeholder 2">
            <a:extLst>
              <a:ext uri="{FF2B5EF4-FFF2-40B4-BE49-F238E27FC236}">
                <a16:creationId xmlns:a16="http://schemas.microsoft.com/office/drawing/2014/main" id="{78AD6511-D252-4F5D-A538-BEBBFDF21EEE}"/>
              </a:ext>
            </a:extLst>
          </p:cNvPr>
          <p:cNvSpPr>
            <a:spLocks noGrp="1"/>
          </p:cNvSpPr>
          <p:nvPr>
            <p:ph idx="1"/>
          </p:nvPr>
        </p:nvSpPr>
        <p:spPr/>
        <p:txBody>
          <a:bodyPr>
            <a:normAutofit/>
          </a:bodyPr>
          <a:lstStyle/>
          <a:p>
            <a:pPr lvl="0"/>
            <a:r>
              <a:rPr lang="en-US" dirty="0"/>
              <a:t>Get the products json data with details of all products in your ecommerce website</a:t>
            </a:r>
          </a:p>
          <a:p>
            <a:pPr lvl="0"/>
            <a:r>
              <a:rPr lang="en-US"/>
              <a:t>Now </a:t>
            </a:r>
            <a:r>
              <a:rPr lang="en-US" dirty="0"/>
              <a:t>traverse this data in a loop to populate your products list page instead of the dummy hardcoded product details.</a:t>
            </a:r>
            <a:endParaRPr lang="en-IN" dirty="0"/>
          </a:p>
        </p:txBody>
      </p:sp>
    </p:spTree>
    <p:extLst>
      <p:ext uri="{BB962C8B-B14F-4D97-AF65-F5344CB8AC3E}">
        <p14:creationId xmlns:p14="http://schemas.microsoft.com/office/powerpoint/2010/main" val="773203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03CFF-4200-4192-8FDB-02DDD927FC39}"/>
              </a:ext>
            </a:extLst>
          </p:cNvPr>
          <p:cNvSpPr>
            <a:spLocks noGrp="1"/>
          </p:cNvSpPr>
          <p:nvPr>
            <p:ph type="title"/>
          </p:nvPr>
        </p:nvSpPr>
        <p:spPr/>
        <p:txBody>
          <a:bodyPr/>
          <a:lstStyle/>
          <a:p>
            <a:r>
              <a:rPr lang="en-US" dirty="0"/>
              <a:t>Advantages of Asynchronous</a:t>
            </a:r>
            <a:endParaRPr lang="en-IN" dirty="0"/>
          </a:p>
        </p:txBody>
      </p:sp>
      <p:sp>
        <p:nvSpPr>
          <p:cNvPr id="3" name="Content Placeholder 2">
            <a:extLst>
              <a:ext uri="{FF2B5EF4-FFF2-40B4-BE49-F238E27FC236}">
                <a16:creationId xmlns:a16="http://schemas.microsoft.com/office/drawing/2014/main" id="{079AE119-86D1-4430-AC49-EE38FE119D26}"/>
              </a:ext>
            </a:extLst>
          </p:cNvPr>
          <p:cNvSpPr>
            <a:spLocks noGrp="1"/>
          </p:cNvSpPr>
          <p:nvPr>
            <p:ph idx="1"/>
          </p:nvPr>
        </p:nvSpPr>
        <p:spPr/>
        <p:txBody>
          <a:bodyPr>
            <a:normAutofit lnSpcReduction="10000"/>
          </a:bodyPr>
          <a:lstStyle/>
          <a:p>
            <a:pPr algn="l" fontAlgn="base">
              <a:buFont typeface="Arial" panose="020B0604020202020204" pitchFamily="34" charset="0"/>
              <a:buChar char="•"/>
            </a:pPr>
            <a:r>
              <a:rPr lang="en-US" sz="3200" dirty="0"/>
              <a:t>Speed is enhanced as there is no need to reload the page again.</a:t>
            </a:r>
          </a:p>
          <a:p>
            <a:pPr algn="l" fontAlgn="base">
              <a:buFont typeface="Arial" panose="020B0604020202020204" pitchFamily="34" charset="0"/>
              <a:buChar char="•"/>
            </a:pPr>
            <a:r>
              <a:rPr lang="en-US" sz="3200" dirty="0"/>
              <a:t>Making asynchronous calls to a web server - client browsers avoid waiting for all the data to arrive before starting of rendering.</a:t>
            </a:r>
          </a:p>
          <a:p>
            <a:pPr algn="l" fontAlgn="base">
              <a:buFont typeface="Arial" panose="020B0604020202020204" pitchFamily="34" charset="0"/>
              <a:buChar char="•"/>
            </a:pPr>
            <a:r>
              <a:rPr lang="en-US" sz="3200" dirty="0"/>
              <a:t>Form validation can be done in real-time with it.</a:t>
            </a:r>
            <a:endParaRPr lang="en-US" sz="2000" b="0" i="0" dirty="0">
              <a:effectLst/>
              <a:latin typeface="Roboto" panose="02000000000000000000" pitchFamily="2" charset="0"/>
            </a:endParaRPr>
          </a:p>
          <a:p>
            <a:endParaRPr lang="en-IN" dirty="0"/>
          </a:p>
        </p:txBody>
      </p:sp>
    </p:spTree>
    <p:extLst>
      <p:ext uri="{BB962C8B-B14F-4D97-AF65-F5344CB8AC3E}">
        <p14:creationId xmlns:p14="http://schemas.microsoft.com/office/powerpoint/2010/main" val="126542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2A8AE-B6EA-48A1-9813-228A633CD5A6}"/>
              </a:ext>
            </a:extLst>
          </p:cNvPr>
          <p:cNvSpPr>
            <a:spLocks noGrp="1"/>
          </p:cNvSpPr>
          <p:nvPr>
            <p:ph type="title"/>
          </p:nvPr>
        </p:nvSpPr>
        <p:spPr/>
        <p:txBody>
          <a:bodyPr/>
          <a:lstStyle/>
          <a:p>
            <a:r>
              <a:rPr lang="en-US" dirty="0"/>
              <a:t>Answer the following questions</a:t>
            </a:r>
            <a:endParaRPr lang="en-IN" dirty="0"/>
          </a:p>
        </p:txBody>
      </p:sp>
      <p:sp>
        <p:nvSpPr>
          <p:cNvPr id="3" name="Content Placeholder 2">
            <a:extLst>
              <a:ext uri="{FF2B5EF4-FFF2-40B4-BE49-F238E27FC236}">
                <a16:creationId xmlns:a16="http://schemas.microsoft.com/office/drawing/2014/main" id="{C2F72C24-3199-4CB0-9A08-FC40407CC697}"/>
              </a:ext>
            </a:extLst>
          </p:cNvPr>
          <p:cNvSpPr>
            <a:spLocks noGrp="1"/>
          </p:cNvSpPr>
          <p:nvPr>
            <p:ph idx="1"/>
          </p:nvPr>
        </p:nvSpPr>
        <p:spPr>
          <a:xfrm>
            <a:off x="457200" y="1200150"/>
            <a:ext cx="8229600" cy="3581399"/>
          </a:xfrm>
        </p:spPr>
        <p:txBody>
          <a:bodyPr>
            <a:normAutofit lnSpcReduction="10000"/>
          </a:bodyPr>
          <a:lstStyle/>
          <a:p>
            <a:pPr marL="342900" lvl="0" indent="-342900">
              <a:lnSpc>
                <a:spcPct val="107000"/>
              </a:lnSpc>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What is asynchronous programming, and why is it important in JavaScript?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Why would we use JSON Over XML?</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what is the MIME type of JSON?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sz="2400" dirty="0">
                <a:effectLst/>
                <a:latin typeface="Calibri" panose="020F0502020204030204" pitchFamily="34" charset="0"/>
                <a:ea typeface="Calibri" panose="020F0502020204030204" pitchFamily="34" charset="0"/>
                <a:cs typeface="Times New Roman" panose="02020603050405020304" pitchFamily="18" charset="0"/>
              </a:rPr>
              <a:t>what is JSONP?</a:t>
            </a:r>
          </a:p>
          <a:p>
            <a:pPr marL="342900" lvl="0" indent="-342900">
              <a:lnSpc>
                <a:spcPct val="107000"/>
              </a:lnSpc>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What are the various ajax functions available in jQuery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effectLst/>
                <a:latin typeface="Calibri" panose="020F0502020204030204" pitchFamily="34" charset="0"/>
                <a:ea typeface="Calibri" panose="020F0502020204030204" pitchFamily="34" charset="0"/>
                <a:cs typeface="Times New Roman" panose="02020603050405020304" pitchFamily="18" charset="0"/>
              </a:rPr>
              <a:t>What is the correct JSON content type ?</a:t>
            </a:r>
            <a:endParaRPr lang="en-US" sz="4000" b="1" i="0" dirty="0">
              <a:solidFill>
                <a:srgbClr val="292929"/>
              </a:solidFill>
              <a:effectLst/>
              <a:latin typeface="medium-content-sans-serif-font"/>
            </a:endParaRPr>
          </a:p>
          <a:p>
            <a:endParaRPr lang="en-IN" dirty="0"/>
          </a:p>
        </p:txBody>
      </p:sp>
    </p:spTree>
    <p:extLst>
      <p:ext uri="{BB962C8B-B14F-4D97-AF65-F5344CB8AC3E}">
        <p14:creationId xmlns:p14="http://schemas.microsoft.com/office/powerpoint/2010/main" val="1127722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A204F-3268-481B-A6EC-FB04E761D8BE}"/>
              </a:ext>
            </a:extLst>
          </p:cNvPr>
          <p:cNvSpPr>
            <a:spLocks noGrp="1"/>
          </p:cNvSpPr>
          <p:nvPr>
            <p:ph type="title"/>
          </p:nvPr>
        </p:nvSpPr>
        <p:spPr/>
        <p:txBody>
          <a:bodyPr/>
          <a:lstStyle/>
          <a:p>
            <a:r>
              <a:rPr lang="en-US" dirty="0"/>
              <a:t>Asynchronous</a:t>
            </a:r>
            <a:endParaRPr lang="en-IN" dirty="0"/>
          </a:p>
        </p:txBody>
      </p:sp>
      <p:sp>
        <p:nvSpPr>
          <p:cNvPr id="3" name="Content Placeholder 2">
            <a:extLst>
              <a:ext uri="{FF2B5EF4-FFF2-40B4-BE49-F238E27FC236}">
                <a16:creationId xmlns:a16="http://schemas.microsoft.com/office/drawing/2014/main" id="{3CB5BA48-26FB-4BB3-B125-15F94FDB19CA}"/>
              </a:ext>
            </a:extLst>
          </p:cNvPr>
          <p:cNvSpPr>
            <a:spLocks noGrp="1"/>
          </p:cNvSpPr>
          <p:nvPr>
            <p:ph idx="1"/>
          </p:nvPr>
        </p:nvSpPr>
        <p:spPr>
          <a:xfrm>
            <a:off x="457200" y="1200151"/>
            <a:ext cx="8229600" cy="1219199"/>
          </a:xfrm>
        </p:spPr>
        <p:txBody>
          <a:bodyPr>
            <a:normAutofit fontScale="85000" lnSpcReduction="20000"/>
          </a:bodyPr>
          <a:lstStyle/>
          <a:p>
            <a:r>
              <a:rPr lang="en-US" dirty="0"/>
              <a:t>Multitasking</a:t>
            </a:r>
          </a:p>
          <a:p>
            <a:r>
              <a:rPr lang="en-US" dirty="0"/>
              <a:t>T</a:t>
            </a:r>
            <a:r>
              <a:rPr lang="en-US" sz="3200" dirty="0"/>
              <a:t>o make full utilization of the CPU and other resources use asynchronous calls.</a:t>
            </a:r>
          </a:p>
          <a:p>
            <a:endParaRPr lang="en-US" dirty="0"/>
          </a:p>
          <a:p>
            <a:endParaRPr lang="en-IN" dirty="0"/>
          </a:p>
        </p:txBody>
      </p:sp>
      <p:pic>
        <p:nvPicPr>
          <p:cNvPr id="5" name="Picture 2">
            <a:extLst>
              <a:ext uri="{FF2B5EF4-FFF2-40B4-BE49-F238E27FC236}">
                <a16:creationId xmlns:a16="http://schemas.microsoft.com/office/drawing/2014/main" id="{7D9DC8A3-0C77-4163-8B96-3A15FC2C9C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25" y="2333625"/>
            <a:ext cx="4181475"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9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90F2A-3B17-45DA-87E4-728CD5957327}"/>
              </a:ext>
            </a:extLst>
          </p:cNvPr>
          <p:cNvSpPr>
            <a:spLocks noGrp="1"/>
          </p:cNvSpPr>
          <p:nvPr>
            <p:ph type="title"/>
          </p:nvPr>
        </p:nvSpPr>
        <p:spPr/>
        <p:txBody>
          <a:bodyPr/>
          <a:lstStyle/>
          <a:p>
            <a:r>
              <a:rPr lang="en-US" dirty="0"/>
              <a:t>Timeouts and intervals</a:t>
            </a:r>
            <a:endParaRPr lang="en-IN" dirty="0"/>
          </a:p>
        </p:txBody>
      </p:sp>
      <p:sp>
        <p:nvSpPr>
          <p:cNvPr id="3" name="Content Placeholder 2">
            <a:extLst>
              <a:ext uri="{FF2B5EF4-FFF2-40B4-BE49-F238E27FC236}">
                <a16:creationId xmlns:a16="http://schemas.microsoft.com/office/drawing/2014/main" id="{7AC13018-FCEF-481F-A91E-08BBE2F8A7FB}"/>
              </a:ext>
            </a:extLst>
          </p:cNvPr>
          <p:cNvSpPr>
            <a:spLocks noGrp="1"/>
          </p:cNvSpPr>
          <p:nvPr>
            <p:ph idx="1"/>
          </p:nvPr>
        </p:nvSpPr>
        <p:spPr/>
        <p:txBody>
          <a:bodyPr>
            <a:normAutofit/>
          </a:bodyPr>
          <a:lstStyle/>
          <a:p>
            <a:r>
              <a:rPr lang="en-US" dirty="0"/>
              <a:t>Traditional methods JavaScript has available for running code asynchronously</a:t>
            </a:r>
          </a:p>
          <a:p>
            <a:r>
              <a:rPr lang="en-US" dirty="0"/>
              <a:t>After a set time period has elapsed, or at a regular interval do the task</a:t>
            </a:r>
          </a:p>
          <a:p>
            <a:r>
              <a:rPr lang="en-IN" dirty="0"/>
              <a:t>Cooperative asynchronous JavaScript</a:t>
            </a:r>
          </a:p>
          <a:p>
            <a:r>
              <a:rPr lang="en-US" altLang="en-US" dirty="0" err="1"/>
              <a:t>setTimeout</a:t>
            </a:r>
            <a:r>
              <a:rPr lang="en-US" altLang="en-US" dirty="0"/>
              <a:t>(), </a:t>
            </a:r>
            <a:r>
              <a:rPr lang="en-US" altLang="en-US" dirty="0" err="1"/>
              <a:t>setInterval</a:t>
            </a:r>
            <a:r>
              <a:rPr lang="en-US" altLang="en-US" dirty="0"/>
              <a:t>()</a:t>
            </a:r>
          </a:p>
          <a:p>
            <a:endParaRPr lang="en-IN" dirty="0"/>
          </a:p>
          <a:p>
            <a:endParaRPr lang="en-IN" dirty="0"/>
          </a:p>
          <a:p>
            <a:endParaRPr lang="en-IN" dirty="0"/>
          </a:p>
        </p:txBody>
      </p:sp>
      <p:sp>
        <p:nvSpPr>
          <p:cNvPr id="4" name="Rectangle 1">
            <a:extLst>
              <a:ext uri="{FF2B5EF4-FFF2-40B4-BE49-F238E27FC236}">
                <a16:creationId xmlns:a16="http://schemas.microsoft.com/office/drawing/2014/main" id="{F4728227-3C41-4678-8CC1-FF78C02C1074}"/>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869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1B33-1B95-45E3-A9C2-368B5F343786}"/>
              </a:ext>
            </a:extLst>
          </p:cNvPr>
          <p:cNvSpPr>
            <a:spLocks noGrp="1"/>
          </p:cNvSpPr>
          <p:nvPr>
            <p:ph type="title"/>
          </p:nvPr>
        </p:nvSpPr>
        <p:spPr/>
        <p:txBody>
          <a:bodyPr/>
          <a:lstStyle/>
          <a:p>
            <a:r>
              <a:rPr lang="en-US" dirty="0"/>
              <a:t>Get and Post</a:t>
            </a:r>
            <a:endParaRPr lang="en-IN" dirty="0"/>
          </a:p>
        </p:txBody>
      </p:sp>
      <p:sp>
        <p:nvSpPr>
          <p:cNvPr id="3" name="Content Placeholder 2">
            <a:extLst>
              <a:ext uri="{FF2B5EF4-FFF2-40B4-BE49-F238E27FC236}">
                <a16:creationId xmlns:a16="http://schemas.microsoft.com/office/drawing/2014/main" id="{3AF8C4FB-5031-4150-B012-EA589E83E4C2}"/>
              </a:ext>
            </a:extLst>
          </p:cNvPr>
          <p:cNvSpPr>
            <a:spLocks noGrp="1"/>
          </p:cNvSpPr>
          <p:nvPr>
            <p:ph idx="1"/>
          </p:nvPr>
        </p:nvSpPr>
        <p:spPr/>
        <p:txBody>
          <a:bodyPr>
            <a:normAutofit fontScale="77500" lnSpcReduction="20000"/>
          </a:bodyPr>
          <a:lstStyle/>
          <a:p>
            <a:r>
              <a:rPr lang="en-IN" dirty="0"/>
              <a:t>The two methods to request data from server- </a:t>
            </a:r>
          </a:p>
          <a:p>
            <a:pPr lvl="1"/>
            <a:r>
              <a:rPr lang="en-IN" dirty="0"/>
              <a:t>Get and Post</a:t>
            </a:r>
          </a:p>
          <a:p>
            <a:r>
              <a:rPr lang="en-IN" dirty="0"/>
              <a:t>GET /</a:t>
            </a:r>
            <a:r>
              <a:rPr lang="en-IN" dirty="0" err="1"/>
              <a:t>index.html?name</a:t>
            </a:r>
            <a:r>
              <a:rPr lang="en-IN" dirty="0"/>
              <a:t>=</a:t>
            </a:r>
            <a:r>
              <a:rPr lang="en-IN" dirty="0" err="1"/>
              <a:t>SkillLync</a:t>
            </a:r>
            <a:r>
              <a:rPr lang="en-IN" dirty="0"/>
              <a:t> http/1.1</a:t>
            </a:r>
          </a:p>
          <a:p>
            <a:r>
              <a:rPr lang="en-IN" dirty="0"/>
              <a:t>Method, URI string, Query string, http version</a:t>
            </a:r>
          </a:p>
          <a:p>
            <a:r>
              <a:rPr lang="en-IN" dirty="0"/>
              <a:t>HTTP response status</a:t>
            </a:r>
          </a:p>
          <a:p>
            <a:pPr lvl="1"/>
            <a:r>
              <a:rPr lang="en-IN" dirty="0"/>
              <a:t>200, OK</a:t>
            </a:r>
          </a:p>
          <a:p>
            <a:pPr lvl="1"/>
            <a:r>
              <a:rPr lang="en-IN" dirty="0"/>
              <a:t>404, Not found</a:t>
            </a:r>
          </a:p>
          <a:p>
            <a:pPr lvl="1"/>
            <a:r>
              <a:rPr lang="en-IN" dirty="0"/>
              <a:t>403, Forbidden</a:t>
            </a:r>
          </a:p>
          <a:p>
            <a:pPr lvl="1"/>
            <a:r>
              <a:rPr lang="en-IN" dirty="0"/>
              <a:t>500, Internal Server Error</a:t>
            </a:r>
          </a:p>
        </p:txBody>
      </p:sp>
    </p:spTree>
    <p:extLst>
      <p:ext uri="{BB962C8B-B14F-4D97-AF65-F5344CB8AC3E}">
        <p14:creationId xmlns:p14="http://schemas.microsoft.com/office/powerpoint/2010/main" val="51858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EE684-4848-44F2-A979-C6F32339DE2A}"/>
              </a:ext>
            </a:extLst>
          </p:cNvPr>
          <p:cNvSpPr>
            <a:spLocks noGrp="1"/>
          </p:cNvSpPr>
          <p:nvPr>
            <p:ph type="title"/>
          </p:nvPr>
        </p:nvSpPr>
        <p:spPr/>
        <p:txBody>
          <a:bodyPr/>
          <a:lstStyle/>
          <a:p>
            <a:r>
              <a:rPr lang="en-US" dirty="0"/>
              <a:t>Get vs Post</a:t>
            </a:r>
            <a:endParaRPr lang="en-IN" dirty="0"/>
          </a:p>
        </p:txBody>
      </p:sp>
      <p:sp>
        <p:nvSpPr>
          <p:cNvPr id="3" name="Content Placeholder 2">
            <a:extLst>
              <a:ext uri="{FF2B5EF4-FFF2-40B4-BE49-F238E27FC236}">
                <a16:creationId xmlns:a16="http://schemas.microsoft.com/office/drawing/2014/main" id="{17474B1A-F5E4-43CD-A0CB-74F493F6BEC6}"/>
              </a:ext>
            </a:extLst>
          </p:cNvPr>
          <p:cNvSpPr>
            <a:spLocks noGrp="1"/>
          </p:cNvSpPr>
          <p:nvPr>
            <p:ph idx="1"/>
          </p:nvPr>
        </p:nvSpPr>
        <p:spPr>
          <a:xfrm>
            <a:off x="457200" y="1200150"/>
            <a:ext cx="8229600" cy="3352800"/>
          </a:xfrm>
        </p:spPr>
        <p:txBody>
          <a:bodyPr numCol="2">
            <a:normAutofit fontScale="25000" lnSpcReduction="20000"/>
          </a:bodyPr>
          <a:lstStyle/>
          <a:p>
            <a:r>
              <a:rPr lang="en-US" sz="12800" dirty="0"/>
              <a:t>The GET method may return cached data.</a:t>
            </a:r>
          </a:p>
          <a:p>
            <a:pPr algn="l">
              <a:buFont typeface="Arial" panose="020B0604020202020204" pitchFamily="34" charset="0"/>
              <a:buChar char="•"/>
            </a:pPr>
            <a:r>
              <a:rPr lang="en-US" sz="12800" dirty="0"/>
              <a:t>GET requests should never be used when dealing with sensitive data as it passes it in the query string</a:t>
            </a:r>
          </a:p>
          <a:p>
            <a:pPr algn="l">
              <a:buFont typeface="Arial" panose="020B0604020202020204" pitchFamily="34" charset="0"/>
              <a:buChar char="•"/>
            </a:pPr>
            <a:r>
              <a:rPr lang="en-US" sz="12800" dirty="0"/>
              <a:t>GET requests have length restrictions</a:t>
            </a:r>
          </a:p>
          <a:p>
            <a:r>
              <a:rPr lang="en-US" sz="12800" dirty="0"/>
              <a:t>The POST method never caches data.</a:t>
            </a:r>
          </a:p>
          <a:p>
            <a:r>
              <a:rPr lang="en-US" sz="12800" dirty="0"/>
              <a:t>POST requests sends data without any length restrictions</a:t>
            </a:r>
          </a:p>
          <a:p>
            <a:r>
              <a:rPr lang="en-US" sz="12800" dirty="0"/>
              <a:t>POST is used for working with sensitive data.</a:t>
            </a:r>
          </a:p>
          <a:p>
            <a:pPr algn="l">
              <a:buFont typeface="Arial" panose="020B0604020202020204" pitchFamily="34" charset="0"/>
              <a:buChar char="•"/>
            </a:pPr>
            <a:endParaRPr lang="en-US" sz="96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423154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15352</TotalTime>
  <Words>4577</Words>
  <Application>Microsoft Office PowerPoint</Application>
  <PresentationFormat>On-screen Show (16:9)</PresentationFormat>
  <Paragraphs>495</Paragraphs>
  <Slides>50</Slides>
  <Notes>34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50</vt:i4>
      </vt:variant>
    </vt:vector>
  </HeadingPairs>
  <TitlesOfParts>
    <vt:vector size="61" baseType="lpstr">
      <vt:lpstr>Arial</vt:lpstr>
      <vt:lpstr>Calibri</vt:lpstr>
      <vt:lpstr>Consolas</vt:lpstr>
      <vt:lpstr>Helvetica Neue</vt:lpstr>
      <vt:lpstr>medium-content-sans-serif-font</vt:lpstr>
      <vt:lpstr>Roboto</vt:lpstr>
      <vt:lpstr>Segoe UI</vt:lpstr>
      <vt:lpstr>source-code-pro</vt:lpstr>
      <vt:lpstr>Verdana</vt:lpstr>
      <vt:lpstr>Wingdings</vt:lpstr>
      <vt:lpstr>Office Theme</vt:lpstr>
      <vt:lpstr>The Complete Front-End Development course </vt:lpstr>
      <vt:lpstr>Module 11</vt:lpstr>
      <vt:lpstr>Request and Response</vt:lpstr>
      <vt:lpstr>Synchronous vs Asynchronous</vt:lpstr>
      <vt:lpstr>Advantages of Asynchronous</vt:lpstr>
      <vt:lpstr>Asynchronous</vt:lpstr>
      <vt:lpstr>Timeouts and intervals</vt:lpstr>
      <vt:lpstr>Get and Post</vt:lpstr>
      <vt:lpstr>Get vs Post</vt:lpstr>
      <vt:lpstr>AJAX</vt:lpstr>
      <vt:lpstr>The AJAX code</vt:lpstr>
      <vt:lpstr>XMLHttpRequest object</vt:lpstr>
      <vt:lpstr>XMLHttpRequest Object Methods</vt:lpstr>
      <vt:lpstr>XMLHttpRequest Object Properties</vt:lpstr>
      <vt:lpstr>The AJAX process</vt:lpstr>
      <vt:lpstr>Request</vt:lpstr>
      <vt:lpstr>Response</vt:lpstr>
      <vt:lpstr>jQuery and AJAX</vt:lpstr>
      <vt:lpstr>jQuery and AJAX</vt:lpstr>
      <vt:lpstr>Promises</vt:lpstr>
      <vt:lpstr>Async await</vt:lpstr>
      <vt:lpstr>The Fetch API</vt:lpstr>
      <vt:lpstr>Right approach</vt:lpstr>
      <vt:lpstr>Data exchange</vt:lpstr>
      <vt:lpstr>Data exchange formats</vt:lpstr>
      <vt:lpstr>JSON</vt:lpstr>
      <vt:lpstr>PowerPoint Presentation</vt:lpstr>
      <vt:lpstr>Advantages of JSON</vt:lpstr>
      <vt:lpstr>Disadvantages of JSON</vt:lpstr>
      <vt:lpstr>Data types</vt:lpstr>
      <vt:lpstr>Sending JSON</vt:lpstr>
      <vt:lpstr>Receiving JSON</vt:lpstr>
      <vt:lpstr>Storing JSON</vt:lpstr>
      <vt:lpstr>Serialisation</vt:lpstr>
      <vt:lpstr>Traversing JSON</vt:lpstr>
      <vt:lpstr>The for in loop</vt:lpstr>
      <vt:lpstr>Other JSON manipulations</vt:lpstr>
      <vt:lpstr>Same-origin security feature</vt:lpstr>
      <vt:lpstr>XML</vt:lpstr>
      <vt:lpstr>XML</vt:lpstr>
      <vt:lpstr>Rules for XML</vt:lpstr>
      <vt:lpstr>Rules for XML</vt:lpstr>
      <vt:lpstr>Traversing XML</vt:lpstr>
      <vt:lpstr>Manipulating XML</vt:lpstr>
      <vt:lpstr>JSON vs XML</vt:lpstr>
      <vt:lpstr>Best practices</vt:lpstr>
      <vt:lpstr>Summary</vt:lpstr>
      <vt:lpstr>Motivational tip</vt:lpstr>
      <vt:lpstr>Assignment</vt:lpstr>
      <vt:lpstr>Answer the following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WELCOME</dc:creator>
  <cp:lastModifiedBy>Rafat Munshi</cp:lastModifiedBy>
  <cp:revision>492</cp:revision>
  <dcterms:created xsi:type="dcterms:W3CDTF">2020-01-10T05:44:36Z</dcterms:created>
  <dcterms:modified xsi:type="dcterms:W3CDTF">2020-08-11T20:30:43Z</dcterms:modified>
</cp:coreProperties>
</file>