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0" r:id="rId3"/>
    <p:sldId id="330" r:id="rId4"/>
    <p:sldId id="353" r:id="rId5"/>
    <p:sldId id="352" r:id="rId6"/>
    <p:sldId id="342" r:id="rId7"/>
    <p:sldId id="331" r:id="rId8"/>
    <p:sldId id="344" r:id="rId9"/>
    <p:sldId id="332" r:id="rId10"/>
    <p:sldId id="346" r:id="rId11"/>
    <p:sldId id="333" r:id="rId12"/>
    <p:sldId id="361" r:id="rId13"/>
    <p:sldId id="334" r:id="rId14"/>
    <p:sldId id="347" r:id="rId15"/>
    <p:sldId id="355" r:id="rId16"/>
    <p:sldId id="354" r:id="rId17"/>
    <p:sldId id="348" r:id="rId18"/>
    <p:sldId id="336" r:id="rId19"/>
    <p:sldId id="363" r:id="rId20"/>
    <p:sldId id="335" r:id="rId21"/>
    <p:sldId id="337" r:id="rId22"/>
    <p:sldId id="349" r:id="rId23"/>
    <p:sldId id="351" r:id="rId24"/>
    <p:sldId id="358" r:id="rId25"/>
    <p:sldId id="338" r:id="rId26"/>
    <p:sldId id="339" r:id="rId27"/>
    <p:sldId id="360" r:id="rId28"/>
    <p:sldId id="345" r:id="rId29"/>
    <p:sldId id="362" r:id="rId30"/>
    <p:sldId id="359" r:id="rId31"/>
    <p:sldId id="329" r:id="rId32"/>
    <p:sldId id="35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70147" autoAdjust="0"/>
  </p:normalViewPr>
  <p:slideViewPr>
    <p:cSldViewPr>
      <p:cViewPr varScale="1">
        <p:scale>
          <a:sx n="62" d="100"/>
          <a:sy n="62" d="100"/>
        </p:scale>
        <p:origin x="139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F0D7A-9DE3-4C17-A001-7CCC7A177600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B108F44-9118-4455-A51D-D8D986FC0B86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FB282B06-0B1B-446D-9110-40E6DFDB4064}" type="parTrans" cxnId="{1A81AB5C-9353-42B7-851A-3A2B32D955DD}">
      <dgm:prSet/>
      <dgm:spPr/>
      <dgm:t>
        <a:bodyPr/>
        <a:lstStyle/>
        <a:p>
          <a:endParaRPr lang="en-IN"/>
        </a:p>
      </dgm:t>
    </dgm:pt>
    <dgm:pt modelId="{4CAA2942-14BD-460E-AD10-4AF41E55CF9C}" type="sibTrans" cxnId="{1A81AB5C-9353-42B7-851A-3A2B32D955DD}">
      <dgm:prSet/>
      <dgm:spPr/>
      <dgm:t>
        <a:bodyPr/>
        <a:lstStyle/>
        <a:p>
          <a:endParaRPr lang="en-IN"/>
        </a:p>
      </dgm:t>
    </dgm:pt>
    <dgm:pt modelId="{FECB1687-29FF-47AB-8B2F-988C169A89DE}">
      <dgm:prSet phldrT="[Text]"/>
      <dgm:spPr/>
      <dgm:t>
        <a:bodyPr/>
        <a:lstStyle/>
        <a:p>
          <a:r>
            <a:rPr lang="en-US" dirty="0"/>
            <a:t>.container</a:t>
          </a:r>
          <a:endParaRPr lang="en-IN" dirty="0"/>
        </a:p>
      </dgm:t>
    </dgm:pt>
    <dgm:pt modelId="{F6E11395-70B1-468E-9D33-E13C5271F007}" type="parTrans" cxnId="{2FBFCDA7-D835-491A-A426-1B81A27B7081}">
      <dgm:prSet/>
      <dgm:spPr/>
      <dgm:t>
        <a:bodyPr/>
        <a:lstStyle/>
        <a:p>
          <a:endParaRPr lang="en-IN"/>
        </a:p>
      </dgm:t>
    </dgm:pt>
    <dgm:pt modelId="{27A248FC-E616-4EB4-B009-9BDC35064BDB}" type="sibTrans" cxnId="{2FBFCDA7-D835-491A-A426-1B81A27B7081}">
      <dgm:prSet/>
      <dgm:spPr/>
      <dgm:t>
        <a:bodyPr/>
        <a:lstStyle/>
        <a:p>
          <a:endParaRPr lang="en-IN"/>
        </a:p>
      </dgm:t>
    </dgm:pt>
    <dgm:pt modelId="{6C5864E8-D99F-47A9-A58D-9794F30E5A74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9A1EC31F-342E-44BA-9AB1-418E2AFF4215}" type="parTrans" cxnId="{EC65923A-9E3A-4C06-8B00-C7F9AD9A016A}">
      <dgm:prSet/>
      <dgm:spPr/>
      <dgm:t>
        <a:bodyPr/>
        <a:lstStyle/>
        <a:p>
          <a:endParaRPr lang="en-IN"/>
        </a:p>
      </dgm:t>
    </dgm:pt>
    <dgm:pt modelId="{D3B00E7E-F17D-499E-B57F-FF856F67CF34}" type="sibTrans" cxnId="{EC65923A-9E3A-4C06-8B00-C7F9AD9A016A}">
      <dgm:prSet/>
      <dgm:spPr/>
      <dgm:t>
        <a:bodyPr/>
        <a:lstStyle/>
        <a:p>
          <a:endParaRPr lang="en-IN"/>
        </a:p>
      </dgm:t>
    </dgm:pt>
    <dgm:pt modelId="{3486D068-4A2F-4E40-B3D3-A22D78E4138B}">
      <dgm:prSet phldrT="[Text]"/>
      <dgm:spPr/>
      <dgm:t>
        <a:bodyPr/>
        <a:lstStyle/>
        <a:p>
          <a:r>
            <a:rPr lang="en-US" dirty="0"/>
            <a:t>.container-fluid</a:t>
          </a:r>
          <a:endParaRPr lang="en-IN" dirty="0"/>
        </a:p>
      </dgm:t>
    </dgm:pt>
    <dgm:pt modelId="{CCB9D7CB-22CD-4789-8D97-C50C7D0B3A97}" type="parTrans" cxnId="{D189DA87-3CCB-4FD8-AA1F-43AB351B4923}">
      <dgm:prSet/>
      <dgm:spPr/>
      <dgm:t>
        <a:bodyPr/>
        <a:lstStyle/>
        <a:p>
          <a:endParaRPr lang="en-IN"/>
        </a:p>
      </dgm:t>
    </dgm:pt>
    <dgm:pt modelId="{3DAF0DEF-EA9A-4DE0-9F79-11455C683025}" type="sibTrans" cxnId="{D189DA87-3CCB-4FD8-AA1F-43AB351B4923}">
      <dgm:prSet/>
      <dgm:spPr/>
      <dgm:t>
        <a:bodyPr/>
        <a:lstStyle/>
        <a:p>
          <a:endParaRPr lang="en-IN"/>
        </a:p>
      </dgm:t>
    </dgm:pt>
    <dgm:pt modelId="{E4B44B21-F7FC-4A85-AD78-9B4CAF7068B1}" type="pres">
      <dgm:prSet presAssocID="{382F0D7A-9DE3-4C17-A001-7CCC7A177600}" presName="theList" presStyleCnt="0">
        <dgm:presLayoutVars>
          <dgm:dir/>
          <dgm:animLvl val="lvl"/>
          <dgm:resizeHandles val="exact"/>
        </dgm:presLayoutVars>
      </dgm:prSet>
      <dgm:spPr/>
    </dgm:pt>
    <dgm:pt modelId="{87CE3D7D-3CD6-46A4-AEF3-798EEFD7DCDF}" type="pres">
      <dgm:prSet presAssocID="{CB108F44-9118-4455-A51D-D8D986FC0B86}" presName="compNode" presStyleCnt="0"/>
      <dgm:spPr/>
    </dgm:pt>
    <dgm:pt modelId="{1C608F1B-D15F-4298-A2DE-65C9D437E172}" type="pres">
      <dgm:prSet presAssocID="{CB108F44-9118-4455-A51D-D8D986FC0B86}" presName="aNode" presStyleLbl="bgShp" presStyleIdx="0" presStyleCnt="2"/>
      <dgm:spPr/>
    </dgm:pt>
    <dgm:pt modelId="{C4629442-C10D-4A45-93F6-DC57FF9E1A7C}" type="pres">
      <dgm:prSet presAssocID="{CB108F44-9118-4455-A51D-D8D986FC0B86}" presName="textNode" presStyleLbl="bgShp" presStyleIdx="0" presStyleCnt="2"/>
      <dgm:spPr/>
    </dgm:pt>
    <dgm:pt modelId="{F077336B-D7D1-40B5-8F83-FE62462A963C}" type="pres">
      <dgm:prSet presAssocID="{CB108F44-9118-4455-A51D-D8D986FC0B86}" presName="compChildNode" presStyleCnt="0"/>
      <dgm:spPr/>
    </dgm:pt>
    <dgm:pt modelId="{A95F82C0-BC05-4351-9AD0-A135F27EA4D6}" type="pres">
      <dgm:prSet presAssocID="{CB108F44-9118-4455-A51D-D8D986FC0B86}" presName="theInnerList" presStyleCnt="0"/>
      <dgm:spPr/>
    </dgm:pt>
    <dgm:pt modelId="{B7AF7EA5-1536-4068-A00C-6B944A1DD913}" type="pres">
      <dgm:prSet presAssocID="{FECB1687-29FF-47AB-8B2F-988C169A89DE}" presName="childNode" presStyleLbl="node1" presStyleIdx="0" presStyleCnt="2" custScaleX="105120" custLinFactNeighborX="-339" custLinFactNeighborY="-17456">
        <dgm:presLayoutVars>
          <dgm:bulletEnabled val="1"/>
        </dgm:presLayoutVars>
      </dgm:prSet>
      <dgm:spPr/>
    </dgm:pt>
    <dgm:pt modelId="{30699568-0FD5-43C3-9337-1C457002C60A}" type="pres">
      <dgm:prSet presAssocID="{CB108F44-9118-4455-A51D-D8D986FC0B86}" presName="aSpace" presStyleCnt="0"/>
      <dgm:spPr/>
    </dgm:pt>
    <dgm:pt modelId="{F8B3A873-9B92-4C0D-8E19-EAC3E0BE1117}" type="pres">
      <dgm:prSet presAssocID="{6C5864E8-D99F-47A9-A58D-9794F30E5A74}" presName="compNode" presStyleCnt="0"/>
      <dgm:spPr/>
    </dgm:pt>
    <dgm:pt modelId="{0C138310-C8F0-43BC-BAA9-8D8D44DD7F30}" type="pres">
      <dgm:prSet presAssocID="{6C5864E8-D99F-47A9-A58D-9794F30E5A74}" presName="aNode" presStyleLbl="bgShp" presStyleIdx="1" presStyleCnt="2"/>
      <dgm:spPr/>
    </dgm:pt>
    <dgm:pt modelId="{874B4B8E-EF3A-4362-8AD6-A2936FB3E12D}" type="pres">
      <dgm:prSet presAssocID="{6C5864E8-D99F-47A9-A58D-9794F30E5A74}" presName="textNode" presStyleLbl="bgShp" presStyleIdx="1" presStyleCnt="2"/>
      <dgm:spPr/>
    </dgm:pt>
    <dgm:pt modelId="{123AFB8C-8138-4E5E-8311-859E492BAC05}" type="pres">
      <dgm:prSet presAssocID="{6C5864E8-D99F-47A9-A58D-9794F30E5A74}" presName="compChildNode" presStyleCnt="0"/>
      <dgm:spPr/>
    </dgm:pt>
    <dgm:pt modelId="{7D5B2948-588C-486D-8757-F8EB082E7B85}" type="pres">
      <dgm:prSet presAssocID="{6C5864E8-D99F-47A9-A58D-9794F30E5A74}" presName="theInnerList" presStyleCnt="0"/>
      <dgm:spPr/>
    </dgm:pt>
    <dgm:pt modelId="{EF089706-EF3B-4C6D-9580-73799B116858}" type="pres">
      <dgm:prSet presAssocID="{3486D068-4A2F-4E40-B3D3-A22D78E4138B}" presName="childNode" presStyleLbl="node1" presStyleIdx="1" presStyleCnt="2" custScaleX="125387" custLinFactNeighborY="-20658">
        <dgm:presLayoutVars>
          <dgm:bulletEnabled val="1"/>
        </dgm:presLayoutVars>
      </dgm:prSet>
      <dgm:spPr/>
    </dgm:pt>
  </dgm:ptLst>
  <dgm:cxnLst>
    <dgm:cxn modelId="{F5A24A01-D27A-4386-B62E-BE221ECA7264}" type="presOf" srcId="{CB108F44-9118-4455-A51D-D8D986FC0B86}" destId="{1C608F1B-D15F-4298-A2DE-65C9D437E172}" srcOrd="0" destOrd="0" presId="urn:microsoft.com/office/officeart/2005/8/layout/lProcess2"/>
    <dgm:cxn modelId="{44DE7610-2FDA-448D-835A-BDD8D0B0001D}" type="presOf" srcId="{3486D068-4A2F-4E40-B3D3-A22D78E4138B}" destId="{EF089706-EF3B-4C6D-9580-73799B116858}" srcOrd="0" destOrd="0" presId="urn:microsoft.com/office/officeart/2005/8/layout/lProcess2"/>
    <dgm:cxn modelId="{6A73B318-5772-4A4B-B7F5-9258E0EB2099}" type="presOf" srcId="{6C5864E8-D99F-47A9-A58D-9794F30E5A74}" destId="{874B4B8E-EF3A-4362-8AD6-A2936FB3E12D}" srcOrd="1" destOrd="0" presId="urn:microsoft.com/office/officeart/2005/8/layout/lProcess2"/>
    <dgm:cxn modelId="{EC65923A-9E3A-4C06-8B00-C7F9AD9A016A}" srcId="{382F0D7A-9DE3-4C17-A001-7CCC7A177600}" destId="{6C5864E8-D99F-47A9-A58D-9794F30E5A74}" srcOrd="1" destOrd="0" parTransId="{9A1EC31F-342E-44BA-9AB1-418E2AFF4215}" sibTransId="{D3B00E7E-F17D-499E-B57F-FF856F67CF34}"/>
    <dgm:cxn modelId="{1A81AB5C-9353-42B7-851A-3A2B32D955DD}" srcId="{382F0D7A-9DE3-4C17-A001-7CCC7A177600}" destId="{CB108F44-9118-4455-A51D-D8D986FC0B86}" srcOrd="0" destOrd="0" parTransId="{FB282B06-0B1B-446D-9110-40E6DFDB4064}" sibTransId="{4CAA2942-14BD-460E-AD10-4AF41E55CF9C}"/>
    <dgm:cxn modelId="{D189DA87-3CCB-4FD8-AA1F-43AB351B4923}" srcId="{6C5864E8-D99F-47A9-A58D-9794F30E5A74}" destId="{3486D068-4A2F-4E40-B3D3-A22D78E4138B}" srcOrd="0" destOrd="0" parTransId="{CCB9D7CB-22CD-4789-8D97-C50C7D0B3A97}" sibTransId="{3DAF0DEF-EA9A-4DE0-9F79-11455C683025}"/>
    <dgm:cxn modelId="{5F477D9F-7668-4821-B94E-9EFE51177D6A}" type="presOf" srcId="{FECB1687-29FF-47AB-8B2F-988C169A89DE}" destId="{B7AF7EA5-1536-4068-A00C-6B944A1DD913}" srcOrd="0" destOrd="0" presId="urn:microsoft.com/office/officeart/2005/8/layout/lProcess2"/>
    <dgm:cxn modelId="{2FBFCDA7-D835-491A-A426-1B81A27B7081}" srcId="{CB108F44-9118-4455-A51D-D8D986FC0B86}" destId="{FECB1687-29FF-47AB-8B2F-988C169A89DE}" srcOrd="0" destOrd="0" parTransId="{F6E11395-70B1-468E-9D33-E13C5271F007}" sibTransId="{27A248FC-E616-4EB4-B009-9BDC35064BDB}"/>
    <dgm:cxn modelId="{4DE39EBF-C0C4-46F3-B1C9-2B421317BFE9}" type="presOf" srcId="{CB108F44-9118-4455-A51D-D8D986FC0B86}" destId="{C4629442-C10D-4A45-93F6-DC57FF9E1A7C}" srcOrd="1" destOrd="0" presId="urn:microsoft.com/office/officeart/2005/8/layout/lProcess2"/>
    <dgm:cxn modelId="{72E05DCC-71FD-416A-B878-8B920C435634}" type="presOf" srcId="{6C5864E8-D99F-47A9-A58D-9794F30E5A74}" destId="{0C138310-C8F0-43BC-BAA9-8D8D44DD7F30}" srcOrd="0" destOrd="0" presId="urn:microsoft.com/office/officeart/2005/8/layout/lProcess2"/>
    <dgm:cxn modelId="{3C3858EC-807B-459E-AAC8-57A6418CEE51}" type="presOf" srcId="{382F0D7A-9DE3-4C17-A001-7CCC7A177600}" destId="{E4B44B21-F7FC-4A85-AD78-9B4CAF7068B1}" srcOrd="0" destOrd="0" presId="urn:microsoft.com/office/officeart/2005/8/layout/lProcess2"/>
    <dgm:cxn modelId="{953F7EE9-8C8D-4064-B9E0-C2207C4F46DF}" type="presParOf" srcId="{E4B44B21-F7FC-4A85-AD78-9B4CAF7068B1}" destId="{87CE3D7D-3CD6-46A4-AEF3-798EEFD7DCDF}" srcOrd="0" destOrd="0" presId="urn:microsoft.com/office/officeart/2005/8/layout/lProcess2"/>
    <dgm:cxn modelId="{7D41B13C-5D9D-496C-917C-1835EEC13F20}" type="presParOf" srcId="{87CE3D7D-3CD6-46A4-AEF3-798EEFD7DCDF}" destId="{1C608F1B-D15F-4298-A2DE-65C9D437E172}" srcOrd="0" destOrd="0" presId="urn:microsoft.com/office/officeart/2005/8/layout/lProcess2"/>
    <dgm:cxn modelId="{D80E50D1-13C4-4993-9B38-C01072445083}" type="presParOf" srcId="{87CE3D7D-3CD6-46A4-AEF3-798EEFD7DCDF}" destId="{C4629442-C10D-4A45-93F6-DC57FF9E1A7C}" srcOrd="1" destOrd="0" presId="urn:microsoft.com/office/officeart/2005/8/layout/lProcess2"/>
    <dgm:cxn modelId="{E43A48F4-675D-4BE3-84E5-33B78032876F}" type="presParOf" srcId="{87CE3D7D-3CD6-46A4-AEF3-798EEFD7DCDF}" destId="{F077336B-D7D1-40B5-8F83-FE62462A963C}" srcOrd="2" destOrd="0" presId="urn:microsoft.com/office/officeart/2005/8/layout/lProcess2"/>
    <dgm:cxn modelId="{D6B36573-255A-44DB-9556-D3C59EFEAEA7}" type="presParOf" srcId="{F077336B-D7D1-40B5-8F83-FE62462A963C}" destId="{A95F82C0-BC05-4351-9AD0-A135F27EA4D6}" srcOrd="0" destOrd="0" presId="urn:microsoft.com/office/officeart/2005/8/layout/lProcess2"/>
    <dgm:cxn modelId="{3CB89DAC-953E-4FED-9648-D917DEAA2406}" type="presParOf" srcId="{A95F82C0-BC05-4351-9AD0-A135F27EA4D6}" destId="{B7AF7EA5-1536-4068-A00C-6B944A1DD913}" srcOrd="0" destOrd="0" presId="urn:microsoft.com/office/officeart/2005/8/layout/lProcess2"/>
    <dgm:cxn modelId="{E7A15078-8FEF-4515-99D7-B6AF036A95D3}" type="presParOf" srcId="{E4B44B21-F7FC-4A85-AD78-9B4CAF7068B1}" destId="{30699568-0FD5-43C3-9337-1C457002C60A}" srcOrd="1" destOrd="0" presId="urn:microsoft.com/office/officeart/2005/8/layout/lProcess2"/>
    <dgm:cxn modelId="{D3F253EE-D70E-4191-9B4E-E7E1F7DB4E7E}" type="presParOf" srcId="{E4B44B21-F7FC-4A85-AD78-9B4CAF7068B1}" destId="{F8B3A873-9B92-4C0D-8E19-EAC3E0BE1117}" srcOrd="2" destOrd="0" presId="urn:microsoft.com/office/officeart/2005/8/layout/lProcess2"/>
    <dgm:cxn modelId="{29D86FF4-2D89-4013-AF2F-3AE13405E03A}" type="presParOf" srcId="{F8B3A873-9B92-4C0D-8E19-EAC3E0BE1117}" destId="{0C138310-C8F0-43BC-BAA9-8D8D44DD7F30}" srcOrd="0" destOrd="0" presId="urn:microsoft.com/office/officeart/2005/8/layout/lProcess2"/>
    <dgm:cxn modelId="{46272FC5-552F-4BCA-A36D-BBC49C58B914}" type="presParOf" srcId="{F8B3A873-9B92-4C0D-8E19-EAC3E0BE1117}" destId="{874B4B8E-EF3A-4362-8AD6-A2936FB3E12D}" srcOrd="1" destOrd="0" presId="urn:microsoft.com/office/officeart/2005/8/layout/lProcess2"/>
    <dgm:cxn modelId="{B2C37F43-997D-4FDE-9741-F8F84795923F}" type="presParOf" srcId="{F8B3A873-9B92-4C0D-8E19-EAC3E0BE1117}" destId="{123AFB8C-8138-4E5E-8311-859E492BAC05}" srcOrd="2" destOrd="0" presId="urn:microsoft.com/office/officeart/2005/8/layout/lProcess2"/>
    <dgm:cxn modelId="{508802F4-0934-44CC-AE3E-56B00FF38311}" type="presParOf" srcId="{123AFB8C-8138-4E5E-8311-859E492BAC05}" destId="{7D5B2948-588C-486D-8757-F8EB082E7B85}" srcOrd="0" destOrd="0" presId="urn:microsoft.com/office/officeart/2005/8/layout/lProcess2"/>
    <dgm:cxn modelId="{F4F8FF6D-5A3A-4AE6-BCE0-281BAAACC1C2}" type="presParOf" srcId="{7D5B2948-588C-486D-8757-F8EB082E7B85}" destId="{EF089706-EF3B-4C6D-9580-73799B11685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08F1B-D15F-4298-A2DE-65C9D437E172}">
      <dsp:nvSpPr>
        <dsp:cNvPr id="0" name=""/>
        <dsp:cNvSpPr/>
      </dsp:nvSpPr>
      <dsp:spPr>
        <a:xfrm>
          <a:off x="2200" y="0"/>
          <a:ext cx="4031381" cy="2006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>
        <a:off x="2200" y="0"/>
        <a:ext cx="4031381" cy="601980"/>
      </dsp:txXfrm>
    </dsp:sp>
    <dsp:sp modelId="{B7AF7EA5-1536-4068-A00C-6B944A1DD913}">
      <dsp:nvSpPr>
        <dsp:cNvPr id="0" name=""/>
        <dsp:cNvSpPr/>
      </dsp:nvSpPr>
      <dsp:spPr>
        <a:xfrm>
          <a:off x="311843" y="374303"/>
          <a:ext cx="3390230" cy="1304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.container</a:t>
          </a:r>
          <a:endParaRPr lang="en-IN" sz="4700" kern="1200" dirty="0"/>
        </a:p>
      </dsp:txBody>
      <dsp:txXfrm>
        <a:off x="350044" y="412504"/>
        <a:ext cx="3313828" cy="1227888"/>
      </dsp:txXfrm>
    </dsp:sp>
    <dsp:sp modelId="{0C138310-C8F0-43BC-BAA9-8D8D44DD7F30}">
      <dsp:nvSpPr>
        <dsp:cNvPr id="0" name=""/>
        <dsp:cNvSpPr/>
      </dsp:nvSpPr>
      <dsp:spPr>
        <a:xfrm>
          <a:off x="4342176" y="0"/>
          <a:ext cx="4031381" cy="2006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>
        <a:off x="4342176" y="0"/>
        <a:ext cx="4031381" cy="601980"/>
      </dsp:txXfrm>
    </dsp:sp>
    <dsp:sp modelId="{EF089706-EF3B-4C6D-9580-73799B116858}">
      <dsp:nvSpPr>
        <dsp:cNvPr id="0" name=""/>
        <dsp:cNvSpPr/>
      </dsp:nvSpPr>
      <dsp:spPr>
        <a:xfrm>
          <a:off x="4335936" y="333439"/>
          <a:ext cx="4043862" cy="130301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.container-fluid</a:t>
          </a:r>
          <a:endParaRPr lang="en-IN" sz="4700" kern="1200" dirty="0"/>
        </a:p>
      </dsp:txBody>
      <dsp:txXfrm>
        <a:off x="4374100" y="371603"/>
        <a:ext cx="3967534" cy="122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8685-201C-48C3-9092-61B79B25F6B6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3903B-8679-4B16-90BE-0EFD9BD85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2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clearfix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lentilz/pen/ivhc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ootsnipp.com/snippets/dlZAN" TargetMode="External"/><Relationship Id="rId4" Type="http://schemas.openxmlformats.org/officeDocument/2006/relationships/hyperlink" Target="https://codepen.io/suez/pen/RpNXOR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ixelpoint/handoffs-guide-for-pixel-perfect-design-part-ii-d91999742dd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etbootstrap.com/docs/4.0/examples/" TargetMode="External"/><Relationship Id="rId4" Type="http://schemas.openxmlformats.org/officeDocument/2006/relationships/hyperlink" Target="https://bootsnipp.com/search?q=ecommerce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0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>Grid layout in bootstrap is based on floating elements. So the clear property hack for bootstrap is- responsive column resets, add an extra div for every row, class </a:t>
            </a:r>
            <a:r>
              <a:rPr lang="en-US" dirty="0" err="1"/>
              <a:t>clearfix</a:t>
            </a:r>
            <a:r>
              <a:rPr lang="en-US" dirty="0"/>
              <a:t> and visible only to whatever device layout which is problematic.</a:t>
            </a:r>
          </a:p>
          <a:p>
            <a:r>
              <a:rPr lang="en-US" dirty="0" err="1"/>
              <a:t>Clearfix</a:t>
            </a:r>
            <a:r>
              <a:rPr lang="en-US" dirty="0"/>
              <a:t>- important in bootstrap grid for overflowing things out of grid system layout visual.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0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Containers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4 also requires a containing element to wrap site contents.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container classes to choose from: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 responsive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fixed width container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.container-fluid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provides a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full width container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spanning the entire width of the viewport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containers have 15px left and right padding, with no top or bottom padding. Therefore, we often use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spacing utilities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extra padding and margins to make them look even better. For example,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.pt-3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"add a top padding of 16px"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="container pt-3"&gt;&lt;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VS code, do </a:t>
            </a:r>
            <a:r>
              <a:rPr lang="en-US" dirty="0" err="1"/>
              <a:t>div.container</a:t>
            </a:r>
            <a:r>
              <a:rPr lang="en-US" dirty="0"/>
              <a:t> and tab so it gives div class container code.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2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https://getbootstrap.com/docs/4.0/utilities/clearfix/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7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 classes- navbar brand, pull left, visible lg/ md </a:t>
            </a:r>
            <a:r>
              <a:rPr lang="en-US" dirty="0" err="1"/>
              <a:t>etc</a:t>
            </a:r>
            <a:r>
              <a:rPr lang="en-US" dirty="0"/>
              <a:t>, navbar toggle code in bootstrap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sr</a:t>
            </a:r>
            <a:r>
              <a:rPr lang="en-US" dirty="0"/>
              <a:t>-only screen </a:t>
            </a:r>
            <a:r>
              <a:rPr lang="en-US" dirty="0" err="1"/>
              <a:t>readr</a:t>
            </a:r>
            <a:r>
              <a:rPr lang="en-US" dirty="0"/>
              <a:t> </a:t>
            </a:r>
            <a:r>
              <a:rPr lang="en-US" dirty="0" err="1"/>
              <a:t>olhy</a:t>
            </a:r>
            <a:r>
              <a:rPr lang="en-US" dirty="0"/>
              <a:t>, </a:t>
            </a:r>
          </a:p>
          <a:p>
            <a:r>
              <a:rPr lang="en-US" dirty="0"/>
              <a:t>Class text-center in bootstrap</a:t>
            </a:r>
            <a:endParaRPr lang="en-IN" dirty="0"/>
          </a:p>
          <a:p>
            <a:r>
              <a:rPr lang="en-US" dirty="0"/>
              <a:t>Links- Bootstrap class active for active li or link.</a:t>
            </a:r>
          </a:p>
          <a:p>
            <a:r>
              <a:rPr lang="en-US" dirty="0"/>
              <a:t>HTML 5 </a:t>
            </a:r>
            <a:r>
              <a:rPr lang="en-US" dirty="0" err="1"/>
              <a:t>api</a:t>
            </a:r>
            <a:r>
              <a:rPr lang="en-US" dirty="0"/>
              <a:t> provides data-toggle, data-target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for </a:t>
            </a:r>
            <a:r>
              <a:rPr lang="en-US" dirty="0" err="1"/>
              <a:t>js</a:t>
            </a:r>
            <a:r>
              <a:rPr lang="en-US" dirty="0"/>
              <a:t> usage easy.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8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alert-danger alert-dismissible fade show"&gt;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2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as width of the browser changes, the width and size of </a:t>
            </a:r>
            <a:r>
              <a:rPr lang="en-US" sz="1200" dirty="0" err="1"/>
              <a:t>img</a:t>
            </a:r>
            <a:r>
              <a:rPr lang="en-US" sz="1200" dirty="0"/>
              <a:t> changes proportionally.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95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&lt;div class="progress-bar progress-bar-striped progress-bar-animated" style="width:40%"&gt;&lt;/div&gt;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="spinner-border spinner-border-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Loading..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="spinner-border text-primary"&gt;&lt;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46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product cards for your ecommerce site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55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a bootstrap carousel for ecommerce site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14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navigation bars for the ecommerce website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6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92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complain form in your ecommerce website and other forms using-</a:t>
            </a:r>
          </a:p>
          <a:p>
            <a:r>
              <a:rPr lang="en-IN" dirty="0">
                <a:hlinkClick r:id="rId3"/>
              </a:rPr>
              <a:t>https://codepen.io/lentilz/pen/ivhcx</a:t>
            </a:r>
            <a:endParaRPr lang="en-IN" dirty="0"/>
          </a:p>
          <a:p>
            <a:r>
              <a:rPr lang="en-IN" dirty="0">
                <a:hlinkClick r:id="rId4"/>
              </a:rPr>
              <a:t>https://codepen.io/suez/pen/RpNXOR</a:t>
            </a:r>
            <a:endParaRPr lang="en-IN" dirty="0"/>
          </a:p>
          <a:p>
            <a:r>
              <a:rPr lang="en-IN" dirty="0">
                <a:hlinkClick r:id="rId5"/>
              </a:rPr>
              <a:t>https://bootsnipp.com/snippets/dlZAN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92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check bootsnipp.com</a:t>
            </a:r>
          </a:p>
          <a:p>
            <a:r>
              <a:rPr lang="en-US" dirty="0"/>
              <a:t>Pixel perfect- </a:t>
            </a:r>
            <a:r>
              <a:rPr lang="en-IN" dirty="0">
                <a:hlinkClick r:id="rId3"/>
              </a:rPr>
              <a:t>https://medium.com/pixelpoint/handoffs-guide-for-pixel-perfect-design-part-ii-d91999742dd9</a:t>
            </a:r>
            <a:endParaRPr lang="en-US" dirty="0"/>
          </a:p>
          <a:p>
            <a:r>
              <a:rPr lang="en-IN" dirty="0">
                <a:hlinkClick r:id="rId4"/>
              </a:rPr>
              <a:t>https://bootsnipp.com/search?q=ecommerce</a:t>
            </a:r>
            <a:endParaRPr lang="en-IN" dirty="0"/>
          </a:p>
          <a:p>
            <a:endParaRPr lang="en-IN" dirty="0"/>
          </a:p>
          <a:p>
            <a:r>
              <a:rPr lang="en-US" dirty="0"/>
              <a:t>Ecommerce website pages idea </a:t>
            </a:r>
            <a:r>
              <a:rPr lang="en-IN" dirty="0">
                <a:hlinkClick r:id="rId4"/>
              </a:rPr>
              <a:t>https://bootsnipp.com/search?q=ecommerce</a:t>
            </a:r>
            <a:endParaRPr lang="en-IN" dirty="0"/>
          </a:p>
          <a:p>
            <a:r>
              <a:rPr lang="en-IN" dirty="0"/>
              <a:t>Custom components-</a:t>
            </a:r>
            <a:r>
              <a:rPr lang="en-IN" dirty="0">
                <a:hlinkClick r:id="rId5"/>
              </a:rPr>
              <a:t>https://getbootstrap.com/docs/4.0/examples/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4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&lt;link </a:t>
            </a:r>
            <a:r>
              <a:rPr lang="en-IN" dirty="0" err="1"/>
              <a:t>rel</a:t>
            </a:r>
            <a:r>
              <a:rPr lang="en-IN" dirty="0"/>
              <a:t>="stylesheet" </a:t>
            </a:r>
            <a:r>
              <a:rPr lang="en-IN" dirty="0" err="1"/>
              <a:t>href</a:t>
            </a:r>
            <a:r>
              <a:rPr lang="en-IN" dirty="0"/>
              <a:t>="https://use.fontawesome.com/releases/v5.7.0/</a:t>
            </a:r>
            <a:r>
              <a:rPr lang="en-IN" dirty="0" err="1"/>
              <a:t>css</a:t>
            </a:r>
            <a:r>
              <a:rPr lang="en-IN" dirty="0"/>
              <a:t>/all.css" integrity="sha384-lZN37f5QGtY3VHgisS14W3ExzMWZxybE1SJSEsQp9S+oqd12jhcu+A56Ebc1zFSJ" </a:t>
            </a:r>
            <a:r>
              <a:rPr lang="en-IN" dirty="0" err="1"/>
              <a:t>crossorigin</a:t>
            </a:r>
            <a:r>
              <a:rPr lang="en-IN" dirty="0"/>
              <a:t>="anonymous"&gt;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63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0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what you can achieve in your career as a software developer/front end engineer.</a:t>
            </a:r>
          </a:p>
          <a:p>
            <a:r>
              <a:rPr lang="en-US" dirty="0"/>
              <a:t>What are the perks which companies like google, amazon, cisco gives to their engineers.</a:t>
            </a:r>
            <a:r>
              <a:rPr lang="en-IN" dirty="0"/>
              <a:t> Know from others working there and from online influencers.</a:t>
            </a:r>
          </a:p>
          <a:p>
            <a:r>
              <a:rPr lang="en-IN" dirty="0"/>
              <a:t>Dream big!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1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65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2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first- </a:t>
            </a:r>
            <a:r>
              <a:rPr lang="en-IN" dirty="0"/>
              <a:t>Well in general, the term means that you deal with how your user interface is laid out on the mobile device first. </a:t>
            </a:r>
          </a:p>
          <a:p>
            <a:r>
              <a:rPr lang="en-IN" dirty="0"/>
              <a:t>In the reality from what I've seen, there are two approaches to what this means. </a:t>
            </a:r>
          </a:p>
          <a:p>
            <a:r>
              <a:rPr lang="en-IN" dirty="0"/>
              <a:t>There's the purist approach, which says you code your mobile version first. </a:t>
            </a:r>
          </a:p>
          <a:p>
            <a:r>
              <a:rPr lang="en-IN" dirty="0"/>
              <a:t>And the claim is that it really helps your content strategy. </a:t>
            </a:r>
          </a:p>
          <a:p>
            <a:r>
              <a:rPr lang="en-IN" dirty="0"/>
              <a:t>There's also a second approach to what mobile first means. </a:t>
            </a:r>
          </a:p>
          <a:p>
            <a:r>
              <a:rPr lang="en-IN" dirty="0"/>
              <a:t>And I will call that not 100% purist approach. </a:t>
            </a:r>
          </a:p>
          <a:p>
            <a:r>
              <a:rPr lang="en-IN" dirty="0"/>
              <a:t>And I kind of count myself among that type of thinking group. </a:t>
            </a:r>
          </a:p>
          <a:p>
            <a:r>
              <a:rPr lang="en-IN" dirty="0"/>
              <a:t>So the idea there is that you plan for mobile in your styles. </a:t>
            </a:r>
          </a:p>
          <a:p>
            <a:r>
              <a:rPr lang="en-IN" dirty="0"/>
              <a:t>But you can start coding with desktop version first, if it </a:t>
            </a:r>
          </a:p>
          <a:p>
            <a:r>
              <a:rPr lang="en-IN" dirty="0"/>
              <a:t>feels more comfortable for you, or if it just makes more sense for your project.</a:t>
            </a:r>
          </a:p>
          <a:p>
            <a:r>
              <a:rPr lang="en-US" dirty="0"/>
              <a:t>So PLAN mobile </a:t>
            </a:r>
            <a:r>
              <a:rPr lang="en-US" dirty="0" err="1"/>
              <a:t>frm</a:t>
            </a:r>
            <a:r>
              <a:rPr lang="en-US" dirty="0"/>
              <a:t> the start and CSS framework should be mobile ready.</a:t>
            </a:r>
            <a:endParaRPr lang="en-IN" dirty="0"/>
          </a:p>
          <a:p>
            <a:r>
              <a:rPr lang="en-US" dirty="0"/>
              <a:t>Make website good for IE version 11 onwards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your website mobile friendly? </a:t>
            </a:r>
            <a:r>
              <a:rPr lang="en-IN" dirty="0">
                <a:hlinkClick r:id="rId3"/>
              </a:rPr>
              <a:t>https://search.google.com/test/mobile-friendly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5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8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&lt;!-- Latest compiled and minified CSS --&gt;</a:t>
            </a:r>
            <a:br>
              <a:rPr lang="en-US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="https://maxcdn.bootstrapcdn.com/bootstrap/4.5.0/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jQuery library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/3.5.1/jquery.min.js"&gt;&lt;/script&gt;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Popper JS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="https://cdnjs.cloudflare.com/ajax/libs/popper.js/1.16.0/</a:t>
            </a:r>
            <a:r>
              <a:rPr lang="en-US" dirty="0" err="1"/>
              <a:t>umd</a:t>
            </a:r>
            <a:r>
              <a:rPr lang="en-US" dirty="0"/>
              <a:t>/popper.min.js"&gt;&lt;/script&gt;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Latest compiled JavaScript --&gt;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="https://maxcdn.bootstrapcdn.com/bootstrap/4.5.0/</a:t>
            </a:r>
            <a:r>
              <a:rPr lang="en-US" dirty="0" err="1"/>
              <a:t>js</a:t>
            </a:r>
            <a:r>
              <a:rPr lang="en-US" dirty="0"/>
              <a:t>/bootstrap.min.js"&gt;&lt;/script&gt;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declare </a:t>
            </a:r>
            <a:r>
              <a:rPr lang="en-US" dirty="0" err="1"/>
              <a:t>jquery</a:t>
            </a:r>
            <a:r>
              <a:rPr lang="en-US" dirty="0"/>
              <a:t> then bootstrap then you own </a:t>
            </a:r>
            <a:r>
              <a:rPr lang="en-US" dirty="0" err="1"/>
              <a:t>js</a:t>
            </a:r>
            <a:r>
              <a:rPr lang="en-US" dirty="0"/>
              <a:t> file. So sequence is important.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8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CDN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(Content Delivery Network) is a highly-distributed platform of servers that helps minimize delays in loading web page content by reducing the physical distance between the server and the user.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2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7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Ui-patterns.com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Dribbble.com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Balsamiq if want to do wireframing professionally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Now implement each feature of your wireframe using the bootstrap components from its documentation.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8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88"/>
                </a:solidFill>
                <a:effectLst/>
              </a:rPr>
              <a:t>&lt;div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"container"</a:t>
            </a:r>
            <a:r>
              <a:rPr lang="en-US" dirty="0">
                <a:solidFill>
                  <a:srgbClr val="000088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&lt;div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"row"</a:t>
            </a:r>
            <a:r>
              <a:rPr lang="en-US" dirty="0">
                <a:solidFill>
                  <a:srgbClr val="000088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&lt;div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"col-*-*"</a:t>
            </a:r>
            <a:r>
              <a:rPr lang="en-US" dirty="0">
                <a:solidFill>
                  <a:srgbClr val="000088"/>
                </a:solidFill>
                <a:effectLst/>
              </a:rPr>
              <a:t>&gt;&lt;/div&gt;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&lt;div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"col-*-*"</a:t>
            </a:r>
            <a:r>
              <a:rPr lang="en-US" dirty="0">
                <a:solidFill>
                  <a:srgbClr val="000088"/>
                </a:solidFill>
                <a:effectLst/>
              </a:rPr>
              <a:t>&gt;&lt;/div&gt;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&lt;/div&gt;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&lt;div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8800"/>
                </a:solidFill>
                <a:effectLst/>
              </a:rPr>
              <a:t>"row"</a:t>
            </a:r>
            <a:r>
              <a:rPr lang="en-US" dirty="0">
                <a:solidFill>
                  <a:srgbClr val="000088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...</a:t>
            </a:r>
            <a:r>
              <a:rPr lang="en-US" dirty="0">
                <a:solidFill>
                  <a:srgbClr val="000088"/>
                </a:solidFill>
                <a:effectLst/>
              </a:rPr>
              <a:t>&lt;/div&gt;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&lt;/div&gt;</a:t>
            </a:r>
            <a:endParaRPr lang="en-US" dirty="0"/>
          </a:p>
          <a:p>
            <a:r>
              <a:rPr lang="en-US" dirty="0"/>
              <a:t>All columns must be inside row.</a:t>
            </a:r>
            <a:endParaRPr lang="en-IN" dirty="0"/>
          </a:p>
          <a:p>
            <a:r>
              <a:rPr lang="en-US" dirty="0"/>
              <a:t>.row has negative margin to counteract the 15px default padding of .container for correct alignment of everything.</a:t>
            </a:r>
            <a:endParaRPr lang="en-IN" dirty="0"/>
          </a:p>
          <a:p>
            <a:r>
              <a:rPr lang="en-US" dirty="0"/>
              <a:t>Col-md-span- md- screen width range identifier, remember the range of px of large medium and small devices. Span- number of columns are spanned.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903B-8679-4B16-90BE-0EFD9BD8544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4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3874-5007-453F-AE3B-9E320CDBB5D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078C-C180-47AE-8279-C5652C50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Complete Front-End Development course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38335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788A-996E-48A6-BB56-1227F221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system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0265-9F41-4429-A18A-BD0AB2F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.col-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 (&lt;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.col-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 (&gt; 576px)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.col-md-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 (&gt; 768px)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.col-lg-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 (&gt; 992px)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.col-xl-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 (&gt;1200px)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9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8B8B-04F8-4FB7-900C-065FDFC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Bootstrap containers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5DC9F8-E8BF-4641-AF4C-CED1B9B0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131008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57B7EB-544C-48DB-A57D-7DBE8419A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996992"/>
              </p:ext>
            </p:extLst>
          </p:nvPr>
        </p:nvGraphicFramePr>
        <p:xfrm>
          <a:off x="381000" y="1657350"/>
          <a:ext cx="8382000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1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022E-21FD-450B-A508-CF048DA0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212529"/>
                </a:solidFill>
                <a:effectLst/>
                <a:latin typeface="-apple-system"/>
              </a:rPr>
              <a:t>Clearfix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4D26-DCF9-43B8-B13A-CCB059A9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mportant in bootstrap grid when things are overflowing out of grid system visual layout.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Quickly and easily clears floated content within a container.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&lt;div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F9FCF"/>
                </a:solidFill>
                <a:effectLst/>
                <a:latin typeface="SFMono-Regular"/>
              </a:rPr>
              <a:t>class=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clearfix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44950"/>
                </a:solidFill>
                <a:effectLst/>
                <a:latin typeface="SFMono-Regular"/>
              </a:rPr>
              <a:t>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...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&lt;/div&gt;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12529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5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C122-BBFE-4330-ADD8-0C04F175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74B-7E0F-4261-8CDC-F02A06C2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Badges</a:t>
            </a:r>
          </a:p>
          <a:p>
            <a:r>
              <a:rPr lang="en-IN" dirty="0"/>
              <a:t>list groups</a:t>
            </a:r>
          </a:p>
          <a:p>
            <a:r>
              <a:rPr lang="en-IN" dirty="0"/>
              <a:t>Collapse</a:t>
            </a:r>
          </a:p>
          <a:p>
            <a:r>
              <a:rPr lang="en-IN" dirty="0"/>
              <a:t>Wells</a:t>
            </a:r>
          </a:p>
          <a:p>
            <a:r>
              <a:rPr lang="en-IN" dirty="0"/>
              <a:t>Popover</a:t>
            </a:r>
          </a:p>
          <a:p>
            <a:r>
              <a:rPr lang="en-IN" dirty="0"/>
              <a:t>Toast</a:t>
            </a:r>
          </a:p>
          <a:p>
            <a:r>
              <a:rPr lang="en-IN" dirty="0" err="1"/>
              <a:t>Scrollspy</a:t>
            </a:r>
            <a:endParaRPr lang="en-IN" dirty="0"/>
          </a:p>
          <a:p>
            <a:r>
              <a:rPr lang="en-IN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19303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DFD3-5175-4965-8562-1B5EA6C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Animated Alerts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8475-381E-4D38-9B51-768E42A6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ootstrap 4 | Alerts - GeeksforGeeks">
            <a:extLst>
              <a:ext uri="{FF2B5EF4-FFF2-40B4-BE49-F238E27FC236}">
                <a16:creationId xmlns:a16="http://schemas.microsoft.com/office/drawing/2014/main" id="{16A0E7B8-7F54-4029-A941-D7574F8DA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/>
          <a:stretch/>
        </p:blipFill>
        <p:spPr bwMode="auto">
          <a:xfrm>
            <a:off x="1828800" y="1009452"/>
            <a:ext cx="5410200" cy="39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A713-5907-44B0-BEC2-AFEBDD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27E2-32B9-4B21-B9C7-936A1583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7CA6F-A418-4F99-A01D-4C8900AF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200" y="1089619"/>
            <a:ext cx="5101571" cy="35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475C-4F7C-4A9E-BA14-70D89BE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9520-1BBA-44AE-AA80-A3A27087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z="6300" dirty="0"/>
              <a:t>The .</a:t>
            </a:r>
            <a:r>
              <a:rPr lang="en-US" altLang="en-US" sz="6300" dirty="0" err="1"/>
              <a:t>img</a:t>
            </a:r>
            <a:r>
              <a:rPr lang="en-US" altLang="en-US" sz="6300" dirty="0"/>
              <a:t>-fluid class applies max-width: 100%; and height: auto; to the image </a:t>
            </a:r>
          </a:p>
          <a:p>
            <a:r>
              <a:rPr lang="en-US" altLang="en-US" sz="6300" dirty="0"/>
              <a:t>Float an image to the right/left with the .float-right/.float-left </a:t>
            </a:r>
          </a:p>
          <a:p>
            <a:r>
              <a:rPr lang="en-US" altLang="en-US" sz="6300" dirty="0"/>
              <a:t>The .rounded-circle shapes the image to a circle </a:t>
            </a:r>
          </a:p>
          <a:p>
            <a:r>
              <a:rPr lang="en-US" altLang="en-US" sz="6300" dirty="0"/>
              <a:t>The .rounded adds rounded corners to an image </a:t>
            </a:r>
          </a:p>
          <a:p>
            <a:r>
              <a:rPr lang="en-US" sz="6600" dirty="0"/>
              <a:t>Jumbotron</a:t>
            </a:r>
            <a:endParaRPr lang="en-IN" sz="6600" dirty="0"/>
          </a:p>
          <a:p>
            <a:r>
              <a:rPr lang="en-US" sz="6600" dirty="0"/>
              <a:t>.</a:t>
            </a:r>
            <a:r>
              <a:rPr lang="en-US" sz="6600" dirty="0" err="1"/>
              <a:t>img</a:t>
            </a:r>
            <a:r>
              <a:rPr lang="en-US" sz="6600" dirty="0"/>
              <a:t>-responsive class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1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9AE-04A3-48B7-9D3A-E4725CB4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 and spinners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F03-CB3A-414D-B045-00DA1077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Animated Progress Bar</a:t>
            </a:r>
          </a:p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Spinner Buttons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en-US" dirty="0"/>
              <a:t>Spinners </a:t>
            </a:r>
          </a:p>
          <a:p>
            <a:pPr lvl="1"/>
            <a:r>
              <a:rPr lang="en-US" altLang="en-US" dirty="0"/>
              <a:t>.spinner-border </a:t>
            </a:r>
          </a:p>
          <a:p>
            <a:pPr lvl="1"/>
            <a:r>
              <a:rPr lang="en-IN" dirty="0"/>
              <a:t>.spinner-grow.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smaller spinner</a:t>
            </a:r>
          </a:p>
          <a:p>
            <a:pPr lvl="1"/>
            <a:r>
              <a:rPr lang="en-US" altLang="en-US" dirty="0"/>
              <a:t>.spinner-border-</a:t>
            </a:r>
            <a:r>
              <a:rPr lang="en-US" altLang="en-US" dirty="0" err="1"/>
              <a:t>sm</a:t>
            </a:r>
            <a:endParaRPr lang="en-US" altLang="en-US" dirty="0"/>
          </a:p>
          <a:p>
            <a:pPr lvl="1"/>
            <a:r>
              <a:rPr lang="en-US" altLang="en-US" dirty="0"/>
              <a:t>.spinner-grow-</a:t>
            </a:r>
            <a:r>
              <a:rPr lang="en-US" altLang="en-US" dirty="0" err="1"/>
              <a:t>sm</a:t>
            </a:r>
            <a:endParaRPr lang="en-US" altLang="en-US" dirty="0"/>
          </a:p>
          <a:p>
            <a:r>
              <a:rPr lang="en-US" dirty="0"/>
              <a:t>Use any text color </a:t>
            </a:r>
            <a:r>
              <a:rPr lang="en-US" dirty="0" err="1"/>
              <a:t>utilites</a:t>
            </a:r>
            <a:r>
              <a:rPr lang="en-US" dirty="0"/>
              <a:t> to add a color to the spinner</a:t>
            </a:r>
            <a:endParaRPr lang="en-IN" dirty="0"/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1CD6F9-C4F2-45D8-975C-CF3E48AE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75776"/>
            <a:ext cx="65" cy="37314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FACE0-0169-4B59-900C-1F78B56A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266656"/>
            <a:ext cx="3963705" cy="1777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B5506-54CE-486C-8FCB-3175396C0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339249"/>
            <a:ext cx="2895600" cy="475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8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C7B0-944E-4483-8572-FB16065C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Bootstrap cards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BF45C-3CB2-4B1F-A789-8A1A4973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C1B12-19C1-4002-B44B-67874737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43641"/>
            <a:ext cx="7772400" cy="38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CEC0-B085-48F0-AEC4-55EB8913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95F37-CCEB-40D0-BEE2-9D538545E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11" y="1200150"/>
            <a:ext cx="4959378" cy="3394075"/>
          </a:xfrm>
        </p:spPr>
      </p:pic>
    </p:spTree>
    <p:extLst>
      <p:ext uri="{BB962C8B-B14F-4D97-AF65-F5344CB8AC3E}">
        <p14:creationId xmlns:p14="http://schemas.microsoft.com/office/powerpoint/2010/main" val="35052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E574-68ED-420F-BE93-67BC33AA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9218-950C-4494-9325-F7AAF476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lvl="0"/>
            <a:r>
              <a:rPr lang="en-IN" dirty="0"/>
              <a:t>The mobile-first paradigm</a:t>
            </a:r>
          </a:p>
          <a:p>
            <a:pPr lvl="0"/>
            <a:r>
              <a:rPr lang="en-IN" dirty="0"/>
              <a:t>Wireframes in the design phase</a:t>
            </a:r>
          </a:p>
          <a:p>
            <a:pPr lvl="0"/>
            <a:r>
              <a:rPr lang="en-IN" dirty="0"/>
              <a:t>Twitter Bootstrap- Grid System</a:t>
            </a:r>
          </a:p>
          <a:p>
            <a:pPr lvl="0"/>
            <a:r>
              <a:rPr lang="en-IN" dirty="0"/>
              <a:t>Bootstrap containers</a:t>
            </a:r>
          </a:p>
          <a:p>
            <a:pPr lvl="0"/>
            <a:r>
              <a:rPr lang="en-IN" dirty="0"/>
              <a:t>Other Bootstrap components</a:t>
            </a:r>
          </a:p>
          <a:p>
            <a:pPr lvl="0"/>
            <a:r>
              <a:rPr lang="en-IN" dirty="0"/>
              <a:t>Bootstrap carousels</a:t>
            </a:r>
          </a:p>
          <a:p>
            <a:pPr lvl="0"/>
            <a:r>
              <a:rPr lang="en-IN" dirty="0"/>
              <a:t>Bootstrap cards </a:t>
            </a:r>
          </a:p>
          <a:p>
            <a:pPr lvl="0"/>
            <a:r>
              <a:rPr lang="en-IN" dirty="0"/>
              <a:t>Bootstrap navigation bars</a:t>
            </a:r>
          </a:p>
          <a:p>
            <a:pPr lvl="0"/>
            <a:r>
              <a:rPr lang="en-IN" dirty="0"/>
              <a:t>Bootstrap Themes</a:t>
            </a:r>
          </a:p>
          <a:p>
            <a:pPr lvl="0"/>
            <a:r>
              <a:rPr lang="en-IN" dirty="0"/>
              <a:t>Font Awesome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0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929F-D303-4039-8952-9A610B9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Bootstrap carousels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52D8D-EA8D-4293-AB80-0DA9FB27A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5558" r="16853" b="77898"/>
          <a:stretch/>
        </p:blipFill>
        <p:spPr>
          <a:xfrm>
            <a:off x="785812" y="1025129"/>
            <a:ext cx="7924800" cy="3753856"/>
          </a:xfrm>
        </p:spPr>
      </p:pic>
    </p:spTree>
    <p:extLst>
      <p:ext uri="{BB962C8B-B14F-4D97-AF65-F5344CB8AC3E}">
        <p14:creationId xmlns:p14="http://schemas.microsoft.com/office/powerpoint/2010/main" val="302888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0665-5AD1-40EC-B58B-91C2EFE2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Bootstrap navigation bars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FB11F-D8A2-4EED-A526-514087BC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E801C-7424-40F3-BD55-3BDD56F6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1686512" cy="4080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F5886-627D-4D49-BB9A-F446618A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049279"/>
            <a:ext cx="4286848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5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E6E4-B156-4732-AE43-AC8D8F97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4E619-4786-4D67-8104-0BEE9F2C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66CF7-773E-4DD5-AD5F-28F794AF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" y="831650"/>
            <a:ext cx="4342826" cy="431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737E9-ACC0-4472-A013-B08D5987A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956068"/>
            <a:ext cx="3652358" cy="41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0585-1A06-4622-A044-C4E8645E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3D1D-216D-42E4-99E0-F4B3A04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B991-33BB-4DC5-B184-BC0C1F50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3229"/>
            <a:ext cx="6019800" cy="39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ADBF-E0B7-4496-9843-CDDC3AC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7212E0-A7A8-46AB-AEA9-E5F94A1E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114550"/>
            <a:ext cx="4438878" cy="730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4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288D-AD09-4615-B144-19817C95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Bootstrap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8754-B794-4F1E-999D-0A894609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Ecommerce website pages idea</a:t>
            </a:r>
            <a:endParaRPr lang="en-IN" dirty="0"/>
          </a:p>
          <a:p>
            <a:r>
              <a:rPr lang="en-IN" dirty="0"/>
              <a:t>Custom components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5C730-7AD7-4510-86D6-861EFA08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3" y="2495550"/>
            <a:ext cx="6383612" cy="2522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E8801-9528-47DB-A5FE-867430D7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97" y="1352550"/>
            <a:ext cx="2691802" cy="1695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3E08-AD1C-45BF-A8E9-706FDE4F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Font Awesome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58E6-14C6-4A26-9362-A552A7B8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Pixel perfect, fully responsive icons and fonts.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30EA0-7D8A-40CD-AB47-026890AB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52" y="2512664"/>
            <a:ext cx="5797848" cy="193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4AEA9-F62E-4FC7-81CF-A1B6675F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52314"/>
            <a:ext cx="3146943" cy="325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4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4272-FA42-4FA5-9274-6FD4C931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refactoring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984B-9680-465C-8D7F-45E9DC01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every iteration or feature addition, check for need of refactoring code.</a:t>
            </a:r>
          </a:p>
          <a:p>
            <a:r>
              <a:rPr lang="en-US" dirty="0"/>
              <a:t>Follow DRY, readability, modularity, efficiency, length and separation of concerns principles.</a:t>
            </a:r>
          </a:p>
        </p:txBody>
      </p:sp>
    </p:spTree>
    <p:extLst>
      <p:ext uri="{BB962C8B-B14F-4D97-AF65-F5344CB8AC3E}">
        <p14:creationId xmlns:p14="http://schemas.microsoft.com/office/powerpoint/2010/main" val="17793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993-9EB4-4BEC-BEDD-0C7FA1F8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FBF6-68F8-41F5-82FB-18541F11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IDs for all sections of your web page for having links to them directly. Specially for SPAs</a:t>
            </a:r>
          </a:p>
          <a:p>
            <a:r>
              <a:rPr lang="en-US" dirty="0"/>
              <a:t>Never change the bootstrap code files. Add custom classes and use specificity to help you.</a:t>
            </a:r>
          </a:p>
          <a:p>
            <a:r>
              <a:rPr lang="en-US" dirty="0"/>
              <a:t>If you need to create your own style like bootstrap with minor modifications, then go to bootstrap.css and copy from there.</a:t>
            </a:r>
          </a:p>
          <a:p>
            <a:r>
              <a:rPr lang="en-US" dirty="0"/>
              <a:t>If you don’t need further containers, then don’t make new </a:t>
            </a:r>
            <a:r>
              <a:rPr lang="en-US" dirty="0" err="1"/>
              <a:t>divs</a:t>
            </a:r>
            <a:r>
              <a:rPr lang="en-US" dirty="0"/>
              <a:t>, rather make sections.</a:t>
            </a:r>
          </a:p>
          <a:p>
            <a:r>
              <a:rPr lang="en-US" dirty="0"/>
              <a:t>Have different resolutions and sizes for the images to use on different sizes of screen.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02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283B-AB4F-4FE4-9A4A-FA383C38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106E-EA51-4533-9D03-D1723B56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Mobile first paradigm</a:t>
            </a:r>
          </a:p>
          <a:p>
            <a:r>
              <a:rPr lang="en-US" dirty="0"/>
              <a:t>Including Bootstrap</a:t>
            </a:r>
          </a:p>
          <a:p>
            <a:r>
              <a:rPr lang="en-US" dirty="0"/>
              <a:t>Wireframes, Mockups</a:t>
            </a:r>
          </a:p>
          <a:p>
            <a:r>
              <a:rPr lang="en-US" dirty="0"/>
              <a:t>Bootstrap Grid system</a:t>
            </a:r>
          </a:p>
          <a:p>
            <a:r>
              <a:rPr lang="en-US" dirty="0"/>
              <a:t>Other Bootstrap components</a:t>
            </a:r>
          </a:p>
          <a:p>
            <a:r>
              <a:rPr lang="en-US" dirty="0"/>
              <a:t>Font Awesome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Best practices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7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A93-380C-4359-A7B0-F3548E44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mobile-first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7CAA-67B2-4218-AB13-311D53F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You code your mobile version first OR</a:t>
            </a:r>
          </a:p>
          <a:p>
            <a:r>
              <a:rPr lang="en-IN" dirty="0"/>
              <a:t>You plan for mobile in your styles</a:t>
            </a:r>
          </a:p>
          <a:p>
            <a:r>
              <a:rPr lang="en-US" dirty="0"/>
              <a:t>PLAN mobile from the start and CSS framework should be mobile ready</a:t>
            </a:r>
          </a:p>
          <a:p>
            <a:r>
              <a:rPr lang="en-US" dirty="0"/>
              <a:t>Create website for IE version 11 onwards </a:t>
            </a:r>
            <a:r>
              <a:rPr lang="en-US" dirty="0" err="1"/>
              <a:t>atleast</a:t>
            </a:r>
            <a:endParaRPr lang="en-US" dirty="0"/>
          </a:p>
          <a:p>
            <a:r>
              <a:rPr lang="en-US" dirty="0"/>
              <a:t>Is your website mobile friendly?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0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7F9F-F7A7-4E5A-AB80-23174AED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tip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22FA-BC7F-424F-A285-0EA1A0F6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have really come a long way than from where you started.</a:t>
            </a:r>
          </a:p>
          <a:p>
            <a:r>
              <a:rPr lang="en-US" dirty="0"/>
              <a:t>Think- what are the dreams you wish to achieve? </a:t>
            </a:r>
          </a:p>
          <a:p>
            <a:r>
              <a:rPr lang="en-US" dirty="0"/>
              <a:t>Do you even know what can be possibly achieved? Whether your dream is even big enough?</a:t>
            </a:r>
          </a:p>
          <a:p>
            <a:r>
              <a:rPr lang="en-US" dirty="0"/>
              <a:t>Now think- how much would you like to sacrifice to gain them?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7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F8B7-19A4-4EDB-9A0B-1CE666EB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6511-D252-4F5D-A538-BEBBFDF2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692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Bootstrap framework to correct responsiveness </a:t>
            </a:r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in the webpage provided 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you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carousel for the main photo slider.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hamburger for small devices in navigation menu.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descriptive comments for everything you implement.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0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DA8A-A7F7-408D-A075-C4B26127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F837-4546-4A5C-A59E-3E67E195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Offset columns?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you change the order of columns in Bootstrap?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Normalize in Bootstrap?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affix plugin?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will you create a tabbed, pills, and vertical pills navigation menu in Bootstrap?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create and customize thumbnails in Bootstrap?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explain Bootstrap alerts. Also, tell how you will create a Bootstrap Dismissal Alert.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understand by Bootstrap media objects?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5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E724-CFD7-4371-9D69-FFFE9968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1324-6905-4BA3-8DBF-F2FBDC3E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Bootstrap is the </a:t>
            </a:r>
            <a:r>
              <a:rPr lang="en-US" dirty="0">
                <a:solidFill>
                  <a:srgbClr val="FF0000"/>
                </a:solidFill>
              </a:rPr>
              <a:t>most popular </a:t>
            </a:r>
            <a:r>
              <a:rPr lang="en-US" dirty="0"/>
              <a:t>HTML, CSS and JS framework for developing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responsive, mobile first </a:t>
            </a:r>
            <a:r>
              <a:rPr lang="en-US" dirty="0"/>
              <a:t>websites. </a:t>
            </a:r>
          </a:p>
          <a:p>
            <a:r>
              <a:rPr lang="en-IN" dirty="0"/>
              <a:t>Free front-end framework</a:t>
            </a:r>
          </a:p>
          <a:p>
            <a:r>
              <a:rPr lang="en-US" dirty="0"/>
              <a:t>Includes HTML and CSS based design templates</a:t>
            </a:r>
            <a:endParaRPr lang="en-IN" dirty="0"/>
          </a:p>
          <a:p>
            <a:r>
              <a:rPr lang="en-US" dirty="0"/>
              <a:t>JS based on </a:t>
            </a:r>
            <a:r>
              <a:rPr lang="en-US" dirty="0" err="1"/>
              <a:t>JQuery</a:t>
            </a:r>
            <a:r>
              <a:rPr lang="en-US" dirty="0"/>
              <a:t> API plugin architecture.</a:t>
            </a:r>
          </a:p>
          <a:p>
            <a:r>
              <a:rPr lang="en-US" dirty="0"/>
              <a:t>Compatible with all modern browsers 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4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1F3-7480-44A5-BAA7-F28780EF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Bootstrap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2F6D-8775-4301-95F8-EF46B87B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Bootstrap 4 from a CDN- Sequence is important!</a:t>
            </a:r>
          </a:p>
          <a:p>
            <a:r>
              <a:rPr lang="en-IN" dirty="0"/>
              <a:t>Download Bootstrap 4 from getbootstrap.com</a:t>
            </a:r>
          </a:p>
        </p:txBody>
      </p:sp>
      <p:pic>
        <p:nvPicPr>
          <p:cNvPr id="4" name="Picture 2" descr="Download free photo of Internet,mobile,pc,screen,screens - from ...">
            <a:extLst>
              <a:ext uri="{FF2B5EF4-FFF2-40B4-BE49-F238E27FC236}">
                <a16:creationId xmlns:a16="http://schemas.microsoft.com/office/drawing/2014/main" id="{1B1182ED-D91A-47C1-A67E-88EDBA4B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57550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F894-B2B4-43AA-BF6C-3577213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 of using the CDN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2172-2CC7-4F32-982E-B9907354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users already have downloaded Bootstrap 4 from </a:t>
            </a:r>
            <a:r>
              <a:rPr lang="en-US" dirty="0" err="1"/>
              <a:t>MaxCDN</a:t>
            </a:r>
            <a:r>
              <a:rPr lang="en-US" dirty="0"/>
              <a:t> when visiting another site. </a:t>
            </a:r>
          </a:p>
          <a:p>
            <a:r>
              <a:rPr lang="en-US" dirty="0"/>
              <a:t>As a result, it will be loaded from cache when they visit your site, which leads to faster loading time. </a:t>
            </a:r>
          </a:p>
          <a:p>
            <a:r>
              <a:rPr lang="en-US" dirty="0"/>
              <a:t>Most CDNs will make sure that once a user requests a file from it, it will be served from the server closest to them, which also leads to faster loading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995-D8DF-4AFF-A53B-223F08DE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Wireframes in the design phase</a:t>
            </a:r>
          </a:p>
        </p:txBody>
      </p:sp>
      <p:pic>
        <p:nvPicPr>
          <p:cNvPr id="2052" name="Picture 4" descr="person writing on white paper">
            <a:extLst>
              <a:ext uri="{FF2B5EF4-FFF2-40B4-BE49-F238E27FC236}">
                <a16:creationId xmlns:a16="http://schemas.microsoft.com/office/drawing/2014/main" id="{55207BCA-F315-461E-9635-CC1F80480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3202"/>
            <a:ext cx="508856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D87B-BBD3-4656-A6DC-D2E174BCA20D}"/>
              </a:ext>
            </a:extLst>
          </p:cNvPr>
          <p:cNvSpPr txBox="1"/>
          <p:nvPr/>
        </p:nvSpPr>
        <p:spPr>
          <a:xfrm>
            <a:off x="5486400" y="1351330"/>
            <a:ext cx="3581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700" dirty="0"/>
              <a:t>What would be the content?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700" dirty="0"/>
              <a:t>How is the content going be laid out? 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700" dirty="0"/>
              <a:t>What’s that which is really important in the content?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5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709A-1C69-4589-A3E6-72892E6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28D59-8D30-48D2-8814-FB104D320AE1}"/>
              </a:ext>
            </a:extLst>
          </p:cNvPr>
          <p:cNvSpPr txBox="1"/>
          <p:nvPr/>
        </p:nvSpPr>
        <p:spPr>
          <a:xfrm>
            <a:off x="3048000" y="106322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093035-E6CD-42E8-A86B-05020E87C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1550"/>
            <a:ext cx="3505200" cy="52158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9A021-8237-4796-B66B-5F7A8B690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58850"/>
            <a:ext cx="4191000" cy="82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6482-175B-487F-ABE1-492E983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Twitter Bootstrap- Grid System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68F162-E645-41FC-94C8-562E4BF0C0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65679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14399</TotalTime>
  <Words>1860</Words>
  <Application>Microsoft Office PowerPoint</Application>
  <PresentationFormat>On-screen Show (16:9)</PresentationFormat>
  <Paragraphs>227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-apple-system</vt:lpstr>
      <vt:lpstr>Arial</vt:lpstr>
      <vt:lpstr>Arial</vt:lpstr>
      <vt:lpstr>Calibri</vt:lpstr>
      <vt:lpstr>Consolas</vt:lpstr>
      <vt:lpstr>Segoe UI</vt:lpstr>
      <vt:lpstr>SFMono-Regular</vt:lpstr>
      <vt:lpstr>Symbol</vt:lpstr>
      <vt:lpstr>Verdana</vt:lpstr>
      <vt:lpstr>Office Theme</vt:lpstr>
      <vt:lpstr>The Complete Front-End Development course </vt:lpstr>
      <vt:lpstr>Module 4</vt:lpstr>
      <vt:lpstr>The mobile-first paradigm</vt:lpstr>
      <vt:lpstr>Twitter Bootstrap</vt:lpstr>
      <vt:lpstr>Including Bootstrap</vt:lpstr>
      <vt:lpstr>Advantage of using the CDN</vt:lpstr>
      <vt:lpstr>Wireframes in the design phase</vt:lpstr>
      <vt:lpstr>Mockup</vt:lpstr>
      <vt:lpstr>Twitter Bootstrap- Grid System</vt:lpstr>
      <vt:lpstr>Grid system</vt:lpstr>
      <vt:lpstr>Bootstrap containers</vt:lpstr>
      <vt:lpstr>Clearfix</vt:lpstr>
      <vt:lpstr>Other Bootstrap components</vt:lpstr>
      <vt:lpstr>Animated Alerts </vt:lpstr>
      <vt:lpstr>Bootstrap tables</vt:lpstr>
      <vt:lpstr>Image</vt:lpstr>
      <vt:lpstr>Progress bars and spinners</vt:lpstr>
      <vt:lpstr>Bootstrap cards </vt:lpstr>
      <vt:lpstr>PowerPoint Presentation</vt:lpstr>
      <vt:lpstr>Bootstrap carousels</vt:lpstr>
      <vt:lpstr>Bootstrap navigation bars</vt:lpstr>
      <vt:lpstr>Bootstrap form</vt:lpstr>
      <vt:lpstr>Modals</vt:lpstr>
      <vt:lpstr>Breadcrumb</vt:lpstr>
      <vt:lpstr>Bootstrap Themes</vt:lpstr>
      <vt:lpstr>Font Awesome</vt:lpstr>
      <vt:lpstr>Code refactoring</vt:lpstr>
      <vt:lpstr>Best practices</vt:lpstr>
      <vt:lpstr>Summary</vt:lpstr>
      <vt:lpstr>Motivational tip</vt:lpstr>
      <vt:lpstr>Assignment</vt:lpstr>
      <vt:lpstr>Answer the following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Rafat Munshi</cp:lastModifiedBy>
  <cp:revision>280</cp:revision>
  <dcterms:created xsi:type="dcterms:W3CDTF">2020-01-10T05:44:36Z</dcterms:created>
  <dcterms:modified xsi:type="dcterms:W3CDTF">2020-08-11T20:24:34Z</dcterms:modified>
</cp:coreProperties>
</file>