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oboto"/>
      <p:regular r:id="rId59"/>
      <p:bold r:id="rId60"/>
      <p:italic r:id="rId61"/>
      <p:boldItalic r:id="rId62"/>
    </p:embeddedFont>
    <p:embeddedFont>
      <p:font typeface="Poppins"/>
      <p:regular r:id="rId63"/>
      <p:bold r:id="rId64"/>
      <p:italic r:id="rId65"/>
      <p:boldItalic r:id="rId66"/>
    </p:embeddedFont>
    <p:embeddedFont>
      <p:font typeface="Content"/>
      <p:regular r:id="rId67"/>
      <p:bold r:id="rId68"/>
    </p:embeddedFont>
    <p:embeddedFont>
      <p:font typeface="Quattrocento Sans"/>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7" roundtripDataSignature="AMtx7mhZrhViSMYhXti0I8VpJHX882Vb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QuattrocentoSans-boldItalic.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QuattrocentoSans-italic.fntdata"/><Relationship Id="rId70" Type="http://schemas.openxmlformats.org/officeDocument/2006/relationships/font" Target="fonts/QuattrocentoSans-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Poppins-bold.fntdata"/><Relationship Id="rId63" Type="http://schemas.openxmlformats.org/officeDocument/2006/relationships/font" Target="fonts/Poppins-regular.fntdata"/><Relationship Id="rId22" Type="http://schemas.openxmlformats.org/officeDocument/2006/relationships/slide" Target="slides/slide17.xml"/><Relationship Id="rId66" Type="http://schemas.openxmlformats.org/officeDocument/2006/relationships/font" Target="fonts/Poppins-boldItalic.fntdata"/><Relationship Id="rId21" Type="http://schemas.openxmlformats.org/officeDocument/2006/relationships/slide" Target="slides/slide16.xml"/><Relationship Id="rId65" Type="http://schemas.openxmlformats.org/officeDocument/2006/relationships/font" Target="fonts/Poppins-italic.fntdata"/><Relationship Id="rId24" Type="http://schemas.openxmlformats.org/officeDocument/2006/relationships/slide" Target="slides/slide19.xml"/><Relationship Id="rId68" Type="http://schemas.openxmlformats.org/officeDocument/2006/relationships/font" Target="fonts/Content-bold.fntdata"/><Relationship Id="rId23" Type="http://schemas.openxmlformats.org/officeDocument/2006/relationships/slide" Target="slides/slide18.xml"/><Relationship Id="rId67" Type="http://schemas.openxmlformats.org/officeDocument/2006/relationships/font" Target="fonts/Content-regular.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QuattrocentoSans-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ev-bits/a-perfect-guide-for-cracking-a-javascript-interview-a-developers-perspective-23a5c0fa4d0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Events"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ev-bits/a-perfect-guide-for-cracking-a-javascript-interview-a-developers-perspective-23a5c0fa4d0d"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Event/stopPropaga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about:blank"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waldron/idiomatic.j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Typeof()</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typeof undefined           // undefined signified that no value has ever been set. </a:t>
            </a:r>
            <a:br>
              <a:rPr lang="en-US"/>
            </a:br>
            <a:r>
              <a:rPr lang="en-US"/>
              <a:t>typeof null                // object. Null signifies lack of value. </a:t>
            </a:r>
            <a:br>
              <a:rPr lang="en-US"/>
            </a:br>
            <a:br>
              <a:rPr lang="en-US"/>
            </a:br>
            <a:r>
              <a:rPr lang="en-US"/>
              <a:t>null === undefined         // false</a:t>
            </a:r>
            <a:br>
              <a:rPr lang="en-US"/>
            </a:br>
            <a:r>
              <a:rPr lang="en-US"/>
              <a:t>null == undefined          // true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sz="1200"/>
              <a:t>Undefined is not NULL</a:t>
            </a:r>
            <a:endParaRPr/>
          </a:p>
          <a:p>
            <a:pPr indent="0" lvl="0" marL="0" rtl="0" algn="l">
              <a:spcBef>
                <a:spcPts val="0"/>
              </a:spcBef>
              <a:spcAft>
                <a:spcPts val="0"/>
              </a:spcAft>
              <a:buNone/>
            </a:pPr>
            <a:r>
              <a:t/>
            </a:r>
            <a:endParaRPr/>
          </a:p>
        </p:txBody>
      </p:sp>
      <p:sp>
        <p:nvSpPr>
          <p:cNvPr id="157" name="Google Shape;1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Length()</a:t>
            </a:r>
            <a:endParaRPr/>
          </a:p>
          <a:p>
            <a:pPr indent="0" lvl="0" marL="0" rtl="0" algn="l">
              <a:spcBef>
                <a:spcPts val="0"/>
              </a:spcBef>
              <a:spcAft>
                <a:spcPts val="0"/>
              </a:spcAft>
              <a:buNone/>
            </a:pPr>
            <a:r>
              <a:rPr lang="en-US"/>
              <a:t>+ used for concatenation string.</a:t>
            </a:r>
            <a:endParaRPr/>
          </a:p>
          <a:p>
            <a:pPr indent="0" lvl="0" marL="0" rtl="0" algn="l">
              <a:spcBef>
                <a:spcPts val="0"/>
              </a:spcBef>
              <a:spcAft>
                <a:spcPts val="0"/>
              </a:spcAft>
              <a:buNone/>
            </a:pPr>
            <a:r>
              <a:rPr lang="en-US"/>
              <a:t>Also +=</a:t>
            </a:r>
            <a:endParaRPr/>
          </a:p>
          <a:p>
            <a:pPr indent="0" lvl="0" marL="0" rtl="0" algn="l">
              <a:spcBef>
                <a:spcPts val="0"/>
              </a:spcBef>
              <a:spcAft>
                <a:spcPts val="0"/>
              </a:spcAft>
              <a:buNone/>
            </a:pPr>
            <a:r>
              <a:t/>
            </a:r>
            <a:endParaRPr/>
          </a:p>
        </p:txBody>
      </p:sp>
      <p:sp>
        <p:nvSpPr>
          <p:cNvPr id="189" name="Google Shape;18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Program of swapping two string code. Animation of swapping boxes contents</a:t>
            </a:r>
            <a:endParaRPr/>
          </a:p>
          <a:p>
            <a:pPr indent="0" lvl="0" marL="0" rtl="0" algn="l">
              <a:spcBef>
                <a:spcPts val="0"/>
              </a:spcBef>
              <a:spcAft>
                <a:spcPts val="0"/>
              </a:spcAft>
              <a:buNone/>
            </a:pPr>
            <a:r>
              <a:t/>
            </a:r>
            <a:endParaRPr/>
          </a:p>
        </p:txBody>
      </p:sp>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Accuracy-</a:t>
            </a:r>
            <a:endParaRPr/>
          </a:p>
          <a:p>
            <a:pPr indent="0" lvl="0" marL="0" rtl="0" algn="l">
              <a:spcBef>
                <a:spcPts val="0"/>
              </a:spcBef>
              <a:spcAft>
                <a:spcPts val="0"/>
              </a:spcAft>
              <a:buNone/>
            </a:pPr>
            <a:r>
              <a:rPr lang="en-US"/>
              <a:t>Example</a:t>
            </a:r>
            <a:endParaRPr/>
          </a:p>
          <a:p>
            <a:pPr indent="0" lvl="0" marL="0" rtl="0" algn="l">
              <a:spcBef>
                <a:spcPts val="0"/>
              </a:spcBef>
              <a:spcAft>
                <a:spcPts val="0"/>
              </a:spcAft>
              <a:buNone/>
            </a:pPr>
            <a:r>
              <a:rPr lang="en-US"/>
              <a:t>var x = 999999999999999;   // x will be 999999999999999</a:t>
            </a:r>
            <a:br>
              <a:rPr lang="en-US"/>
            </a:br>
            <a:r>
              <a:rPr lang="en-US"/>
              <a:t>var y = 9999999999999999;  // y will be 10000000000000000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Precision-</a:t>
            </a:r>
            <a:endParaRPr/>
          </a:p>
          <a:p>
            <a:pPr indent="0" lvl="0" marL="0" rtl="0" algn="l">
              <a:spcBef>
                <a:spcPts val="0"/>
              </a:spcBef>
              <a:spcAft>
                <a:spcPts val="0"/>
              </a:spcAft>
              <a:buNone/>
            </a:pPr>
            <a:r>
              <a:rPr lang="en-US"/>
              <a:t>The maximum number of decimals is 17</a:t>
            </a:r>
            <a:endParaRPr/>
          </a:p>
        </p:txBody>
      </p:sp>
      <p:sp>
        <p:nvSpPr>
          <p:cNvPr id="282" name="Google Shape;28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Var books=[]</a:t>
            </a:r>
            <a:endParaRPr/>
          </a:p>
          <a:p>
            <a:pPr indent="0" lvl="0" marL="0" rtl="0" algn="l">
              <a:spcBef>
                <a:spcPts val="0"/>
              </a:spcBef>
              <a:spcAft>
                <a:spcPts val="0"/>
              </a:spcAft>
              <a:buNone/>
            </a:pPr>
            <a:r>
              <a:rPr lang="en-US"/>
              <a:t>Books.includes, push, pop</a:t>
            </a:r>
            <a:endParaRPr/>
          </a:p>
          <a:p>
            <a:pPr indent="0" lvl="0" marL="0" rtl="0" algn="l">
              <a:spcBef>
                <a:spcPts val="0"/>
              </a:spcBef>
              <a:spcAft>
                <a:spcPts val="0"/>
              </a:spcAft>
              <a:buNone/>
            </a:pPr>
            <a:r>
              <a:rPr lang="en-US"/>
              <a:t>var cars = new Array("Saab", "Volvo", "BMW");</a:t>
            </a:r>
            <a:endParaRPr/>
          </a:p>
          <a:p>
            <a:pPr indent="0" lvl="0" marL="0" rtl="0" algn="l">
              <a:spcBef>
                <a:spcPts val="0"/>
              </a:spcBef>
              <a:spcAft>
                <a:spcPts val="0"/>
              </a:spcAft>
              <a:buNone/>
            </a:pPr>
            <a:r>
              <a:rPr lang="en-US"/>
              <a:t>.length</a:t>
            </a:r>
            <a:endParaRPr/>
          </a:p>
          <a:p>
            <a:pPr indent="0" lvl="0" marL="0" rtl="0" algn="l">
              <a:spcBef>
                <a:spcPts val="0"/>
              </a:spcBef>
              <a:spcAft>
                <a:spcPts val="0"/>
              </a:spcAft>
              <a:buNone/>
            </a:pPr>
            <a:r>
              <a:rPr lang="en-US"/>
              <a:t>Foreach, for/in loop</a:t>
            </a:r>
            <a:endParaRPr/>
          </a:p>
          <a:p>
            <a:pPr indent="0" lvl="0" marL="0" rtl="0" algn="l">
              <a:spcBef>
                <a:spcPts val="0"/>
              </a:spcBef>
              <a:spcAft>
                <a:spcPts val="0"/>
              </a:spcAft>
              <a:buNone/>
            </a:pPr>
            <a:r>
              <a:rPr lang="en-US"/>
              <a:t>.push(), .pop()</a:t>
            </a:r>
            <a:endParaRPr/>
          </a:p>
          <a:p>
            <a:pPr indent="0" lvl="0" marL="0" rtl="0" algn="l">
              <a:spcBef>
                <a:spcPts val="0"/>
              </a:spcBef>
              <a:spcAft>
                <a:spcPts val="0"/>
              </a:spcAft>
              <a:buNone/>
            </a:pPr>
            <a:r>
              <a:rPr lang="en-US"/>
              <a:t>.splice()</a:t>
            </a:r>
            <a:endParaRPr/>
          </a:p>
          <a:p>
            <a:pPr indent="0" lvl="0" marL="0" rtl="0" algn="l">
              <a:spcBef>
                <a:spcPts val="0"/>
              </a:spcBef>
              <a:spcAft>
                <a:spcPts val="0"/>
              </a:spcAft>
              <a:buNone/>
            </a:pPr>
            <a:r>
              <a:rPr lang="en-US"/>
              <a:t>.slice()</a:t>
            </a:r>
            <a:endParaRPr/>
          </a:p>
          <a:p>
            <a:pPr indent="0" lvl="0" marL="0" rtl="0" algn="l">
              <a:spcBef>
                <a:spcPts val="0"/>
              </a:spcBef>
              <a:spcAft>
                <a:spcPts val="0"/>
              </a:spcAft>
              <a:buNone/>
            </a:pPr>
            <a:r>
              <a:rPr lang="en-US"/>
              <a:t>.sort()</a:t>
            </a:r>
            <a:endParaRPr/>
          </a:p>
          <a:p>
            <a:pPr indent="0" lvl="0" marL="0" rtl="0" algn="l">
              <a:spcBef>
                <a:spcPts val="0"/>
              </a:spcBef>
              <a:spcAft>
                <a:spcPts val="0"/>
              </a:spcAft>
              <a:buNone/>
            </a:pPr>
            <a:r>
              <a:rPr lang="en-US"/>
              <a:t>.reverse()</a:t>
            </a:r>
            <a:endParaRPr/>
          </a:p>
          <a:p>
            <a:pPr indent="0" lvl="0" marL="0" rtl="0" algn="l">
              <a:spcBef>
                <a:spcPts val="0"/>
              </a:spcBef>
              <a:spcAft>
                <a:spcPts val="0"/>
              </a:spcAft>
              <a:buNone/>
            </a:pPr>
            <a:r>
              <a:rPr lang="en-US"/>
              <a:t>.map()  - </a:t>
            </a:r>
            <a:r>
              <a:rPr lang="en-US" u="sng">
                <a:solidFill>
                  <a:schemeClr val="hlink"/>
                </a:solidFill>
                <a:hlinkClick r:id="rId2"/>
              </a:rPr>
              <a:t>https://medium.com/dev-bits/a-perfect-guide-for-cracking-a-javascript-interview-a-developers-perspective-23a5c0fa4d0d</a:t>
            </a:r>
            <a:endParaRPr/>
          </a:p>
          <a:p>
            <a:pPr indent="0" lvl="0" marL="0" rtl="0" algn="l">
              <a:spcBef>
                <a:spcPts val="0"/>
              </a:spcBef>
              <a:spcAft>
                <a:spcPts val="0"/>
              </a:spcAft>
              <a:buNone/>
            </a:pPr>
            <a:r>
              <a:rPr lang="en-US"/>
              <a:t>.filter(), .reduce(), .reduceright(), .every(), .some(), .indexof(), .lastindexof, .find</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Different datatypes possible in same array eg string, int, function, object.</a:t>
            </a:r>
            <a:endParaRPr/>
          </a:p>
          <a:p>
            <a:pPr indent="0" lvl="0" marL="0" marR="0" rtl="0" algn="l">
              <a:lnSpc>
                <a:spcPct val="100000"/>
              </a:lnSpc>
              <a:spcBef>
                <a:spcPts val="0"/>
              </a:spcBef>
              <a:spcAft>
                <a:spcPts val="0"/>
              </a:spcAft>
              <a:buClr>
                <a:schemeClr val="dk1"/>
              </a:buClr>
              <a:buSzPts val="1200"/>
              <a:buFont typeface="Calibri"/>
              <a:buNone/>
            </a:pPr>
            <a:r>
              <a:rPr lang="en-US"/>
              <a:t>myObj.prop or myObj[prop] is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9" name="Google Shape;28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30303"/>
              </a:buClr>
              <a:buSzPts val="1200"/>
              <a:buFont typeface="Roboto"/>
              <a:buNone/>
            </a:pPr>
            <a:r>
              <a:rPr b="0" i="0" lang="en-US">
                <a:solidFill>
                  <a:srgbClr val="030303"/>
                </a:solidFill>
                <a:latin typeface="Roboto"/>
                <a:ea typeface="Roboto"/>
                <a:cs typeface="Roboto"/>
                <a:sym typeface="Roboto"/>
              </a:rPr>
              <a:t>'5' + 5 = 55 and '5' - 5 = 0</a:t>
            </a:r>
            <a:endParaRPr/>
          </a:p>
          <a:p>
            <a:pPr indent="0" lvl="0" marL="0" rtl="0" algn="l">
              <a:spcBef>
                <a:spcPts val="0"/>
              </a:spcBef>
              <a:spcAft>
                <a:spcPts val="0"/>
              </a:spcAft>
              <a:buNone/>
            </a:pPr>
            <a:r>
              <a:t/>
            </a:r>
            <a:endParaRPr/>
          </a:p>
        </p:txBody>
      </p:sp>
      <p:sp>
        <p:nvSpPr>
          <p:cNvPr id="297" name="Google Shape;29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also takes care of datatype</a:t>
            </a:r>
            <a:endParaRPr/>
          </a:p>
          <a:p>
            <a:pPr indent="0" lvl="0" marL="0" rtl="0" algn="l">
              <a:spcBef>
                <a:spcPts val="0"/>
              </a:spcBef>
              <a:spcAft>
                <a:spcPts val="0"/>
              </a:spcAft>
              <a:buNone/>
            </a:pPr>
            <a:r>
              <a:rPr lang="en-US"/>
              <a:t>False- null, undefined, “”, 0, NaN all are false</a:t>
            </a:r>
            <a:endParaRPr/>
          </a:p>
          <a:p>
            <a:pPr indent="0" lvl="0" marL="0" rtl="0" algn="l">
              <a:spcBef>
                <a:spcPts val="0"/>
              </a:spcBef>
              <a:spcAft>
                <a:spcPts val="0"/>
              </a:spcAft>
              <a:buNone/>
            </a:pPr>
            <a:r>
              <a:rPr lang="en-US"/>
              <a:t>Everything else is true.</a:t>
            </a:r>
            <a:endParaRPr/>
          </a:p>
          <a:p>
            <a:pPr indent="0" lvl="0" marL="0" rtl="0" algn="l">
              <a:spcBef>
                <a:spcPts val="0"/>
              </a:spcBef>
              <a:spcAft>
                <a:spcPts val="0"/>
              </a:spcAft>
              <a:buNone/>
            </a:pPr>
            <a:r>
              <a:rPr lang="en-US"/>
              <a:t>True || false //true</a:t>
            </a:r>
            <a:endParaRPr/>
          </a:p>
          <a:p>
            <a:pPr indent="0" lvl="0" marL="0" rtl="0" algn="l">
              <a:spcBef>
                <a:spcPts val="0"/>
              </a:spcBef>
              <a:spcAft>
                <a:spcPts val="0"/>
              </a:spcAft>
              <a:buNone/>
            </a:pPr>
            <a:r>
              <a:rPr lang="en-US"/>
              <a:t>“Hello” || “” //Hello</a:t>
            </a:r>
            <a:endParaRPr/>
          </a:p>
          <a:p>
            <a:pPr indent="0" lvl="0" marL="0" rtl="0" algn="l">
              <a:spcBef>
                <a:spcPts val="0"/>
              </a:spcBef>
              <a:spcAft>
                <a:spcPts val="0"/>
              </a:spcAft>
              <a:buNone/>
            </a:pPr>
            <a:r>
              <a:rPr lang="en-US"/>
              <a:t>True &amp;&amp; false //false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So can use default for undefined values as- sideDish || “whatever” //will return sideDish as || will return first true thing or will return whatever if sideDish is undefined.</a:t>
            </a:r>
            <a:endParaRPr/>
          </a:p>
          <a:p>
            <a:pPr indent="0" lvl="0" marL="0" rtl="0" algn="l">
              <a:spcBef>
                <a:spcPts val="0"/>
              </a:spcBef>
              <a:spcAft>
                <a:spcPts val="0"/>
              </a:spcAft>
              <a:buNone/>
            </a:pPr>
            <a:r>
              <a:t/>
            </a:r>
            <a:endParaRPr/>
          </a:p>
        </p:txBody>
      </p:sp>
      <p:sp>
        <p:nvSpPr>
          <p:cNvPr id="304" name="Google Shape;30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Code FizzBuzz problem</a:t>
            </a:r>
            <a:endParaRPr/>
          </a:p>
          <a:p>
            <a:pPr indent="0" lvl="0" marL="0" rtl="0" algn="l">
              <a:spcBef>
                <a:spcPts val="0"/>
              </a:spcBef>
              <a:spcAft>
                <a:spcPts val="0"/>
              </a:spcAft>
              <a:buNone/>
            </a:pPr>
            <a:r>
              <a:t/>
            </a:r>
            <a:endParaRPr/>
          </a:p>
        </p:txBody>
      </p:sp>
      <p:sp>
        <p:nvSpPr>
          <p:cNvPr id="311" name="Google Shape;31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Calculator eg. With if else, switch , then functions, then function with different params</a:t>
            </a:r>
            <a:endParaRPr/>
          </a:p>
          <a:p>
            <a:pPr indent="0" lvl="0" marL="0" rtl="0" algn="l">
              <a:spcBef>
                <a:spcPts val="0"/>
              </a:spcBef>
              <a:spcAft>
                <a:spcPts val="0"/>
              </a:spcAft>
              <a:buNone/>
            </a:pPr>
            <a:r>
              <a:rPr lang="en-US"/>
              <a:t>Just like we use 1 external style sheet for all pages of our website for uniformity and DRY and avoiding hassle, we use functions in JS</a:t>
            </a:r>
            <a:endParaRPr/>
          </a:p>
          <a:p>
            <a:pPr indent="0" lvl="0" marL="0" rtl="0" algn="l">
              <a:spcBef>
                <a:spcPts val="0"/>
              </a:spcBef>
              <a:spcAft>
                <a:spcPts val="0"/>
              </a:spcAft>
              <a:buNone/>
            </a:pPr>
            <a:r>
              <a:rPr lang="en-US"/>
              <a:t>Their allocation in memory</a:t>
            </a:r>
            <a:endParaRPr/>
          </a:p>
          <a:p>
            <a:pPr indent="0" lvl="0" marL="0" marR="0" rtl="0" algn="l">
              <a:lnSpc>
                <a:spcPct val="100000"/>
              </a:lnSpc>
              <a:spcBef>
                <a:spcPts val="0"/>
              </a:spcBef>
              <a:spcAft>
                <a:spcPts val="0"/>
              </a:spcAft>
              <a:buClr>
                <a:schemeClr val="dk1"/>
              </a:buClr>
              <a:buSzPts val="1200"/>
              <a:buFont typeface="Calibri"/>
              <a:buNone/>
            </a:pPr>
            <a:r>
              <a:rPr lang="en-US"/>
              <a:t>Arguments in it are defined with out var.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 eg of gifting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 a () {}</a:t>
            </a:r>
            <a:endParaRPr/>
          </a:p>
          <a:p>
            <a:pPr indent="0" lvl="0" marL="0" rtl="0" algn="l">
              <a:spcBef>
                <a:spcPts val="0"/>
              </a:spcBef>
              <a:spcAft>
                <a:spcPts val="0"/>
              </a:spcAft>
              <a:buNone/>
            </a:pPr>
            <a:r>
              <a:rPr lang="en-US"/>
              <a:t>Or var a = function () {}</a:t>
            </a:r>
            <a:endParaRPr/>
          </a:p>
          <a:p>
            <a:pPr indent="0" lvl="0" marL="0" rtl="0" algn="l">
              <a:spcBef>
                <a:spcPts val="0"/>
              </a:spcBef>
              <a:spcAft>
                <a:spcPts val="0"/>
              </a:spcAft>
              <a:buNone/>
            </a:pPr>
            <a:r>
              <a:rPr lang="en-US"/>
              <a:t>Both are same.</a:t>
            </a:r>
            <a:endParaRPr/>
          </a:p>
          <a:p>
            <a:pPr indent="0" lvl="0" marL="0" rtl="0" algn="l">
              <a:spcBef>
                <a:spcPts val="0"/>
              </a:spcBef>
              <a:spcAft>
                <a:spcPts val="0"/>
              </a:spcAft>
              <a:buNone/>
            </a:pPr>
            <a:r>
              <a:rPr lang="en-US"/>
              <a:t>Call as a(); invoking it</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In built functions eg math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Make gifting self invoking function on certain occasions</a:t>
            </a:r>
            <a:endParaRPr/>
          </a:p>
          <a:p>
            <a:pPr indent="0" lvl="0" marL="0" rtl="0" algn="l">
              <a:spcBef>
                <a:spcPts val="0"/>
              </a:spcBef>
              <a:spcAft>
                <a:spcPts val="0"/>
              </a:spcAft>
              <a:buNone/>
            </a:pPr>
            <a:r>
              <a:t/>
            </a:r>
            <a:endParaRPr/>
          </a:p>
        </p:txBody>
      </p:sp>
      <p:sp>
        <p:nvSpPr>
          <p:cNvPr id="334" name="Google Shape;33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222222"/>
                </a:solidFill>
                <a:latin typeface="arial"/>
                <a:ea typeface="arial"/>
                <a:cs typeface="arial"/>
                <a:sym typeface="arial"/>
              </a:rPr>
              <a:t>Javascript</a:t>
            </a:r>
            <a:r>
              <a:rPr b="0" i="0" lang="en-US">
                <a:solidFill>
                  <a:srgbClr val="222222"/>
                </a:solidFill>
                <a:latin typeface="arial"/>
                <a:ea typeface="arial"/>
                <a:cs typeface="arial"/>
                <a:sym typeface="arial"/>
              </a:rPr>
              <a:t> always </a:t>
            </a:r>
            <a:r>
              <a:rPr b="1" i="0" lang="en-US">
                <a:solidFill>
                  <a:srgbClr val="222222"/>
                </a:solidFill>
                <a:latin typeface="arial"/>
                <a:ea typeface="arial"/>
                <a:cs typeface="arial"/>
                <a:sym typeface="arial"/>
              </a:rPr>
              <a:t>pass</a:t>
            </a:r>
            <a:r>
              <a:rPr b="0" i="0" lang="en-US">
                <a:solidFill>
                  <a:srgbClr val="222222"/>
                </a:solidFill>
                <a:latin typeface="arial"/>
                <a:ea typeface="arial"/>
                <a:cs typeface="arial"/>
                <a:sym typeface="arial"/>
              </a:rPr>
              <a:t> by </a:t>
            </a:r>
            <a:r>
              <a:rPr b="1" i="0" lang="en-US">
                <a:solidFill>
                  <a:srgbClr val="222222"/>
                </a:solidFill>
                <a:latin typeface="arial"/>
                <a:ea typeface="arial"/>
                <a:cs typeface="arial"/>
                <a:sym typeface="arial"/>
              </a:rPr>
              <a:t>value</a:t>
            </a:r>
            <a:r>
              <a:rPr b="0" i="0" lang="en-US">
                <a:solidFill>
                  <a:srgbClr val="222222"/>
                </a:solidFill>
                <a:latin typeface="arial"/>
                <a:ea typeface="arial"/>
                <a:cs typeface="arial"/>
                <a:sym typeface="arial"/>
              </a:rPr>
              <a:t> so changing the </a:t>
            </a:r>
            <a:r>
              <a:rPr b="1" i="0" lang="en-US">
                <a:solidFill>
                  <a:srgbClr val="222222"/>
                </a:solidFill>
                <a:latin typeface="arial"/>
                <a:ea typeface="arial"/>
                <a:cs typeface="arial"/>
                <a:sym typeface="arial"/>
              </a:rPr>
              <a:t>value</a:t>
            </a:r>
            <a:r>
              <a:rPr b="0" i="0" lang="en-US">
                <a:solidFill>
                  <a:srgbClr val="222222"/>
                </a:solidFill>
                <a:latin typeface="arial"/>
                <a:ea typeface="arial"/>
                <a:cs typeface="arial"/>
                <a:sym typeface="arial"/>
              </a:rPr>
              <a:t> of the variable never changes the underlying primitive (String or number). However, when a variable refers to an object which includes array, the </a:t>
            </a:r>
            <a:r>
              <a:rPr b="1" i="0" lang="en-US">
                <a:solidFill>
                  <a:srgbClr val="222222"/>
                </a:solidFill>
                <a:latin typeface="arial"/>
                <a:ea typeface="arial"/>
                <a:cs typeface="arial"/>
                <a:sym typeface="arial"/>
              </a:rPr>
              <a:t>value</a:t>
            </a:r>
            <a:r>
              <a:rPr b="0" i="0" lang="en-US">
                <a:solidFill>
                  <a:srgbClr val="222222"/>
                </a:solidFill>
                <a:latin typeface="arial"/>
                <a:ea typeface="arial"/>
                <a:cs typeface="arial"/>
                <a:sym typeface="arial"/>
              </a:rPr>
              <a:t> is the </a:t>
            </a:r>
            <a:r>
              <a:rPr b="1" i="0" lang="en-US">
                <a:solidFill>
                  <a:srgbClr val="222222"/>
                </a:solidFill>
                <a:latin typeface="arial"/>
                <a:ea typeface="arial"/>
                <a:cs typeface="arial"/>
                <a:sym typeface="arial"/>
              </a:rPr>
              <a:t>reference</a:t>
            </a:r>
            <a:r>
              <a:rPr b="0" i="0" lang="en-US">
                <a:solidFill>
                  <a:srgbClr val="222222"/>
                </a:solidFill>
                <a:latin typeface="arial"/>
                <a:ea typeface="arial"/>
                <a:cs typeface="arial"/>
                <a:sym typeface="arial"/>
              </a:rPr>
              <a:t> to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eg of pass by value and reference in the gifting function</a:t>
            </a:r>
            <a:endParaRPr/>
          </a:p>
        </p:txBody>
      </p:sp>
      <p:sp>
        <p:nvSpPr>
          <p:cNvPr id="341" name="Google Shape;3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Show scopes with the gifting function</a:t>
            </a:r>
            <a:endParaRPr/>
          </a:p>
        </p:txBody>
      </p:sp>
      <p:sp>
        <p:nvSpPr>
          <p:cNvPr id="385" name="Google Shape;38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Example</a:t>
            </a:r>
            <a:endParaRPr/>
          </a:p>
          <a:p>
            <a:pPr indent="0" lvl="0" marL="0" rtl="0" algn="l">
              <a:spcBef>
                <a:spcPts val="0"/>
              </a:spcBef>
              <a:spcAft>
                <a:spcPts val="0"/>
              </a:spcAft>
              <a:buNone/>
            </a:pPr>
            <a:r>
              <a:rPr lang="en-US" sz="1200">
                <a:latin typeface="Calibri"/>
                <a:ea typeface="Calibri"/>
                <a:cs typeface="Calibri"/>
                <a:sym typeface="Calibri"/>
              </a:rPr>
              <a:t>var points = [40, 100, 1, 5, 25, 10];</a:t>
            </a:r>
            <a:br>
              <a:rPr lang="en-US" sz="1200">
                <a:latin typeface="Calibri"/>
                <a:ea typeface="Calibri"/>
                <a:cs typeface="Calibri"/>
                <a:sym typeface="Calibri"/>
              </a:rPr>
            </a:br>
            <a:r>
              <a:rPr lang="en-US" sz="1200">
                <a:latin typeface="Calibri"/>
                <a:ea typeface="Calibri"/>
                <a:cs typeface="Calibri"/>
                <a:sym typeface="Calibri"/>
              </a:rPr>
              <a:t>points.sort(function(a, b){return a - b}); //b-a for descending</a:t>
            </a:r>
            <a:endParaRPr/>
          </a:p>
          <a:p>
            <a:pPr indent="0" lvl="0" marL="0" rtl="0" algn="l">
              <a:spcBef>
                <a:spcPts val="0"/>
              </a:spcBef>
              <a:spcAft>
                <a:spcPts val="0"/>
              </a:spcAft>
              <a:buNone/>
            </a:pPr>
            <a:r>
              <a:t/>
            </a:r>
            <a:endParaRPr/>
          </a:p>
        </p:txBody>
      </p:sp>
      <p:sp>
        <p:nvSpPr>
          <p:cNvPr id="392" name="Google Shape;39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setTimeout(expression, timeout);</a:t>
            </a:r>
            <a:endParaRPr/>
          </a:p>
          <a:p>
            <a:pPr indent="0" lvl="0" marL="0" rtl="0" algn="l">
              <a:spcBef>
                <a:spcPts val="0"/>
              </a:spcBef>
              <a:spcAft>
                <a:spcPts val="0"/>
              </a:spcAft>
              <a:buNone/>
            </a:pPr>
            <a:r>
              <a:rPr lang="en-US"/>
              <a:t>It runs the code with the timeout. This function executes the JavaScript statement "AFTER" interval.</a:t>
            </a:r>
            <a:endParaRPr/>
          </a:p>
          <a:p>
            <a:pPr indent="0" lvl="0" marL="0" rtl="0" algn="l">
              <a:spcBef>
                <a:spcPts val="0"/>
              </a:spcBef>
              <a:spcAft>
                <a:spcPts val="0"/>
              </a:spcAft>
              <a:buNone/>
            </a:pPr>
            <a:r>
              <a:rPr lang="en-US"/>
              <a:t>setInterval(expression, timeout);</a:t>
            </a:r>
            <a:endParaRPr/>
          </a:p>
          <a:p>
            <a:pPr indent="0" lvl="0" marL="0" rtl="0" algn="l">
              <a:spcBef>
                <a:spcPts val="0"/>
              </a:spcBef>
              <a:spcAft>
                <a:spcPts val="0"/>
              </a:spcAft>
              <a:buNone/>
            </a:pPr>
            <a:r>
              <a:rPr lang="en-US"/>
              <a:t>It runs the code in fixed time intervals depending upon the length of their timeout period.</a:t>
            </a:r>
            <a:endParaRPr/>
          </a:p>
          <a:p>
            <a:pPr indent="0" lvl="0" marL="0" rtl="0" algn="l">
              <a:spcBef>
                <a:spcPts val="0"/>
              </a:spcBef>
              <a:spcAft>
                <a:spcPts val="0"/>
              </a:spcAft>
              <a:buNone/>
            </a:pPr>
            <a:r>
              <a:t/>
            </a:r>
            <a:endParaRPr/>
          </a:p>
        </p:txBody>
      </p:sp>
      <p:sp>
        <p:nvSpPr>
          <p:cNvPr id="399" name="Google Shape;39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To change the function to be called for specific arguments on the fly- use eg of calculator function.</a:t>
            </a:r>
            <a:endParaRPr/>
          </a:p>
          <a:p>
            <a:pPr indent="0" lvl="0" marL="0" marR="0" rtl="0" algn="l">
              <a:lnSpc>
                <a:spcPct val="100000"/>
              </a:lnSpc>
              <a:spcBef>
                <a:spcPts val="0"/>
              </a:spcBef>
              <a:spcAft>
                <a:spcPts val="0"/>
              </a:spcAft>
              <a:buClr>
                <a:schemeClr val="dk1"/>
              </a:buClr>
              <a:buSzPts val="1200"/>
              <a:buFont typeface="Calibri"/>
              <a:buNone/>
            </a:pPr>
            <a:r>
              <a:rPr lang="en-US"/>
              <a:t>Higher order functions. JS uses this heavily compared to any other lang</a:t>
            </a:r>
            <a:endParaRPr/>
          </a:p>
          <a:p>
            <a:pPr indent="0" lvl="0" marL="0" marR="0" rtl="0" algn="l">
              <a:lnSpc>
                <a:spcPct val="100000"/>
              </a:lnSpc>
              <a:spcBef>
                <a:spcPts val="0"/>
              </a:spcBef>
              <a:spcAft>
                <a:spcPts val="0"/>
              </a:spcAft>
              <a:buClr>
                <a:schemeClr val="dk1"/>
              </a:buClr>
              <a:buSzPts val="1200"/>
              <a:buFont typeface="Calibri"/>
              <a:buNone/>
            </a:pPr>
            <a:r>
              <a:rPr lang="en-US"/>
              <a:t>Use chrome debugger to demonstrate the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a callback to the gifting function.</a:t>
            </a:r>
            <a:endParaRPr/>
          </a:p>
        </p:txBody>
      </p:sp>
      <p:sp>
        <p:nvSpPr>
          <p:cNvPr id="406" name="Google Shape;40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of product object for our ecommerce website cart.</a:t>
            </a:r>
            <a:endParaRPr/>
          </a:p>
          <a:p>
            <a:pPr indent="0" lvl="0" marL="0" marR="0" rtl="0" algn="l">
              <a:lnSpc>
                <a:spcPct val="100000"/>
              </a:lnSpc>
              <a:spcBef>
                <a:spcPts val="0"/>
              </a:spcBef>
              <a:spcAft>
                <a:spcPts val="0"/>
              </a:spcAft>
              <a:buClr>
                <a:schemeClr val="dk1"/>
              </a:buClr>
              <a:buSzPts val="1200"/>
              <a:buFont typeface="Calibri"/>
              <a:buNone/>
            </a:pPr>
            <a:r>
              <a:rPr lang="en-US" sz="1200"/>
              <a:t>myObj.prop or myObj[prop] ?</a:t>
            </a:r>
            <a:endParaRPr/>
          </a:p>
        </p:txBody>
      </p:sp>
      <p:sp>
        <p:nvSpPr>
          <p:cNvPr id="414" name="Google Shape;41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var person = new Object();</a:t>
            </a:r>
            <a:endParaRPr/>
          </a:p>
          <a:p>
            <a:pPr indent="0" lvl="0" marL="0" rtl="0" algn="l">
              <a:spcBef>
                <a:spcPts val="0"/>
              </a:spcBef>
              <a:spcAft>
                <a:spcPts val="0"/>
              </a:spcAft>
              <a:buNone/>
            </a:pPr>
            <a:r>
              <a:rPr lang="en-US"/>
              <a:t>Var person={}</a:t>
            </a:r>
            <a:endParaRPr/>
          </a:p>
        </p:txBody>
      </p:sp>
      <p:sp>
        <p:nvSpPr>
          <p:cNvPr id="422" name="Google Shape;42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For-in loop</a:t>
            </a:r>
            <a:endParaRPr/>
          </a:p>
          <a:p>
            <a:pPr indent="0" lvl="0" marL="0" rtl="0" algn="l">
              <a:spcBef>
                <a:spcPts val="0"/>
              </a:spcBef>
              <a:spcAft>
                <a:spcPts val="0"/>
              </a:spcAft>
              <a:buNone/>
            </a:pPr>
            <a:r>
              <a:rPr lang="en-US"/>
              <a:t>Loop through all gifts and display, obj.keys and obj.values, obj.freeze and obj.seal.</a:t>
            </a:r>
            <a:endParaRPr/>
          </a:p>
        </p:txBody>
      </p:sp>
      <p:sp>
        <p:nvSpPr>
          <p:cNvPr id="438" name="Google Shape;43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JavaScript is already running in your browser on your computer, on your tablet, and on your smart-phone. Free to use for everyone. </a:t>
            </a:r>
            <a:endParaRPr/>
          </a:p>
          <a:p>
            <a:pPr indent="0" lvl="0" marL="0" rtl="0" algn="l">
              <a:spcBef>
                <a:spcPts val="0"/>
              </a:spcBef>
              <a:spcAft>
                <a:spcPts val="0"/>
              </a:spcAft>
              <a:buNone/>
            </a:pPr>
            <a:r>
              <a:rPr lang="en-US"/>
              <a:t>Only JS can be used for browsing scripting</a:t>
            </a:r>
            <a:endParaRPr/>
          </a:p>
          <a:p>
            <a:pPr indent="0" lvl="0" marL="0" marR="0" rtl="0" algn="l">
              <a:lnSpc>
                <a:spcPct val="100000"/>
              </a:lnSpc>
              <a:spcBef>
                <a:spcPts val="0"/>
              </a:spcBef>
              <a:spcAft>
                <a:spcPts val="0"/>
              </a:spcAft>
              <a:buClr>
                <a:schemeClr val="dk1"/>
              </a:buClr>
              <a:buSzPts val="1200"/>
              <a:buFont typeface="Calibri"/>
              <a:buNone/>
            </a:pPr>
            <a:r>
              <a:rPr lang="en-US"/>
              <a:t>First test if your .js file is linked properly in your html with an alert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Body onload</a:t>
            </a:r>
            <a:endParaRPr/>
          </a:p>
          <a:p>
            <a:pPr indent="0" lvl="0" marL="0" rtl="0" algn="l">
              <a:spcBef>
                <a:spcPts val="0"/>
              </a:spcBef>
              <a:spcAft>
                <a:spcPts val="0"/>
              </a:spcAft>
              <a:buNone/>
            </a:pPr>
            <a:r>
              <a:rPr lang="en-US"/>
              <a:t>Button onclick</a:t>
            </a:r>
            <a:endParaRPr/>
          </a:p>
          <a:p>
            <a:pPr indent="0" lvl="0" marL="0" rtl="0" algn="l">
              <a:spcBef>
                <a:spcPts val="0"/>
              </a:spcBef>
              <a:spcAft>
                <a:spcPts val="0"/>
              </a:spcAft>
              <a:buNone/>
            </a:pPr>
            <a:r>
              <a:rPr lang="en-US"/>
              <a:t>“alert (’Hello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Mostly js at end and css in head. Coz </a:t>
            </a:r>
            <a:endParaRPr/>
          </a:p>
          <a:p>
            <a:pPr indent="0" lvl="0" marL="0" rtl="0" algn="l">
              <a:spcBef>
                <a:spcPts val="0"/>
              </a:spcBef>
              <a:spcAft>
                <a:spcPts val="0"/>
              </a:spcAft>
              <a:buNone/>
            </a:pPr>
            <a:r>
              <a:rPr lang="en-US"/>
              <a:t>In script, type javascript is not required actually. Always required to have closing script tag. </a:t>
            </a:r>
            <a:endParaRPr/>
          </a:p>
          <a:p>
            <a:pPr indent="0" lvl="0" marL="0" marR="0" rtl="0" algn="l">
              <a:lnSpc>
                <a:spcPct val="100000"/>
              </a:lnSpc>
              <a:spcBef>
                <a:spcPts val="0"/>
              </a:spcBef>
              <a:spcAft>
                <a:spcPts val="0"/>
              </a:spcAft>
              <a:buClr>
                <a:schemeClr val="dk1"/>
              </a:buClr>
              <a:buSzPts val="1200"/>
              <a:buFont typeface="Calibri"/>
              <a:buNone/>
            </a:pPr>
            <a:r>
              <a:rPr lang="en-US"/>
              <a:t>Can include js in head, in body. Include inserts that code right at that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 multiple JS in page one after another to show sequential nature.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US">
                <a:solidFill>
                  <a:srgbClr val="D4D4D4"/>
                </a:solidFill>
                <a:latin typeface="Consolas"/>
                <a:ea typeface="Consolas"/>
                <a:cs typeface="Consolas"/>
                <a:sym typeface="Consolas"/>
              </a:rPr>
              <a:t>    </a:t>
            </a:r>
            <a:r>
              <a:rPr b="0" lang="en-US">
                <a:solidFill>
                  <a:srgbClr val="808080"/>
                </a:solidFill>
                <a:latin typeface="Consolas"/>
                <a:ea typeface="Consolas"/>
                <a:cs typeface="Consolas"/>
                <a:sym typeface="Consolas"/>
              </a:rPr>
              <a:t>&lt;</a:t>
            </a:r>
            <a:r>
              <a:rPr b="0" lang="en-US">
                <a:solidFill>
                  <a:srgbClr val="569CD6"/>
                </a:solidFill>
                <a:latin typeface="Consolas"/>
                <a:ea typeface="Consolas"/>
                <a:cs typeface="Consolas"/>
                <a:sym typeface="Consolas"/>
              </a:rPr>
              <a:t>script</a:t>
            </a:r>
            <a:r>
              <a:rPr b="0" lang="en-US">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document</a:t>
            </a:r>
            <a:r>
              <a:rPr b="0" lang="en-US">
                <a:solidFill>
                  <a:srgbClr val="D4D4D4"/>
                </a:solidFill>
                <a:latin typeface="Consolas"/>
                <a:ea typeface="Consolas"/>
                <a:cs typeface="Consolas"/>
                <a:sym typeface="Consolas"/>
              </a:rPr>
              <a:t>.</a:t>
            </a:r>
            <a:r>
              <a:rPr b="0" lang="en-US">
                <a:solidFill>
                  <a:srgbClr val="DCDCAA"/>
                </a:solidFill>
                <a:latin typeface="Consolas"/>
                <a:ea typeface="Consolas"/>
                <a:cs typeface="Consolas"/>
                <a:sym typeface="Consolas"/>
              </a:rPr>
              <a:t>getElementsByTagName</a:t>
            </a:r>
            <a:r>
              <a:rPr b="0" lang="en-US">
                <a:solidFill>
                  <a:srgbClr val="D4D4D4"/>
                </a:solidFill>
                <a:latin typeface="Consolas"/>
                <a:ea typeface="Consolas"/>
                <a:cs typeface="Consolas"/>
                <a:sym typeface="Consolas"/>
              </a:rPr>
              <a:t>(</a:t>
            </a:r>
            <a:r>
              <a:rPr b="0" lang="en-US">
                <a:solidFill>
                  <a:srgbClr val="CE9178"/>
                </a:solidFill>
                <a:latin typeface="Consolas"/>
                <a:ea typeface="Consolas"/>
                <a:cs typeface="Consolas"/>
                <a:sym typeface="Consolas"/>
              </a:rPr>
              <a:t>"button"</a:t>
            </a:r>
            <a:r>
              <a:rPr b="0" lang="en-US">
                <a:solidFill>
                  <a:srgbClr val="D4D4D4"/>
                </a:solidFill>
                <a:latin typeface="Consolas"/>
                <a:ea typeface="Consolas"/>
                <a:cs typeface="Consolas"/>
                <a:sym typeface="Consolas"/>
              </a:rPr>
              <a:t>)[</a:t>
            </a:r>
            <a:r>
              <a:rPr b="0" lang="en-US">
                <a:solidFill>
                  <a:srgbClr val="B5CEA8"/>
                </a:solidFill>
                <a:latin typeface="Consolas"/>
                <a:ea typeface="Consolas"/>
                <a:cs typeface="Consolas"/>
                <a:sym typeface="Consolas"/>
              </a:rPr>
              <a:t>0</a:t>
            </a:r>
            <a:r>
              <a:rPr b="0" lang="en-US">
                <a:solidFill>
                  <a:srgbClr val="D4D4D4"/>
                </a:solidFill>
                <a:latin typeface="Consolas"/>
                <a:ea typeface="Consolas"/>
                <a:cs typeface="Consolas"/>
                <a:sym typeface="Consolas"/>
              </a:rPr>
              <a:t>].</a:t>
            </a:r>
            <a:r>
              <a:rPr b="0" lang="en-US">
                <a:solidFill>
                  <a:srgbClr val="9CDCFE"/>
                </a:solidFill>
                <a:latin typeface="Consolas"/>
                <a:ea typeface="Consolas"/>
                <a:cs typeface="Consolas"/>
                <a:sym typeface="Consolas"/>
              </a:rPr>
              <a:t>onclick</a:t>
            </a:r>
            <a:r>
              <a:rPr b="0" lang="en-US">
                <a:solidFill>
                  <a:srgbClr val="D4D4D4"/>
                </a:solidFill>
                <a:latin typeface="Consolas"/>
                <a:ea typeface="Consolas"/>
                <a:cs typeface="Consolas"/>
                <a:sym typeface="Consolas"/>
              </a:rPr>
              <a:t> = </a:t>
            </a:r>
            <a:r>
              <a:rPr b="0" lang="en-US">
                <a:solidFill>
                  <a:srgbClr val="569CD6"/>
                </a:solidFill>
                <a:latin typeface="Consolas"/>
                <a:ea typeface="Consolas"/>
                <a:cs typeface="Consolas"/>
                <a:sym typeface="Consolas"/>
              </a:rPr>
              <a:t>function</a:t>
            </a:r>
            <a:r>
              <a:rPr b="0" lang="en-US">
                <a:solidFill>
                  <a:srgbClr val="D4D4D4"/>
                </a:solidFill>
                <a:latin typeface="Consolas"/>
                <a:ea typeface="Consolas"/>
                <a:cs typeface="Consolas"/>
                <a:sym typeface="Consolas"/>
              </a:rPr>
              <a:t> () {</a:t>
            </a:r>
            <a:endParaRPr/>
          </a:p>
          <a:p>
            <a:pPr indent="0" lvl="0" marL="0" rtl="0" algn="l">
              <a:spcBef>
                <a:spcPts val="0"/>
              </a:spcBef>
              <a:spcAft>
                <a:spcPts val="0"/>
              </a:spcAft>
              <a:buNone/>
            </a:pPr>
            <a:r>
              <a:rPr b="0" lang="en-US">
                <a:solidFill>
                  <a:srgbClr val="D4D4D4"/>
                </a:solidFill>
                <a:latin typeface="Consolas"/>
                <a:ea typeface="Consolas"/>
                <a:cs typeface="Consolas"/>
                <a:sym typeface="Consolas"/>
              </a:rPr>
              <a:t>            </a:t>
            </a:r>
            <a:r>
              <a:rPr b="0" lang="en-US">
                <a:solidFill>
                  <a:srgbClr val="DCDCAA"/>
                </a:solidFill>
                <a:latin typeface="Consolas"/>
                <a:ea typeface="Consolas"/>
                <a:cs typeface="Consolas"/>
                <a:sym typeface="Consolas"/>
              </a:rPr>
              <a:t>alert</a:t>
            </a:r>
            <a:r>
              <a:rPr b="0" lang="en-US">
                <a:solidFill>
                  <a:srgbClr val="D4D4D4"/>
                </a:solidFill>
                <a:latin typeface="Consolas"/>
                <a:ea typeface="Consolas"/>
                <a:cs typeface="Consolas"/>
                <a:sym typeface="Consolas"/>
              </a:rPr>
              <a:t>(</a:t>
            </a:r>
            <a:r>
              <a:rPr b="0" lang="en-US">
                <a:solidFill>
                  <a:srgbClr val="CE9178"/>
                </a:solidFill>
                <a:latin typeface="Consolas"/>
                <a:ea typeface="Consolas"/>
                <a:cs typeface="Consolas"/>
                <a:sym typeface="Consolas"/>
              </a:rPr>
              <a:t>"Hello World!"</a:t>
            </a:r>
            <a:r>
              <a:rPr b="0" lang="en-US">
                <a:solidFill>
                  <a:srgbClr val="D4D4D4"/>
                </a:solidFill>
                <a:latin typeface="Consolas"/>
                <a:ea typeface="Consolas"/>
                <a:cs typeface="Consolas"/>
                <a:sym typeface="Consolas"/>
              </a:rPr>
              <a:t>);</a:t>
            </a:r>
            <a:endParaRPr/>
          </a:p>
          <a:p>
            <a:pPr indent="0" lvl="0" marL="0" rtl="0" algn="l">
              <a:spcBef>
                <a:spcPts val="0"/>
              </a:spcBef>
              <a:spcAft>
                <a:spcPts val="0"/>
              </a:spcAft>
              <a:buNone/>
            </a:pPr>
            <a:r>
              <a:rPr b="0" lang="en-US">
                <a:solidFill>
                  <a:srgbClr val="D4D4D4"/>
                </a:solidFill>
                <a:latin typeface="Consolas"/>
                <a:ea typeface="Consolas"/>
                <a:cs typeface="Consolas"/>
                <a:sym typeface="Consolas"/>
              </a:rPr>
              <a:t>        };</a:t>
            </a:r>
            <a:endParaRPr/>
          </a:p>
          <a:p>
            <a:pPr indent="0" lvl="0" marL="0" rtl="0" algn="l">
              <a:spcBef>
                <a:spcPts val="0"/>
              </a:spcBef>
              <a:spcAft>
                <a:spcPts val="0"/>
              </a:spcAft>
              <a:buNone/>
            </a:pPr>
            <a:r>
              <a:rPr b="0" lang="en-US">
                <a:solidFill>
                  <a:srgbClr val="D4D4D4"/>
                </a:solidFill>
                <a:latin typeface="Consolas"/>
                <a:ea typeface="Consolas"/>
                <a:cs typeface="Consolas"/>
                <a:sym typeface="Consolas"/>
              </a:rPr>
              <a:t>    </a:t>
            </a:r>
            <a:r>
              <a:rPr b="0" lang="en-US">
                <a:solidFill>
                  <a:srgbClr val="808080"/>
                </a:solidFill>
                <a:latin typeface="Consolas"/>
                <a:ea typeface="Consolas"/>
                <a:cs typeface="Consolas"/>
                <a:sym typeface="Consolas"/>
              </a:rPr>
              <a:t>&lt;/</a:t>
            </a:r>
            <a:r>
              <a:rPr b="0" lang="en-US">
                <a:solidFill>
                  <a:srgbClr val="569CD6"/>
                </a:solidFill>
                <a:latin typeface="Consolas"/>
                <a:ea typeface="Consolas"/>
                <a:cs typeface="Consolas"/>
                <a:sym typeface="Consolas"/>
              </a:rPr>
              <a:t>script</a:t>
            </a:r>
            <a:r>
              <a:rPr b="0" lang="en-US">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5" name="Google Shape;44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Show in chrome using html tree generator</a:t>
            </a:r>
            <a:endParaRPr/>
          </a:p>
          <a:p>
            <a:pPr indent="0" lvl="0" marL="0" rtl="0" algn="l">
              <a:spcBef>
                <a:spcPts val="0"/>
              </a:spcBef>
              <a:spcAft>
                <a:spcPts val="0"/>
              </a:spcAft>
              <a:buNone/>
            </a:pPr>
            <a:r>
              <a:t/>
            </a:r>
            <a:endParaRPr/>
          </a:p>
          <a:p>
            <a:pPr indent="0" lvl="0" marL="0" rtl="0" algn="l">
              <a:lnSpc>
                <a:spcPct val="107000"/>
              </a:lnSpc>
              <a:spcBef>
                <a:spcPts val="0"/>
              </a:spcBef>
              <a:spcAft>
                <a:spcPts val="0"/>
              </a:spcAft>
              <a:buNone/>
            </a:pPr>
            <a:r>
              <a:rPr lang="en-US" sz="1200">
                <a:latin typeface="Calibri"/>
                <a:ea typeface="Calibri"/>
                <a:cs typeface="Calibri"/>
                <a:sym typeface="Calibri"/>
              </a:rPr>
              <a:t>Document is instanceof HTMLDocument.</a:t>
            </a:r>
            <a:endParaRPr sz="1200">
              <a:latin typeface="Calibri"/>
              <a:ea typeface="Calibri"/>
              <a:cs typeface="Calibri"/>
              <a:sym typeface="Calibri"/>
            </a:endParaRPr>
          </a:p>
          <a:p>
            <a:pPr indent="0" lvl="0" marL="0" rtl="0" algn="l">
              <a:lnSpc>
                <a:spcPct val="107000"/>
              </a:lnSpc>
              <a:spcBef>
                <a:spcPts val="800"/>
              </a:spcBef>
              <a:spcAft>
                <a:spcPts val="0"/>
              </a:spcAft>
              <a:buNone/>
            </a:pPr>
            <a:r>
              <a:t/>
            </a:r>
            <a:endParaRPr sz="1200">
              <a:latin typeface="Calibri"/>
              <a:ea typeface="Calibri"/>
              <a:cs typeface="Calibri"/>
              <a:sym typeface="Calibri"/>
            </a:endParaRPr>
          </a:p>
          <a:p>
            <a:pPr indent="0" lvl="0" marL="0" rtl="0" algn="l">
              <a:spcBef>
                <a:spcPts val="800"/>
              </a:spcBef>
              <a:spcAft>
                <a:spcPts val="0"/>
              </a:spcAft>
              <a:buNone/>
            </a:pPr>
            <a:r>
              <a:t/>
            </a:r>
            <a:endParaRPr/>
          </a:p>
          <a:p>
            <a:pPr indent="0" lvl="0" marL="0" rtl="0" algn="l">
              <a:spcBef>
                <a:spcPts val="0"/>
              </a:spcBef>
              <a:spcAft>
                <a:spcPts val="0"/>
              </a:spcAft>
              <a:buNone/>
            </a:pPr>
            <a:r>
              <a:rPr lang="en-US"/>
              <a:t>Car.color = red //set</a:t>
            </a:r>
            <a:endParaRPr/>
          </a:p>
          <a:p>
            <a:pPr indent="0" lvl="0" marL="0" rtl="0" algn="l">
              <a:spcBef>
                <a:spcPts val="0"/>
              </a:spcBef>
              <a:spcAft>
                <a:spcPts val="0"/>
              </a:spcAft>
              <a:buNone/>
            </a:pPr>
            <a:r>
              <a:rPr lang="en-US"/>
              <a:t>Color = car.color //get</a:t>
            </a:r>
            <a:endParaRPr/>
          </a:p>
          <a:p>
            <a:pPr indent="0" lvl="0" marL="0" rtl="0" algn="l">
              <a:spcBef>
                <a:spcPts val="0"/>
              </a:spcBef>
              <a:spcAft>
                <a:spcPts val="0"/>
              </a:spcAft>
              <a:buNone/>
            </a:pPr>
            <a:r>
              <a:rPr lang="en-US"/>
              <a:t>Methods= car.drive() //diff from functions as methods are only on obj</a:t>
            </a:r>
            <a:endParaRPr/>
          </a:p>
          <a:p>
            <a:pPr indent="0" lvl="0" marL="0" rtl="0" algn="l">
              <a:spcBef>
                <a:spcPts val="0"/>
              </a:spcBef>
              <a:spcAft>
                <a:spcPts val="0"/>
              </a:spcAft>
              <a:buNone/>
            </a:pPr>
            <a:r>
              <a:rPr lang="en-US"/>
              <a:t>Html tree generator extension chrome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getelementbytagname, getelementbyid, getelementbyclassname, Document.querySelector() // all css selector ways. Only returns first match. If need all use querySelectorAll which returns array. </a:t>
            </a:r>
            <a:endParaRPr/>
          </a:p>
          <a:p>
            <a:pPr indent="0" lvl="0" marL="0" rtl="0" algn="l">
              <a:spcBef>
                <a:spcPts val="0"/>
              </a:spcBef>
              <a:spcAft>
                <a:spcPts val="0"/>
              </a:spcAft>
              <a:buNone/>
            </a:pPr>
            <a:r>
              <a:rPr b="0" i="0" lang="en-US" sz="1200" u="none" cap="none" strike="noStrike">
                <a:solidFill>
                  <a:srgbClr val="DC143C"/>
                </a:solidFill>
                <a:latin typeface="Consolas"/>
                <a:ea typeface="Consolas"/>
                <a:cs typeface="Consolas"/>
                <a:sym typeface="Consolas"/>
              </a:rPr>
              <a:t>getElementsByTagName()</a:t>
            </a:r>
            <a:r>
              <a:rPr b="0" i="0" lang="en-US" sz="1200" u="none" cap="none" strike="noStrike">
                <a:solidFill>
                  <a:srgbClr val="000000"/>
                </a:solidFill>
                <a:latin typeface="Verdana"/>
                <a:ea typeface="Verdana"/>
                <a:cs typeface="Verdana"/>
                <a:sym typeface="Verdana"/>
              </a:rPr>
              <a:t> method returns an </a:t>
            </a:r>
            <a:r>
              <a:rPr b="0" i="0" lang="en-US" sz="1200" u="none" cap="none" strike="noStrike">
                <a:solidFill>
                  <a:srgbClr val="DC143C"/>
                </a:solidFill>
                <a:latin typeface="Consolas"/>
                <a:ea typeface="Consolas"/>
                <a:cs typeface="Consolas"/>
                <a:sym typeface="Consolas"/>
              </a:rPr>
              <a:t>HTMLCollection</a:t>
            </a:r>
            <a:r>
              <a:rPr b="0" i="0" lang="en-US" sz="1200" u="none" cap="none" strike="noStrike">
                <a:solidFill>
                  <a:srgbClr val="000000"/>
                </a:solidFill>
                <a:latin typeface="Verdana"/>
                <a:ea typeface="Verdana"/>
                <a:cs typeface="Verdana"/>
                <a:sym typeface="Verdana"/>
              </a:rPr>
              <a:t> object like an array</a:t>
            </a:r>
            <a:r>
              <a:rPr b="0" i="0" lang="en-US" sz="100" u="none" cap="none" strike="noStrike">
                <a:solidFill>
                  <a:schemeClr val="dk1"/>
                </a:solidFill>
              </a:rPr>
              <a:t> </a:t>
            </a:r>
            <a:endParaRPr/>
          </a:p>
          <a:p>
            <a:pPr indent="0" lvl="0" marL="0" rtl="0" algn="l">
              <a:spcBef>
                <a:spcPts val="0"/>
              </a:spcBef>
              <a:spcAft>
                <a:spcPts val="0"/>
              </a:spcAft>
              <a:buNone/>
            </a:pPr>
            <a:r>
              <a:t/>
            </a:r>
            <a:endParaRPr/>
          </a:p>
        </p:txBody>
      </p:sp>
      <p:sp>
        <p:nvSpPr>
          <p:cNvPr id="459" name="Google Shape;459;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.innerhtml, .style // all css can be changed using this except that all are camel cased and values in JS always strings but this is not best practice so get classes using .classList and .add for adding stylesheet classes we can use JS to just add or delete classes, .firstchild, .length, .click(), .attributes() gives list of all attributes of the tag. .getAttribute(“attrname”) gives value of the attr. .setAttribute(href, “”)</a:t>
            </a:r>
            <a:endParaRPr/>
          </a:p>
          <a:p>
            <a:pPr indent="0" lvl="0" marL="0" rtl="0" algn="l">
              <a:spcBef>
                <a:spcPts val="0"/>
              </a:spcBef>
              <a:spcAft>
                <a:spcPts val="0"/>
              </a:spcAft>
              <a:buNone/>
            </a:pPr>
            <a:r>
              <a:t/>
            </a:r>
            <a:endParaRPr b="0" i="0" sz="800" u="none" cap="none" strike="noStrike">
              <a:solidFill>
                <a:schemeClr val="dk1"/>
              </a:solidFill>
              <a:latin typeface="Arial"/>
              <a:ea typeface="Arial"/>
              <a:cs typeface="Arial"/>
              <a:sym typeface="Arial"/>
            </a:endParaRPr>
          </a:p>
          <a:p>
            <a:pPr indent="0" lvl="0" marL="0" rtl="0" algn="l">
              <a:spcBef>
                <a:spcPts val="0"/>
              </a:spcBef>
              <a:spcAft>
                <a:spcPts val="0"/>
              </a:spcAft>
              <a:buNone/>
            </a:pPr>
            <a:r>
              <a:rPr lang="en-US">
                <a:solidFill>
                  <a:srgbClr val="999999"/>
                </a:solidFill>
              </a:rPr>
              <a:t>How to know if an obj is a DOM object or not?</a:t>
            </a:r>
            <a:endParaRPr/>
          </a:p>
          <a:p>
            <a:pPr indent="0" lvl="0" marL="0" rtl="0" algn="l">
              <a:spcBef>
                <a:spcPts val="0"/>
              </a:spcBef>
              <a:spcAft>
                <a:spcPts val="0"/>
              </a:spcAft>
              <a:buNone/>
            </a:pPr>
            <a:r>
              <a:rPr b="0" i="0" lang="en-US">
                <a:solidFill>
                  <a:srgbClr val="000000"/>
                </a:solidFill>
                <a:latin typeface="Consolas"/>
                <a:ea typeface="Consolas"/>
                <a:cs typeface="Consolas"/>
                <a:sym typeface="Consolas"/>
              </a:rPr>
              <a:t>Obj instanceof Element returns true or false.</a:t>
            </a:r>
            <a:endParaRPr/>
          </a:p>
        </p:txBody>
      </p:sp>
      <p:sp>
        <p:nvSpPr>
          <p:cNvPr id="466" name="Google Shape;46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eventtypes- </a:t>
            </a:r>
            <a:r>
              <a:rPr lang="en-US" u="sng">
                <a:solidFill>
                  <a:schemeClr val="hlink"/>
                </a:solidFill>
                <a:hlinkClick r:id="rId2"/>
              </a:rPr>
              <a:t>https://developer.mozilla.org/en-US/docs/Web/Events</a:t>
            </a:r>
            <a:endParaRPr/>
          </a:p>
          <a:p>
            <a:pPr indent="0" lvl="0" marL="0" marR="0" rtl="0" algn="l">
              <a:lnSpc>
                <a:spcPct val="100000"/>
              </a:lnSpc>
              <a:spcBef>
                <a:spcPts val="0"/>
              </a:spcBef>
              <a:spcAft>
                <a:spcPts val="0"/>
              </a:spcAft>
              <a:buClr>
                <a:schemeClr val="dk1"/>
              </a:buClr>
              <a:buSzPts val="1200"/>
              <a:buFont typeface="Calibri"/>
              <a:buNone/>
            </a:pPr>
            <a:r>
              <a:rPr lang="en-US"/>
              <a:t>Eg. Leaving website popups (modals)</a:t>
            </a:r>
            <a:endParaRPr/>
          </a:p>
          <a:p>
            <a:pPr indent="0" lvl="0" marL="0" marR="0" rtl="0" algn="l">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Document.querySelector().addEventListener(“click”, sayhello);</a:t>
            </a:r>
            <a:endParaRPr/>
          </a:p>
        </p:txBody>
      </p:sp>
      <p:sp>
        <p:nvSpPr>
          <p:cNvPr id="473" name="Google Shape;47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https://medium.com/dev-bits/a-perfect-guide-for-cracking-a-javascript-interview-a-developers-perspective-23a5c0fa4d0d</a:t>
            </a:r>
            <a:endParaRPr/>
          </a:p>
        </p:txBody>
      </p:sp>
      <p:sp>
        <p:nvSpPr>
          <p:cNvPr id="480" name="Google Shape;48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Show code for this</a:t>
            </a:r>
            <a:endParaRPr/>
          </a:p>
        </p:txBody>
      </p:sp>
      <p:sp>
        <p:nvSpPr>
          <p:cNvPr id="487" name="Google Shape;48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200"/>
              <a:buFont typeface="Poppins"/>
              <a:buNone/>
            </a:pPr>
            <a:r>
              <a:rPr b="0" i="0" lang="en-US">
                <a:solidFill>
                  <a:srgbClr val="222222"/>
                </a:solidFill>
                <a:latin typeface="Poppins"/>
                <a:ea typeface="Poppins"/>
                <a:cs typeface="Poppins"/>
                <a:sym typeface="Poppins"/>
              </a:rPr>
              <a:t>The </a:t>
            </a:r>
            <a:r>
              <a:rPr b="0" i="0" lang="en-US">
                <a:solidFill>
                  <a:srgbClr val="000000"/>
                </a:solidFill>
                <a:latin typeface="Poppins"/>
                <a:ea typeface="Poppins"/>
                <a:cs typeface="Poppins"/>
                <a:sym typeface="Poppins"/>
              </a:rPr>
              <a:t>preventDefault()</a:t>
            </a:r>
            <a:r>
              <a:rPr b="0" i="0" lang="en-US">
                <a:solidFill>
                  <a:srgbClr val="222222"/>
                </a:solidFill>
                <a:latin typeface="Poppins"/>
                <a:ea typeface="Poppins"/>
                <a:cs typeface="Poppins"/>
                <a:sym typeface="Poppins"/>
              </a:rPr>
              <a:t> function is used to prevent the default action the browser performs on that event, whereas the </a:t>
            </a:r>
            <a:r>
              <a:rPr b="0" i="0" lang="en-US">
                <a:solidFill>
                  <a:srgbClr val="000000"/>
                </a:solidFill>
                <a:latin typeface="Poppins"/>
                <a:ea typeface="Poppins"/>
                <a:cs typeface="Poppins"/>
                <a:sym typeface="Poppins"/>
              </a:rPr>
              <a:t>stopPropagation()</a:t>
            </a:r>
            <a:r>
              <a:rPr b="0" i="0" lang="en-US">
                <a:solidFill>
                  <a:srgbClr val="222222"/>
                </a:solidFill>
                <a:latin typeface="Poppins"/>
                <a:ea typeface="Poppins"/>
                <a:cs typeface="Poppins"/>
                <a:sym typeface="Poppins"/>
              </a:rPr>
              <a:t> method stops the game from bubbling up to the event chain. The divs click handler never works with </a:t>
            </a:r>
            <a:r>
              <a:rPr b="0" i="0" lang="en-US">
                <a:solidFill>
                  <a:srgbClr val="000000"/>
                </a:solidFill>
                <a:latin typeface="Poppins"/>
                <a:ea typeface="Poppins"/>
                <a:cs typeface="Poppins"/>
                <a:sym typeface="Poppins"/>
              </a:rPr>
              <a:t>stopPropagation()</a:t>
            </a:r>
            <a:r>
              <a:rPr b="0" i="0" lang="en-US">
                <a:solidFill>
                  <a:srgbClr val="222222"/>
                </a:solidFill>
                <a:latin typeface="Poppins"/>
                <a:ea typeface="Poppins"/>
                <a:cs typeface="Poppins"/>
                <a:sym typeface="Poppins"/>
              </a:rPr>
              <a:t>. With </a:t>
            </a:r>
            <a:r>
              <a:rPr b="0" i="0" lang="en-US">
                <a:solidFill>
                  <a:srgbClr val="000000"/>
                </a:solidFill>
                <a:latin typeface="Poppins"/>
                <a:ea typeface="Poppins"/>
                <a:cs typeface="Poppins"/>
                <a:sym typeface="Poppins"/>
              </a:rPr>
              <a:t>preventDefault()</a:t>
            </a:r>
            <a:r>
              <a:rPr b="0" i="0" lang="en-US">
                <a:solidFill>
                  <a:srgbClr val="222222"/>
                </a:solidFill>
                <a:latin typeface="Poppins"/>
                <a:ea typeface="Poppins"/>
                <a:cs typeface="Poppins"/>
                <a:sym typeface="Poppins"/>
              </a:rPr>
              <a:t>, the divs click handler works but browsers default action gets stopped.</a:t>
            </a:r>
            <a:endParaRPr/>
          </a:p>
          <a:p>
            <a:pPr indent="0" lvl="0" marL="0" rtl="0" algn="l">
              <a:spcBef>
                <a:spcPts val="0"/>
              </a:spcBef>
              <a:spcAft>
                <a:spcPts val="0"/>
              </a:spcAft>
              <a:buNone/>
            </a:pPr>
            <a:r>
              <a:rPr lang="en-US"/>
              <a:t>document</a:t>
            </a:r>
            <a:r>
              <a:rPr lang="en-US">
                <a:solidFill>
                  <a:srgbClr val="999999"/>
                </a:solidFill>
              </a:rPr>
              <a:t>.</a:t>
            </a:r>
            <a:r>
              <a:rPr lang="en-US">
                <a:solidFill>
                  <a:srgbClr val="DD4A68"/>
                </a:solidFill>
              </a:rPr>
              <a:t>querySelector</a:t>
            </a:r>
            <a:r>
              <a:rPr lang="en-US">
                <a:solidFill>
                  <a:srgbClr val="999999"/>
                </a:solidFill>
              </a:rPr>
              <a:t>(</a:t>
            </a:r>
            <a:r>
              <a:rPr lang="en-US">
                <a:solidFill>
                  <a:srgbClr val="669900"/>
                </a:solidFill>
              </a:rPr>
              <a:t>"#id-checkbox"</a:t>
            </a:r>
            <a:r>
              <a:rPr lang="en-US">
                <a:solidFill>
                  <a:srgbClr val="999999"/>
                </a:solidFill>
              </a:rPr>
              <a:t>).</a:t>
            </a:r>
            <a:r>
              <a:rPr lang="en-US">
                <a:solidFill>
                  <a:srgbClr val="DD4A68"/>
                </a:solidFill>
              </a:rPr>
              <a:t>addEventListener</a:t>
            </a:r>
            <a:r>
              <a:rPr lang="en-US">
                <a:solidFill>
                  <a:srgbClr val="999999"/>
                </a:solidFill>
              </a:rPr>
              <a:t>(</a:t>
            </a:r>
            <a:r>
              <a:rPr lang="en-US">
                <a:solidFill>
                  <a:srgbClr val="669900"/>
                </a:solidFill>
              </a:rPr>
              <a:t>"click"</a:t>
            </a:r>
            <a:r>
              <a:rPr lang="en-US">
                <a:solidFill>
                  <a:srgbClr val="999999"/>
                </a:solidFill>
              </a:rPr>
              <a:t>,</a:t>
            </a:r>
            <a:r>
              <a:rPr lang="en-US"/>
              <a:t> </a:t>
            </a:r>
            <a:r>
              <a:rPr lang="en-US">
                <a:solidFill>
                  <a:srgbClr val="0077AA"/>
                </a:solidFill>
              </a:rPr>
              <a:t>function</a:t>
            </a:r>
            <a:r>
              <a:rPr lang="en-US">
                <a:solidFill>
                  <a:srgbClr val="999999"/>
                </a:solidFill>
              </a:rPr>
              <a:t>(</a:t>
            </a:r>
            <a:r>
              <a:rPr lang="en-US"/>
              <a:t>event</a:t>
            </a:r>
            <a:r>
              <a:rPr lang="en-US">
                <a:solidFill>
                  <a:srgbClr val="999999"/>
                </a:solidFill>
              </a:rPr>
              <a:t>)</a:t>
            </a:r>
            <a:r>
              <a:rPr lang="en-US"/>
              <a:t> </a:t>
            </a:r>
            <a:r>
              <a:rPr lang="en-US">
                <a:solidFill>
                  <a:srgbClr val="999999"/>
                </a:solidFill>
              </a:rPr>
              <a:t>{</a:t>
            </a:r>
            <a:r>
              <a:rPr lang="en-US"/>
              <a:t> document</a:t>
            </a:r>
            <a:r>
              <a:rPr lang="en-US">
                <a:solidFill>
                  <a:srgbClr val="999999"/>
                </a:solidFill>
              </a:rPr>
              <a:t>.</a:t>
            </a:r>
            <a:r>
              <a:rPr lang="en-US">
                <a:solidFill>
                  <a:srgbClr val="DD4A68"/>
                </a:solidFill>
              </a:rPr>
              <a:t>getElementById</a:t>
            </a:r>
            <a:r>
              <a:rPr lang="en-US">
                <a:solidFill>
                  <a:srgbClr val="999999"/>
                </a:solidFill>
              </a:rPr>
              <a:t>(</a:t>
            </a:r>
            <a:r>
              <a:rPr lang="en-US">
                <a:solidFill>
                  <a:srgbClr val="669900"/>
                </a:solidFill>
              </a:rPr>
              <a:t>"output-box"</a:t>
            </a:r>
            <a:r>
              <a:rPr lang="en-US">
                <a:solidFill>
                  <a:srgbClr val="999999"/>
                </a:solidFill>
              </a:rPr>
              <a:t>).</a:t>
            </a:r>
            <a:r>
              <a:rPr lang="en-US"/>
              <a:t>innerHTML </a:t>
            </a:r>
            <a:r>
              <a:rPr lang="en-US">
                <a:solidFill>
                  <a:srgbClr val="9A6E3A"/>
                </a:solidFill>
              </a:rPr>
              <a:t>+=</a:t>
            </a:r>
            <a:r>
              <a:rPr lang="en-US"/>
              <a:t> </a:t>
            </a:r>
            <a:r>
              <a:rPr lang="en-US">
                <a:solidFill>
                  <a:srgbClr val="669900"/>
                </a:solidFill>
              </a:rPr>
              <a:t>"Sorry! &lt;code&gt;preventDefault()&lt;/code&gt; won't let you check this!&lt;br&gt;"</a:t>
            </a:r>
            <a:r>
              <a:rPr lang="en-US">
                <a:solidFill>
                  <a:srgbClr val="999999"/>
                </a:solidFill>
              </a:rPr>
              <a:t>;</a:t>
            </a:r>
            <a:r>
              <a:rPr lang="en-US"/>
              <a:t> event</a:t>
            </a:r>
            <a:r>
              <a:rPr lang="en-US">
                <a:solidFill>
                  <a:srgbClr val="999999"/>
                </a:solidFill>
              </a:rPr>
              <a:t>.</a:t>
            </a:r>
            <a:r>
              <a:rPr lang="en-US">
                <a:solidFill>
                  <a:srgbClr val="DD4A68"/>
                </a:solidFill>
              </a:rPr>
              <a:t>preventDefault</a:t>
            </a:r>
            <a:r>
              <a:rPr lang="en-US">
                <a:solidFill>
                  <a:srgbClr val="999999"/>
                </a:solidFill>
              </a:rPr>
              <a:t>();</a:t>
            </a:r>
            <a:r>
              <a:rPr lang="en-US"/>
              <a:t> </a:t>
            </a:r>
            <a:r>
              <a:rPr lang="en-US">
                <a:solidFill>
                  <a:srgbClr val="999999"/>
                </a:solidFill>
              </a:rPr>
              <a:t>},</a:t>
            </a:r>
            <a:r>
              <a:rPr lang="en-US"/>
              <a:t> </a:t>
            </a:r>
            <a:r>
              <a:rPr lang="en-US">
                <a:solidFill>
                  <a:srgbClr val="990055"/>
                </a:solidFill>
              </a:rPr>
              <a:t>false</a:t>
            </a:r>
            <a:r>
              <a:rPr lang="en-US">
                <a:solidFill>
                  <a:srgbClr val="999999"/>
                </a:solidFill>
              </a:rPr>
              <a:t>);</a:t>
            </a:r>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US">
                <a:solidFill>
                  <a:srgbClr val="999999"/>
                </a:solidFill>
              </a:rPr>
              <a:t>&lt;</a:t>
            </a:r>
            <a:r>
              <a:rPr lang="en-US">
                <a:solidFill>
                  <a:srgbClr val="990055"/>
                </a:solidFill>
              </a:rPr>
              <a:t>p</a:t>
            </a:r>
            <a:r>
              <a:rPr lang="en-US">
                <a:solidFill>
                  <a:srgbClr val="999999"/>
                </a:solidFill>
              </a:rPr>
              <a:t>&gt;</a:t>
            </a:r>
            <a:r>
              <a:rPr lang="en-US"/>
              <a:t>Please click on the checkbox control.</a:t>
            </a:r>
            <a:r>
              <a:rPr lang="en-US">
                <a:solidFill>
                  <a:srgbClr val="999999"/>
                </a:solidFill>
              </a:rPr>
              <a:t>&lt;/</a:t>
            </a:r>
            <a:r>
              <a:rPr lang="en-US">
                <a:solidFill>
                  <a:srgbClr val="990055"/>
                </a:solidFill>
              </a:rPr>
              <a:t>p</a:t>
            </a:r>
            <a:r>
              <a:rPr lang="en-US">
                <a:solidFill>
                  <a:srgbClr val="999999"/>
                </a:solidFill>
              </a:rPr>
              <a:t>&gt;</a:t>
            </a:r>
            <a:r>
              <a:rPr lang="en-US"/>
              <a:t> </a:t>
            </a:r>
            <a:r>
              <a:rPr lang="en-US">
                <a:solidFill>
                  <a:srgbClr val="999999"/>
                </a:solidFill>
              </a:rPr>
              <a:t>&lt;</a:t>
            </a:r>
            <a:r>
              <a:rPr lang="en-US">
                <a:solidFill>
                  <a:srgbClr val="990055"/>
                </a:solidFill>
              </a:rPr>
              <a:t>form</a:t>
            </a:r>
            <a:r>
              <a:rPr lang="en-US">
                <a:solidFill>
                  <a:srgbClr val="999999"/>
                </a:solidFill>
              </a:rPr>
              <a:t>&gt;</a:t>
            </a:r>
            <a:r>
              <a:rPr lang="en-US"/>
              <a:t> </a:t>
            </a:r>
            <a:r>
              <a:rPr lang="en-US">
                <a:solidFill>
                  <a:srgbClr val="999999"/>
                </a:solidFill>
              </a:rPr>
              <a:t>&lt;</a:t>
            </a:r>
            <a:r>
              <a:rPr lang="en-US">
                <a:solidFill>
                  <a:srgbClr val="990055"/>
                </a:solidFill>
              </a:rPr>
              <a:t>label </a:t>
            </a:r>
            <a:r>
              <a:rPr lang="en-US">
                <a:solidFill>
                  <a:srgbClr val="669900"/>
                </a:solidFill>
              </a:rPr>
              <a:t>for</a:t>
            </a:r>
            <a:r>
              <a:rPr lang="en-US">
                <a:solidFill>
                  <a:srgbClr val="999999"/>
                </a:solidFill>
              </a:rPr>
              <a:t>="</a:t>
            </a:r>
            <a:r>
              <a:rPr lang="en-US">
                <a:solidFill>
                  <a:srgbClr val="0077AA"/>
                </a:solidFill>
              </a:rPr>
              <a:t>id-checkbox</a:t>
            </a:r>
            <a:r>
              <a:rPr lang="en-US">
                <a:solidFill>
                  <a:srgbClr val="999999"/>
                </a:solidFill>
              </a:rPr>
              <a:t>"&gt;</a:t>
            </a:r>
            <a:r>
              <a:rPr lang="en-US"/>
              <a:t>Checkbox:</a:t>
            </a:r>
            <a:r>
              <a:rPr lang="en-US">
                <a:solidFill>
                  <a:srgbClr val="999999"/>
                </a:solidFill>
              </a:rPr>
              <a:t>&lt;/</a:t>
            </a:r>
            <a:r>
              <a:rPr lang="en-US">
                <a:solidFill>
                  <a:srgbClr val="990055"/>
                </a:solidFill>
              </a:rPr>
              <a:t>label</a:t>
            </a:r>
            <a:r>
              <a:rPr lang="en-US">
                <a:solidFill>
                  <a:srgbClr val="999999"/>
                </a:solidFill>
              </a:rPr>
              <a:t>&gt;</a:t>
            </a:r>
            <a:r>
              <a:rPr lang="en-US"/>
              <a:t> </a:t>
            </a:r>
            <a:r>
              <a:rPr lang="en-US">
                <a:solidFill>
                  <a:srgbClr val="999999"/>
                </a:solidFill>
              </a:rPr>
              <a:t>&lt;</a:t>
            </a:r>
            <a:r>
              <a:rPr lang="en-US">
                <a:solidFill>
                  <a:srgbClr val="990055"/>
                </a:solidFill>
              </a:rPr>
              <a:t>input </a:t>
            </a:r>
            <a:r>
              <a:rPr lang="en-US">
                <a:solidFill>
                  <a:srgbClr val="669900"/>
                </a:solidFill>
              </a:rPr>
              <a:t>type</a:t>
            </a:r>
            <a:r>
              <a:rPr lang="en-US">
                <a:solidFill>
                  <a:srgbClr val="999999"/>
                </a:solidFill>
              </a:rPr>
              <a:t>="</a:t>
            </a:r>
            <a:r>
              <a:rPr lang="en-US">
                <a:solidFill>
                  <a:srgbClr val="0077AA"/>
                </a:solidFill>
              </a:rPr>
              <a:t>checkbox</a:t>
            </a:r>
            <a:r>
              <a:rPr lang="en-US">
                <a:solidFill>
                  <a:srgbClr val="999999"/>
                </a:solidFill>
              </a:rPr>
              <a:t>"</a:t>
            </a:r>
            <a:r>
              <a:rPr lang="en-US">
                <a:solidFill>
                  <a:srgbClr val="990055"/>
                </a:solidFill>
              </a:rPr>
              <a:t> </a:t>
            </a:r>
            <a:r>
              <a:rPr lang="en-US">
                <a:solidFill>
                  <a:srgbClr val="669900"/>
                </a:solidFill>
              </a:rPr>
              <a:t>id</a:t>
            </a:r>
            <a:r>
              <a:rPr lang="en-US">
                <a:solidFill>
                  <a:srgbClr val="999999"/>
                </a:solidFill>
              </a:rPr>
              <a:t>="</a:t>
            </a:r>
            <a:r>
              <a:rPr lang="en-US">
                <a:solidFill>
                  <a:srgbClr val="0077AA"/>
                </a:solidFill>
              </a:rPr>
              <a:t>id-checkbox</a:t>
            </a:r>
            <a:r>
              <a:rPr lang="en-US">
                <a:solidFill>
                  <a:srgbClr val="999999"/>
                </a:solidFill>
              </a:rPr>
              <a:t>"/&gt;</a:t>
            </a:r>
            <a:r>
              <a:rPr lang="en-US"/>
              <a:t> </a:t>
            </a:r>
            <a:r>
              <a:rPr lang="en-US">
                <a:solidFill>
                  <a:srgbClr val="999999"/>
                </a:solidFill>
              </a:rPr>
              <a:t>&lt;/</a:t>
            </a:r>
            <a:r>
              <a:rPr lang="en-US">
                <a:solidFill>
                  <a:srgbClr val="990055"/>
                </a:solidFill>
              </a:rPr>
              <a:t>form</a:t>
            </a:r>
            <a:r>
              <a:rPr lang="en-US">
                <a:solidFill>
                  <a:srgbClr val="999999"/>
                </a:solidFill>
              </a:rPr>
              <a:t>&gt;</a:t>
            </a:r>
            <a:r>
              <a:rPr lang="en-US"/>
              <a:t> </a:t>
            </a:r>
            <a:r>
              <a:rPr lang="en-US">
                <a:solidFill>
                  <a:srgbClr val="999999"/>
                </a:solidFill>
              </a:rPr>
              <a:t>&lt;</a:t>
            </a:r>
            <a:r>
              <a:rPr lang="en-US">
                <a:solidFill>
                  <a:srgbClr val="990055"/>
                </a:solidFill>
              </a:rPr>
              <a:t>div </a:t>
            </a:r>
            <a:r>
              <a:rPr lang="en-US">
                <a:solidFill>
                  <a:srgbClr val="669900"/>
                </a:solidFill>
              </a:rPr>
              <a:t>id</a:t>
            </a:r>
            <a:r>
              <a:rPr lang="en-US">
                <a:solidFill>
                  <a:srgbClr val="999999"/>
                </a:solidFill>
              </a:rPr>
              <a:t>="</a:t>
            </a:r>
            <a:r>
              <a:rPr lang="en-US">
                <a:solidFill>
                  <a:srgbClr val="0077AA"/>
                </a:solidFill>
              </a:rPr>
              <a:t>output-box</a:t>
            </a:r>
            <a:r>
              <a:rPr lang="en-US">
                <a:solidFill>
                  <a:srgbClr val="999999"/>
                </a:solidFill>
              </a:rPr>
              <a:t>"&gt;&lt;/</a:t>
            </a:r>
            <a:r>
              <a:rPr lang="en-US">
                <a:solidFill>
                  <a:srgbClr val="990055"/>
                </a:solidFill>
              </a:rPr>
              <a:t>div</a:t>
            </a:r>
            <a:r>
              <a:rPr lang="en-US">
                <a:solidFill>
                  <a:srgbClr val="999999"/>
                </a:solidFill>
              </a:rPr>
              <a:t>&gt;</a:t>
            </a:r>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US">
                <a:solidFill>
                  <a:srgbClr val="999999"/>
                </a:solidFill>
              </a:rPr>
              <a:t>This can be used specifically to not allow user to go ahead with normal task to avoid any errors eg not using special symbols in email id field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https://developer.mozilla.org/en-US/docs/Web/API/Event/stopPropagation</a:t>
            </a:r>
            <a:endParaRPr/>
          </a:p>
        </p:txBody>
      </p:sp>
      <p:sp>
        <p:nvSpPr>
          <p:cNvPr id="524" name="Google Shape;52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parentNode</a:t>
            </a:r>
            <a:endParaRPr b="0" i="0" sz="1200" u="none" cap="none" strike="noStrike">
              <a:solidFill>
                <a:srgbClr val="000000"/>
              </a:solidFill>
              <a:latin typeface="Verdana"/>
              <a:ea typeface="Verdana"/>
              <a:cs typeface="Verdana"/>
              <a:sym typeface="Verdana"/>
            </a:endParaRPr>
          </a:p>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childNodes[</a:t>
            </a:r>
            <a:r>
              <a:rPr b="0" i="1" lang="en-US" sz="1200" u="none" cap="none" strike="noStrike">
                <a:solidFill>
                  <a:srgbClr val="DC143C"/>
                </a:solidFill>
                <a:latin typeface="Consolas"/>
                <a:ea typeface="Consolas"/>
                <a:cs typeface="Consolas"/>
                <a:sym typeface="Consolas"/>
              </a:rPr>
              <a:t>nodenumber</a:t>
            </a:r>
            <a:r>
              <a:rPr b="0" i="0" lang="en-US" sz="1200" u="none" cap="none" strike="noStrike">
                <a:solidFill>
                  <a:srgbClr val="DC143C"/>
                </a:solidFill>
                <a:latin typeface="Consolas"/>
                <a:ea typeface="Consolas"/>
                <a:cs typeface="Consolas"/>
                <a:sym typeface="Consolas"/>
              </a:rPr>
              <a:t>]</a:t>
            </a:r>
            <a:endParaRPr b="0" i="0" sz="1200" u="none" cap="none" strike="noStrike">
              <a:solidFill>
                <a:srgbClr val="000000"/>
              </a:solidFill>
              <a:latin typeface="Verdana"/>
              <a:ea typeface="Verdana"/>
              <a:cs typeface="Verdana"/>
              <a:sym typeface="Verdana"/>
            </a:endParaRPr>
          </a:p>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firstChild</a:t>
            </a:r>
            <a:endParaRPr b="0" i="0" sz="1200" u="none" cap="none" strike="noStrike">
              <a:solidFill>
                <a:srgbClr val="000000"/>
              </a:solidFill>
              <a:latin typeface="Verdana"/>
              <a:ea typeface="Verdana"/>
              <a:cs typeface="Verdana"/>
              <a:sym typeface="Verdana"/>
            </a:endParaRPr>
          </a:p>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lastChild</a:t>
            </a:r>
            <a:endParaRPr b="0" i="0" sz="1200" u="none" cap="none" strike="noStrike">
              <a:solidFill>
                <a:srgbClr val="000000"/>
              </a:solidFill>
              <a:latin typeface="Verdana"/>
              <a:ea typeface="Verdana"/>
              <a:cs typeface="Verdana"/>
              <a:sym typeface="Verdana"/>
            </a:endParaRPr>
          </a:p>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nextSibling</a:t>
            </a:r>
            <a:endParaRPr b="0" i="0" sz="1200" u="none" cap="none" strike="noStrike">
              <a:solidFill>
                <a:srgbClr val="000000"/>
              </a:solidFill>
              <a:latin typeface="Verdana"/>
              <a:ea typeface="Verdana"/>
              <a:cs typeface="Verdana"/>
              <a:sym typeface="Verdana"/>
            </a:endParaRPr>
          </a:p>
          <a:p>
            <a:pPr indent="-76200" lvl="0" marL="0" marR="0" rtl="0" algn="l">
              <a:lnSpc>
                <a:spcPct val="100000"/>
              </a:lnSpc>
              <a:spcBef>
                <a:spcPts val="0"/>
              </a:spcBef>
              <a:spcAft>
                <a:spcPts val="0"/>
              </a:spcAft>
              <a:buClr>
                <a:srgbClr val="DC143C"/>
              </a:buClr>
              <a:buSzPts val="1200"/>
              <a:buFont typeface="Consolas"/>
              <a:buChar char="•"/>
            </a:pPr>
            <a:r>
              <a:rPr b="0" i="0" lang="en-US" sz="1200" u="none" cap="none" strike="noStrike">
                <a:solidFill>
                  <a:srgbClr val="DC143C"/>
                </a:solidFill>
                <a:latin typeface="Consolas"/>
                <a:ea typeface="Consolas"/>
                <a:cs typeface="Consolas"/>
                <a:sym typeface="Consolas"/>
              </a:rPr>
              <a:t>previousSibling</a:t>
            </a:r>
            <a:endParaRPr b="0" i="0" sz="1200" u="none" cap="none" strike="noStrike">
              <a:solidFill>
                <a:srgbClr val="000000"/>
              </a:solidFill>
              <a:latin typeface="Verdana"/>
              <a:ea typeface="Verdana"/>
              <a:cs typeface="Verdana"/>
              <a:sym typeface="Verdana"/>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0000CD"/>
              </a:buClr>
              <a:buSzPts val="1200"/>
              <a:buFont typeface="Consolas"/>
              <a:buNone/>
            </a:pPr>
            <a:r>
              <a:rPr lang="en-US">
                <a:solidFill>
                  <a:srgbClr val="0000CD"/>
                </a:solidFill>
                <a:latin typeface="Consolas"/>
                <a:ea typeface="Consolas"/>
                <a:cs typeface="Consolas"/>
                <a:sym typeface="Consolas"/>
              </a:rPr>
              <a:t>var</a:t>
            </a:r>
            <a:r>
              <a:rPr lang="en-US">
                <a:solidFill>
                  <a:srgbClr val="000000"/>
                </a:solidFill>
                <a:latin typeface="Consolas"/>
                <a:ea typeface="Consolas"/>
                <a:cs typeface="Consolas"/>
                <a:sym typeface="Consolas"/>
              </a:rPr>
              <a:t> myTitle = document.getElementById(</a:t>
            </a:r>
            <a:r>
              <a:rPr lang="en-US">
                <a:solidFill>
                  <a:srgbClr val="A52A2A"/>
                </a:solidFill>
                <a:latin typeface="Consolas"/>
                <a:ea typeface="Consolas"/>
                <a:cs typeface="Consolas"/>
                <a:sym typeface="Consolas"/>
              </a:rPr>
              <a:t>"demo"</a:t>
            </a:r>
            <a:r>
              <a:rPr lang="en-US">
                <a:solidFill>
                  <a:srgbClr val="000000"/>
                </a:solidFill>
                <a:latin typeface="Consolas"/>
                <a:ea typeface="Consolas"/>
                <a:cs typeface="Consolas"/>
                <a:sym typeface="Consolas"/>
              </a:rPr>
              <a:t>).childNodes[</a:t>
            </a:r>
            <a:r>
              <a:rPr lang="en-US">
                <a:solidFill>
                  <a:srgbClr val="FF0000"/>
                </a:solidFill>
                <a:latin typeface="Consolas"/>
                <a:ea typeface="Consolas"/>
                <a:cs typeface="Consolas"/>
                <a:sym typeface="Consolas"/>
              </a:rPr>
              <a:t>0</a:t>
            </a:r>
            <a:r>
              <a:rPr lang="en-US">
                <a:solidFill>
                  <a:srgbClr val="000000"/>
                </a:solidFill>
                <a:latin typeface="Consolas"/>
                <a:ea typeface="Consolas"/>
                <a:cs typeface="Consolas"/>
                <a:sym typeface="Consolas"/>
              </a:rPr>
              <a:t>].nodeValue;</a:t>
            </a:r>
            <a:endParaRPr/>
          </a:p>
          <a:p>
            <a:pPr indent="0" lvl="0" marL="0" rtl="0" algn="l">
              <a:spcBef>
                <a:spcPts val="0"/>
              </a:spcBef>
              <a:spcAft>
                <a:spcPts val="0"/>
              </a:spcAft>
              <a:buNone/>
            </a:pPr>
            <a:r>
              <a:t/>
            </a:r>
            <a:endParaRPr/>
          </a:p>
        </p:txBody>
      </p:sp>
      <p:sp>
        <p:nvSpPr>
          <p:cNvPr id="533" name="Google Shape;533;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&lt;form name="myForm" action="/action_page.php" </a:t>
            </a:r>
            <a:r>
              <a:rPr b="1" lang="en-US"/>
              <a:t>onsubmit="return validateForm()"</a:t>
            </a:r>
            <a:r>
              <a:rPr lang="en-US"/>
              <a:t> method="post"&gt;</a:t>
            </a:r>
            <a:br>
              <a:rPr lang="en-US"/>
            </a:br>
            <a:r>
              <a:rPr lang="en-US"/>
              <a:t>Name: &lt;input type="text" name="fname"&gt;</a:t>
            </a:r>
            <a:br>
              <a:rPr lang="en-US"/>
            </a:br>
            <a:r>
              <a:rPr lang="en-US"/>
              <a:t>&lt;input type="submit" value="Submit"&gt;</a:t>
            </a:r>
            <a:br>
              <a:rPr lang="en-US"/>
            </a:br>
            <a:r>
              <a:rPr lang="en-US"/>
              <a:t>&lt;/form&gt;</a:t>
            </a:r>
            <a:endParaRPr/>
          </a:p>
          <a:p>
            <a:pPr indent="0" lvl="0" marL="0" rtl="0" algn="l">
              <a:spcBef>
                <a:spcPts val="0"/>
              </a:spcBef>
              <a:spcAft>
                <a:spcPts val="0"/>
              </a:spcAft>
              <a:buNone/>
            </a:pPr>
            <a:r>
              <a:rPr lang="en-US"/>
              <a:t>function validateForm() {</a:t>
            </a:r>
            <a:br>
              <a:rPr lang="en-US"/>
            </a:br>
            <a:r>
              <a:rPr lang="en-US"/>
              <a:t>  var x = document.forms["myForm"]["fname"].value;</a:t>
            </a:r>
            <a:br>
              <a:rPr lang="en-US"/>
            </a:br>
            <a:r>
              <a:rPr lang="en-US"/>
              <a:t>  if (x == "") {</a:t>
            </a:r>
            <a:br>
              <a:rPr lang="en-US"/>
            </a:br>
            <a:r>
              <a:rPr lang="en-US"/>
              <a:t>    alert("Name must be filled out");</a:t>
            </a:r>
            <a:br>
              <a:rPr lang="en-US"/>
            </a:br>
            <a:r>
              <a:rPr lang="en-US"/>
              <a:t>    return false;</a:t>
            </a:r>
            <a:br>
              <a:rPr lang="en-US"/>
            </a:br>
            <a:r>
              <a:rPr lang="en-US"/>
              <a:t>  }</a:t>
            </a:r>
            <a:br>
              <a:rPr lang="en-US"/>
            </a:br>
            <a:r>
              <a:rPr lang="en-US"/>
              <a:t>}</a:t>
            </a:r>
            <a:endParaRPr/>
          </a:p>
          <a:p>
            <a:pPr indent="0" lvl="0" marL="0" rtl="0" algn="l">
              <a:spcBef>
                <a:spcPts val="0"/>
              </a:spcBef>
              <a:spcAft>
                <a:spcPts val="0"/>
              </a:spcAft>
              <a:buNone/>
            </a:pPr>
            <a:r>
              <a:t/>
            </a:r>
            <a:endParaRPr/>
          </a:p>
        </p:txBody>
      </p:sp>
      <p:sp>
        <p:nvSpPr>
          <p:cNvPr id="596" name="Google Shape;59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Verdana"/>
              <a:ea typeface="Verdana"/>
              <a:cs typeface="Verdana"/>
              <a:sym typeface="Verdana"/>
            </a:endParaRPr>
          </a:p>
        </p:txBody>
      </p:sp>
      <p:sp>
        <p:nvSpPr>
          <p:cNvPr id="603" name="Google Shape;60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u="sng">
                <a:solidFill>
                  <a:schemeClr val="hlink"/>
                </a:solidFill>
                <a:hlinkClick r:id="rId2"/>
              </a:rPr>
              <a:t>https://www.amazon.com/gp/help/customer/display.html?nodeId=201890250#:~:text=Amazon's%20cookies%20allow%20you%20to,some%20of%20Amazon's%20essential%20features.&amp;text=Third%20parties%20use%20cookies%20in,services%20on%20behalf%20of%20Amazon.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When a web server has sent a web page to a browser, the connection is shut down, and the server forgets everything about the user.</a:t>
            </a:r>
            <a:endParaRPr/>
          </a:p>
          <a:p>
            <a:pPr indent="0" lvl="0" marL="0" rtl="0" algn="l">
              <a:spcBef>
                <a:spcPts val="0"/>
              </a:spcBef>
              <a:spcAft>
                <a:spcPts val="0"/>
              </a:spcAft>
              <a:buNone/>
            </a:pPr>
            <a:r>
              <a:rPr lang="en-US"/>
              <a:t>When a user visits a web page, his/her name can be stored in a cookie.</a:t>
            </a:r>
            <a:endParaRPr/>
          </a:p>
          <a:p>
            <a:pPr indent="0" lvl="0" marL="0" rtl="0" algn="l">
              <a:spcBef>
                <a:spcPts val="0"/>
              </a:spcBef>
              <a:spcAft>
                <a:spcPts val="0"/>
              </a:spcAft>
              <a:buNone/>
            </a:pPr>
            <a:r>
              <a:rPr lang="en-US"/>
              <a:t>Cookies are saved in name-value pairs like:</a:t>
            </a:r>
            <a:endParaRPr/>
          </a:p>
          <a:p>
            <a:pPr indent="0" lvl="0" marL="0" rtl="0" algn="l">
              <a:spcBef>
                <a:spcPts val="0"/>
              </a:spcBef>
              <a:spcAft>
                <a:spcPts val="0"/>
              </a:spcAft>
              <a:buNone/>
            </a:pPr>
            <a:r>
              <a:rPr lang="en-US"/>
              <a:t>username = John Doe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rgbClr val="DC143C"/>
              </a:buClr>
              <a:buSzPts val="1200"/>
              <a:buFont typeface="Consolas"/>
              <a:buNone/>
            </a:pPr>
            <a:r>
              <a:rPr b="0" i="0" lang="en-US" sz="1200" u="none" cap="none" strike="noStrike">
                <a:solidFill>
                  <a:srgbClr val="DC143C"/>
                </a:solidFill>
                <a:latin typeface="Consolas"/>
                <a:ea typeface="Consolas"/>
                <a:cs typeface="Consolas"/>
                <a:sym typeface="Consolas"/>
              </a:rPr>
              <a:t>document.cookie</a:t>
            </a:r>
            <a:r>
              <a:rPr b="0" i="0" lang="en-US" sz="1200" u="none" cap="none" strike="noStrike">
                <a:solidFill>
                  <a:srgbClr val="000000"/>
                </a:solidFill>
                <a:latin typeface="Verdana"/>
                <a:ea typeface="Verdana"/>
                <a:cs typeface="Verdana"/>
                <a:sym typeface="Verdana"/>
              </a:rPr>
              <a:t> will return all cookies in one string much like: cookie1=value; cookie2=value; cookie3=value;</a:t>
            </a:r>
            <a:r>
              <a:rPr b="0" i="0" lang="en-US" sz="700" u="none" cap="none" strike="noStrike">
                <a:solidFill>
                  <a:schemeClr val="dk1"/>
                </a:solidFill>
              </a:rPr>
              <a:t> </a:t>
            </a:r>
            <a:endParaRPr/>
          </a:p>
          <a:p>
            <a:pPr indent="0" lvl="0" marL="0" rtl="0" algn="l">
              <a:spcBef>
                <a:spcPts val="0"/>
              </a:spcBef>
              <a:spcAft>
                <a:spcPts val="0"/>
              </a:spcAft>
              <a:buClr>
                <a:schemeClr val="dk1"/>
              </a:buClr>
              <a:buSzPts val="1600"/>
              <a:buFont typeface="Calibri"/>
              <a:buNone/>
            </a:pPr>
            <a:r>
              <a:rPr lang="en-US" sz="1600"/>
              <a:t>document.cookie = "username=John Doe; expires=Thu, 18 Dec 2013 12:00:00 UTC; path=/";</a:t>
            </a:r>
            <a:endParaRPr/>
          </a:p>
          <a:p>
            <a:pPr indent="0" lvl="0" marL="0" rtl="0" algn="l">
              <a:spcBef>
                <a:spcPts val="0"/>
              </a:spcBef>
              <a:spcAft>
                <a:spcPts val="0"/>
              </a:spcAft>
              <a:buClr>
                <a:schemeClr val="dk1"/>
              </a:buClr>
              <a:buSzPts val="2800"/>
              <a:buFont typeface="Calibri"/>
              <a:buNone/>
            </a:pPr>
            <a:r>
              <a:rPr lang="en-US" sz="2800"/>
              <a:t>var x = document.cookie;</a:t>
            </a:r>
            <a:endParaRPr/>
          </a:p>
          <a:p>
            <a:pPr indent="0" lvl="0" marL="0" rtl="0" algn="l">
              <a:spcBef>
                <a:spcPts val="0"/>
              </a:spcBef>
              <a:spcAft>
                <a:spcPts val="0"/>
              </a:spcAft>
              <a:buClr>
                <a:schemeClr val="dk1"/>
              </a:buClr>
              <a:buSzPts val="2800"/>
              <a:buFont typeface="Calibri"/>
              <a:buNone/>
            </a:pPr>
            <a:r>
              <a:rPr lang="en-US" sz="2800"/>
              <a:t>var username = getCookie("username");</a:t>
            </a:r>
            <a:endParaRPr/>
          </a:p>
        </p:txBody>
      </p:sp>
      <p:sp>
        <p:nvSpPr>
          <p:cNvPr id="623" name="Google Shape;62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p>
          <a:p>
            <a:pPr indent="0" lvl="0" marL="0" rtl="0" algn="l">
              <a:spcBef>
                <a:spcPts val="0"/>
              </a:spcBef>
              <a:spcAft>
                <a:spcPts val="0"/>
              </a:spcAft>
              <a:buClr>
                <a:schemeClr val="dk1"/>
              </a:buClr>
              <a:buSzPts val="1200"/>
              <a:buFont typeface="Calibri"/>
              <a:buNone/>
            </a:pPr>
            <a:r>
              <a:rPr lang="en-US" sz="1200"/>
              <a:t>try {</a:t>
            </a:r>
            <a:br>
              <a:rPr lang="en-US" sz="600"/>
            </a:br>
            <a:r>
              <a:rPr lang="en-US" sz="1200"/>
              <a:t>  </a:t>
            </a:r>
            <a:r>
              <a:rPr i="1" lang="en-US" sz="1200"/>
              <a:t>Block of code to try</a:t>
            </a:r>
            <a:br>
              <a:rPr i="1" lang="en-US" sz="1200"/>
            </a:br>
            <a:r>
              <a:rPr lang="en-US" sz="1200"/>
              <a:t>}</a:t>
            </a:r>
            <a:br>
              <a:rPr lang="en-US" sz="600"/>
            </a:br>
            <a:r>
              <a:rPr lang="en-US" sz="1200"/>
              <a:t>catch(</a:t>
            </a:r>
            <a:r>
              <a:rPr i="1" lang="en-US" sz="1200"/>
              <a:t>err</a:t>
            </a:r>
            <a:r>
              <a:rPr lang="en-US" sz="1200"/>
              <a:t>) {</a:t>
            </a:r>
            <a:br>
              <a:rPr lang="en-US" sz="600"/>
            </a:br>
            <a:r>
              <a:rPr lang="en-US" sz="1200"/>
              <a:t>  </a:t>
            </a:r>
            <a:r>
              <a:rPr i="1" lang="en-US" sz="1200"/>
              <a:t>Block of code to handle errors</a:t>
            </a:r>
            <a:br>
              <a:rPr i="1" lang="en-US" sz="1200"/>
            </a:br>
            <a:r>
              <a:rPr lang="en-US" sz="1200"/>
              <a:t>}</a:t>
            </a:r>
            <a:br>
              <a:rPr lang="en-US" sz="600"/>
            </a:br>
            <a:r>
              <a:rPr lang="en-US" sz="1200"/>
              <a:t>finally {</a:t>
            </a:r>
            <a:br>
              <a:rPr lang="en-US" sz="600"/>
            </a:br>
            <a:r>
              <a:rPr lang="en-US" sz="1200"/>
              <a:t>  </a:t>
            </a:r>
            <a:r>
              <a:rPr i="1" lang="en-US" sz="1200"/>
              <a:t>Block of code to be executed regardless of the try / catch result</a:t>
            </a:r>
            <a:br>
              <a:rPr i="1" lang="en-US" sz="1200"/>
            </a:br>
            <a:r>
              <a:rPr lang="en-US" sz="1200"/>
              <a:t>}</a:t>
            </a:r>
            <a:endParaRPr b="0" i="0" sz="600" u="none" cap="none" strike="noStrike">
              <a:solidFill>
                <a:srgbClr val="000000"/>
              </a:solidFill>
              <a:latin typeface="Verdana"/>
              <a:ea typeface="Verdana"/>
              <a:cs typeface="Verdana"/>
              <a:sym typeface="Verdana"/>
            </a:endParaRPr>
          </a:p>
          <a:p>
            <a:pPr indent="0" lvl="0" marL="0" rtl="0" algn="l">
              <a:spcBef>
                <a:spcPts val="0"/>
              </a:spcBef>
              <a:spcAft>
                <a:spcPts val="0"/>
              </a:spcAft>
              <a:buClr>
                <a:schemeClr val="dk1"/>
              </a:buClr>
              <a:buSzPts val="1100"/>
              <a:buFont typeface="Calibri"/>
              <a:buNone/>
            </a:pPr>
            <a:r>
              <a:rPr lang="en-US" sz="1100"/>
              <a:t>&lt;p id="demo"&gt;&lt;/p&gt;</a:t>
            </a:r>
            <a:br>
              <a:rPr lang="en-US" sz="800"/>
            </a:br>
            <a:br>
              <a:rPr lang="en-US" sz="800"/>
            </a:br>
            <a:r>
              <a:rPr lang="en-US" sz="1100"/>
              <a:t>&lt;script&gt;</a:t>
            </a:r>
            <a:br>
              <a:rPr lang="en-US" sz="1100"/>
            </a:br>
            <a:r>
              <a:rPr lang="en-US" sz="1100"/>
              <a:t>try {</a:t>
            </a:r>
            <a:br>
              <a:rPr lang="en-US" sz="1100"/>
            </a:br>
            <a:r>
              <a:rPr lang="en-US" sz="1100"/>
              <a:t>  adddlert("Welcome guest!");</a:t>
            </a:r>
            <a:br>
              <a:rPr lang="en-US" sz="1100"/>
            </a:br>
            <a:r>
              <a:rPr lang="en-US" sz="1100"/>
              <a:t>}</a:t>
            </a:r>
            <a:br>
              <a:rPr lang="en-US" sz="1100"/>
            </a:br>
            <a:r>
              <a:rPr lang="en-US" sz="1100"/>
              <a:t>catch(err) {</a:t>
            </a:r>
            <a:br>
              <a:rPr lang="en-US" sz="1100"/>
            </a:br>
            <a:r>
              <a:rPr lang="en-US" sz="1100"/>
              <a:t>  document.getElementById("demo").innerHTML = err.message;</a:t>
            </a:r>
            <a:br>
              <a:rPr lang="en-US" sz="1100"/>
            </a:br>
            <a:r>
              <a:rPr lang="en-US" sz="1100"/>
              <a:t>}</a:t>
            </a:r>
            <a:br>
              <a:rPr lang="en-US" sz="1100"/>
            </a:br>
            <a:r>
              <a:rPr lang="en-US" sz="1100"/>
              <a:t>&lt;/script&gt;</a:t>
            </a:r>
            <a:endParaRPr b="0" i="0" sz="800" u="none" cap="none" strike="noStrike">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630" name="Google Shape;63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u="sng">
                <a:solidFill>
                  <a:schemeClr val="hlink"/>
                </a:solidFill>
                <a:hlinkClick r:id="rId2"/>
              </a:rPr>
              <a:t>https://github.com/rwaldron/idiomatic.js/</a:t>
            </a:r>
            <a:endParaRPr/>
          </a:p>
          <a:p>
            <a:pPr indent="0" lvl="0" marL="0" marR="0" rtl="0" algn="l">
              <a:lnSpc>
                <a:spcPct val="100000"/>
              </a:lnSpc>
              <a:spcBef>
                <a:spcPts val="0"/>
              </a:spcBef>
              <a:spcAft>
                <a:spcPts val="0"/>
              </a:spcAft>
              <a:buClr>
                <a:schemeClr val="dk1"/>
              </a:buClr>
              <a:buSzPts val="1200"/>
              <a:buFont typeface="Calibri"/>
              <a:buNone/>
            </a:pPr>
            <a:r>
              <a:rPr lang="en-US" sz="1200"/>
              <a:t>‘use strict’ introduced in ES5, allows to restrict syntax to JS so its fails less silently.</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US"/>
              <a:t>"use strict";</a:t>
            </a:r>
            <a:br>
              <a:rPr lang="en-US"/>
            </a:br>
            <a:r>
              <a:rPr lang="en-US"/>
              <a:t>x = 3.14;  </a:t>
            </a:r>
            <a:endParaRPr/>
          </a:p>
          <a:p>
            <a:pPr indent="0" lvl="0" marL="0" rtl="0" algn="l">
              <a:spcBef>
                <a:spcPts val="0"/>
              </a:spcBef>
              <a:spcAft>
                <a:spcPts val="0"/>
              </a:spcAft>
              <a:buNone/>
            </a:pPr>
            <a:r>
              <a:rPr lang="en-US"/>
              <a:t>myFunction();</a:t>
            </a:r>
            <a:br>
              <a:rPr lang="en-US"/>
            </a:br>
            <a:br>
              <a:rPr lang="en-US"/>
            </a:br>
            <a:r>
              <a:rPr lang="en-US"/>
              <a:t>function myFunction() {</a:t>
            </a:r>
            <a:br>
              <a:rPr lang="en-US"/>
            </a:br>
            <a:r>
              <a:rPr lang="en-US"/>
              <a:t>  y = 3.14;   // This will also cause an error because y is not declared</a:t>
            </a:r>
            <a:br>
              <a:rPr lang="en-US"/>
            </a:br>
            <a:r>
              <a:rPr lang="en-US"/>
              <a:t>}</a:t>
            </a:r>
            <a:endParaRPr/>
          </a:p>
          <a:p>
            <a:pPr indent="0" lvl="0" marL="0" rtl="0" algn="l">
              <a:spcBef>
                <a:spcPts val="0"/>
              </a:spcBef>
              <a:spcAft>
                <a:spcPts val="0"/>
              </a:spcAft>
              <a:buNone/>
            </a:pPr>
            <a:r>
              <a:t/>
            </a:r>
            <a:endParaRPr/>
          </a:p>
        </p:txBody>
      </p:sp>
      <p:sp>
        <p:nvSpPr>
          <p:cNvPr id="638" name="Google Shape;63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Think how to implement swap method without using third variable</a:t>
            </a:r>
            <a:endParaRPr/>
          </a:p>
        </p:txBody>
      </p:sp>
      <p:sp>
        <p:nvSpPr>
          <p:cNvPr id="645" name="Google Shape;64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333333"/>
              </a:solidFill>
              <a:latin typeface="Arial"/>
              <a:ea typeface="Arial"/>
              <a:cs typeface="Arial"/>
              <a:sym typeface="Arial"/>
            </a:endParaRPr>
          </a:p>
        </p:txBody>
      </p:sp>
      <p:sp>
        <p:nvSpPr>
          <p:cNvPr id="115" name="Google Shape;1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simple prompt program to store in a var, alert and confirm pop up show too.</a:t>
            </a:r>
            <a:endParaRPr/>
          </a:p>
          <a:p>
            <a:pPr indent="0" lvl="0" marL="0" rtl="0" algn="l">
              <a:spcBef>
                <a:spcPts val="0"/>
              </a:spcBef>
              <a:spcAft>
                <a:spcPts val="0"/>
              </a:spcAft>
              <a:buNone/>
            </a:pPr>
            <a:r>
              <a:rPr lang="en-US"/>
              <a:t>How memory is assigned for vars- animation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var employee = "Elon Musk", carName = "SpaceZ", location = "space";</a:t>
            </a:r>
            <a:endParaRPr/>
          </a:p>
          <a:p>
            <a:pPr indent="0" lvl="0" marL="0" rtl="0" algn="l">
              <a:spcBef>
                <a:spcPts val="0"/>
              </a:spcBef>
              <a:spcAft>
                <a:spcPts val="0"/>
              </a:spcAft>
              <a:buNone/>
            </a:pPr>
            <a:r>
              <a:t/>
            </a:r>
            <a:endParaRPr/>
          </a:p>
        </p:txBody>
      </p:sp>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200"/>
              <a:buFont typeface="Calibri"/>
              <a:buNone/>
            </a:pPr>
            <a:r>
              <a:rPr lang="en-US">
                <a:solidFill>
                  <a:srgbClr val="FF0000"/>
                </a:solidFill>
              </a:rPr>
              <a:t>JS is case sensitive!</a:t>
            </a:r>
            <a:endParaRPr/>
          </a:p>
          <a:p>
            <a:pPr indent="0" lvl="0" marL="0" rtl="0" algn="l">
              <a:spcBef>
                <a:spcPts val="0"/>
              </a:spcBef>
              <a:spcAft>
                <a:spcPts val="0"/>
              </a:spcAft>
              <a:buNone/>
            </a:pPr>
            <a:r>
              <a:t/>
            </a:r>
            <a:endParaRPr/>
          </a:p>
        </p:txBody>
      </p:sp>
      <p:sp>
        <p:nvSpPr>
          <p:cNvPr id="141" name="Google Shape;14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None/>
            </a:pPr>
            <a:r>
              <a:rPr lang="en-US">
                <a:solidFill>
                  <a:srgbClr val="000000"/>
                </a:solidFill>
                <a:latin typeface="Open Sans"/>
                <a:ea typeface="Open Sans"/>
                <a:cs typeface="Open Sans"/>
                <a:sym typeface="Open Sans"/>
              </a:rPr>
              <a:t>JS engine puts ; </a:t>
            </a:r>
            <a:endParaRPr/>
          </a:p>
          <a:p>
            <a:pPr indent="0" lvl="0" marL="0" rtl="0" algn="l">
              <a:spcBef>
                <a:spcPts val="0"/>
              </a:spcBef>
              <a:spcAft>
                <a:spcPts val="0"/>
              </a:spcAft>
              <a:buClr>
                <a:srgbClr val="000000"/>
              </a:buClr>
              <a:buSzPts val="1200"/>
              <a:buFont typeface="Open Sans"/>
              <a:buNone/>
            </a:pPr>
            <a:r>
              <a:rPr lang="en-US">
                <a:solidFill>
                  <a:srgbClr val="000000"/>
                </a:solidFill>
                <a:latin typeface="Open Sans"/>
                <a:ea typeface="Open Sans"/>
                <a:cs typeface="Open Sans"/>
                <a:sym typeface="Open Sans"/>
              </a:rPr>
              <a:t>     automatically.</a:t>
            </a:r>
            <a:endParaRPr>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48" name="Google Shape;1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9"/>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9"/>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Complete Front-End Development course </a:t>
            </a:r>
            <a:endParaRPr/>
          </a:p>
        </p:txBody>
      </p:sp>
      <p:sp>
        <p:nvSpPr>
          <p:cNvPr id="89" name="Google Shape;89;p1"/>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Javascript ES5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Datatypes</a:t>
            </a:r>
            <a:endParaRPr/>
          </a:p>
        </p:txBody>
      </p:sp>
      <p:sp>
        <p:nvSpPr>
          <p:cNvPr id="160" name="Google Shape;160;p10"/>
          <p:cNvSpPr txBox="1"/>
          <p:nvPr>
            <p:ph idx="1" type="body"/>
          </p:nvPr>
        </p:nvSpPr>
        <p:spPr>
          <a:xfrm>
            <a:off x="457200" y="1200151"/>
            <a:ext cx="8229600" cy="3581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Comments- </a:t>
            </a:r>
            <a:r>
              <a:rPr b="0" lang="en-US">
                <a:solidFill>
                  <a:srgbClr val="6A9955"/>
                </a:solidFill>
                <a:latin typeface="Consolas"/>
                <a:ea typeface="Consolas"/>
                <a:cs typeface="Consolas"/>
                <a:sym typeface="Consolas"/>
              </a:rPr>
              <a:t>//… , /* … */</a:t>
            </a:r>
            <a:endParaRPr b="0">
              <a:solidFill>
                <a:srgbClr val="D4D4D4"/>
              </a:solidFill>
              <a:latin typeface="Consolas"/>
              <a:ea typeface="Consolas"/>
              <a:cs typeface="Consolas"/>
              <a:sym typeface="Consolas"/>
            </a:endParaRPr>
          </a:p>
          <a:p>
            <a:pPr indent="-342900" lvl="0" marL="342900" rtl="0" algn="l">
              <a:spcBef>
                <a:spcPts val="496"/>
              </a:spcBef>
              <a:spcAft>
                <a:spcPts val="0"/>
              </a:spcAft>
              <a:buClr>
                <a:schemeClr val="dk1"/>
              </a:buClr>
              <a:buSzPct val="100000"/>
              <a:buChar char="•"/>
            </a:pPr>
            <a:r>
              <a:rPr lang="en-US"/>
              <a:t>Datatypes</a:t>
            </a:r>
            <a:endParaRPr/>
          </a:p>
          <a:p>
            <a:pPr indent="-285750" lvl="1" marL="742950" rtl="0" algn="l">
              <a:spcBef>
                <a:spcPts val="434"/>
              </a:spcBef>
              <a:spcAft>
                <a:spcPts val="0"/>
              </a:spcAft>
              <a:buClr>
                <a:schemeClr val="dk1"/>
              </a:buClr>
              <a:buSzPct val="100000"/>
              <a:buChar char="–"/>
            </a:pPr>
            <a:r>
              <a:rPr lang="en-US"/>
              <a:t>Number</a:t>
            </a:r>
            <a:endParaRPr/>
          </a:p>
          <a:p>
            <a:pPr indent="-285750" lvl="1" marL="742950" rtl="0" algn="l">
              <a:spcBef>
                <a:spcPts val="434"/>
              </a:spcBef>
              <a:spcAft>
                <a:spcPts val="0"/>
              </a:spcAft>
              <a:buClr>
                <a:schemeClr val="dk1"/>
              </a:buClr>
              <a:buSzPct val="100000"/>
              <a:buChar char="–"/>
            </a:pPr>
            <a:r>
              <a:rPr lang="en-US"/>
              <a:t>String</a:t>
            </a:r>
            <a:endParaRPr/>
          </a:p>
          <a:p>
            <a:pPr indent="-285750" lvl="1" marL="742950" rtl="0" algn="l">
              <a:spcBef>
                <a:spcPts val="434"/>
              </a:spcBef>
              <a:spcAft>
                <a:spcPts val="0"/>
              </a:spcAft>
              <a:buClr>
                <a:schemeClr val="dk1"/>
              </a:buClr>
              <a:buSzPct val="100000"/>
              <a:buChar char="–"/>
            </a:pPr>
            <a:r>
              <a:rPr lang="en-US"/>
              <a:t>Function</a:t>
            </a:r>
            <a:endParaRPr/>
          </a:p>
          <a:p>
            <a:pPr indent="-285750" lvl="1" marL="742950" rtl="0" algn="l">
              <a:spcBef>
                <a:spcPts val="434"/>
              </a:spcBef>
              <a:spcAft>
                <a:spcPts val="0"/>
              </a:spcAft>
              <a:buClr>
                <a:schemeClr val="dk1"/>
              </a:buClr>
              <a:buSzPct val="100000"/>
              <a:buChar char="–"/>
            </a:pPr>
            <a:r>
              <a:rPr lang="en-US"/>
              <a:t>Object</a:t>
            </a:r>
            <a:endParaRPr/>
          </a:p>
          <a:p>
            <a:pPr indent="-285750" lvl="1" marL="742950" rtl="0" algn="l">
              <a:spcBef>
                <a:spcPts val="434"/>
              </a:spcBef>
              <a:spcAft>
                <a:spcPts val="0"/>
              </a:spcAft>
              <a:buClr>
                <a:schemeClr val="dk1"/>
              </a:buClr>
              <a:buSzPct val="100000"/>
              <a:buChar char="–"/>
            </a:pPr>
            <a:r>
              <a:rPr lang="en-US"/>
              <a:t>Boolean</a:t>
            </a:r>
            <a:endParaRPr/>
          </a:p>
          <a:p>
            <a:pPr indent="-285750" lvl="1" marL="742950" rtl="0" algn="l">
              <a:spcBef>
                <a:spcPts val="434"/>
              </a:spcBef>
              <a:spcAft>
                <a:spcPts val="0"/>
              </a:spcAft>
              <a:buClr>
                <a:schemeClr val="dk1"/>
              </a:buClr>
              <a:buSzPct val="100000"/>
              <a:buChar char="–"/>
            </a:pPr>
            <a:r>
              <a:rPr lang="en-US"/>
              <a:t>Array</a:t>
            </a:r>
            <a:endParaRPr/>
          </a:p>
          <a:p>
            <a:pPr indent="-285750" lvl="1" marL="742950" rtl="0" algn="l">
              <a:spcBef>
                <a:spcPts val="434"/>
              </a:spcBef>
              <a:spcAft>
                <a:spcPts val="0"/>
              </a:spcAft>
              <a:buClr>
                <a:schemeClr val="dk1"/>
              </a:buClr>
              <a:buSzPct val="100000"/>
              <a:buChar char="–"/>
            </a:pPr>
            <a:r>
              <a:rPr lang="en-US"/>
              <a:t>undefined</a:t>
            </a:r>
            <a:endParaRPr/>
          </a:p>
          <a:p>
            <a:pPr indent="-342900" lvl="0" marL="342900" rtl="0" algn="l">
              <a:spcBef>
                <a:spcPts val="496"/>
              </a:spcBef>
              <a:spcAft>
                <a:spcPts val="0"/>
              </a:spcAft>
              <a:buClr>
                <a:schemeClr val="dk1"/>
              </a:buClr>
              <a:buSzPct val="100000"/>
              <a:buChar char="•"/>
            </a:pPr>
            <a:r>
              <a:rPr lang="en-US"/>
              <a:t>JS is dynamically typed.</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Datatypes</a:t>
            </a:r>
            <a:endParaRPr/>
          </a:p>
        </p:txBody>
      </p:sp>
      <p:sp>
        <p:nvSpPr>
          <p:cNvPr id="166" name="Google Shape;166;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undefined signifies that no value has ever been set. </a:t>
            </a:r>
            <a:endParaRPr/>
          </a:p>
          <a:p>
            <a:pPr indent="-342900" lvl="0" marL="342900" rtl="0" algn="l">
              <a:spcBef>
                <a:spcPts val="640"/>
              </a:spcBef>
              <a:spcAft>
                <a:spcPts val="0"/>
              </a:spcAft>
              <a:buClr>
                <a:schemeClr val="dk1"/>
              </a:buClr>
              <a:buSzPts val="3200"/>
              <a:buChar char="•"/>
            </a:pPr>
            <a:r>
              <a:rPr lang="en-US"/>
              <a:t>Null signifies a lack of value. </a:t>
            </a:r>
            <a:endParaRPr/>
          </a:p>
          <a:p>
            <a:pPr indent="-342900" lvl="0" marL="342900" rtl="0" algn="l">
              <a:spcBef>
                <a:spcPts val="640"/>
              </a:spcBef>
              <a:spcAft>
                <a:spcPts val="0"/>
              </a:spcAft>
              <a:buClr>
                <a:schemeClr val="dk1"/>
              </a:buClr>
              <a:buSzPts val="3200"/>
              <a:buChar char="•"/>
            </a:pPr>
            <a:r>
              <a:rPr lang="en-US"/>
              <a:t>Number is a floating point type in JS- double precision 64 bit. Integers included in number.</a:t>
            </a:r>
            <a:endParaRPr/>
          </a:p>
          <a:p>
            <a:pPr indent="-342900" lvl="0" marL="342900" rtl="0" algn="l">
              <a:spcBef>
                <a:spcPts val="640"/>
              </a:spcBef>
              <a:spcAft>
                <a:spcPts val="0"/>
              </a:spcAft>
              <a:buClr>
                <a:schemeClr val="dk1"/>
              </a:buClr>
              <a:buSzPts val="3200"/>
              <a:buChar char="•"/>
            </a:pPr>
            <a:r>
              <a:rPr lang="en-US"/>
              <a:t>Not defined means never declared.</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Creating multiple var</a:t>
            </a:r>
            <a:endParaRPr/>
          </a:p>
        </p:txBody>
      </p:sp>
      <p:sp>
        <p:nvSpPr>
          <p:cNvPr id="172" name="Google Shape;172;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You can create another value based on an existing one but it is created in new memory.</a:t>
            </a:r>
            <a:endParaRPr/>
          </a:p>
          <a:p>
            <a:pPr indent="0" lvl="2" marL="800100" rtl="0" algn="l">
              <a:spcBef>
                <a:spcPts val="480"/>
              </a:spcBef>
              <a:spcAft>
                <a:spcPts val="0"/>
              </a:spcAft>
              <a:buClr>
                <a:srgbClr val="569CD6"/>
              </a:buClr>
              <a:buSzPts val="2400"/>
              <a:buNone/>
            </a:pPr>
            <a:r>
              <a:rPr b="0" lang="en-US">
                <a:solidFill>
                  <a:srgbClr val="569CD6"/>
                </a:solidFill>
                <a:latin typeface="Consolas"/>
                <a:ea typeface="Consolas"/>
                <a:cs typeface="Consolas"/>
                <a:sym typeface="Consolas"/>
              </a:rPr>
              <a:t>var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x</a:t>
            </a:r>
            <a:r>
              <a:rPr b="0" lang="en-US">
                <a:solidFill>
                  <a:srgbClr val="D4D4D4"/>
                </a:solidFill>
                <a:latin typeface="Consolas"/>
                <a:ea typeface="Consolas"/>
                <a:cs typeface="Consolas"/>
                <a:sym typeface="Consolas"/>
              </a:rPr>
              <a:t>=</a:t>
            </a:r>
            <a:r>
              <a:rPr b="0" lang="en-US">
                <a:solidFill>
                  <a:srgbClr val="B5CEA8"/>
                </a:solidFill>
                <a:latin typeface="Consolas"/>
                <a:ea typeface="Consolas"/>
                <a:cs typeface="Consolas"/>
                <a:sym typeface="Consolas"/>
              </a:rPr>
              <a:t>3</a:t>
            </a:r>
            <a:r>
              <a:rPr b="0" lang="en-US">
                <a:solidFill>
                  <a:srgbClr val="D4D4D4"/>
                </a:solidFill>
                <a:latin typeface="Consolas"/>
                <a:ea typeface="Consolas"/>
                <a:cs typeface="Consolas"/>
                <a:sym typeface="Consolas"/>
              </a:rPr>
              <a:t>;</a:t>
            </a:r>
            <a:endParaRPr/>
          </a:p>
          <a:p>
            <a:pPr indent="0" lvl="2" marL="800100" rtl="0" algn="l">
              <a:spcBef>
                <a:spcPts val="480"/>
              </a:spcBef>
              <a:spcAft>
                <a:spcPts val="0"/>
              </a:spcAft>
              <a:buClr>
                <a:srgbClr val="569CD6"/>
              </a:buClr>
              <a:buSzPts val="2400"/>
              <a:buNone/>
            </a:pPr>
            <a:r>
              <a:rPr b="0" lang="en-US">
                <a:solidFill>
                  <a:srgbClr val="569CD6"/>
                </a:solidFill>
                <a:latin typeface="Consolas"/>
                <a:ea typeface="Consolas"/>
                <a:cs typeface="Consolas"/>
                <a:sym typeface="Consolas"/>
              </a:rPr>
              <a:t>var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y</a:t>
            </a:r>
            <a:r>
              <a:rPr b="0" lang="en-US">
                <a:solidFill>
                  <a:srgbClr val="D4D4D4"/>
                </a:solidFill>
                <a:latin typeface="Consolas"/>
                <a:ea typeface="Consolas"/>
                <a:cs typeface="Consolas"/>
                <a:sym typeface="Consolas"/>
              </a:rPr>
              <a:t>=</a:t>
            </a:r>
            <a:r>
              <a:rPr b="0" lang="en-US">
                <a:solidFill>
                  <a:srgbClr val="9CDCFE"/>
                </a:solidFill>
                <a:latin typeface="Consolas"/>
                <a:ea typeface="Consolas"/>
                <a:cs typeface="Consolas"/>
                <a:sym typeface="Consolas"/>
              </a:rPr>
              <a:t>x</a:t>
            </a:r>
            <a:r>
              <a:rPr b="0" lang="en-US">
                <a:solidFill>
                  <a:srgbClr val="D4D4D4"/>
                </a:solidFill>
                <a:latin typeface="Consolas"/>
                <a:ea typeface="Consolas"/>
                <a:cs typeface="Consolas"/>
                <a:sym typeface="Consolas"/>
              </a:rPr>
              <a:t>;</a:t>
            </a:r>
            <a:endParaRPr/>
          </a:p>
          <a:p>
            <a:pPr indent="0" lvl="2" marL="800100" rtl="0" algn="l">
              <a:spcBef>
                <a:spcPts val="480"/>
              </a:spcBef>
              <a:spcAft>
                <a:spcPts val="0"/>
              </a:spcAft>
              <a:buClr>
                <a:srgbClr val="9CDCFE"/>
              </a:buClr>
              <a:buSzPts val="2400"/>
              <a:buNone/>
            </a:pPr>
            <a:r>
              <a:rPr b="0" lang="en-US">
                <a:solidFill>
                  <a:srgbClr val="9CDCFE"/>
                </a:solidFill>
                <a:latin typeface="Consolas"/>
                <a:ea typeface="Consolas"/>
                <a:cs typeface="Consolas"/>
                <a:sym typeface="Consolas"/>
              </a:rPr>
              <a:t>y</a:t>
            </a:r>
            <a:r>
              <a:rPr b="0" lang="en-US">
                <a:solidFill>
                  <a:srgbClr val="D4D4D4"/>
                </a:solidFill>
                <a:latin typeface="Consolas"/>
                <a:ea typeface="Consolas"/>
                <a:cs typeface="Consolas"/>
                <a:sym typeface="Consolas"/>
              </a:rPr>
              <a:t>=</a:t>
            </a:r>
            <a:r>
              <a:rPr b="0" lang="en-US">
                <a:solidFill>
                  <a:srgbClr val="B5CEA8"/>
                </a:solidFill>
                <a:latin typeface="Consolas"/>
                <a:ea typeface="Consolas"/>
                <a:cs typeface="Consolas"/>
                <a:sym typeface="Consolas"/>
              </a:rPr>
              <a:t>4</a:t>
            </a:r>
            <a:r>
              <a:rPr b="0" lang="en-US">
                <a:solidFill>
                  <a:srgbClr val="D4D4D4"/>
                </a:solidFill>
                <a:latin typeface="Consolas"/>
                <a:ea typeface="Consolas"/>
                <a:cs typeface="Consolas"/>
                <a:sym typeface="Consolas"/>
              </a:rPr>
              <a:t>;</a:t>
            </a:r>
            <a:endParaRPr/>
          </a:p>
          <a:p>
            <a:pPr indent="-139700" lvl="0" marL="342900" rtl="0" algn="l">
              <a:spcBef>
                <a:spcPts val="640"/>
              </a:spcBef>
              <a:spcAft>
                <a:spcPts val="0"/>
              </a:spcAft>
              <a:buClr>
                <a:schemeClr val="dk1"/>
              </a:buClr>
              <a:buSzPts val="3200"/>
              <a:buNone/>
            </a:pPr>
            <a:r>
              <a:t/>
            </a:r>
            <a:endParaRPr/>
          </a:p>
        </p:txBody>
      </p:sp>
      <p:grpSp>
        <p:nvGrpSpPr>
          <p:cNvPr id="173" name="Google Shape;173;p12"/>
          <p:cNvGrpSpPr/>
          <p:nvPr/>
        </p:nvGrpSpPr>
        <p:grpSpPr>
          <a:xfrm>
            <a:off x="4465343" y="2801492"/>
            <a:ext cx="670512" cy="1343915"/>
            <a:chOff x="655343" y="1142"/>
            <a:chExt cx="670512" cy="1343915"/>
          </a:xfrm>
        </p:grpSpPr>
        <p:sp>
          <p:nvSpPr>
            <p:cNvPr id="174" name="Google Shape;174;p12"/>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lt1"/>
                </a:buClr>
                <a:buSzPts val="3100"/>
                <a:buFont typeface="Calibri"/>
                <a:buNone/>
              </a:pPr>
              <a:r>
                <a:rPr b="0" i="0" lang="en-US" sz="3100" u="none" cap="none" strike="noStrike">
                  <a:solidFill>
                    <a:schemeClr val="lt1"/>
                  </a:solidFill>
                  <a:latin typeface="Calibri"/>
                  <a:ea typeface="Calibri"/>
                  <a:cs typeface="Calibri"/>
                  <a:sym typeface="Calibri"/>
                </a:rPr>
                <a:t>3</a:t>
              </a:r>
              <a:endParaRPr b="0" i="0" sz="3100" u="none" cap="none" strike="noStrike">
                <a:solidFill>
                  <a:schemeClr val="lt1"/>
                </a:solidFill>
                <a:latin typeface="Calibri"/>
                <a:ea typeface="Calibri"/>
                <a:cs typeface="Calibri"/>
                <a:sym typeface="Calibri"/>
              </a:endParaRPr>
            </a:p>
          </p:txBody>
        </p:sp>
        <p:sp>
          <p:nvSpPr>
            <p:cNvPr id="176" name="Google Shape;176;p12"/>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txBox="1"/>
            <p:nvPr/>
          </p:nvSpPr>
          <p:spPr>
            <a:xfrm>
              <a:off x="687031" y="16067"/>
              <a:ext cx="607136" cy="479739"/>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x</a:t>
              </a:r>
              <a:endParaRPr b="0" i="0" sz="2700" u="none" cap="none" strike="noStrike">
                <a:solidFill>
                  <a:schemeClr val="lt1"/>
                </a:solidFill>
                <a:latin typeface="Calibri"/>
                <a:ea typeface="Calibri"/>
                <a:cs typeface="Calibri"/>
                <a:sym typeface="Calibri"/>
              </a:endParaRPr>
            </a:p>
          </p:txBody>
        </p:sp>
      </p:grpSp>
      <p:grpSp>
        <p:nvGrpSpPr>
          <p:cNvPr id="179" name="Google Shape;179;p12"/>
          <p:cNvGrpSpPr/>
          <p:nvPr/>
        </p:nvGrpSpPr>
        <p:grpSpPr>
          <a:xfrm>
            <a:off x="6286500" y="2800514"/>
            <a:ext cx="914400" cy="1346035"/>
            <a:chOff x="0" y="164"/>
            <a:chExt cx="914400" cy="1346035"/>
          </a:xfrm>
        </p:grpSpPr>
        <p:sp>
          <p:nvSpPr>
            <p:cNvPr id="180" name="Google Shape;180;p12"/>
            <p:cNvSpPr/>
            <p:nvPr/>
          </p:nvSpPr>
          <p:spPr>
            <a:xfrm>
              <a:off x="0" y="164"/>
              <a:ext cx="914400" cy="538348"/>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txBox="1"/>
            <p:nvPr/>
          </p:nvSpPr>
          <p:spPr>
            <a:xfrm>
              <a:off x="15768" y="15932"/>
              <a:ext cx="882864" cy="50681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y</a:t>
              </a:r>
              <a:endParaRPr b="0" i="0" sz="2300" u="none" cap="none" strike="noStrike">
                <a:solidFill>
                  <a:schemeClr val="lt1"/>
                </a:solidFill>
                <a:latin typeface="Calibri"/>
                <a:ea typeface="Calibri"/>
                <a:cs typeface="Calibri"/>
                <a:sym typeface="Calibri"/>
              </a:endParaRPr>
            </a:p>
          </p:txBody>
        </p:sp>
        <p:sp>
          <p:nvSpPr>
            <p:cNvPr id="182" name="Google Shape;182;p12"/>
            <p:cNvSpPr/>
            <p:nvPr/>
          </p:nvSpPr>
          <p:spPr>
            <a:xfrm rot="5400000">
              <a:off x="356198" y="552053"/>
              <a:ext cx="202003" cy="242256"/>
            </a:xfrm>
            <a:prstGeom prst="righ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txBox="1"/>
            <p:nvPr/>
          </p:nvSpPr>
          <p:spPr>
            <a:xfrm>
              <a:off x="384523" y="572180"/>
              <a:ext cx="145354" cy="141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184" name="Google Shape;184;p12"/>
            <p:cNvSpPr/>
            <p:nvPr/>
          </p:nvSpPr>
          <p:spPr>
            <a:xfrm>
              <a:off x="0" y="807851"/>
              <a:ext cx="914400" cy="538348"/>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txBox="1"/>
            <p:nvPr/>
          </p:nvSpPr>
          <p:spPr>
            <a:xfrm>
              <a:off x="15768" y="823619"/>
              <a:ext cx="882864" cy="50681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b="0" i="0" lang="en-US" sz="2300" u="none" cap="none" strike="sngStrike">
                  <a:solidFill>
                    <a:schemeClr val="lt1"/>
                  </a:solidFill>
                  <a:latin typeface="Calibri"/>
                  <a:ea typeface="Calibri"/>
                  <a:cs typeface="Calibri"/>
                  <a:sym typeface="Calibri"/>
                </a:rPr>
                <a:t>3</a:t>
              </a:r>
              <a:r>
                <a:rPr b="0" i="0" lang="en-US" sz="2300" u="none" cap="none" strike="noStrike">
                  <a:solidFill>
                    <a:schemeClr val="lt1"/>
                  </a:solidFill>
                  <a:latin typeface="Calibri"/>
                  <a:ea typeface="Calibri"/>
                  <a:cs typeface="Calibri"/>
                  <a:sym typeface="Calibri"/>
                </a:rPr>
                <a:t> 4</a:t>
              </a:r>
              <a:endParaRPr b="0" i="0" sz="2300" u="none" cap="none" strike="noStrike">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String</a:t>
            </a:r>
            <a:endParaRPr/>
          </a:p>
        </p:txBody>
      </p:sp>
      <p:pic>
        <p:nvPicPr>
          <p:cNvPr id="192" name="Google Shape;192;p13"/>
          <p:cNvPicPr preferRelativeResize="0"/>
          <p:nvPr>
            <p:ph idx="1" type="body"/>
          </p:nvPr>
        </p:nvPicPr>
        <p:blipFill rotWithShape="1">
          <a:blip r:embed="rId3">
            <a:alphaModFix/>
          </a:blip>
          <a:srcRect b="0" l="0" r="0" t="0"/>
          <a:stretch/>
        </p:blipFill>
        <p:spPr>
          <a:xfrm>
            <a:off x="6345416" y="3143369"/>
            <a:ext cx="1828800" cy="1828800"/>
          </a:xfrm>
          <a:prstGeom prst="rect">
            <a:avLst/>
          </a:prstGeom>
          <a:noFill/>
          <a:ln>
            <a:noFill/>
          </a:ln>
        </p:spPr>
      </p:pic>
      <p:pic>
        <p:nvPicPr>
          <p:cNvPr id="193" name="Google Shape;193;p13"/>
          <p:cNvPicPr preferRelativeResize="0"/>
          <p:nvPr/>
        </p:nvPicPr>
        <p:blipFill rotWithShape="1">
          <a:blip r:embed="rId4">
            <a:alphaModFix/>
          </a:blip>
          <a:srcRect b="0" l="0" r="0" t="0"/>
          <a:stretch/>
        </p:blipFill>
        <p:spPr>
          <a:xfrm>
            <a:off x="381000" y="819150"/>
            <a:ext cx="2038590" cy="2038590"/>
          </a:xfrm>
          <a:prstGeom prst="rect">
            <a:avLst/>
          </a:prstGeom>
          <a:noFill/>
          <a:ln>
            <a:noFill/>
          </a:ln>
        </p:spPr>
      </p:pic>
      <p:sp>
        <p:nvSpPr>
          <p:cNvPr id="194" name="Google Shape;194;p13"/>
          <p:cNvSpPr txBox="1"/>
          <p:nvPr/>
        </p:nvSpPr>
        <p:spPr>
          <a:xfrm>
            <a:off x="2631035" y="949226"/>
            <a:ext cx="6377477" cy="31085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Represented with single or double quotes.</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Has methods and properties</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Length</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Concatenation</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 methods for extracting a part of a string:</a:t>
            </a:r>
            <a:endParaRPr/>
          </a:p>
          <a:p>
            <a:pPr indent="-285750" lvl="1" marL="7429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slice(start, end)</a:t>
            </a:r>
            <a:endParaRPr/>
          </a:p>
          <a:p>
            <a:pPr indent="-285750" lvl="1" marL="7429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substring(start, end)</a:t>
            </a:r>
            <a:endParaRPr/>
          </a:p>
          <a:p>
            <a:pPr indent="-285750" lvl="1" marL="7429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substr(start, length</a:t>
            </a:r>
            <a:r>
              <a:rPr b="0" i="0" lang="en-US" sz="2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95" name="Google Shape;195;p13"/>
          <p:cNvSpPr/>
          <p:nvPr/>
        </p:nvSpPr>
        <p:spPr>
          <a:xfrm>
            <a:off x="152400" y="3477225"/>
            <a:ext cx="184731" cy="369332"/>
          </a:xfrm>
          <a:prstGeom prst="rect">
            <a:avLst/>
          </a:prstGeom>
          <a:solidFill>
            <a:srgbClr val="F1F1F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6" name="Google Shape;196;p13"/>
          <p:cNvSpPr/>
          <p:nvPr/>
        </p:nvSpPr>
        <p:spPr>
          <a:xfrm>
            <a:off x="228600" y="2571750"/>
            <a:ext cx="51648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a</a:t>
            </a:r>
            <a:endParaRPr/>
          </a:p>
        </p:txBody>
      </p:sp>
      <p:sp>
        <p:nvSpPr>
          <p:cNvPr id="197" name="Google Shape;197;p13"/>
          <p:cNvSpPr/>
          <p:nvPr/>
        </p:nvSpPr>
        <p:spPr>
          <a:xfrm>
            <a:off x="1066800" y="2571750"/>
            <a:ext cx="54854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b</a:t>
            </a:r>
            <a:endParaRPr/>
          </a:p>
        </p:txBody>
      </p:sp>
      <p:sp>
        <p:nvSpPr>
          <p:cNvPr id="198" name="Google Shape;198;p13"/>
          <p:cNvSpPr/>
          <p:nvPr/>
        </p:nvSpPr>
        <p:spPr>
          <a:xfrm>
            <a:off x="1884184" y="2571750"/>
            <a:ext cx="47801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c</a:t>
            </a:r>
            <a:endParaRPr/>
          </a:p>
        </p:txBody>
      </p:sp>
      <p:cxnSp>
        <p:nvCxnSpPr>
          <p:cNvPr id="199" name="Google Shape;199;p13"/>
          <p:cNvCxnSpPr/>
          <p:nvPr/>
        </p:nvCxnSpPr>
        <p:spPr>
          <a:xfrm>
            <a:off x="228600" y="3486150"/>
            <a:ext cx="2139769"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Swap</a:t>
            </a:r>
            <a:endParaRPr/>
          </a:p>
        </p:txBody>
      </p:sp>
      <p:grpSp>
        <p:nvGrpSpPr>
          <p:cNvPr id="206" name="Google Shape;206;p14"/>
          <p:cNvGrpSpPr/>
          <p:nvPr/>
        </p:nvGrpSpPr>
        <p:grpSpPr>
          <a:xfrm>
            <a:off x="2941343" y="1278295"/>
            <a:ext cx="670512" cy="1343915"/>
            <a:chOff x="655343" y="1142"/>
            <a:chExt cx="670512" cy="1343915"/>
          </a:xfrm>
        </p:grpSpPr>
        <p:sp>
          <p:nvSpPr>
            <p:cNvPr id="207" name="Google Shape;207;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Calibri"/>
                <a:buNone/>
              </a:pPr>
              <a:r>
                <a:t/>
              </a:r>
              <a:endParaRPr b="0" i="0" sz="3100" u="none" cap="none" strike="noStrike">
                <a:solidFill>
                  <a:schemeClr val="lt1"/>
                </a:solidFill>
                <a:latin typeface="Calibri"/>
                <a:ea typeface="Calibri"/>
                <a:cs typeface="Calibri"/>
                <a:sym typeface="Calibri"/>
              </a:endParaRPr>
            </a:p>
          </p:txBody>
        </p:sp>
        <p:sp>
          <p:nvSpPr>
            <p:cNvPr id="209" name="Google Shape;209;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txBox="1"/>
            <p:nvPr/>
          </p:nvSpPr>
          <p:spPr>
            <a:xfrm>
              <a:off x="687031" y="16067"/>
              <a:ext cx="607136" cy="479739"/>
            </a:xfrm>
            <a:prstGeom prst="rect">
              <a:avLst/>
            </a:prstGeom>
            <a:noFill/>
            <a:ln>
              <a:noFill/>
            </a:ln>
          </p:spPr>
          <p:txBody>
            <a:bodyPr anchorCtr="0" anchor="ctr" bIns="36175" lIns="36175" spcFirstLastPara="1" rIns="36175" wrap="square" tIns="3617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temp</a:t>
              </a:r>
              <a:endParaRPr b="0" i="0" sz="1900" u="none" cap="none" strike="noStrike">
                <a:solidFill>
                  <a:schemeClr val="lt1"/>
                </a:solidFill>
                <a:latin typeface="Calibri"/>
                <a:ea typeface="Calibri"/>
                <a:cs typeface="Calibri"/>
                <a:sym typeface="Calibri"/>
              </a:endParaRPr>
            </a:p>
          </p:txBody>
        </p:sp>
      </p:grpSp>
      <p:grpSp>
        <p:nvGrpSpPr>
          <p:cNvPr id="212" name="Google Shape;212;p14"/>
          <p:cNvGrpSpPr/>
          <p:nvPr/>
        </p:nvGrpSpPr>
        <p:grpSpPr>
          <a:xfrm>
            <a:off x="1794186" y="1278295"/>
            <a:ext cx="670512" cy="1343915"/>
            <a:chOff x="655343" y="1142"/>
            <a:chExt cx="670512" cy="1343915"/>
          </a:xfrm>
        </p:grpSpPr>
        <p:sp>
          <p:nvSpPr>
            <p:cNvPr id="213" name="Google Shape;213;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nvSpPr>
          <p:spPr>
            <a:xfrm>
              <a:off x="753537" y="772739"/>
              <a:ext cx="474124" cy="47412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‘Hello’</a:t>
              </a:r>
              <a:endParaRPr b="0" i="0" sz="1300" u="none" cap="none" strike="noStrike">
                <a:solidFill>
                  <a:schemeClr val="lt1"/>
                </a:solidFill>
                <a:latin typeface="Calibri"/>
                <a:ea typeface="Calibri"/>
                <a:cs typeface="Calibri"/>
                <a:sym typeface="Calibri"/>
              </a:endParaRPr>
            </a:p>
          </p:txBody>
        </p:sp>
        <p:sp>
          <p:nvSpPr>
            <p:cNvPr id="215" name="Google Shape;215;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str2</a:t>
              </a:r>
              <a:endParaRPr b="0" i="0" sz="2500" u="none" cap="none" strike="noStrike">
                <a:solidFill>
                  <a:schemeClr val="lt1"/>
                </a:solidFill>
                <a:latin typeface="Calibri"/>
                <a:ea typeface="Calibri"/>
                <a:cs typeface="Calibri"/>
                <a:sym typeface="Calibri"/>
              </a:endParaRPr>
            </a:p>
          </p:txBody>
        </p:sp>
      </p:grpSp>
      <p:grpSp>
        <p:nvGrpSpPr>
          <p:cNvPr id="218" name="Google Shape;218;p14"/>
          <p:cNvGrpSpPr/>
          <p:nvPr/>
        </p:nvGrpSpPr>
        <p:grpSpPr>
          <a:xfrm>
            <a:off x="656727" y="1253879"/>
            <a:ext cx="670512" cy="1343915"/>
            <a:chOff x="655343" y="1142"/>
            <a:chExt cx="670512" cy="1343915"/>
          </a:xfrm>
        </p:grpSpPr>
        <p:sp>
          <p:nvSpPr>
            <p:cNvPr id="219" name="Google Shape;219;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txBox="1"/>
            <p:nvPr/>
          </p:nvSpPr>
          <p:spPr>
            <a:xfrm>
              <a:off x="753537" y="772739"/>
              <a:ext cx="474124" cy="474124"/>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‘Hi’</a:t>
              </a:r>
              <a:endParaRPr b="0" i="0" sz="2500" u="none" cap="none" strike="noStrike">
                <a:solidFill>
                  <a:schemeClr val="lt1"/>
                </a:solidFill>
                <a:latin typeface="Calibri"/>
                <a:ea typeface="Calibri"/>
                <a:cs typeface="Calibri"/>
                <a:sym typeface="Calibri"/>
              </a:endParaRPr>
            </a:p>
          </p:txBody>
        </p:sp>
        <p:sp>
          <p:nvSpPr>
            <p:cNvPr id="221" name="Google Shape;221;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str1</a:t>
              </a:r>
              <a:endParaRPr b="0" i="0" sz="2500" u="none" cap="none" strike="noStrike">
                <a:solidFill>
                  <a:schemeClr val="lt1"/>
                </a:solidFill>
                <a:latin typeface="Calibri"/>
                <a:ea typeface="Calibri"/>
                <a:cs typeface="Calibri"/>
                <a:sym typeface="Calibri"/>
              </a:endParaRPr>
            </a:p>
          </p:txBody>
        </p:sp>
      </p:grpSp>
      <p:grpSp>
        <p:nvGrpSpPr>
          <p:cNvPr id="224" name="Google Shape;224;p14"/>
          <p:cNvGrpSpPr/>
          <p:nvPr/>
        </p:nvGrpSpPr>
        <p:grpSpPr>
          <a:xfrm>
            <a:off x="2937188" y="3030092"/>
            <a:ext cx="670512" cy="1343915"/>
            <a:chOff x="655343" y="1142"/>
            <a:chExt cx="670512" cy="1343915"/>
          </a:xfrm>
        </p:grpSpPr>
        <p:sp>
          <p:nvSpPr>
            <p:cNvPr id="225" name="Google Shape;225;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Calibri"/>
                <a:buNone/>
              </a:pPr>
              <a:r>
                <a:t/>
              </a:r>
              <a:endParaRPr b="0" i="0" sz="3100" u="none" cap="none" strike="noStrike">
                <a:solidFill>
                  <a:schemeClr val="lt1"/>
                </a:solidFill>
                <a:latin typeface="Calibri"/>
                <a:ea typeface="Calibri"/>
                <a:cs typeface="Calibri"/>
                <a:sym typeface="Calibri"/>
              </a:endParaRPr>
            </a:p>
          </p:txBody>
        </p:sp>
        <p:sp>
          <p:nvSpPr>
            <p:cNvPr id="227" name="Google Shape;227;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txBox="1"/>
            <p:nvPr/>
          </p:nvSpPr>
          <p:spPr>
            <a:xfrm>
              <a:off x="687031" y="16067"/>
              <a:ext cx="607136" cy="479739"/>
            </a:xfrm>
            <a:prstGeom prst="rect">
              <a:avLst/>
            </a:prstGeom>
            <a:noFill/>
            <a:ln>
              <a:noFill/>
            </a:ln>
          </p:spPr>
          <p:txBody>
            <a:bodyPr anchorCtr="0" anchor="ctr" bIns="36175" lIns="36175" spcFirstLastPara="1" rIns="36175" wrap="square" tIns="36175">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temp</a:t>
              </a:r>
              <a:endParaRPr b="0" i="0" sz="1900" u="none" cap="none" strike="noStrike">
                <a:solidFill>
                  <a:schemeClr val="lt1"/>
                </a:solidFill>
                <a:latin typeface="Calibri"/>
                <a:ea typeface="Calibri"/>
                <a:cs typeface="Calibri"/>
                <a:sym typeface="Calibri"/>
              </a:endParaRPr>
            </a:p>
          </p:txBody>
        </p:sp>
      </p:grpSp>
      <p:grpSp>
        <p:nvGrpSpPr>
          <p:cNvPr id="230" name="Google Shape;230;p14"/>
          <p:cNvGrpSpPr/>
          <p:nvPr/>
        </p:nvGrpSpPr>
        <p:grpSpPr>
          <a:xfrm>
            <a:off x="1790031" y="3030092"/>
            <a:ext cx="670512" cy="1343915"/>
            <a:chOff x="655343" y="1142"/>
            <a:chExt cx="670512" cy="1343915"/>
          </a:xfrm>
        </p:grpSpPr>
        <p:sp>
          <p:nvSpPr>
            <p:cNvPr id="231" name="Google Shape;231;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txBox="1"/>
            <p:nvPr/>
          </p:nvSpPr>
          <p:spPr>
            <a:xfrm>
              <a:off x="753537" y="772739"/>
              <a:ext cx="474124" cy="47412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‘Hello’</a:t>
              </a:r>
              <a:endParaRPr b="0" i="0" sz="1300" u="none" cap="none" strike="noStrike">
                <a:solidFill>
                  <a:schemeClr val="lt1"/>
                </a:solidFill>
                <a:latin typeface="Calibri"/>
                <a:ea typeface="Calibri"/>
                <a:cs typeface="Calibri"/>
                <a:sym typeface="Calibri"/>
              </a:endParaRPr>
            </a:p>
          </p:txBody>
        </p:sp>
        <p:sp>
          <p:nvSpPr>
            <p:cNvPr id="233" name="Google Shape;233;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str2</a:t>
              </a:r>
              <a:endParaRPr b="0" i="0" sz="2500" u="none" cap="none" strike="noStrike">
                <a:solidFill>
                  <a:schemeClr val="lt1"/>
                </a:solidFill>
                <a:latin typeface="Calibri"/>
                <a:ea typeface="Calibri"/>
                <a:cs typeface="Calibri"/>
                <a:sym typeface="Calibri"/>
              </a:endParaRPr>
            </a:p>
          </p:txBody>
        </p:sp>
      </p:grpSp>
      <p:grpSp>
        <p:nvGrpSpPr>
          <p:cNvPr id="236" name="Google Shape;236;p14"/>
          <p:cNvGrpSpPr/>
          <p:nvPr/>
        </p:nvGrpSpPr>
        <p:grpSpPr>
          <a:xfrm>
            <a:off x="652572" y="3005676"/>
            <a:ext cx="670512" cy="1343915"/>
            <a:chOff x="655343" y="1142"/>
            <a:chExt cx="670512" cy="1343915"/>
          </a:xfrm>
        </p:grpSpPr>
        <p:sp>
          <p:nvSpPr>
            <p:cNvPr id="237" name="Google Shape;237;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Calibri"/>
                <a:buNone/>
              </a:pPr>
              <a:r>
                <a:t/>
              </a:r>
              <a:endParaRPr b="0" i="0" sz="3100" u="none" cap="none" strike="noStrike">
                <a:solidFill>
                  <a:schemeClr val="lt1"/>
                </a:solidFill>
                <a:latin typeface="Calibri"/>
                <a:ea typeface="Calibri"/>
                <a:cs typeface="Calibri"/>
                <a:sym typeface="Calibri"/>
              </a:endParaRPr>
            </a:p>
          </p:txBody>
        </p:sp>
        <p:sp>
          <p:nvSpPr>
            <p:cNvPr id="239" name="Google Shape;239;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b="0" i="0" lang="en-US" sz="2500" u="none" cap="none" strike="noStrike">
                  <a:solidFill>
                    <a:schemeClr val="lt1"/>
                  </a:solidFill>
                  <a:latin typeface="Calibri"/>
                  <a:ea typeface="Calibri"/>
                  <a:cs typeface="Calibri"/>
                  <a:sym typeface="Calibri"/>
                </a:rPr>
                <a:t>str1</a:t>
              </a:r>
              <a:endParaRPr b="0" i="0" sz="2500" u="none" cap="none" strike="noStrike">
                <a:solidFill>
                  <a:schemeClr val="lt1"/>
                </a:solidFill>
                <a:latin typeface="Calibri"/>
                <a:ea typeface="Calibri"/>
                <a:cs typeface="Calibri"/>
                <a:sym typeface="Calibri"/>
              </a:endParaRPr>
            </a:p>
          </p:txBody>
        </p:sp>
      </p:grpSp>
      <p:sp>
        <p:nvSpPr>
          <p:cNvPr id="242" name="Google Shape;242;p14"/>
          <p:cNvSpPr txBox="1"/>
          <p:nvPr/>
        </p:nvSpPr>
        <p:spPr>
          <a:xfrm>
            <a:off x="2971800" y="3814286"/>
            <a:ext cx="63503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‘Hi’</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3" name="Google Shape;243;p14"/>
          <p:cNvGrpSpPr/>
          <p:nvPr/>
        </p:nvGrpSpPr>
        <p:grpSpPr>
          <a:xfrm>
            <a:off x="6552332" y="1308599"/>
            <a:ext cx="670512" cy="1343915"/>
            <a:chOff x="655343" y="1142"/>
            <a:chExt cx="670512" cy="1343915"/>
          </a:xfrm>
        </p:grpSpPr>
        <p:sp>
          <p:nvSpPr>
            <p:cNvPr id="244" name="Google Shape;244;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txBox="1"/>
            <p:nvPr/>
          </p:nvSpPr>
          <p:spPr>
            <a:xfrm>
              <a:off x="753537" y="772739"/>
              <a:ext cx="474124" cy="474124"/>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‘Hi’</a:t>
              </a:r>
              <a:endParaRPr sz="2500">
                <a:solidFill>
                  <a:schemeClr val="lt1"/>
                </a:solidFill>
                <a:latin typeface="Calibri"/>
                <a:ea typeface="Calibri"/>
                <a:cs typeface="Calibri"/>
                <a:sym typeface="Calibri"/>
              </a:endParaRPr>
            </a:p>
          </p:txBody>
        </p:sp>
        <p:sp>
          <p:nvSpPr>
            <p:cNvPr id="246" name="Google Shape;246;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txBox="1"/>
            <p:nvPr/>
          </p:nvSpPr>
          <p:spPr>
            <a:xfrm>
              <a:off x="687031" y="16067"/>
              <a:ext cx="607136" cy="479739"/>
            </a:xfrm>
            <a:prstGeom prst="rect">
              <a:avLst/>
            </a:prstGeom>
            <a:noFill/>
            <a:ln>
              <a:noFill/>
            </a:ln>
          </p:spPr>
          <p:txBody>
            <a:bodyPr anchorCtr="0" anchor="ctr" bIns="36175" lIns="36175" spcFirstLastPara="1" rIns="36175" wrap="square" tIns="361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temp</a:t>
              </a:r>
              <a:endParaRPr sz="1900">
                <a:solidFill>
                  <a:schemeClr val="lt1"/>
                </a:solidFill>
                <a:latin typeface="Calibri"/>
                <a:ea typeface="Calibri"/>
                <a:cs typeface="Calibri"/>
                <a:sym typeface="Calibri"/>
              </a:endParaRPr>
            </a:p>
          </p:txBody>
        </p:sp>
      </p:grpSp>
      <p:grpSp>
        <p:nvGrpSpPr>
          <p:cNvPr id="249" name="Google Shape;249;p14"/>
          <p:cNvGrpSpPr/>
          <p:nvPr/>
        </p:nvGrpSpPr>
        <p:grpSpPr>
          <a:xfrm>
            <a:off x="5405175" y="1308599"/>
            <a:ext cx="670512" cy="1343915"/>
            <a:chOff x="655343" y="1142"/>
            <a:chExt cx="670512" cy="1343915"/>
          </a:xfrm>
        </p:grpSpPr>
        <p:sp>
          <p:nvSpPr>
            <p:cNvPr id="250" name="Google Shape;250;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Calibri"/>
                <a:buNone/>
              </a:pPr>
              <a:r>
                <a:t/>
              </a:r>
              <a:endParaRPr sz="3100">
                <a:solidFill>
                  <a:schemeClr val="lt1"/>
                </a:solidFill>
                <a:latin typeface="Calibri"/>
                <a:ea typeface="Calibri"/>
                <a:cs typeface="Calibri"/>
                <a:sym typeface="Calibri"/>
              </a:endParaRPr>
            </a:p>
          </p:txBody>
        </p:sp>
        <p:sp>
          <p:nvSpPr>
            <p:cNvPr id="252" name="Google Shape;252;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str2</a:t>
              </a:r>
              <a:endParaRPr sz="2500">
                <a:solidFill>
                  <a:schemeClr val="lt1"/>
                </a:solidFill>
                <a:latin typeface="Calibri"/>
                <a:ea typeface="Calibri"/>
                <a:cs typeface="Calibri"/>
                <a:sym typeface="Calibri"/>
              </a:endParaRPr>
            </a:p>
          </p:txBody>
        </p:sp>
      </p:grpSp>
      <p:grpSp>
        <p:nvGrpSpPr>
          <p:cNvPr id="255" name="Google Shape;255;p14"/>
          <p:cNvGrpSpPr/>
          <p:nvPr/>
        </p:nvGrpSpPr>
        <p:grpSpPr>
          <a:xfrm>
            <a:off x="4267716" y="1284183"/>
            <a:ext cx="670512" cy="1343915"/>
            <a:chOff x="655343" y="1142"/>
            <a:chExt cx="670512" cy="1343915"/>
          </a:xfrm>
        </p:grpSpPr>
        <p:sp>
          <p:nvSpPr>
            <p:cNvPr id="256" name="Google Shape;256;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txBox="1"/>
            <p:nvPr/>
          </p:nvSpPr>
          <p:spPr>
            <a:xfrm>
              <a:off x="753537" y="772739"/>
              <a:ext cx="474124" cy="47412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‘Hello’</a:t>
              </a:r>
              <a:endParaRPr sz="1300">
                <a:solidFill>
                  <a:schemeClr val="lt1"/>
                </a:solidFill>
                <a:latin typeface="Calibri"/>
                <a:ea typeface="Calibri"/>
                <a:cs typeface="Calibri"/>
                <a:sym typeface="Calibri"/>
              </a:endParaRPr>
            </a:p>
          </p:txBody>
        </p:sp>
        <p:sp>
          <p:nvSpPr>
            <p:cNvPr id="258" name="Google Shape;258;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str1</a:t>
              </a:r>
              <a:endParaRPr sz="2500">
                <a:solidFill>
                  <a:schemeClr val="lt1"/>
                </a:solidFill>
                <a:latin typeface="Calibri"/>
                <a:ea typeface="Calibri"/>
                <a:cs typeface="Calibri"/>
                <a:sym typeface="Calibri"/>
              </a:endParaRPr>
            </a:p>
          </p:txBody>
        </p:sp>
      </p:grpSp>
      <p:grpSp>
        <p:nvGrpSpPr>
          <p:cNvPr id="261" name="Google Shape;261;p14"/>
          <p:cNvGrpSpPr/>
          <p:nvPr/>
        </p:nvGrpSpPr>
        <p:grpSpPr>
          <a:xfrm>
            <a:off x="6526898" y="3030092"/>
            <a:ext cx="670512" cy="1343915"/>
            <a:chOff x="655343" y="1142"/>
            <a:chExt cx="670512" cy="1343915"/>
          </a:xfrm>
        </p:grpSpPr>
        <p:sp>
          <p:nvSpPr>
            <p:cNvPr id="262" name="Google Shape;262;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Calibri"/>
                <a:buNone/>
              </a:pPr>
              <a:r>
                <a:t/>
              </a:r>
              <a:endParaRPr sz="3100">
                <a:solidFill>
                  <a:schemeClr val="lt1"/>
                </a:solidFill>
                <a:latin typeface="Calibri"/>
                <a:ea typeface="Calibri"/>
                <a:cs typeface="Calibri"/>
                <a:sym typeface="Calibri"/>
              </a:endParaRPr>
            </a:p>
          </p:txBody>
        </p:sp>
        <p:sp>
          <p:nvSpPr>
            <p:cNvPr id="264" name="Google Shape;264;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txBox="1"/>
            <p:nvPr/>
          </p:nvSpPr>
          <p:spPr>
            <a:xfrm>
              <a:off x="687031" y="16067"/>
              <a:ext cx="607136" cy="479739"/>
            </a:xfrm>
            <a:prstGeom prst="rect">
              <a:avLst/>
            </a:prstGeom>
            <a:noFill/>
            <a:ln>
              <a:noFill/>
            </a:ln>
          </p:spPr>
          <p:txBody>
            <a:bodyPr anchorCtr="0" anchor="ctr" bIns="36175" lIns="36175" spcFirstLastPara="1" rIns="36175" wrap="square" tIns="3617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temp</a:t>
              </a:r>
              <a:endParaRPr sz="1900">
                <a:solidFill>
                  <a:schemeClr val="lt1"/>
                </a:solidFill>
                <a:latin typeface="Calibri"/>
                <a:ea typeface="Calibri"/>
                <a:cs typeface="Calibri"/>
                <a:sym typeface="Calibri"/>
              </a:endParaRPr>
            </a:p>
          </p:txBody>
        </p:sp>
      </p:grpSp>
      <p:grpSp>
        <p:nvGrpSpPr>
          <p:cNvPr id="267" name="Google Shape;267;p14"/>
          <p:cNvGrpSpPr/>
          <p:nvPr/>
        </p:nvGrpSpPr>
        <p:grpSpPr>
          <a:xfrm>
            <a:off x="5379741" y="3030092"/>
            <a:ext cx="670512" cy="1343915"/>
            <a:chOff x="655343" y="1142"/>
            <a:chExt cx="670512" cy="1343915"/>
          </a:xfrm>
        </p:grpSpPr>
        <p:sp>
          <p:nvSpPr>
            <p:cNvPr id="268" name="Google Shape;268;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txBox="1"/>
            <p:nvPr/>
          </p:nvSpPr>
          <p:spPr>
            <a:xfrm>
              <a:off x="753537" y="772739"/>
              <a:ext cx="474124" cy="474124"/>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‘Hi’</a:t>
              </a:r>
              <a:endParaRPr sz="2500">
                <a:solidFill>
                  <a:schemeClr val="lt1"/>
                </a:solidFill>
                <a:latin typeface="Calibri"/>
                <a:ea typeface="Calibri"/>
                <a:cs typeface="Calibri"/>
                <a:sym typeface="Calibri"/>
              </a:endParaRPr>
            </a:p>
          </p:txBody>
        </p:sp>
        <p:sp>
          <p:nvSpPr>
            <p:cNvPr id="270" name="Google Shape;270;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str2</a:t>
              </a:r>
              <a:endParaRPr sz="2500">
                <a:solidFill>
                  <a:schemeClr val="lt1"/>
                </a:solidFill>
                <a:latin typeface="Calibri"/>
                <a:ea typeface="Calibri"/>
                <a:cs typeface="Calibri"/>
                <a:sym typeface="Calibri"/>
              </a:endParaRPr>
            </a:p>
          </p:txBody>
        </p:sp>
      </p:grpSp>
      <p:grpSp>
        <p:nvGrpSpPr>
          <p:cNvPr id="273" name="Google Shape;273;p14"/>
          <p:cNvGrpSpPr/>
          <p:nvPr/>
        </p:nvGrpSpPr>
        <p:grpSpPr>
          <a:xfrm>
            <a:off x="4242282" y="3005676"/>
            <a:ext cx="670512" cy="1343915"/>
            <a:chOff x="655343" y="1142"/>
            <a:chExt cx="670512" cy="1343915"/>
          </a:xfrm>
        </p:grpSpPr>
        <p:sp>
          <p:nvSpPr>
            <p:cNvPr id="274" name="Google Shape;274;p14"/>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txBox="1"/>
            <p:nvPr/>
          </p:nvSpPr>
          <p:spPr>
            <a:xfrm>
              <a:off x="753537" y="772739"/>
              <a:ext cx="474124" cy="47412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‘Hello’</a:t>
              </a:r>
              <a:endParaRPr sz="1300">
                <a:solidFill>
                  <a:schemeClr val="lt1"/>
                </a:solidFill>
                <a:latin typeface="Calibri"/>
                <a:ea typeface="Calibri"/>
                <a:cs typeface="Calibri"/>
                <a:sym typeface="Calibri"/>
              </a:endParaRPr>
            </a:p>
          </p:txBody>
        </p:sp>
        <p:sp>
          <p:nvSpPr>
            <p:cNvPr id="276" name="Google Shape;276;p14"/>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txBox="1"/>
            <p:nvPr/>
          </p:nvSpPr>
          <p:spPr>
            <a:xfrm>
              <a:off x="687031" y="16067"/>
              <a:ext cx="607136" cy="479739"/>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str1</a:t>
              </a:r>
              <a:endParaRPr sz="25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Numbers</a:t>
            </a:r>
            <a:endParaRPr/>
          </a:p>
        </p:txBody>
      </p:sp>
      <p:sp>
        <p:nvSpPr>
          <p:cNvPr id="285" name="Google Shape;285;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var x = 100 / 'string';  // NaN</a:t>
            </a:r>
            <a:endParaRPr/>
          </a:p>
          <a:p>
            <a:pPr indent="-342900" lvl="0" marL="342900" rtl="0" algn="l">
              <a:spcBef>
                <a:spcPts val="640"/>
              </a:spcBef>
              <a:spcAft>
                <a:spcPts val="0"/>
              </a:spcAft>
              <a:buClr>
                <a:schemeClr val="dk1"/>
              </a:buClr>
              <a:buSzPts val="3200"/>
              <a:buChar char="•"/>
            </a:pPr>
            <a:r>
              <a:rPr lang="en-US"/>
              <a:t>var x =  3 / 0;       // Infinity</a:t>
            </a:r>
            <a:endParaRPr/>
          </a:p>
          <a:p>
            <a:pPr indent="-342900" lvl="0" marL="342900" rtl="0" algn="l">
              <a:spcBef>
                <a:spcPts val="640"/>
              </a:spcBef>
              <a:spcAft>
                <a:spcPts val="0"/>
              </a:spcAft>
              <a:buClr>
                <a:schemeClr val="dk1"/>
              </a:buClr>
              <a:buSzPts val="3200"/>
              <a:buChar char="•"/>
            </a:pPr>
            <a:r>
              <a:rPr lang="en-US"/>
              <a:t>var y = -6 / 0;       //–Infinity</a:t>
            </a:r>
            <a:endParaRPr/>
          </a:p>
          <a:p>
            <a:pPr indent="-342900" lvl="0" marL="342900" rtl="0" algn="l">
              <a:spcBef>
                <a:spcPts val="640"/>
              </a:spcBef>
              <a:spcAft>
                <a:spcPts val="0"/>
              </a:spcAft>
              <a:buClr>
                <a:schemeClr val="dk1"/>
              </a:buClr>
              <a:buSzPts val="3200"/>
              <a:buChar char="•"/>
            </a:pPr>
            <a:r>
              <a:rPr lang="en-US"/>
              <a:t>typeof Infinity;     // returns "number"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Array</a:t>
            </a:r>
            <a:endParaRPr/>
          </a:p>
        </p:txBody>
      </p:sp>
      <p:pic>
        <p:nvPicPr>
          <p:cNvPr descr="closeup photo of assorted-title books" id="292" name="Google Shape;292;p16"/>
          <p:cNvPicPr preferRelativeResize="0"/>
          <p:nvPr>
            <p:ph idx="1" type="body"/>
          </p:nvPr>
        </p:nvPicPr>
        <p:blipFill rotWithShape="1">
          <a:blip r:embed="rId3">
            <a:alphaModFix/>
          </a:blip>
          <a:srcRect b="0" l="0" r="0" t="0"/>
          <a:stretch/>
        </p:blipFill>
        <p:spPr>
          <a:xfrm>
            <a:off x="381000" y="1352550"/>
            <a:ext cx="4525433" cy="33940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93" name="Google Shape;293;p16"/>
          <p:cNvSpPr txBox="1"/>
          <p:nvPr/>
        </p:nvSpPr>
        <p:spPr>
          <a:xfrm>
            <a:off x="5029200" y="1352550"/>
            <a:ext cx="3962400" cy="22467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Collection of data</a:t>
            </a:r>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Properties and methods</a:t>
            </a:r>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Different Datatypes in same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 Conversion</a:t>
            </a:r>
            <a:endParaRPr/>
          </a:p>
        </p:txBody>
      </p:sp>
      <p:sp>
        <p:nvSpPr>
          <p:cNvPr id="300" name="Google Shape;300;p1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Automatic type conversions</a:t>
            </a:r>
            <a:endParaRPr/>
          </a:p>
          <a:p>
            <a:pPr indent="-342900" lvl="0" marL="342900" rtl="0" algn="l">
              <a:spcBef>
                <a:spcPts val="640"/>
              </a:spcBef>
              <a:spcAft>
                <a:spcPts val="0"/>
              </a:spcAft>
              <a:buClr>
                <a:schemeClr val="dk1"/>
              </a:buClr>
              <a:buSzPts val="3200"/>
              <a:buChar char="•"/>
            </a:pPr>
            <a:r>
              <a:rPr lang="en-US"/>
              <a:t>Type coercions- one type to another automatically on the fly. </a:t>
            </a:r>
            <a:endParaRPr/>
          </a:p>
          <a:p>
            <a:pPr indent="-342900" lvl="0" marL="342900" rtl="0" algn="l">
              <a:spcBef>
                <a:spcPts val="640"/>
              </a:spcBef>
              <a:spcAft>
                <a:spcPts val="0"/>
              </a:spcAft>
              <a:buClr>
                <a:schemeClr val="dk1"/>
              </a:buClr>
              <a:buSzPts val="3200"/>
              <a:buChar char="•"/>
            </a:pPr>
            <a:r>
              <a:rPr lang="en-US"/>
              <a:t>Beware of type conversions!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Operators</a:t>
            </a:r>
            <a:endParaRPr/>
          </a:p>
        </p:txBody>
      </p:sp>
      <p:sp>
        <p:nvSpPr>
          <p:cNvPr id="307" name="Google Shape;307;p1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Arithmetic operators</a:t>
            </a:r>
            <a:endParaRPr/>
          </a:p>
          <a:p>
            <a:pPr indent="-342900" lvl="0" marL="342900" rtl="0" algn="l">
              <a:spcBef>
                <a:spcPts val="640"/>
              </a:spcBef>
              <a:spcAft>
                <a:spcPts val="0"/>
              </a:spcAft>
              <a:buClr>
                <a:schemeClr val="dk1"/>
              </a:buClr>
              <a:buSzPts val="3200"/>
              <a:buChar char="•"/>
            </a:pPr>
            <a:r>
              <a:rPr lang="en-US"/>
              <a:t>Assignment operators</a:t>
            </a:r>
            <a:endParaRPr/>
          </a:p>
          <a:p>
            <a:pPr indent="-342900" lvl="0" marL="342900" rtl="0" algn="l">
              <a:spcBef>
                <a:spcPts val="640"/>
              </a:spcBef>
              <a:spcAft>
                <a:spcPts val="0"/>
              </a:spcAft>
              <a:buClr>
                <a:schemeClr val="dk1"/>
              </a:buClr>
              <a:buSzPts val="3200"/>
              <a:buChar char="•"/>
            </a:pPr>
            <a:r>
              <a:rPr lang="en-US"/>
              <a:t>Logical operators</a:t>
            </a:r>
            <a:endParaRPr/>
          </a:p>
          <a:p>
            <a:pPr indent="-342900" lvl="0" marL="342900" rtl="0" algn="l">
              <a:spcBef>
                <a:spcPts val="640"/>
              </a:spcBef>
              <a:spcAft>
                <a:spcPts val="0"/>
              </a:spcAft>
              <a:buClr>
                <a:schemeClr val="dk1"/>
              </a:buClr>
              <a:buSzPts val="3200"/>
              <a:buChar char="•"/>
            </a:pPr>
            <a:r>
              <a:rPr lang="en-US"/>
              <a:t>Conditional operators</a:t>
            </a:r>
            <a:endParaRPr/>
          </a:p>
          <a:p>
            <a:pPr indent="-342900" lvl="0" marL="342900" rtl="0" algn="l">
              <a:spcBef>
                <a:spcPts val="640"/>
              </a:spcBef>
              <a:spcAft>
                <a:spcPts val="0"/>
              </a:spcAft>
              <a:buClr>
                <a:schemeClr val="dk1"/>
              </a:buClr>
              <a:buSzPts val="3200"/>
              <a:buChar char="•"/>
            </a:pPr>
            <a:r>
              <a:rPr lang="en-US"/>
              <a:t>=== or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Conditional statements</a:t>
            </a:r>
            <a:endParaRPr/>
          </a:p>
        </p:txBody>
      </p:sp>
      <p:pic>
        <p:nvPicPr>
          <p:cNvPr descr="man standing in the middle of woods" id="314" name="Google Shape;314;p19"/>
          <p:cNvPicPr preferRelativeResize="0"/>
          <p:nvPr>
            <p:ph idx="1" type="body"/>
          </p:nvPr>
        </p:nvPicPr>
        <p:blipFill rotWithShape="1">
          <a:blip r:embed="rId3">
            <a:alphaModFix/>
          </a:blip>
          <a:srcRect b="0" l="0" r="0" t="0"/>
          <a:stretch/>
        </p:blipFill>
        <p:spPr>
          <a:xfrm>
            <a:off x="457200" y="1123950"/>
            <a:ext cx="2715260" cy="339407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15" name="Google Shape;315;p19"/>
          <p:cNvSpPr txBox="1"/>
          <p:nvPr/>
        </p:nvSpPr>
        <p:spPr>
          <a:xfrm>
            <a:off x="3581400" y="1352550"/>
            <a:ext cx="4495800"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To be or not to be?</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if statement</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if else statement</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else if statement</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switch statement</a:t>
            </a:r>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break keyword</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7</a:t>
            </a:r>
            <a:endParaRPr/>
          </a:p>
        </p:txBody>
      </p:sp>
      <p:sp>
        <p:nvSpPr>
          <p:cNvPr id="96" name="Google Shape;96;p2"/>
          <p:cNvSpPr txBox="1"/>
          <p:nvPr>
            <p:ph idx="1" type="body"/>
          </p:nvPr>
        </p:nvSpPr>
        <p:spPr>
          <a:xfrm>
            <a:off x="457200" y="1200150"/>
            <a:ext cx="8229600" cy="3657599"/>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sz="3400"/>
              <a:t>ECMAScript</a:t>
            </a:r>
            <a:endParaRPr/>
          </a:p>
          <a:p>
            <a:pPr indent="-342900" lvl="0" marL="342900" rtl="0" algn="l">
              <a:spcBef>
                <a:spcPts val="476"/>
              </a:spcBef>
              <a:spcAft>
                <a:spcPts val="0"/>
              </a:spcAft>
              <a:buClr>
                <a:schemeClr val="dk1"/>
              </a:buClr>
              <a:buSzPct val="100000"/>
              <a:buChar char="•"/>
            </a:pPr>
            <a:r>
              <a:rPr lang="en-US" sz="3400"/>
              <a:t>JavaScript vs Java</a:t>
            </a:r>
            <a:endParaRPr/>
          </a:p>
          <a:p>
            <a:pPr indent="-342900" lvl="0" marL="342900" rtl="0" algn="l">
              <a:spcBef>
                <a:spcPts val="476"/>
              </a:spcBef>
              <a:spcAft>
                <a:spcPts val="0"/>
              </a:spcAft>
              <a:buClr>
                <a:schemeClr val="dk1"/>
              </a:buClr>
              <a:buSzPct val="100000"/>
              <a:buChar char="•"/>
            </a:pPr>
            <a:r>
              <a:rPr lang="en-US" sz="3400"/>
              <a:t>Popularity and Importance</a:t>
            </a:r>
            <a:endParaRPr/>
          </a:p>
          <a:p>
            <a:pPr indent="-342900" lvl="0" marL="342900" rtl="0" algn="l">
              <a:spcBef>
                <a:spcPts val="476"/>
              </a:spcBef>
              <a:spcAft>
                <a:spcPts val="0"/>
              </a:spcAft>
              <a:buClr>
                <a:schemeClr val="dk1"/>
              </a:buClr>
              <a:buSzPct val="100000"/>
              <a:buChar char="•"/>
            </a:pPr>
            <a:r>
              <a:rPr lang="en-US" sz="3400"/>
              <a:t>Basics of JavaScript</a:t>
            </a:r>
            <a:endParaRPr/>
          </a:p>
          <a:p>
            <a:pPr indent="-342900" lvl="0" marL="342900" rtl="0" algn="l">
              <a:spcBef>
                <a:spcPts val="476"/>
              </a:spcBef>
              <a:spcAft>
                <a:spcPts val="0"/>
              </a:spcAft>
              <a:buClr>
                <a:schemeClr val="dk1"/>
              </a:buClr>
              <a:buSzPct val="100000"/>
              <a:buChar char="•"/>
            </a:pPr>
            <a:r>
              <a:rPr lang="en-US" sz="3400"/>
              <a:t>JS Statements</a:t>
            </a:r>
            <a:endParaRPr/>
          </a:p>
          <a:p>
            <a:pPr indent="-342900" lvl="0" marL="342900" rtl="0" algn="l">
              <a:spcBef>
                <a:spcPts val="476"/>
              </a:spcBef>
              <a:spcAft>
                <a:spcPts val="0"/>
              </a:spcAft>
              <a:buClr>
                <a:schemeClr val="dk1"/>
              </a:buClr>
              <a:buSzPct val="100000"/>
              <a:buChar char="•"/>
            </a:pPr>
            <a:r>
              <a:rPr lang="en-US" sz="3400"/>
              <a:t>JS Functions</a:t>
            </a:r>
            <a:endParaRPr/>
          </a:p>
          <a:p>
            <a:pPr indent="-342900" lvl="0" marL="342900" rtl="0" algn="l">
              <a:spcBef>
                <a:spcPts val="476"/>
              </a:spcBef>
              <a:spcAft>
                <a:spcPts val="0"/>
              </a:spcAft>
              <a:buClr>
                <a:schemeClr val="dk1"/>
              </a:buClr>
              <a:buSzPct val="100000"/>
              <a:buChar char="•"/>
            </a:pPr>
            <a:r>
              <a:rPr lang="en-US" sz="3400"/>
              <a:t>Adding JS to your website</a:t>
            </a:r>
            <a:endParaRPr/>
          </a:p>
          <a:p>
            <a:pPr indent="-342900" lvl="0" marL="342900" rtl="0" algn="l">
              <a:spcBef>
                <a:spcPts val="476"/>
              </a:spcBef>
              <a:spcAft>
                <a:spcPts val="0"/>
              </a:spcAft>
              <a:buClr>
                <a:schemeClr val="dk1"/>
              </a:buClr>
              <a:buSzPct val="100000"/>
              <a:buChar char="•"/>
            </a:pPr>
            <a:r>
              <a:rPr lang="en-US" sz="3400"/>
              <a:t>Document Object Model </a:t>
            </a:r>
            <a:endParaRPr/>
          </a:p>
          <a:p>
            <a:pPr indent="-342900" lvl="0" marL="342900" rtl="0" algn="l">
              <a:spcBef>
                <a:spcPts val="476"/>
              </a:spcBef>
              <a:spcAft>
                <a:spcPts val="0"/>
              </a:spcAft>
              <a:buClr>
                <a:schemeClr val="dk1"/>
              </a:buClr>
              <a:buSzPct val="100000"/>
              <a:buChar char="•"/>
            </a:pPr>
            <a:r>
              <a:rPr lang="en-US" sz="3400"/>
              <a:t>Manipulating DOM</a:t>
            </a:r>
            <a:endParaRPr/>
          </a:p>
          <a:p>
            <a:pPr indent="-342900" lvl="0" marL="342900" rtl="0" algn="l">
              <a:spcBef>
                <a:spcPts val="476"/>
              </a:spcBef>
              <a:spcAft>
                <a:spcPts val="0"/>
              </a:spcAft>
              <a:buClr>
                <a:schemeClr val="dk1"/>
              </a:buClr>
              <a:buSzPct val="100000"/>
              <a:buChar char="•"/>
            </a:pPr>
            <a:r>
              <a:rPr lang="en-US" sz="3400"/>
              <a:t>Events</a:t>
            </a:r>
            <a:endParaRPr/>
          </a:p>
          <a:p>
            <a:pPr indent="-342900" lvl="0" marL="342900" rtl="0" algn="l">
              <a:spcBef>
                <a:spcPts val="476"/>
              </a:spcBef>
              <a:spcAft>
                <a:spcPts val="0"/>
              </a:spcAft>
              <a:buClr>
                <a:schemeClr val="dk1"/>
              </a:buClr>
              <a:buSzPct val="100000"/>
              <a:buChar char="•"/>
            </a:pPr>
            <a:r>
              <a:rPr lang="en-US" sz="3400"/>
              <a:t>Exception handling</a:t>
            </a:r>
            <a:endParaRPr/>
          </a:p>
          <a:p>
            <a:pPr indent="-342900" lvl="0" marL="342900" rtl="0" algn="l">
              <a:spcBef>
                <a:spcPts val="476"/>
              </a:spcBef>
              <a:spcAft>
                <a:spcPts val="0"/>
              </a:spcAft>
              <a:buClr>
                <a:schemeClr val="dk1"/>
              </a:buClr>
              <a:buSzPct val="100000"/>
              <a:buChar char="•"/>
            </a:pPr>
            <a:r>
              <a:rPr lang="en-US" sz="3400"/>
              <a:t>Forms and JS</a:t>
            </a:r>
            <a:endParaRPr/>
          </a:p>
          <a:p>
            <a:pPr indent="-342900" lvl="0" marL="342900" rtl="0" algn="l">
              <a:spcBef>
                <a:spcPts val="476"/>
              </a:spcBef>
              <a:spcAft>
                <a:spcPts val="0"/>
              </a:spcAft>
              <a:buClr>
                <a:schemeClr val="dk1"/>
              </a:buClr>
              <a:buSzPct val="100000"/>
              <a:buChar char="•"/>
            </a:pPr>
            <a:r>
              <a:rPr lang="en-US" sz="3400"/>
              <a:t>Cookies</a:t>
            </a:r>
            <a:endParaRPr/>
          </a:p>
          <a:p>
            <a:pPr indent="-342900" lvl="0" marL="342900" rtl="0" algn="l">
              <a:spcBef>
                <a:spcPts val="476"/>
              </a:spcBef>
              <a:spcAft>
                <a:spcPts val="0"/>
              </a:spcAft>
              <a:buClr>
                <a:schemeClr val="dk1"/>
              </a:buClr>
              <a:buSzPct val="100000"/>
              <a:buChar char="•"/>
            </a:pPr>
            <a:r>
              <a:rPr lang="en-US" sz="3400"/>
              <a:t>Browser Object Model </a:t>
            </a:r>
            <a:endParaRPr/>
          </a:p>
          <a:p>
            <a:pPr indent="-342900" lvl="0" marL="342900" rtl="0" algn="l">
              <a:spcBef>
                <a:spcPts val="476"/>
              </a:spcBef>
              <a:spcAft>
                <a:spcPts val="0"/>
              </a:spcAft>
              <a:buClr>
                <a:schemeClr val="dk1"/>
              </a:buClr>
              <a:buSzPct val="100000"/>
              <a:buChar char="•"/>
            </a:pPr>
            <a:r>
              <a:rPr lang="en-US" sz="3400"/>
              <a:t>Fake namespaces and IIFEs</a:t>
            </a:r>
            <a:endParaRPr/>
          </a:p>
          <a:p>
            <a:pPr indent="-342900" lvl="0" marL="342900" rtl="0" algn="l">
              <a:spcBef>
                <a:spcPts val="476"/>
              </a:spcBef>
              <a:spcAft>
                <a:spcPts val="0"/>
              </a:spcAft>
              <a:buClr>
                <a:schemeClr val="dk1"/>
              </a:buClr>
              <a:buSzPct val="100000"/>
              <a:buChar char="•"/>
            </a:pPr>
            <a:r>
              <a:rPr lang="en-US" sz="3400"/>
              <a:t>Best practices</a:t>
            </a:r>
            <a:endParaRPr/>
          </a:p>
          <a:p>
            <a:pPr indent="-342900" lvl="0" marL="342900" rtl="0" algn="l">
              <a:spcBef>
                <a:spcPts val="476"/>
              </a:spcBef>
              <a:spcAft>
                <a:spcPts val="0"/>
              </a:spcAft>
              <a:buClr>
                <a:schemeClr val="dk1"/>
              </a:buClr>
              <a:buSzPct val="100000"/>
              <a:buChar char="•"/>
            </a:pPr>
            <a:r>
              <a:rPr lang="en-US" sz="3400"/>
              <a:t>Motivational tips</a:t>
            </a:r>
            <a:endParaRPr/>
          </a:p>
          <a:p>
            <a:pPr indent="-342900" lvl="0" marL="342900" rtl="0" algn="l">
              <a:spcBef>
                <a:spcPts val="476"/>
              </a:spcBef>
              <a:spcAft>
                <a:spcPts val="0"/>
              </a:spcAft>
              <a:buClr>
                <a:schemeClr val="dk1"/>
              </a:buClr>
              <a:buSzPct val="100000"/>
              <a:buChar char="•"/>
            </a:pPr>
            <a:r>
              <a:rPr lang="en-US" sz="3400"/>
              <a:t>Assignments</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Iterative statements- Loops</a:t>
            </a:r>
            <a:endParaRPr/>
          </a:p>
        </p:txBody>
      </p:sp>
      <p:sp>
        <p:nvSpPr>
          <p:cNvPr id="322" name="Google Shape;322;p20"/>
          <p:cNvSpPr txBox="1"/>
          <p:nvPr>
            <p:ph idx="1" type="body"/>
          </p:nvPr>
        </p:nvSpPr>
        <p:spPr>
          <a:xfrm>
            <a:off x="457200" y="1200151"/>
            <a:ext cx="5171874" cy="373737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Make hay while the sun shines</a:t>
            </a:r>
            <a:endParaRPr/>
          </a:p>
          <a:p>
            <a:pPr indent="-342900" lvl="0" marL="342900" rtl="0" algn="l">
              <a:spcBef>
                <a:spcPts val="640"/>
              </a:spcBef>
              <a:spcAft>
                <a:spcPts val="0"/>
              </a:spcAft>
              <a:buClr>
                <a:schemeClr val="dk1"/>
              </a:buClr>
              <a:buSzPts val="3200"/>
              <a:buChar char="•"/>
            </a:pPr>
            <a:r>
              <a:rPr lang="en-US"/>
              <a:t>For loop- fixed iteration</a:t>
            </a:r>
            <a:endParaRPr/>
          </a:p>
          <a:p>
            <a:pPr indent="-342900" lvl="0" marL="342900" rtl="0" algn="l">
              <a:spcBef>
                <a:spcPts val="640"/>
              </a:spcBef>
              <a:spcAft>
                <a:spcPts val="0"/>
              </a:spcAft>
              <a:buClr>
                <a:schemeClr val="dk1"/>
              </a:buClr>
              <a:buSzPts val="3200"/>
              <a:buChar char="•"/>
            </a:pPr>
            <a:r>
              <a:rPr lang="en-US"/>
              <a:t>While loop- depends on state</a:t>
            </a:r>
            <a:endParaRPr/>
          </a:p>
          <a:p>
            <a:pPr indent="-342900" lvl="0" marL="342900" rtl="0" algn="l">
              <a:spcBef>
                <a:spcPts val="640"/>
              </a:spcBef>
              <a:spcAft>
                <a:spcPts val="0"/>
              </a:spcAft>
              <a:buClr>
                <a:schemeClr val="dk1"/>
              </a:buClr>
              <a:buSzPts val="3200"/>
              <a:buChar char="•"/>
            </a:pPr>
            <a:r>
              <a:rPr lang="en-US"/>
              <a:t>The continue keyword</a:t>
            </a:r>
            <a:endParaRPr/>
          </a:p>
          <a:p>
            <a:pPr indent="-342900" lvl="0" marL="342900" rtl="0" algn="l">
              <a:spcBef>
                <a:spcPts val="640"/>
              </a:spcBef>
              <a:spcAft>
                <a:spcPts val="0"/>
              </a:spcAft>
              <a:buClr>
                <a:schemeClr val="dk1"/>
              </a:buClr>
              <a:buSzPts val="3200"/>
              <a:buChar char="•"/>
            </a:pPr>
            <a:r>
              <a:rPr lang="en-US"/>
              <a:t>The foreach loop</a:t>
            </a:r>
            <a:endParaRPr/>
          </a:p>
          <a:p>
            <a:pPr indent="-139700" lvl="0" marL="342900" rtl="0" algn="l">
              <a:spcBef>
                <a:spcPts val="640"/>
              </a:spcBef>
              <a:spcAft>
                <a:spcPts val="0"/>
              </a:spcAft>
              <a:buClr>
                <a:schemeClr val="dk1"/>
              </a:buClr>
              <a:buSzPts val="3200"/>
              <a:buNone/>
            </a:pPr>
            <a:r>
              <a:t/>
            </a:r>
            <a:endParaRPr/>
          </a:p>
        </p:txBody>
      </p:sp>
      <p:pic>
        <p:nvPicPr>
          <p:cNvPr descr="landscape photography of bale of hays" id="323" name="Google Shape;323;p20"/>
          <p:cNvPicPr preferRelativeResize="0"/>
          <p:nvPr/>
        </p:nvPicPr>
        <p:blipFill rotWithShape="1">
          <a:blip r:embed="rId3">
            <a:alphaModFix/>
          </a:blip>
          <a:srcRect b="0" l="0" r="0" t="0"/>
          <a:stretch/>
        </p:blipFill>
        <p:spPr>
          <a:xfrm>
            <a:off x="4953000" y="1733550"/>
            <a:ext cx="4113106" cy="27432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Functions</a:t>
            </a:r>
            <a:endParaRPr/>
          </a:p>
        </p:txBody>
      </p:sp>
      <p:sp>
        <p:nvSpPr>
          <p:cNvPr id="330" name="Google Shape;330;p2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sz="4600"/>
              <a:t>In built functions</a:t>
            </a:r>
            <a:endParaRPr/>
          </a:p>
          <a:p>
            <a:pPr indent="-342900" lvl="0" marL="342900" rtl="0" algn="l">
              <a:spcBef>
                <a:spcPts val="782"/>
              </a:spcBef>
              <a:spcAft>
                <a:spcPts val="0"/>
              </a:spcAft>
              <a:buClr>
                <a:schemeClr val="dk1"/>
              </a:buClr>
              <a:buSzPct val="100000"/>
              <a:buChar char="•"/>
            </a:pPr>
            <a:r>
              <a:rPr lang="en-US" sz="4600"/>
              <a:t>Why create functions?</a:t>
            </a:r>
            <a:endParaRPr/>
          </a:p>
          <a:p>
            <a:pPr indent="-285750" lvl="1" marL="742950" rtl="0" algn="l">
              <a:spcBef>
                <a:spcPts val="714"/>
              </a:spcBef>
              <a:spcAft>
                <a:spcPts val="0"/>
              </a:spcAft>
              <a:buClr>
                <a:schemeClr val="dk1"/>
              </a:buClr>
              <a:buSzPct val="100000"/>
              <a:buChar char="–"/>
            </a:pPr>
            <a:r>
              <a:rPr lang="en-US" sz="4200"/>
              <a:t>Reuse</a:t>
            </a:r>
            <a:endParaRPr/>
          </a:p>
          <a:p>
            <a:pPr indent="-285750" lvl="1" marL="742950" rtl="0" algn="l">
              <a:spcBef>
                <a:spcPts val="714"/>
              </a:spcBef>
              <a:spcAft>
                <a:spcPts val="0"/>
              </a:spcAft>
              <a:buClr>
                <a:schemeClr val="dk1"/>
              </a:buClr>
              <a:buSzPct val="100000"/>
              <a:buChar char="–"/>
            </a:pPr>
            <a:r>
              <a:rPr lang="en-US" sz="4200"/>
              <a:t>A single concern for each function</a:t>
            </a:r>
            <a:endParaRPr/>
          </a:p>
          <a:p>
            <a:pPr indent="-342900" lvl="0" marL="342900" rtl="0" algn="l">
              <a:spcBef>
                <a:spcPts val="782"/>
              </a:spcBef>
              <a:spcAft>
                <a:spcPts val="0"/>
              </a:spcAft>
              <a:buClr>
                <a:schemeClr val="dk1"/>
              </a:buClr>
              <a:buSzPct val="100000"/>
              <a:buChar char="•"/>
            </a:pPr>
            <a:r>
              <a:rPr lang="en-US" sz="4600"/>
              <a:t>What 3 types of functions we just talked about?</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Functions</a:t>
            </a:r>
            <a:endParaRPr/>
          </a:p>
        </p:txBody>
      </p:sp>
      <p:sp>
        <p:nvSpPr>
          <p:cNvPr id="337" name="Google Shape;337;p22"/>
          <p:cNvSpPr txBox="1"/>
          <p:nvPr>
            <p:ph idx="1" type="body"/>
          </p:nvPr>
        </p:nvSpPr>
        <p:spPr>
          <a:xfrm>
            <a:off x="457200" y="1200150"/>
            <a:ext cx="8229600" cy="3886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sz="4600"/>
              <a:t>When does the function execute? </a:t>
            </a:r>
            <a:endParaRPr/>
          </a:p>
          <a:p>
            <a:pPr indent="-285750" lvl="1" marL="742950" rtl="0" algn="l">
              <a:spcBef>
                <a:spcPts val="644"/>
              </a:spcBef>
              <a:spcAft>
                <a:spcPts val="0"/>
              </a:spcAft>
              <a:buClr>
                <a:schemeClr val="dk1"/>
              </a:buClr>
              <a:buSzPct val="100000"/>
              <a:buChar char="–"/>
            </a:pPr>
            <a:r>
              <a:rPr lang="en-US" sz="4600"/>
              <a:t>When an event occurs and function is called</a:t>
            </a:r>
            <a:endParaRPr/>
          </a:p>
          <a:p>
            <a:pPr indent="-285750" lvl="1" marL="742950" rtl="0" algn="l">
              <a:spcBef>
                <a:spcPts val="644"/>
              </a:spcBef>
              <a:spcAft>
                <a:spcPts val="0"/>
              </a:spcAft>
              <a:buClr>
                <a:schemeClr val="dk1"/>
              </a:buClr>
              <a:buSzPct val="100000"/>
              <a:buChar char="–"/>
            </a:pPr>
            <a:r>
              <a:rPr lang="en-US" sz="4600"/>
              <a:t>When it is called from the JavaScript code</a:t>
            </a:r>
            <a:endParaRPr/>
          </a:p>
          <a:p>
            <a:pPr indent="-285750" lvl="1" marL="742950" rtl="0" algn="l">
              <a:spcBef>
                <a:spcPts val="644"/>
              </a:spcBef>
              <a:spcAft>
                <a:spcPts val="0"/>
              </a:spcAft>
              <a:buClr>
                <a:schemeClr val="dk1"/>
              </a:buClr>
              <a:buSzPct val="100000"/>
              <a:buChar char="–"/>
            </a:pPr>
            <a:r>
              <a:rPr lang="en-US" sz="4600"/>
              <a:t>Automatically (self invoked)</a:t>
            </a:r>
            <a:endParaRPr/>
          </a:p>
          <a:p>
            <a:pPr indent="-342900" lvl="0" marL="342900" rtl="0" algn="l">
              <a:spcBef>
                <a:spcPts val="644"/>
              </a:spcBef>
              <a:spcAft>
                <a:spcPts val="0"/>
              </a:spcAft>
              <a:buClr>
                <a:schemeClr val="dk1"/>
              </a:buClr>
              <a:buSzPct val="100000"/>
              <a:buChar char="•"/>
            </a:pPr>
            <a:r>
              <a:rPr lang="en-US" sz="4600"/>
              <a:t>All arguments in JS function are optional!</a:t>
            </a:r>
            <a:endParaRPr/>
          </a:p>
          <a:p>
            <a:pPr indent="-342900" lvl="0" marL="342900" rtl="0" algn="l">
              <a:spcBef>
                <a:spcPts val="644"/>
              </a:spcBef>
              <a:spcAft>
                <a:spcPts val="0"/>
              </a:spcAft>
              <a:buClr>
                <a:schemeClr val="dk1"/>
              </a:buClr>
              <a:buSzPct val="100000"/>
              <a:buChar char="•"/>
            </a:pPr>
            <a:r>
              <a:rPr lang="en-US" sz="4600"/>
              <a:t>Variables created without a var keyword are global, even if they are created inside a function.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Pass by values, Pass by reference</a:t>
            </a:r>
            <a:endParaRPr/>
          </a:p>
        </p:txBody>
      </p:sp>
      <p:sp>
        <p:nvSpPr>
          <p:cNvPr id="344" name="Google Shape;344;p2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In JavaScript, primitives are passed by values and objects including arrays are passed by reference.</a:t>
            </a:r>
            <a:endParaRPr/>
          </a:p>
          <a:p>
            <a:pPr indent="-342900" lvl="0" marL="342900" rtl="0" algn="l">
              <a:spcBef>
                <a:spcPts val="496"/>
              </a:spcBef>
              <a:spcAft>
                <a:spcPts val="0"/>
              </a:spcAft>
              <a:buClr>
                <a:schemeClr val="dk1"/>
              </a:buClr>
              <a:buSzPct val="100000"/>
              <a:buChar char="•"/>
            </a:pPr>
            <a:r>
              <a:rPr lang="en-US"/>
              <a:t>Pass by value-</a:t>
            </a:r>
            <a:endParaRPr/>
          </a:p>
          <a:p>
            <a:pPr indent="0" lvl="0" marL="0" rtl="0" algn="l">
              <a:spcBef>
                <a:spcPts val="403"/>
              </a:spcBef>
              <a:spcAft>
                <a:spcPts val="0"/>
              </a:spcAft>
              <a:buClr>
                <a:srgbClr val="569CD6"/>
              </a:buClr>
              <a:buSzPct val="100000"/>
              <a:buNone/>
            </a:pPr>
            <a:r>
              <a:rPr b="0" lang="en-US" sz="2600">
                <a:solidFill>
                  <a:srgbClr val="569CD6"/>
                </a:solidFill>
                <a:latin typeface="Consolas"/>
                <a:ea typeface="Consolas"/>
                <a:cs typeface="Consolas"/>
                <a:sym typeface="Consolas"/>
              </a:rPr>
              <a:t>function</a:t>
            </a:r>
            <a:r>
              <a:rPr b="0" lang="en-US" sz="2600">
                <a:solidFill>
                  <a:srgbClr val="D4D4D4"/>
                </a:solidFill>
                <a:latin typeface="Consolas"/>
                <a:ea typeface="Consolas"/>
                <a:cs typeface="Consolas"/>
                <a:sym typeface="Consolas"/>
              </a:rPr>
              <a:t> </a:t>
            </a:r>
            <a:r>
              <a:rPr b="0" lang="en-US" sz="2600">
                <a:solidFill>
                  <a:srgbClr val="DCDCAA"/>
                </a:solidFill>
                <a:latin typeface="Consolas"/>
                <a:ea typeface="Consolas"/>
                <a:cs typeface="Consolas"/>
                <a:sym typeface="Consolas"/>
              </a:rPr>
              <a:t>test</a:t>
            </a:r>
            <a:r>
              <a:rPr b="0" lang="en-US" sz="2600">
                <a:solidFill>
                  <a:srgbClr val="D4D4D4"/>
                </a:solidFill>
                <a:latin typeface="Consolas"/>
                <a:ea typeface="Consolas"/>
                <a:cs typeface="Consolas"/>
                <a:sym typeface="Consolas"/>
              </a:rPr>
              <a:t>(</a:t>
            </a:r>
            <a:r>
              <a:rPr lang="en-US" sz="2600">
                <a:solidFill>
                  <a:srgbClr val="9CDCFE"/>
                </a:solidFill>
                <a:latin typeface="Consolas"/>
                <a:ea typeface="Consolas"/>
                <a:cs typeface="Consolas"/>
                <a:sym typeface="Consolas"/>
              </a:rPr>
              <a:t>y</a:t>
            </a:r>
            <a:r>
              <a:rPr b="0" lang="en-US" sz="2600">
                <a:solidFill>
                  <a:srgbClr val="D4D4D4"/>
                </a:solidFill>
                <a:latin typeface="Consolas"/>
                <a:ea typeface="Consolas"/>
                <a:cs typeface="Consolas"/>
                <a:sym typeface="Consolas"/>
              </a:rPr>
              <a:t>) {</a:t>
            </a:r>
            <a:endParaRPr/>
          </a:p>
          <a:p>
            <a:pPr indent="0" lvl="0" marL="0" rtl="0" algn="l">
              <a:spcBef>
                <a:spcPts val="403"/>
              </a:spcBef>
              <a:spcAft>
                <a:spcPts val="0"/>
              </a:spcAft>
              <a:buClr>
                <a:srgbClr val="D4D4D4"/>
              </a:buClr>
              <a:buSzPct val="100000"/>
              <a:buNone/>
            </a:pPr>
            <a:r>
              <a:rPr b="0" lang="en-US" sz="2600">
                <a:solidFill>
                  <a:srgbClr val="D4D4D4"/>
                </a:solidFill>
                <a:latin typeface="Consolas"/>
                <a:ea typeface="Consolas"/>
                <a:cs typeface="Consolas"/>
                <a:sym typeface="Consolas"/>
              </a:rPr>
              <a:t>    </a:t>
            </a:r>
            <a:r>
              <a:rPr lang="en-US" sz="2600">
                <a:solidFill>
                  <a:srgbClr val="9CDCFE"/>
                </a:solidFill>
                <a:latin typeface="Consolas"/>
                <a:ea typeface="Consolas"/>
                <a:cs typeface="Consolas"/>
                <a:sym typeface="Consolas"/>
              </a:rPr>
              <a:t>y</a:t>
            </a:r>
            <a:r>
              <a:rPr b="0" lang="en-US" sz="2600">
                <a:solidFill>
                  <a:srgbClr val="D4D4D4"/>
                </a:solidFill>
                <a:latin typeface="Consolas"/>
                <a:ea typeface="Consolas"/>
                <a:cs typeface="Consolas"/>
                <a:sym typeface="Consolas"/>
              </a:rPr>
              <a:t>++;</a:t>
            </a:r>
            <a:endParaRPr/>
          </a:p>
          <a:p>
            <a:pPr indent="0" lvl="0" marL="0" rtl="0" algn="l">
              <a:spcBef>
                <a:spcPts val="403"/>
              </a:spcBef>
              <a:spcAft>
                <a:spcPts val="0"/>
              </a:spcAft>
              <a:buClr>
                <a:srgbClr val="D4D4D4"/>
              </a:buClr>
              <a:buSzPct val="100000"/>
              <a:buNone/>
            </a:pPr>
            <a:r>
              <a:rPr b="0" lang="en-US" sz="2600">
                <a:solidFill>
                  <a:srgbClr val="D4D4D4"/>
                </a:solidFill>
                <a:latin typeface="Consolas"/>
                <a:ea typeface="Consolas"/>
                <a:cs typeface="Consolas"/>
                <a:sym typeface="Consolas"/>
              </a:rPr>
              <a:t>    </a:t>
            </a:r>
            <a:r>
              <a:rPr b="0" lang="en-US" sz="2600">
                <a:solidFill>
                  <a:srgbClr val="9CDCFE"/>
                </a:solidFill>
                <a:latin typeface="Consolas"/>
                <a:ea typeface="Consolas"/>
                <a:cs typeface="Consolas"/>
                <a:sym typeface="Consolas"/>
              </a:rPr>
              <a:t>console</a:t>
            </a:r>
            <a:r>
              <a:rPr b="0" lang="en-US" sz="2600">
                <a:solidFill>
                  <a:srgbClr val="D4D4D4"/>
                </a:solidFill>
                <a:latin typeface="Consolas"/>
                <a:ea typeface="Consolas"/>
                <a:cs typeface="Consolas"/>
                <a:sym typeface="Consolas"/>
              </a:rPr>
              <a:t>.</a:t>
            </a:r>
            <a:r>
              <a:rPr b="0" lang="en-US" sz="2600">
                <a:solidFill>
                  <a:srgbClr val="DCDCAA"/>
                </a:solidFill>
                <a:latin typeface="Consolas"/>
                <a:ea typeface="Consolas"/>
                <a:cs typeface="Consolas"/>
                <a:sym typeface="Consolas"/>
              </a:rPr>
              <a:t>log</a:t>
            </a:r>
            <a:r>
              <a:rPr b="0" lang="en-US" sz="2600">
                <a:solidFill>
                  <a:srgbClr val="D4D4D4"/>
                </a:solidFill>
                <a:latin typeface="Consolas"/>
                <a:ea typeface="Consolas"/>
                <a:cs typeface="Consolas"/>
                <a:sym typeface="Consolas"/>
              </a:rPr>
              <a:t>(y);</a:t>
            </a:r>
            <a:endParaRPr/>
          </a:p>
          <a:p>
            <a:pPr indent="0" lvl="0" marL="0" rtl="0" algn="l">
              <a:spcBef>
                <a:spcPts val="403"/>
              </a:spcBef>
              <a:spcAft>
                <a:spcPts val="0"/>
              </a:spcAft>
              <a:buClr>
                <a:srgbClr val="D4D4D4"/>
              </a:buClr>
              <a:buSzPct val="100000"/>
              <a:buNone/>
            </a:pPr>
            <a:r>
              <a:rPr b="0" lang="en-US" sz="2600">
                <a:solidFill>
                  <a:srgbClr val="D4D4D4"/>
                </a:solidFill>
                <a:latin typeface="Consolas"/>
                <a:ea typeface="Consolas"/>
                <a:cs typeface="Consolas"/>
                <a:sym typeface="Consolas"/>
              </a:rPr>
              <a:t>}</a:t>
            </a:r>
            <a:endParaRPr/>
          </a:p>
          <a:p>
            <a:pPr indent="0" lvl="0" marL="0" rtl="0" algn="l">
              <a:spcBef>
                <a:spcPts val="403"/>
              </a:spcBef>
              <a:spcAft>
                <a:spcPts val="0"/>
              </a:spcAft>
              <a:buClr>
                <a:srgbClr val="D4D4D4"/>
              </a:buClr>
              <a:buSzPct val="100000"/>
              <a:buNone/>
            </a:pPr>
            <a:r>
              <a:rPr b="0" lang="en-US" sz="2600">
                <a:solidFill>
                  <a:srgbClr val="D4D4D4"/>
                </a:solidFill>
                <a:latin typeface="Consolas"/>
                <a:ea typeface="Consolas"/>
                <a:cs typeface="Consolas"/>
                <a:sym typeface="Consolas"/>
              </a:rPr>
              <a:t>x = </a:t>
            </a:r>
            <a:r>
              <a:rPr b="0" lang="en-US" sz="2600">
                <a:solidFill>
                  <a:srgbClr val="B5CEA8"/>
                </a:solidFill>
                <a:latin typeface="Consolas"/>
                <a:ea typeface="Consolas"/>
                <a:cs typeface="Consolas"/>
                <a:sym typeface="Consolas"/>
              </a:rPr>
              <a:t>3</a:t>
            </a:r>
            <a:endParaRPr b="0" sz="2600">
              <a:solidFill>
                <a:srgbClr val="D4D4D4"/>
              </a:solidFill>
              <a:latin typeface="Consolas"/>
              <a:ea typeface="Consolas"/>
              <a:cs typeface="Consolas"/>
              <a:sym typeface="Consolas"/>
            </a:endParaRPr>
          </a:p>
          <a:p>
            <a:pPr indent="0" lvl="0" marL="0" rtl="0" algn="l">
              <a:spcBef>
                <a:spcPts val="403"/>
              </a:spcBef>
              <a:spcAft>
                <a:spcPts val="0"/>
              </a:spcAft>
              <a:buClr>
                <a:srgbClr val="DCDCAA"/>
              </a:buClr>
              <a:buSzPct val="100000"/>
              <a:buNone/>
            </a:pPr>
            <a:r>
              <a:rPr b="0" lang="en-US" sz="2600">
                <a:solidFill>
                  <a:srgbClr val="DCDCAA"/>
                </a:solidFill>
                <a:latin typeface="Consolas"/>
                <a:ea typeface="Consolas"/>
                <a:cs typeface="Consolas"/>
                <a:sym typeface="Consolas"/>
              </a:rPr>
              <a:t>test</a:t>
            </a:r>
            <a:r>
              <a:rPr b="0" lang="en-US" sz="2600">
                <a:solidFill>
                  <a:srgbClr val="D4D4D4"/>
                </a:solidFill>
                <a:latin typeface="Consolas"/>
                <a:ea typeface="Consolas"/>
                <a:cs typeface="Consolas"/>
                <a:sym typeface="Consolas"/>
              </a:rPr>
              <a:t>(x)</a:t>
            </a:r>
            <a:endParaRPr/>
          </a:p>
          <a:p>
            <a:pPr indent="0" lvl="0" marL="0" rtl="0" algn="l">
              <a:spcBef>
                <a:spcPts val="403"/>
              </a:spcBef>
              <a:spcAft>
                <a:spcPts val="0"/>
              </a:spcAft>
              <a:buClr>
                <a:srgbClr val="9CDCFE"/>
              </a:buClr>
              <a:buSzPct val="100000"/>
              <a:buNone/>
            </a:pPr>
            <a:r>
              <a:rPr b="0" lang="en-US" sz="2600">
                <a:solidFill>
                  <a:srgbClr val="9CDCFE"/>
                </a:solidFill>
                <a:latin typeface="Consolas"/>
                <a:ea typeface="Consolas"/>
                <a:cs typeface="Consolas"/>
                <a:sym typeface="Consolas"/>
              </a:rPr>
              <a:t>console</a:t>
            </a:r>
            <a:r>
              <a:rPr b="0" lang="en-US" sz="2600">
                <a:solidFill>
                  <a:srgbClr val="D4D4D4"/>
                </a:solidFill>
                <a:latin typeface="Consolas"/>
                <a:ea typeface="Consolas"/>
                <a:cs typeface="Consolas"/>
                <a:sym typeface="Consolas"/>
              </a:rPr>
              <a:t>.</a:t>
            </a:r>
            <a:r>
              <a:rPr b="0" lang="en-US" sz="2600">
                <a:solidFill>
                  <a:srgbClr val="DCDCAA"/>
                </a:solidFill>
                <a:latin typeface="Consolas"/>
                <a:ea typeface="Consolas"/>
                <a:cs typeface="Consolas"/>
                <a:sym typeface="Consolas"/>
              </a:rPr>
              <a:t>log</a:t>
            </a:r>
            <a:r>
              <a:rPr b="0" lang="en-US" sz="2600">
                <a:solidFill>
                  <a:srgbClr val="D4D4D4"/>
                </a:solidFill>
                <a:latin typeface="Consolas"/>
                <a:ea typeface="Consolas"/>
                <a:cs typeface="Consolas"/>
                <a:sym typeface="Consolas"/>
              </a:rPr>
              <a:t>(</a:t>
            </a:r>
            <a:r>
              <a:rPr lang="en-US" sz="2600">
                <a:solidFill>
                  <a:srgbClr val="9CDCFE"/>
                </a:solidFill>
                <a:latin typeface="Consolas"/>
                <a:ea typeface="Consolas"/>
                <a:cs typeface="Consolas"/>
                <a:sym typeface="Consolas"/>
              </a:rPr>
              <a:t>x</a:t>
            </a:r>
            <a:r>
              <a:rPr b="0" lang="en-US" sz="2600">
                <a:solidFill>
                  <a:srgbClr val="D4D4D4"/>
                </a:solidFill>
                <a:latin typeface="Consolas"/>
                <a:ea typeface="Consolas"/>
                <a:cs typeface="Consolas"/>
                <a:sym typeface="Consolas"/>
              </a:rPr>
              <a:t>);</a:t>
            </a:r>
            <a:endParaRPr/>
          </a:p>
          <a:p>
            <a:pPr indent="-185420" lvl="0" marL="342900" rtl="0" algn="l">
              <a:spcBef>
                <a:spcPts val="496"/>
              </a:spcBef>
              <a:spcAft>
                <a:spcPts val="0"/>
              </a:spcAft>
              <a:buClr>
                <a:schemeClr val="dk1"/>
              </a:buClr>
              <a:buSzPct val="100000"/>
              <a:buNone/>
            </a:pPr>
            <a:r>
              <a:t/>
            </a:r>
            <a:endParaRPr/>
          </a:p>
        </p:txBody>
      </p:sp>
      <p:grpSp>
        <p:nvGrpSpPr>
          <p:cNvPr id="345" name="Google Shape;345;p23"/>
          <p:cNvGrpSpPr/>
          <p:nvPr/>
        </p:nvGrpSpPr>
        <p:grpSpPr>
          <a:xfrm>
            <a:off x="4465343" y="2801492"/>
            <a:ext cx="670512" cy="1343915"/>
            <a:chOff x="655343" y="1142"/>
            <a:chExt cx="670512" cy="1343915"/>
          </a:xfrm>
        </p:grpSpPr>
        <p:sp>
          <p:nvSpPr>
            <p:cNvPr id="346" name="Google Shape;346;p23"/>
            <p:cNvSpPr/>
            <p:nvPr/>
          </p:nvSpPr>
          <p:spPr>
            <a:xfrm>
              <a:off x="655343" y="674545"/>
              <a:ext cx="670512" cy="670512"/>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txBox="1"/>
            <p:nvPr/>
          </p:nvSpPr>
          <p:spPr>
            <a:xfrm>
              <a:off x="753537" y="772739"/>
              <a:ext cx="474124" cy="474124"/>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3</a:t>
              </a:r>
              <a:endParaRPr sz="3100">
                <a:solidFill>
                  <a:schemeClr val="lt1"/>
                </a:solidFill>
                <a:latin typeface="Calibri"/>
                <a:ea typeface="Calibri"/>
                <a:cs typeface="Calibri"/>
                <a:sym typeface="Calibri"/>
              </a:endParaRPr>
            </a:p>
          </p:txBody>
        </p:sp>
        <p:sp>
          <p:nvSpPr>
            <p:cNvPr id="348" name="Google Shape;348;p23"/>
            <p:cNvSpPr/>
            <p:nvPr/>
          </p:nvSpPr>
          <p:spPr>
            <a:xfrm rot="-5400000">
              <a:off x="694247" y="355786"/>
              <a:ext cx="592704" cy="195886"/>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672106" y="1142"/>
              <a:ext cx="636986" cy="509589"/>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txBox="1"/>
            <p:nvPr/>
          </p:nvSpPr>
          <p:spPr>
            <a:xfrm>
              <a:off x="687031" y="16067"/>
              <a:ext cx="607136" cy="479739"/>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x</a:t>
              </a:r>
              <a:endParaRPr sz="2700">
                <a:solidFill>
                  <a:schemeClr val="lt1"/>
                </a:solidFill>
                <a:latin typeface="Calibri"/>
                <a:ea typeface="Calibri"/>
                <a:cs typeface="Calibri"/>
                <a:sym typeface="Calibri"/>
              </a:endParaRPr>
            </a:p>
          </p:txBody>
        </p:sp>
      </p:grpSp>
      <p:grpSp>
        <p:nvGrpSpPr>
          <p:cNvPr id="351" name="Google Shape;351;p23"/>
          <p:cNvGrpSpPr/>
          <p:nvPr/>
        </p:nvGrpSpPr>
        <p:grpSpPr>
          <a:xfrm>
            <a:off x="6286500" y="2800514"/>
            <a:ext cx="914400" cy="1346035"/>
            <a:chOff x="0" y="164"/>
            <a:chExt cx="914400" cy="1346035"/>
          </a:xfrm>
        </p:grpSpPr>
        <p:sp>
          <p:nvSpPr>
            <p:cNvPr id="352" name="Google Shape;352;p23"/>
            <p:cNvSpPr/>
            <p:nvPr/>
          </p:nvSpPr>
          <p:spPr>
            <a:xfrm>
              <a:off x="0" y="164"/>
              <a:ext cx="914400" cy="538348"/>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txBox="1"/>
            <p:nvPr/>
          </p:nvSpPr>
          <p:spPr>
            <a:xfrm>
              <a:off x="15768" y="15932"/>
              <a:ext cx="882864" cy="50681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y</a:t>
              </a:r>
              <a:endParaRPr sz="2300">
                <a:solidFill>
                  <a:schemeClr val="lt1"/>
                </a:solidFill>
                <a:latin typeface="Calibri"/>
                <a:ea typeface="Calibri"/>
                <a:cs typeface="Calibri"/>
                <a:sym typeface="Calibri"/>
              </a:endParaRPr>
            </a:p>
          </p:txBody>
        </p:sp>
        <p:sp>
          <p:nvSpPr>
            <p:cNvPr id="354" name="Google Shape;354;p23"/>
            <p:cNvSpPr/>
            <p:nvPr/>
          </p:nvSpPr>
          <p:spPr>
            <a:xfrm rot="5400000">
              <a:off x="356198" y="552053"/>
              <a:ext cx="202003" cy="242256"/>
            </a:xfrm>
            <a:prstGeom prst="righ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txBox="1"/>
            <p:nvPr/>
          </p:nvSpPr>
          <p:spPr>
            <a:xfrm>
              <a:off x="384523" y="572180"/>
              <a:ext cx="145354" cy="141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sz="1000">
                <a:solidFill>
                  <a:schemeClr val="lt1"/>
                </a:solidFill>
                <a:latin typeface="Calibri"/>
                <a:ea typeface="Calibri"/>
                <a:cs typeface="Calibri"/>
                <a:sym typeface="Calibri"/>
              </a:endParaRPr>
            </a:p>
          </p:txBody>
        </p:sp>
        <p:sp>
          <p:nvSpPr>
            <p:cNvPr id="356" name="Google Shape;356;p23"/>
            <p:cNvSpPr/>
            <p:nvPr/>
          </p:nvSpPr>
          <p:spPr>
            <a:xfrm>
              <a:off x="0" y="807851"/>
              <a:ext cx="914400" cy="538348"/>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txBox="1"/>
            <p:nvPr/>
          </p:nvSpPr>
          <p:spPr>
            <a:xfrm>
              <a:off x="15768" y="823619"/>
              <a:ext cx="882864" cy="50681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n-US" sz="2300" strike="sngStrike">
                  <a:solidFill>
                    <a:schemeClr val="lt1"/>
                  </a:solidFill>
                  <a:latin typeface="Calibri"/>
                  <a:ea typeface="Calibri"/>
                  <a:cs typeface="Calibri"/>
                  <a:sym typeface="Calibri"/>
                </a:rPr>
                <a:t>3</a:t>
              </a:r>
              <a:r>
                <a:rPr lang="en-US" sz="2300">
                  <a:solidFill>
                    <a:schemeClr val="lt1"/>
                  </a:solidFill>
                  <a:latin typeface="Calibri"/>
                  <a:ea typeface="Calibri"/>
                  <a:cs typeface="Calibri"/>
                  <a:sym typeface="Calibri"/>
                </a:rPr>
                <a:t> 4</a:t>
              </a:r>
              <a:endParaRPr sz="23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Pass by reference</a:t>
            </a:r>
            <a:endParaRPr/>
          </a:p>
        </p:txBody>
      </p:sp>
      <p:sp>
        <p:nvSpPr>
          <p:cNvPr id="363" name="Google Shape;363;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t/>
            </a:r>
            <a:endParaRPr b="0" sz="1800">
              <a:solidFill>
                <a:srgbClr val="569CD6"/>
              </a:solidFill>
              <a:latin typeface="Consolas"/>
              <a:ea typeface="Consolas"/>
              <a:cs typeface="Consolas"/>
              <a:sym typeface="Consolas"/>
            </a:endParaRPr>
          </a:p>
          <a:p>
            <a:pPr indent="0" lvl="0" marL="0" rtl="0" algn="l">
              <a:spcBef>
                <a:spcPts val="360"/>
              </a:spcBef>
              <a:spcAft>
                <a:spcPts val="0"/>
              </a:spcAft>
              <a:buClr>
                <a:srgbClr val="569CD6"/>
              </a:buClr>
              <a:buSzPts val="1800"/>
              <a:buNone/>
            </a:pPr>
            <a:r>
              <a:rPr b="0" lang="en-US" sz="1800">
                <a:solidFill>
                  <a:srgbClr val="569CD6"/>
                </a:solidFill>
                <a:latin typeface="Consolas"/>
                <a:ea typeface="Consolas"/>
                <a:cs typeface="Consolas"/>
                <a:sym typeface="Consolas"/>
              </a:rPr>
              <a:t>function</a:t>
            </a:r>
            <a:r>
              <a:rPr b="0" lang="en-US" sz="1800">
                <a:solidFill>
                  <a:srgbClr val="D4D4D4"/>
                </a:solidFill>
                <a:latin typeface="Consolas"/>
                <a:ea typeface="Consolas"/>
                <a:cs typeface="Consolas"/>
                <a:sym typeface="Consolas"/>
              </a:rPr>
              <a:t> </a:t>
            </a:r>
            <a:r>
              <a:rPr b="0" lang="en-US" sz="1800">
                <a:solidFill>
                  <a:srgbClr val="DCDCAA"/>
                </a:solidFill>
                <a:latin typeface="Consolas"/>
                <a:ea typeface="Consolas"/>
                <a:cs typeface="Consolas"/>
                <a:sym typeface="Consolas"/>
              </a:rPr>
              <a:t>test2</a:t>
            </a:r>
            <a:r>
              <a:rPr b="0" lang="en-US" sz="1800">
                <a:solidFill>
                  <a:srgbClr val="D4D4D4"/>
                </a:solidFill>
                <a:latin typeface="Consolas"/>
                <a:ea typeface="Consolas"/>
                <a:cs typeface="Consolas"/>
                <a:sym typeface="Consolas"/>
              </a:rPr>
              <a:t>(</a:t>
            </a:r>
            <a:r>
              <a:rPr lang="en-US" sz="1800">
                <a:solidFill>
                  <a:srgbClr val="9CDCFE"/>
                </a:solidFill>
                <a:latin typeface="Consolas"/>
                <a:ea typeface="Consolas"/>
                <a:cs typeface="Consolas"/>
                <a:sym typeface="Consolas"/>
              </a:rPr>
              <a:t>y</a:t>
            </a:r>
            <a:r>
              <a:rPr b="0" lang="en-US" sz="1800">
                <a:solidFill>
                  <a:srgbClr val="D4D4D4"/>
                </a:solidFill>
                <a:latin typeface="Consolas"/>
                <a:ea typeface="Consolas"/>
                <a:cs typeface="Consolas"/>
                <a:sym typeface="Consolas"/>
              </a:rPr>
              <a:t>) {</a:t>
            </a:r>
            <a:endParaRPr/>
          </a:p>
          <a:p>
            <a:pPr indent="0" lvl="0" marL="0" rtl="0" algn="l">
              <a:spcBef>
                <a:spcPts val="360"/>
              </a:spcBef>
              <a:spcAft>
                <a:spcPts val="0"/>
              </a:spcAft>
              <a:buClr>
                <a:srgbClr val="D4D4D4"/>
              </a:buClr>
              <a:buSzPts val="1800"/>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y</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a:t>
            </a:r>
            <a:endParaRPr/>
          </a:p>
          <a:p>
            <a:pPr indent="0" lvl="0" marL="0" rtl="0" algn="l">
              <a:spcBef>
                <a:spcPts val="360"/>
              </a:spcBef>
              <a:spcAft>
                <a:spcPts val="0"/>
              </a:spcAft>
              <a:buClr>
                <a:srgbClr val="D4D4D4"/>
              </a:buClr>
              <a:buSzPts val="1800"/>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y</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a:t>
            </a:r>
            <a:endParaRPr/>
          </a:p>
          <a:p>
            <a:pPr indent="0" lvl="0" marL="0" rtl="0" algn="l">
              <a:spcBef>
                <a:spcPts val="360"/>
              </a:spcBef>
              <a:spcAft>
                <a:spcPts val="0"/>
              </a:spcAft>
              <a:buClr>
                <a:srgbClr val="D4D4D4"/>
              </a:buClr>
              <a:buSzPts val="1800"/>
              <a:buNone/>
            </a:pPr>
            <a:r>
              <a:rPr b="0" lang="en-US" sz="1800">
                <a:solidFill>
                  <a:srgbClr val="D4D4D4"/>
                </a:solidFill>
                <a:latin typeface="Consolas"/>
                <a:ea typeface="Consolas"/>
                <a:cs typeface="Consolas"/>
                <a:sym typeface="Consolas"/>
              </a:rPr>
              <a:t>}</a:t>
            </a:r>
            <a:endParaRPr/>
          </a:p>
          <a:p>
            <a:pPr indent="0" lvl="0" marL="0" rtl="0" algn="l">
              <a:spcBef>
                <a:spcPts val="360"/>
              </a:spcBef>
              <a:spcAft>
                <a:spcPts val="0"/>
              </a:spcAft>
              <a:buClr>
                <a:srgbClr val="9CDCFE"/>
              </a:buClr>
              <a:buSzPts val="1800"/>
              <a:buNone/>
            </a:pPr>
            <a:r>
              <a:rPr b="0" lang="en-US" sz="1800">
                <a:solidFill>
                  <a:srgbClr val="9CDCFE"/>
                </a:solidFill>
                <a:latin typeface="Consolas"/>
                <a:ea typeface="Consolas"/>
                <a:cs typeface="Consolas"/>
                <a:sym typeface="Consolas"/>
              </a:rPr>
              <a:t>x</a:t>
            </a:r>
            <a:r>
              <a:rPr b="0" lang="en-US" sz="1800">
                <a:solidFill>
                  <a:srgbClr val="D4D4D4"/>
                </a:solidFill>
                <a:latin typeface="Consolas"/>
                <a:ea typeface="Consolas"/>
                <a:cs typeface="Consolas"/>
                <a:sym typeface="Consolas"/>
              </a:rPr>
              <a:t> = {</a:t>
            </a: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 </a:t>
            </a:r>
            <a:r>
              <a:rPr b="0" lang="en-US" sz="1800">
                <a:solidFill>
                  <a:srgbClr val="B5CEA8"/>
                </a:solidFill>
                <a:latin typeface="Consolas"/>
                <a:ea typeface="Consolas"/>
                <a:cs typeface="Consolas"/>
                <a:sym typeface="Consolas"/>
              </a:rPr>
              <a:t>2</a:t>
            </a:r>
            <a:r>
              <a:rPr b="0" lang="en-US" sz="1800">
                <a:solidFill>
                  <a:srgbClr val="D4D4D4"/>
                </a:solidFill>
                <a:latin typeface="Consolas"/>
                <a:ea typeface="Consolas"/>
                <a:cs typeface="Consolas"/>
                <a:sym typeface="Consolas"/>
              </a:rPr>
              <a:t>};</a:t>
            </a:r>
            <a:endParaRPr/>
          </a:p>
          <a:p>
            <a:pPr indent="0" lvl="0" marL="0" rtl="0" algn="l">
              <a:spcBef>
                <a:spcPts val="360"/>
              </a:spcBef>
              <a:spcAft>
                <a:spcPts val="0"/>
              </a:spcAft>
              <a:buClr>
                <a:srgbClr val="DCDCAA"/>
              </a:buClr>
              <a:buSzPts val="1800"/>
              <a:buNone/>
            </a:pPr>
            <a:r>
              <a:rPr b="0" lang="en-US" sz="1800">
                <a:solidFill>
                  <a:srgbClr val="DCDCAA"/>
                </a:solidFill>
                <a:latin typeface="Consolas"/>
                <a:ea typeface="Consolas"/>
                <a:cs typeface="Consolas"/>
                <a:sym typeface="Consolas"/>
              </a:rPr>
              <a:t>test2</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x</a:t>
            </a:r>
            <a:r>
              <a:rPr b="0" lang="en-US" sz="1800">
                <a:solidFill>
                  <a:srgbClr val="D4D4D4"/>
                </a:solidFill>
                <a:latin typeface="Consolas"/>
                <a:ea typeface="Consolas"/>
                <a:cs typeface="Consolas"/>
                <a:sym typeface="Consolas"/>
              </a:rPr>
              <a:t>);</a:t>
            </a:r>
            <a:endParaRPr/>
          </a:p>
          <a:p>
            <a:pPr indent="0" lvl="0" marL="0" rtl="0" algn="l">
              <a:spcBef>
                <a:spcPts val="360"/>
              </a:spcBef>
              <a:spcAft>
                <a:spcPts val="0"/>
              </a:spcAft>
              <a:buClr>
                <a:srgbClr val="9CDCFE"/>
              </a:buClr>
              <a:buSzPts val="1800"/>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x</a:t>
            </a:r>
            <a:r>
              <a:rPr b="0" lang="en-US" sz="1800">
                <a:solidFill>
                  <a:srgbClr val="D4D4D4"/>
                </a:solidFill>
                <a:latin typeface="Consolas"/>
                <a:ea typeface="Consolas"/>
                <a:cs typeface="Consolas"/>
                <a:sym typeface="Consolas"/>
              </a:rPr>
              <a:t>);</a:t>
            </a:r>
            <a:endParaRPr/>
          </a:p>
          <a:p>
            <a:pPr indent="-139700" lvl="0" marL="342900" rtl="0" algn="l">
              <a:spcBef>
                <a:spcPts val="640"/>
              </a:spcBef>
              <a:spcAft>
                <a:spcPts val="0"/>
              </a:spcAft>
              <a:buClr>
                <a:schemeClr val="dk1"/>
              </a:buClr>
              <a:buSzPts val="3200"/>
              <a:buNone/>
            </a:pPr>
            <a:r>
              <a:t/>
            </a:r>
            <a:endParaRPr/>
          </a:p>
        </p:txBody>
      </p:sp>
      <p:grpSp>
        <p:nvGrpSpPr>
          <p:cNvPr id="364" name="Google Shape;364;p24"/>
          <p:cNvGrpSpPr/>
          <p:nvPr/>
        </p:nvGrpSpPr>
        <p:grpSpPr>
          <a:xfrm>
            <a:off x="3659116" y="2054318"/>
            <a:ext cx="1978167" cy="1034863"/>
            <a:chOff x="1516" y="155668"/>
            <a:chExt cx="1978167" cy="1034863"/>
          </a:xfrm>
        </p:grpSpPr>
        <p:sp>
          <p:nvSpPr>
            <p:cNvPr id="365" name="Google Shape;365;p24"/>
            <p:cNvSpPr/>
            <p:nvPr/>
          </p:nvSpPr>
          <p:spPr>
            <a:xfrm>
              <a:off x="677941" y="565215"/>
              <a:ext cx="625316" cy="62531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txBox="1"/>
            <p:nvPr/>
          </p:nvSpPr>
          <p:spPr>
            <a:xfrm>
              <a:off x="769516" y="656790"/>
              <a:ext cx="442166" cy="442166"/>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a:2</a:t>
              </a:r>
              <a:endParaRPr sz="2500">
                <a:solidFill>
                  <a:schemeClr val="lt1"/>
                </a:solidFill>
                <a:latin typeface="Calibri"/>
                <a:ea typeface="Calibri"/>
                <a:cs typeface="Calibri"/>
                <a:sym typeface="Calibri"/>
              </a:endParaRPr>
            </a:p>
          </p:txBody>
        </p:sp>
        <p:sp>
          <p:nvSpPr>
            <p:cNvPr id="367" name="Google Shape;367;p24"/>
            <p:cNvSpPr/>
            <p:nvPr/>
          </p:nvSpPr>
          <p:spPr>
            <a:xfrm rot="-8700000">
              <a:off x="137436" y="439414"/>
              <a:ext cx="734176" cy="196211"/>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1516" y="155668"/>
              <a:ext cx="594050" cy="475240"/>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txBox="1"/>
            <p:nvPr/>
          </p:nvSpPr>
          <p:spPr>
            <a:xfrm>
              <a:off x="15435" y="169587"/>
              <a:ext cx="566212" cy="447402"/>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x</a:t>
              </a:r>
              <a:endParaRPr sz="2500">
                <a:solidFill>
                  <a:schemeClr val="lt1"/>
                </a:solidFill>
                <a:latin typeface="Calibri"/>
                <a:ea typeface="Calibri"/>
                <a:cs typeface="Calibri"/>
                <a:sym typeface="Calibri"/>
              </a:endParaRPr>
            </a:p>
          </p:txBody>
        </p:sp>
        <p:sp>
          <p:nvSpPr>
            <p:cNvPr id="370" name="Google Shape;370;p24"/>
            <p:cNvSpPr/>
            <p:nvPr/>
          </p:nvSpPr>
          <p:spPr>
            <a:xfrm rot="-2100000">
              <a:off x="1099913" y="446178"/>
              <a:ext cx="753523" cy="182682"/>
            </a:xfrm>
            <a:prstGeom prst="lef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1385633" y="155668"/>
              <a:ext cx="594050" cy="475240"/>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txBox="1"/>
            <p:nvPr/>
          </p:nvSpPr>
          <p:spPr>
            <a:xfrm>
              <a:off x="1399552" y="169587"/>
              <a:ext cx="566212" cy="447402"/>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y</a:t>
              </a:r>
              <a:endParaRPr sz="2500">
                <a:solidFill>
                  <a:schemeClr val="lt1"/>
                </a:solidFill>
                <a:latin typeface="Calibri"/>
                <a:ea typeface="Calibri"/>
                <a:cs typeface="Calibri"/>
                <a:sym typeface="Calibri"/>
              </a:endParaRPr>
            </a:p>
          </p:txBody>
        </p:sp>
      </p:grpSp>
      <p:grpSp>
        <p:nvGrpSpPr>
          <p:cNvPr id="373" name="Google Shape;373;p24"/>
          <p:cNvGrpSpPr/>
          <p:nvPr/>
        </p:nvGrpSpPr>
        <p:grpSpPr>
          <a:xfrm>
            <a:off x="6098229" y="2074490"/>
            <a:ext cx="1900540" cy="994519"/>
            <a:chOff x="2229" y="340940"/>
            <a:chExt cx="1900540" cy="994519"/>
          </a:xfrm>
        </p:grpSpPr>
        <p:sp>
          <p:nvSpPr>
            <p:cNvPr id="374" name="Google Shape;374;p24"/>
            <p:cNvSpPr/>
            <p:nvPr/>
          </p:nvSpPr>
          <p:spPr>
            <a:xfrm>
              <a:off x="651867" y="734194"/>
              <a:ext cx="601265" cy="601265"/>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txBox="1"/>
            <p:nvPr/>
          </p:nvSpPr>
          <p:spPr>
            <a:xfrm>
              <a:off x="739920" y="822247"/>
              <a:ext cx="425159" cy="42515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a:t>
              </a:r>
              <a:r>
                <a:rPr lang="en-US" sz="2400">
                  <a:solidFill>
                    <a:srgbClr val="FFFF00"/>
                  </a:solidFill>
                  <a:latin typeface="Calibri"/>
                  <a:ea typeface="Calibri"/>
                  <a:cs typeface="Calibri"/>
                  <a:sym typeface="Calibri"/>
                </a:rPr>
                <a:t>3</a:t>
              </a:r>
              <a:endParaRPr sz="2400">
                <a:solidFill>
                  <a:srgbClr val="FFFF00"/>
                </a:solidFill>
                <a:latin typeface="Calibri"/>
                <a:ea typeface="Calibri"/>
                <a:cs typeface="Calibri"/>
                <a:sym typeface="Calibri"/>
              </a:endParaRPr>
            </a:p>
          </p:txBody>
        </p:sp>
        <p:sp>
          <p:nvSpPr>
            <p:cNvPr id="376" name="Google Shape;376;p24"/>
            <p:cNvSpPr/>
            <p:nvPr/>
          </p:nvSpPr>
          <p:spPr>
            <a:xfrm rot="-8700000">
              <a:off x="133208" y="613517"/>
              <a:ext cx="704638" cy="188664"/>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229" y="340940"/>
              <a:ext cx="571202" cy="456961"/>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txBox="1"/>
            <p:nvPr/>
          </p:nvSpPr>
          <p:spPr>
            <a:xfrm>
              <a:off x="15613" y="354324"/>
              <a:ext cx="544434" cy="43019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x</a:t>
              </a:r>
              <a:endParaRPr sz="2400">
                <a:solidFill>
                  <a:schemeClr val="lt1"/>
                </a:solidFill>
                <a:latin typeface="Calibri"/>
                <a:ea typeface="Calibri"/>
                <a:cs typeface="Calibri"/>
                <a:sym typeface="Calibri"/>
              </a:endParaRPr>
            </a:p>
          </p:txBody>
        </p:sp>
        <p:sp>
          <p:nvSpPr>
            <p:cNvPr id="379" name="Google Shape;379;p24"/>
            <p:cNvSpPr/>
            <p:nvPr/>
          </p:nvSpPr>
          <p:spPr>
            <a:xfrm rot="-2100000">
              <a:off x="1057868" y="620021"/>
              <a:ext cx="723207" cy="175656"/>
            </a:xfrm>
            <a:prstGeom prst="lef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1331567" y="340940"/>
              <a:ext cx="571202" cy="45696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txBox="1"/>
            <p:nvPr/>
          </p:nvSpPr>
          <p:spPr>
            <a:xfrm>
              <a:off x="1344951" y="354324"/>
              <a:ext cx="544434" cy="43019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y</a:t>
              </a:r>
              <a:endParaRPr sz="2400">
                <a:solidFill>
                  <a:schemeClr val="lt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Scope</a:t>
            </a:r>
            <a:endParaRPr/>
          </a:p>
        </p:txBody>
      </p:sp>
      <p:sp>
        <p:nvSpPr>
          <p:cNvPr id="388" name="Google Shape;388;p2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Local variables and global variables</a:t>
            </a:r>
            <a:endParaRPr/>
          </a:p>
          <a:p>
            <a:pPr indent="-342900" lvl="0" marL="342900" rtl="0" algn="l">
              <a:spcBef>
                <a:spcPts val="640"/>
              </a:spcBef>
              <a:spcAft>
                <a:spcPts val="0"/>
              </a:spcAft>
              <a:buClr>
                <a:schemeClr val="dk1"/>
              </a:buClr>
              <a:buSzPts val="3200"/>
              <a:buChar char="•"/>
            </a:pPr>
            <a:r>
              <a:rPr lang="en-US"/>
              <a:t>Global- available everywhere.</a:t>
            </a:r>
            <a:endParaRPr/>
          </a:p>
          <a:p>
            <a:pPr indent="-342900" lvl="0" marL="342900" rtl="0" algn="l">
              <a:spcBef>
                <a:spcPts val="640"/>
              </a:spcBef>
              <a:spcAft>
                <a:spcPts val="0"/>
              </a:spcAft>
              <a:buClr>
                <a:schemeClr val="dk1"/>
              </a:buClr>
              <a:buSzPts val="3200"/>
              <a:buChar char="•"/>
            </a:pPr>
            <a:r>
              <a:rPr lang="en-US"/>
              <a:t>Functional scope- variables and functions defined here are available only within this function.</a:t>
            </a:r>
            <a:endParaRPr/>
          </a:p>
          <a:p>
            <a:pPr indent="-342900" lvl="0" marL="342900" rtl="0" algn="l">
              <a:spcBef>
                <a:spcPts val="640"/>
              </a:spcBef>
              <a:spcAft>
                <a:spcPts val="0"/>
              </a:spcAft>
              <a:buClr>
                <a:schemeClr val="dk1"/>
              </a:buClr>
              <a:buSzPts val="3200"/>
              <a:buChar char="•"/>
            </a:pPr>
            <a:r>
              <a:rPr lang="en-US"/>
              <a:t>Function can have functions in it.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Sorting and Comparing</a:t>
            </a:r>
            <a:endParaRPr/>
          </a:p>
        </p:txBody>
      </p:sp>
      <p:sp>
        <p:nvSpPr>
          <p:cNvPr id="395" name="Google Shape;395;p26"/>
          <p:cNvSpPr txBox="1"/>
          <p:nvPr>
            <p:ph idx="1" type="body"/>
          </p:nvPr>
        </p:nvSpPr>
        <p:spPr>
          <a:xfrm>
            <a:off x="457200" y="1276350"/>
            <a:ext cx="8229600" cy="2831544"/>
          </a:xfrm>
          <a:prstGeom prst="rect">
            <a:avLst/>
          </a:prstGeom>
          <a:solidFill>
            <a:srgbClr val="FFFFFF"/>
          </a:solidFill>
          <a:ln>
            <a:noFill/>
          </a:ln>
        </p:spPr>
        <p:txBody>
          <a:bodyPr anchorCtr="0" anchor="ctr" bIns="45700" lIns="91425" spcFirstLastPara="1" rIns="91425" wrap="square" tIns="45700">
            <a:sp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Important for interviews</a:t>
            </a:r>
            <a:endParaRPr/>
          </a:p>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By default, the sort() function sorts values as strings. </a:t>
            </a:r>
            <a:endParaRPr/>
          </a:p>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You can fix this by providing a compare function.</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22222"/>
              </a:buClr>
              <a:buSzPts val="4400"/>
              <a:buFont typeface="Poppins"/>
              <a:buNone/>
            </a:pPr>
            <a:r>
              <a:rPr b="0" i="0" lang="en-US">
                <a:solidFill>
                  <a:srgbClr val="222222"/>
                </a:solidFill>
                <a:latin typeface="Poppins"/>
                <a:ea typeface="Poppins"/>
                <a:cs typeface="Poppins"/>
                <a:sym typeface="Poppins"/>
              </a:rPr>
              <a:t>setTimeout(), setInterval()</a:t>
            </a:r>
            <a:endParaRPr/>
          </a:p>
        </p:txBody>
      </p:sp>
      <p:sp>
        <p:nvSpPr>
          <p:cNvPr id="402" name="Google Shape;40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22222"/>
              </a:buClr>
              <a:buSzPts val="3200"/>
              <a:buChar char="•"/>
            </a:pPr>
            <a:r>
              <a:rPr b="0" i="0" lang="en-US">
                <a:solidFill>
                  <a:srgbClr val="222222"/>
                </a:solidFill>
                <a:latin typeface="Poppins"/>
                <a:ea typeface="Poppins"/>
                <a:cs typeface="Poppins"/>
                <a:sym typeface="Poppins"/>
              </a:rPr>
              <a:t>What is the difference between setTimeout() and setInterval() methods?</a:t>
            </a:r>
            <a:endParaRPr/>
          </a:p>
          <a:p>
            <a:pPr indent="-342900" lvl="0" marL="342900" rtl="0" algn="l">
              <a:spcBef>
                <a:spcPts val="640"/>
              </a:spcBef>
              <a:spcAft>
                <a:spcPts val="0"/>
              </a:spcAft>
              <a:buClr>
                <a:schemeClr val="dk1"/>
              </a:buClr>
              <a:buSzPts val="3200"/>
              <a:buChar char="•"/>
            </a:pPr>
            <a:r>
              <a:rPr lang="en-US"/>
              <a:t>setTimeout(expression, timeout);</a:t>
            </a:r>
            <a:endParaRPr/>
          </a:p>
          <a:p>
            <a:pPr indent="-342900" lvl="0" marL="342900" rtl="0" algn="l">
              <a:spcBef>
                <a:spcPts val="640"/>
              </a:spcBef>
              <a:spcAft>
                <a:spcPts val="0"/>
              </a:spcAft>
              <a:buClr>
                <a:schemeClr val="dk1"/>
              </a:buClr>
              <a:buSzPts val="3200"/>
              <a:buChar char="•"/>
            </a:pPr>
            <a:r>
              <a:rPr lang="en-US"/>
              <a:t>setInterval(expression, timeout);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Callbacks</a:t>
            </a:r>
            <a:endParaRPr/>
          </a:p>
        </p:txBody>
      </p:sp>
      <p:sp>
        <p:nvSpPr>
          <p:cNvPr id="409" name="Google Shape;409;p2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Why callbacks?</a:t>
            </a:r>
            <a:endParaRPr/>
          </a:p>
          <a:p>
            <a:pPr indent="-342900" lvl="0" marL="342900" rtl="0" algn="l">
              <a:spcBef>
                <a:spcPts val="640"/>
              </a:spcBef>
              <a:spcAft>
                <a:spcPts val="0"/>
              </a:spcAft>
              <a:buClr>
                <a:schemeClr val="dk1"/>
              </a:buClr>
              <a:buSzPts val="3200"/>
              <a:buChar char="•"/>
            </a:pPr>
            <a:r>
              <a:rPr lang="en-US"/>
              <a:t>Callback functions </a:t>
            </a:r>
            <a:endParaRPr/>
          </a:p>
          <a:p>
            <a:pPr indent="-342900" lvl="0" marL="342900" rtl="0" algn="l">
              <a:spcBef>
                <a:spcPts val="640"/>
              </a:spcBef>
              <a:spcAft>
                <a:spcPts val="0"/>
              </a:spcAft>
              <a:buClr>
                <a:schemeClr val="dk1"/>
              </a:buClr>
              <a:buSzPts val="3200"/>
              <a:buChar char="•"/>
            </a:pPr>
            <a:r>
              <a:rPr lang="en-US"/>
              <a:t>Higher order functions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descr="CallBack - JavaScript interview questions" id="410" name="Google Shape;410;p28"/>
          <p:cNvPicPr preferRelativeResize="0"/>
          <p:nvPr/>
        </p:nvPicPr>
        <p:blipFill rotWithShape="1">
          <a:blip r:embed="rId3">
            <a:alphaModFix/>
          </a:blip>
          <a:srcRect b="0" l="0" r="0" t="0"/>
          <a:stretch/>
        </p:blipFill>
        <p:spPr>
          <a:xfrm>
            <a:off x="6400800" y="1063229"/>
            <a:ext cx="1428750" cy="142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JavaScript Objects</a:t>
            </a:r>
            <a:endParaRPr/>
          </a:p>
        </p:txBody>
      </p:sp>
      <p:sp>
        <p:nvSpPr>
          <p:cNvPr id="417" name="Google Shape;417;p2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“Object” oriented programming</a:t>
            </a:r>
            <a:endParaRPr/>
          </a:p>
          <a:p>
            <a:pPr indent="-342900" lvl="0" marL="342900" rtl="0" algn="l">
              <a:spcBef>
                <a:spcPts val="640"/>
              </a:spcBef>
              <a:spcAft>
                <a:spcPts val="0"/>
              </a:spcAft>
              <a:buClr>
                <a:schemeClr val="dk1"/>
              </a:buClr>
              <a:buSzPts val="3200"/>
              <a:buChar char="•"/>
            </a:pPr>
            <a:r>
              <a:rPr lang="en-US"/>
              <a:t>Properties- color, type, dial, condition…</a:t>
            </a:r>
            <a:endParaRPr/>
          </a:p>
          <a:p>
            <a:pPr indent="-342900" lvl="0" marL="342900" rtl="0" algn="l">
              <a:spcBef>
                <a:spcPts val="640"/>
              </a:spcBef>
              <a:spcAft>
                <a:spcPts val="0"/>
              </a:spcAft>
              <a:buClr>
                <a:schemeClr val="dk1"/>
              </a:buClr>
              <a:buSzPts val="3200"/>
              <a:buChar char="•"/>
            </a:pPr>
            <a:r>
              <a:rPr lang="en-US"/>
              <a:t>Methods- ring, pick, hangup, disconnect…</a:t>
            </a:r>
            <a:endParaRPr/>
          </a:p>
        </p:txBody>
      </p:sp>
      <p:pic>
        <p:nvPicPr>
          <p:cNvPr descr="yellow rotary telephone" id="418" name="Google Shape;418;p29"/>
          <p:cNvPicPr preferRelativeResize="0"/>
          <p:nvPr/>
        </p:nvPicPr>
        <p:blipFill rotWithShape="1">
          <a:blip r:embed="rId3">
            <a:alphaModFix/>
          </a:blip>
          <a:srcRect b="26296" l="11481" r="17408" t="30741"/>
          <a:stretch/>
        </p:blipFill>
        <p:spPr>
          <a:xfrm>
            <a:off x="2895600" y="2952750"/>
            <a:ext cx="3657600" cy="220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What's ECMAScript?</a:t>
            </a:r>
            <a:endParaRPr/>
          </a:p>
        </p:txBody>
      </p:sp>
      <p:sp>
        <p:nvSpPr>
          <p:cNvPr id="102" name="Google Shape;102;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ECMAScript is the official name of the language.</a:t>
            </a:r>
            <a:endParaRPr sz="3200">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a:latin typeface="Calibri"/>
                <a:ea typeface="Calibri"/>
                <a:cs typeface="Calibri"/>
                <a:sym typeface="Calibri"/>
              </a:rPr>
              <a:t>Standardised scripting language.</a:t>
            </a:r>
            <a:endParaRPr/>
          </a:p>
          <a:p>
            <a:pPr indent="-342900" lvl="0" marL="342900" rtl="0" algn="l">
              <a:spcBef>
                <a:spcPts val="640"/>
              </a:spcBef>
              <a:spcAft>
                <a:spcPts val="0"/>
              </a:spcAft>
              <a:buClr>
                <a:schemeClr val="dk1"/>
              </a:buClr>
              <a:buSzPts val="3200"/>
              <a:buChar char="•"/>
            </a:pPr>
            <a:r>
              <a:rPr lang="en-US" sz="3200">
                <a:latin typeface="Calibri"/>
                <a:ea typeface="Calibri"/>
                <a:cs typeface="Calibri"/>
                <a:sym typeface="Calibri"/>
              </a:rPr>
              <a:t>Versions- ES5, ES6.</a:t>
            </a:r>
            <a:endParaRPr/>
          </a:p>
          <a:p>
            <a:pPr indent="-139700" lvl="0" marL="342900" rtl="0" algn="l">
              <a:spcBef>
                <a:spcPts val="640"/>
              </a:spcBef>
              <a:spcAft>
                <a:spcPts val="0"/>
              </a:spcAft>
              <a:buClr>
                <a:schemeClr val="dk1"/>
              </a:buClr>
              <a:buSzPts val="3200"/>
              <a:buNone/>
            </a:pPr>
            <a:r>
              <a:t/>
            </a:r>
            <a:endParaRPr/>
          </a:p>
        </p:txBody>
      </p:sp>
      <p:pic>
        <p:nvPicPr>
          <p:cNvPr id="103" name="Google Shape;103;p3"/>
          <p:cNvPicPr preferRelativeResize="0"/>
          <p:nvPr/>
        </p:nvPicPr>
        <p:blipFill rotWithShape="1">
          <a:blip r:embed="rId3">
            <a:alphaModFix/>
          </a:blip>
          <a:srcRect b="0" l="0" r="0" t="0"/>
          <a:stretch/>
        </p:blipFill>
        <p:spPr>
          <a:xfrm>
            <a:off x="6629400" y="2724150"/>
            <a:ext cx="1047804" cy="1085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JavaScript Objects</a:t>
            </a:r>
            <a:endParaRPr/>
          </a:p>
        </p:txBody>
      </p:sp>
      <p:sp>
        <p:nvSpPr>
          <p:cNvPr id="425" name="Google Shape;425;p30"/>
          <p:cNvSpPr txBox="1"/>
          <p:nvPr>
            <p:ph idx="1" type="body"/>
          </p:nvPr>
        </p:nvSpPr>
        <p:spPr>
          <a:xfrm>
            <a:off x="457200" y="1200150"/>
            <a:ext cx="8229600" cy="358139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Dates, Arrays, Functions are all objects</a:t>
            </a:r>
            <a:endParaRPr/>
          </a:p>
          <a:p>
            <a:pPr indent="-342900" lvl="0" marL="342900" rtl="0" algn="l">
              <a:spcBef>
                <a:spcPts val="592"/>
              </a:spcBef>
              <a:spcAft>
                <a:spcPts val="0"/>
              </a:spcAft>
              <a:buClr>
                <a:schemeClr val="dk1"/>
              </a:buClr>
              <a:buSzPct val="100000"/>
              <a:buChar char="•"/>
            </a:pPr>
            <a:r>
              <a:rPr lang="en-US"/>
              <a:t>Objects are mutable: They are addressed by reference, not by value.</a:t>
            </a:r>
            <a:endParaRPr/>
          </a:p>
          <a:p>
            <a:pPr indent="-342900" lvl="0" marL="342900" rtl="0" algn="l">
              <a:spcBef>
                <a:spcPts val="592"/>
              </a:spcBef>
              <a:spcAft>
                <a:spcPts val="0"/>
              </a:spcAft>
              <a:buClr>
                <a:schemeClr val="dk1"/>
              </a:buClr>
              <a:buSzPct val="100000"/>
              <a:buChar char="•"/>
            </a:pPr>
            <a:r>
              <a:rPr i="1" lang="en-US"/>
              <a:t>objectName.property         </a:t>
            </a:r>
            <a:endParaRPr/>
          </a:p>
          <a:p>
            <a:pPr indent="-342900" lvl="0" marL="342900" rtl="0" algn="l">
              <a:spcBef>
                <a:spcPts val="592"/>
              </a:spcBef>
              <a:spcAft>
                <a:spcPts val="0"/>
              </a:spcAft>
              <a:buClr>
                <a:schemeClr val="dk1"/>
              </a:buClr>
              <a:buSzPct val="100000"/>
              <a:buChar char="•"/>
            </a:pPr>
            <a:r>
              <a:rPr i="1" lang="en-US"/>
              <a:t>objectName</a:t>
            </a:r>
            <a:r>
              <a:rPr lang="en-US"/>
              <a:t>["</a:t>
            </a:r>
            <a:r>
              <a:rPr i="1" lang="en-US"/>
              <a:t>property</a:t>
            </a:r>
            <a:r>
              <a:rPr lang="en-US"/>
              <a:t>"]      </a:t>
            </a:r>
            <a:endParaRPr/>
          </a:p>
          <a:p>
            <a:pPr indent="-342900" lvl="0" marL="342900" rtl="0" algn="l">
              <a:spcBef>
                <a:spcPts val="592"/>
              </a:spcBef>
              <a:spcAft>
                <a:spcPts val="0"/>
              </a:spcAft>
              <a:buClr>
                <a:schemeClr val="dk1"/>
              </a:buClr>
              <a:buSzPct val="100000"/>
              <a:buChar char="•"/>
            </a:pPr>
            <a:r>
              <a:rPr i="1" lang="en-US"/>
              <a:t>objectName</a:t>
            </a:r>
            <a:r>
              <a:rPr lang="en-US"/>
              <a:t>[</a:t>
            </a:r>
            <a:r>
              <a:rPr i="1" lang="en-US"/>
              <a:t>expression</a:t>
            </a:r>
            <a:r>
              <a:rPr lang="en-US"/>
              <a:t>] </a:t>
            </a:r>
            <a:endParaRPr/>
          </a:p>
          <a:p>
            <a:pPr indent="-342900" lvl="0" marL="342900" rtl="0" algn="l">
              <a:spcBef>
                <a:spcPts val="592"/>
              </a:spcBef>
              <a:spcAft>
                <a:spcPts val="0"/>
              </a:spcAft>
              <a:buClr>
                <a:schemeClr val="dk1"/>
              </a:buClr>
              <a:buSzPct val="100000"/>
              <a:buChar char="•"/>
            </a:pPr>
            <a:r>
              <a:rPr lang="en-US"/>
              <a:t>delete </a:t>
            </a:r>
            <a:r>
              <a:rPr i="1" lang="en-US"/>
              <a:t>objectName</a:t>
            </a:r>
            <a:r>
              <a:rPr lang="en-US"/>
              <a:t>.</a:t>
            </a:r>
            <a:r>
              <a:rPr i="1" lang="en-US"/>
              <a:t>property</a:t>
            </a:r>
            <a:r>
              <a:rPr lang="en-US"/>
              <a:t>;  </a:t>
            </a:r>
            <a:endParaRPr/>
          </a:p>
        </p:txBody>
      </p:sp>
      <p:grpSp>
        <p:nvGrpSpPr>
          <p:cNvPr id="426" name="Google Shape;426;p30"/>
          <p:cNvGrpSpPr/>
          <p:nvPr/>
        </p:nvGrpSpPr>
        <p:grpSpPr>
          <a:xfrm>
            <a:off x="5792716" y="2575018"/>
            <a:ext cx="1978167" cy="1034863"/>
            <a:chOff x="1516" y="155668"/>
            <a:chExt cx="1978167" cy="1034863"/>
          </a:xfrm>
        </p:grpSpPr>
        <p:sp>
          <p:nvSpPr>
            <p:cNvPr id="427" name="Google Shape;427;p30"/>
            <p:cNvSpPr/>
            <p:nvPr/>
          </p:nvSpPr>
          <p:spPr>
            <a:xfrm>
              <a:off x="677941" y="565215"/>
              <a:ext cx="625316" cy="625316"/>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txBox="1"/>
            <p:nvPr/>
          </p:nvSpPr>
          <p:spPr>
            <a:xfrm>
              <a:off x="769516" y="656790"/>
              <a:ext cx="442166" cy="442166"/>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a:2</a:t>
              </a:r>
              <a:endParaRPr sz="2500">
                <a:solidFill>
                  <a:schemeClr val="lt1"/>
                </a:solidFill>
                <a:latin typeface="Calibri"/>
                <a:ea typeface="Calibri"/>
                <a:cs typeface="Calibri"/>
                <a:sym typeface="Calibri"/>
              </a:endParaRPr>
            </a:p>
          </p:txBody>
        </p:sp>
        <p:sp>
          <p:nvSpPr>
            <p:cNvPr id="429" name="Google Shape;429;p30"/>
            <p:cNvSpPr/>
            <p:nvPr/>
          </p:nvSpPr>
          <p:spPr>
            <a:xfrm rot="-8700000">
              <a:off x="137436" y="439414"/>
              <a:ext cx="734176" cy="196211"/>
            </a:xfrm>
            <a:prstGeom prst="lef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1516" y="155668"/>
              <a:ext cx="594050" cy="475240"/>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txBox="1"/>
            <p:nvPr/>
          </p:nvSpPr>
          <p:spPr>
            <a:xfrm>
              <a:off x="15435" y="169587"/>
              <a:ext cx="566212" cy="447402"/>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x</a:t>
              </a:r>
              <a:endParaRPr sz="2500">
                <a:solidFill>
                  <a:schemeClr val="lt1"/>
                </a:solidFill>
                <a:latin typeface="Calibri"/>
                <a:ea typeface="Calibri"/>
                <a:cs typeface="Calibri"/>
                <a:sym typeface="Calibri"/>
              </a:endParaRPr>
            </a:p>
          </p:txBody>
        </p:sp>
        <p:sp>
          <p:nvSpPr>
            <p:cNvPr id="432" name="Google Shape;432;p30"/>
            <p:cNvSpPr/>
            <p:nvPr/>
          </p:nvSpPr>
          <p:spPr>
            <a:xfrm rot="-2100000">
              <a:off x="1099913" y="446178"/>
              <a:ext cx="753523" cy="182682"/>
            </a:xfrm>
            <a:prstGeom prst="lef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1385633" y="155668"/>
              <a:ext cx="594050" cy="475240"/>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txBox="1"/>
            <p:nvPr/>
          </p:nvSpPr>
          <p:spPr>
            <a:xfrm>
              <a:off x="1399552" y="169587"/>
              <a:ext cx="566212" cy="447402"/>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y</a:t>
              </a:r>
              <a:endParaRPr sz="2500">
                <a:solidFill>
                  <a:schemeClr val="lt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Displaying Objects</a:t>
            </a:r>
            <a:endParaRPr/>
          </a:p>
        </p:txBody>
      </p:sp>
      <p:sp>
        <p:nvSpPr>
          <p:cNvPr id="441" name="Google Shape;441;p3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Some common solutions to display JavaScript objects are:</a:t>
            </a:r>
            <a:endParaRPr/>
          </a:p>
          <a:p>
            <a:pPr indent="-285750" lvl="1" marL="742950" rtl="0" algn="l">
              <a:spcBef>
                <a:spcPts val="560"/>
              </a:spcBef>
              <a:spcAft>
                <a:spcPts val="0"/>
              </a:spcAft>
              <a:buClr>
                <a:schemeClr val="dk1"/>
              </a:buClr>
              <a:buSzPts val="2800"/>
              <a:buChar char="–"/>
            </a:pPr>
            <a:r>
              <a:rPr lang="en-US"/>
              <a:t>Displaying the Object Properties by name</a:t>
            </a:r>
            <a:endParaRPr/>
          </a:p>
          <a:p>
            <a:pPr indent="-285750" lvl="1" marL="742950" rtl="0" algn="l">
              <a:spcBef>
                <a:spcPts val="560"/>
              </a:spcBef>
              <a:spcAft>
                <a:spcPts val="0"/>
              </a:spcAft>
              <a:buClr>
                <a:schemeClr val="dk1"/>
              </a:buClr>
              <a:buSzPts val="2800"/>
              <a:buChar char="–"/>
            </a:pPr>
            <a:r>
              <a:rPr lang="en-US"/>
              <a:t>Displaying the Object Properties in a Loop</a:t>
            </a:r>
            <a:endParaRPr/>
          </a:p>
          <a:p>
            <a:pPr indent="-285750" lvl="1" marL="742950" rtl="0" algn="l">
              <a:spcBef>
                <a:spcPts val="560"/>
              </a:spcBef>
              <a:spcAft>
                <a:spcPts val="0"/>
              </a:spcAft>
              <a:buClr>
                <a:schemeClr val="dk1"/>
              </a:buClr>
              <a:buSzPts val="2800"/>
              <a:buChar char="–"/>
            </a:pPr>
            <a:r>
              <a:rPr lang="en-US"/>
              <a:t>Displaying the Object using Object.values()</a:t>
            </a:r>
            <a:endParaRPr/>
          </a:p>
          <a:p>
            <a:pPr indent="-285750" lvl="1" marL="742950" rtl="0" algn="l">
              <a:spcBef>
                <a:spcPts val="560"/>
              </a:spcBef>
              <a:spcAft>
                <a:spcPts val="0"/>
              </a:spcAft>
              <a:buClr>
                <a:schemeClr val="dk1"/>
              </a:buClr>
              <a:buSzPts val="2800"/>
              <a:buChar char="–"/>
            </a:pPr>
            <a:r>
              <a:rPr lang="en-US"/>
              <a:t>Displaying the Object using JSON.stringify()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Adding JS to website</a:t>
            </a:r>
            <a:endParaRPr/>
          </a:p>
        </p:txBody>
      </p:sp>
      <p:sp>
        <p:nvSpPr>
          <p:cNvPr id="448" name="Google Shape;448;p3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Inline, internal and external JS</a:t>
            </a:r>
            <a:endParaRPr/>
          </a:p>
          <a:p>
            <a:pPr indent="-342900" lvl="0" marL="342900" rtl="0" algn="l">
              <a:spcBef>
                <a:spcPts val="640"/>
              </a:spcBef>
              <a:spcAft>
                <a:spcPts val="0"/>
              </a:spcAft>
              <a:buClr>
                <a:schemeClr val="dk1"/>
              </a:buClr>
              <a:buSzPts val="3200"/>
              <a:buChar char="•"/>
            </a:pPr>
            <a:r>
              <a:rPr lang="en-US"/>
              <a:t>DOM should be loaded to manipulate it. </a:t>
            </a:r>
            <a:endParaRPr/>
          </a:p>
          <a:p>
            <a:pPr indent="-342900" lvl="0" marL="342900" rtl="0" algn="l">
              <a:spcBef>
                <a:spcPts val="640"/>
              </a:spcBef>
              <a:spcAft>
                <a:spcPts val="0"/>
              </a:spcAft>
              <a:buClr>
                <a:schemeClr val="dk1"/>
              </a:buClr>
              <a:buSzPts val="3200"/>
              <a:buChar char="•"/>
            </a:pPr>
            <a:r>
              <a:rPr lang="en-US"/>
              <a:t>Placing scripts at the bottom improves the display speed- script interpretation slows down the display.</a:t>
            </a:r>
            <a:endParaRPr/>
          </a:p>
          <a:p>
            <a:pPr indent="-342900" lvl="0" marL="342900" rtl="0" algn="l">
              <a:spcBef>
                <a:spcPts val="640"/>
              </a:spcBef>
              <a:spcAft>
                <a:spcPts val="0"/>
              </a:spcAft>
              <a:buClr>
                <a:schemeClr val="dk1"/>
              </a:buClr>
              <a:buSzPts val="3200"/>
              <a:buChar char="•"/>
            </a:pPr>
            <a:r>
              <a:rPr lang="en-US"/>
              <a:t>JS is sequential in execution.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Displaying</a:t>
            </a:r>
            <a:endParaRPr/>
          </a:p>
        </p:txBody>
      </p:sp>
      <p:sp>
        <p:nvSpPr>
          <p:cNvPr id="455" name="Google Shape;455;p33"/>
          <p:cNvSpPr txBox="1"/>
          <p:nvPr>
            <p:ph idx="1" type="body"/>
          </p:nvPr>
        </p:nvSpPr>
        <p:spPr>
          <a:xfrm>
            <a:off x="381000" y="1200150"/>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innerHTML</a:t>
            </a:r>
            <a:endParaRPr/>
          </a:p>
          <a:p>
            <a:pPr indent="-342900" lvl="0" marL="342900" rtl="0" algn="l">
              <a:spcBef>
                <a:spcPts val="640"/>
              </a:spcBef>
              <a:spcAft>
                <a:spcPts val="0"/>
              </a:spcAft>
              <a:buClr>
                <a:schemeClr val="dk1"/>
              </a:buClr>
              <a:buSzPts val="3200"/>
              <a:buChar char="•"/>
            </a:pPr>
            <a:r>
              <a:rPr lang="en-US"/>
              <a:t>document.write()</a:t>
            </a:r>
            <a:endParaRPr/>
          </a:p>
          <a:p>
            <a:pPr indent="-342900" lvl="0" marL="342900" rtl="0" algn="l">
              <a:spcBef>
                <a:spcPts val="640"/>
              </a:spcBef>
              <a:spcAft>
                <a:spcPts val="0"/>
              </a:spcAft>
              <a:buClr>
                <a:schemeClr val="dk1"/>
              </a:buClr>
              <a:buSzPts val="3200"/>
              <a:buChar char="•"/>
            </a:pPr>
            <a:r>
              <a:rPr lang="en-US"/>
              <a:t>window.alert()</a:t>
            </a:r>
            <a:endParaRPr/>
          </a:p>
          <a:p>
            <a:pPr indent="-342900" lvl="0" marL="342900" rtl="0" algn="l">
              <a:spcBef>
                <a:spcPts val="640"/>
              </a:spcBef>
              <a:spcAft>
                <a:spcPts val="0"/>
              </a:spcAft>
              <a:buClr>
                <a:schemeClr val="dk1"/>
              </a:buClr>
              <a:buSzPts val="3200"/>
              <a:buChar char="•"/>
            </a:pPr>
            <a:r>
              <a:rPr lang="en-US"/>
              <a:t>console.log()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Document Object Model (DOM)</a:t>
            </a:r>
            <a:endParaRPr/>
          </a:p>
        </p:txBody>
      </p:sp>
      <p:sp>
        <p:nvSpPr>
          <p:cNvPr id="462" name="Google Shape;462;p34"/>
          <p:cNvSpPr txBox="1"/>
          <p:nvPr>
            <p:ph idx="1" type="body"/>
          </p:nvPr>
        </p:nvSpPr>
        <p:spPr>
          <a:xfrm>
            <a:off x="457200" y="1200151"/>
            <a:ext cx="8229600" cy="37373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DOM tree- a tree of objects/elements </a:t>
            </a:r>
            <a:endParaRPr/>
          </a:p>
          <a:p>
            <a:pPr indent="-342900" lvl="0" marL="342900" rtl="0" algn="l">
              <a:spcBef>
                <a:spcPts val="640"/>
              </a:spcBef>
              <a:spcAft>
                <a:spcPts val="0"/>
              </a:spcAft>
              <a:buClr>
                <a:schemeClr val="dk1"/>
              </a:buClr>
              <a:buSzPts val="3200"/>
              <a:buChar char="•"/>
            </a:pPr>
            <a:r>
              <a:rPr lang="en-US"/>
              <a:t>All DOM objects have properties and methods</a:t>
            </a:r>
            <a:endParaRPr/>
          </a:p>
          <a:p>
            <a:pPr indent="-342900" lvl="0" marL="342900" rtl="0" algn="l">
              <a:spcBef>
                <a:spcPts val="640"/>
              </a:spcBef>
              <a:spcAft>
                <a:spcPts val="0"/>
              </a:spcAft>
              <a:buClr>
                <a:schemeClr val="dk1"/>
              </a:buClr>
              <a:buSzPts val="3200"/>
              <a:buChar char="•"/>
            </a:pPr>
            <a:r>
              <a:rPr lang="en-US"/>
              <a:t>Selectors for getting the objects in your DOM</a:t>
            </a:r>
            <a:endParaRPr/>
          </a:p>
          <a:p>
            <a:pPr indent="-342900" lvl="0" marL="342900" rtl="0" algn="l">
              <a:spcBef>
                <a:spcPts val="640"/>
              </a:spcBef>
              <a:spcAft>
                <a:spcPts val="0"/>
              </a:spcAft>
              <a:buClr>
                <a:schemeClr val="dk1"/>
              </a:buClr>
              <a:buSzPts val="3200"/>
              <a:buChar char="•"/>
            </a:pPr>
            <a:r>
              <a:rPr lang="en-US"/>
              <a:t>Setting properties</a:t>
            </a:r>
            <a:endParaRPr/>
          </a:p>
          <a:p>
            <a:pPr indent="-342900" lvl="0" marL="342900" rtl="0" algn="l">
              <a:spcBef>
                <a:spcPts val="640"/>
              </a:spcBef>
              <a:spcAft>
                <a:spcPts val="0"/>
              </a:spcAft>
              <a:buClr>
                <a:schemeClr val="dk1"/>
              </a:buClr>
              <a:buSzPts val="3200"/>
              <a:buChar char="•"/>
            </a:pPr>
            <a:r>
              <a:rPr lang="en-US"/>
              <a:t>Calling methods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Document Object Model (DOM)</a:t>
            </a:r>
            <a:endParaRPr/>
          </a:p>
        </p:txBody>
      </p:sp>
      <p:sp>
        <p:nvSpPr>
          <p:cNvPr id="469" name="Google Shape;469;p3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All CSS can be changed using JS- use camelCased names of CSS properties </a:t>
            </a:r>
            <a:endParaRPr/>
          </a:p>
          <a:p>
            <a:pPr indent="-342900" lvl="0" marL="342900" rtl="0" algn="l">
              <a:spcBef>
                <a:spcPts val="592"/>
              </a:spcBef>
              <a:spcAft>
                <a:spcPts val="0"/>
              </a:spcAft>
              <a:buClr>
                <a:schemeClr val="dk1"/>
              </a:buClr>
              <a:buSzPct val="100000"/>
              <a:buChar char="•"/>
            </a:pPr>
            <a:r>
              <a:rPr lang="en-US"/>
              <a:t>Using .css is not the best practice!</a:t>
            </a:r>
            <a:endParaRPr/>
          </a:p>
          <a:p>
            <a:pPr indent="-342900" lvl="0" marL="342900" rtl="0" algn="l">
              <a:spcBef>
                <a:spcPts val="592"/>
              </a:spcBef>
              <a:spcAft>
                <a:spcPts val="0"/>
              </a:spcAft>
              <a:buClr>
                <a:schemeClr val="dk1"/>
              </a:buClr>
              <a:buSzPct val="100000"/>
              <a:buChar char="•"/>
            </a:pPr>
            <a:r>
              <a:rPr lang="en-US"/>
              <a:t>Instead use JS to just add or delete classes</a:t>
            </a:r>
            <a:endParaRPr/>
          </a:p>
          <a:p>
            <a:pPr indent="-342900" lvl="0" marL="342900" rtl="0" algn="l">
              <a:spcBef>
                <a:spcPts val="592"/>
              </a:spcBef>
              <a:spcAft>
                <a:spcPts val="0"/>
              </a:spcAft>
              <a:buClr>
                <a:schemeClr val="dk1"/>
              </a:buClr>
              <a:buSzPct val="100000"/>
              <a:buChar char="•"/>
            </a:pPr>
            <a:r>
              <a:rPr lang="en-US"/>
              <a:t>So two types of objects</a:t>
            </a:r>
            <a:endParaRPr/>
          </a:p>
          <a:p>
            <a:pPr indent="-285750" lvl="1" marL="742950" rtl="0" algn="l">
              <a:spcBef>
                <a:spcPts val="518"/>
              </a:spcBef>
              <a:spcAft>
                <a:spcPts val="0"/>
              </a:spcAft>
              <a:buClr>
                <a:schemeClr val="dk1"/>
              </a:buClr>
              <a:buSzPct val="100000"/>
              <a:buChar char="–"/>
            </a:pPr>
            <a:r>
              <a:rPr lang="en-US"/>
              <a:t>DOM objects</a:t>
            </a:r>
            <a:endParaRPr/>
          </a:p>
          <a:p>
            <a:pPr indent="-285750" lvl="1" marL="742950" rtl="0" algn="l">
              <a:spcBef>
                <a:spcPts val="518"/>
              </a:spcBef>
              <a:spcAft>
                <a:spcPts val="0"/>
              </a:spcAft>
              <a:buClr>
                <a:schemeClr val="dk1"/>
              </a:buClr>
              <a:buSzPct val="100000"/>
              <a:buChar char="–"/>
            </a:pPr>
            <a:r>
              <a:rPr lang="en-US"/>
              <a:t>Non DOM objects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Events</a:t>
            </a:r>
            <a:endParaRPr/>
          </a:p>
        </p:txBody>
      </p:sp>
      <p:sp>
        <p:nvSpPr>
          <p:cNvPr id="476" name="Google Shape;476;p3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DOM objects also have events</a:t>
            </a:r>
            <a:endParaRPr i="1"/>
          </a:p>
          <a:p>
            <a:pPr indent="-342900" lvl="0" marL="342900" rtl="0" algn="l">
              <a:spcBef>
                <a:spcPts val="592"/>
              </a:spcBef>
              <a:spcAft>
                <a:spcPts val="0"/>
              </a:spcAft>
              <a:buClr>
                <a:schemeClr val="dk1"/>
              </a:buClr>
              <a:buSzPct val="100000"/>
              <a:buChar char="•"/>
            </a:pPr>
            <a:r>
              <a:rPr i="1" lang="en-US"/>
              <a:t>So many event types! So much power!</a:t>
            </a:r>
            <a:endParaRPr/>
          </a:p>
          <a:p>
            <a:pPr indent="-342900" lvl="0" marL="342900" rtl="0" algn="l">
              <a:spcBef>
                <a:spcPts val="592"/>
              </a:spcBef>
              <a:spcAft>
                <a:spcPts val="0"/>
              </a:spcAft>
              <a:buClr>
                <a:schemeClr val="dk1"/>
              </a:buClr>
              <a:buSzPct val="100000"/>
              <a:buChar char="•"/>
            </a:pPr>
            <a:r>
              <a:rPr lang="en-US"/>
              <a:t>Element</a:t>
            </a:r>
            <a:r>
              <a:rPr i="1" lang="en-US"/>
              <a:t>.</a:t>
            </a:r>
            <a:r>
              <a:rPr lang="en-US"/>
              <a:t>addEventListener("mousemove", myFunction)- has a callback function or an anonymous function definition</a:t>
            </a:r>
            <a:endParaRPr/>
          </a:p>
          <a:p>
            <a:pPr indent="-342900" lvl="0" marL="342900" rtl="0" algn="l">
              <a:spcBef>
                <a:spcPts val="592"/>
              </a:spcBef>
              <a:spcAft>
                <a:spcPts val="0"/>
              </a:spcAft>
              <a:buClr>
                <a:schemeClr val="dk1"/>
              </a:buClr>
              <a:buSzPct val="100000"/>
              <a:buChar char="•"/>
            </a:pPr>
            <a:r>
              <a:rPr lang="en-US"/>
              <a:t>Element.removeEventListener("mousemove", myFunction);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Event Bubbling and Event Capturing</a:t>
            </a:r>
            <a:endParaRPr/>
          </a:p>
        </p:txBody>
      </p:sp>
      <p:sp>
        <p:nvSpPr>
          <p:cNvPr id="483" name="Google Shape;483;p3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Event bubbling and Event capturing are two ways of event propagation in the HTML DOM API when an event occurs in an element inside another element, and both elements have registered a handler for that event.</a:t>
            </a:r>
            <a:endParaRPr/>
          </a:p>
          <a:p>
            <a:pPr indent="-342900" lvl="0" marL="342900" rtl="0" algn="l">
              <a:spcBef>
                <a:spcPts val="640"/>
              </a:spcBef>
              <a:spcAft>
                <a:spcPts val="0"/>
              </a:spcAft>
              <a:buClr>
                <a:schemeClr val="dk1"/>
              </a:buClr>
              <a:buSzPts val="3200"/>
              <a:buChar char="•"/>
            </a:pPr>
            <a:r>
              <a:rPr lang="en-US"/>
              <a:t>The event propagation mode determines in which order the elements receive the event.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grpSp>
        <p:nvGrpSpPr>
          <p:cNvPr id="489" name="Google Shape;489;p38"/>
          <p:cNvGrpSpPr/>
          <p:nvPr/>
        </p:nvGrpSpPr>
        <p:grpSpPr>
          <a:xfrm>
            <a:off x="379736" y="1428750"/>
            <a:ext cx="3394075" cy="3394075"/>
            <a:chOff x="55562" y="0"/>
            <a:chExt cx="3394075" cy="3394075"/>
          </a:xfrm>
        </p:grpSpPr>
        <p:sp>
          <p:nvSpPr>
            <p:cNvPr id="490" name="Google Shape;490;p38"/>
            <p:cNvSpPr/>
            <p:nvPr/>
          </p:nvSpPr>
          <p:spPr>
            <a:xfrm>
              <a:off x="55562" y="0"/>
              <a:ext cx="3394075" cy="3394075"/>
            </a:xfrm>
            <a:prstGeom prst="ellipse">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txBox="1"/>
            <p:nvPr/>
          </p:nvSpPr>
          <p:spPr>
            <a:xfrm>
              <a:off x="1278108" y="169703"/>
              <a:ext cx="948983" cy="50911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&lt;body&gt;</a:t>
              </a:r>
              <a:endParaRPr sz="1600">
                <a:solidFill>
                  <a:schemeClr val="lt1"/>
                </a:solidFill>
                <a:latin typeface="Calibri"/>
                <a:ea typeface="Calibri"/>
                <a:cs typeface="Calibri"/>
                <a:sym typeface="Calibri"/>
              </a:endParaRPr>
            </a:p>
          </p:txBody>
        </p:sp>
        <p:sp>
          <p:nvSpPr>
            <p:cNvPr id="492" name="Google Shape;492;p38"/>
            <p:cNvSpPr/>
            <p:nvPr/>
          </p:nvSpPr>
          <p:spPr>
            <a:xfrm>
              <a:off x="394969" y="678814"/>
              <a:ext cx="2715260" cy="2715260"/>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txBox="1"/>
            <p:nvPr/>
          </p:nvSpPr>
          <p:spPr>
            <a:xfrm>
              <a:off x="1278108" y="841730"/>
              <a:ext cx="948983" cy="488746"/>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&lt;div&gt;</a:t>
              </a:r>
              <a:endParaRPr sz="1600">
                <a:solidFill>
                  <a:schemeClr val="lt1"/>
                </a:solidFill>
                <a:latin typeface="Calibri"/>
                <a:ea typeface="Calibri"/>
                <a:cs typeface="Calibri"/>
                <a:sym typeface="Calibri"/>
              </a:endParaRPr>
            </a:p>
          </p:txBody>
        </p:sp>
        <p:sp>
          <p:nvSpPr>
            <p:cNvPr id="494" name="Google Shape;494;p38"/>
            <p:cNvSpPr/>
            <p:nvPr/>
          </p:nvSpPr>
          <p:spPr>
            <a:xfrm>
              <a:off x="734377" y="1357629"/>
              <a:ext cx="2036445" cy="2036445"/>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txBox="1"/>
            <p:nvPr/>
          </p:nvSpPr>
          <p:spPr>
            <a:xfrm>
              <a:off x="1278108" y="1510363"/>
              <a:ext cx="948983" cy="458200"/>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&lt;ul&gt;</a:t>
              </a:r>
              <a:endParaRPr sz="1600">
                <a:solidFill>
                  <a:schemeClr val="lt1"/>
                </a:solidFill>
                <a:latin typeface="Calibri"/>
                <a:ea typeface="Calibri"/>
                <a:cs typeface="Calibri"/>
                <a:sym typeface="Calibri"/>
              </a:endParaRPr>
            </a:p>
          </p:txBody>
        </p:sp>
        <p:sp>
          <p:nvSpPr>
            <p:cNvPr id="496" name="Google Shape;496;p38"/>
            <p:cNvSpPr/>
            <p:nvPr/>
          </p:nvSpPr>
          <p:spPr>
            <a:xfrm>
              <a:off x="1073784" y="2036445"/>
              <a:ext cx="1357630" cy="1357630"/>
            </a:xfrm>
            <a:prstGeom prst="ellipse">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txBox="1"/>
            <p:nvPr/>
          </p:nvSpPr>
          <p:spPr>
            <a:xfrm>
              <a:off x="1272605" y="2375852"/>
              <a:ext cx="959989" cy="678815"/>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&lt;li&gt;</a:t>
              </a:r>
              <a:endParaRPr sz="1600">
                <a:solidFill>
                  <a:schemeClr val="lt1"/>
                </a:solidFill>
                <a:latin typeface="Calibri"/>
                <a:ea typeface="Calibri"/>
                <a:cs typeface="Calibri"/>
                <a:sym typeface="Calibri"/>
              </a:endParaRPr>
            </a:p>
          </p:txBody>
        </p:sp>
      </p:grpSp>
      <p:grpSp>
        <p:nvGrpSpPr>
          <p:cNvPr id="498" name="Google Shape;498;p38"/>
          <p:cNvGrpSpPr/>
          <p:nvPr/>
        </p:nvGrpSpPr>
        <p:grpSpPr>
          <a:xfrm>
            <a:off x="4875536" y="1422169"/>
            <a:ext cx="3394075" cy="3394075"/>
            <a:chOff x="55562" y="0"/>
            <a:chExt cx="3394075" cy="3394075"/>
          </a:xfrm>
        </p:grpSpPr>
        <p:sp>
          <p:nvSpPr>
            <p:cNvPr id="499" name="Google Shape;499;p38"/>
            <p:cNvSpPr/>
            <p:nvPr/>
          </p:nvSpPr>
          <p:spPr>
            <a:xfrm>
              <a:off x="55562" y="0"/>
              <a:ext cx="3394075" cy="3394075"/>
            </a:xfrm>
            <a:prstGeom prst="ellipse">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txBox="1"/>
            <p:nvPr/>
          </p:nvSpPr>
          <p:spPr>
            <a:xfrm>
              <a:off x="1278108" y="169703"/>
              <a:ext cx="948983" cy="50911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&lt;body&gt;</a:t>
              </a:r>
              <a:endParaRPr sz="1600">
                <a:solidFill>
                  <a:schemeClr val="lt1"/>
                </a:solidFill>
                <a:latin typeface="Calibri"/>
                <a:ea typeface="Calibri"/>
                <a:cs typeface="Calibri"/>
                <a:sym typeface="Calibri"/>
              </a:endParaRPr>
            </a:p>
          </p:txBody>
        </p:sp>
        <p:sp>
          <p:nvSpPr>
            <p:cNvPr id="501" name="Google Shape;501;p38"/>
            <p:cNvSpPr/>
            <p:nvPr/>
          </p:nvSpPr>
          <p:spPr>
            <a:xfrm>
              <a:off x="394969" y="678814"/>
              <a:ext cx="2715260" cy="2715260"/>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txBox="1"/>
            <p:nvPr/>
          </p:nvSpPr>
          <p:spPr>
            <a:xfrm>
              <a:off x="1278108" y="841730"/>
              <a:ext cx="948983" cy="488746"/>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&lt;div&gt;</a:t>
              </a:r>
              <a:endParaRPr sz="1600">
                <a:solidFill>
                  <a:schemeClr val="lt1"/>
                </a:solidFill>
                <a:latin typeface="Calibri"/>
                <a:ea typeface="Calibri"/>
                <a:cs typeface="Calibri"/>
                <a:sym typeface="Calibri"/>
              </a:endParaRPr>
            </a:p>
          </p:txBody>
        </p:sp>
        <p:sp>
          <p:nvSpPr>
            <p:cNvPr id="503" name="Google Shape;503;p38"/>
            <p:cNvSpPr/>
            <p:nvPr/>
          </p:nvSpPr>
          <p:spPr>
            <a:xfrm>
              <a:off x="734377" y="1357629"/>
              <a:ext cx="2036445" cy="2036445"/>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txBox="1"/>
            <p:nvPr/>
          </p:nvSpPr>
          <p:spPr>
            <a:xfrm>
              <a:off x="1278108" y="1510363"/>
              <a:ext cx="948983" cy="458200"/>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&lt;ul&gt;</a:t>
              </a:r>
              <a:endParaRPr sz="1600">
                <a:solidFill>
                  <a:schemeClr val="lt1"/>
                </a:solidFill>
                <a:latin typeface="Calibri"/>
                <a:ea typeface="Calibri"/>
                <a:cs typeface="Calibri"/>
                <a:sym typeface="Calibri"/>
              </a:endParaRPr>
            </a:p>
          </p:txBody>
        </p:sp>
        <p:sp>
          <p:nvSpPr>
            <p:cNvPr id="505" name="Google Shape;505;p38"/>
            <p:cNvSpPr/>
            <p:nvPr/>
          </p:nvSpPr>
          <p:spPr>
            <a:xfrm>
              <a:off x="1073784" y="2036445"/>
              <a:ext cx="1357630" cy="1357630"/>
            </a:xfrm>
            <a:prstGeom prst="ellipse">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txBox="1"/>
            <p:nvPr/>
          </p:nvSpPr>
          <p:spPr>
            <a:xfrm>
              <a:off x="1272605" y="2375852"/>
              <a:ext cx="959989" cy="678815"/>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&lt;li&gt;</a:t>
              </a:r>
              <a:endParaRPr sz="1600">
                <a:solidFill>
                  <a:schemeClr val="lt1"/>
                </a:solidFill>
                <a:latin typeface="Calibri"/>
                <a:ea typeface="Calibri"/>
                <a:cs typeface="Calibri"/>
                <a:sym typeface="Calibri"/>
              </a:endParaRPr>
            </a:p>
          </p:txBody>
        </p:sp>
      </p:grpSp>
      <p:cxnSp>
        <p:nvCxnSpPr>
          <p:cNvPr id="507" name="Google Shape;507;p38"/>
          <p:cNvCxnSpPr/>
          <p:nvPr/>
        </p:nvCxnSpPr>
        <p:spPr>
          <a:xfrm rot="10800000">
            <a:off x="2457774" y="4095750"/>
            <a:ext cx="1371600" cy="0"/>
          </a:xfrm>
          <a:prstGeom prst="straightConnector1">
            <a:avLst/>
          </a:prstGeom>
          <a:noFill/>
          <a:ln cap="flat" cmpd="sng" w="38100">
            <a:solidFill>
              <a:schemeClr val="dk1"/>
            </a:solidFill>
            <a:prstDash val="solid"/>
            <a:round/>
            <a:headEnd len="sm" w="sm" type="none"/>
            <a:tailEnd len="med" w="med" type="triangle"/>
          </a:ln>
        </p:spPr>
      </p:cxnSp>
      <p:cxnSp>
        <p:nvCxnSpPr>
          <p:cNvPr id="508" name="Google Shape;508;p38"/>
          <p:cNvCxnSpPr/>
          <p:nvPr/>
        </p:nvCxnSpPr>
        <p:spPr>
          <a:xfrm rot="10800000">
            <a:off x="6877374" y="4095750"/>
            <a:ext cx="1371600" cy="0"/>
          </a:xfrm>
          <a:prstGeom prst="straightConnector1">
            <a:avLst/>
          </a:prstGeom>
          <a:noFill/>
          <a:ln cap="flat" cmpd="sng" w="38100">
            <a:solidFill>
              <a:schemeClr val="dk1"/>
            </a:solidFill>
            <a:prstDash val="solid"/>
            <a:round/>
            <a:headEnd len="sm" w="sm" type="none"/>
            <a:tailEnd len="med" w="med" type="triangle"/>
          </a:ln>
        </p:spPr>
      </p:cxnSp>
      <p:sp>
        <p:nvSpPr>
          <p:cNvPr id="509" name="Google Shape;509;p38"/>
          <p:cNvSpPr txBox="1"/>
          <p:nvPr/>
        </p:nvSpPr>
        <p:spPr>
          <a:xfrm>
            <a:off x="3829374" y="3911084"/>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click</a:t>
            </a:r>
            <a:endParaRPr sz="1800">
              <a:solidFill>
                <a:schemeClr val="dk1"/>
              </a:solidFill>
              <a:latin typeface="Calibri"/>
              <a:ea typeface="Calibri"/>
              <a:cs typeface="Calibri"/>
              <a:sym typeface="Calibri"/>
            </a:endParaRPr>
          </a:p>
        </p:txBody>
      </p:sp>
      <p:sp>
        <p:nvSpPr>
          <p:cNvPr id="510" name="Google Shape;510;p38"/>
          <p:cNvSpPr txBox="1"/>
          <p:nvPr/>
        </p:nvSpPr>
        <p:spPr>
          <a:xfrm>
            <a:off x="8248974" y="3867150"/>
            <a:ext cx="5902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click</a:t>
            </a:r>
            <a:endParaRPr sz="1800">
              <a:solidFill>
                <a:schemeClr val="dk1"/>
              </a:solidFill>
              <a:latin typeface="Calibri"/>
              <a:ea typeface="Calibri"/>
              <a:cs typeface="Calibri"/>
              <a:sym typeface="Calibri"/>
            </a:endParaRPr>
          </a:p>
        </p:txBody>
      </p:sp>
      <p:sp>
        <p:nvSpPr>
          <p:cNvPr id="511" name="Google Shape;511;p38"/>
          <p:cNvSpPr txBox="1"/>
          <p:nvPr/>
        </p:nvSpPr>
        <p:spPr>
          <a:xfrm>
            <a:off x="1570866" y="967085"/>
            <a:ext cx="1011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Bubbling</a:t>
            </a:r>
            <a:endParaRPr sz="1800">
              <a:solidFill>
                <a:schemeClr val="dk1"/>
              </a:solidFill>
              <a:latin typeface="Calibri"/>
              <a:ea typeface="Calibri"/>
              <a:cs typeface="Calibri"/>
              <a:sym typeface="Calibri"/>
            </a:endParaRPr>
          </a:p>
        </p:txBody>
      </p:sp>
      <p:sp>
        <p:nvSpPr>
          <p:cNvPr id="512" name="Google Shape;512;p38"/>
          <p:cNvSpPr txBox="1"/>
          <p:nvPr/>
        </p:nvSpPr>
        <p:spPr>
          <a:xfrm>
            <a:off x="6066666" y="998218"/>
            <a:ext cx="11021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Capturing</a:t>
            </a:r>
            <a:endParaRPr sz="1800">
              <a:solidFill>
                <a:schemeClr val="dk1"/>
              </a:solidFill>
              <a:latin typeface="Calibri"/>
              <a:ea typeface="Calibri"/>
              <a:cs typeface="Calibri"/>
              <a:sym typeface="Calibri"/>
            </a:endParaRPr>
          </a:p>
        </p:txBody>
      </p:sp>
      <p:cxnSp>
        <p:nvCxnSpPr>
          <p:cNvPr id="513" name="Google Shape;513;p38"/>
          <p:cNvCxnSpPr/>
          <p:nvPr/>
        </p:nvCxnSpPr>
        <p:spPr>
          <a:xfrm rot="-5400000">
            <a:off x="1962474" y="3524250"/>
            <a:ext cx="533400" cy="152400"/>
          </a:xfrm>
          <a:prstGeom prst="curvedConnector3">
            <a:avLst>
              <a:gd fmla="val 50000" name="adj1"/>
            </a:avLst>
          </a:prstGeom>
          <a:noFill/>
          <a:ln cap="flat" cmpd="sng" w="28575">
            <a:solidFill>
              <a:schemeClr val="dk1"/>
            </a:solidFill>
            <a:prstDash val="solid"/>
            <a:round/>
            <a:headEnd len="sm" w="sm" type="none"/>
            <a:tailEnd len="med" w="med" type="triangle"/>
          </a:ln>
        </p:spPr>
      </p:cxnSp>
      <p:cxnSp>
        <p:nvCxnSpPr>
          <p:cNvPr id="514" name="Google Shape;514;p38"/>
          <p:cNvCxnSpPr/>
          <p:nvPr/>
        </p:nvCxnSpPr>
        <p:spPr>
          <a:xfrm rot="-5400000">
            <a:off x="2084724" y="2734799"/>
            <a:ext cx="438600" cy="149700"/>
          </a:xfrm>
          <a:prstGeom prst="curvedConnector3">
            <a:avLst>
              <a:gd fmla="val 50000" name="adj1"/>
            </a:avLst>
          </a:prstGeom>
          <a:noFill/>
          <a:ln cap="flat" cmpd="sng" w="28575">
            <a:solidFill>
              <a:schemeClr val="dk1"/>
            </a:solidFill>
            <a:prstDash val="solid"/>
            <a:round/>
            <a:headEnd len="sm" w="sm" type="none"/>
            <a:tailEnd len="med" w="med" type="triangle"/>
          </a:ln>
        </p:spPr>
      </p:cxnSp>
      <p:cxnSp>
        <p:nvCxnSpPr>
          <p:cNvPr id="515" name="Google Shape;515;p38"/>
          <p:cNvCxnSpPr/>
          <p:nvPr/>
        </p:nvCxnSpPr>
        <p:spPr>
          <a:xfrm rot="-5400000">
            <a:off x="2160592" y="2115389"/>
            <a:ext cx="533400" cy="152400"/>
          </a:xfrm>
          <a:prstGeom prst="curvedConnector3">
            <a:avLst>
              <a:gd fmla="val 50000" name="adj1"/>
            </a:avLst>
          </a:prstGeom>
          <a:noFill/>
          <a:ln cap="flat" cmpd="sng" w="28575">
            <a:solidFill>
              <a:schemeClr val="dk1"/>
            </a:solidFill>
            <a:prstDash val="solid"/>
            <a:round/>
            <a:headEnd len="sm" w="sm" type="none"/>
            <a:tailEnd len="med" w="med" type="triangle"/>
          </a:ln>
        </p:spPr>
      </p:cxnSp>
      <p:cxnSp>
        <p:nvCxnSpPr>
          <p:cNvPr id="516" name="Google Shape;516;p38"/>
          <p:cNvCxnSpPr/>
          <p:nvPr/>
        </p:nvCxnSpPr>
        <p:spPr>
          <a:xfrm rot="5400000">
            <a:off x="6382074" y="3448050"/>
            <a:ext cx="533400" cy="152400"/>
          </a:xfrm>
          <a:prstGeom prst="curvedConnector3">
            <a:avLst>
              <a:gd fmla="val 50000" name="adj1"/>
            </a:avLst>
          </a:prstGeom>
          <a:noFill/>
          <a:ln cap="flat" cmpd="sng" w="28575">
            <a:solidFill>
              <a:schemeClr val="dk1"/>
            </a:solidFill>
            <a:prstDash val="solid"/>
            <a:round/>
            <a:headEnd len="sm" w="sm" type="none"/>
            <a:tailEnd len="med" w="med" type="triangle"/>
          </a:ln>
        </p:spPr>
      </p:cxnSp>
      <p:cxnSp>
        <p:nvCxnSpPr>
          <p:cNvPr id="517" name="Google Shape;517;p38"/>
          <p:cNvCxnSpPr/>
          <p:nvPr/>
        </p:nvCxnSpPr>
        <p:spPr>
          <a:xfrm rot="5400000">
            <a:off x="6534473" y="2733465"/>
            <a:ext cx="533400" cy="152400"/>
          </a:xfrm>
          <a:prstGeom prst="curvedConnector3">
            <a:avLst>
              <a:gd fmla="val 50000" name="adj1"/>
            </a:avLst>
          </a:prstGeom>
          <a:noFill/>
          <a:ln cap="flat" cmpd="sng" w="28575">
            <a:solidFill>
              <a:schemeClr val="dk1"/>
            </a:solidFill>
            <a:prstDash val="solid"/>
            <a:round/>
            <a:headEnd len="sm" w="sm" type="none"/>
            <a:tailEnd len="med" w="med" type="triangle"/>
          </a:ln>
        </p:spPr>
      </p:cxnSp>
      <p:cxnSp>
        <p:nvCxnSpPr>
          <p:cNvPr id="518" name="Google Shape;518;p38"/>
          <p:cNvCxnSpPr/>
          <p:nvPr/>
        </p:nvCxnSpPr>
        <p:spPr>
          <a:xfrm rot="5400000">
            <a:off x="6616235" y="2090805"/>
            <a:ext cx="533400" cy="152400"/>
          </a:xfrm>
          <a:prstGeom prst="curvedConnector3">
            <a:avLst>
              <a:gd fmla="val 50000" name="adj1"/>
            </a:avLst>
          </a:prstGeom>
          <a:noFill/>
          <a:ln cap="flat" cmpd="sng" w="28575">
            <a:solidFill>
              <a:schemeClr val="dk1"/>
            </a:solidFill>
            <a:prstDash val="solid"/>
            <a:round/>
            <a:headEnd len="sm" w="sm" type="none"/>
            <a:tailEnd len="med" w="med" type="triangle"/>
          </a:ln>
        </p:spPr>
      </p:cxnSp>
      <p:sp>
        <p:nvSpPr>
          <p:cNvPr id="519" name="Google Shape;519;p38"/>
          <p:cNvSpPr/>
          <p:nvPr/>
        </p:nvSpPr>
        <p:spPr>
          <a:xfrm>
            <a:off x="1825314" y="4226639"/>
            <a:ext cx="502918" cy="304800"/>
          </a:xfrm>
          <a:prstGeom prst="curvedUpArrow">
            <a:avLst>
              <a:gd fmla="val 25000" name="adj1"/>
              <a:gd fmla="val 50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8"/>
          <p:cNvSpPr/>
          <p:nvPr/>
        </p:nvSpPr>
        <p:spPr>
          <a:xfrm flipH="1">
            <a:off x="6306568" y="4259004"/>
            <a:ext cx="502918" cy="304800"/>
          </a:xfrm>
          <a:prstGeom prst="curvedUpArrow">
            <a:avLst>
              <a:gd fmla="val 25000" name="adj1"/>
              <a:gd fmla="val 50000" name="adj2"/>
              <a:gd fmla="val 25000" name="adj3"/>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500"/>
                                        <p:tgtEl>
                                          <p:spTgt spid="5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500"/>
                                        <p:tgtEl>
                                          <p:spTgt spid="5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25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Controlling Event Handlers</a:t>
            </a:r>
            <a:endParaRPr/>
          </a:p>
        </p:txBody>
      </p:sp>
      <p:sp>
        <p:nvSpPr>
          <p:cNvPr id="527" name="Google Shape;527;p3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Event.preventDefault()</a:t>
            </a:r>
            <a:endParaRPr/>
          </a:p>
          <a:p>
            <a:pPr indent="-342900" lvl="0" marL="342900" rtl="0" algn="l">
              <a:spcBef>
                <a:spcPts val="640"/>
              </a:spcBef>
              <a:spcAft>
                <a:spcPts val="0"/>
              </a:spcAft>
              <a:buClr>
                <a:schemeClr val="dk1"/>
              </a:buClr>
              <a:buSzPts val="3200"/>
              <a:buChar char="•"/>
            </a:pPr>
            <a:r>
              <a:rPr lang="en-US"/>
              <a:t>stopPropagation()</a:t>
            </a:r>
            <a:endParaRPr/>
          </a:p>
          <a:p>
            <a:pPr indent="-342900" lvl="0" marL="342900" rtl="0" algn="l">
              <a:spcBef>
                <a:spcPts val="640"/>
              </a:spcBef>
              <a:spcAft>
                <a:spcPts val="0"/>
              </a:spcAft>
              <a:buClr>
                <a:schemeClr val="dk1"/>
              </a:buClr>
              <a:buSzPts val="3200"/>
              <a:buChar char="•"/>
            </a:pPr>
            <a:r>
              <a:rPr lang="en-US"/>
              <a:t>stopImmediatePropagation()</a:t>
            </a:r>
            <a:endParaRPr/>
          </a:p>
          <a:p>
            <a:pPr indent="-139700" lvl="0" marL="342900" rtl="0" algn="l">
              <a:spcBef>
                <a:spcPts val="640"/>
              </a:spcBef>
              <a:spcAft>
                <a:spcPts val="0"/>
              </a:spcAft>
              <a:buClr>
                <a:schemeClr val="dk1"/>
              </a:buClr>
              <a:buSzPts val="3200"/>
              <a:buNone/>
            </a:pPr>
            <a:r>
              <a:t/>
            </a:r>
            <a:endParaRPr b="1" i="0" u="none" strike="noStrike">
              <a:solidFill>
                <a:srgbClr val="333333"/>
              </a:solidFill>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528" name="Google Shape;528;p39"/>
          <p:cNvSpPr/>
          <p:nvPr/>
        </p:nvSpPr>
        <p:spPr>
          <a:xfrm>
            <a:off x="0" y="-46166"/>
            <a:ext cx="9144000" cy="92333"/>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600"/>
              <a:buFont typeface="Calibri"/>
              <a:buNone/>
            </a:pPr>
            <a:r>
              <a:rPr b="0" i="0" lang="en-US" sz="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29" name="Google Shape;529;p39"/>
          <p:cNvSpPr/>
          <p:nvPr/>
        </p:nvSpPr>
        <p:spPr>
          <a:xfrm>
            <a:off x="0" y="-46166"/>
            <a:ext cx="9144000" cy="92333"/>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600"/>
              <a:buFont typeface="Calibri"/>
              <a:buNone/>
            </a:pPr>
            <a:r>
              <a:rPr b="0" i="0" lang="en-US" sz="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JavaScript vs Java</a:t>
            </a:r>
            <a:endParaRPr/>
          </a:p>
        </p:txBody>
      </p:sp>
      <p:sp>
        <p:nvSpPr>
          <p:cNvPr id="110" name="Google Shape;110;p4"/>
          <p:cNvSpPr txBox="1"/>
          <p:nvPr>
            <p:ph idx="1" type="body"/>
          </p:nvPr>
        </p:nvSpPr>
        <p:spPr>
          <a:xfrm>
            <a:off x="457200" y="1200151"/>
            <a:ext cx="8229600" cy="220979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Interpreted vs compiled</a:t>
            </a:r>
            <a:endParaRPr/>
          </a:p>
          <a:p>
            <a:pPr indent="-342900" lvl="0" marL="342900" rtl="0" algn="l">
              <a:spcBef>
                <a:spcPts val="592"/>
              </a:spcBef>
              <a:spcAft>
                <a:spcPts val="0"/>
              </a:spcAft>
              <a:buClr>
                <a:schemeClr val="dk1"/>
              </a:buClr>
              <a:buSzPct val="100000"/>
              <a:buChar char="•"/>
            </a:pPr>
            <a:r>
              <a:rPr lang="en-US"/>
              <a:t>Java- Programming language- Web Applications, Android etc.</a:t>
            </a:r>
            <a:endParaRPr/>
          </a:p>
          <a:p>
            <a:pPr indent="-342900" lvl="0" marL="342900" rtl="0" algn="l">
              <a:spcBef>
                <a:spcPts val="592"/>
              </a:spcBef>
              <a:spcAft>
                <a:spcPts val="0"/>
              </a:spcAft>
              <a:buClr>
                <a:schemeClr val="dk1"/>
              </a:buClr>
              <a:buSzPct val="100000"/>
              <a:buChar char="•"/>
            </a:pPr>
            <a:r>
              <a:rPr lang="en-US"/>
              <a:t>Javascript- Scripting and Programming- Web Front-End, Back-End, NoSQL DB.</a:t>
            </a:r>
            <a:endParaRPr/>
          </a:p>
        </p:txBody>
      </p:sp>
      <p:pic>
        <p:nvPicPr>
          <p:cNvPr id="111" name="Google Shape;111;p4"/>
          <p:cNvPicPr preferRelativeResize="0"/>
          <p:nvPr/>
        </p:nvPicPr>
        <p:blipFill rotWithShape="1">
          <a:blip r:embed="rId3">
            <a:alphaModFix/>
          </a:blip>
          <a:srcRect b="0" l="0" r="0" t="0"/>
          <a:stretch/>
        </p:blipFill>
        <p:spPr>
          <a:xfrm>
            <a:off x="3017998" y="3409950"/>
            <a:ext cx="3108004" cy="153947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Quattrocento Sans"/>
              <a:buNone/>
            </a:pPr>
            <a:r>
              <a:rPr b="0" i="0" lang="en-US" sz="4400" u="none" cap="none" strike="noStrike">
                <a:solidFill>
                  <a:srgbClr val="000000"/>
                </a:solidFill>
                <a:latin typeface="Quattrocento Sans"/>
                <a:ea typeface="Quattrocento Sans"/>
                <a:cs typeface="Quattrocento Sans"/>
                <a:sym typeface="Quattrocento Sans"/>
              </a:rPr>
              <a:t>Traversing DOM Elements</a:t>
            </a:r>
            <a:endParaRPr/>
          </a:p>
        </p:txBody>
      </p:sp>
      <p:grpSp>
        <p:nvGrpSpPr>
          <p:cNvPr id="536" name="Google Shape;536;p40"/>
          <p:cNvGrpSpPr/>
          <p:nvPr/>
        </p:nvGrpSpPr>
        <p:grpSpPr>
          <a:xfrm>
            <a:off x="1675103" y="1200978"/>
            <a:ext cx="5793792" cy="3392418"/>
            <a:chOff x="1217903" y="828"/>
            <a:chExt cx="5793792" cy="3392418"/>
          </a:xfrm>
        </p:grpSpPr>
        <p:sp>
          <p:nvSpPr>
            <p:cNvPr id="537" name="Google Shape;537;p40"/>
            <p:cNvSpPr/>
            <p:nvPr/>
          </p:nvSpPr>
          <p:spPr>
            <a:xfrm>
              <a:off x="1217903" y="1315866"/>
              <a:ext cx="1524682" cy="76234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txBox="1"/>
            <p:nvPr/>
          </p:nvSpPr>
          <p:spPr>
            <a:xfrm>
              <a:off x="1240231" y="1338194"/>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&lt;html&gt;</a:t>
              </a:r>
              <a:endParaRPr sz="3600">
                <a:solidFill>
                  <a:schemeClr val="lt1"/>
                </a:solidFill>
                <a:latin typeface="Calibri"/>
                <a:ea typeface="Calibri"/>
                <a:cs typeface="Calibri"/>
                <a:sym typeface="Calibri"/>
              </a:endParaRPr>
            </a:p>
          </p:txBody>
        </p:sp>
        <p:sp>
          <p:nvSpPr>
            <p:cNvPr id="539" name="Google Shape;539;p40"/>
            <p:cNvSpPr/>
            <p:nvPr/>
          </p:nvSpPr>
          <p:spPr>
            <a:xfrm rot="-3310531">
              <a:off x="2513543" y="1238476"/>
              <a:ext cx="1067957" cy="4042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txBox="1"/>
            <p:nvPr/>
          </p:nvSpPr>
          <p:spPr>
            <a:xfrm rot="-3310531">
              <a:off x="3020823" y="1231992"/>
              <a:ext cx="53397" cy="5339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41" name="Google Shape;541;p40"/>
            <p:cNvSpPr/>
            <p:nvPr/>
          </p:nvSpPr>
          <p:spPr>
            <a:xfrm>
              <a:off x="3352458" y="439174"/>
              <a:ext cx="1524682" cy="7623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txBox="1"/>
            <p:nvPr/>
          </p:nvSpPr>
          <p:spPr>
            <a:xfrm>
              <a:off x="3374786" y="461502"/>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&lt;head&gt;</a:t>
              </a:r>
              <a:endParaRPr sz="3600">
                <a:solidFill>
                  <a:schemeClr val="lt1"/>
                </a:solidFill>
                <a:latin typeface="Calibri"/>
                <a:ea typeface="Calibri"/>
                <a:cs typeface="Calibri"/>
                <a:sym typeface="Calibri"/>
              </a:endParaRPr>
            </a:p>
          </p:txBody>
        </p:sp>
        <p:sp>
          <p:nvSpPr>
            <p:cNvPr id="543" name="Google Shape;543;p40"/>
            <p:cNvSpPr/>
            <p:nvPr/>
          </p:nvSpPr>
          <p:spPr>
            <a:xfrm rot="-2142401">
              <a:off x="4806547" y="580957"/>
              <a:ext cx="751060" cy="40429"/>
            </a:xfrm>
            <a:custGeom>
              <a:rect b="b" l="l" r="r" t="t"/>
              <a:pathLst>
                <a:path extrusionOk="0" h="120000" w="120000">
                  <a:moveTo>
                    <a:pt x="0" y="59999"/>
                  </a:moveTo>
                  <a:lnTo>
                    <a:pt x="120000" y="59999"/>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txBox="1"/>
            <p:nvPr/>
          </p:nvSpPr>
          <p:spPr>
            <a:xfrm rot="-2142401">
              <a:off x="5163300" y="582395"/>
              <a:ext cx="37553" cy="375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45" name="Google Shape;545;p40"/>
            <p:cNvSpPr/>
            <p:nvPr/>
          </p:nvSpPr>
          <p:spPr>
            <a:xfrm>
              <a:off x="5487013" y="828"/>
              <a:ext cx="1524682" cy="762341"/>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txBox="1"/>
            <p:nvPr/>
          </p:nvSpPr>
          <p:spPr>
            <a:xfrm>
              <a:off x="5509341" y="23156"/>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&lt;title&gt;</a:t>
              </a:r>
              <a:endParaRPr sz="3600">
                <a:solidFill>
                  <a:schemeClr val="lt1"/>
                </a:solidFill>
                <a:latin typeface="Calibri"/>
                <a:ea typeface="Calibri"/>
                <a:cs typeface="Calibri"/>
                <a:sym typeface="Calibri"/>
              </a:endParaRPr>
            </a:p>
          </p:txBody>
        </p:sp>
        <p:sp>
          <p:nvSpPr>
            <p:cNvPr id="547" name="Google Shape;547;p40"/>
            <p:cNvSpPr/>
            <p:nvPr/>
          </p:nvSpPr>
          <p:spPr>
            <a:xfrm rot="2142401">
              <a:off x="4806547" y="1019303"/>
              <a:ext cx="751060" cy="40429"/>
            </a:xfrm>
            <a:custGeom>
              <a:rect b="b" l="l" r="r" t="t"/>
              <a:pathLst>
                <a:path extrusionOk="0" h="120000" w="120000">
                  <a:moveTo>
                    <a:pt x="0" y="59999"/>
                  </a:moveTo>
                  <a:lnTo>
                    <a:pt x="120000" y="59999"/>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txBox="1"/>
            <p:nvPr/>
          </p:nvSpPr>
          <p:spPr>
            <a:xfrm rot="2142401">
              <a:off x="5163300" y="1020741"/>
              <a:ext cx="37553" cy="375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49" name="Google Shape;549;p40"/>
            <p:cNvSpPr/>
            <p:nvPr/>
          </p:nvSpPr>
          <p:spPr>
            <a:xfrm>
              <a:off x="5487013" y="877520"/>
              <a:ext cx="1524682" cy="762341"/>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txBox="1"/>
            <p:nvPr/>
          </p:nvSpPr>
          <p:spPr>
            <a:xfrm>
              <a:off x="5509341" y="899848"/>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&lt;meta&gt;</a:t>
              </a:r>
              <a:endParaRPr sz="3600">
                <a:solidFill>
                  <a:schemeClr val="lt1"/>
                </a:solidFill>
                <a:latin typeface="Calibri"/>
                <a:ea typeface="Calibri"/>
                <a:cs typeface="Calibri"/>
                <a:sym typeface="Calibri"/>
              </a:endParaRPr>
            </a:p>
          </p:txBody>
        </p:sp>
        <p:sp>
          <p:nvSpPr>
            <p:cNvPr id="551" name="Google Shape;551;p40"/>
            <p:cNvSpPr/>
            <p:nvPr/>
          </p:nvSpPr>
          <p:spPr>
            <a:xfrm rot="3310531">
              <a:off x="2513543" y="2115168"/>
              <a:ext cx="1067957" cy="4042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txBox="1"/>
            <p:nvPr/>
          </p:nvSpPr>
          <p:spPr>
            <a:xfrm rot="3310531">
              <a:off x="3020823" y="2108684"/>
              <a:ext cx="53397" cy="5339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53" name="Google Shape;553;p40"/>
            <p:cNvSpPr/>
            <p:nvPr/>
          </p:nvSpPr>
          <p:spPr>
            <a:xfrm>
              <a:off x="3352458" y="2192559"/>
              <a:ext cx="1524682" cy="7623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txBox="1"/>
            <p:nvPr/>
          </p:nvSpPr>
          <p:spPr>
            <a:xfrm>
              <a:off x="3374786" y="2214887"/>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&lt;body&gt;</a:t>
              </a:r>
              <a:endParaRPr sz="3600">
                <a:solidFill>
                  <a:schemeClr val="lt1"/>
                </a:solidFill>
                <a:latin typeface="Calibri"/>
                <a:ea typeface="Calibri"/>
                <a:cs typeface="Calibri"/>
                <a:sym typeface="Calibri"/>
              </a:endParaRPr>
            </a:p>
          </p:txBody>
        </p:sp>
        <p:sp>
          <p:nvSpPr>
            <p:cNvPr id="555" name="Google Shape;555;p40"/>
            <p:cNvSpPr/>
            <p:nvPr/>
          </p:nvSpPr>
          <p:spPr>
            <a:xfrm rot="-2142401">
              <a:off x="4806547" y="2334341"/>
              <a:ext cx="751060" cy="40429"/>
            </a:xfrm>
            <a:custGeom>
              <a:rect b="b" l="l" r="r" t="t"/>
              <a:pathLst>
                <a:path extrusionOk="0" h="120000" w="120000">
                  <a:moveTo>
                    <a:pt x="0" y="59999"/>
                  </a:moveTo>
                  <a:lnTo>
                    <a:pt x="120000" y="59999"/>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txBox="1"/>
            <p:nvPr/>
          </p:nvSpPr>
          <p:spPr>
            <a:xfrm rot="-2142401">
              <a:off x="5163300" y="2335780"/>
              <a:ext cx="37553" cy="375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57" name="Google Shape;557;p40"/>
            <p:cNvSpPr/>
            <p:nvPr/>
          </p:nvSpPr>
          <p:spPr>
            <a:xfrm>
              <a:off x="5487013" y="1754213"/>
              <a:ext cx="1524682" cy="762341"/>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txBox="1"/>
            <p:nvPr/>
          </p:nvSpPr>
          <p:spPr>
            <a:xfrm>
              <a:off x="5509341" y="1776541"/>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&lt;h1&gt;</a:t>
              </a:r>
              <a:endParaRPr sz="3600">
                <a:solidFill>
                  <a:schemeClr val="lt1"/>
                </a:solidFill>
                <a:latin typeface="Calibri"/>
                <a:ea typeface="Calibri"/>
                <a:cs typeface="Calibri"/>
                <a:sym typeface="Calibri"/>
              </a:endParaRPr>
            </a:p>
          </p:txBody>
        </p:sp>
        <p:sp>
          <p:nvSpPr>
            <p:cNvPr id="559" name="Google Shape;559;p40"/>
            <p:cNvSpPr/>
            <p:nvPr/>
          </p:nvSpPr>
          <p:spPr>
            <a:xfrm rot="2142401">
              <a:off x="4806547" y="2772687"/>
              <a:ext cx="751060" cy="40429"/>
            </a:xfrm>
            <a:custGeom>
              <a:rect b="b" l="l" r="r" t="t"/>
              <a:pathLst>
                <a:path extrusionOk="0" h="120000" w="120000">
                  <a:moveTo>
                    <a:pt x="0" y="59999"/>
                  </a:moveTo>
                  <a:lnTo>
                    <a:pt x="120000" y="59999"/>
                  </a:lnTo>
                </a:path>
              </a:pathLst>
            </a:custGeom>
            <a:no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txBox="1"/>
            <p:nvPr/>
          </p:nvSpPr>
          <p:spPr>
            <a:xfrm rot="2142401">
              <a:off x="5163300" y="2774126"/>
              <a:ext cx="37553" cy="3755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561" name="Google Shape;561;p40"/>
            <p:cNvSpPr/>
            <p:nvPr/>
          </p:nvSpPr>
          <p:spPr>
            <a:xfrm>
              <a:off x="5487013" y="2630905"/>
              <a:ext cx="1524682" cy="762341"/>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txBox="1"/>
            <p:nvPr/>
          </p:nvSpPr>
          <p:spPr>
            <a:xfrm>
              <a:off x="5509341" y="2653233"/>
              <a:ext cx="1480026" cy="71768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&lt;p&gt;</a:t>
              </a:r>
              <a:endParaRPr sz="3600">
                <a:solidFill>
                  <a:schemeClr val="lt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Quattrocento Sans"/>
              <a:buNone/>
            </a:pPr>
            <a:r>
              <a:rPr b="0" i="0" lang="en-US" sz="4400" u="none" cap="none" strike="noStrike">
                <a:solidFill>
                  <a:srgbClr val="000000"/>
                </a:solidFill>
                <a:latin typeface="Quattrocento Sans"/>
                <a:ea typeface="Quattrocento Sans"/>
                <a:cs typeface="Quattrocento Sans"/>
                <a:sym typeface="Quattrocento Sans"/>
              </a:rPr>
              <a:t>Adding and Deleting Elements</a:t>
            </a:r>
            <a:endParaRPr/>
          </a:p>
        </p:txBody>
      </p:sp>
      <p:grpSp>
        <p:nvGrpSpPr>
          <p:cNvPr id="569" name="Google Shape;569;p41"/>
          <p:cNvGrpSpPr/>
          <p:nvPr/>
        </p:nvGrpSpPr>
        <p:grpSpPr>
          <a:xfrm>
            <a:off x="2188054" y="1126040"/>
            <a:ext cx="5470045" cy="3531171"/>
            <a:chOff x="206854" y="2090"/>
            <a:chExt cx="5470045" cy="3531171"/>
          </a:xfrm>
        </p:grpSpPr>
        <p:sp>
          <p:nvSpPr>
            <p:cNvPr id="570" name="Google Shape;570;p41"/>
            <p:cNvSpPr/>
            <p:nvPr/>
          </p:nvSpPr>
          <p:spPr>
            <a:xfrm>
              <a:off x="3925996" y="2579979"/>
              <a:ext cx="408252" cy="429876"/>
            </a:xfrm>
            <a:custGeom>
              <a:rect b="b" l="l" r="r" t="t"/>
              <a:pathLst>
                <a:path extrusionOk="0" h="120000" w="120000">
                  <a:moveTo>
                    <a:pt x="0" y="0"/>
                  </a:moveTo>
                  <a:lnTo>
                    <a:pt x="0" y="120000"/>
                  </a:lnTo>
                  <a:lnTo>
                    <a:pt x="120000" y="120000"/>
                  </a:lnTo>
                </a:path>
              </a:pathLst>
            </a:custGeom>
            <a:noFill/>
            <a:ln cap="flat" cmpd="sng" w="25400">
              <a:solidFill>
                <a:srgbClr val="49ACC5"/>
              </a:solidFill>
              <a:prstDash val="solid"/>
              <a:round/>
              <a:headEnd len="sm" w="sm" type="none"/>
              <a:tailEnd len="sm" w="sm" type="none"/>
            </a:ln>
          </p:spPr>
        </p:sp>
        <p:sp>
          <p:nvSpPr>
            <p:cNvPr id="571" name="Google Shape;571;p41"/>
            <p:cNvSpPr/>
            <p:nvPr/>
          </p:nvSpPr>
          <p:spPr>
            <a:xfrm>
              <a:off x="3650753" y="1626697"/>
              <a:ext cx="812303" cy="281956"/>
            </a:xfrm>
            <a:custGeom>
              <a:rect b="b" l="l" r="r" t="t"/>
              <a:pathLst>
                <a:path extrusionOk="0" h="120000" w="120000">
                  <a:moveTo>
                    <a:pt x="0" y="0"/>
                  </a:moveTo>
                  <a:lnTo>
                    <a:pt x="0" y="60000"/>
                  </a:lnTo>
                  <a:lnTo>
                    <a:pt x="120000" y="60000"/>
                  </a:lnTo>
                  <a:lnTo>
                    <a:pt x="120000" y="120000"/>
                  </a:lnTo>
                </a:path>
              </a:pathLst>
            </a:custGeom>
            <a:noFill/>
            <a:ln cap="flat" cmpd="sng" w="25400">
              <a:solidFill>
                <a:schemeClr val="accent4"/>
              </a:solidFill>
              <a:prstDash val="solid"/>
              <a:round/>
              <a:headEnd len="sm" w="sm" type="none"/>
              <a:tailEnd len="sm" w="sm" type="none"/>
            </a:ln>
          </p:spPr>
        </p:sp>
        <p:sp>
          <p:nvSpPr>
            <p:cNvPr id="572" name="Google Shape;572;p41"/>
            <p:cNvSpPr/>
            <p:nvPr/>
          </p:nvSpPr>
          <p:spPr>
            <a:xfrm>
              <a:off x="2838450" y="1626697"/>
              <a:ext cx="812303" cy="281956"/>
            </a:xfrm>
            <a:custGeom>
              <a:rect b="b" l="l" r="r" t="t"/>
              <a:pathLst>
                <a:path extrusionOk="0" h="120000" w="120000">
                  <a:moveTo>
                    <a:pt x="120000" y="0"/>
                  </a:moveTo>
                  <a:lnTo>
                    <a:pt x="120000" y="60000"/>
                  </a:lnTo>
                  <a:lnTo>
                    <a:pt x="0" y="60000"/>
                  </a:lnTo>
                  <a:lnTo>
                    <a:pt x="0" y="120000"/>
                  </a:lnTo>
                </a:path>
              </a:pathLst>
            </a:custGeom>
            <a:noFill/>
            <a:ln cap="flat" cmpd="sng" w="25400">
              <a:solidFill>
                <a:schemeClr val="accent4"/>
              </a:solidFill>
              <a:prstDash val="solid"/>
              <a:round/>
              <a:headEnd len="sm" w="sm" type="none"/>
              <a:tailEnd len="sm" w="sm" type="none"/>
            </a:ln>
          </p:spPr>
        </p:sp>
        <p:sp>
          <p:nvSpPr>
            <p:cNvPr id="573" name="Google Shape;573;p41"/>
            <p:cNvSpPr/>
            <p:nvPr/>
          </p:nvSpPr>
          <p:spPr>
            <a:xfrm>
              <a:off x="2264466" y="673415"/>
              <a:ext cx="1386286" cy="281956"/>
            </a:xfrm>
            <a:custGeom>
              <a:rect b="b" l="l" r="r" t="t"/>
              <a:pathLst>
                <a:path extrusionOk="0" h="120000" w="120000">
                  <a:moveTo>
                    <a:pt x="0" y="0"/>
                  </a:moveTo>
                  <a:lnTo>
                    <a:pt x="0" y="60000"/>
                  </a:lnTo>
                  <a:lnTo>
                    <a:pt x="120000" y="60000"/>
                  </a:lnTo>
                  <a:lnTo>
                    <a:pt x="120000" y="120000"/>
                  </a:lnTo>
                </a:path>
              </a:pathLst>
            </a:custGeom>
            <a:noFill/>
            <a:ln cap="flat" cmpd="sng" w="25400">
              <a:solidFill>
                <a:schemeClr val="accent3"/>
              </a:solidFill>
              <a:prstDash val="solid"/>
              <a:round/>
              <a:headEnd len="sm" w="sm" type="none"/>
              <a:tailEnd len="sm" w="sm" type="none"/>
            </a:ln>
          </p:spPr>
        </p:sp>
        <p:sp>
          <p:nvSpPr>
            <p:cNvPr id="574" name="Google Shape;574;p41"/>
            <p:cNvSpPr/>
            <p:nvPr/>
          </p:nvSpPr>
          <p:spPr>
            <a:xfrm>
              <a:off x="341119" y="1626697"/>
              <a:ext cx="201397" cy="1570901"/>
            </a:xfrm>
            <a:custGeom>
              <a:rect b="b" l="l" r="r" t="t"/>
              <a:pathLst>
                <a:path extrusionOk="0" h="120000" w="120000">
                  <a:moveTo>
                    <a:pt x="0" y="0"/>
                  </a:moveTo>
                  <a:lnTo>
                    <a:pt x="0" y="120000"/>
                  </a:lnTo>
                  <a:lnTo>
                    <a:pt x="120000" y="120000"/>
                  </a:lnTo>
                </a:path>
              </a:pathLst>
            </a:custGeom>
            <a:noFill/>
            <a:ln cap="flat" cmpd="sng" w="25400">
              <a:solidFill>
                <a:schemeClr val="accent4"/>
              </a:solidFill>
              <a:prstDash val="solid"/>
              <a:round/>
              <a:headEnd len="sm" w="sm" type="none"/>
              <a:tailEnd len="sm" w="sm" type="none"/>
            </a:ln>
          </p:spPr>
        </p:sp>
        <p:sp>
          <p:nvSpPr>
            <p:cNvPr id="575" name="Google Shape;575;p41"/>
            <p:cNvSpPr/>
            <p:nvPr/>
          </p:nvSpPr>
          <p:spPr>
            <a:xfrm>
              <a:off x="341119" y="1626697"/>
              <a:ext cx="201397" cy="617619"/>
            </a:xfrm>
            <a:custGeom>
              <a:rect b="b" l="l" r="r" t="t"/>
              <a:pathLst>
                <a:path extrusionOk="0" h="120000" w="120000">
                  <a:moveTo>
                    <a:pt x="0" y="0"/>
                  </a:moveTo>
                  <a:lnTo>
                    <a:pt x="0" y="120000"/>
                  </a:lnTo>
                  <a:lnTo>
                    <a:pt x="120000" y="120000"/>
                  </a:lnTo>
                </a:path>
              </a:pathLst>
            </a:custGeom>
            <a:noFill/>
            <a:ln cap="flat" cmpd="sng" w="25400">
              <a:solidFill>
                <a:schemeClr val="accent4"/>
              </a:solidFill>
              <a:prstDash val="solid"/>
              <a:round/>
              <a:headEnd len="sm" w="sm" type="none"/>
              <a:tailEnd len="sm" w="sm" type="none"/>
            </a:ln>
          </p:spPr>
        </p:sp>
        <p:sp>
          <p:nvSpPr>
            <p:cNvPr id="576" name="Google Shape;576;p41"/>
            <p:cNvSpPr/>
            <p:nvPr/>
          </p:nvSpPr>
          <p:spPr>
            <a:xfrm>
              <a:off x="878180" y="673415"/>
              <a:ext cx="1386286" cy="281956"/>
            </a:xfrm>
            <a:custGeom>
              <a:rect b="b" l="l" r="r" t="t"/>
              <a:pathLst>
                <a:path extrusionOk="0" h="120000" w="120000">
                  <a:moveTo>
                    <a:pt x="120000" y="0"/>
                  </a:moveTo>
                  <a:lnTo>
                    <a:pt x="120000" y="60000"/>
                  </a:lnTo>
                  <a:lnTo>
                    <a:pt x="0" y="60000"/>
                  </a:lnTo>
                  <a:lnTo>
                    <a:pt x="0" y="120000"/>
                  </a:lnTo>
                </a:path>
              </a:pathLst>
            </a:custGeom>
            <a:noFill/>
            <a:ln cap="flat" cmpd="sng" w="25400">
              <a:solidFill>
                <a:schemeClr val="accent3"/>
              </a:solidFill>
              <a:prstDash val="solid"/>
              <a:round/>
              <a:headEnd len="sm" w="sm" type="none"/>
              <a:tailEnd len="sm" w="sm" type="none"/>
            </a:ln>
          </p:spPr>
        </p:sp>
        <p:sp>
          <p:nvSpPr>
            <p:cNvPr id="577" name="Google Shape;577;p41"/>
            <p:cNvSpPr/>
            <p:nvPr/>
          </p:nvSpPr>
          <p:spPr>
            <a:xfrm>
              <a:off x="1593141" y="2090"/>
              <a:ext cx="1342650" cy="671325"/>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txBox="1"/>
            <p:nvPr/>
          </p:nvSpPr>
          <p:spPr>
            <a:xfrm>
              <a:off x="1593141" y="2090"/>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&lt;html&gt;</a:t>
              </a:r>
              <a:endParaRPr sz="2300">
                <a:solidFill>
                  <a:schemeClr val="lt1"/>
                </a:solidFill>
                <a:latin typeface="Calibri"/>
                <a:ea typeface="Calibri"/>
                <a:cs typeface="Calibri"/>
                <a:sym typeface="Calibri"/>
              </a:endParaRPr>
            </a:p>
          </p:txBody>
        </p:sp>
        <p:sp>
          <p:nvSpPr>
            <p:cNvPr id="579" name="Google Shape;579;p41"/>
            <p:cNvSpPr/>
            <p:nvPr/>
          </p:nvSpPr>
          <p:spPr>
            <a:xfrm>
              <a:off x="206854" y="955372"/>
              <a:ext cx="1342650" cy="671325"/>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txBox="1"/>
            <p:nvPr/>
          </p:nvSpPr>
          <p:spPr>
            <a:xfrm>
              <a:off x="206854" y="955372"/>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&lt;head&gt;</a:t>
              </a:r>
              <a:endParaRPr sz="2300">
                <a:solidFill>
                  <a:schemeClr val="lt1"/>
                </a:solidFill>
                <a:latin typeface="Calibri"/>
                <a:ea typeface="Calibri"/>
                <a:cs typeface="Calibri"/>
                <a:sym typeface="Calibri"/>
              </a:endParaRPr>
            </a:p>
          </p:txBody>
        </p:sp>
        <p:sp>
          <p:nvSpPr>
            <p:cNvPr id="581" name="Google Shape;581;p41"/>
            <p:cNvSpPr/>
            <p:nvPr/>
          </p:nvSpPr>
          <p:spPr>
            <a:xfrm>
              <a:off x="542517" y="1908654"/>
              <a:ext cx="1342650" cy="67132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txBox="1"/>
            <p:nvPr/>
          </p:nvSpPr>
          <p:spPr>
            <a:xfrm>
              <a:off x="542517" y="1908654"/>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&lt;title&gt;</a:t>
              </a:r>
              <a:endParaRPr sz="2300">
                <a:solidFill>
                  <a:schemeClr val="lt1"/>
                </a:solidFill>
                <a:latin typeface="Calibri"/>
                <a:ea typeface="Calibri"/>
                <a:cs typeface="Calibri"/>
                <a:sym typeface="Calibri"/>
              </a:endParaRPr>
            </a:p>
          </p:txBody>
        </p:sp>
        <p:sp>
          <p:nvSpPr>
            <p:cNvPr id="583" name="Google Shape;583;p41"/>
            <p:cNvSpPr/>
            <p:nvPr/>
          </p:nvSpPr>
          <p:spPr>
            <a:xfrm>
              <a:off x="542517" y="2861936"/>
              <a:ext cx="1342650" cy="67132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txBox="1"/>
            <p:nvPr/>
          </p:nvSpPr>
          <p:spPr>
            <a:xfrm>
              <a:off x="542517" y="2861936"/>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&lt;meta&gt;</a:t>
              </a:r>
              <a:endParaRPr sz="2300">
                <a:solidFill>
                  <a:schemeClr val="lt1"/>
                </a:solidFill>
                <a:latin typeface="Calibri"/>
                <a:ea typeface="Calibri"/>
                <a:cs typeface="Calibri"/>
                <a:sym typeface="Calibri"/>
              </a:endParaRPr>
            </a:p>
          </p:txBody>
        </p:sp>
        <p:sp>
          <p:nvSpPr>
            <p:cNvPr id="585" name="Google Shape;585;p41"/>
            <p:cNvSpPr/>
            <p:nvPr/>
          </p:nvSpPr>
          <p:spPr>
            <a:xfrm>
              <a:off x="2979428" y="955372"/>
              <a:ext cx="1342650" cy="671325"/>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txBox="1"/>
            <p:nvPr/>
          </p:nvSpPr>
          <p:spPr>
            <a:xfrm>
              <a:off x="2979428" y="955372"/>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&lt;body&gt;</a:t>
              </a:r>
              <a:endParaRPr sz="2300">
                <a:solidFill>
                  <a:schemeClr val="lt1"/>
                </a:solidFill>
                <a:latin typeface="Calibri"/>
                <a:ea typeface="Calibri"/>
                <a:cs typeface="Calibri"/>
                <a:sym typeface="Calibri"/>
              </a:endParaRPr>
            </a:p>
          </p:txBody>
        </p:sp>
        <p:sp>
          <p:nvSpPr>
            <p:cNvPr id="587" name="Google Shape;587;p41"/>
            <p:cNvSpPr/>
            <p:nvPr/>
          </p:nvSpPr>
          <p:spPr>
            <a:xfrm>
              <a:off x="2167124" y="1908654"/>
              <a:ext cx="1342650" cy="67132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txBox="1"/>
            <p:nvPr/>
          </p:nvSpPr>
          <p:spPr>
            <a:xfrm>
              <a:off x="2167124" y="1908654"/>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&lt;h1&gt;</a:t>
              </a:r>
              <a:endParaRPr sz="2300">
                <a:solidFill>
                  <a:schemeClr val="lt1"/>
                </a:solidFill>
                <a:latin typeface="Calibri"/>
                <a:ea typeface="Calibri"/>
                <a:cs typeface="Calibri"/>
                <a:sym typeface="Calibri"/>
              </a:endParaRPr>
            </a:p>
          </p:txBody>
        </p:sp>
        <p:sp>
          <p:nvSpPr>
            <p:cNvPr id="589" name="Google Shape;589;p41"/>
            <p:cNvSpPr/>
            <p:nvPr/>
          </p:nvSpPr>
          <p:spPr>
            <a:xfrm>
              <a:off x="3791731" y="1908654"/>
              <a:ext cx="1342650" cy="67132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txBox="1"/>
            <p:nvPr/>
          </p:nvSpPr>
          <p:spPr>
            <a:xfrm>
              <a:off x="3791731" y="1908654"/>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&lt;p&gt;</a:t>
              </a:r>
              <a:endParaRPr sz="2300">
                <a:solidFill>
                  <a:schemeClr val="lt1"/>
                </a:solidFill>
                <a:latin typeface="Calibri"/>
                <a:ea typeface="Calibri"/>
                <a:cs typeface="Calibri"/>
                <a:sym typeface="Calibri"/>
              </a:endParaRPr>
            </a:p>
          </p:txBody>
        </p:sp>
        <p:sp>
          <p:nvSpPr>
            <p:cNvPr id="591" name="Google Shape;591;p41"/>
            <p:cNvSpPr/>
            <p:nvPr/>
          </p:nvSpPr>
          <p:spPr>
            <a:xfrm>
              <a:off x="4334249" y="2674193"/>
              <a:ext cx="1342650" cy="671325"/>
            </a:xfrm>
            <a:prstGeom prst="rect">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txBox="1"/>
            <p:nvPr/>
          </p:nvSpPr>
          <p:spPr>
            <a:xfrm>
              <a:off x="4334249" y="2674193"/>
              <a:ext cx="1342650" cy="671325"/>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Attribute “id”</a:t>
              </a:r>
              <a:endParaRPr sz="2300">
                <a:solidFill>
                  <a:schemeClr val="lt1"/>
                </a:solidFill>
                <a:latin typeface="Calibri"/>
                <a:ea typeface="Calibri"/>
                <a:cs typeface="Calibri"/>
                <a:sym typeface="Calibri"/>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JS form Validation</a:t>
            </a:r>
            <a:endParaRPr/>
          </a:p>
        </p:txBody>
      </p:sp>
      <p:sp>
        <p:nvSpPr>
          <p:cNvPr id="599" name="Google Shape;599;p4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HTML form validation can be done by JavaScript.</a:t>
            </a:r>
            <a:endParaRPr/>
          </a:p>
          <a:p>
            <a:pPr indent="-342900" lvl="0" marL="342900" rtl="0" algn="l">
              <a:spcBef>
                <a:spcPts val="640"/>
              </a:spcBef>
              <a:spcAft>
                <a:spcPts val="0"/>
              </a:spcAft>
              <a:buClr>
                <a:schemeClr val="dk1"/>
              </a:buClr>
              <a:buSzPts val="3200"/>
              <a:buChar char="•"/>
            </a:pPr>
            <a:r>
              <a:rPr b="1" lang="en-US"/>
              <a:t>Client side validation</a:t>
            </a:r>
            <a:r>
              <a:rPr lang="en-US"/>
              <a:t> is performed by a web browser, before input is sent to a web server.</a:t>
            </a:r>
            <a:endParaRPr/>
          </a:p>
          <a:p>
            <a:pPr indent="-342900" lvl="0" marL="342900" rtl="0" algn="l">
              <a:spcBef>
                <a:spcPts val="640"/>
              </a:spcBef>
              <a:spcAft>
                <a:spcPts val="0"/>
              </a:spcAft>
              <a:buClr>
                <a:schemeClr val="dk1"/>
              </a:buClr>
              <a:buSzPts val="3200"/>
              <a:buChar char="•"/>
            </a:pPr>
            <a:r>
              <a:rPr lang="en-US"/>
              <a:t>You can cause automatic submit without submit button using </a:t>
            </a:r>
            <a:r>
              <a:rPr b="0" i="0" lang="en-US">
                <a:solidFill>
                  <a:srgbClr val="292929"/>
                </a:solidFill>
                <a:latin typeface="Content"/>
                <a:ea typeface="Content"/>
                <a:cs typeface="Content"/>
                <a:sym typeface="Content"/>
              </a:rPr>
              <a:t>document.form[0].submit();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Browser Object Model (BOM)</a:t>
            </a:r>
            <a:endParaRPr/>
          </a:p>
        </p:txBody>
      </p:sp>
      <p:sp>
        <p:nvSpPr>
          <p:cNvPr id="606" name="Google Shape;606;p4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Browser Object Model (BOM) allows JavaScript to "talk to" the browser.</a:t>
            </a:r>
            <a:endParaRPr/>
          </a:p>
          <a:p>
            <a:pPr indent="-342900" lvl="0" marL="342900" rtl="0" algn="l">
              <a:spcBef>
                <a:spcPts val="592"/>
              </a:spcBef>
              <a:spcAft>
                <a:spcPts val="0"/>
              </a:spcAft>
              <a:buClr>
                <a:schemeClr val="dk1"/>
              </a:buClr>
              <a:buSzPct val="100000"/>
              <a:buChar char="•"/>
            </a:pPr>
            <a:r>
              <a:rPr lang="en-US"/>
              <a:t>The Window object</a:t>
            </a:r>
            <a:endParaRPr/>
          </a:p>
          <a:p>
            <a:pPr indent="-285750" lvl="1" marL="742950" rtl="0" algn="l">
              <a:spcBef>
                <a:spcPts val="0"/>
              </a:spcBef>
              <a:spcAft>
                <a:spcPts val="0"/>
              </a:spcAft>
              <a:buClr>
                <a:schemeClr val="dk1"/>
              </a:buClr>
              <a:buSzPct val="100000"/>
              <a:buChar char="–"/>
            </a:pPr>
            <a:r>
              <a:rPr lang="en-US"/>
              <a:t>window.innerHeight</a:t>
            </a:r>
            <a:endParaRPr/>
          </a:p>
          <a:p>
            <a:pPr indent="-285750" lvl="1" marL="742950" rtl="0" algn="l">
              <a:spcBef>
                <a:spcPts val="0"/>
              </a:spcBef>
              <a:spcAft>
                <a:spcPts val="0"/>
              </a:spcAft>
              <a:buClr>
                <a:schemeClr val="dk1"/>
              </a:buClr>
              <a:buSzPct val="100000"/>
              <a:buChar char="–"/>
            </a:pPr>
            <a:r>
              <a:rPr lang="en-US"/>
              <a:t>window.innerWidth</a:t>
            </a:r>
            <a:endParaRPr/>
          </a:p>
          <a:p>
            <a:pPr indent="-285750" lvl="1" marL="742950" rtl="0" algn="l">
              <a:spcBef>
                <a:spcPts val="0"/>
              </a:spcBef>
              <a:spcAft>
                <a:spcPts val="0"/>
              </a:spcAft>
              <a:buClr>
                <a:schemeClr val="dk1"/>
              </a:buClr>
              <a:buSzPct val="100000"/>
              <a:buChar char="–"/>
            </a:pPr>
            <a:r>
              <a:rPr lang="en-US"/>
              <a:t>window.open()</a:t>
            </a:r>
            <a:endParaRPr/>
          </a:p>
          <a:p>
            <a:pPr indent="-285750" lvl="1" marL="742950" rtl="0" algn="l">
              <a:spcBef>
                <a:spcPts val="0"/>
              </a:spcBef>
              <a:spcAft>
                <a:spcPts val="0"/>
              </a:spcAft>
              <a:buClr>
                <a:schemeClr val="dk1"/>
              </a:buClr>
              <a:buSzPct val="100000"/>
              <a:buChar char="–"/>
            </a:pPr>
            <a:r>
              <a:rPr lang="en-US"/>
              <a:t>window.close()</a:t>
            </a:r>
            <a:endParaRPr/>
          </a:p>
          <a:p>
            <a:pPr indent="-285750" lvl="1" marL="742950" rtl="0" algn="l">
              <a:spcBef>
                <a:spcPts val="0"/>
              </a:spcBef>
              <a:spcAft>
                <a:spcPts val="0"/>
              </a:spcAft>
              <a:buClr>
                <a:schemeClr val="dk1"/>
              </a:buClr>
              <a:buSzPct val="100000"/>
              <a:buChar char="–"/>
            </a:pPr>
            <a:r>
              <a:rPr lang="en-US"/>
              <a:t>window.moveTo() </a:t>
            </a:r>
            <a:endParaRPr/>
          </a:p>
          <a:p>
            <a:pPr indent="-285750" lvl="1" marL="742950" rtl="0" algn="l">
              <a:spcBef>
                <a:spcPts val="0"/>
              </a:spcBef>
              <a:spcAft>
                <a:spcPts val="0"/>
              </a:spcAft>
              <a:buClr>
                <a:schemeClr val="dk1"/>
              </a:buClr>
              <a:buSzPct val="100000"/>
              <a:buChar char="–"/>
            </a:pPr>
            <a:r>
              <a:rPr lang="en-US"/>
              <a:t>window.resizeTo()</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607" name="Google Shape;607;p43"/>
          <p:cNvSpPr/>
          <p:nvPr/>
        </p:nvSpPr>
        <p:spPr>
          <a:xfrm>
            <a:off x="-838200" y="126623"/>
            <a:ext cx="184731" cy="299128"/>
          </a:xfrm>
          <a:prstGeom prst="rect">
            <a:avLst/>
          </a:prstGeom>
          <a:solidFill>
            <a:srgbClr val="EEEEEE"/>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Screen object</a:t>
            </a:r>
            <a:endParaRPr/>
          </a:p>
        </p:txBody>
      </p:sp>
      <p:sp>
        <p:nvSpPr>
          <p:cNvPr id="613" name="Google Shape;613;p4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window.screen object can be written without the window prefix.</a:t>
            </a:r>
            <a:endParaRPr/>
          </a:p>
          <a:p>
            <a:pPr indent="-285750" lvl="1" marL="742950" rtl="0" algn="l">
              <a:spcBef>
                <a:spcPts val="0"/>
              </a:spcBef>
              <a:spcAft>
                <a:spcPts val="0"/>
              </a:spcAft>
              <a:buClr>
                <a:schemeClr val="dk1"/>
              </a:buClr>
              <a:buSzPts val="2800"/>
              <a:buChar char="–"/>
            </a:pPr>
            <a:r>
              <a:rPr lang="en-US"/>
              <a:t>screen.width</a:t>
            </a:r>
            <a:endParaRPr/>
          </a:p>
          <a:p>
            <a:pPr indent="-285750" lvl="1" marL="742950" rtl="0" algn="l">
              <a:spcBef>
                <a:spcPts val="0"/>
              </a:spcBef>
              <a:spcAft>
                <a:spcPts val="0"/>
              </a:spcAft>
              <a:buClr>
                <a:schemeClr val="dk1"/>
              </a:buClr>
              <a:buSzPts val="2800"/>
              <a:buChar char="–"/>
            </a:pPr>
            <a:r>
              <a:rPr lang="en-US"/>
              <a:t>screen.height</a:t>
            </a:r>
            <a:endParaRPr/>
          </a:p>
          <a:p>
            <a:pPr indent="-285750" lvl="1" marL="742950" rtl="0" algn="l">
              <a:spcBef>
                <a:spcPts val="0"/>
              </a:spcBef>
              <a:spcAft>
                <a:spcPts val="0"/>
              </a:spcAft>
              <a:buClr>
                <a:schemeClr val="dk1"/>
              </a:buClr>
              <a:buSzPts val="2800"/>
              <a:buChar char="–"/>
            </a:pPr>
            <a:r>
              <a:rPr lang="en-US"/>
              <a:t>screen.availWidth</a:t>
            </a:r>
            <a:endParaRPr/>
          </a:p>
          <a:p>
            <a:pPr indent="-285750" lvl="1" marL="742950" rtl="0" algn="l">
              <a:spcBef>
                <a:spcPts val="0"/>
              </a:spcBef>
              <a:spcAft>
                <a:spcPts val="0"/>
              </a:spcAft>
              <a:buClr>
                <a:schemeClr val="dk1"/>
              </a:buClr>
              <a:buSzPts val="2800"/>
              <a:buChar char="–"/>
            </a:pPr>
            <a:r>
              <a:rPr lang="en-US"/>
              <a:t>screen.availHeight</a:t>
            </a:r>
            <a:endParaRPr/>
          </a:p>
          <a:p>
            <a:pPr indent="-285750" lvl="1" marL="742950" rtl="0" algn="l">
              <a:spcBef>
                <a:spcPts val="0"/>
              </a:spcBef>
              <a:spcAft>
                <a:spcPts val="0"/>
              </a:spcAft>
              <a:buClr>
                <a:schemeClr val="dk1"/>
              </a:buClr>
              <a:buSzPts val="2800"/>
              <a:buChar char="–"/>
            </a:pPr>
            <a:r>
              <a:rPr lang="en-US"/>
              <a:t>screen.colorDepth</a:t>
            </a:r>
            <a:endParaRPr/>
          </a:p>
          <a:p>
            <a:pPr indent="-285750" lvl="1" marL="742950" rtl="0" algn="l">
              <a:spcBef>
                <a:spcPts val="0"/>
              </a:spcBef>
              <a:spcAft>
                <a:spcPts val="0"/>
              </a:spcAft>
              <a:buClr>
                <a:schemeClr val="dk1"/>
              </a:buClr>
              <a:buSzPts val="2800"/>
              <a:buChar char="–"/>
            </a:pPr>
            <a:r>
              <a:rPr lang="en-US"/>
              <a:t>screen.pixelDepth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Other Window Objects</a:t>
            </a:r>
            <a:endParaRPr/>
          </a:p>
        </p:txBody>
      </p:sp>
      <p:sp>
        <p:nvSpPr>
          <p:cNvPr id="619" name="Google Shape;619;p45"/>
          <p:cNvSpPr txBox="1"/>
          <p:nvPr>
            <p:ph idx="1" type="body"/>
          </p:nvPr>
        </p:nvSpPr>
        <p:spPr>
          <a:xfrm>
            <a:off x="457200" y="1200150"/>
            <a:ext cx="8229600" cy="3809999"/>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20000"/>
              </a:lnSpc>
              <a:spcBef>
                <a:spcPts val="0"/>
              </a:spcBef>
              <a:spcAft>
                <a:spcPts val="0"/>
              </a:spcAft>
              <a:buClr>
                <a:schemeClr val="dk1"/>
              </a:buClr>
              <a:buSzPct val="100000"/>
              <a:buChar char="•"/>
            </a:pPr>
            <a:r>
              <a:rPr lang="en-US" sz="2400"/>
              <a:t>window.location.href returns the href (URL) of the current page.</a:t>
            </a:r>
            <a:endParaRPr/>
          </a:p>
          <a:p>
            <a:pPr indent="-342900" lvl="0" marL="342900" rtl="0" algn="l">
              <a:lnSpc>
                <a:spcPct val="120000"/>
              </a:lnSpc>
              <a:spcBef>
                <a:spcPts val="444"/>
              </a:spcBef>
              <a:spcAft>
                <a:spcPts val="0"/>
              </a:spcAft>
              <a:buClr>
                <a:schemeClr val="dk1"/>
              </a:buClr>
              <a:buSzPct val="100000"/>
              <a:buChar char="•"/>
            </a:pPr>
            <a:r>
              <a:rPr lang="en-US" sz="2400"/>
              <a:t>window.location="http://www.newlocation.com"; . </a:t>
            </a:r>
            <a:endParaRPr/>
          </a:p>
          <a:p>
            <a:pPr indent="-342900" lvl="0" marL="342900" rtl="0" algn="l">
              <a:lnSpc>
                <a:spcPct val="120000"/>
              </a:lnSpc>
              <a:spcBef>
                <a:spcPts val="444"/>
              </a:spcBef>
              <a:spcAft>
                <a:spcPts val="0"/>
              </a:spcAft>
              <a:buClr>
                <a:schemeClr val="dk1"/>
              </a:buClr>
              <a:buSzPct val="100000"/>
              <a:buChar char="•"/>
            </a:pPr>
            <a:r>
              <a:rPr lang="en-US" sz="2400"/>
              <a:t>The window.navigator object contains information about the visitor's browser. </a:t>
            </a:r>
            <a:endParaRPr/>
          </a:p>
          <a:p>
            <a:pPr indent="-342900" lvl="0" marL="342900" rtl="0" algn="l">
              <a:lnSpc>
                <a:spcPct val="120000"/>
              </a:lnSpc>
              <a:spcBef>
                <a:spcPts val="444"/>
              </a:spcBef>
              <a:spcAft>
                <a:spcPts val="0"/>
              </a:spcAft>
              <a:buClr>
                <a:schemeClr val="dk1"/>
              </a:buClr>
              <a:buSzPct val="100000"/>
              <a:buChar char="•"/>
            </a:pPr>
            <a:r>
              <a:rPr lang="en-US" sz="2400"/>
              <a:t>javaEnabled()</a:t>
            </a:r>
            <a:endParaRPr/>
          </a:p>
          <a:p>
            <a:pPr indent="-342900" lvl="0" marL="342900" rtl="0" algn="l">
              <a:lnSpc>
                <a:spcPct val="120000"/>
              </a:lnSpc>
              <a:spcBef>
                <a:spcPts val="444"/>
              </a:spcBef>
              <a:spcAft>
                <a:spcPts val="0"/>
              </a:spcAft>
              <a:buClr>
                <a:schemeClr val="dk1"/>
              </a:buClr>
              <a:buSzPct val="100000"/>
              <a:buChar char="•"/>
            </a:pPr>
            <a:r>
              <a:rPr lang="en-US" sz="2400"/>
              <a:t>cookieEnabled</a:t>
            </a:r>
            <a:endParaRPr sz="2400"/>
          </a:p>
          <a:p>
            <a:pPr indent="-342900" lvl="0" marL="342900" rtl="0" algn="l">
              <a:lnSpc>
                <a:spcPct val="120000"/>
              </a:lnSpc>
              <a:spcBef>
                <a:spcPts val="0"/>
              </a:spcBef>
              <a:spcAft>
                <a:spcPts val="0"/>
              </a:spcAft>
              <a:buClr>
                <a:schemeClr val="dk1"/>
              </a:buClr>
              <a:buSzPct val="100000"/>
              <a:buChar char="•"/>
            </a:pPr>
            <a:r>
              <a:rPr lang="en-US" sz="2400"/>
              <a:t>history.back() - same as clicking back in the browser</a:t>
            </a:r>
            <a:endParaRPr/>
          </a:p>
          <a:p>
            <a:pPr indent="-342900" lvl="0" marL="342900" rtl="0" algn="l">
              <a:lnSpc>
                <a:spcPct val="120000"/>
              </a:lnSpc>
              <a:spcBef>
                <a:spcPts val="0"/>
              </a:spcBef>
              <a:spcAft>
                <a:spcPts val="0"/>
              </a:spcAft>
              <a:buClr>
                <a:schemeClr val="dk1"/>
              </a:buClr>
              <a:buSzPct val="100000"/>
              <a:buChar char="•"/>
            </a:pPr>
            <a:r>
              <a:rPr lang="en-US" sz="2400"/>
              <a:t>history.forward() - same as clicking forward in the browser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Cookies</a:t>
            </a:r>
            <a:endParaRPr/>
          </a:p>
        </p:txBody>
      </p:sp>
      <p:sp>
        <p:nvSpPr>
          <p:cNvPr id="626" name="Google Shape;626;p46"/>
          <p:cNvSpPr txBox="1"/>
          <p:nvPr>
            <p:ph idx="1" type="body"/>
          </p:nvPr>
        </p:nvSpPr>
        <p:spPr>
          <a:xfrm>
            <a:off x="457200" y="1200150"/>
            <a:ext cx="8229600" cy="373737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How to remember information about the user?</a:t>
            </a:r>
            <a:endParaRPr/>
          </a:p>
          <a:p>
            <a:pPr indent="-342900" lvl="0" marL="342900" rtl="0" algn="l">
              <a:spcBef>
                <a:spcPts val="544"/>
              </a:spcBef>
              <a:spcAft>
                <a:spcPts val="0"/>
              </a:spcAft>
              <a:buClr>
                <a:schemeClr val="dk1"/>
              </a:buClr>
              <a:buSzPct val="100000"/>
              <a:buChar char="•"/>
            </a:pPr>
            <a:r>
              <a:rPr lang="en-US"/>
              <a:t>Cookies let you store user information in web pages- Name Value pairs</a:t>
            </a:r>
            <a:endParaRPr/>
          </a:p>
          <a:p>
            <a:pPr indent="-342900" lvl="0" marL="342900" rtl="0" algn="l">
              <a:spcBef>
                <a:spcPts val="544"/>
              </a:spcBef>
              <a:spcAft>
                <a:spcPts val="0"/>
              </a:spcAft>
              <a:buClr>
                <a:schemeClr val="dk1"/>
              </a:buClr>
              <a:buSzPct val="100000"/>
              <a:buChar char="•"/>
            </a:pPr>
            <a:r>
              <a:rPr lang="en-US"/>
              <a:t>Stored in small text files on your own computer.</a:t>
            </a:r>
            <a:endParaRPr/>
          </a:p>
          <a:p>
            <a:pPr indent="-342900" lvl="0" marL="342900" rtl="0" algn="l">
              <a:spcBef>
                <a:spcPts val="544"/>
              </a:spcBef>
              <a:spcAft>
                <a:spcPts val="0"/>
              </a:spcAft>
              <a:buClr>
                <a:schemeClr val="dk1"/>
              </a:buClr>
              <a:buSzPct val="100000"/>
              <a:buChar char="•"/>
            </a:pPr>
            <a:r>
              <a:rPr lang="en-US"/>
              <a:t>When the user requests a web page from a server, cookies belonging to the page are added to the request. This way the server gets the necessary data to "remember" information about users.</a:t>
            </a:r>
            <a:endParaRPr/>
          </a:p>
          <a:p>
            <a:pPr indent="-342900" lvl="0" marL="342900" rtl="0" algn="l">
              <a:spcBef>
                <a:spcPts val="544"/>
              </a:spcBef>
              <a:spcAft>
                <a:spcPts val="0"/>
              </a:spcAft>
              <a:buClr>
                <a:schemeClr val="dk1"/>
              </a:buClr>
              <a:buSzPct val="100000"/>
              <a:buChar char="•"/>
            </a:pPr>
            <a:r>
              <a:rPr lang="en-US"/>
              <a:t>How to get and set cookies?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Exception handling</a:t>
            </a:r>
            <a:endParaRPr/>
          </a:p>
        </p:txBody>
      </p:sp>
      <p:sp>
        <p:nvSpPr>
          <p:cNvPr id="633" name="Google Shape;633;p4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Try</a:t>
            </a:r>
            <a:endParaRPr/>
          </a:p>
          <a:p>
            <a:pPr indent="-342900" lvl="0" marL="342900" rtl="0" algn="l">
              <a:spcBef>
                <a:spcPts val="640"/>
              </a:spcBef>
              <a:spcAft>
                <a:spcPts val="0"/>
              </a:spcAft>
              <a:buClr>
                <a:schemeClr val="dk1"/>
              </a:buClr>
              <a:buSzPts val="3200"/>
              <a:buChar char="•"/>
            </a:pPr>
            <a:r>
              <a:rPr lang="en-US"/>
              <a:t>Catch</a:t>
            </a:r>
            <a:endParaRPr/>
          </a:p>
          <a:p>
            <a:pPr indent="-342900" lvl="0" marL="342900" rtl="0" algn="l">
              <a:spcBef>
                <a:spcPts val="640"/>
              </a:spcBef>
              <a:spcAft>
                <a:spcPts val="0"/>
              </a:spcAft>
              <a:buClr>
                <a:schemeClr val="dk1"/>
              </a:buClr>
              <a:buSzPts val="3200"/>
              <a:buChar char="•"/>
            </a:pPr>
            <a:r>
              <a:rPr lang="en-US"/>
              <a:t>Throw</a:t>
            </a:r>
            <a:endParaRPr/>
          </a:p>
          <a:p>
            <a:pPr indent="-342900" lvl="0" marL="342900" rtl="0" algn="l">
              <a:spcBef>
                <a:spcPts val="640"/>
              </a:spcBef>
              <a:spcAft>
                <a:spcPts val="0"/>
              </a:spcAft>
              <a:buClr>
                <a:schemeClr val="dk1"/>
              </a:buClr>
              <a:buSzPts val="3200"/>
              <a:buChar char="•"/>
            </a:pPr>
            <a:r>
              <a:rPr lang="en-US"/>
              <a:t>Finally</a:t>
            </a:r>
            <a:endParaRPr/>
          </a:p>
          <a:p>
            <a:pPr indent="-139700" lvl="0" marL="342900" rtl="0" algn="l">
              <a:spcBef>
                <a:spcPts val="640"/>
              </a:spcBef>
              <a:spcAft>
                <a:spcPts val="0"/>
              </a:spcAft>
              <a:buClr>
                <a:schemeClr val="dk1"/>
              </a:buClr>
              <a:buSzPts val="3200"/>
              <a:buNone/>
            </a:pPr>
            <a:r>
              <a:t/>
            </a:r>
            <a:endParaRPr/>
          </a:p>
        </p:txBody>
      </p:sp>
      <p:sp>
        <p:nvSpPr>
          <p:cNvPr id="634" name="Google Shape;634;p47"/>
          <p:cNvSpPr txBox="1"/>
          <p:nvPr/>
        </p:nvSpPr>
        <p:spPr>
          <a:xfrm>
            <a:off x="3048000" y="1108829"/>
            <a:ext cx="6019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C586C0"/>
                </a:solidFill>
                <a:latin typeface="Consolas"/>
                <a:ea typeface="Consolas"/>
                <a:cs typeface="Consolas"/>
                <a:sym typeface="Consolas"/>
              </a:rPr>
              <a:t>try</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 Block of code to try</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C586C0"/>
                </a:solidFill>
                <a:latin typeface="Consolas"/>
                <a:ea typeface="Consolas"/>
                <a:cs typeface="Consolas"/>
                <a:sym typeface="Consolas"/>
              </a:rPr>
              <a:t>catch</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err</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 Block of code to handle errors</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C586C0"/>
                </a:solidFill>
                <a:latin typeface="Consolas"/>
                <a:ea typeface="Consolas"/>
                <a:cs typeface="Consolas"/>
                <a:sym typeface="Consolas"/>
              </a:rPr>
              <a:t>finally</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 Block of code to be executed regardless of the try catch result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Best practices</a:t>
            </a:r>
            <a:endParaRPr/>
          </a:p>
        </p:txBody>
      </p:sp>
      <p:sp>
        <p:nvSpPr>
          <p:cNvPr id="641" name="Google Shape;641;p48"/>
          <p:cNvSpPr txBox="1"/>
          <p:nvPr>
            <p:ph idx="1" type="body"/>
          </p:nvPr>
        </p:nvSpPr>
        <p:spPr>
          <a:xfrm>
            <a:off x="457200" y="1063228"/>
            <a:ext cx="8229600" cy="4023121"/>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sz="4000"/>
              <a:t>Beautify your code</a:t>
            </a:r>
            <a:endParaRPr/>
          </a:p>
          <a:p>
            <a:pPr indent="-342900" lvl="0" marL="342900" rtl="0" algn="l">
              <a:spcBef>
                <a:spcPts val="440"/>
              </a:spcBef>
              <a:spcAft>
                <a:spcPts val="0"/>
              </a:spcAft>
              <a:buClr>
                <a:schemeClr val="dk1"/>
              </a:buClr>
              <a:buSzPct val="100000"/>
              <a:buChar char="•"/>
            </a:pPr>
            <a:r>
              <a:rPr lang="en-US" sz="4000"/>
              <a:t>Add comments</a:t>
            </a:r>
            <a:endParaRPr/>
          </a:p>
          <a:p>
            <a:pPr indent="-342900" lvl="0" marL="342900" rtl="0" algn="l">
              <a:spcBef>
                <a:spcPts val="440"/>
              </a:spcBef>
              <a:spcAft>
                <a:spcPts val="0"/>
              </a:spcAft>
              <a:buClr>
                <a:schemeClr val="dk1"/>
              </a:buClr>
              <a:buSzPct val="100000"/>
              <a:buChar char="•"/>
            </a:pPr>
            <a:r>
              <a:rPr lang="en-US" sz="4000"/>
              <a:t>Focus on readable and understandable code instead of just reducing lines of code</a:t>
            </a:r>
            <a:endParaRPr/>
          </a:p>
          <a:p>
            <a:pPr indent="-342900" lvl="0" marL="342900" rtl="0" algn="l">
              <a:spcBef>
                <a:spcPts val="440"/>
              </a:spcBef>
              <a:spcAft>
                <a:spcPts val="0"/>
              </a:spcAft>
              <a:buClr>
                <a:schemeClr val="dk1"/>
              </a:buClr>
              <a:buSzPct val="100000"/>
              <a:buChar char="•"/>
            </a:pPr>
            <a:r>
              <a:rPr lang="en-US" sz="4000"/>
              <a:t>All declarations on top</a:t>
            </a:r>
            <a:endParaRPr/>
          </a:p>
          <a:p>
            <a:pPr indent="-342900" lvl="0" marL="342900" rtl="0" algn="l">
              <a:spcBef>
                <a:spcPts val="440"/>
              </a:spcBef>
              <a:spcAft>
                <a:spcPts val="0"/>
              </a:spcAft>
              <a:buClr>
                <a:schemeClr val="dk1"/>
              </a:buClr>
              <a:buSzPct val="100000"/>
              <a:buChar char="•"/>
            </a:pPr>
            <a:r>
              <a:rPr lang="en-US" sz="4000"/>
              <a:t>Initialise as you declare</a:t>
            </a:r>
            <a:endParaRPr/>
          </a:p>
          <a:p>
            <a:pPr indent="-342900" lvl="0" marL="342900" rtl="0" algn="l">
              <a:spcBef>
                <a:spcPts val="440"/>
              </a:spcBef>
              <a:spcAft>
                <a:spcPts val="0"/>
              </a:spcAft>
              <a:buClr>
                <a:schemeClr val="dk1"/>
              </a:buClr>
              <a:buSzPct val="100000"/>
              <a:buChar char="•"/>
            </a:pPr>
            <a:r>
              <a:rPr lang="en-US" sz="4000"/>
              <a:t>Remember the semi colon!</a:t>
            </a:r>
            <a:endParaRPr/>
          </a:p>
          <a:p>
            <a:pPr indent="-342900" lvl="0" marL="342900" rtl="0" algn="l">
              <a:spcBef>
                <a:spcPts val="440"/>
              </a:spcBef>
              <a:spcAft>
                <a:spcPts val="0"/>
              </a:spcAft>
              <a:buClr>
                <a:schemeClr val="dk1"/>
              </a:buClr>
              <a:buSzPct val="100000"/>
              <a:buChar char="•"/>
            </a:pPr>
            <a:r>
              <a:rPr lang="en-US" sz="4000"/>
              <a:t>Modularise your code into functions catering to a single activity</a:t>
            </a:r>
            <a:endParaRPr/>
          </a:p>
          <a:p>
            <a:pPr indent="-342900" lvl="0" marL="342900" rtl="0" algn="l">
              <a:spcBef>
                <a:spcPts val="440"/>
              </a:spcBef>
              <a:spcAft>
                <a:spcPts val="0"/>
              </a:spcAft>
              <a:buClr>
                <a:schemeClr val="dk1"/>
              </a:buClr>
              <a:buSzPct val="100000"/>
              <a:buChar char="•"/>
            </a:pPr>
            <a:r>
              <a:rPr lang="en-US" sz="4000"/>
              <a:t>You can use higher order functions and callbacks for this.</a:t>
            </a:r>
            <a:endParaRPr/>
          </a:p>
          <a:p>
            <a:pPr indent="-342900" lvl="0" marL="342900" rtl="0" algn="l">
              <a:spcBef>
                <a:spcPts val="440"/>
              </a:spcBef>
              <a:spcAft>
                <a:spcPts val="0"/>
              </a:spcAft>
              <a:buClr>
                <a:schemeClr val="dk1"/>
              </a:buClr>
              <a:buSzPct val="100000"/>
              <a:buChar char="•"/>
            </a:pPr>
            <a:r>
              <a:rPr lang="en-US" sz="4000"/>
              <a:t>Avoid global variables</a:t>
            </a:r>
            <a:endParaRPr/>
          </a:p>
          <a:p>
            <a:pPr indent="-342900" lvl="0" marL="342900" rtl="0" algn="l">
              <a:spcBef>
                <a:spcPts val="440"/>
              </a:spcBef>
              <a:spcAft>
                <a:spcPts val="0"/>
              </a:spcAft>
              <a:buClr>
                <a:schemeClr val="dk1"/>
              </a:buClr>
              <a:buSzPct val="100000"/>
              <a:buChar char="•"/>
            </a:pPr>
            <a:r>
              <a:rPr lang="en-US" sz="4000"/>
              <a:t>Avoid ==, use === always </a:t>
            </a:r>
            <a:endParaRPr/>
          </a:p>
          <a:p>
            <a:pPr indent="-342900" lvl="0" marL="342900" rtl="0" algn="l">
              <a:spcBef>
                <a:spcPts val="440"/>
              </a:spcBef>
              <a:spcAft>
                <a:spcPts val="0"/>
              </a:spcAft>
              <a:buClr>
                <a:schemeClr val="dk1"/>
              </a:buClr>
              <a:buSzPct val="100000"/>
              <a:buChar char="•"/>
            </a:pPr>
            <a:r>
              <a:rPr lang="en-US" sz="4000"/>
              <a:t>Using “strict”</a:t>
            </a:r>
            <a:endParaRPr sz="3300"/>
          </a:p>
          <a:p>
            <a:pPr indent="-231140" lvl="0" marL="342900" rtl="0" algn="l">
              <a:spcBef>
                <a:spcPts val="35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Improve performance of your code</a:t>
            </a:r>
            <a:endParaRPr/>
          </a:p>
        </p:txBody>
      </p:sp>
      <p:sp>
        <p:nvSpPr>
          <p:cNvPr id="648" name="Google Shape;648;p4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Reduce activity in your loops</a:t>
            </a:r>
            <a:endParaRPr/>
          </a:p>
          <a:p>
            <a:pPr indent="-342900" lvl="0" marL="342900" rtl="0" algn="l">
              <a:spcBef>
                <a:spcPts val="640"/>
              </a:spcBef>
              <a:spcAft>
                <a:spcPts val="0"/>
              </a:spcAft>
              <a:buClr>
                <a:schemeClr val="dk1"/>
              </a:buClr>
              <a:buSzPts val="3200"/>
              <a:buChar char="•"/>
            </a:pPr>
            <a:r>
              <a:rPr lang="en-US"/>
              <a:t>Reduce DOM accesses</a:t>
            </a:r>
            <a:endParaRPr/>
          </a:p>
          <a:p>
            <a:pPr indent="-342900" lvl="0" marL="342900" rtl="0" algn="l">
              <a:spcBef>
                <a:spcPts val="640"/>
              </a:spcBef>
              <a:spcAft>
                <a:spcPts val="0"/>
              </a:spcAft>
              <a:buClr>
                <a:schemeClr val="dk1"/>
              </a:buClr>
              <a:buSzPts val="3200"/>
              <a:buChar char="•"/>
            </a:pPr>
            <a:r>
              <a:rPr lang="en-US"/>
              <a:t>Avoid unnecessary variables</a:t>
            </a:r>
            <a:endParaRPr/>
          </a:p>
          <a:p>
            <a:pPr indent="-342900" lvl="0" marL="342900" rtl="0" algn="l">
              <a:spcBef>
                <a:spcPts val="640"/>
              </a:spcBef>
              <a:spcAft>
                <a:spcPts val="0"/>
              </a:spcAft>
              <a:buClr>
                <a:schemeClr val="dk1"/>
              </a:buClr>
              <a:buSzPts val="3200"/>
              <a:buChar char="•"/>
            </a:pPr>
            <a:r>
              <a:rPr lang="en-US" sz="3200"/>
              <a:t>Avoid creating objects/data with new</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Popularity of JavaScript</a:t>
            </a:r>
            <a:endParaRPr/>
          </a:p>
        </p:txBody>
      </p:sp>
      <p:sp>
        <p:nvSpPr>
          <p:cNvPr id="118" name="Google Shape;118;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Chosen by most as the first language to learn.</a:t>
            </a:r>
            <a:endParaRPr/>
          </a:p>
          <a:p>
            <a:pPr indent="-342900" lvl="0" marL="342900" rtl="0" algn="l">
              <a:spcBef>
                <a:spcPts val="544"/>
              </a:spcBef>
              <a:spcAft>
                <a:spcPts val="0"/>
              </a:spcAft>
              <a:buClr>
                <a:schemeClr val="dk1"/>
              </a:buClr>
              <a:buSzPct val="100000"/>
              <a:buChar char="•"/>
            </a:pPr>
            <a:r>
              <a:rPr lang="en-US"/>
              <a:t>Front-End uses ONLY JavaScript. </a:t>
            </a:r>
            <a:endParaRPr/>
          </a:p>
          <a:p>
            <a:pPr indent="-342900" lvl="0" marL="342900" rtl="0" algn="l">
              <a:spcBef>
                <a:spcPts val="544"/>
              </a:spcBef>
              <a:spcAft>
                <a:spcPts val="0"/>
              </a:spcAft>
              <a:buClr>
                <a:schemeClr val="dk1"/>
              </a:buClr>
              <a:buSzPct val="100000"/>
              <a:buChar char="•"/>
            </a:pPr>
            <a:r>
              <a:rPr lang="en-US"/>
              <a:t>Back-End can be created using a framework of JS like Node.js- the most popular framework of JS for this. </a:t>
            </a:r>
            <a:endParaRPr/>
          </a:p>
          <a:p>
            <a:pPr indent="-342900" lvl="0" marL="342900" rtl="0" algn="l">
              <a:spcBef>
                <a:spcPts val="544"/>
              </a:spcBef>
              <a:spcAft>
                <a:spcPts val="0"/>
              </a:spcAft>
              <a:buClr>
                <a:schemeClr val="dk1"/>
              </a:buClr>
              <a:buSzPct val="100000"/>
              <a:buChar char="•"/>
            </a:pPr>
            <a:r>
              <a:rPr lang="en-US"/>
              <a:t>NoSQL databases, like MongoDB and CouchDB are based on JS syntax.</a:t>
            </a:r>
            <a:endParaRPr/>
          </a:p>
          <a:p>
            <a:pPr indent="-342900" lvl="0" marL="342900" rtl="0" algn="l">
              <a:spcBef>
                <a:spcPts val="544"/>
              </a:spcBef>
              <a:spcAft>
                <a:spcPts val="0"/>
              </a:spcAft>
              <a:buClr>
                <a:schemeClr val="dk1"/>
              </a:buClr>
              <a:buSzPct val="100000"/>
              <a:buChar char="•"/>
            </a:pPr>
            <a:r>
              <a:rPr lang="en-US"/>
              <a:t>The most popular way of data exchange- JSON is based on JS syntax.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Summary</a:t>
            </a:r>
            <a:endParaRPr/>
          </a:p>
        </p:txBody>
      </p:sp>
      <p:sp>
        <p:nvSpPr>
          <p:cNvPr id="654" name="Google Shape;654;p50"/>
          <p:cNvSpPr txBox="1"/>
          <p:nvPr>
            <p:ph idx="1" type="body"/>
          </p:nvPr>
        </p:nvSpPr>
        <p:spPr>
          <a:xfrm>
            <a:off x="457200" y="1200151"/>
            <a:ext cx="8229600" cy="373737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Defining data</a:t>
            </a:r>
            <a:endParaRPr/>
          </a:p>
          <a:p>
            <a:pPr indent="-342900" lvl="0" marL="342900" rtl="0" algn="l">
              <a:spcBef>
                <a:spcPts val="592"/>
              </a:spcBef>
              <a:spcAft>
                <a:spcPts val="0"/>
              </a:spcAft>
              <a:buClr>
                <a:schemeClr val="dk1"/>
              </a:buClr>
              <a:buSzPct val="100000"/>
              <a:buChar char="•"/>
            </a:pPr>
            <a:r>
              <a:rPr lang="en-US"/>
              <a:t>Operators on data</a:t>
            </a:r>
            <a:endParaRPr/>
          </a:p>
          <a:p>
            <a:pPr indent="-342900" lvl="0" marL="342900" rtl="0" algn="l">
              <a:spcBef>
                <a:spcPts val="592"/>
              </a:spcBef>
              <a:spcAft>
                <a:spcPts val="0"/>
              </a:spcAft>
              <a:buClr>
                <a:schemeClr val="dk1"/>
              </a:buClr>
              <a:buSzPct val="100000"/>
              <a:buChar char="•"/>
            </a:pPr>
            <a:r>
              <a:rPr lang="en-US"/>
              <a:t>Loop through data</a:t>
            </a:r>
            <a:endParaRPr/>
          </a:p>
          <a:p>
            <a:pPr indent="-342900" lvl="0" marL="342900" rtl="0" algn="l">
              <a:spcBef>
                <a:spcPts val="592"/>
              </a:spcBef>
              <a:spcAft>
                <a:spcPts val="0"/>
              </a:spcAft>
              <a:buClr>
                <a:schemeClr val="dk1"/>
              </a:buClr>
              <a:buSzPct val="100000"/>
              <a:buChar char="•"/>
            </a:pPr>
            <a:r>
              <a:rPr lang="en-US"/>
              <a:t>Defining and invoking functions</a:t>
            </a:r>
            <a:endParaRPr/>
          </a:p>
          <a:p>
            <a:pPr indent="-342900" lvl="0" marL="342900" rtl="0" algn="l">
              <a:spcBef>
                <a:spcPts val="592"/>
              </a:spcBef>
              <a:spcAft>
                <a:spcPts val="0"/>
              </a:spcAft>
              <a:buClr>
                <a:schemeClr val="dk1"/>
              </a:buClr>
              <a:buSzPct val="100000"/>
              <a:buChar char="•"/>
            </a:pPr>
            <a:r>
              <a:rPr lang="en-US"/>
              <a:t>Using timeout function and callbacks</a:t>
            </a:r>
            <a:endParaRPr/>
          </a:p>
          <a:p>
            <a:pPr indent="-342900" lvl="0" marL="342900" rtl="0" algn="l">
              <a:spcBef>
                <a:spcPts val="592"/>
              </a:spcBef>
              <a:spcAft>
                <a:spcPts val="0"/>
              </a:spcAft>
              <a:buClr>
                <a:schemeClr val="dk1"/>
              </a:buClr>
              <a:buSzPct val="100000"/>
              <a:buChar char="•"/>
            </a:pPr>
            <a:r>
              <a:rPr lang="en-US"/>
              <a:t>Displaying data</a:t>
            </a:r>
            <a:endParaRPr/>
          </a:p>
          <a:p>
            <a:pPr indent="-342900" lvl="0" marL="342900" rtl="0" algn="l">
              <a:spcBef>
                <a:spcPts val="592"/>
              </a:spcBef>
              <a:spcAft>
                <a:spcPts val="0"/>
              </a:spcAft>
              <a:buClr>
                <a:schemeClr val="dk1"/>
              </a:buClr>
              <a:buSzPct val="100000"/>
              <a:buChar char="•"/>
            </a:pPr>
            <a:r>
              <a:rPr lang="en-US"/>
              <a:t>Accessing and manipulating DOM using JavaScript</a:t>
            </a:r>
            <a:endParaRPr/>
          </a:p>
          <a:p>
            <a:pPr indent="-342900" lvl="0" marL="342900" rtl="0" algn="l">
              <a:spcBef>
                <a:spcPts val="592"/>
              </a:spcBef>
              <a:spcAft>
                <a:spcPts val="0"/>
              </a:spcAft>
              <a:buClr>
                <a:schemeClr val="dk1"/>
              </a:buClr>
              <a:buSzPct val="100000"/>
              <a:buChar char="•"/>
            </a:pPr>
            <a:r>
              <a:rPr lang="en-US"/>
              <a:t>Event handling</a:t>
            </a:r>
            <a:endParaRPr/>
          </a:p>
          <a:p>
            <a:pPr indent="-342900" lvl="0" marL="342900" rtl="0" algn="l">
              <a:spcBef>
                <a:spcPts val="592"/>
              </a:spcBef>
              <a:spcAft>
                <a:spcPts val="0"/>
              </a:spcAft>
              <a:buClr>
                <a:schemeClr val="dk1"/>
              </a:buClr>
              <a:buSzPct val="100000"/>
              <a:buChar char="•"/>
            </a:pPr>
            <a:r>
              <a:rPr lang="en-US"/>
              <a:t>BOM objects</a:t>
            </a:r>
            <a:endParaRPr/>
          </a:p>
          <a:p>
            <a:pPr indent="-342900" lvl="0" marL="342900" rtl="0" algn="l">
              <a:spcBef>
                <a:spcPts val="592"/>
              </a:spcBef>
              <a:spcAft>
                <a:spcPts val="0"/>
              </a:spcAft>
              <a:buClr>
                <a:schemeClr val="dk1"/>
              </a:buClr>
              <a:buSzPct val="100000"/>
              <a:buChar char="•"/>
            </a:pPr>
            <a:r>
              <a:rPr lang="en-US"/>
              <a:t>Exception handling</a:t>
            </a:r>
            <a:endParaRPr/>
          </a:p>
          <a:p>
            <a:pPr indent="-342900" lvl="0" marL="342900" rtl="0" algn="l">
              <a:spcBef>
                <a:spcPts val="592"/>
              </a:spcBef>
              <a:spcAft>
                <a:spcPts val="0"/>
              </a:spcAft>
              <a:buClr>
                <a:schemeClr val="dk1"/>
              </a:buClr>
              <a:buSzPct val="100000"/>
              <a:buChar char="•"/>
            </a:pPr>
            <a:r>
              <a:rPr lang="en-US"/>
              <a:t>Industry best practices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Motivational tip</a:t>
            </a:r>
            <a:endParaRPr/>
          </a:p>
        </p:txBody>
      </p:sp>
      <p:sp>
        <p:nvSpPr>
          <p:cNvPr id="661" name="Google Shape;661;p51"/>
          <p:cNvSpPr txBox="1"/>
          <p:nvPr>
            <p:ph idx="1" type="body"/>
          </p:nvPr>
        </p:nvSpPr>
        <p:spPr>
          <a:xfrm>
            <a:off x="457200" y="1200151"/>
            <a:ext cx="8229600" cy="37373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Building a habit</a:t>
            </a:r>
            <a:endParaRPr/>
          </a:p>
          <a:p>
            <a:pPr indent="-342900" lvl="0" marL="342900" rtl="0" algn="l">
              <a:spcBef>
                <a:spcPts val="640"/>
              </a:spcBef>
              <a:spcAft>
                <a:spcPts val="0"/>
              </a:spcAft>
              <a:buClr>
                <a:schemeClr val="dk1"/>
              </a:buClr>
              <a:buSzPts val="3200"/>
              <a:buChar char="•"/>
            </a:pPr>
            <a:r>
              <a:rPr lang="en-US"/>
              <a:t>The habit loop</a:t>
            </a:r>
            <a:endParaRPr/>
          </a:p>
          <a:p>
            <a:pPr indent="-285750" lvl="1" marL="742950" rtl="0" algn="l">
              <a:spcBef>
                <a:spcPts val="560"/>
              </a:spcBef>
              <a:spcAft>
                <a:spcPts val="0"/>
              </a:spcAft>
              <a:buClr>
                <a:schemeClr val="dk1"/>
              </a:buClr>
              <a:buSzPts val="2800"/>
              <a:buChar char="–"/>
            </a:pPr>
            <a:r>
              <a:rPr lang="en-US"/>
              <a:t>Cue, routine, reward.</a:t>
            </a:r>
            <a:endParaRPr/>
          </a:p>
          <a:p>
            <a:pPr indent="-342900" lvl="0" marL="342900" rtl="0" algn="l">
              <a:spcBef>
                <a:spcPts val="640"/>
              </a:spcBef>
              <a:spcAft>
                <a:spcPts val="0"/>
              </a:spcAft>
              <a:buClr>
                <a:schemeClr val="dk1"/>
              </a:buClr>
              <a:buSzPts val="3200"/>
              <a:buChar char="•"/>
            </a:pPr>
            <a:r>
              <a:rPr lang="en-US"/>
              <a:t>Craving</a:t>
            </a:r>
            <a:endParaRPr/>
          </a:p>
          <a:p>
            <a:pPr indent="-342900" lvl="0" marL="342900" rtl="0" algn="l">
              <a:spcBef>
                <a:spcPts val="640"/>
              </a:spcBef>
              <a:spcAft>
                <a:spcPts val="0"/>
              </a:spcAft>
              <a:buClr>
                <a:schemeClr val="dk1"/>
              </a:buClr>
              <a:buSzPts val="3200"/>
              <a:buChar char="•"/>
            </a:pPr>
            <a:r>
              <a:rPr lang="en-US"/>
              <a:t>Keystone habits</a:t>
            </a:r>
            <a:br>
              <a:rPr lang="en-US"/>
            </a:br>
            <a:endParaRPr/>
          </a:p>
        </p:txBody>
      </p:sp>
      <p:pic>
        <p:nvPicPr>
          <p:cNvPr descr="Buy The Power of Habit: Why We Do What We Do, and How to Change ..." id="662" name="Google Shape;662;p51"/>
          <p:cNvPicPr preferRelativeResize="0"/>
          <p:nvPr/>
        </p:nvPicPr>
        <p:blipFill rotWithShape="1">
          <a:blip r:embed="rId3">
            <a:alphaModFix/>
          </a:blip>
          <a:srcRect b="0" l="0" r="0" t="0"/>
          <a:stretch/>
        </p:blipFill>
        <p:spPr>
          <a:xfrm>
            <a:off x="5791200" y="1193006"/>
            <a:ext cx="1801485" cy="275748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Assignment</a:t>
            </a:r>
            <a:endParaRPr/>
          </a:p>
        </p:txBody>
      </p:sp>
      <p:sp>
        <p:nvSpPr>
          <p:cNvPr id="668" name="Google Shape;668;p52"/>
          <p:cNvSpPr txBox="1"/>
          <p:nvPr>
            <p:ph idx="1" type="body"/>
          </p:nvPr>
        </p:nvSpPr>
        <p:spPr>
          <a:xfrm>
            <a:off x="457200" y="1200151"/>
            <a:ext cx="8229600" cy="37373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Add behaviour in your ecommerce homepage using Javascript-</a:t>
            </a:r>
            <a:endParaRPr/>
          </a:p>
          <a:p>
            <a:pPr indent="-285750" lvl="1" marL="742950" rtl="0" algn="l">
              <a:spcBef>
                <a:spcPts val="560"/>
              </a:spcBef>
              <a:spcAft>
                <a:spcPts val="0"/>
              </a:spcAft>
              <a:buClr>
                <a:schemeClr val="dk1"/>
              </a:buClr>
              <a:buSzPts val="2800"/>
              <a:buChar char="–"/>
            </a:pPr>
            <a:r>
              <a:rPr lang="en-US"/>
              <a:t>With change in dropdown value, change the flag and the support contact number.</a:t>
            </a:r>
            <a:endParaRPr/>
          </a:p>
          <a:p>
            <a:pPr indent="-285750" lvl="1" marL="742950" rtl="0" algn="l">
              <a:spcBef>
                <a:spcPts val="560"/>
              </a:spcBef>
              <a:spcAft>
                <a:spcPts val="0"/>
              </a:spcAft>
              <a:buClr>
                <a:schemeClr val="dk1"/>
              </a:buClr>
              <a:buSzPts val="2800"/>
              <a:buChar char="–"/>
            </a:pPr>
            <a:r>
              <a:rPr lang="en-US"/>
              <a:t>Create the blue button on bottom to reach the top of the website again.</a:t>
            </a:r>
            <a:endParaRPr/>
          </a:p>
          <a:p>
            <a:pPr indent="-285750" lvl="1" marL="742950" rtl="0" algn="l">
              <a:spcBef>
                <a:spcPts val="560"/>
              </a:spcBef>
              <a:spcAft>
                <a:spcPts val="0"/>
              </a:spcAft>
              <a:buClr>
                <a:schemeClr val="dk1"/>
              </a:buClr>
              <a:buSzPts val="2800"/>
              <a:buChar char="–"/>
            </a:pPr>
            <a:r>
              <a:rPr lang="en-US"/>
              <a:t>Make the navigation bar “sticky”</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Answer the following Questions</a:t>
            </a:r>
            <a:endParaRPr/>
          </a:p>
        </p:txBody>
      </p:sp>
      <p:sp>
        <p:nvSpPr>
          <p:cNvPr id="675" name="Google Shape;675;p5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What are the features of the JavaScript language?</a:t>
            </a:r>
            <a:endParaRPr/>
          </a:p>
          <a:p>
            <a:pPr indent="-342900" lvl="0" marL="342900" rtl="0" algn="l">
              <a:spcBef>
                <a:spcPts val="400"/>
              </a:spcBef>
              <a:spcAft>
                <a:spcPts val="0"/>
              </a:spcAft>
              <a:buClr>
                <a:schemeClr val="dk1"/>
              </a:buClr>
              <a:buSzPct val="100000"/>
              <a:buChar char="•"/>
            </a:pPr>
            <a:r>
              <a:rPr lang="en-US"/>
              <a:t>What are the drawbacks of cookies?</a:t>
            </a:r>
            <a:endParaRPr/>
          </a:p>
          <a:p>
            <a:pPr indent="-342900" lvl="0" marL="342900" rtl="0" algn="l">
              <a:spcBef>
                <a:spcPts val="400"/>
              </a:spcBef>
              <a:spcAft>
                <a:spcPts val="0"/>
              </a:spcAft>
              <a:buClr>
                <a:schemeClr val="dk1"/>
              </a:buClr>
              <a:buSzPct val="100000"/>
              <a:buChar char="•"/>
            </a:pPr>
            <a:r>
              <a:rPr lang="en-US"/>
              <a:t>What are the different types of Error Name values in JavaScript?</a:t>
            </a:r>
            <a:endParaRPr/>
          </a:p>
          <a:p>
            <a:pPr indent="-342900" lvl="0" marL="342900" rtl="0" algn="l">
              <a:spcBef>
                <a:spcPts val="400"/>
              </a:spcBef>
              <a:spcAft>
                <a:spcPts val="0"/>
              </a:spcAft>
              <a:buClr>
                <a:schemeClr val="dk1"/>
              </a:buClr>
              <a:buSzPct val="100000"/>
              <a:buChar char="•"/>
            </a:pPr>
            <a:r>
              <a:rPr lang="en-US"/>
              <a:t>What do you understand by cookies? How will you create, read, and delete a cookie using JavaScript?</a:t>
            </a:r>
            <a:endParaRPr/>
          </a:p>
          <a:p>
            <a:pPr indent="-342900" lvl="0" marL="342900" rtl="0" algn="l">
              <a:spcBef>
                <a:spcPts val="400"/>
              </a:spcBef>
              <a:spcAft>
                <a:spcPts val="0"/>
              </a:spcAft>
              <a:buClr>
                <a:schemeClr val="dk1"/>
              </a:buClr>
              <a:buSzPct val="100000"/>
              <a:buChar char="•"/>
            </a:pPr>
            <a:r>
              <a:rPr lang="en-US"/>
              <a:t>Please explain the Strict mode in JavaScript. Also, tell how to enable it.</a:t>
            </a:r>
            <a:endParaRPr/>
          </a:p>
          <a:p>
            <a:pPr indent="-342900" lvl="0" marL="342900" rtl="0" algn="l">
              <a:spcBef>
                <a:spcPts val="400"/>
              </a:spcBef>
              <a:spcAft>
                <a:spcPts val="0"/>
              </a:spcAft>
              <a:buClr>
                <a:schemeClr val="dk1"/>
              </a:buClr>
              <a:buSzPct val="100000"/>
              <a:buChar char="•"/>
            </a:pPr>
            <a:r>
              <a:rPr lang="en-US"/>
              <a:t>What role do deferred scripts play in JavaScript?</a:t>
            </a:r>
            <a:endParaRPr/>
          </a:p>
          <a:p>
            <a:pPr indent="-342900" lvl="0" marL="342900" rtl="0" algn="l">
              <a:spcBef>
                <a:spcPts val="400"/>
              </a:spcBef>
              <a:spcAft>
                <a:spcPts val="0"/>
              </a:spcAft>
              <a:buClr>
                <a:schemeClr val="dk1"/>
              </a:buClr>
              <a:buSzPct val="100000"/>
              <a:buChar char="•"/>
            </a:pPr>
            <a:r>
              <a:rPr lang="en-US"/>
              <a:t>What do you understand by Screen objects? State their various properties.</a:t>
            </a:r>
            <a:endParaRPr/>
          </a:p>
          <a:p>
            <a:pPr indent="-342900" lvl="0" marL="342900" rtl="0" algn="l">
              <a:spcBef>
                <a:spcPts val="400"/>
              </a:spcBef>
              <a:spcAft>
                <a:spcPts val="0"/>
              </a:spcAft>
              <a:buClr>
                <a:schemeClr val="dk1"/>
              </a:buClr>
              <a:buSzPct val="100000"/>
              <a:buChar char="•"/>
            </a:pPr>
            <a:r>
              <a:rPr lang="en-US"/>
              <a:t>Is Javascript a dynamically typed language or a static typed language?</a:t>
            </a:r>
            <a:endParaRPr/>
          </a:p>
          <a:p>
            <a:pPr indent="-342900" lvl="0" marL="342900" rtl="0" algn="l">
              <a:spcBef>
                <a:spcPts val="400"/>
              </a:spcBef>
              <a:spcAft>
                <a:spcPts val="0"/>
              </a:spcAft>
              <a:buClr>
                <a:schemeClr val="dk1"/>
              </a:buClr>
              <a:buSzPct val="100000"/>
              <a:buChar char="•"/>
            </a:pPr>
            <a:r>
              <a:rPr lang="en-US"/>
              <a:t>List all differences between JavaScript and Java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4" name="Google Shape;124;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popularity of program languages | Programming languages, Language ..." id="125" name="Google Shape;125;p6"/>
          <p:cNvPicPr preferRelativeResize="0"/>
          <p:nvPr/>
        </p:nvPicPr>
        <p:blipFill rotWithShape="1">
          <a:blip r:embed="rId3">
            <a:alphaModFix/>
          </a:blip>
          <a:srcRect b="0" l="0" r="0" t="0"/>
          <a:stretch/>
        </p:blipFill>
        <p:spPr>
          <a:xfrm>
            <a:off x="3325091" y="800100"/>
            <a:ext cx="5791200" cy="43434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26" name="Google Shape;126;p6"/>
          <p:cNvPicPr preferRelativeResize="0"/>
          <p:nvPr/>
        </p:nvPicPr>
        <p:blipFill rotWithShape="1">
          <a:blip r:embed="rId4">
            <a:alphaModFix/>
          </a:blip>
          <a:srcRect b="12962" l="60834" r="2500" t="12963"/>
          <a:stretch/>
        </p:blipFill>
        <p:spPr>
          <a:xfrm>
            <a:off x="0" y="1333500"/>
            <a:ext cx="3352800" cy="38100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first JavaScript program</a:t>
            </a:r>
            <a:endParaRPr/>
          </a:p>
        </p:txBody>
      </p:sp>
      <p:sp>
        <p:nvSpPr>
          <p:cNvPr id="133" name="Google Shape;133;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Alert</a:t>
            </a:r>
            <a:endParaRPr/>
          </a:p>
          <a:p>
            <a:pPr indent="-342900" lvl="0" marL="342900" rtl="0" algn="l">
              <a:spcBef>
                <a:spcPts val="592"/>
              </a:spcBef>
              <a:spcAft>
                <a:spcPts val="0"/>
              </a:spcAft>
              <a:buClr>
                <a:schemeClr val="dk1"/>
              </a:buClr>
              <a:buSzPct val="100000"/>
              <a:buChar char="•"/>
            </a:pPr>
            <a:r>
              <a:rPr lang="en-US"/>
              <a:t>Confirm</a:t>
            </a:r>
            <a:endParaRPr/>
          </a:p>
          <a:p>
            <a:pPr indent="-342900" lvl="0" marL="342900" rtl="0" algn="l">
              <a:spcBef>
                <a:spcPts val="592"/>
              </a:spcBef>
              <a:spcAft>
                <a:spcPts val="0"/>
              </a:spcAft>
              <a:buClr>
                <a:schemeClr val="dk1"/>
              </a:buClr>
              <a:buSzPct val="100000"/>
              <a:buChar char="•"/>
            </a:pPr>
            <a:r>
              <a:rPr lang="en-US"/>
              <a:t>Prompt</a:t>
            </a:r>
            <a:endParaRPr/>
          </a:p>
          <a:p>
            <a:pPr indent="-342900" lvl="0" marL="342900" rtl="0" algn="l">
              <a:spcBef>
                <a:spcPts val="592"/>
              </a:spcBef>
              <a:spcAft>
                <a:spcPts val="0"/>
              </a:spcAft>
              <a:buClr>
                <a:schemeClr val="dk1"/>
              </a:buClr>
              <a:buSzPct val="100000"/>
              <a:buChar char="•"/>
            </a:pPr>
            <a:r>
              <a:rPr lang="en-US"/>
              <a:t>Assigning to a var</a:t>
            </a:r>
            <a:endParaRPr/>
          </a:p>
          <a:p>
            <a:pPr indent="0" lvl="2" marL="800100" rtl="0" algn="l">
              <a:spcBef>
                <a:spcPts val="333"/>
              </a:spcBef>
              <a:spcAft>
                <a:spcPts val="0"/>
              </a:spcAft>
              <a:buClr>
                <a:srgbClr val="569CD6"/>
              </a:buClr>
              <a:buSzPct val="100000"/>
              <a:buNone/>
            </a:pP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a:t>
            </a:r>
            <a:endParaRPr/>
          </a:p>
          <a:p>
            <a:pPr indent="0" lvl="2" marL="800100" rtl="0" algn="l">
              <a:spcBef>
                <a:spcPts val="333"/>
              </a:spcBef>
              <a:spcAft>
                <a:spcPts val="0"/>
              </a:spcAft>
              <a:buClr>
                <a:srgbClr val="9CDCFE"/>
              </a:buClr>
              <a:buSzPct val="100000"/>
              <a:buNone/>
            </a:pP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a:t>
            </a:r>
            <a:r>
              <a:rPr b="0" lang="en-US" sz="1800">
                <a:solidFill>
                  <a:srgbClr val="B5CEA8"/>
                </a:solidFill>
                <a:latin typeface="Consolas"/>
                <a:ea typeface="Consolas"/>
                <a:cs typeface="Consolas"/>
                <a:sym typeface="Consolas"/>
              </a:rPr>
              <a:t>3</a:t>
            </a:r>
            <a:r>
              <a:rPr b="0" lang="en-US" sz="1800">
                <a:solidFill>
                  <a:srgbClr val="D4D4D4"/>
                </a:solidFill>
                <a:latin typeface="Consolas"/>
                <a:ea typeface="Consolas"/>
                <a:cs typeface="Consolas"/>
                <a:sym typeface="Consolas"/>
              </a:rPr>
              <a:t>;</a:t>
            </a:r>
            <a:endParaRPr/>
          </a:p>
          <a:p>
            <a:pPr indent="-342900" lvl="0" marL="342900" rtl="0" algn="l">
              <a:spcBef>
                <a:spcPts val="592"/>
              </a:spcBef>
              <a:spcAft>
                <a:spcPts val="0"/>
              </a:spcAft>
              <a:buClr>
                <a:schemeClr val="dk1"/>
              </a:buClr>
              <a:buSzPct val="100000"/>
              <a:buChar char="•"/>
            </a:pPr>
            <a:r>
              <a:rPr lang="en-US"/>
              <a:t>Literals vs variables</a:t>
            </a:r>
            <a:endParaRPr/>
          </a:p>
          <a:p>
            <a:pPr indent="-342900" lvl="0" marL="342900" rtl="0" algn="l">
              <a:spcBef>
                <a:spcPts val="592"/>
              </a:spcBef>
              <a:spcAft>
                <a:spcPts val="0"/>
              </a:spcAft>
              <a:buClr>
                <a:schemeClr val="dk1"/>
              </a:buClr>
              <a:buSzPct val="100000"/>
              <a:buChar char="•"/>
            </a:pPr>
            <a:r>
              <a:rPr lang="en-US"/>
              <a:t>Keywords vs variables</a:t>
            </a:r>
            <a:endParaRPr b="0" i="0" sz="3200" u="none" cap="none" strike="noStrike">
              <a:solidFill>
                <a:srgbClr val="000000"/>
              </a:solidFill>
              <a:latin typeface="Verdana"/>
              <a:ea typeface="Verdana"/>
              <a:cs typeface="Verdana"/>
              <a:sym typeface="Verdana"/>
            </a:endParaRPr>
          </a:p>
          <a:p>
            <a:pPr indent="-154940" lvl="0" marL="342900" rtl="0" algn="l">
              <a:spcBef>
                <a:spcPts val="592"/>
              </a:spcBef>
              <a:spcAft>
                <a:spcPts val="0"/>
              </a:spcAft>
              <a:buClr>
                <a:schemeClr val="dk1"/>
              </a:buClr>
              <a:buSzPct val="100000"/>
              <a:buNone/>
            </a:pPr>
            <a:r>
              <a:t/>
            </a:r>
            <a:endParaRPr/>
          </a:p>
        </p:txBody>
      </p:sp>
      <p:pic>
        <p:nvPicPr>
          <p:cNvPr descr="grey concrete building with security cameras" id="134" name="Google Shape;134;p7"/>
          <p:cNvPicPr preferRelativeResize="0"/>
          <p:nvPr/>
        </p:nvPicPr>
        <p:blipFill rotWithShape="1">
          <a:blip r:embed="rId3">
            <a:alphaModFix/>
          </a:blip>
          <a:srcRect b="0" l="46295" r="0" t="0"/>
          <a:stretch/>
        </p:blipFill>
        <p:spPr>
          <a:xfrm>
            <a:off x="6553200" y="895350"/>
            <a:ext cx="1825131" cy="42481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35" name="Google Shape;135;p7"/>
          <p:cNvSpPr/>
          <p:nvPr/>
        </p:nvSpPr>
        <p:spPr>
          <a:xfrm>
            <a:off x="4308947" y="1063229"/>
            <a:ext cx="52610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a</a:t>
            </a:r>
            <a:endParaRPr/>
          </a:p>
        </p:txBody>
      </p:sp>
      <p:cxnSp>
        <p:nvCxnSpPr>
          <p:cNvPr id="136" name="Google Shape;136;p7"/>
          <p:cNvCxnSpPr/>
          <p:nvPr/>
        </p:nvCxnSpPr>
        <p:spPr>
          <a:xfrm>
            <a:off x="4953000" y="1733550"/>
            <a:ext cx="1981200" cy="76200"/>
          </a:xfrm>
          <a:prstGeom prst="straightConnector1">
            <a:avLst/>
          </a:prstGeom>
          <a:noFill/>
          <a:ln cap="flat" cmpd="sng" w="76200">
            <a:solidFill>
              <a:srgbClr val="BD4B48"/>
            </a:solidFill>
            <a:prstDash val="solid"/>
            <a:round/>
            <a:headEnd len="sm" w="sm" type="none"/>
            <a:tailEnd len="med" w="med" type="triangle"/>
          </a:ln>
        </p:spPr>
      </p:cxnSp>
      <p:sp>
        <p:nvSpPr>
          <p:cNvPr id="137" name="Google Shape;137;p7"/>
          <p:cNvSpPr/>
          <p:nvPr/>
        </p:nvSpPr>
        <p:spPr>
          <a:xfrm>
            <a:off x="6934200" y="1462347"/>
            <a:ext cx="4267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FF00"/>
                </a:solidFill>
                <a:latin typeface="Calibri"/>
                <a:ea typeface="Calibri"/>
                <a:cs typeface="Calibri"/>
                <a:sym typeface="Calibri"/>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Naming variables</a:t>
            </a:r>
            <a:endParaRPr/>
          </a:p>
        </p:txBody>
      </p:sp>
      <p:sp>
        <p:nvSpPr>
          <p:cNvPr id="144" name="Google Shape;144;p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0000"/>
              </a:buClr>
              <a:buSzPct val="100000"/>
              <a:buFont typeface="Arial"/>
              <a:buChar char="•"/>
            </a:pPr>
            <a:r>
              <a:rPr lang="en-US">
                <a:solidFill>
                  <a:srgbClr val="000000"/>
                </a:solidFill>
                <a:latin typeface="Open Sans"/>
                <a:ea typeface="Open Sans"/>
                <a:cs typeface="Open Sans"/>
                <a:sym typeface="Open Sans"/>
              </a:rPr>
              <a:t>C</a:t>
            </a:r>
            <a:r>
              <a:rPr b="0" i="0" lang="en-US">
                <a:solidFill>
                  <a:srgbClr val="000000"/>
                </a:solidFill>
                <a:latin typeface="Open Sans"/>
                <a:ea typeface="Open Sans"/>
                <a:cs typeface="Open Sans"/>
                <a:sym typeface="Open Sans"/>
              </a:rPr>
              <a:t>annot contain spaces.</a:t>
            </a:r>
            <a:endParaRPr/>
          </a:p>
          <a:p>
            <a:pPr indent="-342900" lvl="0" marL="342900" rtl="0" algn="l">
              <a:spcBef>
                <a:spcPts val="592"/>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Must begin with a letter, an underscore (_) or a dollar sign ($).</a:t>
            </a:r>
            <a:endParaRPr/>
          </a:p>
          <a:p>
            <a:pPr indent="-342900" lvl="0" marL="342900" rtl="0" algn="l">
              <a:spcBef>
                <a:spcPts val="592"/>
              </a:spcBef>
              <a:spcAft>
                <a:spcPts val="0"/>
              </a:spcAft>
              <a:buClr>
                <a:srgbClr val="000000"/>
              </a:buClr>
              <a:buSzPct val="100000"/>
              <a:buFont typeface="Arial"/>
              <a:buChar char="•"/>
            </a:pPr>
            <a:r>
              <a:rPr lang="en-US">
                <a:solidFill>
                  <a:srgbClr val="000000"/>
                </a:solidFill>
                <a:latin typeface="Open Sans"/>
                <a:ea typeface="Open Sans"/>
                <a:cs typeface="Open Sans"/>
                <a:sym typeface="Open Sans"/>
              </a:rPr>
              <a:t>C</a:t>
            </a:r>
            <a:r>
              <a:rPr b="0" i="0" lang="en-US">
                <a:solidFill>
                  <a:srgbClr val="000000"/>
                </a:solidFill>
                <a:latin typeface="Open Sans"/>
                <a:ea typeface="Open Sans"/>
                <a:cs typeface="Open Sans"/>
                <a:sym typeface="Open Sans"/>
              </a:rPr>
              <a:t>an only contain letters, numbers, underscores, or dollar signs.</a:t>
            </a:r>
            <a:endParaRPr/>
          </a:p>
          <a:p>
            <a:pPr indent="-342900" lvl="0" marL="342900" rtl="0" algn="l">
              <a:spcBef>
                <a:spcPts val="592"/>
              </a:spcBef>
              <a:spcAft>
                <a:spcPts val="0"/>
              </a:spcAft>
              <a:buClr>
                <a:srgbClr val="000000"/>
              </a:buClr>
              <a:buSzPct val="100000"/>
              <a:buFont typeface="Arial"/>
              <a:buChar char="•"/>
            </a:pPr>
            <a:r>
              <a:rPr lang="en-US">
                <a:solidFill>
                  <a:srgbClr val="000000"/>
                </a:solidFill>
                <a:latin typeface="Open Sans"/>
                <a:ea typeface="Open Sans"/>
                <a:cs typeface="Open Sans"/>
                <a:sym typeface="Open Sans"/>
              </a:rPr>
              <a:t>A</a:t>
            </a:r>
            <a:r>
              <a:rPr b="0" i="0" lang="en-US">
                <a:solidFill>
                  <a:srgbClr val="000000"/>
                </a:solidFill>
                <a:latin typeface="Open Sans"/>
                <a:ea typeface="Open Sans"/>
                <a:cs typeface="Open Sans"/>
                <a:sym typeface="Open Sans"/>
              </a:rPr>
              <a:t>re case-sensitive.</a:t>
            </a:r>
            <a:endParaRPr/>
          </a:p>
          <a:p>
            <a:pPr indent="-342900" lvl="0" marL="342900" rtl="0" algn="l">
              <a:spcBef>
                <a:spcPts val="592"/>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Keywords cannot be used as variables. </a:t>
            </a:r>
            <a:endParaRPr/>
          </a:p>
          <a:p>
            <a:pPr indent="-154940" lvl="0" marL="342900" rtl="0" algn="l">
              <a:spcBef>
                <a:spcPts val="592"/>
              </a:spcBef>
              <a:spcAft>
                <a:spcPts val="0"/>
              </a:spcAft>
              <a:buClr>
                <a:schemeClr val="dk1"/>
              </a:buClr>
              <a:buSzPct val="100000"/>
              <a:buFont typeface="Arial"/>
              <a:buNone/>
            </a:pPr>
            <a:r>
              <a:t/>
            </a:r>
            <a:endParaRPr b="0" i="0">
              <a:solidFill>
                <a:srgbClr val="000000"/>
              </a:solidFill>
              <a:latin typeface="Open Sans"/>
              <a:ea typeface="Open Sans"/>
              <a:cs typeface="Open Sans"/>
              <a:sym typeface="Open Sans"/>
            </a:endParaRPr>
          </a:p>
          <a:p>
            <a:pPr indent="-15494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Best practice</a:t>
            </a:r>
            <a:endParaRPr/>
          </a:p>
        </p:txBody>
      </p:sp>
      <p:sp>
        <p:nvSpPr>
          <p:cNvPr id="151" name="Google Shape;151;p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en-US">
                <a:solidFill>
                  <a:srgbClr val="000000"/>
                </a:solidFill>
                <a:latin typeface="Open Sans"/>
                <a:ea typeface="Open Sans"/>
                <a:cs typeface="Open Sans"/>
                <a:sym typeface="Open Sans"/>
              </a:rPr>
              <a:t>Use Camel case names- theAmazingCoder</a:t>
            </a:r>
            <a:endParaRPr b="0" i="0">
              <a:solidFill>
                <a:srgbClr val="000000"/>
              </a:solidFill>
              <a:latin typeface="Open Sans"/>
              <a:ea typeface="Open Sans"/>
              <a:cs typeface="Open Sans"/>
              <a:sym typeface="Open Sans"/>
            </a:endParaRPr>
          </a:p>
          <a:p>
            <a:pPr indent="-342900" lvl="0" marL="342900" rtl="0" algn="l">
              <a:spcBef>
                <a:spcPts val="640"/>
              </a:spcBef>
              <a:spcAft>
                <a:spcPts val="0"/>
              </a:spcAft>
              <a:buClr>
                <a:schemeClr val="dk1"/>
              </a:buClr>
              <a:buSzPts val="3200"/>
              <a:buChar char="•"/>
            </a:pPr>
            <a:r>
              <a:rPr lang="en-US"/>
              <a:t>Give proper, </a:t>
            </a:r>
            <a:endParaRPr/>
          </a:p>
          <a:p>
            <a:pPr indent="0" lvl="0" marL="0" rtl="0" algn="l">
              <a:spcBef>
                <a:spcPts val="640"/>
              </a:spcBef>
              <a:spcAft>
                <a:spcPts val="0"/>
              </a:spcAft>
              <a:buClr>
                <a:schemeClr val="dk1"/>
              </a:buClr>
              <a:buSzPts val="3200"/>
              <a:buNone/>
            </a:pPr>
            <a:r>
              <a:rPr lang="en-US" sz="3200"/>
              <a:t>    meaningful names.</a:t>
            </a:r>
            <a:endParaRPr/>
          </a:p>
          <a:p>
            <a:pPr indent="-342900" lvl="0" marL="342900" rtl="0" algn="l">
              <a:spcBef>
                <a:spcPts val="640"/>
              </a:spcBef>
              <a:spcAft>
                <a:spcPts val="0"/>
              </a:spcAft>
              <a:buClr>
                <a:srgbClr val="000000"/>
              </a:buClr>
              <a:buSzPts val="3200"/>
              <a:buChar char="•"/>
            </a:pPr>
            <a:r>
              <a:rPr lang="en-US">
                <a:solidFill>
                  <a:srgbClr val="000000"/>
                </a:solidFill>
                <a:latin typeface="Open Sans"/>
                <a:ea typeface="Open Sans"/>
                <a:cs typeface="Open Sans"/>
                <a:sym typeface="Open Sans"/>
              </a:rPr>
              <a:t>Semi colons- to use </a:t>
            </a:r>
            <a:endParaRPr/>
          </a:p>
          <a:p>
            <a:pPr indent="0" lvl="0" marL="0" rtl="0" algn="l">
              <a:spcBef>
                <a:spcPts val="640"/>
              </a:spcBef>
              <a:spcAft>
                <a:spcPts val="0"/>
              </a:spcAft>
              <a:buClr>
                <a:srgbClr val="000000"/>
              </a:buClr>
              <a:buSzPts val="3200"/>
              <a:buNone/>
            </a:pPr>
            <a:r>
              <a:rPr lang="en-US">
                <a:solidFill>
                  <a:srgbClr val="000000"/>
                </a:solidFill>
                <a:latin typeface="Open Sans"/>
                <a:ea typeface="Open Sans"/>
                <a:cs typeface="Open Sans"/>
                <a:sym typeface="Open Sans"/>
              </a:rPr>
              <a:t>     or not to use?</a:t>
            </a:r>
            <a:endParaRPr/>
          </a:p>
          <a:p>
            <a:pPr indent="0" lvl="1" marL="400050" rtl="0" algn="l">
              <a:spcBef>
                <a:spcPts val="640"/>
              </a:spcBef>
              <a:spcAft>
                <a:spcPts val="0"/>
              </a:spcAft>
              <a:buClr>
                <a:schemeClr val="dk1"/>
              </a:buClr>
              <a:buSzPts val="3200"/>
              <a:buNone/>
            </a:pPr>
            <a:r>
              <a:t/>
            </a:r>
            <a:endParaRPr sz="3200"/>
          </a:p>
        </p:txBody>
      </p:sp>
      <p:pic>
        <p:nvPicPr>
          <p:cNvPr descr="Camels - Wild Animals News &amp; Facts by World Animal Foundation" id="152" name="Google Shape;152;p9"/>
          <p:cNvPicPr preferRelativeResize="0"/>
          <p:nvPr/>
        </p:nvPicPr>
        <p:blipFill rotWithShape="1">
          <a:blip r:embed="rId3">
            <a:alphaModFix/>
          </a:blip>
          <a:srcRect b="5555" l="13819" r="21859" t="14445"/>
          <a:stretch/>
        </p:blipFill>
        <p:spPr>
          <a:xfrm>
            <a:off x="4343400" y="1809750"/>
            <a:ext cx="3581400" cy="302180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53" name="Google Shape;153;p9"/>
          <p:cNvSpPr/>
          <p:nvPr/>
        </p:nvSpPr>
        <p:spPr>
          <a:xfrm>
            <a:off x="4693381" y="1958273"/>
            <a:ext cx="3066881" cy="671639"/>
          </a:xfrm>
          <a:custGeom>
            <a:rect b="b" l="l" r="r" t="t"/>
            <a:pathLst>
              <a:path extrusionOk="0" h="671639" w="3066881">
                <a:moveTo>
                  <a:pt x="0" y="347957"/>
                </a:moveTo>
                <a:cubicBezTo>
                  <a:pt x="13487" y="339865"/>
                  <a:pt x="24747" y="324364"/>
                  <a:pt x="40460" y="323681"/>
                </a:cubicBezTo>
                <a:cubicBezTo>
                  <a:pt x="150979" y="318876"/>
                  <a:pt x="261718" y="326861"/>
                  <a:pt x="372233" y="331773"/>
                </a:cubicBezTo>
                <a:cubicBezTo>
                  <a:pt x="383343" y="332267"/>
                  <a:pt x="393659" y="337876"/>
                  <a:pt x="404601" y="339865"/>
                </a:cubicBezTo>
                <a:cubicBezTo>
                  <a:pt x="423367" y="343277"/>
                  <a:pt x="442364" y="345260"/>
                  <a:pt x="461246" y="347957"/>
                </a:cubicBezTo>
                <a:cubicBezTo>
                  <a:pt x="469338" y="350654"/>
                  <a:pt x="478066" y="351907"/>
                  <a:pt x="485522" y="356049"/>
                </a:cubicBezTo>
                <a:cubicBezTo>
                  <a:pt x="502525" y="365495"/>
                  <a:pt x="515621" y="382266"/>
                  <a:pt x="534074" y="388417"/>
                </a:cubicBezTo>
                <a:lnTo>
                  <a:pt x="582626" y="404601"/>
                </a:lnTo>
                <a:cubicBezTo>
                  <a:pt x="596113" y="418088"/>
                  <a:pt x="612506" y="429192"/>
                  <a:pt x="623086" y="445062"/>
                </a:cubicBezTo>
                <a:cubicBezTo>
                  <a:pt x="645645" y="478901"/>
                  <a:pt x="651206" y="494120"/>
                  <a:pt x="679731" y="517890"/>
                </a:cubicBezTo>
                <a:cubicBezTo>
                  <a:pt x="687202" y="524116"/>
                  <a:pt x="695915" y="528679"/>
                  <a:pt x="704007" y="534074"/>
                </a:cubicBezTo>
                <a:cubicBezTo>
                  <a:pt x="719760" y="581334"/>
                  <a:pt x="699773" y="537932"/>
                  <a:pt x="736375" y="574534"/>
                </a:cubicBezTo>
                <a:cubicBezTo>
                  <a:pt x="743252" y="581411"/>
                  <a:pt x="745240" y="592406"/>
                  <a:pt x="752559" y="598810"/>
                </a:cubicBezTo>
                <a:cubicBezTo>
                  <a:pt x="767197" y="611618"/>
                  <a:pt x="787357" y="617424"/>
                  <a:pt x="801111" y="631178"/>
                </a:cubicBezTo>
                <a:cubicBezTo>
                  <a:pt x="809203" y="639270"/>
                  <a:pt x="815383" y="649896"/>
                  <a:pt x="825387" y="655454"/>
                </a:cubicBezTo>
                <a:cubicBezTo>
                  <a:pt x="840300" y="663739"/>
                  <a:pt x="873939" y="671639"/>
                  <a:pt x="873939" y="671639"/>
                </a:cubicBezTo>
                <a:cubicBezTo>
                  <a:pt x="957977" y="661133"/>
                  <a:pt x="920581" y="675609"/>
                  <a:pt x="987228" y="631178"/>
                </a:cubicBezTo>
                <a:lnTo>
                  <a:pt x="1011504" y="614994"/>
                </a:lnTo>
                <a:lnTo>
                  <a:pt x="1035780" y="598810"/>
                </a:lnTo>
                <a:cubicBezTo>
                  <a:pt x="1041175" y="582626"/>
                  <a:pt x="1042501" y="564452"/>
                  <a:pt x="1051964" y="550258"/>
                </a:cubicBezTo>
                <a:cubicBezTo>
                  <a:pt x="1057359" y="542166"/>
                  <a:pt x="1064198" y="534869"/>
                  <a:pt x="1068148" y="525982"/>
                </a:cubicBezTo>
                <a:cubicBezTo>
                  <a:pt x="1106667" y="439315"/>
                  <a:pt x="1063890" y="508094"/>
                  <a:pt x="1100516" y="453154"/>
                </a:cubicBezTo>
                <a:cubicBezTo>
                  <a:pt x="1121049" y="391553"/>
                  <a:pt x="1113354" y="421329"/>
                  <a:pt x="1124792" y="364141"/>
                </a:cubicBezTo>
                <a:cubicBezTo>
                  <a:pt x="1127489" y="326378"/>
                  <a:pt x="1128460" y="288453"/>
                  <a:pt x="1132884" y="250853"/>
                </a:cubicBezTo>
                <a:cubicBezTo>
                  <a:pt x="1133881" y="242382"/>
                  <a:pt x="1136588" y="233891"/>
                  <a:pt x="1140977" y="226577"/>
                </a:cubicBezTo>
                <a:cubicBezTo>
                  <a:pt x="1144902" y="220035"/>
                  <a:pt x="1151766" y="215787"/>
                  <a:pt x="1157161" y="210392"/>
                </a:cubicBezTo>
                <a:cubicBezTo>
                  <a:pt x="1185992" y="123898"/>
                  <a:pt x="1155226" y="192072"/>
                  <a:pt x="1197621" y="137564"/>
                </a:cubicBezTo>
                <a:cubicBezTo>
                  <a:pt x="1209563" y="122211"/>
                  <a:pt x="1213805" y="99801"/>
                  <a:pt x="1229989" y="89012"/>
                </a:cubicBezTo>
                <a:cubicBezTo>
                  <a:pt x="1299561" y="42631"/>
                  <a:pt x="1211536" y="98238"/>
                  <a:pt x="1278541" y="64736"/>
                </a:cubicBezTo>
                <a:cubicBezTo>
                  <a:pt x="1287240" y="60387"/>
                  <a:pt x="1293930" y="52502"/>
                  <a:pt x="1302817" y="48552"/>
                </a:cubicBezTo>
                <a:cubicBezTo>
                  <a:pt x="1302825" y="48548"/>
                  <a:pt x="1363504" y="28323"/>
                  <a:pt x="1375646" y="24276"/>
                </a:cubicBezTo>
                <a:lnTo>
                  <a:pt x="1399922" y="16184"/>
                </a:lnTo>
                <a:cubicBezTo>
                  <a:pt x="1408014" y="13487"/>
                  <a:pt x="1415698" y="8800"/>
                  <a:pt x="1424198" y="8092"/>
                </a:cubicBezTo>
                <a:lnTo>
                  <a:pt x="1521302" y="0"/>
                </a:lnTo>
                <a:cubicBezTo>
                  <a:pt x="1550973" y="2697"/>
                  <a:pt x="1580821" y="3879"/>
                  <a:pt x="1610315" y="8092"/>
                </a:cubicBezTo>
                <a:cubicBezTo>
                  <a:pt x="1618759" y="9298"/>
                  <a:pt x="1627930" y="10856"/>
                  <a:pt x="1634591" y="16184"/>
                </a:cubicBezTo>
                <a:cubicBezTo>
                  <a:pt x="1642185" y="22259"/>
                  <a:pt x="1643898" y="33583"/>
                  <a:pt x="1650775" y="40460"/>
                </a:cubicBezTo>
                <a:cubicBezTo>
                  <a:pt x="1657652" y="47337"/>
                  <a:pt x="1666959" y="51249"/>
                  <a:pt x="1675051" y="56644"/>
                </a:cubicBezTo>
                <a:cubicBezTo>
                  <a:pt x="1680446" y="64736"/>
                  <a:pt x="1686886" y="72221"/>
                  <a:pt x="1691235" y="80920"/>
                </a:cubicBezTo>
                <a:cubicBezTo>
                  <a:pt x="1695050" y="88549"/>
                  <a:pt x="1694596" y="98099"/>
                  <a:pt x="1699327" y="105196"/>
                </a:cubicBezTo>
                <a:cubicBezTo>
                  <a:pt x="1727255" y="147088"/>
                  <a:pt x="1734425" y="113386"/>
                  <a:pt x="1755971" y="178024"/>
                </a:cubicBezTo>
                <a:cubicBezTo>
                  <a:pt x="1766476" y="209538"/>
                  <a:pt x="1758032" y="196268"/>
                  <a:pt x="1780247" y="218485"/>
                </a:cubicBezTo>
                <a:cubicBezTo>
                  <a:pt x="1782944" y="226577"/>
                  <a:pt x="1783011" y="236100"/>
                  <a:pt x="1788339" y="242761"/>
                </a:cubicBezTo>
                <a:cubicBezTo>
                  <a:pt x="1794414" y="250355"/>
                  <a:pt x="1805021" y="252870"/>
                  <a:pt x="1812615" y="258945"/>
                </a:cubicBezTo>
                <a:cubicBezTo>
                  <a:pt x="1818573" y="263711"/>
                  <a:pt x="1824034" y="269171"/>
                  <a:pt x="1828800" y="275129"/>
                </a:cubicBezTo>
                <a:cubicBezTo>
                  <a:pt x="1834876" y="282723"/>
                  <a:pt x="1837665" y="293001"/>
                  <a:pt x="1844984" y="299405"/>
                </a:cubicBezTo>
                <a:cubicBezTo>
                  <a:pt x="1879230" y="329370"/>
                  <a:pt x="1884469" y="328751"/>
                  <a:pt x="1917812" y="339865"/>
                </a:cubicBezTo>
                <a:cubicBezTo>
                  <a:pt x="1933996" y="337168"/>
                  <a:pt x="1950799" y="336961"/>
                  <a:pt x="1966364" y="331773"/>
                </a:cubicBezTo>
                <a:cubicBezTo>
                  <a:pt x="1983263" y="326140"/>
                  <a:pt x="2003648" y="302581"/>
                  <a:pt x="2014916" y="291313"/>
                </a:cubicBezTo>
                <a:lnTo>
                  <a:pt x="2031100" y="242761"/>
                </a:lnTo>
                <a:cubicBezTo>
                  <a:pt x="2033797" y="234669"/>
                  <a:pt x="2031100" y="221183"/>
                  <a:pt x="2039192" y="218485"/>
                </a:cubicBezTo>
                <a:cubicBezTo>
                  <a:pt x="2047284" y="215787"/>
                  <a:pt x="2055839" y="214207"/>
                  <a:pt x="2063469" y="210392"/>
                </a:cubicBezTo>
                <a:cubicBezTo>
                  <a:pt x="2081656" y="201298"/>
                  <a:pt x="2099238" y="185272"/>
                  <a:pt x="2112021" y="169932"/>
                </a:cubicBezTo>
                <a:cubicBezTo>
                  <a:pt x="2118247" y="162461"/>
                  <a:pt x="2120886" y="152060"/>
                  <a:pt x="2128205" y="145656"/>
                </a:cubicBezTo>
                <a:cubicBezTo>
                  <a:pt x="2142843" y="132848"/>
                  <a:pt x="2163003" y="127042"/>
                  <a:pt x="2176757" y="113288"/>
                </a:cubicBezTo>
                <a:cubicBezTo>
                  <a:pt x="2184849" y="105196"/>
                  <a:pt x="2192242" y="96338"/>
                  <a:pt x="2201033" y="89012"/>
                </a:cubicBezTo>
                <a:cubicBezTo>
                  <a:pt x="2235819" y="60024"/>
                  <a:pt x="2213090" y="82984"/>
                  <a:pt x="2249585" y="64736"/>
                </a:cubicBezTo>
                <a:cubicBezTo>
                  <a:pt x="2258284" y="60387"/>
                  <a:pt x="2266267" y="54627"/>
                  <a:pt x="2273861" y="48552"/>
                </a:cubicBezTo>
                <a:cubicBezTo>
                  <a:pt x="2279819" y="43786"/>
                  <a:pt x="2283222" y="35780"/>
                  <a:pt x="2290046" y="32368"/>
                </a:cubicBezTo>
                <a:cubicBezTo>
                  <a:pt x="2305304" y="24739"/>
                  <a:pt x="2338598" y="16184"/>
                  <a:pt x="2338598" y="16184"/>
                </a:cubicBezTo>
                <a:cubicBezTo>
                  <a:pt x="2384453" y="18881"/>
                  <a:pt x="2431213" y="14813"/>
                  <a:pt x="2476162" y="24276"/>
                </a:cubicBezTo>
                <a:cubicBezTo>
                  <a:pt x="2485679" y="26280"/>
                  <a:pt x="2486270" y="40958"/>
                  <a:pt x="2492346" y="48552"/>
                </a:cubicBezTo>
                <a:cubicBezTo>
                  <a:pt x="2497112" y="54510"/>
                  <a:pt x="2503765" y="58778"/>
                  <a:pt x="2508531" y="64736"/>
                </a:cubicBezTo>
                <a:cubicBezTo>
                  <a:pt x="2514607" y="72330"/>
                  <a:pt x="2517838" y="82135"/>
                  <a:pt x="2524715" y="89012"/>
                </a:cubicBezTo>
                <a:cubicBezTo>
                  <a:pt x="2531592" y="95889"/>
                  <a:pt x="2540899" y="99801"/>
                  <a:pt x="2548991" y="105196"/>
                </a:cubicBezTo>
                <a:cubicBezTo>
                  <a:pt x="2595372" y="174768"/>
                  <a:pt x="2539765" y="86743"/>
                  <a:pt x="2573267" y="153748"/>
                </a:cubicBezTo>
                <a:cubicBezTo>
                  <a:pt x="2577616" y="162447"/>
                  <a:pt x="2585102" y="169325"/>
                  <a:pt x="2589451" y="178024"/>
                </a:cubicBezTo>
                <a:cubicBezTo>
                  <a:pt x="2593266" y="185653"/>
                  <a:pt x="2591512" y="196269"/>
                  <a:pt x="2597543" y="202300"/>
                </a:cubicBezTo>
                <a:cubicBezTo>
                  <a:pt x="2603574" y="208331"/>
                  <a:pt x="2613727" y="207695"/>
                  <a:pt x="2621819" y="210392"/>
                </a:cubicBezTo>
                <a:cubicBezTo>
                  <a:pt x="2637295" y="256821"/>
                  <a:pt x="2618828" y="213484"/>
                  <a:pt x="2654187" y="258945"/>
                </a:cubicBezTo>
                <a:cubicBezTo>
                  <a:pt x="2666129" y="274298"/>
                  <a:pt x="2675766" y="291313"/>
                  <a:pt x="2686555" y="307497"/>
                </a:cubicBezTo>
                <a:lnTo>
                  <a:pt x="2702739" y="331773"/>
                </a:lnTo>
                <a:cubicBezTo>
                  <a:pt x="2708134" y="339865"/>
                  <a:pt x="2715848" y="346823"/>
                  <a:pt x="2718923" y="356049"/>
                </a:cubicBezTo>
                <a:cubicBezTo>
                  <a:pt x="2721620" y="364141"/>
                  <a:pt x="2721897" y="373501"/>
                  <a:pt x="2727015" y="380325"/>
                </a:cubicBezTo>
                <a:cubicBezTo>
                  <a:pt x="2738459" y="395583"/>
                  <a:pt x="2756896" y="404915"/>
                  <a:pt x="2767476" y="420785"/>
                </a:cubicBezTo>
                <a:cubicBezTo>
                  <a:pt x="2783389" y="444656"/>
                  <a:pt x="2784570" y="449867"/>
                  <a:pt x="2807936" y="469338"/>
                </a:cubicBezTo>
                <a:cubicBezTo>
                  <a:pt x="2842722" y="498326"/>
                  <a:pt x="2819993" y="475366"/>
                  <a:pt x="2856488" y="493614"/>
                </a:cubicBezTo>
                <a:cubicBezTo>
                  <a:pt x="2865187" y="497963"/>
                  <a:pt x="2872065" y="505449"/>
                  <a:pt x="2880764" y="509798"/>
                </a:cubicBezTo>
                <a:cubicBezTo>
                  <a:pt x="2888393" y="513613"/>
                  <a:pt x="2897411" y="514075"/>
                  <a:pt x="2905040" y="517890"/>
                </a:cubicBezTo>
                <a:cubicBezTo>
                  <a:pt x="2913739" y="522239"/>
                  <a:pt x="2920617" y="529725"/>
                  <a:pt x="2929316" y="534074"/>
                </a:cubicBezTo>
                <a:cubicBezTo>
                  <a:pt x="2936945" y="537889"/>
                  <a:pt x="2945963" y="538351"/>
                  <a:pt x="2953592" y="542166"/>
                </a:cubicBezTo>
                <a:cubicBezTo>
                  <a:pt x="2962291" y="546515"/>
                  <a:pt x="2968982" y="554400"/>
                  <a:pt x="2977869" y="558350"/>
                </a:cubicBezTo>
                <a:cubicBezTo>
                  <a:pt x="2993458" y="565278"/>
                  <a:pt x="3010237" y="569139"/>
                  <a:pt x="3026421" y="574534"/>
                </a:cubicBezTo>
                <a:cubicBezTo>
                  <a:pt x="3034513" y="577231"/>
                  <a:pt x="3043068" y="578811"/>
                  <a:pt x="3050697" y="582626"/>
                </a:cubicBezTo>
                <a:lnTo>
                  <a:pt x="3066881" y="590718"/>
                </a:lnTo>
              </a:path>
            </a:pathLst>
          </a:custGeom>
          <a:noFill/>
          <a:ln cap="flat" cmpd="sng" w="76200">
            <a:solidFill>
              <a:srgbClr val="00206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2020-01-10T05:44:36Z</dcterms:created>
  <dc:creator>WELCOME</dc:creator>
</cp:coreProperties>
</file>