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0" r:id="rId3"/>
    <p:sldId id="357" r:id="rId4"/>
    <p:sldId id="394" r:id="rId5"/>
    <p:sldId id="400" r:id="rId6"/>
    <p:sldId id="433" r:id="rId7"/>
    <p:sldId id="380" r:id="rId8"/>
    <p:sldId id="396" r:id="rId9"/>
    <p:sldId id="386" r:id="rId10"/>
    <p:sldId id="412" r:id="rId11"/>
    <p:sldId id="401" r:id="rId12"/>
    <p:sldId id="402" r:id="rId13"/>
    <p:sldId id="388" r:id="rId14"/>
    <p:sldId id="358" r:id="rId15"/>
    <p:sldId id="390" r:id="rId16"/>
    <p:sldId id="355" r:id="rId17"/>
    <p:sldId id="376" r:id="rId18"/>
    <p:sldId id="377" r:id="rId19"/>
    <p:sldId id="389" r:id="rId20"/>
    <p:sldId id="367" r:id="rId21"/>
    <p:sldId id="365" r:id="rId22"/>
    <p:sldId id="405" r:id="rId23"/>
    <p:sldId id="413" r:id="rId24"/>
    <p:sldId id="352" r:id="rId25"/>
    <p:sldId id="359" r:id="rId26"/>
    <p:sldId id="368" r:id="rId27"/>
    <p:sldId id="366" r:id="rId28"/>
    <p:sldId id="356" r:id="rId29"/>
    <p:sldId id="353" r:id="rId30"/>
    <p:sldId id="341" r:id="rId31"/>
    <p:sldId id="363" r:id="rId32"/>
    <p:sldId id="354" r:id="rId33"/>
    <p:sldId id="348" r:id="rId34"/>
    <p:sldId id="414" r:id="rId35"/>
    <p:sldId id="417" r:id="rId36"/>
    <p:sldId id="418" r:id="rId37"/>
    <p:sldId id="419" r:id="rId38"/>
    <p:sldId id="420" r:id="rId39"/>
    <p:sldId id="397" r:id="rId40"/>
    <p:sldId id="434" r:id="rId41"/>
    <p:sldId id="403" r:id="rId42"/>
    <p:sldId id="411" r:id="rId43"/>
    <p:sldId id="273" r:id="rId44"/>
    <p:sldId id="329" r:id="rId45"/>
    <p:sldId id="398"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65997" autoAdjust="0"/>
  </p:normalViewPr>
  <p:slideViewPr>
    <p:cSldViewPr>
      <p:cViewPr varScale="1">
        <p:scale>
          <a:sx n="59" d="100"/>
          <a:sy n="59" d="100"/>
        </p:scale>
        <p:origin x="1464"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59039-DBCD-4543-9C5C-4442DA42A485}" type="doc">
      <dgm:prSet loTypeId="urn:microsoft.com/office/officeart/2005/8/layout/hProcess3" loCatId="process" qsTypeId="urn:microsoft.com/office/officeart/2005/8/quickstyle/simple3" qsCatId="simple" csTypeId="urn:microsoft.com/office/officeart/2005/8/colors/colorful2" csCatId="colorful" phldr="1"/>
      <dgm:spPr/>
    </dgm:pt>
    <dgm:pt modelId="{C715C21D-F74E-4667-A0D5-ECA22928FAD0}">
      <dgm:prSet phldrT="[Text]"/>
      <dgm:spPr/>
      <dgm:t>
        <a:bodyPr/>
        <a:lstStyle/>
        <a:p>
          <a:r>
            <a:rPr lang="en-US" dirty="0"/>
            <a:t> </a:t>
          </a:r>
          <a:endParaRPr lang="en-IN" dirty="0"/>
        </a:p>
      </dgm:t>
    </dgm:pt>
    <dgm:pt modelId="{6C9DCF6D-80C2-4267-8986-BFF58C6B61F5}" type="parTrans" cxnId="{0CBD6E0B-16A2-4C01-8A36-B212F16552A6}">
      <dgm:prSet/>
      <dgm:spPr/>
      <dgm:t>
        <a:bodyPr/>
        <a:lstStyle/>
        <a:p>
          <a:endParaRPr lang="en-IN"/>
        </a:p>
      </dgm:t>
    </dgm:pt>
    <dgm:pt modelId="{C78F8456-44D0-438A-9777-4681957902AD}" type="sibTrans" cxnId="{0CBD6E0B-16A2-4C01-8A36-B212F16552A6}">
      <dgm:prSet/>
      <dgm:spPr/>
      <dgm:t>
        <a:bodyPr/>
        <a:lstStyle/>
        <a:p>
          <a:endParaRPr lang="en-IN"/>
        </a:p>
      </dgm:t>
    </dgm:pt>
    <dgm:pt modelId="{CF19235E-F7AA-4F6A-80C8-F6A1971C5F91}">
      <dgm:prSet phldrT="[Text]"/>
      <dgm:spPr/>
      <dgm:t>
        <a:bodyPr/>
        <a:lstStyle/>
        <a:p>
          <a:r>
            <a:rPr lang="en-US" dirty="0"/>
            <a:t>Interview Question</a:t>
          </a:r>
          <a:endParaRPr lang="en-IN" dirty="0"/>
        </a:p>
      </dgm:t>
    </dgm:pt>
    <dgm:pt modelId="{F742324E-9482-4DF3-A225-279571B01399}" type="parTrans" cxnId="{F3871CC6-7613-4361-8AC3-01CDF649AF9B}">
      <dgm:prSet/>
      <dgm:spPr/>
      <dgm:t>
        <a:bodyPr/>
        <a:lstStyle/>
        <a:p>
          <a:endParaRPr lang="en-IN"/>
        </a:p>
      </dgm:t>
    </dgm:pt>
    <dgm:pt modelId="{5B074579-3221-4C64-8CCA-E4C82D60D473}" type="sibTrans" cxnId="{F3871CC6-7613-4361-8AC3-01CDF649AF9B}">
      <dgm:prSet/>
      <dgm:spPr/>
      <dgm:t>
        <a:bodyPr/>
        <a:lstStyle/>
        <a:p>
          <a:endParaRPr lang="en-IN"/>
        </a:p>
      </dgm:t>
    </dgm:pt>
    <dgm:pt modelId="{0F9478E2-9B23-4450-A048-5042F3E3C70A}">
      <dgm:prSet phldrT="[Text]"/>
      <dgm:spPr/>
      <dgm:t>
        <a:bodyPr/>
        <a:lstStyle/>
        <a:p>
          <a:r>
            <a:rPr lang="en-US" dirty="0"/>
            <a:t> </a:t>
          </a:r>
          <a:endParaRPr lang="en-IN" dirty="0"/>
        </a:p>
      </dgm:t>
    </dgm:pt>
    <dgm:pt modelId="{AE518F2A-F673-4994-97E2-B2ABC760549E}" type="parTrans" cxnId="{4FADDB96-A449-4423-81EB-2550B4DAAE2A}">
      <dgm:prSet/>
      <dgm:spPr/>
      <dgm:t>
        <a:bodyPr/>
        <a:lstStyle/>
        <a:p>
          <a:endParaRPr lang="en-IN"/>
        </a:p>
      </dgm:t>
    </dgm:pt>
    <dgm:pt modelId="{57D17A35-F298-4DE9-A444-56D3ABD2111E}" type="sibTrans" cxnId="{4FADDB96-A449-4423-81EB-2550B4DAAE2A}">
      <dgm:prSet/>
      <dgm:spPr/>
      <dgm:t>
        <a:bodyPr/>
        <a:lstStyle/>
        <a:p>
          <a:endParaRPr lang="en-IN"/>
        </a:p>
      </dgm:t>
    </dgm:pt>
    <dgm:pt modelId="{7F1025CF-E820-4FCB-B621-6E3361C3ED74}" type="pres">
      <dgm:prSet presAssocID="{B2059039-DBCD-4543-9C5C-4442DA42A485}" presName="Name0" presStyleCnt="0">
        <dgm:presLayoutVars>
          <dgm:dir val="rev"/>
          <dgm:animLvl val="lvl"/>
          <dgm:resizeHandles val="exact"/>
        </dgm:presLayoutVars>
      </dgm:prSet>
      <dgm:spPr/>
    </dgm:pt>
    <dgm:pt modelId="{28BF5CB5-C4EB-413E-8DE5-72B0E938B25C}" type="pres">
      <dgm:prSet presAssocID="{B2059039-DBCD-4543-9C5C-4442DA42A485}" presName="dummy" presStyleCnt="0"/>
      <dgm:spPr/>
    </dgm:pt>
    <dgm:pt modelId="{CE3EA41B-53A4-457C-A3ED-111A8322948B}" type="pres">
      <dgm:prSet presAssocID="{B2059039-DBCD-4543-9C5C-4442DA42A485}" presName="linH" presStyleCnt="0"/>
      <dgm:spPr/>
    </dgm:pt>
    <dgm:pt modelId="{F07D5AE9-D543-406F-8C09-6D609745D546}" type="pres">
      <dgm:prSet presAssocID="{B2059039-DBCD-4543-9C5C-4442DA42A485}" presName="padding1" presStyleCnt="0"/>
      <dgm:spPr/>
    </dgm:pt>
    <dgm:pt modelId="{EDDB5E1B-A247-4431-BF92-CC8EB84B77F1}" type="pres">
      <dgm:prSet presAssocID="{C715C21D-F74E-4667-A0D5-ECA22928FAD0}" presName="linV" presStyleCnt="0"/>
      <dgm:spPr/>
    </dgm:pt>
    <dgm:pt modelId="{8EE88746-7DFF-4CDA-9259-DAF954D7B882}" type="pres">
      <dgm:prSet presAssocID="{C715C21D-F74E-4667-A0D5-ECA22928FAD0}" presName="spVertical1" presStyleCnt="0"/>
      <dgm:spPr/>
    </dgm:pt>
    <dgm:pt modelId="{448A5224-F4FD-4A80-9B0B-DCB833EDC6DF}" type="pres">
      <dgm:prSet presAssocID="{C715C21D-F74E-4667-A0D5-ECA22928FAD0}" presName="parTx" presStyleLbl="revTx" presStyleIdx="0" presStyleCnt="3">
        <dgm:presLayoutVars>
          <dgm:chMax val="0"/>
          <dgm:chPref val="0"/>
          <dgm:bulletEnabled val="1"/>
        </dgm:presLayoutVars>
      </dgm:prSet>
      <dgm:spPr/>
    </dgm:pt>
    <dgm:pt modelId="{3C9EF61F-6A78-4451-B2CB-E181F424E18B}" type="pres">
      <dgm:prSet presAssocID="{C715C21D-F74E-4667-A0D5-ECA22928FAD0}" presName="spVertical2" presStyleCnt="0"/>
      <dgm:spPr/>
    </dgm:pt>
    <dgm:pt modelId="{4A094FEF-D32E-4ED3-B04F-A2C0266BE676}" type="pres">
      <dgm:prSet presAssocID="{C715C21D-F74E-4667-A0D5-ECA22928FAD0}" presName="spVertical3" presStyleCnt="0"/>
      <dgm:spPr/>
    </dgm:pt>
    <dgm:pt modelId="{1ABD61C4-8DC3-4CFC-AB5A-C7E260E6C77D}" type="pres">
      <dgm:prSet presAssocID="{C78F8456-44D0-438A-9777-4681957902AD}" presName="space" presStyleCnt="0"/>
      <dgm:spPr/>
    </dgm:pt>
    <dgm:pt modelId="{11611A32-E689-4524-AB23-4C77D457613B}" type="pres">
      <dgm:prSet presAssocID="{CF19235E-F7AA-4F6A-80C8-F6A1971C5F91}" presName="linV" presStyleCnt="0"/>
      <dgm:spPr/>
    </dgm:pt>
    <dgm:pt modelId="{62EFC30C-81D3-43AD-88BD-A2BC67ADB06A}" type="pres">
      <dgm:prSet presAssocID="{CF19235E-F7AA-4F6A-80C8-F6A1971C5F91}" presName="spVertical1" presStyleCnt="0"/>
      <dgm:spPr/>
    </dgm:pt>
    <dgm:pt modelId="{1D6E23C2-B7EE-4DDB-A8D7-46A1A385BAA4}" type="pres">
      <dgm:prSet presAssocID="{CF19235E-F7AA-4F6A-80C8-F6A1971C5F91}" presName="parTx" presStyleLbl="revTx" presStyleIdx="1" presStyleCnt="3" custAng="19954000" custScaleX="903692" custLinFactX="64623" custLinFactNeighborX="100000" custLinFactNeighborY="-65862">
        <dgm:presLayoutVars>
          <dgm:chMax val="0"/>
          <dgm:chPref val="0"/>
          <dgm:bulletEnabled val="1"/>
        </dgm:presLayoutVars>
      </dgm:prSet>
      <dgm:spPr/>
    </dgm:pt>
    <dgm:pt modelId="{86CF0E8C-B113-4F36-83C3-92F7C9B67EB0}" type="pres">
      <dgm:prSet presAssocID="{CF19235E-F7AA-4F6A-80C8-F6A1971C5F91}" presName="spVertical2" presStyleCnt="0"/>
      <dgm:spPr/>
    </dgm:pt>
    <dgm:pt modelId="{786DD345-3C1A-4DA2-AD27-2DE76131363D}" type="pres">
      <dgm:prSet presAssocID="{CF19235E-F7AA-4F6A-80C8-F6A1971C5F91}" presName="spVertical3" presStyleCnt="0"/>
      <dgm:spPr/>
    </dgm:pt>
    <dgm:pt modelId="{F72F0D5F-C639-42DF-9F93-D049CEF3277F}" type="pres">
      <dgm:prSet presAssocID="{5B074579-3221-4C64-8CCA-E4C82D60D473}" presName="space" presStyleCnt="0"/>
      <dgm:spPr/>
    </dgm:pt>
    <dgm:pt modelId="{4BC830E9-8404-45C7-86AF-684063878149}" type="pres">
      <dgm:prSet presAssocID="{0F9478E2-9B23-4450-A048-5042F3E3C70A}" presName="linV" presStyleCnt="0"/>
      <dgm:spPr/>
    </dgm:pt>
    <dgm:pt modelId="{FF5DC3E8-42E7-453B-BF49-93CB0677252E}" type="pres">
      <dgm:prSet presAssocID="{0F9478E2-9B23-4450-A048-5042F3E3C70A}" presName="spVertical1" presStyleCnt="0"/>
      <dgm:spPr/>
    </dgm:pt>
    <dgm:pt modelId="{4DD00583-423D-45B3-8760-BC14AAA40139}" type="pres">
      <dgm:prSet presAssocID="{0F9478E2-9B23-4450-A048-5042F3E3C70A}" presName="parTx" presStyleLbl="revTx" presStyleIdx="2" presStyleCnt="3">
        <dgm:presLayoutVars>
          <dgm:chMax val="0"/>
          <dgm:chPref val="0"/>
          <dgm:bulletEnabled val="1"/>
        </dgm:presLayoutVars>
      </dgm:prSet>
      <dgm:spPr/>
    </dgm:pt>
    <dgm:pt modelId="{F9772838-43F5-4803-8A6C-2A92C92178F2}" type="pres">
      <dgm:prSet presAssocID="{0F9478E2-9B23-4450-A048-5042F3E3C70A}" presName="spVertical2" presStyleCnt="0"/>
      <dgm:spPr/>
    </dgm:pt>
    <dgm:pt modelId="{8256D0A7-06D4-4439-9A64-70C72F1F4530}" type="pres">
      <dgm:prSet presAssocID="{0F9478E2-9B23-4450-A048-5042F3E3C70A}" presName="spVertical3" presStyleCnt="0"/>
      <dgm:spPr/>
    </dgm:pt>
    <dgm:pt modelId="{42BA7DC9-6CA7-42C3-80D2-6F54FFAB337C}" type="pres">
      <dgm:prSet presAssocID="{B2059039-DBCD-4543-9C5C-4442DA42A485}" presName="padding2" presStyleCnt="0"/>
      <dgm:spPr/>
    </dgm:pt>
    <dgm:pt modelId="{BCC77B9A-A442-4C1F-843F-692A107AA5D5}" type="pres">
      <dgm:prSet presAssocID="{B2059039-DBCD-4543-9C5C-4442DA42A485}" presName="negArrow" presStyleCnt="0"/>
      <dgm:spPr/>
    </dgm:pt>
    <dgm:pt modelId="{DDC0CC7A-34B8-4DBE-A099-A2F8BE5A3D39}" type="pres">
      <dgm:prSet presAssocID="{B2059039-DBCD-4543-9C5C-4442DA42A485}" presName="backgroundArrow" presStyleLbl="node1" presStyleIdx="0" presStyleCnt="1" custAng="19961148"/>
      <dgm:spPr/>
    </dgm:pt>
  </dgm:ptLst>
  <dgm:cxnLst>
    <dgm:cxn modelId="{0CBD6E0B-16A2-4C01-8A36-B212F16552A6}" srcId="{B2059039-DBCD-4543-9C5C-4442DA42A485}" destId="{C715C21D-F74E-4667-A0D5-ECA22928FAD0}" srcOrd="0" destOrd="0" parTransId="{6C9DCF6D-80C2-4267-8986-BFF58C6B61F5}" sibTransId="{C78F8456-44D0-438A-9777-4681957902AD}"/>
    <dgm:cxn modelId="{3287E03E-50BD-4367-92DA-9AE05C15DC01}" type="presOf" srcId="{B2059039-DBCD-4543-9C5C-4442DA42A485}" destId="{7F1025CF-E820-4FCB-B621-6E3361C3ED74}" srcOrd="0" destOrd="0" presId="urn:microsoft.com/office/officeart/2005/8/layout/hProcess3"/>
    <dgm:cxn modelId="{B9C3F975-E957-485D-A7E5-7A9F5C2C2B6C}" type="presOf" srcId="{0F9478E2-9B23-4450-A048-5042F3E3C70A}" destId="{4DD00583-423D-45B3-8760-BC14AAA40139}" srcOrd="0" destOrd="0" presId="urn:microsoft.com/office/officeart/2005/8/layout/hProcess3"/>
    <dgm:cxn modelId="{4FADDB96-A449-4423-81EB-2550B4DAAE2A}" srcId="{B2059039-DBCD-4543-9C5C-4442DA42A485}" destId="{0F9478E2-9B23-4450-A048-5042F3E3C70A}" srcOrd="2" destOrd="0" parTransId="{AE518F2A-F673-4994-97E2-B2ABC760549E}" sibTransId="{57D17A35-F298-4DE9-A444-56D3ABD2111E}"/>
    <dgm:cxn modelId="{3D8192C5-8312-4A3E-9FC6-31F0B5625430}" type="presOf" srcId="{C715C21D-F74E-4667-A0D5-ECA22928FAD0}" destId="{448A5224-F4FD-4A80-9B0B-DCB833EDC6DF}" srcOrd="0" destOrd="0" presId="urn:microsoft.com/office/officeart/2005/8/layout/hProcess3"/>
    <dgm:cxn modelId="{F3871CC6-7613-4361-8AC3-01CDF649AF9B}" srcId="{B2059039-DBCD-4543-9C5C-4442DA42A485}" destId="{CF19235E-F7AA-4F6A-80C8-F6A1971C5F91}" srcOrd="1" destOrd="0" parTransId="{F742324E-9482-4DF3-A225-279571B01399}" sibTransId="{5B074579-3221-4C64-8CCA-E4C82D60D473}"/>
    <dgm:cxn modelId="{0A88EBD0-50E3-43E4-8F81-6C81AD8ECFFA}" type="presOf" srcId="{CF19235E-F7AA-4F6A-80C8-F6A1971C5F91}" destId="{1D6E23C2-B7EE-4DDB-A8D7-46A1A385BAA4}" srcOrd="0" destOrd="0" presId="urn:microsoft.com/office/officeart/2005/8/layout/hProcess3"/>
    <dgm:cxn modelId="{F89DDA74-3D1A-4106-81CD-6087C7D0D25F}" type="presParOf" srcId="{7F1025CF-E820-4FCB-B621-6E3361C3ED74}" destId="{28BF5CB5-C4EB-413E-8DE5-72B0E938B25C}" srcOrd="0" destOrd="0" presId="urn:microsoft.com/office/officeart/2005/8/layout/hProcess3"/>
    <dgm:cxn modelId="{624A0B7A-5820-40A5-A98D-04053E97F3CA}" type="presParOf" srcId="{7F1025CF-E820-4FCB-B621-6E3361C3ED74}" destId="{CE3EA41B-53A4-457C-A3ED-111A8322948B}" srcOrd="1" destOrd="0" presId="urn:microsoft.com/office/officeart/2005/8/layout/hProcess3"/>
    <dgm:cxn modelId="{C50267EC-BE55-4926-A436-F1B023EF24C9}" type="presParOf" srcId="{CE3EA41B-53A4-457C-A3ED-111A8322948B}" destId="{F07D5AE9-D543-406F-8C09-6D609745D546}" srcOrd="0" destOrd="0" presId="urn:microsoft.com/office/officeart/2005/8/layout/hProcess3"/>
    <dgm:cxn modelId="{4283166E-104A-4429-9219-69104B5695C5}" type="presParOf" srcId="{CE3EA41B-53A4-457C-A3ED-111A8322948B}" destId="{EDDB5E1B-A247-4431-BF92-CC8EB84B77F1}" srcOrd="1" destOrd="0" presId="urn:microsoft.com/office/officeart/2005/8/layout/hProcess3"/>
    <dgm:cxn modelId="{9F808204-1218-462D-ABBA-C52D3F1BF1A7}" type="presParOf" srcId="{EDDB5E1B-A247-4431-BF92-CC8EB84B77F1}" destId="{8EE88746-7DFF-4CDA-9259-DAF954D7B882}" srcOrd="0" destOrd="0" presId="urn:microsoft.com/office/officeart/2005/8/layout/hProcess3"/>
    <dgm:cxn modelId="{D30E4EA4-9128-48D2-A3F4-F63574BA1EC8}" type="presParOf" srcId="{EDDB5E1B-A247-4431-BF92-CC8EB84B77F1}" destId="{448A5224-F4FD-4A80-9B0B-DCB833EDC6DF}" srcOrd="1" destOrd="0" presId="urn:microsoft.com/office/officeart/2005/8/layout/hProcess3"/>
    <dgm:cxn modelId="{1BD21452-AC9F-4B1A-B4C4-B23BA960759C}" type="presParOf" srcId="{EDDB5E1B-A247-4431-BF92-CC8EB84B77F1}" destId="{3C9EF61F-6A78-4451-B2CB-E181F424E18B}" srcOrd="2" destOrd="0" presId="urn:microsoft.com/office/officeart/2005/8/layout/hProcess3"/>
    <dgm:cxn modelId="{499B771D-B5AD-461E-BDD1-CCC46F35373D}" type="presParOf" srcId="{EDDB5E1B-A247-4431-BF92-CC8EB84B77F1}" destId="{4A094FEF-D32E-4ED3-B04F-A2C0266BE676}" srcOrd="3" destOrd="0" presId="urn:microsoft.com/office/officeart/2005/8/layout/hProcess3"/>
    <dgm:cxn modelId="{BE6FF65D-05E2-444F-9247-2F3758ED917C}" type="presParOf" srcId="{CE3EA41B-53A4-457C-A3ED-111A8322948B}" destId="{1ABD61C4-8DC3-4CFC-AB5A-C7E260E6C77D}" srcOrd="2" destOrd="0" presId="urn:microsoft.com/office/officeart/2005/8/layout/hProcess3"/>
    <dgm:cxn modelId="{2A79A836-3947-4054-9B91-C374F8F69E79}" type="presParOf" srcId="{CE3EA41B-53A4-457C-A3ED-111A8322948B}" destId="{11611A32-E689-4524-AB23-4C77D457613B}" srcOrd="3" destOrd="0" presId="urn:microsoft.com/office/officeart/2005/8/layout/hProcess3"/>
    <dgm:cxn modelId="{C93D0089-C236-4136-BB50-60E9B0398856}" type="presParOf" srcId="{11611A32-E689-4524-AB23-4C77D457613B}" destId="{62EFC30C-81D3-43AD-88BD-A2BC67ADB06A}" srcOrd="0" destOrd="0" presId="urn:microsoft.com/office/officeart/2005/8/layout/hProcess3"/>
    <dgm:cxn modelId="{8B873FCE-10F9-48BF-B83B-7F26E01DC5DC}" type="presParOf" srcId="{11611A32-E689-4524-AB23-4C77D457613B}" destId="{1D6E23C2-B7EE-4DDB-A8D7-46A1A385BAA4}" srcOrd="1" destOrd="0" presId="urn:microsoft.com/office/officeart/2005/8/layout/hProcess3"/>
    <dgm:cxn modelId="{C69D6DF3-9B6E-45E2-AA59-7CA4EF2E89E6}" type="presParOf" srcId="{11611A32-E689-4524-AB23-4C77D457613B}" destId="{86CF0E8C-B113-4F36-83C3-92F7C9B67EB0}" srcOrd="2" destOrd="0" presId="urn:microsoft.com/office/officeart/2005/8/layout/hProcess3"/>
    <dgm:cxn modelId="{3F4352E0-3B32-48AA-9EE2-3244F632C9EA}" type="presParOf" srcId="{11611A32-E689-4524-AB23-4C77D457613B}" destId="{786DD345-3C1A-4DA2-AD27-2DE76131363D}" srcOrd="3" destOrd="0" presId="urn:microsoft.com/office/officeart/2005/8/layout/hProcess3"/>
    <dgm:cxn modelId="{85548641-04A5-4B35-B248-4A4941B186C7}" type="presParOf" srcId="{CE3EA41B-53A4-457C-A3ED-111A8322948B}" destId="{F72F0D5F-C639-42DF-9F93-D049CEF3277F}" srcOrd="4" destOrd="0" presId="urn:microsoft.com/office/officeart/2005/8/layout/hProcess3"/>
    <dgm:cxn modelId="{DD51B2CF-93A5-4DC2-BD8B-CB73E422A096}" type="presParOf" srcId="{CE3EA41B-53A4-457C-A3ED-111A8322948B}" destId="{4BC830E9-8404-45C7-86AF-684063878149}" srcOrd="5" destOrd="0" presId="urn:microsoft.com/office/officeart/2005/8/layout/hProcess3"/>
    <dgm:cxn modelId="{3814166C-EC1C-491E-8D48-2DE493E0F2CF}" type="presParOf" srcId="{4BC830E9-8404-45C7-86AF-684063878149}" destId="{FF5DC3E8-42E7-453B-BF49-93CB0677252E}" srcOrd="0" destOrd="0" presId="urn:microsoft.com/office/officeart/2005/8/layout/hProcess3"/>
    <dgm:cxn modelId="{C94721A9-F6EB-47C8-A1C0-72F987CC6F4A}" type="presParOf" srcId="{4BC830E9-8404-45C7-86AF-684063878149}" destId="{4DD00583-423D-45B3-8760-BC14AAA40139}" srcOrd="1" destOrd="0" presId="urn:microsoft.com/office/officeart/2005/8/layout/hProcess3"/>
    <dgm:cxn modelId="{12449153-6DFD-4FD5-B5DC-A72F690BDC26}" type="presParOf" srcId="{4BC830E9-8404-45C7-86AF-684063878149}" destId="{F9772838-43F5-4803-8A6C-2A92C92178F2}" srcOrd="2" destOrd="0" presId="urn:microsoft.com/office/officeart/2005/8/layout/hProcess3"/>
    <dgm:cxn modelId="{D860B1D2-9D2F-49DA-8252-17C3816BA927}" type="presParOf" srcId="{4BC830E9-8404-45C7-86AF-684063878149}" destId="{8256D0A7-06D4-4439-9A64-70C72F1F4530}" srcOrd="3" destOrd="0" presId="urn:microsoft.com/office/officeart/2005/8/layout/hProcess3"/>
    <dgm:cxn modelId="{05F50684-FB23-444B-B7A5-ED35F45B34AC}" type="presParOf" srcId="{CE3EA41B-53A4-457C-A3ED-111A8322948B}" destId="{42BA7DC9-6CA7-42C3-80D2-6F54FFAB337C}" srcOrd="6" destOrd="0" presId="urn:microsoft.com/office/officeart/2005/8/layout/hProcess3"/>
    <dgm:cxn modelId="{9AA19955-E1CE-4E91-A318-81AB28A5548F}" type="presParOf" srcId="{CE3EA41B-53A4-457C-A3ED-111A8322948B}" destId="{BCC77B9A-A442-4C1F-843F-692A107AA5D5}" srcOrd="7" destOrd="0" presId="urn:microsoft.com/office/officeart/2005/8/layout/hProcess3"/>
    <dgm:cxn modelId="{AFA48E80-99B4-49DA-9AC3-3A0CAC42A9CC}" type="presParOf" srcId="{CE3EA41B-53A4-457C-A3ED-111A8322948B}" destId="{DDC0CC7A-34B8-4DBE-A099-A2F8BE5A3D39}"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0CC7A-34B8-4DBE-A099-A2F8BE5A3D39}">
      <dsp:nvSpPr>
        <dsp:cNvPr id="0" name=""/>
        <dsp:cNvSpPr/>
      </dsp:nvSpPr>
      <dsp:spPr>
        <a:xfrm rot="19961148">
          <a:off x="0" y="214986"/>
          <a:ext cx="1981200" cy="936000"/>
        </a:xfrm>
        <a:prstGeom prst="leftArrow">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D00583-423D-45B3-8760-BC14AAA40139}">
      <dsp:nvSpPr>
        <dsp:cNvPr id="0" name=""/>
        <dsp:cNvSpPr/>
      </dsp:nvSpPr>
      <dsp:spPr>
        <a:xfrm>
          <a:off x="198120" y="448987"/>
          <a:ext cx="141963"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marL="0" lvl="0" indent="0" algn="ctr" defTabSz="577850">
            <a:lnSpc>
              <a:spcPct val="90000"/>
            </a:lnSpc>
            <a:spcBef>
              <a:spcPct val="0"/>
            </a:spcBef>
            <a:spcAft>
              <a:spcPct val="35000"/>
            </a:spcAft>
            <a:buNone/>
          </a:pPr>
          <a:r>
            <a:rPr lang="en-US" sz="1300" kern="1200" dirty="0"/>
            <a:t> </a:t>
          </a:r>
          <a:endParaRPr lang="en-IN" sz="1300" kern="1200" dirty="0"/>
        </a:p>
      </dsp:txBody>
      <dsp:txXfrm>
        <a:off x="198120" y="448987"/>
        <a:ext cx="141963" cy="468000"/>
      </dsp:txXfrm>
    </dsp:sp>
    <dsp:sp modelId="{1D6E23C2-B7EE-4DDB-A8D7-46A1A385BAA4}">
      <dsp:nvSpPr>
        <dsp:cNvPr id="0" name=""/>
        <dsp:cNvSpPr/>
      </dsp:nvSpPr>
      <dsp:spPr>
        <a:xfrm rot="19954000">
          <a:off x="602180" y="294869"/>
          <a:ext cx="1282912"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marL="0" lvl="0" indent="0" algn="ctr" defTabSz="577850">
            <a:lnSpc>
              <a:spcPct val="90000"/>
            </a:lnSpc>
            <a:spcBef>
              <a:spcPct val="0"/>
            </a:spcBef>
            <a:spcAft>
              <a:spcPct val="35000"/>
            </a:spcAft>
            <a:buNone/>
          </a:pPr>
          <a:r>
            <a:rPr lang="en-US" sz="1300" kern="1200" dirty="0"/>
            <a:t>Interview Question</a:t>
          </a:r>
          <a:endParaRPr lang="en-IN" sz="1300" kern="1200" dirty="0"/>
        </a:p>
      </dsp:txBody>
      <dsp:txXfrm>
        <a:off x="602180" y="294869"/>
        <a:ext cx="1282912" cy="468000"/>
      </dsp:txXfrm>
    </dsp:sp>
    <dsp:sp modelId="{448A5224-F4FD-4A80-9B0B-DCB833EDC6DF}">
      <dsp:nvSpPr>
        <dsp:cNvPr id="0" name=""/>
        <dsp:cNvSpPr/>
      </dsp:nvSpPr>
      <dsp:spPr>
        <a:xfrm>
          <a:off x="1679780" y="448987"/>
          <a:ext cx="141963"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marL="0" lvl="0" indent="0" algn="ctr" defTabSz="577850">
            <a:lnSpc>
              <a:spcPct val="90000"/>
            </a:lnSpc>
            <a:spcBef>
              <a:spcPct val="0"/>
            </a:spcBef>
            <a:spcAft>
              <a:spcPct val="35000"/>
            </a:spcAft>
            <a:buNone/>
          </a:pPr>
          <a:r>
            <a:rPr lang="en-US" sz="1300" kern="1200" dirty="0"/>
            <a:t> </a:t>
          </a:r>
          <a:endParaRPr lang="en-IN" sz="1300" kern="1200" dirty="0"/>
        </a:p>
      </dsp:txBody>
      <dsp:txXfrm>
        <a:off x="1679780" y="448987"/>
        <a:ext cx="141963" cy="468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7DD10-3225-4ABD-B78A-16AD4D7B0DAC}"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78168-3873-43F1-8F5E-D51F20956849}" type="slidenum">
              <a:rPr lang="en-IN" smtClean="0"/>
              <a:t>‹#›</a:t>
            </a:fld>
            <a:endParaRPr lang="en-IN"/>
          </a:p>
        </p:txBody>
      </p:sp>
    </p:spTree>
    <p:extLst>
      <p:ext uri="{BB962C8B-B14F-4D97-AF65-F5344CB8AC3E}">
        <p14:creationId xmlns:p14="http://schemas.microsoft.com/office/powerpoint/2010/main" val="85840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creat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edium.com/@dipakkr/what-are-object-literals-es6-guide-6d00ce37a19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ge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Functions/set"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edium.com/@omergoldberg/javascript-call-apply-and-bind-e5c27301f7bb"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Global_objects/Function/bind"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vigowebs/frequently-asked-es6-interview-questions-and-answers-e3fb7f2dba2"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Inheritance_and_the_prototype_chain"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medium.com/@kevincennis/prototypal-inheritance-781bccc97edb" TargetMode="External"/><Relationship Id="rId4" Type="http://schemas.openxmlformats.org/officeDocument/2006/relationships/hyperlink" Target="https://medium.com/javascript-scene/master-the-javascript-interview-what-s-the-difference-between-class-prototypal-inheritance-e4cd0a7562e9"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edium.com/javascript-in-plain-english/es6-spread-parameter-vs-rest-operator-5e3c924c4e1f"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Operators/Spread_syntax"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Destructuring_assignment"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edium.com/@vigowebs/frequently-asked-es6-interview-questions-and-answers-e3fb7f2dba2"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medium.com/ecmascript-2015/es6-set-map-weak-a2aeb7e2d384" TargetMode="External"/><Relationship Id="rId4" Type="http://schemas.openxmlformats.org/officeDocument/2006/relationships/hyperlink" Target="https://developer.mozilla.org/en-US/docs/Web/JavaScript/Reference/Global_Objects/Map"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ymbo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mozilla.org/en-US/docs/Web/API/Worker/Worker"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eveloper.mozilla.org/en-US/docs/Web/API/Window"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mozilla.org/en-US/docs/Web/API/HTML_Drag_and_Drop_API"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medium.com/dev-bits/a-perfect-guide-for-cracking-a-javascript-interview-a-developers-perspective-23a5c0fa4d0d"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dium.com/better-programming/object-oriented-programming-in-javascript-b3bda28d3e8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1</a:t>
            </a:fld>
            <a:endParaRPr lang="en-IN"/>
          </a:p>
        </p:txBody>
      </p:sp>
    </p:spTree>
    <p:extLst>
      <p:ext uri="{BB962C8B-B14F-4D97-AF65-F5344CB8AC3E}">
        <p14:creationId xmlns:p14="http://schemas.microsoft.com/office/powerpoint/2010/main" val="1605342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Class is creating the table and its columns names as property of those entities.</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Class- just like another function. But classes unlike functions are not hoisted. Functions can be called before their declaration as they are hoisted. Adding a method to a class is same as adding a method to the prototype object. Class body can have only methods and not properties.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 functions in it- constructor(can be only 1 constructor), static, instance functions.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11</a:t>
            </a:fld>
            <a:endParaRPr lang="en-IN"/>
          </a:p>
        </p:txBody>
      </p:sp>
    </p:spTree>
    <p:extLst>
      <p:ext uri="{BB962C8B-B14F-4D97-AF65-F5344CB8AC3E}">
        <p14:creationId xmlns:p14="http://schemas.microsoft.com/office/powerpoint/2010/main" val="1291790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you'll often come across situations in which you don't know how many objects you will be creating; constructors provide the means to create as many objects as you need in an effective way, attaching data and functions to them as required.</a:t>
            </a:r>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12</a:t>
            </a:fld>
            <a:endParaRPr lang="en-IN"/>
          </a:p>
        </p:txBody>
      </p:sp>
    </p:spTree>
    <p:extLst>
      <p:ext uri="{BB962C8B-B14F-4D97-AF65-F5344CB8AC3E}">
        <p14:creationId xmlns:p14="http://schemas.microsoft.com/office/powerpoint/2010/main" val="192193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function Circle(radius)</a:t>
            </a:r>
          </a:p>
          <a:p>
            <a:r>
              <a:rPr lang="en-IN" dirty="0"/>
              <a:t>{</a:t>
            </a:r>
          </a:p>
          <a:p>
            <a:r>
              <a:rPr lang="en-IN" dirty="0" err="1"/>
              <a:t>this.radius</a:t>
            </a:r>
            <a:r>
              <a:rPr lang="en-IN" dirty="0"/>
              <a:t>=radius;</a:t>
            </a:r>
          </a:p>
          <a:p>
            <a:r>
              <a:rPr lang="en-IN" dirty="0"/>
              <a:t>}</a:t>
            </a:r>
          </a:p>
          <a:p>
            <a:r>
              <a:rPr lang="en-IN" dirty="0"/>
              <a:t>var </a:t>
            </a:r>
            <a:r>
              <a:rPr lang="en-IN" dirty="0" err="1"/>
              <a:t>myCircle</a:t>
            </a:r>
            <a:r>
              <a:rPr lang="en-IN" dirty="0"/>
              <a:t>= new Circle(10); //imp to use new keyword to define object</a:t>
            </a:r>
          </a:p>
          <a:p>
            <a:r>
              <a:rPr lang="en-IN" dirty="0"/>
              <a:t>console.log(</a:t>
            </a:r>
            <a:r>
              <a:rPr lang="en-IN" dirty="0" err="1"/>
              <a:t>myCircle</a:t>
            </a:r>
            <a:r>
              <a:rPr lang="en-IN" dirty="0"/>
              <a:t>);</a:t>
            </a:r>
          </a:p>
          <a:p>
            <a:endParaRPr lang="en-IN" dirty="0"/>
          </a:p>
          <a:p>
            <a:r>
              <a:rPr lang="en-IN" dirty="0"/>
              <a:t>let circle2=</a:t>
            </a:r>
            <a:r>
              <a:rPr lang="en-IN" dirty="0" err="1"/>
              <a:t>Object.create</a:t>
            </a:r>
            <a:r>
              <a:rPr lang="en-IN" dirty="0"/>
              <a:t>(</a:t>
            </a:r>
            <a:r>
              <a:rPr lang="en-IN" dirty="0" err="1"/>
              <a:t>myCircle</a:t>
            </a:r>
            <a:r>
              <a:rPr lang="en-IN" dirty="0"/>
              <a:t>);</a:t>
            </a:r>
          </a:p>
          <a:p>
            <a:r>
              <a:rPr lang="en-IN" dirty="0"/>
              <a:t>console.log(</a:t>
            </a:r>
            <a:r>
              <a:rPr lang="en-IN" dirty="0" err="1"/>
              <a:t>myCircle.radius</a:t>
            </a:r>
            <a:r>
              <a:rPr lang="en-IN" dirty="0"/>
              <a:t>);</a:t>
            </a:r>
          </a:p>
          <a:p>
            <a:endParaRPr lang="en-IN" dirty="0"/>
          </a:p>
          <a:p>
            <a:endParaRPr lang="en-IN" dirty="0"/>
          </a:p>
          <a:p>
            <a:endParaRPr lang="en-IN" dirty="0"/>
          </a:p>
          <a:p>
            <a:endParaRPr lang="en-IN" dirty="0"/>
          </a:p>
          <a:p>
            <a:endParaRPr lang="en-IN" dirty="0"/>
          </a:p>
          <a:p>
            <a:r>
              <a:rPr lang="en-IN" dirty="0"/>
              <a:t>let name="Chandler";</a:t>
            </a:r>
          </a:p>
          <a:p>
            <a:r>
              <a:rPr lang="en-IN" dirty="0"/>
              <a:t>let age="25";</a:t>
            </a:r>
          </a:p>
          <a:p>
            <a:r>
              <a:rPr lang="en-IN" dirty="0" err="1"/>
              <a:t>typeOfGift</a:t>
            </a:r>
            <a:r>
              <a:rPr lang="en-IN" dirty="0"/>
              <a:t>="cheap";</a:t>
            </a:r>
          </a:p>
          <a:p>
            <a:r>
              <a:rPr lang="en-IN" dirty="0"/>
              <a:t>let </a:t>
            </a:r>
            <a:r>
              <a:rPr lang="en-IN" dirty="0" err="1"/>
              <a:t>obj</a:t>
            </a:r>
            <a:r>
              <a:rPr lang="en-IN" dirty="0"/>
              <a:t>= {</a:t>
            </a:r>
          </a:p>
          <a:p>
            <a:r>
              <a:rPr lang="en-IN" dirty="0"/>
              <a:t>name,</a:t>
            </a:r>
          </a:p>
          <a:p>
            <a:r>
              <a:rPr lang="en-IN" dirty="0"/>
              <a:t>age,</a:t>
            </a:r>
          </a:p>
          <a:p>
            <a:r>
              <a:rPr lang="en-IN" dirty="0"/>
              <a:t>"gift type":</a:t>
            </a:r>
            <a:r>
              <a:rPr lang="en-IN" dirty="0" err="1"/>
              <a:t>typeOfGift</a:t>
            </a:r>
            <a:r>
              <a:rPr lang="en-IN" dirty="0"/>
              <a:t>,</a:t>
            </a:r>
          </a:p>
          <a:p>
            <a:r>
              <a:rPr lang="en-IN" dirty="0"/>
              <a:t>greet(){console.log("Happy "+</a:t>
            </a:r>
            <a:r>
              <a:rPr lang="en-IN" dirty="0" err="1"/>
              <a:t>this.age</a:t>
            </a:r>
            <a:r>
              <a:rPr lang="en-IN" dirty="0"/>
              <a:t>+" birthday to you "+this.name+". Here this is a "+this["gift type"]+" gift");</a:t>
            </a:r>
          </a:p>
          <a:p>
            <a:r>
              <a:rPr lang="en-IN" dirty="0"/>
              <a:t>}</a:t>
            </a:r>
          </a:p>
          <a:p>
            <a:r>
              <a:rPr lang="en-IN" dirty="0"/>
              <a:t>}</a:t>
            </a:r>
          </a:p>
          <a:p>
            <a:endParaRPr lang="en-IN" dirty="0"/>
          </a:p>
          <a:p>
            <a:r>
              <a:rPr lang="en-IN" dirty="0"/>
              <a:t>obj.name="Ross";</a:t>
            </a:r>
          </a:p>
          <a:p>
            <a:r>
              <a:rPr lang="en-IN" dirty="0" err="1"/>
              <a:t>obj.age</a:t>
            </a:r>
            <a:r>
              <a:rPr lang="en-IN" dirty="0"/>
              <a:t>="24";</a:t>
            </a:r>
          </a:p>
          <a:p>
            <a:r>
              <a:rPr lang="en-IN" dirty="0" err="1"/>
              <a:t>obj</a:t>
            </a:r>
            <a:r>
              <a:rPr lang="en-IN" dirty="0"/>
              <a:t>["gift type"]="expensive";</a:t>
            </a:r>
          </a:p>
          <a:p>
            <a:r>
              <a:rPr lang="en-IN" dirty="0" err="1"/>
              <a:t>obj</a:t>
            </a:r>
            <a:r>
              <a:rPr lang="en-IN" dirty="0"/>
              <a:t>["greet"]();</a:t>
            </a:r>
          </a:p>
          <a:p>
            <a:endParaRPr lang="en-IN" dirty="0"/>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13</a:t>
            </a:fld>
            <a:endParaRPr lang="en-IN"/>
          </a:p>
        </p:txBody>
      </p:sp>
    </p:spTree>
    <p:extLst>
      <p:ext uri="{BB962C8B-B14F-4D97-AF65-F5344CB8AC3E}">
        <p14:creationId xmlns:p14="http://schemas.microsoft.com/office/powerpoint/2010/main" val="2239886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been using objects all along!</a:t>
            </a:r>
          </a:p>
          <a:p>
            <a:r>
              <a:rPr lang="en-US" dirty="0"/>
              <a:t>Objects are actual entities created inside our table with properties of each</a:t>
            </a:r>
          </a:p>
          <a:p>
            <a:r>
              <a:rPr lang="en-US" b="0" i="0" dirty="0">
                <a:solidFill>
                  <a:srgbClr val="333333"/>
                </a:solidFill>
                <a:effectLst/>
                <a:latin typeface="Arial" panose="020B0604020202020204" pitchFamily="34" charset="0"/>
              </a:rPr>
              <a:t>some people prefer to create object instances without first creating constructors, especially if they are creating only a few instances of an object. JavaScript has a built-in method called </a:t>
            </a:r>
            <a:r>
              <a:rPr lang="en-US" u="none" strike="noStrike" dirty="0">
                <a:solidFill>
                  <a:srgbClr val="285C76"/>
                </a:solidFill>
                <a:effectLst/>
                <a:hlinkClick r:id="rId3"/>
              </a:rPr>
              <a:t>create()</a:t>
            </a:r>
            <a:r>
              <a:rPr lang="en-US" b="0" i="0" dirty="0">
                <a:solidFill>
                  <a:srgbClr val="333333"/>
                </a:solidFill>
                <a:effectLst/>
                <a:latin typeface="Arial" panose="020B0604020202020204" pitchFamily="34" charset="0"/>
              </a:rPr>
              <a:t> that allows you to do that. With it, you can create a new object based on any existing object.</a:t>
            </a:r>
          </a:p>
          <a:p>
            <a:r>
              <a:rPr lang="en-US" dirty="0">
                <a:solidFill>
                  <a:srgbClr val="0077AA"/>
                </a:solidFill>
                <a:effectLst/>
              </a:rPr>
              <a:t>let</a:t>
            </a:r>
            <a:r>
              <a:rPr lang="en-US" dirty="0"/>
              <a:t> person2 </a:t>
            </a:r>
            <a:r>
              <a:rPr lang="en-US" dirty="0">
                <a:solidFill>
                  <a:srgbClr val="9A6E3A"/>
                </a:solidFill>
                <a:effectLst/>
              </a:rPr>
              <a:t>=</a:t>
            </a:r>
            <a:r>
              <a:rPr lang="en-US" dirty="0"/>
              <a:t> </a:t>
            </a:r>
            <a:r>
              <a:rPr lang="en-US" dirty="0" err="1"/>
              <a:t>Object</a:t>
            </a:r>
            <a:r>
              <a:rPr lang="en-US" dirty="0" err="1">
                <a:solidFill>
                  <a:srgbClr val="999999"/>
                </a:solidFill>
                <a:effectLst/>
              </a:rPr>
              <a:t>.</a:t>
            </a:r>
            <a:r>
              <a:rPr lang="en-US" dirty="0" err="1">
                <a:solidFill>
                  <a:srgbClr val="DD4A68"/>
                </a:solidFill>
                <a:effectLst/>
              </a:rPr>
              <a:t>create</a:t>
            </a:r>
            <a:r>
              <a:rPr lang="en-US" dirty="0">
                <a:solidFill>
                  <a:srgbClr val="999999"/>
                </a:solidFill>
                <a:effectLst/>
              </a:rPr>
              <a:t>(</a:t>
            </a:r>
            <a:r>
              <a:rPr lang="en-US" dirty="0"/>
              <a:t>person1</a:t>
            </a:r>
            <a:r>
              <a:rPr lang="en-US" dirty="0">
                <a:solidFill>
                  <a:srgbClr val="999999"/>
                </a:solidFill>
                <a:effectLst/>
              </a:rPr>
              <a:t>);</a:t>
            </a:r>
          </a:p>
          <a:p>
            <a:endParaRPr lang="en-US" dirty="0">
              <a:solidFill>
                <a:srgbClr val="999999"/>
              </a:solidFill>
              <a:effectLst/>
            </a:endParaRPr>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14</a:t>
            </a:fld>
            <a:endParaRPr lang="en-IN"/>
          </a:p>
        </p:txBody>
      </p:sp>
    </p:spTree>
    <p:extLst>
      <p:ext uri="{BB962C8B-B14F-4D97-AF65-F5344CB8AC3E}">
        <p14:creationId xmlns:p14="http://schemas.microsoft.com/office/powerpoint/2010/main" val="412750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200" dirty="0">
                <a:effectLst/>
                <a:latin typeface="Calibri" panose="020F0502020204030204" pitchFamily="34" charset="0"/>
                <a:ea typeface="Calibri" panose="020F0502020204030204" pitchFamily="34" charset="0"/>
                <a:cs typeface="Times New Roman" panose="02020603050405020304" pitchFamily="18" charset="0"/>
              </a:rPr>
              <a:t> Let name=”Chandler”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obj={</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 {name: “Chandler”}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obj=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Greet(){console.log(this.name + ‘’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this.age</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latin typeface="Calibri" panose="020F0502020204030204" pitchFamily="34" charset="0"/>
                <a:ea typeface="Calibri" panose="020F0502020204030204" pitchFamily="34" charset="0"/>
                <a:cs typeface="Times New Roman" panose="02020603050405020304" pitchFamily="18" charset="0"/>
              </a:rPr>
              <a:t>obj[“greet”]();</a:t>
            </a:r>
          </a:p>
          <a:p>
            <a:endParaRPr lang="en-US" dirty="0"/>
          </a:p>
          <a:p>
            <a:r>
              <a:rPr lang="en-IN" dirty="0">
                <a:hlinkClick r:id="rId3"/>
              </a:rPr>
              <a:t>https://medium.com/@dipakkr/what-are-object-literals-es6-guide-6d00ce37a196</a:t>
            </a:r>
            <a:endParaRPr lang="en-IN" dirty="0"/>
          </a:p>
          <a:p>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15</a:t>
            </a:fld>
            <a:endParaRPr lang="en-IN"/>
          </a:p>
        </p:txBody>
      </p:sp>
    </p:spTree>
    <p:extLst>
      <p:ext uri="{BB962C8B-B14F-4D97-AF65-F5344CB8AC3E}">
        <p14:creationId xmlns:p14="http://schemas.microsoft.com/office/powerpoint/2010/main" val="213591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ageField</a:t>
            </a:r>
            <a:r>
              <a:rPr lang="en-US" sz="1200" dirty="0">
                <a:effectLst/>
                <a:latin typeface="Calibri" panose="020F0502020204030204" pitchFamily="34" charset="0"/>
                <a:ea typeface="Calibri" panose="020F0502020204030204" pitchFamily="34" charset="0"/>
                <a:cs typeface="Times New Roman" panose="02020603050405020304" pitchFamily="18" charset="0"/>
              </a:rPr>
              <a:t>= “age”;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Inside obj-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ageField</a:t>
            </a:r>
            <a:r>
              <a:rPr lang="en-US" sz="1200" dirty="0">
                <a:effectLst/>
                <a:latin typeface="Calibri" panose="020F0502020204030204" pitchFamily="34" charset="0"/>
                <a:ea typeface="Calibri" panose="020F0502020204030204" pitchFamily="34" charset="0"/>
                <a:cs typeface="Times New Roman" panose="02020603050405020304" pitchFamily="18" charset="0"/>
              </a:rPr>
              <a:t>] : 28;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o/p- age: 28 in the obj.</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b="0" dirty="0">
                <a:solidFill>
                  <a:srgbClr val="6A9955"/>
                </a:solidFill>
                <a:effectLst/>
                <a:latin typeface="Consolas" panose="020B0609020204030204" pitchFamily="49" charset="0"/>
              </a:rPr>
              <a:t>let name="Chandler";</a:t>
            </a:r>
          </a:p>
          <a:p>
            <a:r>
              <a:rPr lang="en-IN" b="0" dirty="0">
                <a:solidFill>
                  <a:srgbClr val="6A9955"/>
                </a:solidFill>
                <a:effectLst/>
                <a:latin typeface="Consolas" panose="020B0609020204030204" pitchFamily="49" charset="0"/>
              </a:rPr>
              <a:t>let age="25";</a:t>
            </a:r>
          </a:p>
          <a:p>
            <a:r>
              <a:rPr lang="en-IN" b="0" dirty="0">
                <a:solidFill>
                  <a:srgbClr val="6A9955"/>
                </a:solidFill>
                <a:effectLst/>
                <a:latin typeface="Consolas" panose="020B0609020204030204" pitchFamily="49" charset="0"/>
              </a:rPr>
              <a:t>let </a:t>
            </a:r>
            <a:r>
              <a:rPr lang="en-IN" b="0" dirty="0" err="1">
                <a:solidFill>
                  <a:srgbClr val="6A9955"/>
                </a:solidFill>
                <a:effectLst/>
                <a:latin typeface="Consolas" panose="020B0609020204030204" pitchFamily="49" charset="0"/>
              </a:rPr>
              <a:t>typeOfGift</a:t>
            </a:r>
            <a:r>
              <a:rPr lang="en-IN" b="0" dirty="0">
                <a:solidFill>
                  <a:srgbClr val="6A9955"/>
                </a:solidFill>
                <a:effectLst/>
                <a:latin typeface="Consolas" panose="020B0609020204030204" pitchFamily="49" charset="0"/>
              </a:rPr>
              <a:t>="gift type";</a:t>
            </a:r>
          </a:p>
          <a:p>
            <a:r>
              <a:rPr lang="en-IN" b="0" dirty="0">
                <a:solidFill>
                  <a:srgbClr val="6A9955"/>
                </a:solidFill>
                <a:effectLst/>
                <a:latin typeface="Consolas" panose="020B0609020204030204" pitchFamily="49" charset="0"/>
              </a:rPr>
              <a:t>let </a:t>
            </a:r>
            <a:r>
              <a:rPr lang="en-IN" b="0" dirty="0" err="1">
                <a:solidFill>
                  <a:srgbClr val="6A9955"/>
                </a:solidFill>
                <a:effectLst/>
                <a:latin typeface="Consolas" panose="020B0609020204030204" pitchFamily="49" charset="0"/>
              </a:rPr>
              <a:t>obj</a:t>
            </a:r>
            <a:r>
              <a:rPr lang="en-IN" b="0" dirty="0">
                <a:solidFill>
                  <a:srgbClr val="6A9955"/>
                </a:solidFill>
                <a:effectLst/>
                <a:latin typeface="Consolas" panose="020B0609020204030204" pitchFamily="49" charset="0"/>
              </a:rPr>
              <a:t>= {</a:t>
            </a:r>
          </a:p>
          <a:p>
            <a:r>
              <a:rPr lang="en-IN" b="0" dirty="0">
                <a:solidFill>
                  <a:srgbClr val="6A9955"/>
                </a:solidFill>
                <a:effectLst/>
                <a:latin typeface="Consolas" panose="020B0609020204030204" pitchFamily="49" charset="0"/>
              </a:rPr>
              <a:t>name,</a:t>
            </a:r>
          </a:p>
          <a:p>
            <a:r>
              <a:rPr lang="en-IN" b="0" dirty="0">
                <a:solidFill>
                  <a:srgbClr val="6A9955"/>
                </a:solidFill>
                <a:effectLst/>
                <a:latin typeface="Consolas" panose="020B0609020204030204" pitchFamily="49" charset="0"/>
              </a:rPr>
              <a:t>age,</a:t>
            </a:r>
          </a:p>
          <a:p>
            <a:r>
              <a:rPr lang="en-IN" b="0" dirty="0">
                <a:solidFill>
                  <a:srgbClr val="6A9955"/>
                </a:solidFill>
                <a:effectLst/>
                <a:latin typeface="Consolas" panose="020B0609020204030204" pitchFamily="49" charset="0"/>
              </a:rPr>
              <a:t>[</a:t>
            </a:r>
            <a:r>
              <a:rPr lang="en-IN" b="0" dirty="0" err="1">
                <a:solidFill>
                  <a:srgbClr val="6A9955"/>
                </a:solidFill>
                <a:effectLst/>
                <a:latin typeface="Consolas" panose="020B0609020204030204" pitchFamily="49" charset="0"/>
              </a:rPr>
              <a:t>typeOfGift</a:t>
            </a:r>
            <a:r>
              <a:rPr lang="en-IN" b="0" dirty="0">
                <a:solidFill>
                  <a:srgbClr val="6A9955"/>
                </a:solidFill>
                <a:effectLst/>
                <a:latin typeface="Consolas" panose="020B0609020204030204" pitchFamily="49" charset="0"/>
              </a:rPr>
              <a:t>]:"cheap",</a:t>
            </a:r>
          </a:p>
          <a:p>
            <a:r>
              <a:rPr lang="en-IN" b="0" dirty="0">
                <a:solidFill>
                  <a:srgbClr val="6A9955"/>
                </a:solidFill>
                <a:effectLst/>
                <a:latin typeface="Consolas" panose="020B0609020204030204" pitchFamily="49" charset="0"/>
              </a:rPr>
              <a:t>greet(){console.log("Happy "+</a:t>
            </a:r>
            <a:r>
              <a:rPr lang="en-IN" b="0" dirty="0" err="1">
                <a:solidFill>
                  <a:srgbClr val="6A9955"/>
                </a:solidFill>
                <a:effectLst/>
                <a:latin typeface="Consolas" panose="020B0609020204030204" pitchFamily="49" charset="0"/>
              </a:rPr>
              <a:t>this.age</a:t>
            </a:r>
            <a:r>
              <a:rPr lang="en-IN" b="0" dirty="0">
                <a:solidFill>
                  <a:srgbClr val="6A9955"/>
                </a:solidFill>
                <a:effectLst/>
                <a:latin typeface="Consolas" panose="020B0609020204030204" pitchFamily="49" charset="0"/>
              </a:rPr>
              <a:t>+" birthday to you "+this.name+". Here this is a "+this["gift type"]+" gift")</a:t>
            </a:r>
          </a:p>
          <a:p>
            <a:r>
              <a:rPr lang="en-IN" b="0" dirty="0">
                <a:solidFill>
                  <a:srgbClr val="6A9955"/>
                </a:solidFill>
                <a:effectLst/>
                <a:latin typeface="Consolas" panose="020B0609020204030204" pitchFamily="49" charset="0"/>
              </a:rPr>
              <a:t>}</a:t>
            </a:r>
          </a:p>
          <a:p>
            <a:r>
              <a:rPr lang="en-IN" b="0" dirty="0">
                <a:solidFill>
                  <a:srgbClr val="6A9955"/>
                </a:solidFill>
                <a:effectLst/>
                <a:latin typeface="Consolas" panose="020B0609020204030204" pitchFamily="49" charset="0"/>
              </a:rPr>
              <a:t>}</a:t>
            </a:r>
          </a:p>
          <a:p>
            <a:r>
              <a:rPr lang="en-IN" b="0" dirty="0">
                <a:solidFill>
                  <a:srgbClr val="6A9955"/>
                </a:solidFill>
                <a:effectLst/>
                <a:latin typeface="Consolas" panose="020B0609020204030204" pitchFamily="49" charset="0"/>
              </a:rPr>
              <a:t>var a="gift";</a:t>
            </a:r>
          </a:p>
          <a:p>
            <a:r>
              <a:rPr lang="en-IN" b="0" dirty="0">
                <a:solidFill>
                  <a:srgbClr val="6A9955"/>
                </a:solidFill>
                <a:effectLst/>
                <a:latin typeface="Consolas" panose="020B0609020204030204" pitchFamily="49" charset="0"/>
              </a:rPr>
              <a:t>var b="type";</a:t>
            </a:r>
          </a:p>
          <a:p>
            <a:r>
              <a:rPr lang="en-IN" b="0" dirty="0" err="1">
                <a:solidFill>
                  <a:srgbClr val="6A9955"/>
                </a:solidFill>
                <a:effectLst/>
                <a:latin typeface="Consolas" panose="020B0609020204030204" pitchFamily="49" charset="0"/>
              </a:rPr>
              <a:t>obj</a:t>
            </a:r>
            <a:r>
              <a:rPr lang="en-IN" b="0" dirty="0">
                <a:solidFill>
                  <a:srgbClr val="6A9955"/>
                </a:solidFill>
                <a:effectLst/>
                <a:latin typeface="Consolas" panose="020B0609020204030204" pitchFamily="49" charset="0"/>
              </a:rPr>
              <a:t>[a+" "+b]="expensive";</a:t>
            </a:r>
          </a:p>
          <a:p>
            <a:r>
              <a:rPr lang="en-IN" b="0" dirty="0">
                <a:solidFill>
                  <a:srgbClr val="6A9955"/>
                </a:solidFill>
                <a:effectLst/>
                <a:latin typeface="Consolas" panose="020B0609020204030204" pitchFamily="49" charset="0"/>
              </a:rPr>
              <a:t>console.log(</a:t>
            </a:r>
            <a:r>
              <a:rPr lang="en-IN" b="0" dirty="0" err="1">
                <a:solidFill>
                  <a:srgbClr val="6A9955"/>
                </a:solidFill>
                <a:effectLst/>
                <a:latin typeface="Consolas" panose="020B0609020204030204" pitchFamily="49" charset="0"/>
              </a:rPr>
              <a:t>obj.age</a:t>
            </a:r>
            <a:r>
              <a:rPr lang="en-IN" b="0" dirty="0">
                <a:solidFill>
                  <a:srgbClr val="6A9955"/>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17E78168-3873-43F1-8F5E-D51F20956849}" type="slidenum">
              <a:rPr lang="en-IN" smtClean="0"/>
              <a:t>16</a:t>
            </a:fld>
            <a:endParaRPr lang="en-IN"/>
          </a:p>
        </p:txBody>
      </p:sp>
    </p:spTree>
    <p:extLst>
      <p:ext uri="{BB962C8B-B14F-4D97-AF65-F5344CB8AC3E}">
        <p14:creationId xmlns:p14="http://schemas.microsoft.com/office/powerpoint/2010/main" val="538768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name="Chandler";</a:t>
            </a:r>
          </a:p>
          <a:p>
            <a:r>
              <a:rPr lang="en-IN" dirty="0"/>
              <a:t>let age="25";</a:t>
            </a:r>
          </a:p>
          <a:p>
            <a:r>
              <a:rPr lang="en-IN" dirty="0"/>
              <a:t>let </a:t>
            </a:r>
            <a:r>
              <a:rPr lang="en-IN" dirty="0" err="1"/>
              <a:t>obj</a:t>
            </a:r>
            <a:r>
              <a:rPr lang="en-IN" dirty="0"/>
              <a:t>= {</a:t>
            </a:r>
          </a:p>
          <a:p>
            <a:r>
              <a:rPr lang="en-IN" dirty="0"/>
              <a:t>name,</a:t>
            </a:r>
          </a:p>
          <a:p>
            <a:r>
              <a:rPr lang="en-IN" dirty="0"/>
              <a:t>age,</a:t>
            </a:r>
          </a:p>
          <a:p>
            <a:r>
              <a:rPr lang="en-IN" dirty="0"/>
              <a:t>get </a:t>
            </a:r>
            <a:r>
              <a:rPr lang="en-IN" dirty="0" err="1"/>
              <a:t>whichBirthday</a:t>
            </a:r>
            <a:r>
              <a:rPr lang="en-IN" dirty="0"/>
              <a:t>(){</a:t>
            </a:r>
          </a:p>
          <a:p>
            <a:r>
              <a:rPr lang="en-IN" dirty="0"/>
              <a:t>  return ++</a:t>
            </a:r>
            <a:r>
              <a:rPr lang="en-IN" dirty="0" err="1"/>
              <a:t>this.age</a:t>
            </a:r>
            <a:r>
              <a:rPr lang="en-IN" dirty="0"/>
              <a:t>;</a:t>
            </a:r>
          </a:p>
          <a:p>
            <a:r>
              <a:rPr lang="en-IN" dirty="0"/>
              <a:t>},</a:t>
            </a:r>
          </a:p>
          <a:p>
            <a:r>
              <a:rPr lang="en-IN" dirty="0"/>
              <a:t>set </a:t>
            </a:r>
            <a:r>
              <a:rPr lang="en-IN" dirty="0" err="1"/>
              <a:t>newAge</a:t>
            </a:r>
            <a:r>
              <a:rPr lang="en-IN" dirty="0"/>
              <a:t>(</a:t>
            </a:r>
            <a:r>
              <a:rPr lang="en-IN" dirty="0" err="1"/>
              <a:t>newAge</a:t>
            </a:r>
            <a:r>
              <a:rPr lang="en-IN" dirty="0"/>
              <a:t>){</a:t>
            </a:r>
          </a:p>
          <a:p>
            <a:r>
              <a:rPr lang="en-IN" dirty="0"/>
              <a:t>  </a:t>
            </a:r>
            <a:r>
              <a:rPr lang="en-IN" dirty="0" err="1"/>
              <a:t>this.age</a:t>
            </a:r>
            <a:r>
              <a:rPr lang="en-IN" dirty="0"/>
              <a:t>=</a:t>
            </a:r>
            <a:r>
              <a:rPr lang="en-IN" dirty="0" err="1"/>
              <a:t>newAge</a:t>
            </a:r>
            <a:r>
              <a:rPr lang="en-IN" dirty="0"/>
              <a:t>;</a:t>
            </a:r>
          </a:p>
          <a:p>
            <a:r>
              <a:rPr lang="en-IN" dirty="0"/>
              <a:t>}</a:t>
            </a:r>
          </a:p>
          <a:p>
            <a:r>
              <a:rPr lang="en-IN" dirty="0"/>
              <a:t>}</a:t>
            </a:r>
          </a:p>
          <a:p>
            <a:r>
              <a:rPr lang="en-IN" dirty="0"/>
              <a:t>console.log(</a:t>
            </a:r>
            <a:r>
              <a:rPr lang="en-IN" dirty="0" err="1"/>
              <a:t>obj.whichBirthday</a:t>
            </a:r>
            <a:r>
              <a:rPr lang="en-IN" dirty="0"/>
              <a:t>);</a:t>
            </a:r>
          </a:p>
          <a:p>
            <a:r>
              <a:rPr lang="en-IN" dirty="0" err="1"/>
              <a:t>obj.newAge</a:t>
            </a:r>
            <a:r>
              <a:rPr lang="en-IN" dirty="0"/>
              <a:t>=30;</a:t>
            </a:r>
          </a:p>
          <a:p>
            <a:r>
              <a:rPr lang="en-IN" dirty="0"/>
              <a:t>console.log(</a:t>
            </a:r>
            <a:r>
              <a:rPr lang="en-IN" dirty="0" err="1"/>
              <a:t>obj.whichBirthday</a:t>
            </a:r>
            <a:r>
              <a:rPr lang="en-IN" dirty="0"/>
              <a:t>);</a:t>
            </a:r>
          </a:p>
          <a:p>
            <a:r>
              <a:rPr lang="en-IN" dirty="0">
                <a:hlinkClick r:id="rId3"/>
              </a:rPr>
              <a:t>https://developer.mozilla.org/en-US/docs/Web/JavaScript/Reference/Functions/get</a:t>
            </a:r>
            <a:endParaRPr lang="en-IN" dirty="0"/>
          </a:p>
          <a:p>
            <a:r>
              <a:rPr lang="en-IN" dirty="0">
                <a:hlinkClick r:id="rId4"/>
              </a:rPr>
              <a:t>https://developer.mozilla.org/en-US/docs/Web/JavaScript/Reference/Functions/set</a:t>
            </a:r>
            <a:endParaRPr lang="en-IN" dirty="0"/>
          </a:p>
          <a:p>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17</a:t>
            </a:fld>
            <a:endParaRPr lang="en-IN"/>
          </a:p>
        </p:txBody>
      </p:sp>
    </p:spTree>
    <p:extLst>
      <p:ext uri="{BB962C8B-B14F-4D97-AF65-F5344CB8AC3E}">
        <p14:creationId xmlns:p14="http://schemas.microsoft.com/office/powerpoint/2010/main" val="1334682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var person={  </a:t>
            </a:r>
            <a:r>
              <a:rPr lang="en-US" sz="1200" dirty="0" err="1"/>
              <a:t>greeting:function</a:t>
            </a:r>
            <a:r>
              <a:rPr lang="en-US" sz="1200" dirty="0"/>
              <a:t>(gift){    return "Happy " + (++</a:t>
            </a:r>
            <a:r>
              <a:rPr lang="en-US" sz="1200" dirty="0" err="1"/>
              <a:t>this.age</a:t>
            </a:r>
            <a:r>
              <a:rPr lang="en-US" sz="1200" dirty="0"/>
              <a:t>) +" Birthday to you "+this.name+". Here is a "+gift+" gift for you!";  }}var mother={  </a:t>
            </a:r>
            <a:r>
              <a:rPr lang="en-US" sz="1200" dirty="0" err="1"/>
              <a:t>name:"Mom</a:t>
            </a:r>
            <a:r>
              <a:rPr lang="en-US" sz="1200" dirty="0"/>
              <a:t>",  age: 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person.greeting.apply</a:t>
            </a:r>
            <a:r>
              <a:rPr lang="en-US" sz="1200" dirty="0"/>
              <a:t>(mother, ["expensive"]);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person.greeting.call</a:t>
            </a:r>
            <a:r>
              <a:rPr lang="en-US" sz="1200" dirty="0"/>
              <a:t>(mother, "expensive");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var mother={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  </a:t>
            </a:r>
            <a:r>
              <a:rPr lang="en-IN" sz="1200" dirty="0" err="1"/>
              <a:t>name:"Mom</a:t>
            </a:r>
            <a:r>
              <a:rPr lang="en-IN"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  age: 55,</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   </a:t>
            </a:r>
            <a:r>
              <a:rPr lang="en-IN" sz="1200" dirty="0" err="1"/>
              <a:t>greeting:function</a:t>
            </a:r>
            <a:r>
              <a:rPr lang="en-IN" sz="1200" dirty="0"/>
              <a:t>(gift){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    return "Happy " + (++</a:t>
            </a:r>
            <a:r>
              <a:rPr lang="en-IN" sz="1200" dirty="0" err="1"/>
              <a:t>this.age</a:t>
            </a:r>
            <a:r>
              <a:rPr lang="en-IN" sz="1200" dirty="0"/>
              <a:t>) +" Birthday to you "+this.name;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a:t>const</a:t>
            </a:r>
            <a:r>
              <a:rPr lang="en-IN" sz="1200" dirty="0"/>
              <a:t> </a:t>
            </a:r>
            <a:r>
              <a:rPr lang="en-IN" sz="1200" dirty="0" err="1"/>
              <a:t>unboundGreeting</a:t>
            </a:r>
            <a:r>
              <a:rPr lang="en-IN" sz="1200" dirty="0"/>
              <a:t> = </a:t>
            </a:r>
            <a:r>
              <a:rPr lang="en-IN" sz="1200" dirty="0" err="1"/>
              <a:t>mother.greeting</a:t>
            </a:r>
            <a:r>
              <a:rPr lang="en-IN"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console.log(</a:t>
            </a:r>
            <a:r>
              <a:rPr lang="en-IN" sz="1200" dirty="0" err="1"/>
              <a:t>unboundGreeting</a:t>
            </a:r>
            <a:r>
              <a:rPr lang="en-IN" sz="1200" dirty="0"/>
              <a:t>()); // The function gets invoked at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 expected output: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a:t>const</a:t>
            </a:r>
            <a:r>
              <a:rPr lang="en-IN" sz="1200" dirty="0"/>
              <a:t> </a:t>
            </a:r>
            <a:r>
              <a:rPr lang="en-IN" sz="1200" dirty="0" err="1"/>
              <a:t>boundGreeting</a:t>
            </a:r>
            <a:r>
              <a:rPr lang="en-IN" sz="1200" dirty="0"/>
              <a:t> = </a:t>
            </a:r>
            <a:r>
              <a:rPr lang="en-IN" sz="1200" dirty="0" err="1"/>
              <a:t>unboundGreeting.bind</a:t>
            </a:r>
            <a:r>
              <a:rPr lang="en-IN" sz="1200" dirty="0"/>
              <a:t>(mother);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console.log(</a:t>
            </a:r>
            <a:r>
              <a:rPr lang="en-IN" sz="1200" dirty="0" err="1"/>
              <a:t>boundGreeting</a:t>
            </a:r>
            <a:r>
              <a:rPr lang="en-IN"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0" i="0" u="none" strike="noStrike" cap="none" normalizeH="0" baseline="0" dirty="0">
              <a:ln>
                <a:noFill/>
              </a:ln>
              <a:solidFill>
                <a:schemeClr val="tx1"/>
              </a:solidFill>
              <a:effectLst/>
              <a:latin typeface="Arial" panose="020B0604020202020204" pitchFamily="34" charset="0"/>
            </a:endParaRPr>
          </a:p>
          <a:p>
            <a:r>
              <a:rPr lang="en-IN" dirty="0">
                <a:hlinkClick r:id="rId3"/>
              </a:rPr>
              <a:t>https://medium.com/@omergoldberg/javascript-call-apply-and-bind-e5c27301f7bb</a:t>
            </a:r>
            <a:endParaRPr lang="en-IN" dirty="0"/>
          </a:p>
          <a:p>
            <a:r>
              <a:rPr lang="en-IN" dirty="0">
                <a:hlinkClick r:id="rId4"/>
              </a:rPr>
              <a:t>https://developer.mozilla.org/en-US/docs/Web/JavaScript/Reference/Global_objects/Function/bind</a:t>
            </a:r>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18</a:t>
            </a:fld>
            <a:endParaRPr lang="en-IN"/>
          </a:p>
        </p:txBody>
      </p:sp>
    </p:spTree>
    <p:extLst>
      <p:ext uri="{BB962C8B-B14F-4D97-AF65-F5344CB8AC3E}">
        <p14:creationId xmlns:p14="http://schemas.microsoft.com/office/powerpoint/2010/main" val="179687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77AA"/>
                </a:solidFill>
                <a:effectLst/>
              </a:rPr>
              <a:t>function</a:t>
            </a:r>
            <a:r>
              <a:rPr lang="en-US" dirty="0"/>
              <a:t> </a:t>
            </a:r>
            <a:r>
              <a:rPr lang="en-US" dirty="0">
                <a:solidFill>
                  <a:srgbClr val="DD4A68"/>
                </a:solidFill>
                <a:effectLst/>
              </a:rPr>
              <a:t>Person</a:t>
            </a:r>
            <a:r>
              <a:rPr lang="en-US" dirty="0">
                <a:solidFill>
                  <a:srgbClr val="999999"/>
                </a:solidFill>
                <a:effectLst/>
              </a:rPr>
              <a:t>(</a:t>
            </a:r>
            <a:r>
              <a:rPr lang="en-US" dirty="0">
                <a:effectLst/>
              </a:rPr>
              <a:t>name</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0077AA"/>
                </a:solidFill>
                <a:effectLst/>
              </a:rPr>
              <a:t>this</a:t>
            </a:r>
            <a:r>
              <a:rPr lang="en-US" dirty="0">
                <a:solidFill>
                  <a:srgbClr val="999999"/>
                </a:solidFill>
                <a:effectLst/>
              </a:rPr>
              <a:t>.</a:t>
            </a:r>
            <a:r>
              <a:rPr lang="en-US" dirty="0"/>
              <a:t>name </a:t>
            </a:r>
            <a:r>
              <a:rPr lang="en-US" dirty="0">
                <a:solidFill>
                  <a:srgbClr val="9A6E3A"/>
                </a:solidFill>
                <a:effectLst/>
              </a:rPr>
              <a:t>=</a:t>
            </a:r>
            <a:r>
              <a:rPr lang="en-US" dirty="0"/>
              <a:t> name</a:t>
            </a:r>
            <a:r>
              <a:rPr lang="en-US" dirty="0">
                <a:solidFill>
                  <a:srgbClr val="999999"/>
                </a:solidFill>
                <a:effectLst/>
              </a:rPr>
              <a:t>;</a:t>
            </a:r>
            <a:r>
              <a:rPr lang="en-US" dirty="0"/>
              <a:t> </a:t>
            </a:r>
            <a:r>
              <a:rPr lang="en-US" dirty="0" err="1">
                <a:solidFill>
                  <a:srgbClr val="0077AA"/>
                </a:solidFill>
                <a:effectLst/>
              </a:rPr>
              <a:t>this</a:t>
            </a:r>
            <a:r>
              <a:rPr lang="en-US" dirty="0" err="1">
                <a:solidFill>
                  <a:srgbClr val="999999"/>
                </a:solidFill>
                <a:effectLst/>
              </a:rPr>
              <a:t>.</a:t>
            </a:r>
            <a:r>
              <a:rPr lang="en-US" dirty="0" err="1">
                <a:solidFill>
                  <a:srgbClr val="DD4A68"/>
                </a:solidFill>
                <a:effectLst/>
              </a:rPr>
              <a:t>greeting</a:t>
            </a:r>
            <a:r>
              <a:rPr lang="en-US" dirty="0"/>
              <a:t> </a:t>
            </a:r>
            <a:r>
              <a:rPr lang="en-US" dirty="0">
                <a:solidFill>
                  <a:srgbClr val="9A6E3A"/>
                </a:solidFill>
                <a:effectLst/>
              </a:rPr>
              <a:t>=</a:t>
            </a:r>
            <a:r>
              <a:rPr lang="en-US" dirty="0"/>
              <a:t> </a:t>
            </a:r>
            <a:r>
              <a:rPr lang="en-US" dirty="0">
                <a:solidFill>
                  <a:srgbClr val="0077AA"/>
                </a:solidFill>
                <a:effectLst/>
              </a:rPr>
              <a:t>function</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DD4A68"/>
                </a:solidFill>
                <a:effectLst/>
              </a:rPr>
              <a:t>alert</a:t>
            </a:r>
            <a:r>
              <a:rPr lang="en-US" dirty="0">
                <a:solidFill>
                  <a:srgbClr val="999999"/>
                </a:solidFill>
                <a:effectLst/>
              </a:rPr>
              <a:t>(</a:t>
            </a:r>
            <a:r>
              <a:rPr lang="en-US" dirty="0">
                <a:solidFill>
                  <a:srgbClr val="669900"/>
                </a:solidFill>
                <a:effectLst/>
              </a:rPr>
              <a:t>'Hi! I\'m '</a:t>
            </a:r>
            <a:r>
              <a:rPr lang="en-US" dirty="0"/>
              <a:t> </a:t>
            </a:r>
            <a:r>
              <a:rPr lang="en-US" dirty="0">
                <a:solidFill>
                  <a:srgbClr val="9A6E3A"/>
                </a:solidFill>
                <a:effectLst/>
              </a:rPr>
              <a:t>+</a:t>
            </a:r>
            <a:r>
              <a:rPr lang="en-US" dirty="0"/>
              <a:t> </a:t>
            </a:r>
            <a:r>
              <a:rPr lang="en-US" dirty="0">
                <a:solidFill>
                  <a:srgbClr val="0077AA"/>
                </a:solidFill>
                <a:effectLst/>
              </a:rPr>
              <a:t>this</a:t>
            </a:r>
            <a:r>
              <a:rPr lang="en-US" dirty="0">
                <a:solidFill>
                  <a:srgbClr val="999999"/>
                </a:solidFill>
                <a:effectLst/>
              </a:rPr>
              <a:t>.</a:t>
            </a:r>
            <a:r>
              <a:rPr lang="en-US" dirty="0"/>
              <a:t>name </a:t>
            </a:r>
            <a:r>
              <a:rPr lang="en-US" dirty="0">
                <a:solidFill>
                  <a:srgbClr val="9A6E3A"/>
                </a:solidFill>
                <a:effectLst/>
              </a:rPr>
              <a:t>+</a:t>
            </a:r>
            <a:r>
              <a:rPr lang="en-US" dirty="0"/>
              <a:t> </a:t>
            </a:r>
            <a:r>
              <a:rPr lang="en-US" dirty="0">
                <a:solidFill>
                  <a:srgbClr val="669900"/>
                </a:solidFill>
                <a:effectLst/>
              </a:rPr>
              <a:t>'.'</a:t>
            </a:r>
            <a:r>
              <a:rPr lang="en-US" dirty="0">
                <a:solidFill>
                  <a:srgbClr val="999999"/>
                </a:solidFill>
                <a:effectLst/>
              </a:rPr>
              <a:t>);</a:t>
            </a:r>
            <a:r>
              <a:rPr lang="en-US" dirty="0"/>
              <a:t> </a:t>
            </a:r>
            <a:r>
              <a:rPr lang="en-US" dirty="0">
                <a:solidFill>
                  <a:srgbClr val="999999"/>
                </a:solidFill>
                <a:effectLst/>
              </a:rPr>
              <a:t>};</a:t>
            </a:r>
            <a:r>
              <a:rPr lang="en-US" dirty="0"/>
              <a:t> </a:t>
            </a:r>
            <a:r>
              <a:rPr lang="en-US" dirty="0">
                <a:solidFill>
                  <a:srgbClr val="999999"/>
                </a:solidFill>
                <a:effectLst/>
              </a:rPr>
              <a:t>}</a:t>
            </a:r>
            <a:endParaRPr lang="en-US"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Note that when we are calling our constructor function, we are defining each function </a:t>
            </a:r>
            <a:r>
              <a:rPr lang="en-US" b="0" i="0" dirty="0" err="1">
                <a:solidFill>
                  <a:srgbClr val="333333"/>
                </a:solidFill>
                <a:effectLst/>
                <a:latin typeface="Arial" panose="020B0604020202020204" pitchFamily="34" charset="0"/>
              </a:rPr>
              <a:t>fname</a:t>
            </a:r>
            <a:r>
              <a:rPr lang="en-US" b="0" i="0" dirty="0">
                <a:solidFill>
                  <a:srgbClr val="333333"/>
                </a:solidFill>
                <a:effectLst/>
                <a:latin typeface="Arial" panose="020B0604020202020204" pitchFamily="34" charset="0"/>
              </a:rPr>
              <a:t>() every time, which isn't ideal. To avoid this, we can define functions on the prototype instead</a:t>
            </a:r>
          </a:p>
          <a:p>
            <a:pPr algn="l"/>
            <a:endParaRPr lang="en-US" b="0" i="0" dirty="0">
              <a:solidFill>
                <a:srgbClr val="333333"/>
              </a:solidFill>
              <a:effectLst/>
              <a:latin typeface="Arial" panose="020B0604020202020204" pitchFamily="34" charset="0"/>
            </a:endParaRPr>
          </a:p>
          <a:p>
            <a:r>
              <a:rPr lang="en-US" dirty="0"/>
              <a:t>function Gift(type)</a:t>
            </a:r>
          </a:p>
          <a:p>
            <a:r>
              <a:rPr lang="en-US" dirty="0"/>
              <a:t>{</a:t>
            </a:r>
          </a:p>
          <a:p>
            <a:r>
              <a:rPr lang="en-US" dirty="0" err="1"/>
              <a:t>this.type</a:t>
            </a:r>
            <a:r>
              <a:rPr lang="en-US" dirty="0"/>
              <a:t>=type;</a:t>
            </a:r>
          </a:p>
          <a:p>
            <a:r>
              <a:rPr lang="en-US" dirty="0" err="1"/>
              <a:t>this.getCost</a:t>
            </a:r>
            <a:r>
              <a:rPr lang="en-US" dirty="0"/>
              <a:t>=function(){};</a:t>
            </a:r>
          </a:p>
          <a:p>
            <a:r>
              <a:rPr lang="en-US" dirty="0"/>
              <a:t>}</a:t>
            </a:r>
          </a:p>
          <a:p>
            <a:r>
              <a:rPr lang="en-US" dirty="0"/>
              <a:t>var </a:t>
            </a:r>
            <a:r>
              <a:rPr lang="en-US" dirty="0" err="1"/>
              <a:t>myGift</a:t>
            </a:r>
            <a:r>
              <a:rPr lang="en-US" dirty="0"/>
              <a:t>= new Gift("expensive"); //imp to use new keyword to define object</a:t>
            </a:r>
          </a:p>
          <a:p>
            <a:endParaRPr lang="en-US" dirty="0"/>
          </a:p>
          <a:p>
            <a:r>
              <a:rPr lang="en-US" dirty="0" err="1"/>
              <a:t>Gift.prototype.getCost</a:t>
            </a:r>
            <a:r>
              <a:rPr lang="en-US" dirty="0"/>
              <a:t>=</a:t>
            </a:r>
          </a:p>
          <a:p>
            <a:r>
              <a:rPr lang="en-US" dirty="0"/>
              <a:t>function(){</a:t>
            </a:r>
          </a:p>
          <a:p>
            <a:r>
              <a:rPr lang="en-US" dirty="0"/>
              <a:t>}</a:t>
            </a:r>
          </a:p>
          <a:p>
            <a:r>
              <a:rPr lang="en-US" dirty="0"/>
              <a:t>console.log(</a:t>
            </a:r>
            <a:r>
              <a:rPr lang="en-US" dirty="0" err="1"/>
              <a:t>myGift</a:t>
            </a:r>
            <a:r>
              <a:rPr lang="en-US" dirty="0"/>
              <a:t>);</a:t>
            </a:r>
          </a:p>
          <a:p>
            <a:r>
              <a:rPr lang="en-US" dirty="0"/>
              <a:t>var </a:t>
            </a:r>
            <a:r>
              <a:rPr lang="en-US" dirty="0" err="1"/>
              <a:t>anotherGift</a:t>
            </a:r>
            <a:r>
              <a:rPr lang="en-US" dirty="0"/>
              <a:t>= new Gift("cheap"); </a:t>
            </a:r>
          </a:p>
          <a:p>
            <a:r>
              <a:rPr lang="en-US" dirty="0"/>
              <a:t>console.log(</a:t>
            </a:r>
            <a:r>
              <a:rPr lang="en-US" dirty="0" err="1"/>
              <a:t>anotherGift</a:t>
            </a:r>
            <a:r>
              <a:rPr lang="en-US" dirty="0"/>
              <a:t>);</a:t>
            </a:r>
            <a:endParaRPr lang="en-US" sz="1200" dirty="0">
              <a:effectLst/>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E78168-3873-43F1-8F5E-D51F20956849}" type="slidenum">
              <a:rPr lang="en-IN" smtClean="0"/>
              <a:t>19</a:t>
            </a:fld>
            <a:endParaRPr lang="en-IN"/>
          </a:p>
        </p:txBody>
      </p:sp>
    </p:spTree>
    <p:extLst>
      <p:ext uri="{BB962C8B-B14F-4D97-AF65-F5344CB8AC3E}">
        <p14:creationId xmlns:p14="http://schemas.microsoft.com/office/powerpoint/2010/main" val="839886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 Welcome ${name + ‘!’} to our store!`; // Multiline possible. Curly braces should return a string.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20</a:t>
            </a:fld>
            <a:endParaRPr lang="en-IN"/>
          </a:p>
        </p:txBody>
      </p:sp>
    </p:spTree>
    <p:extLst>
      <p:ext uri="{BB962C8B-B14F-4D97-AF65-F5344CB8AC3E}">
        <p14:creationId xmlns:p14="http://schemas.microsoft.com/office/powerpoint/2010/main" val="228136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https://medium.com/@vigowebs/frequently-asked-es6-interview-questions-and-answers-e3fb7f2dba2</a:t>
            </a: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2</a:t>
            </a:fld>
            <a:endParaRPr lang="en-IN"/>
          </a:p>
        </p:txBody>
      </p:sp>
    </p:spTree>
    <p:extLst>
      <p:ext uri="{BB962C8B-B14F-4D97-AF65-F5344CB8AC3E}">
        <p14:creationId xmlns:p14="http://schemas.microsoft.com/office/powerpoint/2010/main" val="1724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rial" panose="020B0604020202020204" pitchFamily="34" charset="0"/>
              </a:rPr>
              <a:t>we don't want generic people — we want teachers and students, which are both more specific types of people. In OOP, we can create new classes based on other classes — these new </a:t>
            </a:r>
            <a:r>
              <a:rPr lang="en-US" b="1" i="0" dirty="0">
                <a:solidFill>
                  <a:srgbClr val="333333"/>
                </a:solidFill>
                <a:effectLst/>
                <a:latin typeface="Arial" panose="020B0604020202020204" pitchFamily="34" charset="0"/>
              </a:rPr>
              <a:t>child classes</a:t>
            </a:r>
            <a:r>
              <a:rPr lang="en-US" b="0" i="0" dirty="0">
                <a:solidFill>
                  <a:srgbClr val="333333"/>
                </a:solidFill>
                <a:effectLst/>
                <a:latin typeface="Arial" panose="020B0604020202020204" pitchFamily="34" charset="0"/>
              </a:rPr>
              <a:t> can be made to </a:t>
            </a:r>
            <a:r>
              <a:rPr lang="en-US" b="1" i="0" dirty="0">
                <a:solidFill>
                  <a:srgbClr val="333333"/>
                </a:solidFill>
                <a:effectLst/>
                <a:latin typeface="Arial" panose="020B0604020202020204" pitchFamily="34" charset="0"/>
              </a:rPr>
              <a:t>inherit</a:t>
            </a:r>
            <a:r>
              <a:rPr lang="en-US" b="0" i="0" dirty="0">
                <a:solidFill>
                  <a:srgbClr val="333333"/>
                </a:solidFill>
                <a:effectLst/>
                <a:latin typeface="Arial" panose="020B0604020202020204" pitchFamily="34" charset="0"/>
              </a:rPr>
              <a:t> the data and code features of their </a:t>
            </a:r>
            <a:r>
              <a:rPr lang="en-US" b="1" i="0" dirty="0">
                <a:solidFill>
                  <a:srgbClr val="333333"/>
                </a:solidFill>
                <a:effectLst/>
                <a:latin typeface="Arial" panose="020B0604020202020204" pitchFamily="34" charset="0"/>
              </a:rPr>
              <a:t>parent class</a:t>
            </a:r>
            <a:r>
              <a:rPr lang="en-US" b="0" i="0" dirty="0">
                <a:solidFill>
                  <a:srgbClr val="333333"/>
                </a:solidFill>
                <a:effectLst/>
                <a:latin typeface="Arial" panose="020B0604020202020204" pitchFamily="34" charset="0"/>
              </a:rPr>
              <a:t>, so you can reuse functionality common to all the object types rather than having to duplicate it.  Where functionality differs between classes, you can define specialized features directly on them as needed.</a:t>
            </a:r>
          </a:p>
          <a:p>
            <a:r>
              <a:rPr lang="en-US" b="0" i="0" dirty="0">
                <a:solidFill>
                  <a:srgbClr val="333333"/>
                </a:solidFill>
                <a:effectLst/>
                <a:latin typeface="x-locale-heading-primary"/>
              </a:rPr>
              <a:t>The fancy word for the ability of multiple object types to implement the same functionality is </a:t>
            </a:r>
            <a:r>
              <a:rPr lang="en-US" b="1" i="0" dirty="0">
                <a:solidFill>
                  <a:srgbClr val="333333"/>
                </a:solidFill>
                <a:effectLst/>
                <a:latin typeface="x-locale-heading-primary"/>
              </a:rPr>
              <a:t>polymorphism</a:t>
            </a:r>
            <a:r>
              <a:rPr lang="en-US" b="0" i="0" dirty="0">
                <a:solidFill>
                  <a:srgbClr val="333333"/>
                </a:solidFill>
                <a:effectLst/>
                <a:latin typeface="x-locale-heading-primary"/>
              </a:rPr>
              <a:t>.</a:t>
            </a:r>
            <a:br>
              <a:rPr lang="en-US" dirty="0"/>
            </a:br>
            <a:endParaRPr lang="en-US" dirty="0"/>
          </a:p>
          <a:p>
            <a:r>
              <a:rPr lang="en-IN" dirty="0"/>
              <a:t>class Rectangle {</a:t>
            </a:r>
          </a:p>
          <a:p>
            <a:r>
              <a:rPr lang="en-IN" dirty="0"/>
              <a:t>  constructor(height, width) {</a:t>
            </a:r>
          </a:p>
          <a:p>
            <a:r>
              <a:rPr lang="en-IN" dirty="0"/>
              <a:t>    this.name = 'Rectangle';</a:t>
            </a:r>
          </a:p>
          <a:p>
            <a:r>
              <a:rPr lang="en-IN" dirty="0"/>
              <a:t>    </a:t>
            </a:r>
            <a:r>
              <a:rPr lang="en-IN" dirty="0" err="1"/>
              <a:t>this.height</a:t>
            </a:r>
            <a:r>
              <a:rPr lang="en-IN" dirty="0"/>
              <a:t> = height;</a:t>
            </a:r>
          </a:p>
          <a:p>
            <a:r>
              <a:rPr lang="en-IN" dirty="0"/>
              <a:t>    </a:t>
            </a:r>
            <a:r>
              <a:rPr lang="en-IN" dirty="0" err="1"/>
              <a:t>this.width</a:t>
            </a:r>
            <a:r>
              <a:rPr lang="en-IN" dirty="0"/>
              <a:t> = width;</a:t>
            </a:r>
          </a:p>
          <a:p>
            <a:r>
              <a:rPr lang="en-IN" dirty="0"/>
              <a:t>  }</a:t>
            </a:r>
          </a:p>
          <a:p>
            <a:r>
              <a:rPr lang="en-IN" dirty="0"/>
              <a:t>  </a:t>
            </a:r>
            <a:r>
              <a:rPr lang="en-IN" dirty="0" err="1"/>
              <a:t>sayName</a:t>
            </a:r>
            <a:r>
              <a:rPr lang="en-IN" dirty="0"/>
              <a:t>() {</a:t>
            </a:r>
          </a:p>
          <a:p>
            <a:r>
              <a:rPr lang="en-IN" dirty="0"/>
              <a:t>    console.log('Hi, I am a '+ this.name + '.');</a:t>
            </a:r>
          </a:p>
          <a:p>
            <a:r>
              <a:rPr lang="en-IN" dirty="0"/>
              <a:t>  }</a:t>
            </a:r>
          </a:p>
          <a:p>
            <a:r>
              <a:rPr lang="en-IN" dirty="0"/>
              <a:t>  get area() {</a:t>
            </a:r>
          </a:p>
          <a:p>
            <a:r>
              <a:rPr lang="en-IN" dirty="0"/>
              <a:t>    return </a:t>
            </a:r>
            <a:r>
              <a:rPr lang="en-IN" dirty="0" err="1"/>
              <a:t>this.height</a:t>
            </a:r>
            <a:r>
              <a:rPr lang="en-IN" dirty="0"/>
              <a:t> * </a:t>
            </a:r>
            <a:r>
              <a:rPr lang="en-IN" dirty="0" err="1"/>
              <a:t>this.width</a:t>
            </a:r>
            <a:r>
              <a:rPr lang="en-IN" dirty="0"/>
              <a:t>;</a:t>
            </a:r>
          </a:p>
          <a:p>
            <a:r>
              <a:rPr lang="en-IN" dirty="0"/>
              <a:t>  }</a:t>
            </a:r>
          </a:p>
          <a:p>
            <a:r>
              <a:rPr lang="en-IN" dirty="0"/>
              <a:t>  set area(value) {</a:t>
            </a:r>
          </a:p>
          <a:p>
            <a:r>
              <a:rPr lang="en-IN" dirty="0"/>
              <a:t>    </a:t>
            </a:r>
            <a:r>
              <a:rPr lang="en-IN" dirty="0" err="1"/>
              <a:t>this._area</a:t>
            </a:r>
            <a:r>
              <a:rPr lang="en-IN" dirty="0"/>
              <a:t> = value;</a:t>
            </a:r>
          </a:p>
          <a:p>
            <a:r>
              <a:rPr lang="en-IN" dirty="0"/>
              <a:t>  }</a:t>
            </a:r>
          </a:p>
          <a:p>
            <a:r>
              <a:rPr lang="en-IN" dirty="0"/>
              <a:t>}</a:t>
            </a:r>
          </a:p>
          <a:p>
            <a:endParaRPr lang="en-IN" dirty="0"/>
          </a:p>
          <a:p>
            <a:r>
              <a:rPr lang="en-IN" dirty="0"/>
              <a:t>class Square extends Rectangle {</a:t>
            </a:r>
          </a:p>
          <a:p>
            <a:r>
              <a:rPr lang="en-IN" dirty="0"/>
              <a:t>  constructor(length) {</a:t>
            </a:r>
          </a:p>
          <a:p>
            <a:r>
              <a:rPr lang="en-IN" dirty="0"/>
              <a:t>    super(length, length);</a:t>
            </a:r>
          </a:p>
          <a:p>
            <a:r>
              <a:rPr lang="en-IN" dirty="0"/>
              <a:t>    // </a:t>
            </a:r>
            <a:r>
              <a:rPr lang="en-IN" dirty="0" err="1"/>
              <a:t>this.height</a:t>
            </a:r>
            <a:r>
              <a:rPr lang="en-IN" dirty="0"/>
              <a:t>= length, </a:t>
            </a:r>
            <a:r>
              <a:rPr lang="en-IN" dirty="0" err="1"/>
              <a:t>this.width</a:t>
            </a:r>
            <a:r>
              <a:rPr lang="en-IN" dirty="0"/>
              <a:t>=length;</a:t>
            </a:r>
          </a:p>
          <a:p>
            <a:r>
              <a:rPr lang="en-IN" dirty="0"/>
              <a:t>    this.name = 'Square';</a:t>
            </a:r>
          </a:p>
          <a:p>
            <a:r>
              <a:rPr lang="en-IN" dirty="0"/>
              <a:t>  }</a:t>
            </a:r>
          </a:p>
          <a:p>
            <a:r>
              <a:rPr lang="en-IN" dirty="0"/>
              <a:t>  introduce(){</a:t>
            </a:r>
          </a:p>
          <a:p>
            <a:r>
              <a:rPr lang="en-IN" dirty="0"/>
              <a:t>    </a:t>
            </a:r>
            <a:r>
              <a:rPr lang="en-IN" dirty="0" err="1"/>
              <a:t>super.sayName</a:t>
            </a:r>
            <a:r>
              <a:rPr lang="en-IN" dirty="0"/>
              <a:t>();</a:t>
            </a:r>
          </a:p>
          <a:p>
            <a:r>
              <a:rPr lang="en-IN" dirty="0"/>
              <a:t>  }</a:t>
            </a:r>
          </a:p>
          <a:p>
            <a:r>
              <a:rPr lang="en-IN" dirty="0"/>
              <a:t>}</a:t>
            </a:r>
          </a:p>
          <a:p>
            <a:endParaRPr lang="en-IN" dirty="0"/>
          </a:p>
          <a:p>
            <a:r>
              <a:rPr lang="en-IN" dirty="0"/>
              <a:t>var </a:t>
            </a:r>
            <a:r>
              <a:rPr lang="en-IN" dirty="0" err="1"/>
              <a:t>mySquare</a:t>
            </a:r>
            <a:r>
              <a:rPr lang="en-IN" dirty="0"/>
              <a:t>= new Square(5);</a:t>
            </a:r>
          </a:p>
          <a:p>
            <a:r>
              <a:rPr lang="en-IN" dirty="0" err="1"/>
              <a:t>mySquare.introduce</a:t>
            </a:r>
            <a:r>
              <a:rPr lang="en-IN" dirty="0"/>
              <a:t>();</a:t>
            </a:r>
          </a:p>
        </p:txBody>
      </p:sp>
      <p:sp>
        <p:nvSpPr>
          <p:cNvPr id="4" name="Slide Number Placeholder 3"/>
          <p:cNvSpPr>
            <a:spLocks noGrp="1"/>
          </p:cNvSpPr>
          <p:nvPr>
            <p:ph type="sldNum" sz="quarter" idx="5"/>
          </p:nvPr>
        </p:nvSpPr>
        <p:spPr/>
        <p:txBody>
          <a:bodyPr/>
          <a:lstStyle/>
          <a:p>
            <a:fld id="{17E78168-3873-43F1-8F5E-D51F20956849}" type="slidenum">
              <a:rPr lang="en-IN" smtClean="0"/>
              <a:t>21</a:t>
            </a:fld>
            <a:endParaRPr lang="en-IN"/>
          </a:p>
        </p:txBody>
      </p:sp>
    </p:spTree>
    <p:extLst>
      <p:ext uri="{BB962C8B-B14F-4D97-AF65-F5344CB8AC3E}">
        <p14:creationId xmlns:p14="http://schemas.microsoft.com/office/powerpoint/2010/main" val="1630381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solidFill>
                  <a:srgbClr val="569CD6"/>
                </a:solidFill>
                <a:effectLst/>
                <a:latin typeface="Consolas" panose="020B0609020204030204" pitchFamily="49" charset="0"/>
              </a:rPr>
              <a:t>function Vehicle(name) {</a:t>
            </a:r>
          </a:p>
          <a:p>
            <a:r>
              <a:rPr lang="en-IN" b="0" dirty="0">
                <a:solidFill>
                  <a:srgbClr val="569CD6"/>
                </a:solidFill>
                <a:effectLst/>
                <a:latin typeface="Consolas" panose="020B0609020204030204" pitchFamily="49" charset="0"/>
              </a:rPr>
              <a:t>    this.name = name;</a:t>
            </a:r>
          </a:p>
          <a:p>
            <a:r>
              <a:rPr lang="en-IN" b="0" dirty="0">
                <a:solidFill>
                  <a:srgbClr val="569CD6"/>
                </a:solidFill>
                <a:effectLst/>
                <a:latin typeface="Consolas" panose="020B0609020204030204" pitchFamily="49" charset="0"/>
              </a:rPr>
              <a:t>}</a:t>
            </a:r>
          </a:p>
          <a:p>
            <a:endParaRPr lang="en-IN" b="0" dirty="0">
              <a:solidFill>
                <a:srgbClr val="569CD6"/>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 Car(</a:t>
            </a:r>
            <a:r>
              <a:rPr lang="en-IN" b="0" dirty="0" err="1">
                <a:solidFill>
                  <a:srgbClr val="569CD6"/>
                </a:solidFill>
                <a:effectLst/>
                <a:latin typeface="Consolas" panose="020B0609020204030204" pitchFamily="49" charset="0"/>
              </a:rPr>
              <a:t>carName</a:t>
            </a:r>
            <a:r>
              <a:rPr lang="en-IN" b="0" dirty="0">
                <a:solidFill>
                  <a:srgbClr val="569CD6"/>
                </a:solidFill>
                <a:effectLst/>
                <a:latin typeface="Consolas" panose="020B0609020204030204" pitchFamily="49" charset="0"/>
              </a:rPr>
              <a:t>) {</a:t>
            </a:r>
          </a:p>
          <a:p>
            <a:r>
              <a:rPr lang="en-IN" b="0" dirty="0">
                <a:solidFill>
                  <a:srgbClr val="569CD6"/>
                </a:solidFill>
                <a:effectLst/>
                <a:latin typeface="Consolas" panose="020B0609020204030204" pitchFamily="49" charset="0"/>
              </a:rPr>
              <a:t>  </a:t>
            </a:r>
            <a:r>
              <a:rPr lang="en-IN" b="0" dirty="0" err="1">
                <a:solidFill>
                  <a:srgbClr val="569CD6"/>
                </a:solidFill>
                <a:effectLst/>
                <a:latin typeface="Consolas" panose="020B0609020204030204" pitchFamily="49" charset="0"/>
              </a:rPr>
              <a:t>Vehicle.call</a:t>
            </a:r>
            <a:r>
              <a:rPr lang="en-IN" b="0" dirty="0">
                <a:solidFill>
                  <a:srgbClr val="569CD6"/>
                </a:solidFill>
                <a:effectLst/>
                <a:latin typeface="Consolas" panose="020B0609020204030204" pitchFamily="49" charset="0"/>
              </a:rPr>
              <a:t>(this, "car");</a:t>
            </a:r>
          </a:p>
          <a:p>
            <a:r>
              <a:rPr lang="en-IN" b="0" dirty="0">
                <a:solidFill>
                  <a:srgbClr val="569CD6"/>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this.carName</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carName</a:t>
            </a:r>
            <a:r>
              <a:rPr lang="en-IN" b="0" dirty="0">
                <a:solidFill>
                  <a:srgbClr val="569CD6"/>
                </a:solidFill>
                <a:effectLst/>
                <a:latin typeface="Consolas" panose="020B0609020204030204" pitchFamily="49" charset="0"/>
              </a:rPr>
              <a:t>;</a:t>
            </a:r>
          </a:p>
          <a:p>
            <a:r>
              <a:rPr lang="en-IN" b="0" dirty="0">
                <a:solidFill>
                  <a:srgbClr val="569CD6"/>
                </a:solidFill>
                <a:effectLst/>
                <a:latin typeface="Consolas" panose="020B0609020204030204" pitchFamily="49" charset="0"/>
              </a:rPr>
              <a:t>}</a:t>
            </a:r>
          </a:p>
          <a:p>
            <a:r>
              <a:rPr lang="en-IN" b="0" dirty="0" err="1">
                <a:solidFill>
                  <a:srgbClr val="569CD6"/>
                </a:solidFill>
                <a:effectLst/>
                <a:latin typeface="Consolas" panose="020B0609020204030204" pitchFamily="49" charset="0"/>
              </a:rPr>
              <a:t>Car.prototype</a:t>
            </a:r>
            <a:r>
              <a:rPr lang="en-IN" b="0" dirty="0">
                <a:solidFill>
                  <a:srgbClr val="569CD6"/>
                </a:solidFill>
                <a:effectLst/>
                <a:latin typeface="Consolas" panose="020B0609020204030204" pitchFamily="49" charset="0"/>
              </a:rPr>
              <a:t> = </a:t>
            </a:r>
            <a:r>
              <a:rPr lang="en-IN" b="0" dirty="0" err="1">
                <a:solidFill>
                  <a:srgbClr val="569CD6"/>
                </a:solidFill>
                <a:effectLst/>
                <a:latin typeface="Consolas" panose="020B0609020204030204" pitchFamily="49" charset="0"/>
              </a:rPr>
              <a:t>Object.create</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Vehicle.prototype</a:t>
            </a:r>
            <a:r>
              <a:rPr lang="en-IN" b="0" dirty="0">
                <a:solidFill>
                  <a:srgbClr val="569CD6"/>
                </a:solidFill>
                <a:effectLst/>
                <a:latin typeface="Consolas" panose="020B0609020204030204" pitchFamily="49" charset="0"/>
              </a:rPr>
              <a:t>)</a:t>
            </a:r>
          </a:p>
          <a:p>
            <a:endParaRPr lang="en-IN" b="0" dirty="0">
              <a:solidFill>
                <a:srgbClr val="569CD6"/>
              </a:solidFill>
              <a:effectLst/>
              <a:latin typeface="Consolas" panose="020B0609020204030204" pitchFamily="49" charset="0"/>
            </a:endParaRPr>
          </a:p>
          <a:p>
            <a:r>
              <a:rPr lang="en-IN" b="0" dirty="0" err="1">
                <a:solidFill>
                  <a:srgbClr val="569CD6"/>
                </a:solidFill>
                <a:effectLst/>
                <a:latin typeface="Consolas" panose="020B0609020204030204" pitchFamily="49" charset="0"/>
              </a:rPr>
              <a:t>const</a:t>
            </a:r>
            <a:r>
              <a:rPr lang="en-IN" b="0" dirty="0">
                <a:solidFill>
                  <a:srgbClr val="569CD6"/>
                </a:solidFill>
                <a:effectLst/>
                <a:latin typeface="Consolas" panose="020B0609020204030204" pitchFamily="49" charset="0"/>
              </a:rPr>
              <a:t> </a:t>
            </a:r>
            <a:r>
              <a:rPr lang="en-IN" b="0" dirty="0" err="1">
                <a:solidFill>
                  <a:srgbClr val="569CD6"/>
                </a:solidFill>
                <a:effectLst/>
                <a:latin typeface="Consolas" panose="020B0609020204030204" pitchFamily="49" charset="0"/>
              </a:rPr>
              <a:t>mercedes</a:t>
            </a:r>
            <a:r>
              <a:rPr lang="en-IN" b="0" dirty="0">
                <a:solidFill>
                  <a:srgbClr val="569CD6"/>
                </a:solidFill>
                <a:effectLst/>
                <a:latin typeface="Consolas" panose="020B0609020204030204" pitchFamily="49" charset="0"/>
              </a:rPr>
              <a:t> = new Car("</a:t>
            </a:r>
            <a:r>
              <a:rPr lang="en-IN" b="0" dirty="0" err="1">
                <a:solidFill>
                  <a:srgbClr val="569CD6"/>
                </a:solidFill>
                <a:effectLst/>
                <a:latin typeface="Consolas" panose="020B0609020204030204" pitchFamily="49" charset="0"/>
              </a:rPr>
              <a:t>mercedes</a:t>
            </a:r>
            <a:r>
              <a:rPr lang="en-IN" b="0" dirty="0">
                <a:solidFill>
                  <a:srgbClr val="569CD6"/>
                </a:solidFill>
                <a:effectLst/>
                <a:latin typeface="Consolas" panose="020B0609020204030204" pitchFamily="49" charset="0"/>
              </a:rPr>
              <a:t>");</a:t>
            </a:r>
          </a:p>
          <a:p>
            <a:r>
              <a:rPr lang="en-IN" b="0" dirty="0">
                <a:solidFill>
                  <a:srgbClr val="569CD6"/>
                </a:solidFill>
                <a:effectLst/>
                <a:latin typeface="Consolas" panose="020B0609020204030204" pitchFamily="49" charset="0"/>
              </a:rPr>
              <a:t>console.log(</a:t>
            </a:r>
            <a:r>
              <a:rPr lang="en-IN" b="0" dirty="0" err="1">
                <a:solidFill>
                  <a:srgbClr val="569CD6"/>
                </a:solidFill>
                <a:effectLst/>
                <a:latin typeface="Consolas" panose="020B0609020204030204" pitchFamily="49" charset="0"/>
              </a:rPr>
              <a:t>mercedes</a:t>
            </a:r>
            <a:r>
              <a:rPr lang="en-IN" b="0" dirty="0">
                <a:solidFill>
                  <a:srgbClr val="569CD6"/>
                </a:solidFill>
                <a:effectLst/>
                <a:latin typeface="Consolas" panose="020B0609020204030204" pitchFamily="49" charset="0"/>
              </a:rPr>
              <a:t>);</a:t>
            </a:r>
          </a:p>
          <a:p>
            <a:endParaRPr lang="en-IN" b="0" dirty="0">
              <a:solidFill>
                <a:srgbClr val="569CD6"/>
              </a:solidFill>
              <a:effectLst/>
              <a:latin typeface="Consolas" panose="020B0609020204030204" pitchFamily="49" charset="0"/>
              <a:hlinkClick r:id="rId3"/>
            </a:endParaRPr>
          </a:p>
          <a:p>
            <a:r>
              <a:rPr lang="en-IN" dirty="0">
                <a:hlinkClick r:id="rId3"/>
              </a:rPr>
              <a:t>https://developer.mozilla.org/en-US/docs/Web/JavaScript/Inheritance_and_the_prototype_chain</a:t>
            </a:r>
            <a:endParaRPr lang="en-IN" dirty="0"/>
          </a:p>
          <a:p>
            <a:r>
              <a:rPr lang="en-IN" dirty="0">
                <a:hlinkClick r:id="rId4"/>
              </a:rPr>
              <a:t>https://medium.com/javascript-scene/master-the-javascript-interview-what-s-the-difference-between-class-prototypal-inheritance-e4cd0a7562e9</a:t>
            </a:r>
            <a:endParaRPr lang="en-IN" dirty="0"/>
          </a:p>
          <a:p>
            <a:endParaRPr lang="en-IN" b="0" dirty="0">
              <a:solidFill>
                <a:srgbClr val="D4D4D4"/>
              </a:solidFill>
              <a:effectLst/>
              <a:latin typeface="Consolas" panose="020B0609020204030204" pitchFamily="49" charset="0"/>
            </a:endParaRPr>
          </a:p>
          <a:p>
            <a:r>
              <a:rPr lang="en-IN" dirty="0">
                <a:hlinkClick r:id="rId4"/>
              </a:rPr>
              <a:t>https://medium.com/javascript-scene/master-the-javascript-interview-what-s-the-difference-between-class-prototypal-inheritance-e4cd0a7562e9</a:t>
            </a:r>
            <a:endParaRPr lang="en-IN" dirty="0"/>
          </a:p>
          <a:p>
            <a:r>
              <a:rPr lang="en-IN" dirty="0">
                <a:hlinkClick r:id="rId5"/>
              </a:rPr>
              <a:t>https://medium.com/@kevincennis/prototypal-inheritance-781bccc97edb</a:t>
            </a:r>
            <a:endParaRPr lang="en-IN"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7E78168-3873-43F1-8F5E-D51F20956849}" type="slidenum">
              <a:rPr lang="en-IN" smtClean="0"/>
              <a:t>22</a:t>
            </a:fld>
            <a:endParaRPr lang="en-IN"/>
          </a:p>
        </p:txBody>
      </p:sp>
    </p:spTree>
    <p:extLst>
      <p:ext uri="{BB962C8B-B14F-4D97-AF65-F5344CB8AC3E}">
        <p14:creationId xmlns:p14="http://schemas.microsoft.com/office/powerpoint/2010/main" val="3908966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gift={</a:t>
            </a:r>
          </a:p>
          <a:p>
            <a:r>
              <a:rPr lang="en-US" dirty="0"/>
              <a:t>cost:1000,</a:t>
            </a:r>
          </a:p>
          <a:p>
            <a:r>
              <a:rPr lang="en-US" dirty="0" err="1"/>
              <a:t>getShop</a:t>
            </a:r>
            <a:r>
              <a:rPr lang="en-US" dirty="0"/>
              <a:t>: function() {</a:t>
            </a:r>
          </a:p>
          <a:p>
            <a:r>
              <a:rPr lang="en-US" dirty="0"/>
              <a:t>var self = this;</a:t>
            </a:r>
          </a:p>
          <a:p>
            <a:r>
              <a:rPr lang="en-US" dirty="0"/>
              <a:t>console.log(this);</a:t>
            </a:r>
          </a:p>
          <a:p>
            <a:r>
              <a:rPr lang="en-US" dirty="0"/>
              <a:t> </a:t>
            </a:r>
          </a:p>
          <a:p>
            <a:r>
              <a:rPr lang="en-US" dirty="0"/>
              <a:t>var </a:t>
            </a:r>
            <a:r>
              <a:rPr lang="en-US" dirty="0" err="1"/>
              <a:t>buyTwo</a:t>
            </a:r>
            <a:r>
              <a:rPr lang="en-US" dirty="0"/>
              <a:t> = function (){</a:t>
            </a:r>
          </a:p>
          <a:p>
            <a:r>
              <a:rPr lang="en-US" dirty="0" err="1"/>
              <a:t>self.cost</a:t>
            </a:r>
            <a:r>
              <a:rPr lang="en-US" dirty="0"/>
              <a:t> =2*</a:t>
            </a:r>
            <a:r>
              <a:rPr lang="en-US" dirty="0" err="1"/>
              <a:t>self.cost</a:t>
            </a:r>
            <a:r>
              <a:rPr lang="en-US" dirty="0"/>
              <a:t>;  //instead of </a:t>
            </a:r>
            <a:r>
              <a:rPr lang="en-US" dirty="0" err="1"/>
              <a:t>this.cost</a:t>
            </a:r>
            <a:r>
              <a:rPr lang="en-US" dirty="0"/>
              <a:t> to have correct output</a:t>
            </a:r>
          </a:p>
          <a:p>
            <a:r>
              <a:rPr lang="en-US" dirty="0"/>
              <a:t>};</a:t>
            </a:r>
          </a:p>
          <a:p>
            <a:r>
              <a:rPr lang="en-US" dirty="0" err="1"/>
              <a:t>buyTwo</a:t>
            </a:r>
            <a:r>
              <a:rPr lang="en-US" dirty="0"/>
              <a:t>();</a:t>
            </a:r>
          </a:p>
          <a:p>
            <a:r>
              <a:rPr lang="en-US" dirty="0"/>
              <a:t>console.log(</a:t>
            </a:r>
            <a:r>
              <a:rPr lang="en-US" dirty="0" err="1"/>
              <a:t>this.cost</a:t>
            </a:r>
            <a:r>
              <a:rPr lang="en-US" dirty="0"/>
              <a:t>);</a:t>
            </a:r>
          </a:p>
          <a:p>
            <a:r>
              <a:rPr lang="en-US" dirty="0"/>
              <a:t> </a:t>
            </a:r>
          </a:p>
          <a:p>
            <a:r>
              <a:rPr lang="en-US" dirty="0"/>
              <a:t>return "This shop has 2 items. But be ready with "+</a:t>
            </a:r>
            <a:r>
              <a:rPr lang="en-US" dirty="0" err="1"/>
              <a:t>this.cost</a:t>
            </a:r>
            <a:r>
              <a:rPr lang="en-US" dirty="0"/>
              <a:t>+" bucks";</a:t>
            </a:r>
          </a:p>
          <a:p>
            <a:r>
              <a:rPr lang="en-US" dirty="0"/>
              <a:t>}</a:t>
            </a:r>
          </a:p>
          <a:p>
            <a:r>
              <a:rPr lang="en-US" dirty="0"/>
              <a:t>};</a:t>
            </a:r>
          </a:p>
          <a:p>
            <a:r>
              <a:rPr lang="en-US" dirty="0"/>
              <a:t>console.log(</a:t>
            </a:r>
            <a:r>
              <a:rPr lang="en-US" dirty="0" err="1"/>
              <a:t>gift.getShop</a:t>
            </a:r>
            <a:r>
              <a:rPr lang="en-US" dirty="0"/>
              <a:t>());</a:t>
            </a: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23</a:t>
            </a:fld>
            <a:endParaRPr lang="en-IN"/>
          </a:p>
        </p:txBody>
      </p:sp>
    </p:spTree>
    <p:extLst>
      <p:ext uri="{BB962C8B-B14F-4D97-AF65-F5344CB8AC3E}">
        <p14:creationId xmlns:p14="http://schemas.microsoft.com/office/powerpoint/2010/main" val="2120728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var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fn</a:t>
            </a:r>
            <a:r>
              <a:rPr lang="en-US" sz="1200" dirty="0">
                <a:effectLst/>
                <a:latin typeface="Calibri" panose="020F0502020204030204" pitchFamily="34" charset="0"/>
                <a:ea typeface="Calibri" panose="020F0502020204030204" pitchFamily="34" charset="0"/>
                <a:cs typeface="Times New Roman" panose="02020603050405020304" pitchFamily="18" charset="0"/>
              </a:rPr>
              <a:t>= () =&gt; {console.log("Hello!")};</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var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fn</a:t>
            </a:r>
            <a:r>
              <a:rPr lang="en-US" sz="1200" dirty="0">
                <a:effectLst/>
                <a:latin typeface="Calibri" panose="020F0502020204030204" pitchFamily="34" charset="0"/>
                <a:ea typeface="Calibri" panose="020F0502020204030204" pitchFamily="34" charset="0"/>
                <a:cs typeface="Times New Roman" panose="02020603050405020304" pitchFamily="18" charset="0"/>
              </a:rPr>
              <a:t>= () =&gt; console.log("Hello!"); // as it has only one line code.</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var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fn</a:t>
            </a:r>
            <a:r>
              <a:rPr lang="en-US" sz="1200" dirty="0">
                <a:effectLst/>
                <a:latin typeface="Calibri" panose="020F0502020204030204" pitchFamily="34" charset="0"/>
                <a:ea typeface="Calibri" panose="020F0502020204030204" pitchFamily="34" charset="0"/>
                <a:cs typeface="Times New Roman" panose="02020603050405020304" pitchFamily="18" charset="0"/>
              </a:rPr>
              <a:t>= () =&gt; 'Hello'; //returns hello</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var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fn</a:t>
            </a:r>
            <a:r>
              <a:rPr lang="en-US" sz="1200" dirty="0">
                <a:effectLst/>
                <a:latin typeface="Calibri" panose="020F0502020204030204" pitchFamily="34" charset="0"/>
                <a:ea typeface="Calibri" panose="020F0502020204030204" pitchFamily="34" charset="0"/>
                <a:cs typeface="Times New Roman" panose="02020603050405020304" pitchFamily="18" charset="0"/>
              </a:rPr>
              <a:t>= (a, b) =&gt;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a+b</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var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fn</a:t>
            </a:r>
            <a:r>
              <a:rPr lang="en-US" sz="1200" dirty="0">
                <a:effectLst/>
                <a:latin typeface="Calibri" panose="020F0502020204030204" pitchFamily="34" charset="0"/>
                <a:ea typeface="Calibri" panose="020F0502020204030204" pitchFamily="34" charset="0"/>
                <a:cs typeface="Times New Roman" panose="02020603050405020304" pitchFamily="18" charset="0"/>
              </a:rPr>
              <a:t> = a =&gt; a+5; // only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poss</a:t>
            </a:r>
            <a:r>
              <a:rPr lang="en-US" sz="1200" dirty="0">
                <a:effectLst/>
                <a:latin typeface="Calibri" panose="020F0502020204030204" pitchFamily="34" charset="0"/>
                <a:ea typeface="Calibri" panose="020F0502020204030204" pitchFamily="34" charset="0"/>
                <a:cs typeface="Times New Roman" panose="02020603050405020304" pitchFamily="18" charset="0"/>
              </a:rPr>
              <a:t> to avoid parenthesis 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lhs</a:t>
            </a:r>
            <a:r>
              <a:rPr lang="en-US" sz="1200" dirty="0">
                <a:effectLst/>
                <a:latin typeface="Calibri" panose="020F0502020204030204" pitchFamily="34" charset="0"/>
                <a:ea typeface="Calibri" panose="020F0502020204030204" pitchFamily="34" charset="0"/>
                <a:cs typeface="Times New Roman" panose="02020603050405020304" pitchFamily="18" charset="0"/>
              </a:rPr>
              <a:t> when 1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arg</a:t>
            </a:r>
            <a:r>
              <a:rPr lang="en-US" sz="1200" dirty="0">
                <a:effectLst/>
                <a:latin typeface="Calibri" panose="020F0502020204030204" pitchFamily="34" charset="0"/>
                <a:ea typeface="Calibri" panose="020F0502020204030204" pitchFamily="34" charset="0"/>
                <a:cs typeface="Times New Roman" panose="02020603050405020304" pitchFamily="18" charset="0"/>
              </a:rPr>
              <a:t> only</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setTimeout</a:t>
            </a:r>
            <a:r>
              <a:rPr lang="en-US" sz="1200" dirty="0">
                <a:effectLst/>
                <a:latin typeface="Calibri" panose="020F0502020204030204" pitchFamily="34" charset="0"/>
                <a:ea typeface="Calibri" panose="020F0502020204030204" pitchFamily="34" charset="0"/>
                <a:cs typeface="Times New Roman" panose="02020603050405020304" pitchFamily="18" charset="0"/>
              </a:rPr>
              <a:t>(()=&gt;console.log('Hello'), 1000);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E78168-3873-43F1-8F5E-D51F20956849}" type="slidenum">
              <a:rPr lang="en-IN" smtClean="0"/>
              <a:t>24</a:t>
            </a:fld>
            <a:endParaRPr lang="en-IN"/>
          </a:p>
        </p:txBody>
      </p:sp>
    </p:spTree>
    <p:extLst>
      <p:ext uri="{BB962C8B-B14F-4D97-AF65-F5344CB8AC3E}">
        <p14:creationId xmlns:p14="http://schemas.microsoft.com/office/powerpoint/2010/main" val="3555119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in the function always refers to what calls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200" dirty="0">
                <a:effectLst/>
                <a:latin typeface="Calibri" panose="020F0502020204030204" pitchFamily="34" charset="0"/>
                <a:ea typeface="Calibri" panose="020F0502020204030204" pitchFamily="34" charset="0"/>
                <a:cs typeface="Times New Roman" panose="02020603050405020304" pitchFamily="18" charset="0"/>
              </a:rPr>
              <a:t> button or global window obj if called globally.</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‘this’ keyword causes lot of problems in coding due to context changes</a:t>
            </a:r>
            <a:endParaRPr lang="en-IN" sz="1200" dirty="0"/>
          </a:p>
          <a:p>
            <a:endParaRPr lang="en-IN" dirty="0"/>
          </a:p>
          <a:p>
            <a:pP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25</a:t>
            </a:fld>
            <a:endParaRPr lang="en-IN"/>
          </a:p>
        </p:txBody>
      </p:sp>
    </p:spTree>
    <p:extLst>
      <p:ext uri="{BB962C8B-B14F-4D97-AF65-F5344CB8AC3E}">
        <p14:creationId xmlns:p14="http://schemas.microsoft.com/office/powerpoint/2010/main" val="2568607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any parameter.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Can assign right with left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args</a:t>
            </a:r>
            <a:r>
              <a:rPr lang="en-US" sz="1200" dirty="0">
                <a:effectLst/>
                <a:latin typeface="Calibri" panose="020F0502020204030204" pitchFamily="34" charset="0"/>
                <a:ea typeface="Calibri" panose="020F0502020204030204" pitchFamily="34" charset="0"/>
                <a:cs typeface="Times New Roman" panose="02020603050405020304" pitchFamily="18" charset="0"/>
              </a:rPr>
              <a:t> but cant assign the left ones with the upcoming right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args</a:t>
            </a:r>
            <a:r>
              <a:rPr lang="en-US" sz="1200" dirty="0">
                <a:effectLst/>
                <a:latin typeface="Calibri" panose="020F0502020204030204" pitchFamily="34" charset="0"/>
                <a:ea typeface="Calibri" panose="020F0502020204030204" pitchFamily="34" charset="0"/>
                <a:cs typeface="Times New Roman" panose="02020603050405020304" pitchFamily="18" charset="0"/>
              </a:rPr>
              <a:t> as they don’t exist yet.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isequalto</a:t>
            </a:r>
            <a:r>
              <a:rPr lang="en-US" sz="1200" dirty="0">
                <a:effectLst/>
                <a:latin typeface="Calibri" panose="020F0502020204030204" pitchFamily="34" charset="0"/>
                <a:ea typeface="Calibri" panose="020F0502020204030204" pitchFamily="34" charset="0"/>
                <a:cs typeface="Times New Roman" panose="02020603050405020304" pitchFamily="18" charset="0"/>
              </a:rPr>
              <a:t>(number= compare, compare){} // error.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26</a:t>
            </a:fld>
            <a:endParaRPr lang="en-IN"/>
          </a:p>
        </p:txBody>
      </p:sp>
    </p:spTree>
    <p:extLst>
      <p:ext uri="{BB962C8B-B14F-4D97-AF65-F5344CB8AC3E}">
        <p14:creationId xmlns:p14="http://schemas.microsoft.com/office/powerpoint/2010/main" val="2958234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sum(...</a:t>
            </a:r>
            <a:r>
              <a:rPr lang="en-US" dirty="0" err="1"/>
              <a:t>toAdd</a:t>
            </a:r>
            <a:r>
              <a:rPr lang="en-US" dirty="0"/>
              <a:t>)</a:t>
            </a:r>
          </a:p>
          <a:p>
            <a:r>
              <a:rPr lang="en-US" dirty="0"/>
              <a:t>{</a:t>
            </a:r>
          </a:p>
          <a:p>
            <a:r>
              <a:rPr lang="en-US" dirty="0"/>
              <a:t>  console.log(</a:t>
            </a:r>
            <a:r>
              <a:rPr lang="en-US" dirty="0" err="1"/>
              <a:t>toAdd</a:t>
            </a:r>
            <a:r>
              <a:rPr lang="en-US" dirty="0"/>
              <a:t>);</a:t>
            </a:r>
          </a:p>
          <a:p>
            <a:r>
              <a:rPr lang="en-US" dirty="0"/>
              <a:t>}</a:t>
            </a:r>
          </a:p>
          <a:p>
            <a:r>
              <a:rPr lang="en-US" dirty="0"/>
              <a:t>sum(100, 200, "300"); // no error. </a:t>
            </a:r>
            <a:r>
              <a:rPr lang="en-US" dirty="0" err="1"/>
              <a:t>Toadd</a:t>
            </a:r>
            <a:r>
              <a:rPr lang="en-US" dirty="0"/>
              <a:t> becomes an array of these 3 values. o/p- 300300</a:t>
            </a:r>
          </a:p>
          <a:p>
            <a:endParaRPr lang="en-US" dirty="0"/>
          </a:p>
          <a:p>
            <a:r>
              <a:rPr lang="en-US" dirty="0"/>
              <a:t>let numbers=[100, 200, 300];</a:t>
            </a:r>
          </a:p>
          <a:p>
            <a:r>
              <a:rPr lang="en-US" dirty="0"/>
              <a:t>console.log(</a:t>
            </a:r>
            <a:r>
              <a:rPr lang="en-US" dirty="0" err="1"/>
              <a:t>Math.max</a:t>
            </a:r>
            <a:r>
              <a:rPr lang="en-US" dirty="0"/>
              <a:t>(...numbers)); // spread to individual values. </a:t>
            </a:r>
            <a:r>
              <a:rPr lang="en-US" dirty="0" err="1"/>
              <a:t>Opp</a:t>
            </a:r>
            <a:r>
              <a:rPr lang="en-US" dirty="0"/>
              <a:t> of rest.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t>https://medium.com/@luke_smaki/javascript-es6-spread-operator-and-rest-parameters-b3e89d112281</a:t>
            </a:r>
          </a:p>
          <a:p>
            <a:pPr>
              <a:lnSpc>
                <a:spcPct val="107000"/>
              </a:lnSpc>
              <a:spcAft>
                <a:spcPts val="800"/>
              </a:spcAft>
            </a:pPr>
            <a:r>
              <a:rPr lang="en-IN" dirty="0">
                <a:hlinkClick r:id="rId3"/>
              </a:rPr>
              <a:t>https://medium.com/javascript-in-plain-english/es6-spread-parameter-vs-rest-operator-5e3c924c4e1f</a:t>
            </a:r>
            <a:endParaRPr lang="en-IN" dirty="0"/>
          </a:p>
          <a:p>
            <a:pPr>
              <a:lnSpc>
                <a:spcPct val="107000"/>
              </a:lnSpc>
              <a:spcAft>
                <a:spcPts val="800"/>
              </a:spcAft>
            </a:pPr>
            <a:r>
              <a:rPr lang="en-IN" dirty="0">
                <a:hlinkClick r:id="rId4"/>
              </a:rPr>
              <a:t>https://developer.mozilla.org/en-US/docs/Web/JavaScript/Reference/Operators/Spread_syntax</a:t>
            </a: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27</a:t>
            </a:fld>
            <a:endParaRPr lang="en-IN"/>
          </a:p>
        </p:txBody>
      </p:sp>
    </p:spTree>
    <p:extLst>
      <p:ext uri="{BB962C8B-B14F-4D97-AF65-F5344CB8AC3E}">
        <p14:creationId xmlns:p14="http://schemas.microsoft.com/office/powerpoint/2010/main" val="1033929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dirty="0">
                <a:hlinkClick r:id="rId3"/>
              </a:rPr>
              <a:t>https://developer.mozilla.org/en-US/docs/Web/JavaScript/Reference/Operators/Destructuring_assignment</a:t>
            </a:r>
            <a:endParaRPr lang="en-IN" dirty="0"/>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numbers=[1,2,3];</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a,b,c,d</a:t>
            </a:r>
            <a:r>
              <a:rPr lang="en-US" sz="1200" dirty="0">
                <a:effectLst/>
                <a:latin typeface="Calibri" panose="020F0502020204030204" pitchFamily="34" charset="0"/>
                <a:ea typeface="Calibri" panose="020F0502020204030204" pitchFamily="34" charset="0"/>
                <a:cs typeface="Times New Roman" panose="02020603050405020304" pitchFamily="18" charset="0"/>
              </a:rPr>
              <a:t>] = numbers; //a=1, b=2. Good way to extract value. Original array still persists. D= undefined.</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[e, ...f] = numbers; //a=1, b=[2,3]</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[g, h,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dirty="0">
                <a:effectLst/>
                <a:latin typeface="Calibri" panose="020F0502020204030204" pitchFamily="34" charset="0"/>
                <a:ea typeface="Calibri" panose="020F0502020204030204" pitchFamily="34" charset="0"/>
                <a:cs typeface="Times New Roman" panose="02020603050405020304" pitchFamily="18" charset="0"/>
              </a:rPr>
              <a:t>, j="default"] = numbers // d= default</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swapping too-</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k=2;</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l=6;</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k,l</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l,k</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var obj={</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name:"a</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greet:function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(){console.log("hello");}</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//Alias-</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{name, greet: hello} = obj;</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hello(); // no error. </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//greet(); // error as we can use only alias now.</a:t>
            </a: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28</a:t>
            </a:fld>
            <a:endParaRPr lang="en-IN"/>
          </a:p>
        </p:txBody>
      </p:sp>
    </p:spTree>
    <p:extLst>
      <p:ext uri="{BB962C8B-B14F-4D97-AF65-F5344CB8AC3E}">
        <p14:creationId xmlns:p14="http://schemas.microsoft.com/office/powerpoint/2010/main" val="569763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https://medium.com/@vigowebs/frequently-asked-es6-interview-questions-and-answers-e3fb7f2dba2</a:t>
            </a:r>
            <a:endParaRPr lang="en-IN" dirty="0"/>
          </a:p>
          <a:p>
            <a:r>
              <a:rPr lang="en-IN" dirty="0">
                <a:hlinkClick r:id="rId4"/>
              </a:rPr>
              <a:t>https://developer.mozilla.org/en-US/docs/Web/JavaScript/Reference/Global_Objects/Map</a:t>
            </a:r>
            <a:endParaRPr lang="en-IN" dirty="0"/>
          </a:p>
          <a:p>
            <a:r>
              <a:rPr lang="en-IN" dirty="0">
                <a:hlinkClick r:id="rId5"/>
              </a:rPr>
              <a:t>https://medium.com/ecmascript-2015/es6-set-map-weak-a2aeb7e2d384</a:t>
            </a: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30</a:t>
            </a:fld>
            <a:endParaRPr lang="en-IN"/>
          </a:p>
        </p:txBody>
      </p:sp>
    </p:spTree>
    <p:extLst>
      <p:ext uri="{BB962C8B-B14F-4D97-AF65-F5344CB8AC3E}">
        <p14:creationId xmlns:p14="http://schemas.microsoft.com/office/powerpoint/2010/main" val="3024442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https://developer.mozilla.org/en-US/docs/Web/JavaScript/Reference/Global_Objects/Symbol</a:t>
            </a:r>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If a symbol is defined and that is used to define a property in an object with its reference, don’t use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obj.getOwnPropertyNames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Instead use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getOwnPropertySymbol</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objname</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31</a:t>
            </a:fld>
            <a:endParaRPr lang="en-IN"/>
          </a:p>
        </p:txBody>
      </p:sp>
    </p:spTree>
    <p:extLst>
      <p:ext uri="{BB962C8B-B14F-4D97-AF65-F5344CB8AC3E}">
        <p14:creationId xmlns:p14="http://schemas.microsoft.com/office/powerpoint/2010/main" val="61838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t>Var is function scope and has hoisting property- can be used before </a:t>
            </a:r>
            <a:r>
              <a:rPr lang="en-US" dirty="0" err="1"/>
              <a:t>initialising</a:t>
            </a:r>
            <a:r>
              <a:rPr lang="en-US" dirty="0"/>
              <a:t>.</a:t>
            </a:r>
            <a:endParaRPr lang="en-IN" dirty="0"/>
          </a:p>
          <a:p>
            <a:pPr>
              <a:lnSpc>
                <a:spcPct val="107000"/>
              </a:lnSpc>
              <a:spcAft>
                <a:spcPts val="800"/>
              </a:spcAft>
            </a:pPr>
            <a:r>
              <a:rPr lang="en-US" dirty="0"/>
              <a:t>Let is not hoisted and block scoped. But if function definition has the variable and called after its initialized with let then that works as its declared before using. That function call before defining with let wont work. Cant declare let in same scope more than once but  var possible. But in diff scope, its possible.</a:t>
            </a:r>
            <a:endParaRPr lang="en-IN" dirty="0"/>
          </a:p>
          <a:p>
            <a:pPr>
              <a:lnSpc>
                <a:spcPct val="107000"/>
              </a:lnSpc>
              <a:spcAft>
                <a:spcPts val="800"/>
              </a:spcAft>
            </a:pPr>
            <a:r>
              <a:rPr lang="en-US" dirty="0"/>
              <a:t>Const cannot be assigned again/changed. But const array or object can be changed as we change its value but not the reference address within those names.</a:t>
            </a:r>
          </a:p>
          <a:p>
            <a:pPr>
              <a:lnSpc>
                <a:spcPct val="107000"/>
              </a:lnSpc>
              <a:spcAft>
                <a:spcPts val="800"/>
              </a:spcAft>
            </a:pPr>
            <a:endParaRPr lang="en-US" dirty="0"/>
          </a:p>
          <a:p>
            <a:pPr>
              <a:lnSpc>
                <a:spcPct val="107000"/>
              </a:lnSpc>
              <a:spcAft>
                <a:spcPts val="800"/>
              </a:spcAft>
            </a:pPr>
            <a:r>
              <a:rPr lang="en-US" dirty="0"/>
              <a:t>Show this in gifting function perspective</a:t>
            </a:r>
            <a:endParaRPr lang="en-IN" dirty="0"/>
          </a:p>
          <a:p>
            <a:pPr>
              <a:lnSpc>
                <a:spcPct val="107000"/>
              </a:lnSpc>
              <a:spcAft>
                <a:spcPts val="800"/>
              </a:spcAft>
            </a:pP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3</a:t>
            </a:fld>
            <a:endParaRPr lang="en-IN"/>
          </a:p>
        </p:txBody>
      </p:sp>
    </p:spTree>
    <p:extLst>
      <p:ext uri="{BB962C8B-B14F-4D97-AF65-F5344CB8AC3E}">
        <p14:creationId xmlns:p14="http://schemas.microsoft.com/office/powerpoint/2010/main" val="3360992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200" dirty="0">
                <a:effectLst/>
                <a:latin typeface="Calibri" panose="020F0502020204030204" pitchFamily="34" charset="0"/>
                <a:ea typeface="Calibri" panose="020F0502020204030204" pitchFamily="34" charset="0"/>
                <a:cs typeface="Times New Roman" panose="02020603050405020304" pitchFamily="18" charset="0"/>
              </a:rPr>
              <a:t> for string, array, maps, sets. These are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iterables</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Typeof</a:t>
            </a:r>
            <a:r>
              <a:rPr lang="en-US" sz="1200" dirty="0">
                <a:effectLst/>
                <a:latin typeface="Calibri" panose="020F0502020204030204" pitchFamily="34" charset="0"/>
                <a:ea typeface="Calibri" panose="020F0502020204030204" pitchFamily="34" charset="0"/>
                <a:cs typeface="Times New Roman" panose="02020603050405020304" pitchFamily="18" charset="0"/>
              </a:rPr>
              <a:t> num[</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Symbol.iterator</a:t>
            </a:r>
            <a:r>
              <a:rPr lang="en-US" sz="1200" dirty="0">
                <a:effectLst/>
                <a:latin typeface="Calibri" panose="020F0502020204030204" pitchFamily="34" charset="0"/>
                <a:ea typeface="Calibri" panose="020F0502020204030204" pitchFamily="34" charset="0"/>
                <a:cs typeface="Times New Roman" panose="02020603050405020304" pitchFamily="18" charset="0"/>
              </a:rPr>
              <a:t>] should give a  function and not undefined,  then we can iterate over it using for of. Write own iterator method so that obj can be iterated using for of.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iterable</a:t>
            </a:r>
            <a:r>
              <a:rPr lang="en-US" sz="1200" dirty="0">
                <a:effectLst/>
                <a:latin typeface="Calibri" panose="020F0502020204030204" pitchFamily="34" charset="0"/>
                <a:ea typeface="Calibri" panose="020F0502020204030204" pitchFamily="34" charset="0"/>
                <a:cs typeface="Times New Roman" panose="02020603050405020304" pitchFamily="18" charset="0"/>
              </a:rPr>
              <a:t> =[1,2,3];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Function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createIterator</a:t>
            </a:r>
            <a:r>
              <a:rPr lang="en-US" sz="1200" dirty="0">
                <a:effectLst/>
                <a:latin typeface="Calibri" panose="020F0502020204030204" pitchFamily="34" charset="0"/>
                <a:ea typeface="Calibri" panose="020F0502020204030204" pitchFamily="34" charset="0"/>
                <a:cs typeface="Times New Roman" panose="02020603050405020304" pitchFamily="18" charset="0"/>
              </a:rPr>
              <a:t>(array){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count =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Return{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Next: function(){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Reutn</a:t>
            </a:r>
            <a:r>
              <a:rPr lang="en-US" sz="1200" dirty="0">
                <a:effectLst/>
                <a:latin typeface="Calibri" panose="020F0502020204030204" pitchFamily="34" charset="0"/>
                <a:ea typeface="Calibri" panose="020F0502020204030204" pitchFamily="34" charset="0"/>
                <a:cs typeface="Times New Roman" panose="02020603050405020304" pitchFamily="18" charset="0"/>
              </a:rPr>
              <a:t> count&lt;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array.length</a:t>
            </a:r>
            <a:r>
              <a:rPr lang="en-US" sz="1200" dirty="0">
                <a:effectLst/>
                <a:latin typeface="Calibri" panose="020F0502020204030204" pitchFamily="34" charset="0"/>
                <a:ea typeface="Calibri" panose="020F0502020204030204" pitchFamily="34" charset="0"/>
                <a:cs typeface="Times New Roman" panose="02020603050405020304" pitchFamily="18" charset="0"/>
              </a:rPr>
              <a:t>? {value: array[count++],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done:false</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value:undefined</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done:true</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myIterator</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createIterator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iterable</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myIterator.next</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myIterator.next</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myIterator.next</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Console.log(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myIterator.next</a:t>
            </a:r>
            <a:r>
              <a:rPr lang="en-US" sz="1200" dirty="0">
                <a:effectLst/>
                <a:latin typeface="Calibri" panose="020F0502020204030204" pitchFamily="34" charset="0"/>
                <a:ea typeface="Calibri" panose="020F0502020204030204" pitchFamily="34" charset="0"/>
                <a:cs typeface="Times New Roman" panose="02020603050405020304" pitchFamily="18" charset="0"/>
              </a:rPr>
              <a:t>());	//done true</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Person[</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Symbol.iterator</a:t>
            </a:r>
            <a:r>
              <a:rPr lang="en-US" sz="1200" dirty="0">
                <a:effectLst/>
                <a:latin typeface="Calibri" panose="020F0502020204030204" pitchFamily="34" charset="0"/>
                <a:ea typeface="Calibri" panose="020F0502020204030204" pitchFamily="34" charset="0"/>
                <a:cs typeface="Times New Roman" panose="02020603050405020304" pitchFamily="18" charset="0"/>
              </a:rPr>
              <a:t>] = function(){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properties=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object.keys</a:t>
            </a:r>
            <a:r>
              <a:rPr lang="en-US" sz="1200" dirty="0">
                <a:effectLst/>
                <a:latin typeface="Calibri" panose="020F0502020204030204" pitchFamily="34" charset="0"/>
                <a:ea typeface="Calibri" panose="020F0502020204030204" pitchFamily="34" charset="0"/>
                <a:cs typeface="Times New Roman" panose="02020603050405020304" pitchFamily="18" charset="0"/>
              </a:rPr>
              <a:t>(person);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count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isDone</a:t>
            </a:r>
            <a:r>
              <a:rPr lang="en-US" sz="1200" dirty="0">
                <a:effectLst/>
                <a:latin typeface="Calibri" panose="020F0502020204030204" pitchFamily="34" charset="0"/>
                <a:ea typeface="Calibri" panose="020F0502020204030204" pitchFamily="34" charset="0"/>
                <a:cs typeface="Times New Roman" panose="02020603050405020304" pitchFamily="18" charset="0"/>
              </a:rPr>
              <a:t> =false;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 next = () =&gt;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If(count &gt;=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properties.length</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isDone</a:t>
            </a:r>
            <a:r>
              <a:rPr lang="en-US" sz="1200" dirty="0">
                <a:effectLst/>
                <a:latin typeface="Calibri" panose="020F0502020204030204" pitchFamily="34" charset="0"/>
                <a:ea typeface="Calibri" panose="020F0502020204030204" pitchFamily="34" charset="0"/>
                <a:cs typeface="Times New Roman" panose="02020603050405020304" pitchFamily="18" charset="0"/>
              </a:rPr>
              <a:t> =true;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Return{done: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isDone</a:t>
            </a:r>
            <a:r>
              <a:rPr lang="en-US" sz="1200" dirty="0">
                <a:effectLst/>
                <a:latin typeface="Calibri" panose="020F0502020204030204" pitchFamily="34" charset="0"/>
                <a:ea typeface="Calibri" panose="020F0502020204030204" pitchFamily="34" charset="0"/>
                <a:cs typeface="Times New Roman" panose="02020603050405020304" pitchFamily="18" charset="0"/>
              </a:rPr>
              <a:t>, value: this[properties[count++]]}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Return {next};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E78168-3873-43F1-8F5E-D51F20956849}" type="slidenum">
              <a:rPr lang="en-IN" smtClean="0"/>
              <a:t>32</a:t>
            </a:fld>
            <a:endParaRPr lang="en-IN"/>
          </a:p>
        </p:txBody>
      </p:sp>
    </p:spTree>
    <p:extLst>
      <p:ext uri="{BB962C8B-B14F-4D97-AF65-F5344CB8AC3E}">
        <p14:creationId xmlns:p14="http://schemas.microsoft.com/office/powerpoint/2010/main" val="2661542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function* g(){    //or function *g(){}</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console.log("First");</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yield 1;</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console.log("second");</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yield 2;</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console.log("third");</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let generator=g();</a:t>
            </a:r>
          </a:p>
          <a:p>
            <a:pPr>
              <a:lnSpc>
                <a:spcPct val="107000"/>
              </a:lnSpc>
              <a:spcAft>
                <a:spcPts val="80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generator.next</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generator.next</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33</a:t>
            </a:fld>
            <a:endParaRPr lang="en-IN"/>
          </a:p>
        </p:txBody>
      </p:sp>
    </p:spTree>
    <p:extLst>
      <p:ext uri="{BB962C8B-B14F-4D97-AF65-F5344CB8AC3E}">
        <p14:creationId xmlns:p14="http://schemas.microsoft.com/office/powerpoint/2010/main" val="3901334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onclick</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myFunction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Go Back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window.history.back</a:t>
            </a:r>
            <a:r>
              <a:rPr lang="en-US" b="0" i="0" dirty="0">
                <a:solidFill>
                  <a:srgbClr val="000000"/>
                </a:solidFill>
                <a:effectLst/>
                <a:latin typeface="Consolas" panose="020B0609020204030204" pitchFamily="49" charset="0"/>
              </a:rPr>
              <a:t>()/forward()/go();</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p>
          <a:p>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Show geolocation HTML code</a:t>
            </a:r>
          </a:p>
          <a:p>
            <a:endParaRPr lang="en-US" b="0" i="0" dirty="0">
              <a:solidFill>
                <a:srgbClr val="0000CD"/>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Requires code at the server to send events to front end and JS code at front end to handle and display the data received. Will look into this in the backend course.</a:t>
            </a:r>
          </a:p>
          <a:p>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34</a:t>
            </a:fld>
            <a:endParaRPr lang="en-IN"/>
          </a:p>
        </p:txBody>
      </p:sp>
    </p:spTree>
    <p:extLst>
      <p:ext uri="{BB962C8B-B14F-4D97-AF65-F5344CB8AC3E}">
        <p14:creationId xmlns:p14="http://schemas.microsoft.com/office/powerpoint/2010/main" val="1166316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Eg.</a:t>
            </a:r>
            <a:r>
              <a:rPr lang="en-US" dirty="0"/>
              <a:t> Storing the items in cart by a guest who is not logged in, to appear again if browser closed.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html5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HTML5, application data had to be stored in cookies, included in every server request. Web storage is more secure, and large amounts of data can be stored locally (at least 5MB) and information is never transferred to the server. So without affecting website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a:t>
            </a:r>
            <a:r>
              <a:rPr lang="en-IN" dirty="0" err="1"/>
              <a:t>sessionStorage</a:t>
            </a:r>
            <a:r>
              <a:rPr lang="en-IN" dirty="0"/>
              <a:t>, data lost when the browser tab is closed)</a:t>
            </a:r>
          </a:p>
          <a:p>
            <a:endParaRPr lang="en-IN" dirty="0"/>
          </a:p>
        </p:txBody>
      </p:sp>
      <p:sp>
        <p:nvSpPr>
          <p:cNvPr id="4" name="Slide Number Placeholder 3"/>
          <p:cNvSpPr>
            <a:spLocks noGrp="1"/>
          </p:cNvSpPr>
          <p:nvPr>
            <p:ph type="sldNum" sz="quarter" idx="5"/>
          </p:nvPr>
        </p:nvSpPr>
        <p:spPr/>
        <p:txBody>
          <a:bodyPr/>
          <a:lstStyle/>
          <a:p>
            <a:fld id="{4662E6B2-A2FE-4DFB-8B11-D81E28D17C8C}" type="slidenum">
              <a:rPr lang="en-IN" smtClean="0"/>
              <a:t>35</a:t>
            </a:fld>
            <a:endParaRPr lang="en-IN"/>
          </a:p>
        </p:txBody>
      </p:sp>
    </p:spTree>
    <p:extLst>
      <p:ext uri="{BB962C8B-B14F-4D97-AF65-F5344CB8AC3E}">
        <p14:creationId xmlns:p14="http://schemas.microsoft.com/office/powerpoint/2010/main" val="3093910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for(let </a:t>
            </a:r>
            <a:r>
              <a:rPr lang="en-IN" dirty="0" err="1"/>
              <a:t>i</a:t>
            </a:r>
            <a:r>
              <a:rPr lang="en-IN" dirty="0"/>
              <a:t>=0;i&lt;</a:t>
            </a:r>
            <a:r>
              <a:rPr lang="en-IN" dirty="0" err="1"/>
              <a:t>localStorage.length</a:t>
            </a:r>
            <a:r>
              <a:rPr lang="en-IN" dirty="0"/>
              <a:t>; </a:t>
            </a:r>
            <a:r>
              <a:rPr lang="en-IN" dirty="0" err="1"/>
              <a:t>i</a:t>
            </a:r>
            <a:r>
              <a:rPr lang="en-IN" dirty="0"/>
              <a:t>++){console.log(</a:t>
            </a:r>
            <a:r>
              <a:rPr lang="en-IN" dirty="0" err="1"/>
              <a:t>localStorage.key</a:t>
            </a:r>
            <a:r>
              <a:rPr lang="en-IN" dirty="0"/>
              <a:t>(</a:t>
            </a:r>
            <a:r>
              <a:rPr lang="en-IN" dirty="0" err="1"/>
              <a:t>i</a:t>
            </a:r>
            <a:r>
              <a:rPr lang="en-IN" dirty="0"/>
              <a:t>));}</a:t>
            </a:r>
          </a:p>
          <a:p>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36</a:t>
            </a:fld>
            <a:endParaRPr lang="en-IN"/>
          </a:p>
        </p:txBody>
      </p:sp>
    </p:spTree>
    <p:extLst>
      <p:ext uri="{BB962C8B-B14F-4D97-AF65-F5344CB8AC3E}">
        <p14:creationId xmlns:p14="http://schemas.microsoft.com/office/powerpoint/2010/main" val="3570344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Arial" panose="020B0604020202020204" pitchFamily="34" charset="0"/>
              </a:rPr>
              <a:t>Web Workers</a:t>
            </a:r>
            <a:r>
              <a:rPr lang="en-US" b="0" i="0" dirty="0">
                <a:solidFill>
                  <a:srgbClr val="333333"/>
                </a:solidFill>
                <a:effectLst/>
                <a:latin typeface="Arial" panose="020B0604020202020204" pitchFamily="34" charset="0"/>
              </a:rPr>
              <a:t> makes it possible to run a script operation in a background thread separate from the main execution thread of a web application. The advantage of this is that laborious processing can be performed in a separate thread, allowing the main (usually the UI) thread to run without being blocked/slowed down.</a:t>
            </a:r>
          </a:p>
          <a:p>
            <a:r>
              <a:rPr lang="en-US" b="0" i="0" dirty="0">
                <a:solidFill>
                  <a:srgbClr val="333333"/>
                </a:solidFill>
                <a:effectLst/>
                <a:latin typeface="Arial" panose="020B0604020202020204" pitchFamily="34" charset="0"/>
              </a:rPr>
              <a:t>A worker is an object created using a constructor (e.g. </a:t>
            </a:r>
            <a:r>
              <a:rPr lang="en-US" b="0" i="0" u="none" strike="noStrike" dirty="0">
                <a:solidFill>
                  <a:srgbClr val="3D7E9A"/>
                </a:solidFill>
                <a:effectLst/>
                <a:latin typeface="Arial" panose="020B0604020202020204" pitchFamily="34" charset="0"/>
                <a:hlinkClick r:id="rId3"/>
              </a:rPr>
              <a:t>Worker()</a:t>
            </a:r>
            <a:r>
              <a:rPr lang="en-US" b="0" i="0" dirty="0">
                <a:solidFill>
                  <a:srgbClr val="333333"/>
                </a:solidFill>
                <a:effectLst/>
                <a:latin typeface="Arial" panose="020B0604020202020204" pitchFamily="34" charset="0"/>
              </a:rPr>
              <a:t>) that runs a named JavaScript file — this file contains the code that will run in the worker thread; workers run in another global context that is different from the current </a:t>
            </a:r>
            <a:r>
              <a:rPr lang="en-US" b="0" i="0" u="none" strike="noStrike" dirty="0">
                <a:solidFill>
                  <a:srgbClr val="3D7E9A"/>
                </a:solidFill>
                <a:effectLst/>
                <a:latin typeface="Arial" panose="020B0604020202020204" pitchFamily="34" charset="0"/>
                <a:hlinkClick r:id="rId4"/>
              </a:rPr>
              <a:t>window</a:t>
            </a:r>
            <a:r>
              <a:rPr lang="en-US" b="0" i="0" dirty="0">
                <a:solidFill>
                  <a:srgbClr val="333333"/>
                </a:solidFill>
                <a:effectLst/>
                <a:latin typeface="Arial" panose="020B0604020202020204" pitchFamily="34" charset="0"/>
              </a:rPr>
              <a:t>. </a:t>
            </a:r>
          </a:p>
          <a:p>
            <a:r>
              <a:rPr lang="en-US" b="0" i="0" dirty="0">
                <a:solidFill>
                  <a:srgbClr val="333333"/>
                </a:solidFill>
                <a:effectLst/>
                <a:latin typeface="Arial" panose="020B0604020202020204" pitchFamily="34" charset="0"/>
              </a:rPr>
              <a:t>you can't directly manipulate the DOM from inside a worker, or use some default methods and properties of the </a:t>
            </a:r>
            <a:r>
              <a:rPr lang="en-US" b="0" i="0" u="none" strike="noStrike" dirty="0">
                <a:solidFill>
                  <a:srgbClr val="3D7E9A"/>
                </a:solidFill>
                <a:effectLst/>
                <a:latin typeface="Arial" panose="020B0604020202020204" pitchFamily="34" charset="0"/>
                <a:hlinkClick r:id="rId4"/>
              </a:rPr>
              <a:t>window</a:t>
            </a:r>
            <a:r>
              <a:rPr lang="en-US" b="0" i="0" dirty="0">
                <a:solidFill>
                  <a:srgbClr val="333333"/>
                </a:solidFill>
                <a:effectLst/>
                <a:latin typeface="Arial" panose="020B0604020202020204" pitchFamily="34" charset="0"/>
              </a:rPr>
              <a:t> object.</a:t>
            </a:r>
          </a:p>
          <a:p>
            <a:r>
              <a:rPr lang="en-US" b="0" i="0" dirty="0">
                <a:solidFill>
                  <a:srgbClr val="333333"/>
                </a:solidFill>
                <a:effectLst/>
                <a:latin typeface="Arial" panose="020B0604020202020204" pitchFamily="34" charset="0"/>
              </a:rPr>
              <a:t>Data is sent between workers and the main thread via a system of messages</a:t>
            </a:r>
          </a:p>
          <a:p>
            <a:r>
              <a:rPr lang="en-US" b="0" i="0" dirty="0">
                <a:solidFill>
                  <a:srgbClr val="333333"/>
                </a:solidFill>
                <a:effectLst/>
                <a:latin typeface="Arial" panose="020B0604020202020204" pitchFamily="34" charset="0"/>
              </a:rPr>
              <a:t>Workers may in turn spawn new workers, as long as those workers are hosted within the same origin as the parent page. </a:t>
            </a:r>
          </a:p>
          <a:p>
            <a:r>
              <a:rPr lang="en-US" dirty="0">
                <a:solidFill>
                  <a:srgbClr val="0077AA"/>
                </a:solidFill>
                <a:effectLst/>
              </a:rPr>
              <a:t>var</a:t>
            </a:r>
            <a:r>
              <a:rPr lang="en-US" dirty="0"/>
              <a:t> </a:t>
            </a:r>
            <a:r>
              <a:rPr lang="en-US" dirty="0" err="1"/>
              <a:t>myWorker</a:t>
            </a:r>
            <a:r>
              <a:rPr lang="en-US" dirty="0"/>
              <a:t> </a:t>
            </a:r>
            <a:r>
              <a:rPr lang="en-US" dirty="0">
                <a:solidFill>
                  <a:srgbClr val="9A6E3A"/>
                </a:solidFill>
                <a:effectLst/>
              </a:rPr>
              <a:t>=</a:t>
            </a:r>
            <a:r>
              <a:rPr lang="en-US" dirty="0"/>
              <a:t> </a:t>
            </a:r>
            <a:r>
              <a:rPr lang="en-US" dirty="0">
                <a:solidFill>
                  <a:srgbClr val="0077AA"/>
                </a:solidFill>
                <a:effectLst/>
              </a:rPr>
              <a:t>new</a:t>
            </a:r>
            <a:r>
              <a:rPr lang="en-US" dirty="0"/>
              <a:t> </a:t>
            </a:r>
            <a:r>
              <a:rPr lang="en-US" dirty="0">
                <a:solidFill>
                  <a:srgbClr val="DD4A68"/>
                </a:solidFill>
                <a:effectLst/>
              </a:rPr>
              <a:t>Worker</a:t>
            </a:r>
            <a:r>
              <a:rPr lang="en-US" dirty="0">
                <a:solidFill>
                  <a:srgbClr val="999999"/>
                </a:solidFill>
                <a:effectLst/>
              </a:rPr>
              <a:t>(</a:t>
            </a:r>
            <a:r>
              <a:rPr lang="en-US" dirty="0">
                <a:solidFill>
                  <a:srgbClr val="669900"/>
                </a:solidFill>
                <a:effectLst/>
              </a:rPr>
              <a:t>'worker.js'</a:t>
            </a:r>
            <a:r>
              <a:rPr lang="en-US" dirty="0">
                <a:solidFill>
                  <a:srgbClr val="999999"/>
                </a:solidFill>
                <a:effectLst/>
              </a:rPr>
              <a:t>);</a:t>
            </a:r>
            <a:endParaRPr lang="en-IN" dirty="0"/>
          </a:p>
        </p:txBody>
      </p:sp>
      <p:sp>
        <p:nvSpPr>
          <p:cNvPr id="4" name="Slide Number Placeholder 3"/>
          <p:cNvSpPr>
            <a:spLocks noGrp="1"/>
          </p:cNvSpPr>
          <p:nvPr>
            <p:ph type="sldNum" sz="quarter" idx="5"/>
          </p:nvPr>
        </p:nvSpPr>
        <p:spPr/>
        <p:txBody>
          <a:bodyPr/>
          <a:lstStyle/>
          <a:p>
            <a:fld id="{25F3E77A-A9D9-4C17-91CA-EBC6EF9C985E}" type="slidenum">
              <a:rPr lang="en-IN" smtClean="0"/>
              <a:t>37</a:t>
            </a:fld>
            <a:endParaRPr lang="en-IN"/>
          </a:p>
        </p:txBody>
      </p:sp>
    </p:spTree>
    <p:extLst>
      <p:ext uri="{BB962C8B-B14F-4D97-AF65-F5344CB8AC3E}">
        <p14:creationId xmlns:p14="http://schemas.microsoft.com/office/powerpoint/2010/main" val="784370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a:t>
            </a:r>
            <a:r>
              <a:rPr lang="en-IN" dirty="0" err="1"/>
              <a:t>img</a:t>
            </a:r>
            <a:r>
              <a:rPr lang="en-IN" dirty="0"/>
              <a:t> draggable="true" </a:t>
            </a:r>
            <a:r>
              <a:rPr lang="en-IN" dirty="0" err="1"/>
              <a:t>src</a:t>
            </a:r>
            <a:r>
              <a:rPr lang="en-IN" dirty="0"/>
              <a:t>="https://upload.wikimedia.org/</a:t>
            </a:r>
            <a:r>
              <a:rPr lang="en-IN" dirty="0" err="1"/>
              <a:t>wikipedia</a:t>
            </a:r>
            <a:r>
              <a:rPr lang="en-IN" dirty="0"/>
              <a:t>/commons/a/a3/VideoWiki_Drag_and_Drop_Editing_User_interface.gif"&gt;</a:t>
            </a:r>
          </a:p>
          <a:p>
            <a:endParaRPr lang="en-IN" dirty="0"/>
          </a:p>
          <a:p>
            <a:r>
              <a:rPr lang="en-IN" dirty="0">
                <a:hlinkClick r:id="rId3"/>
              </a:rPr>
              <a:t>https://developer.mozilla.org/en-US/docs/Web/API/HTML_Drag_and_Drop_API</a:t>
            </a:r>
            <a:endParaRPr lang="en-IN" dirty="0"/>
          </a:p>
        </p:txBody>
      </p:sp>
      <p:sp>
        <p:nvSpPr>
          <p:cNvPr id="4" name="Slide Number Placeholder 3"/>
          <p:cNvSpPr>
            <a:spLocks noGrp="1"/>
          </p:cNvSpPr>
          <p:nvPr>
            <p:ph type="sldNum" sz="quarter" idx="5"/>
          </p:nvPr>
        </p:nvSpPr>
        <p:spPr/>
        <p:txBody>
          <a:bodyPr/>
          <a:lstStyle/>
          <a:p>
            <a:fld id="{4662E6B2-A2FE-4DFB-8B11-D81E28D17C8C}" type="slidenum">
              <a:rPr lang="en-IN" smtClean="0"/>
              <a:t>38</a:t>
            </a:fld>
            <a:endParaRPr lang="en-IN"/>
          </a:p>
        </p:txBody>
      </p:sp>
    </p:spTree>
    <p:extLst>
      <p:ext uri="{BB962C8B-B14F-4D97-AF65-F5344CB8AC3E}">
        <p14:creationId xmlns:p14="http://schemas.microsoft.com/office/powerpoint/2010/main" val="1521429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script files included one after another, they are like the code pasted at that place. There may be problems where global variables in them are of same name and hence overwrite in this file.</a:t>
            </a:r>
            <a:endParaRPr lang="en-IN" dirty="0"/>
          </a:p>
          <a:p>
            <a:r>
              <a:rPr lang="en-US" dirty="0"/>
              <a:t>For this we need different namespaces for each. But JS doesn’t have namespaces.</a:t>
            </a:r>
            <a:endParaRPr lang="en-IN" dirty="0"/>
          </a:p>
          <a:p>
            <a:r>
              <a:rPr lang="en-US" dirty="0"/>
              <a:t>So we need fake namespaces.</a:t>
            </a:r>
            <a:endParaRPr lang="en-IN" dirty="0"/>
          </a:p>
          <a:p>
            <a:r>
              <a:rPr lang="en-US" dirty="0"/>
              <a:t>Envelope common variables in objects of different names. Now make those variables as property of these objects. Also functions be properties of them.</a:t>
            </a:r>
            <a:endParaRPr lang="en-IN" dirty="0"/>
          </a:p>
          <a:p>
            <a:r>
              <a:rPr lang="en-US" dirty="0"/>
              <a:t>Now remember to changes the names of the var and functions in new file to be with the outer object.</a:t>
            </a:r>
            <a:endParaRPr lang="en-IN" dirty="0"/>
          </a:p>
          <a:p>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39</a:t>
            </a:fld>
            <a:endParaRPr lang="en-IN"/>
          </a:p>
        </p:txBody>
      </p:sp>
    </p:spTree>
    <p:extLst>
      <p:ext uri="{BB962C8B-B14F-4D97-AF65-F5344CB8AC3E}">
        <p14:creationId xmlns:p14="http://schemas.microsoft.com/office/powerpoint/2010/main" val="3918917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further,</a:t>
            </a:r>
            <a:endParaRPr lang="en-IN" dirty="0"/>
          </a:p>
          <a:p>
            <a:r>
              <a:rPr lang="en-US" dirty="0"/>
              <a:t>Immediately invoked function expressions (IIFEs), </a:t>
            </a:r>
            <a:endParaRPr lang="en-IN" dirty="0"/>
          </a:p>
          <a:p>
            <a:r>
              <a:rPr lang="en-US" dirty="0"/>
              <a:t>Can immediately invoke functions as defined as-</a:t>
            </a:r>
            <a:endParaRPr lang="en-IN" dirty="0"/>
          </a:p>
          <a:p>
            <a:r>
              <a:rPr lang="en-US" dirty="0"/>
              <a:t>( function (name)</a:t>
            </a:r>
            <a:endParaRPr lang="en-IN" dirty="0"/>
          </a:p>
          <a:p>
            <a:r>
              <a:rPr lang="en-US" dirty="0"/>
              <a:t>{console.log(name);}</a:t>
            </a:r>
            <a:endParaRPr lang="en-IN" dirty="0"/>
          </a:p>
          <a:p>
            <a:r>
              <a:rPr lang="en-US" dirty="0"/>
              <a:t>)(“Some Name”); //o/p- Some Name</a:t>
            </a:r>
            <a:endParaRPr lang="en-IN" dirty="0"/>
          </a:p>
          <a:p>
            <a:r>
              <a:rPr lang="en-US" dirty="0"/>
              <a:t>So now, </a:t>
            </a:r>
            <a:endParaRPr lang="en-IN" dirty="0"/>
          </a:p>
          <a:p>
            <a:r>
              <a:rPr lang="en-US" dirty="0"/>
              <a:t>Put all of code, in diff script file inside such a IIFE and invoke there. You can then expose required things in window object by passing window object to these IIFE and assign </a:t>
            </a:r>
            <a:r>
              <a:rPr lang="en-US" dirty="0" err="1"/>
              <a:t>window.whatever</a:t>
            </a:r>
            <a:r>
              <a:rPr lang="en-US" dirty="0"/>
              <a:t>  = whatever;</a:t>
            </a:r>
            <a:endParaRPr lang="en-IN" dirty="0"/>
          </a:p>
          <a:p>
            <a:r>
              <a:rPr lang="en-US" dirty="0"/>
              <a:t>Thus those objects exposed outside.</a:t>
            </a:r>
            <a:endParaRPr lang="en-IN" dirty="0"/>
          </a:p>
          <a:p>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40</a:t>
            </a:fld>
            <a:endParaRPr lang="en-IN"/>
          </a:p>
        </p:txBody>
      </p:sp>
    </p:spTree>
    <p:extLst>
      <p:ext uri="{BB962C8B-B14F-4D97-AF65-F5344CB8AC3E}">
        <p14:creationId xmlns:p14="http://schemas.microsoft.com/office/powerpoint/2010/main" val="35195043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https://medium.com/dev-bits/a-perfect-guide-for-cracking-a-javascript-interview-a-developers-perspective-23a5c0fa4d0d</a:t>
            </a:r>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45</a:t>
            </a:fld>
            <a:endParaRPr lang="en-IN"/>
          </a:p>
        </p:txBody>
      </p:sp>
    </p:spTree>
    <p:extLst>
      <p:ext uri="{BB962C8B-B14F-4D97-AF65-F5344CB8AC3E}">
        <p14:creationId xmlns:p14="http://schemas.microsoft.com/office/powerpoint/2010/main" val="174855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endParaRPr lang="en-IN" dirty="0"/>
          </a:p>
          <a:p>
            <a:r>
              <a:rPr lang="en-US" dirty="0"/>
              <a:t>Global- </a:t>
            </a:r>
            <a:endParaRPr lang="en-IN" dirty="0"/>
          </a:p>
          <a:p>
            <a:r>
              <a:rPr lang="en-US" dirty="0"/>
              <a:t>Var x=2;</a:t>
            </a:r>
            <a:endParaRPr lang="en-IN" dirty="0"/>
          </a:p>
          <a:p>
            <a:r>
              <a:rPr lang="en-US" dirty="0"/>
              <a:t>A();</a:t>
            </a:r>
            <a:endParaRPr lang="en-IN" dirty="0"/>
          </a:p>
          <a:p>
            <a:r>
              <a:rPr lang="en-US" dirty="0"/>
              <a:t>Function A-</a:t>
            </a:r>
            <a:endParaRPr lang="en-IN" dirty="0"/>
          </a:p>
          <a:p>
            <a:r>
              <a:rPr lang="en-US" dirty="0"/>
              <a:t>Var x=5;</a:t>
            </a:r>
            <a:endParaRPr lang="en-IN" dirty="0"/>
          </a:p>
          <a:p>
            <a:r>
              <a:rPr lang="en-US" dirty="0"/>
              <a:t>B();</a:t>
            </a:r>
            <a:endParaRPr lang="en-IN" dirty="0"/>
          </a:p>
          <a:p>
            <a:r>
              <a:rPr lang="en-US" dirty="0"/>
              <a:t>Function B-</a:t>
            </a:r>
            <a:endParaRPr lang="en-IN" dirty="0"/>
          </a:p>
          <a:p>
            <a:r>
              <a:rPr lang="en-US" dirty="0"/>
              <a:t>Console.log(x);</a:t>
            </a:r>
            <a:endParaRPr lang="en-IN" dirty="0"/>
          </a:p>
          <a:p>
            <a:r>
              <a:rPr lang="en-US" dirty="0"/>
              <a:t>o/p- 2 as B is defined within global so outer scope is global where x=2.</a:t>
            </a:r>
          </a:p>
          <a:p>
            <a:endParaRPr lang="en-US" dirty="0"/>
          </a:p>
          <a:p>
            <a:r>
              <a:rPr lang="en-US" dirty="0"/>
              <a:t>Show with gifting function</a:t>
            </a:r>
            <a:endParaRPr lang="en-IN" dirty="0"/>
          </a:p>
          <a:p>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4</a:t>
            </a:fld>
            <a:endParaRPr lang="en-IN"/>
          </a:p>
        </p:txBody>
      </p:sp>
    </p:spTree>
    <p:extLst>
      <p:ext uri="{BB962C8B-B14F-4D97-AF65-F5344CB8AC3E}">
        <p14:creationId xmlns:p14="http://schemas.microsoft.com/office/powerpoint/2010/main" val="403738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Use console.log(this) inside the function to get the obj which triggered the function</a:t>
            </a:r>
          </a:p>
          <a:p>
            <a:r>
              <a:rPr lang="en-US" dirty="0"/>
              <a:t>.</a:t>
            </a:r>
            <a:r>
              <a:rPr lang="en-US" dirty="0" err="1"/>
              <a:t>eventlistener</a:t>
            </a:r>
            <a:r>
              <a:rPr lang="en-US" dirty="0"/>
              <a:t>- console.log(event) and see that event object and all its keys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Eg.</a:t>
            </a:r>
            <a:r>
              <a:rPr lang="en-US" dirty="0"/>
              <a:t> Three types of functions- </a:t>
            </a:r>
            <a:r>
              <a:rPr lang="en-US" dirty="0" err="1"/>
              <a:t>wishbirthday</a:t>
            </a:r>
            <a:r>
              <a:rPr lang="en-US" dirty="0"/>
              <a:t>, </a:t>
            </a:r>
            <a:r>
              <a:rPr lang="en-US" dirty="0" err="1"/>
              <a:t>givegift</a:t>
            </a:r>
            <a:r>
              <a:rPr lang="en-US" dirty="0"/>
              <a:t> so it uses this to check who is asking</a:t>
            </a:r>
          </a:p>
          <a:p>
            <a:endParaRPr lang="en-IN" dirty="0"/>
          </a:p>
        </p:txBody>
      </p:sp>
      <p:sp>
        <p:nvSpPr>
          <p:cNvPr id="4" name="Slide Number Placeholder 3"/>
          <p:cNvSpPr>
            <a:spLocks noGrp="1"/>
          </p:cNvSpPr>
          <p:nvPr>
            <p:ph type="sldNum" sz="quarter" idx="5"/>
          </p:nvPr>
        </p:nvSpPr>
        <p:spPr/>
        <p:txBody>
          <a:bodyPr/>
          <a:lstStyle/>
          <a:p>
            <a:fld id="{C731F115-5E03-49B0-8F8B-6E3B1AFE3D07}" type="slidenum">
              <a:rPr lang="en-IN" smtClean="0"/>
              <a:t>6</a:t>
            </a:fld>
            <a:endParaRPr lang="en-IN"/>
          </a:p>
        </p:txBody>
      </p:sp>
    </p:spTree>
    <p:extLst>
      <p:ext uri="{BB962C8B-B14F-4D97-AF65-F5344CB8AC3E}">
        <p14:creationId xmlns:p14="http://schemas.microsoft.com/office/powerpoint/2010/main" val="346593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function </a:t>
            </a:r>
            <a:r>
              <a:rPr lang="en-IN" dirty="0" err="1"/>
              <a:t>sendGiftFor</a:t>
            </a:r>
            <a:r>
              <a:rPr lang="en-IN" dirty="0"/>
              <a:t>(person) {</a:t>
            </a:r>
          </a:p>
          <a:p>
            <a:r>
              <a:rPr lang="en-IN" dirty="0"/>
              <a:t>  var age=</a:t>
            </a:r>
            <a:r>
              <a:rPr lang="en-IN" dirty="0" err="1"/>
              <a:t>person.age</a:t>
            </a:r>
            <a:r>
              <a:rPr lang="en-IN" dirty="0"/>
              <a:t>;</a:t>
            </a:r>
          </a:p>
          <a:p>
            <a:r>
              <a:rPr lang="en-IN" dirty="0"/>
              <a:t>  var </a:t>
            </a:r>
            <a:r>
              <a:rPr lang="en-IN" dirty="0" err="1"/>
              <a:t>typeOfGift</a:t>
            </a:r>
            <a:r>
              <a:rPr lang="en-IN" dirty="0"/>
              <a:t>=</a:t>
            </a:r>
            <a:r>
              <a:rPr lang="en-IN" dirty="0" err="1"/>
              <a:t>person.typeOfGift</a:t>
            </a:r>
            <a:r>
              <a:rPr lang="en-IN" dirty="0"/>
              <a:t>;</a:t>
            </a:r>
          </a:p>
          <a:p>
            <a:r>
              <a:rPr lang="en-IN" dirty="0"/>
              <a:t>    console.log("Send a "+</a:t>
            </a:r>
            <a:r>
              <a:rPr lang="en-IN" dirty="0" err="1"/>
              <a:t>typeOfGift</a:t>
            </a:r>
            <a:r>
              <a:rPr lang="en-IN" dirty="0"/>
              <a:t>+" gift for "+person.name);</a:t>
            </a:r>
          </a:p>
          <a:p>
            <a:r>
              <a:rPr lang="en-IN" dirty="0"/>
              <a:t>    return function(){</a:t>
            </a:r>
          </a:p>
          <a:p>
            <a:r>
              <a:rPr lang="en-IN" dirty="0"/>
              <a:t>      age++;</a:t>
            </a:r>
          </a:p>
          <a:p>
            <a:r>
              <a:rPr lang="en-IN" dirty="0"/>
              <a:t>      console.log("Happy "+age+" Birthday "+person.name+" !!!");</a:t>
            </a:r>
          </a:p>
          <a:p>
            <a:r>
              <a:rPr lang="en-IN" dirty="0"/>
              <a:t>    }</a:t>
            </a:r>
          </a:p>
          <a:p>
            <a:r>
              <a:rPr lang="en-IN" dirty="0"/>
              <a:t>}</a:t>
            </a:r>
          </a:p>
          <a:p>
            <a:r>
              <a:rPr lang="en-IN" dirty="0"/>
              <a:t>var mother={</a:t>
            </a:r>
          </a:p>
          <a:p>
            <a:r>
              <a:rPr lang="en-IN" dirty="0"/>
              <a:t>  </a:t>
            </a:r>
            <a:r>
              <a:rPr lang="en-IN" dirty="0" err="1"/>
              <a:t>name:"Mom</a:t>
            </a:r>
            <a:r>
              <a:rPr lang="en-IN" dirty="0"/>
              <a:t>",</a:t>
            </a:r>
          </a:p>
          <a:p>
            <a:r>
              <a:rPr lang="en-IN" dirty="0"/>
              <a:t>  age:50,</a:t>
            </a:r>
          </a:p>
          <a:p>
            <a:r>
              <a:rPr lang="en-IN" dirty="0"/>
              <a:t>  </a:t>
            </a:r>
            <a:r>
              <a:rPr lang="en-IN" dirty="0" err="1"/>
              <a:t>typeOfGift</a:t>
            </a:r>
            <a:r>
              <a:rPr lang="en-IN" dirty="0"/>
              <a:t>:"Expensive"</a:t>
            </a:r>
          </a:p>
          <a:p>
            <a:r>
              <a:rPr lang="en-IN" dirty="0"/>
              <a:t>}</a:t>
            </a:r>
          </a:p>
          <a:p>
            <a:r>
              <a:rPr lang="en-IN" dirty="0"/>
              <a:t>var friend={</a:t>
            </a:r>
          </a:p>
          <a:p>
            <a:r>
              <a:rPr lang="en-IN" dirty="0"/>
              <a:t>  </a:t>
            </a:r>
            <a:r>
              <a:rPr lang="en-IN" dirty="0" err="1"/>
              <a:t>name:"Chandler</a:t>
            </a:r>
            <a:r>
              <a:rPr lang="en-IN" dirty="0"/>
              <a:t>",</a:t>
            </a:r>
          </a:p>
          <a:p>
            <a:r>
              <a:rPr lang="en-IN" dirty="0"/>
              <a:t>  age:25,</a:t>
            </a:r>
          </a:p>
          <a:p>
            <a:r>
              <a:rPr lang="en-IN" dirty="0"/>
              <a:t>  </a:t>
            </a:r>
            <a:r>
              <a:rPr lang="en-IN" dirty="0" err="1"/>
              <a:t>typeOfGift</a:t>
            </a:r>
            <a:r>
              <a:rPr lang="en-IN" dirty="0"/>
              <a:t>:"Reasonable"</a:t>
            </a:r>
          </a:p>
          <a:p>
            <a:r>
              <a:rPr lang="en-IN" dirty="0"/>
              <a:t>}</a:t>
            </a:r>
          </a:p>
          <a:p>
            <a:r>
              <a:rPr lang="en-IN" dirty="0"/>
              <a:t>var greeting=</a:t>
            </a:r>
            <a:r>
              <a:rPr lang="en-IN" dirty="0" err="1"/>
              <a:t>sendGiftFor</a:t>
            </a:r>
            <a:r>
              <a:rPr lang="en-IN" dirty="0"/>
              <a:t>(friend);</a:t>
            </a:r>
          </a:p>
          <a:p>
            <a:r>
              <a:rPr lang="en-IN" dirty="0"/>
              <a:t>greeting();</a:t>
            </a:r>
          </a:p>
          <a:p>
            <a:r>
              <a:rPr lang="en-IN" dirty="0"/>
              <a:t>greeting();</a:t>
            </a:r>
          </a:p>
          <a:p>
            <a:r>
              <a:rPr lang="en-IN" dirty="0"/>
              <a:t>greeting();</a:t>
            </a:r>
          </a:p>
          <a:p>
            <a:r>
              <a:rPr lang="en-IN" dirty="0"/>
              <a:t>https://www.freecodecamp.org/news/javascript-closure-tutorial-with-js-closure-example-code/</a:t>
            </a:r>
          </a:p>
        </p:txBody>
      </p:sp>
      <p:sp>
        <p:nvSpPr>
          <p:cNvPr id="4" name="Slide Number Placeholder 3"/>
          <p:cNvSpPr>
            <a:spLocks noGrp="1"/>
          </p:cNvSpPr>
          <p:nvPr>
            <p:ph type="sldNum" sz="quarter" idx="5"/>
          </p:nvPr>
        </p:nvSpPr>
        <p:spPr/>
        <p:txBody>
          <a:bodyPr/>
          <a:lstStyle/>
          <a:p>
            <a:fld id="{C731F115-5E03-49B0-8F8B-6E3B1AFE3D07}" type="slidenum">
              <a:rPr lang="en-IN" smtClean="0"/>
              <a:t>7</a:t>
            </a:fld>
            <a:endParaRPr lang="en-IN"/>
          </a:p>
        </p:txBody>
      </p:sp>
    </p:spTree>
    <p:extLst>
      <p:ext uri="{BB962C8B-B14F-4D97-AF65-F5344CB8AC3E}">
        <p14:creationId xmlns:p14="http://schemas.microsoft.com/office/powerpoint/2010/main" val="18863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function is executed, it gets its own execution context so isolated from everything else.</a:t>
            </a:r>
            <a:endParaRPr lang="en-IN" dirty="0"/>
          </a:p>
          <a:p>
            <a:r>
              <a:rPr lang="en-US" dirty="0"/>
              <a:t>It gets a special ‘this’ variable.</a:t>
            </a:r>
            <a:endParaRPr lang="en-IN" dirty="0"/>
          </a:p>
          <a:p>
            <a:r>
              <a:rPr lang="en-US" dirty="0"/>
              <a:t>It gets a reference to its outer </a:t>
            </a:r>
            <a:r>
              <a:rPr lang="en-US" dirty="0" err="1"/>
              <a:t>lexicle</a:t>
            </a:r>
            <a:r>
              <a:rPr lang="en-US" dirty="0"/>
              <a:t> environment.</a:t>
            </a:r>
            <a:endParaRPr lang="en-IN" dirty="0"/>
          </a:p>
          <a:p>
            <a:r>
              <a:rPr lang="en-US" dirty="0"/>
              <a:t>But if a function is returned in a return statement, its not executed so no execution context or this or outer lexical context. After return everything is over and no reference to arguments of outer functions should remain.</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AJAX uses this a 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Closures used inside for loop-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(var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dirty="0">
                <a:effectLst/>
                <a:latin typeface="Calibri" panose="020F0502020204030204" pitchFamily="34" charset="0"/>
                <a:ea typeface="Calibri" panose="020F0502020204030204" pitchFamily="34" charset="0"/>
                <a:cs typeface="Times New Roman" panose="02020603050405020304" pitchFamily="18" charset="0"/>
              </a:rPr>
              <a:t>=1;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dirty="0">
                <a:effectLst/>
                <a:latin typeface="Calibri" panose="020F0502020204030204" pitchFamily="34" charset="0"/>
                <a:ea typeface="Calibri" panose="020F0502020204030204" pitchFamily="34" charset="0"/>
                <a:cs typeface="Times New Roman" panose="02020603050405020304" pitchFamily="18" charset="0"/>
              </a:rPr>
              <a:t>&lt;6;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setTimeout</a:t>
            </a:r>
            <a:r>
              <a:rPr lang="en-US" sz="1200" dirty="0">
                <a:effectLst/>
                <a:latin typeface="Calibri" panose="020F0502020204030204" pitchFamily="34" charset="0"/>
                <a:ea typeface="Calibri" panose="020F0502020204030204" pitchFamily="34" charset="0"/>
                <a:cs typeface="Times New Roman" panose="02020603050405020304" pitchFamily="18" charset="0"/>
              </a:rPr>
              <a:t>(function(){console.log(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dirty="0">
                <a:effectLst/>
                <a:latin typeface="Calibri" panose="020F0502020204030204" pitchFamily="34" charset="0"/>
                <a:ea typeface="Calibri" panose="020F0502020204030204" pitchFamily="34" charset="0"/>
                <a:cs typeface="Times New Roman" panose="02020603050405020304" pitchFamily="18" charset="0"/>
              </a:rPr>
              <a:t>)},1000);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o/p- 6 6 6 6 6 6 as we are passing the reference to the var I and not the actual value at the moment. By the time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setTimeout</a:t>
            </a:r>
            <a:r>
              <a:rPr lang="en-US" sz="1200" dirty="0">
                <a:effectLst/>
                <a:latin typeface="Calibri" panose="020F0502020204030204" pitchFamily="34" charset="0"/>
                <a:ea typeface="Calibri" panose="020F0502020204030204" pitchFamily="34" charset="0"/>
                <a:cs typeface="Times New Roman" panose="02020603050405020304" pitchFamily="18" charset="0"/>
              </a:rPr>
              <a:t> is executed, the for loop is already executed. To achieve desired result we need IIFE.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Simpler way is to use let keyword instead of var. </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8</a:t>
            </a:fld>
            <a:endParaRPr lang="en-IN"/>
          </a:p>
        </p:txBody>
      </p:sp>
    </p:spTree>
    <p:extLst>
      <p:ext uri="{BB962C8B-B14F-4D97-AF65-F5344CB8AC3E}">
        <p14:creationId xmlns:p14="http://schemas.microsoft.com/office/powerpoint/2010/main" val="81804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multiply(</a:t>
            </a:r>
            <a:r>
              <a:rPr lang="en-US" dirty="0" err="1"/>
              <a:t>person,gift</a:t>
            </a:r>
            <a:r>
              <a:rPr lang="en-US" dirty="0"/>
              <a:t>){</a:t>
            </a:r>
            <a:endParaRPr lang="en-IN" dirty="0"/>
          </a:p>
          <a:p>
            <a:r>
              <a:rPr lang="en-US" dirty="0"/>
              <a:t>console.log("Bought "+gift+" for "+person);</a:t>
            </a:r>
          </a:p>
          <a:p>
            <a:r>
              <a:rPr lang="en-US" dirty="0"/>
              <a:t>}</a:t>
            </a:r>
            <a:endParaRPr lang="en-IN" dirty="0"/>
          </a:p>
          <a:p>
            <a:r>
              <a:rPr lang="en-US" dirty="0"/>
              <a:t> </a:t>
            </a:r>
            <a:endParaRPr lang="en-IN" dirty="0"/>
          </a:p>
          <a:p>
            <a:r>
              <a:rPr lang="en-US" dirty="0"/>
              <a:t>function </a:t>
            </a:r>
            <a:r>
              <a:rPr lang="en-US" dirty="0" err="1"/>
              <a:t>buyGift</a:t>
            </a:r>
            <a:r>
              <a:rPr lang="en-US" dirty="0"/>
              <a:t>(</a:t>
            </a:r>
            <a:r>
              <a:rPr lang="en-US" dirty="0" err="1"/>
              <a:t>typeOfGift</a:t>
            </a:r>
            <a:r>
              <a:rPr lang="en-US" dirty="0"/>
              <a:t>){</a:t>
            </a:r>
          </a:p>
          <a:p>
            <a:r>
              <a:rPr lang="en-US" dirty="0"/>
              <a:t>  var gift;</a:t>
            </a:r>
          </a:p>
          <a:p>
            <a:r>
              <a:rPr lang="en-US" dirty="0"/>
              <a:t>    if(</a:t>
            </a:r>
            <a:r>
              <a:rPr lang="en-US" dirty="0" err="1"/>
              <a:t>typeOfGift</a:t>
            </a:r>
            <a:r>
              <a:rPr lang="en-US" dirty="0"/>
              <a:t>=="expensive"){</a:t>
            </a:r>
          </a:p>
          <a:p>
            <a:r>
              <a:rPr lang="en-US" dirty="0"/>
              <a:t>    gift="mobile";</a:t>
            </a:r>
          </a:p>
          <a:p>
            <a:r>
              <a:rPr lang="en-US" dirty="0"/>
              <a:t>  }</a:t>
            </a:r>
          </a:p>
          <a:p>
            <a:r>
              <a:rPr lang="en-US" dirty="0"/>
              <a:t>  if(</a:t>
            </a:r>
            <a:r>
              <a:rPr lang="en-US" dirty="0" err="1"/>
              <a:t>typeOfGift</a:t>
            </a:r>
            <a:r>
              <a:rPr lang="en-US" dirty="0"/>
              <a:t>=="reasonable"){</a:t>
            </a:r>
          </a:p>
          <a:p>
            <a:r>
              <a:rPr lang="en-US" dirty="0"/>
              <a:t>    gift="perfume";</a:t>
            </a:r>
          </a:p>
          <a:p>
            <a:r>
              <a:rPr lang="en-US" dirty="0"/>
              <a:t>  }</a:t>
            </a:r>
          </a:p>
          <a:p>
            <a:r>
              <a:rPr lang="en-US" dirty="0"/>
              <a:t>  if(</a:t>
            </a:r>
            <a:r>
              <a:rPr lang="en-US" dirty="0" err="1"/>
              <a:t>typeOfGift</a:t>
            </a:r>
            <a:r>
              <a:rPr lang="en-US" dirty="0"/>
              <a:t>=="cheap"){</a:t>
            </a:r>
          </a:p>
          <a:p>
            <a:r>
              <a:rPr lang="en-US" dirty="0"/>
              <a:t>    gift="watch";</a:t>
            </a:r>
          </a:p>
          <a:p>
            <a:r>
              <a:rPr lang="en-US" dirty="0"/>
              <a:t>  }</a:t>
            </a:r>
          </a:p>
          <a:p>
            <a:r>
              <a:rPr lang="en-US" dirty="0"/>
              <a:t>var </a:t>
            </a:r>
            <a:r>
              <a:rPr lang="en-US" dirty="0" err="1"/>
              <a:t>myFunc</a:t>
            </a:r>
            <a:r>
              <a:rPr lang="en-US" dirty="0"/>
              <a:t> = function (person){</a:t>
            </a:r>
          </a:p>
          <a:p>
            <a:r>
              <a:rPr lang="en-US" dirty="0"/>
              <a:t>  console.log("Bought "+gift+" for "+person);</a:t>
            </a:r>
          </a:p>
          <a:p>
            <a:r>
              <a:rPr lang="en-US" dirty="0"/>
              <a:t>};</a:t>
            </a:r>
          </a:p>
          <a:p>
            <a:r>
              <a:rPr lang="en-US" dirty="0"/>
              <a:t>return </a:t>
            </a:r>
            <a:r>
              <a:rPr lang="en-US" dirty="0" err="1"/>
              <a:t>myFunc</a:t>
            </a:r>
            <a:r>
              <a:rPr lang="en-US" dirty="0"/>
              <a:t>;</a:t>
            </a:r>
          </a:p>
          <a:p>
            <a:r>
              <a:rPr lang="en-US" dirty="0"/>
              <a:t>}</a:t>
            </a:r>
          </a:p>
          <a:p>
            <a:r>
              <a:rPr lang="en-US" dirty="0"/>
              <a:t>var gift=</a:t>
            </a:r>
            <a:r>
              <a:rPr lang="en-US" dirty="0" err="1"/>
              <a:t>buyGift</a:t>
            </a:r>
            <a:r>
              <a:rPr lang="en-US" dirty="0"/>
              <a:t>("cheap");</a:t>
            </a:r>
          </a:p>
          <a:p>
            <a:r>
              <a:rPr lang="en-US" dirty="0"/>
              <a:t>gift("mother");</a:t>
            </a:r>
          </a:p>
          <a:p>
            <a:endParaRPr lang="en-US" dirty="0"/>
          </a:p>
          <a:p>
            <a:r>
              <a:rPr lang="en-IN" dirty="0" err="1"/>
              <a:t>makeMultiplier</a:t>
            </a:r>
            <a:r>
              <a:rPr lang="en-IN" dirty="0"/>
              <a:t>(multiplier){</a:t>
            </a:r>
          </a:p>
          <a:p>
            <a:r>
              <a:rPr lang="en-IN" dirty="0"/>
              <a:t>  function </a:t>
            </a:r>
            <a:r>
              <a:rPr lang="en-IN" dirty="0" err="1"/>
              <a:t>myFunc</a:t>
            </a:r>
            <a:r>
              <a:rPr lang="en-IN" dirty="0"/>
              <a:t>(x){</a:t>
            </a:r>
          </a:p>
          <a:p>
            <a:r>
              <a:rPr lang="en-IN" dirty="0"/>
              <a:t>    return x*multiplier;</a:t>
            </a:r>
          </a:p>
          <a:p>
            <a:r>
              <a:rPr lang="en-IN" dirty="0"/>
              <a:t>  }</a:t>
            </a:r>
          </a:p>
          <a:p>
            <a:r>
              <a:rPr lang="en-IN" dirty="0"/>
              <a:t>  return </a:t>
            </a:r>
            <a:r>
              <a:rPr lang="en-IN" dirty="0" err="1"/>
              <a:t>myFunc</a:t>
            </a:r>
            <a:r>
              <a:rPr lang="en-IN" dirty="0"/>
              <a:t>;</a:t>
            </a:r>
          </a:p>
          <a:p>
            <a:r>
              <a:rPr lang="en-IN" dirty="0"/>
              <a:t>}</a:t>
            </a:r>
          </a:p>
          <a:p>
            <a:r>
              <a:rPr lang="en-IN" dirty="0"/>
              <a:t>var multiplyBy3=</a:t>
            </a:r>
            <a:r>
              <a:rPr lang="en-IN" dirty="0" err="1"/>
              <a:t>makeMultiplier</a:t>
            </a:r>
            <a:r>
              <a:rPr lang="en-IN" dirty="0"/>
              <a:t>(3)();</a:t>
            </a:r>
          </a:p>
          <a:p>
            <a:r>
              <a:rPr lang="en-IN" dirty="0"/>
              <a:t>var result=multiplyBy3(5);</a:t>
            </a:r>
          </a:p>
        </p:txBody>
      </p:sp>
      <p:sp>
        <p:nvSpPr>
          <p:cNvPr id="4" name="Slide Number Placeholder 3"/>
          <p:cNvSpPr>
            <a:spLocks noGrp="1"/>
          </p:cNvSpPr>
          <p:nvPr>
            <p:ph type="sldNum" sz="quarter" idx="5"/>
          </p:nvPr>
        </p:nvSpPr>
        <p:spPr/>
        <p:txBody>
          <a:bodyPr/>
          <a:lstStyle/>
          <a:p>
            <a:fld id="{C731F115-5E03-49B0-8F8B-6E3B1AFE3D07}" type="slidenum">
              <a:rPr lang="en-IN" smtClean="0"/>
              <a:t>9</a:t>
            </a:fld>
            <a:endParaRPr lang="en-IN"/>
          </a:p>
        </p:txBody>
      </p:sp>
    </p:spTree>
    <p:extLst>
      <p:ext uri="{BB962C8B-B14F-4D97-AF65-F5344CB8AC3E}">
        <p14:creationId xmlns:p14="http://schemas.microsoft.com/office/powerpoint/2010/main" val="55013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dirty="0"/>
              <a:t>Table of real life objects with properties and methods in JS objects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b="0" i="0" dirty="0">
                <a:solidFill>
                  <a:srgbClr val="333333"/>
                </a:solidFill>
                <a:effectLst/>
                <a:latin typeface="Arial" panose="020B0604020202020204" pitchFamily="34" charset="0"/>
              </a:rPr>
              <a:t> The basic idea of OOP is that we use objects to model real world things that we want to represent inside our programs, and/or provide a simple way to access functionality that would otherwise be hard or impossible to make use of.</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b="0" i="0" dirty="0">
                <a:solidFill>
                  <a:srgbClr val="333333"/>
                </a:solidFill>
                <a:effectLst/>
                <a:latin typeface="Arial" panose="020B0604020202020204" pitchFamily="34" charset="0"/>
              </a:rPr>
              <a:t>Object data (and often, functions too) can be stored neatly (the official word is </a:t>
            </a:r>
            <a:r>
              <a:rPr lang="en-US" b="1" i="0" dirty="0">
                <a:solidFill>
                  <a:srgbClr val="333333"/>
                </a:solidFill>
                <a:effectLst/>
                <a:latin typeface="Arial" panose="020B0604020202020204" pitchFamily="34" charset="0"/>
              </a:rPr>
              <a:t>encapsulated</a:t>
            </a:r>
            <a:r>
              <a:rPr lang="en-US" b="0" i="0" dirty="0">
                <a:solidFill>
                  <a:srgbClr val="333333"/>
                </a:solidFill>
                <a:effectLst/>
                <a:latin typeface="Arial" panose="020B0604020202020204" pitchFamily="34" charset="0"/>
              </a:rPr>
              <a:t>) inside an object package (which can be given a specific name to refer to, which is sometimes called a </a:t>
            </a:r>
            <a:r>
              <a:rPr lang="en-US" b="1" i="0" dirty="0">
                <a:solidFill>
                  <a:srgbClr val="333333"/>
                </a:solidFill>
                <a:effectLst/>
                <a:latin typeface="Arial" panose="020B0604020202020204" pitchFamily="34" charset="0"/>
              </a:rPr>
              <a:t>namespace</a:t>
            </a:r>
            <a:r>
              <a:rPr lang="en-US" b="0" i="0" dirty="0">
                <a:solidFill>
                  <a:srgbClr val="333333"/>
                </a:solidFill>
                <a:effectLst/>
                <a:latin typeface="Arial" panose="020B0604020202020204" pitchFamily="34" charset="0"/>
              </a:rPr>
              <a:t>), making it easy to structure and access</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dirty="0">
                <a:hlinkClick r:id="rId3"/>
              </a:rPr>
              <a:t>https://medium.com/better-programming/object-oriented-programming-in-javascript-b3bda28d3e81</a:t>
            </a:r>
            <a:r>
              <a:rPr lang="en-IN" dirty="0"/>
              <a:t> Do this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IN"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IN" dirty="0"/>
              <a:t>Make a gift class and its objects as specific different gifts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17E78168-3873-43F1-8F5E-D51F20956849}" type="slidenum">
              <a:rPr lang="en-IN" smtClean="0"/>
              <a:t>10</a:t>
            </a:fld>
            <a:endParaRPr lang="en-IN"/>
          </a:p>
        </p:txBody>
      </p:sp>
    </p:spTree>
    <p:extLst>
      <p:ext uri="{BB962C8B-B14F-4D97-AF65-F5344CB8AC3E}">
        <p14:creationId xmlns:p14="http://schemas.microsoft.com/office/powerpoint/2010/main" val="96497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0514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7777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687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71496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92473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65384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D3874-5007-453F-AE3B-9E320CDBB5DB}"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4756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FD3874-5007-453F-AE3B-9E320CDBB5DB}"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19375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D3874-5007-453F-AE3B-9E320CDBB5DB}"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89886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2770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94888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FD3874-5007-453F-AE3B-9E320CDBB5DB}" type="datetimeFigureOut">
              <a:rPr lang="en-US" smtClean="0"/>
              <a:t>8/12/2020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E56078C-C180-47AE-8279-C5652C5055A1}" type="slidenum">
              <a:rPr lang="en-US" smtClean="0"/>
              <a:t>‹#›</a:t>
            </a:fld>
            <a:endParaRPr lang="en-US"/>
          </a:p>
        </p:txBody>
      </p:sp>
    </p:spTree>
    <p:extLst>
      <p:ext uri="{BB962C8B-B14F-4D97-AF65-F5344CB8AC3E}">
        <p14:creationId xmlns:p14="http://schemas.microsoft.com/office/powerpoint/2010/main" val="3008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Complete Front-End Development course </a:t>
            </a:r>
          </a:p>
        </p:txBody>
      </p:sp>
      <p:sp>
        <p:nvSpPr>
          <p:cNvPr id="3" name="Subtitle 2"/>
          <p:cNvSpPr>
            <a:spLocks noGrp="1"/>
          </p:cNvSpPr>
          <p:nvPr>
            <p:ph type="subTitle" idx="1"/>
          </p:nvPr>
        </p:nvSpPr>
        <p:spPr/>
        <p:txBody>
          <a:bodyPr>
            <a:normAutofit/>
          </a:bodyPr>
          <a:lstStyle/>
          <a:p>
            <a:r>
              <a:rPr lang="en-US" dirty="0" err="1"/>
              <a:t>Javascript</a:t>
            </a:r>
            <a:r>
              <a:rPr lang="en-US" dirty="0"/>
              <a:t> ES6</a:t>
            </a:r>
          </a:p>
        </p:txBody>
      </p:sp>
    </p:spTree>
    <p:extLst>
      <p:ext uri="{BB962C8B-B14F-4D97-AF65-F5344CB8AC3E}">
        <p14:creationId xmlns:p14="http://schemas.microsoft.com/office/powerpoint/2010/main" val="38335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620A-9DA5-4C20-A60D-7E897F326B50}"/>
              </a:ext>
            </a:extLst>
          </p:cNvPr>
          <p:cNvSpPr>
            <a:spLocks noGrp="1"/>
          </p:cNvSpPr>
          <p:nvPr>
            <p:ph type="title"/>
          </p:nvPr>
        </p:nvSpPr>
        <p:spPr/>
        <p:txBody>
          <a:bodyPr>
            <a:normAutofit/>
          </a:bodyPr>
          <a:lstStyle/>
          <a:p>
            <a:r>
              <a:rPr lang="en-US" dirty="0"/>
              <a:t>Revisit OOP</a:t>
            </a:r>
            <a:endParaRPr lang="en-IN" dirty="0"/>
          </a:p>
        </p:txBody>
      </p:sp>
      <p:sp>
        <p:nvSpPr>
          <p:cNvPr id="3" name="Content Placeholder 2">
            <a:extLst>
              <a:ext uri="{FF2B5EF4-FFF2-40B4-BE49-F238E27FC236}">
                <a16:creationId xmlns:a16="http://schemas.microsoft.com/office/drawing/2014/main" id="{1AE2FA0A-51F1-4AD7-BF27-CAEEE6B1B23B}"/>
              </a:ext>
            </a:extLst>
          </p:cNvPr>
          <p:cNvSpPr>
            <a:spLocks noGrp="1"/>
          </p:cNvSpPr>
          <p:nvPr>
            <p:ph idx="1"/>
          </p:nvPr>
        </p:nvSpPr>
        <p:spPr>
          <a:xfrm>
            <a:off x="457200" y="1200150"/>
            <a:ext cx="8229600" cy="3505200"/>
          </a:xfrm>
        </p:spPr>
        <p:txBody>
          <a:bodyPr>
            <a:normAutofit fontScale="92500" lnSpcReduction="10000"/>
          </a:bodyPr>
          <a:lstStyle/>
          <a:p>
            <a:pPr>
              <a:lnSpc>
                <a:spcPct val="107000"/>
              </a:lnSpc>
              <a:spcAft>
                <a:spcPts val="800"/>
              </a:spcAft>
            </a:pPr>
            <a:r>
              <a:rPr lang="en-US" dirty="0"/>
              <a:t>What is a Paradigm?</a:t>
            </a:r>
          </a:p>
          <a:p>
            <a:pPr>
              <a:lnSpc>
                <a:spcPct val="107000"/>
              </a:lnSpc>
              <a:spcAft>
                <a:spcPts val="800"/>
              </a:spcAft>
            </a:pPr>
            <a:r>
              <a:rPr lang="en-US" dirty="0"/>
              <a:t>What is OOPs?</a:t>
            </a:r>
          </a:p>
          <a:p>
            <a:pPr>
              <a:lnSpc>
                <a:spcPct val="107000"/>
              </a:lnSpc>
              <a:spcAft>
                <a:spcPts val="800"/>
              </a:spcAft>
            </a:pPr>
            <a:r>
              <a:rPr lang="en-US" dirty="0"/>
              <a:t>A blueprint/template (abstraction) and an implementation of it (instance).</a:t>
            </a:r>
          </a:p>
          <a:p>
            <a:pPr>
              <a:lnSpc>
                <a:spcPct val="107000"/>
              </a:lnSpc>
              <a:spcAft>
                <a:spcPts val="800"/>
              </a:spcAft>
            </a:pPr>
            <a:r>
              <a:rPr lang="en-US" dirty="0"/>
              <a:t>The entire program built with classes and objects with encapsulation</a:t>
            </a:r>
          </a:p>
          <a:p>
            <a:endParaRPr lang="en-IN" dirty="0"/>
          </a:p>
        </p:txBody>
      </p:sp>
    </p:spTree>
    <p:extLst>
      <p:ext uri="{BB962C8B-B14F-4D97-AF65-F5344CB8AC3E}">
        <p14:creationId xmlns:p14="http://schemas.microsoft.com/office/powerpoint/2010/main" val="391830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0F38-DBD3-420A-89E0-9254C28CFAD5}"/>
              </a:ext>
            </a:extLst>
          </p:cNvPr>
          <p:cNvSpPr>
            <a:spLocks noGrp="1"/>
          </p:cNvSpPr>
          <p:nvPr>
            <p:ph type="title"/>
          </p:nvPr>
        </p:nvSpPr>
        <p:spPr/>
        <p:txBody>
          <a:bodyPr/>
          <a:lstStyle/>
          <a:p>
            <a:r>
              <a:rPr lang="en-US" dirty="0"/>
              <a:t>Class</a:t>
            </a:r>
            <a:endParaRPr lang="en-IN" dirty="0"/>
          </a:p>
        </p:txBody>
      </p:sp>
      <p:sp>
        <p:nvSpPr>
          <p:cNvPr id="3" name="Content Placeholder 2">
            <a:extLst>
              <a:ext uri="{FF2B5EF4-FFF2-40B4-BE49-F238E27FC236}">
                <a16:creationId xmlns:a16="http://schemas.microsoft.com/office/drawing/2014/main" id="{34FA7CF2-E9D9-44B8-8253-BF51E461870A}"/>
              </a:ext>
            </a:extLst>
          </p:cNvPr>
          <p:cNvSpPr>
            <a:spLocks noGrp="1"/>
          </p:cNvSpPr>
          <p:nvPr>
            <p:ph idx="1"/>
          </p:nvPr>
        </p:nvSpPr>
        <p:spPr>
          <a:xfrm>
            <a:off x="457200" y="1200150"/>
            <a:ext cx="8229600" cy="3505199"/>
          </a:xfrm>
        </p:spPr>
        <p:txBody>
          <a:bodyPr>
            <a:normAutofit fontScale="77500" lnSpcReduction="20000"/>
          </a:bodyPr>
          <a:lstStyle/>
          <a:p>
            <a:pPr>
              <a:lnSpc>
                <a:spcPct val="107000"/>
              </a:lnSpc>
              <a:spcAft>
                <a:spcPts val="800"/>
              </a:spcAft>
            </a:pPr>
            <a:r>
              <a:rPr lang="en-US" sz="3000" dirty="0"/>
              <a:t>Class- just like another function. </a:t>
            </a:r>
          </a:p>
          <a:p>
            <a:pPr>
              <a:lnSpc>
                <a:spcPct val="107000"/>
              </a:lnSpc>
              <a:spcAft>
                <a:spcPts val="800"/>
              </a:spcAft>
            </a:pPr>
            <a:r>
              <a:rPr lang="en-US" sz="3000" dirty="0"/>
              <a:t>Classes unlike functions are not hoisted. </a:t>
            </a:r>
          </a:p>
          <a:p>
            <a:pPr>
              <a:lnSpc>
                <a:spcPct val="107000"/>
              </a:lnSpc>
              <a:spcAft>
                <a:spcPts val="800"/>
              </a:spcAft>
            </a:pPr>
            <a:r>
              <a:rPr lang="en-US" sz="3000" dirty="0"/>
              <a:t>Class body can have only “methods” and not properties.</a:t>
            </a:r>
            <a:endParaRPr lang="en-IN" sz="3000" dirty="0"/>
          </a:p>
          <a:p>
            <a:pPr>
              <a:lnSpc>
                <a:spcPct val="107000"/>
              </a:lnSpc>
              <a:spcAft>
                <a:spcPts val="800"/>
              </a:spcAft>
            </a:pPr>
            <a:r>
              <a:rPr lang="en-US" sz="3000" dirty="0"/>
              <a:t>3 types of functions in a class</a:t>
            </a:r>
          </a:p>
          <a:p>
            <a:pPr lvl="1">
              <a:lnSpc>
                <a:spcPct val="107000"/>
              </a:lnSpc>
              <a:spcAft>
                <a:spcPts val="800"/>
              </a:spcAft>
            </a:pPr>
            <a:r>
              <a:rPr lang="en-US" sz="3000" dirty="0"/>
              <a:t>A single Constructor</a:t>
            </a:r>
          </a:p>
          <a:p>
            <a:pPr lvl="1">
              <a:lnSpc>
                <a:spcPct val="107000"/>
              </a:lnSpc>
              <a:spcAft>
                <a:spcPts val="800"/>
              </a:spcAft>
            </a:pPr>
            <a:r>
              <a:rPr lang="en-US" sz="3000" dirty="0"/>
              <a:t>Static functions</a:t>
            </a:r>
          </a:p>
          <a:p>
            <a:pPr lvl="1">
              <a:lnSpc>
                <a:spcPct val="107000"/>
              </a:lnSpc>
              <a:spcAft>
                <a:spcPts val="800"/>
              </a:spcAft>
            </a:pPr>
            <a:r>
              <a:rPr lang="en-US" sz="3000" dirty="0"/>
              <a:t>Instance functions</a:t>
            </a:r>
            <a:endParaRPr lang="en-IN" sz="3000" dirty="0"/>
          </a:p>
        </p:txBody>
      </p:sp>
    </p:spTree>
    <p:extLst>
      <p:ext uri="{BB962C8B-B14F-4D97-AF65-F5344CB8AC3E}">
        <p14:creationId xmlns:p14="http://schemas.microsoft.com/office/powerpoint/2010/main" val="2456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1DA-2223-46B1-AB42-7C3E55AF0D6A}"/>
              </a:ext>
            </a:extLst>
          </p:cNvPr>
          <p:cNvSpPr>
            <a:spLocks noGrp="1"/>
          </p:cNvSpPr>
          <p:nvPr>
            <p:ph type="title"/>
          </p:nvPr>
        </p:nvSpPr>
        <p:spPr/>
        <p:txBody>
          <a:bodyPr/>
          <a:lstStyle/>
          <a:p>
            <a:r>
              <a:rPr lang="en-US" dirty="0"/>
              <a:t>Constructor function</a:t>
            </a:r>
            <a:endParaRPr lang="en-IN" dirty="0"/>
          </a:p>
        </p:txBody>
      </p:sp>
      <p:sp>
        <p:nvSpPr>
          <p:cNvPr id="3" name="Content Placeholder 2">
            <a:extLst>
              <a:ext uri="{FF2B5EF4-FFF2-40B4-BE49-F238E27FC236}">
                <a16:creationId xmlns:a16="http://schemas.microsoft.com/office/drawing/2014/main" id="{592BB6A7-3A48-45A3-8BCF-96472AC18AA9}"/>
              </a:ext>
            </a:extLst>
          </p:cNvPr>
          <p:cNvSpPr>
            <a:spLocks noGrp="1"/>
          </p:cNvSpPr>
          <p:nvPr>
            <p:ph idx="1"/>
          </p:nvPr>
        </p:nvSpPr>
        <p:spPr>
          <a:xfrm>
            <a:off x="457200" y="1200151"/>
            <a:ext cx="8229600" cy="1447799"/>
          </a:xfrm>
        </p:spPr>
        <p:txBody>
          <a:bodyPr>
            <a:normAutofit fontScale="77500" lnSpcReduction="20000"/>
          </a:bodyPr>
          <a:lstStyle/>
          <a:p>
            <a:r>
              <a:rPr lang="en-US" dirty="0"/>
              <a:t>A factory to construct JS objects </a:t>
            </a:r>
            <a:r>
              <a:rPr lang="en-US" dirty="0" err="1"/>
              <a:t>everytime</a:t>
            </a:r>
            <a:r>
              <a:rPr lang="en-US" dirty="0"/>
              <a:t> is the Constructor function- Object factory</a:t>
            </a:r>
          </a:p>
          <a:p>
            <a:r>
              <a:rPr lang="en-US" dirty="0"/>
              <a:t>Name of the construction functions begins with capital letters</a:t>
            </a:r>
          </a:p>
          <a:p>
            <a:endParaRPr lang="en-IN" dirty="0"/>
          </a:p>
        </p:txBody>
      </p:sp>
      <p:pic>
        <p:nvPicPr>
          <p:cNvPr id="1026" name="Picture 2" descr="yellow and black factory during daytime">
            <a:extLst>
              <a:ext uri="{FF2B5EF4-FFF2-40B4-BE49-F238E27FC236}">
                <a16:creationId xmlns:a16="http://schemas.microsoft.com/office/drawing/2014/main" id="{060E13AC-CE04-4CBB-B1B7-3D68631B1B2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14"/>
          <a:stretch/>
        </p:blipFill>
        <p:spPr bwMode="auto">
          <a:xfrm>
            <a:off x="838200" y="2571750"/>
            <a:ext cx="2655363"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yellow rotary telephone">
            <a:extLst>
              <a:ext uri="{FF2B5EF4-FFF2-40B4-BE49-F238E27FC236}">
                <a16:creationId xmlns:a16="http://schemas.microsoft.com/office/drawing/2014/main" id="{12A242F8-650C-4C18-BB9B-591A0A531F2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481" t="30741" r="17408" b="26296"/>
          <a:stretch/>
        </p:blipFill>
        <p:spPr bwMode="auto">
          <a:xfrm>
            <a:off x="4702814" y="2560492"/>
            <a:ext cx="1387367"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yellow rotary telephone">
            <a:extLst>
              <a:ext uri="{FF2B5EF4-FFF2-40B4-BE49-F238E27FC236}">
                <a16:creationId xmlns:a16="http://schemas.microsoft.com/office/drawing/2014/main" id="{D240F415-B63D-4E46-AF7B-9A79817DE3E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481" t="30741" r="17408" b="26296"/>
          <a:stretch/>
        </p:blipFill>
        <p:spPr bwMode="auto">
          <a:xfrm>
            <a:off x="5562600" y="3438524"/>
            <a:ext cx="1387367" cy="8382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ellow rotary telephone">
            <a:extLst>
              <a:ext uri="{FF2B5EF4-FFF2-40B4-BE49-F238E27FC236}">
                <a16:creationId xmlns:a16="http://schemas.microsoft.com/office/drawing/2014/main" id="{1271F4E7-F964-4D0E-9AD2-04979901396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481" t="30741" r="17408" b="26296"/>
          <a:stretch/>
        </p:blipFill>
        <p:spPr bwMode="auto">
          <a:xfrm>
            <a:off x="6705600" y="4305299"/>
            <a:ext cx="1387367" cy="8382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62FB6EA-08DD-4C5B-9AE7-2CE2A6C41167}"/>
              </a:ext>
            </a:extLst>
          </p:cNvPr>
          <p:cNvCxnSpPr/>
          <p:nvPr/>
        </p:nvCxnSpPr>
        <p:spPr>
          <a:xfrm>
            <a:off x="3657600" y="2979592"/>
            <a:ext cx="914400"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3" name="Straight Arrow Connector 12">
            <a:extLst>
              <a:ext uri="{FF2B5EF4-FFF2-40B4-BE49-F238E27FC236}">
                <a16:creationId xmlns:a16="http://schemas.microsoft.com/office/drawing/2014/main" id="{D80E698C-82F7-42B4-8EE0-9B02EF816008}"/>
              </a:ext>
            </a:extLst>
          </p:cNvPr>
          <p:cNvCxnSpPr>
            <a:cxnSpLocks/>
          </p:cNvCxnSpPr>
          <p:nvPr/>
        </p:nvCxnSpPr>
        <p:spPr>
          <a:xfrm>
            <a:off x="3610495" y="3943350"/>
            <a:ext cx="1786002"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CE022182-6192-4E66-B24B-FE5693AA3D66}"/>
              </a:ext>
            </a:extLst>
          </p:cNvPr>
          <p:cNvCxnSpPr>
            <a:cxnSpLocks/>
          </p:cNvCxnSpPr>
          <p:nvPr/>
        </p:nvCxnSpPr>
        <p:spPr>
          <a:xfrm>
            <a:off x="3581400" y="4766827"/>
            <a:ext cx="3048000"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49752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50" fill="hold"/>
                                        <p:tgtEl>
                                          <p:spTgt spid="11"/>
                                        </p:tgtEl>
                                        <p:attrNameLst>
                                          <p:attrName>ppt_x</p:attrName>
                                        </p:attrNameLst>
                                      </p:cBhvr>
                                      <p:tavLst>
                                        <p:tav tm="0">
                                          <p:val>
                                            <p:strVal val="0-#ppt_w/2"/>
                                          </p:val>
                                        </p:tav>
                                        <p:tav tm="100000">
                                          <p:val>
                                            <p:strVal val="#ppt_x"/>
                                          </p:val>
                                        </p:tav>
                                      </p:tavLst>
                                    </p:anim>
                                    <p:anim calcmode="lin" valueType="num">
                                      <p:cBhvr additive="base">
                                        <p:cTn id="20" dur="2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250" fill="hold"/>
                                        <p:tgtEl>
                                          <p:spTgt spid="13"/>
                                        </p:tgtEl>
                                        <p:attrNameLst>
                                          <p:attrName>ppt_x</p:attrName>
                                        </p:attrNameLst>
                                      </p:cBhvr>
                                      <p:tavLst>
                                        <p:tav tm="0">
                                          <p:val>
                                            <p:strVal val="0-#ppt_w/2"/>
                                          </p:val>
                                        </p:tav>
                                        <p:tav tm="100000">
                                          <p:val>
                                            <p:strVal val="#ppt_x"/>
                                          </p:val>
                                        </p:tav>
                                      </p:tavLst>
                                    </p:anim>
                                    <p:anim calcmode="lin" valueType="num">
                                      <p:cBhvr additive="base">
                                        <p:cTn id="30"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250" fill="hold"/>
                                        <p:tgtEl>
                                          <p:spTgt spid="14"/>
                                        </p:tgtEl>
                                        <p:attrNameLst>
                                          <p:attrName>ppt_x</p:attrName>
                                        </p:attrNameLst>
                                      </p:cBhvr>
                                      <p:tavLst>
                                        <p:tav tm="0">
                                          <p:val>
                                            <p:strVal val="0-#ppt_w/2"/>
                                          </p:val>
                                        </p:tav>
                                        <p:tav tm="100000">
                                          <p:val>
                                            <p:strVal val="#ppt_x"/>
                                          </p:val>
                                        </p:tav>
                                      </p:tavLst>
                                    </p:anim>
                                    <p:anim calcmode="lin" valueType="num">
                                      <p:cBhvr additive="base">
                                        <p:cTn id="40" dur="2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3D21-026D-4B2B-9334-2B4EC028DCD4}"/>
              </a:ext>
            </a:extLst>
          </p:cNvPr>
          <p:cNvSpPr>
            <a:spLocks noGrp="1"/>
          </p:cNvSpPr>
          <p:nvPr>
            <p:ph type="title"/>
          </p:nvPr>
        </p:nvSpPr>
        <p:spPr/>
        <p:txBody>
          <a:bodyPr/>
          <a:lstStyle/>
          <a:p>
            <a:r>
              <a:rPr lang="en-US" dirty="0"/>
              <a:t>Constructor</a:t>
            </a:r>
            <a:endParaRPr lang="en-IN" dirty="0"/>
          </a:p>
        </p:txBody>
      </p:sp>
      <p:sp>
        <p:nvSpPr>
          <p:cNvPr id="3" name="Content Placeholder 2">
            <a:extLst>
              <a:ext uri="{FF2B5EF4-FFF2-40B4-BE49-F238E27FC236}">
                <a16:creationId xmlns:a16="http://schemas.microsoft.com/office/drawing/2014/main" id="{3D8408F8-F3AD-404C-8FAC-51FAC550F5E2}"/>
              </a:ext>
            </a:extLst>
          </p:cNvPr>
          <p:cNvSpPr>
            <a:spLocks noGrp="1"/>
          </p:cNvSpPr>
          <p:nvPr>
            <p:ph idx="1"/>
          </p:nvPr>
        </p:nvSpPr>
        <p:spPr/>
        <p:txBody>
          <a:bodyPr>
            <a:normAutofit fontScale="92500"/>
          </a:bodyPr>
          <a:lstStyle/>
          <a:p>
            <a:r>
              <a:rPr lang="en-US" dirty="0"/>
              <a:t>Function constructor is defined with a capital letter as compared to normal functions</a:t>
            </a:r>
            <a:endParaRPr lang="en-IN" dirty="0"/>
          </a:p>
          <a:p>
            <a:r>
              <a:rPr lang="en-US" dirty="0"/>
              <a:t>Function constructor creates object of the function</a:t>
            </a:r>
            <a:endParaRPr lang="en-IN" dirty="0"/>
          </a:p>
          <a:p>
            <a:r>
              <a:rPr lang="en-US" dirty="0"/>
              <a:t>Function constructor should not return anything</a:t>
            </a:r>
          </a:p>
          <a:p>
            <a:r>
              <a:rPr lang="en-US" dirty="0"/>
              <a:t>Default and parameterized </a:t>
            </a:r>
            <a:r>
              <a:rPr lang="en-US" dirty="0" err="1"/>
              <a:t>Contructors</a:t>
            </a:r>
            <a:endParaRPr lang="en-IN" dirty="0"/>
          </a:p>
          <a:p>
            <a:endParaRPr lang="en-IN" dirty="0"/>
          </a:p>
        </p:txBody>
      </p:sp>
    </p:spTree>
    <p:extLst>
      <p:ext uri="{BB962C8B-B14F-4D97-AF65-F5344CB8AC3E}">
        <p14:creationId xmlns:p14="http://schemas.microsoft.com/office/powerpoint/2010/main" val="425776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DD8A-6290-42C5-825D-C34EC835B291}"/>
              </a:ext>
            </a:extLst>
          </p:cNvPr>
          <p:cNvSpPr>
            <a:spLocks noGrp="1"/>
          </p:cNvSpPr>
          <p:nvPr>
            <p:ph type="title"/>
          </p:nvPr>
        </p:nvSpPr>
        <p:spPr/>
        <p:txBody>
          <a:bodyPr/>
          <a:lstStyle/>
          <a:p>
            <a:r>
              <a:rPr lang="en-US" dirty="0"/>
              <a:t>JS Objects revisit</a:t>
            </a:r>
            <a:endParaRPr lang="en-IN" dirty="0"/>
          </a:p>
        </p:txBody>
      </p:sp>
      <p:sp>
        <p:nvSpPr>
          <p:cNvPr id="3" name="Content Placeholder 2">
            <a:extLst>
              <a:ext uri="{FF2B5EF4-FFF2-40B4-BE49-F238E27FC236}">
                <a16:creationId xmlns:a16="http://schemas.microsoft.com/office/drawing/2014/main" id="{D456B29C-79EA-4434-935B-62BFA1EC7BE0}"/>
              </a:ext>
            </a:extLst>
          </p:cNvPr>
          <p:cNvSpPr>
            <a:spLocks noGrp="1"/>
          </p:cNvSpPr>
          <p:nvPr>
            <p:ph idx="1"/>
          </p:nvPr>
        </p:nvSpPr>
        <p:spPr>
          <a:xfrm>
            <a:off x="457200" y="1200150"/>
            <a:ext cx="8229600" cy="3581399"/>
          </a:xfrm>
        </p:spPr>
        <p:txBody>
          <a:bodyPr>
            <a:normAutofit fontScale="62500" lnSpcReduction="20000"/>
          </a:bodyPr>
          <a:lstStyle/>
          <a:p>
            <a:r>
              <a:rPr lang="en-US" sz="3900" dirty="0">
                <a:latin typeface="Calibri" panose="020F0502020204030204" pitchFamily="34" charset="0"/>
                <a:cs typeface="Times New Roman" panose="02020603050405020304" pitchFamily="18" charset="0"/>
              </a:rPr>
              <a:t>Objects are manufactured using the new keyword with the constructor function</a:t>
            </a:r>
          </a:p>
          <a:p>
            <a:r>
              <a:rPr lang="en-US" sz="3900" dirty="0">
                <a:latin typeface="Calibri" panose="020F0502020204030204" pitchFamily="34" charset="0"/>
                <a:cs typeface="Times New Roman" panose="02020603050405020304" pitchFamily="18" charset="0"/>
              </a:rPr>
              <a:t>In JS, you can define objects without defining a class</a:t>
            </a:r>
          </a:p>
          <a:p>
            <a:r>
              <a:rPr lang="en-US" sz="3900" dirty="0">
                <a:latin typeface="Calibri" panose="020F0502020204030204" pitchFamily="34" charset="0"/>
                <a:cs typeface="Times New Roman" panose="02020603050405020304" pitchFamily="18" charset="0"/>
              </a:rPr>
              <a:t>JavaScript is not a class-based object-oriented language</a:t>
            </a:r>
          </a:p>
          <a:p>
            <a:r>
              <a:rPr lang="en-US" sz="3900" dirty="0">
                <a:latin typeface="Calibri" panose="020F0502020204030204" pitchFamily="34" charset="0"/>
                <a:cs typeface="Times New Roman" panose="02020603050405020304" pitchFamily="18" charset="0"/>
              </a:rPr>
              <a:t>Objects can define their own methods in their body</a:t>
            </a:r>
          </a:p>
          <a:p>
            <a:r>
              <a:rPr lang="en-US" sz="3900" dirty="0">
                <a:latin typeface="Calibri" panose="020F0502020204030204" pitchFamily="34" charset="0"/>
                <a:cs typeface="Times New Roman" panose="02020603050405020304" pitchFamily="18" charset="0"/>
              </a:rPr>
              <a:t>Can keep adding Properties and Methods later as well</a:t>
            </a:r>
          </a:p>
          <a:p>
            <a:r>
              <a:rPr lang="en-US" sz="3900" dirty="0">
                <a:latin typeface="Calibri" panose="020F0502020204030204" pitchFamily="34" charset="0"/>
                <a:cs typeface="Times New Roman" panose="02020603050405020304" pitchFamily="18" charset="0"/>
              </a:rPr>
              <a:t>Arrays use numbered indexes.</a:t>
            </a:r>
          </a:p>
          <a:p>
            <a:r>
              <a:rPr lang="en-US" sz="3900" dirty="0">
                <a:latin typeface="Calibri" panose="020F0502020204030204" pitchFamily="34" charset="0"/>
                <a:cs typeface="Times New Roman" panose="02020603050405020304" pitchFamily="18" charset="0"/>
              </a:rPr>
              <a:t>Objects use named indexes.</a:t>
            </a:r>
          </a:p>
          <a:p>
            <a:r>
              <a:rPr lang="en-US" sz="3800" dirty="0">
                <a:latin typeface="Calibri" panose="020F0502020204030204" pitchFamily="34" charset="0"/>
                <a:cs typeface="Times New Roman" panose="02020603050405020304" pitchFamily="18" charset="0"/>
              </a:rPr>
              <a:t>Create a new object based on an existing object- The create() method</a:t>
            </a:r>
          </a:p>
          <a:p>
            <a:endParaRPr lang="en-US" dirty="0"/>
          </a:p>
          <a:p>
            <a:endParaRPr lang="en-IN" dirty="0"/>
          </a:p>
        </p:txBody>
      </p:sp>
    </p:spTree>
    <p:extLst>
      <p:ext uri="{BB962C8B-B14F-4D97-AF65-F5344CB8AC3E}">
        <p14:creationId xmlns:p14="http://schemas.microsoft.com/office/powerpoint/2010/main" val="103382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1A87-1392-41D9-B1E3-D13EA92AFC26}"/>
              </a:ext>
            </a:extLst>
          </p:cNvPr>
          <p:cNvSpPr>
            <a:spLocks noGrp="1"/>
          </p:cNvSpPr>
          <p:nvPr>
            <p:ph type="title"/>
          </p:nvPr>
        </p:nvSpPr>
        <p:spPr/>
        <p:txBody>
          <a:bodyPr/>
          <a:lstStyle/>
          <a:p>
            <a:r>
              <a:rPr lang="en-US" dirty="0"/>
              <a:t>Object literals</a:t>
            </a:r>
            <a:endParaRPr lang="en-IN" dirty="0"/>
          </a:p>
        </p:txBody>
      </p:sp>
      <p:sp>
        <p:nvSpPr>
          <p:cNvPr id="3" name="Content Placeholder 2">
            <a:extLst>
              <a:ext uri="{FF2B5EF4-FFF2-40B4-BE49-F238E27FC236}">
                <a16:creationId xmlns:a16="http://schemas.microsoft.com/office/drawing/2014/main" id="{379A381A-5AA7-4A0B-B50F-00E90FCC32D3}"/>
              </a:ext>
            </a:extLst>
          </p:cNvPr>
          <p:cNvSpPr>
            <a:spLocks noGrp="1"/>
          </p:cNvSpPr>
          <p:nvPr>
            <p:ph idx="1"/>
          </p:nvPr>
        </p:nvSpPr>
        <p:spPr>
          <a:xfrm>
            <a:off x="457200" y="1200150"/>
            <a:ext cx="8229600" cy="3200400"/>
          </a:xfrm>
        </p:spPr>
        <p:txBody>
          <a:bodyPr>
            <a:noAutofit/>
          </a:bodyPr>
          <a:lstStyle/>
          <a:p>
            <a:r>
              <a:rPr lang="en-US" sz="2400" dirty="0"/>
              <a:t>What are object literals?</a:t>
            </a:r>
          </a:p>
          <a:p>
            <a:pPr>
              <a:lnSpc>
                <a:spcPct val="107000"/>
              </a:lnSpc>
              <a:spcAft>
                <a:spcPts val="800"/>
              </a:spcAft>
            </a:pPr>
            <a:r>
              <a:rPr lang="en-US" sz="2400" dirty="0"/>
              <a:t>Object literals can have the properties from already defined variables outside</a:t>
            </a:r>
            <a:endParaRPr lang="en-IN" sz="2400" dirty="0"/>
          </a:p>
          <a:p>
            <a:pPr>
              <a:lnSpc>
                <a:spcPct val="107000"/>
              </a:lnSpc>
              <a:spcAft>
                <a:spcPts val="800"/>
              </a:spcAft>
            </a:pPr>
            <a:r>
              <a:rPr lang="en-US" sz="2400" dirty="0"/>
              <a:t>Object literals can overwrite the vars too</a:t>
            </a:r>
            <a:endParaRPr lang="en-IN" sz="2400" dirty="0"/>
          </a:p>
          <a:p>
            <a:pPr>
              <a:lnSpc>
                <a:spcPct val="107000"/>
              </a:lnSpc>
              <a:spcAft>
                <a:spcPts val="800"/>
              </a:spcAft>
            </a:pPr>
            <a:r>
              <a:rPr lang="en-US" sz="2400" dirty="0"/>
              <a:t>Object literals can have property names as string also function name. But need to call with square brackets now</a:t>
            </a:r>
            <a:endParaRPr lang="en-IN" sz="2400" dirty="0"/>
          </a:p>
          <a:p>
            <a:pPr>
              <a:lnSpc>
                <a:spcPct val="107000"/>
              </a:lnSpc>
              <a:spcAft>
                <a:spcPts val="800"/>
              </a:spcAft>
            </a:pPr>
            <a:r>
              <a:rPr lang="en-US" sz="2400" dirty="0"/>
              <a:t>Object literals can be helpful for names with spaces in them</a:t>
            </a:r>
            <a:endParaRPr lang="en-IN" sz="2400" dirty="0"/>
          </a:p>
        </p:txBody>
      </p:sp>
    </p:spTree>
    <p:extLst>
      <p:ext uri="{BB962C8B-B14F-4D97-AF65-F5344CB8AC3E}">
        <p14:creationId xmlns:p14="http://schemas.microsoft.com/office/powerpoint/2010/main" val="23899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E47D-4C15-4CE1-A59F-638997B8E293}"/>
              </a:ext>
            </a:extLst>
          </p:cNvPr>
          <p:cNvSpPr>
            <a:spLocks noGrp="1"/>
          </p:cNvSpPr>
          <p:nvPr>
            <p:ph type="title"/>
          </p:nvPr>
        </p:nvSpPr>
        <p:spPr/>
        <p:txBody>
          <a:bodyPr>
            <a:norm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Dynamic fields</a:t>
            </a:r>
            <a:endParaRPr lang="en-IN" dirty="0"/>
          </a:p>
        </p:txBody>
      </p:sp>
      <p:sp>
        <p:nvSpPr>
          <p:cNvPr id="3" name="Content Placeholder 2">
            <a:extLst>
              <a:ext uri="{FF2B5EF4-FFF2-40B4-BE49-F238E27FC236}">
                <a16:creationId xmlns:a16="http://schemas.microsoft.com/office/drawing/2014/main" id="{DDDAED23-FC79-44E6-89E5-9647E2AEA50A}"/>
              </a:ext>
            </a:extLst>
          </p:cNvPr>
          <p:cNvSpPr>
            <a:spLocks noGrp="1"/>
          </p:cNvSpPr>
          <p:nvPr>
            <p:ph idx="1"/>
          </p:nvPr>
        </p:nvSpPr>
        <p:spPr/>
        <p:txBody>
          <a:bodyPr>
            <a:normAutofit/>
          </a:bodyPr>
          <a:lstStyle/>
          <a:p>
            <a:r>
              <a:rPr lang="en-US" sz="3600" dirty="0"/>
              <a:t>Dynamic variable names don’t have a specific name hard-coded in the script. </a:t>
            </a:r>
          </a:p>
          <a:p>
            <a:r>
              <a:rPr lang="en-US" sz="3600" dirty="0"/>
              <a:t>They are named dynamically with string values from other sources.</a:t>
            </a:r>
            <a:endParaRPr lang="en-IN" sz="3600" dirty="0"/>
          </a:p>
        </p:txBody>
      </p:sp>
    </p:spTree>
    <p:extLst>
      <p:ext uri="{BB962C8B-B14F-4D97-AF65-F5344CB8AC3E}">
        <p14:creationId xmlns:p14="http://schemas.microsoft.com/office/powerpoint/2010/main" val="1134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785D-28DA-4FA0-A17D-E5216CD6EEAE}"/>
              </a:ext>
            </a:extLst>
          </p:cNvPr>
          <p:cNvSpPr>
            <a:spLocks noGrp="1"/>
          </p:cNvSpPr>
          <p:nvPr>
            <p:ph type="title"/>
          </p:nvPr>
        </p:nvSpPr>
        <p:spPr/>
        <p:txBody>
          <a:bodyPr/>
          <a:lstStyle/>
          <a:p>
            <a:r>
              <a:rPr lang="en-US" dirty="0"/>
              <a:t>Getters and setters</a:t>
            </a:r>
            <a:endParaRPr lang="en-IN" dirty="0"/>
          </a:p>
        </p:txBody>
      </p:sp>
      <p:sp>
        <p:nvSpPr>
          <p:cNvPr id="3" name="Content Placeholder 2">
            <a:extLst>
              <a:ext uri="{FF2B5EF4-FFF2-40B4-BE49-F238E27FC236}">
                <a16:creationId xmlns:a16="http://schemas.microsoft.com/office/drawing/2014/main" id="{4C62434C-7BF4-40AE-A303-B96BDA242A5A}"/>
              </a:ext>
            </a:extLst>
          </p:cNvPr>
          <p:cNvSpPr>
            <a:spLocks noGrp="1"/>
          </p:cNvSpPr>
          <p:nvPr>
            <p:ph idx="1"/>
          </p:nvPr>
        </p:nvSpPr>
        <p:spPr/>
        <p:txBody>
          <a:bodyPr>
            <a:normAutofit/>
          </a:bodyPr>
          <a:lstStyle/>
          <a:p>
            <a:r>
              <a:rPr lang="en-US" altLang="en-US" sz="2700" dirty="0"/>
              <a:t>The get syntax binds an object property to a function that will be called when that property is looked up</a:t>
            </a:r>
          </a:p>
          <a:p>
            <a:pPr lvl="1"/>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get</a:t>
            </a:r>
            <a:r>
              <a:rPr lang="en-IN" sz="1800" b="0" dirty="0">
                <a:solidFill>
                  <a:srgbClr val="D4D4D4"/>
                </a:solidFill>
                <a:effectLst/>
                <a:latin typeface="Consolas" panose="020B0609020204030204" pitchFamily="49" charset="0"/>
              </a:rPr>
              <a:t> </a:t>
            </a:r>
            <a:r>
              <a:rPr lang="en-IN" sz="1800" b="0" dirty="0">
                <a:solidFill>
                  <a:srgbClr val="DCDCAA"/>
                </a:solidFill>
                <a:effectLst/>
                <a:latin typeface="Consolas" panose="020B0609020204030204" pitchFamily="49" charset="0"/>
              </a:rPr>
              <a:t>prop</a:t>
            </a:r>
            <a:r>
              <a:rPr lang="en-IN" sz="1800" b="0" dirty="0">
                <a:solidFill>
                  <a:srgbClr val="D4D4D4"/>
                </a:solidFill>
                <a:effectLst/>
                <a:latin typeface="Consolas" panose="020B0609020204030204" pitchFamily="49" charset="0"/>
              </a:rPr>
              <a:t>() { ... } }</a:t>
            </a:r>
          </a:p>
          <a:p>
            <a:pPr lvl="1"/>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get</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expression</a:t>
            </a:r>
            <a:r>
              <a:rPr lang="en-IN" sz="1800" b="0" dirty="0">
                <a:solidFill>
                  <a:srgbClr val="D4D4D4"/>
                </a:solidFill>
                <a:effectLst/>
                <a:latin typeface="Consolas" panose="020B0609020204030204" pitchFamily="49" charset="0"/>
              </a:rPr>
              <a:t>]() { ... } }</a:t>
            </a:r>
            <a:endParaRPr lang="en-US" altLang="en-US" sz="3200" dirty="0"/>
          </a:p>
          <a:p>
            <a:r>
              <a:rPr lang="en-US" altLang="en-US" sz="2700" dirty="0"/>
              <a:t>The set syntax binds an object property to a function to be called when there is an attempt to set that property.</a:t>
            </a:r>
          </a:p>
          <a:p>
            <a:pPr lvl="1"/>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set</a:t>
            </a:r>
            <a:r>
              <a:rPr lang="en-IN" sz="1800" b="0" dirty="0">
                <a:solidFill>
                  <a:srgbClr val="D4D4D4"/>
                </a:solidFill>
                <a:effectLst/>
                <a:latin typeface="Consolas" panose="020B0609020204030204" pitchFamily="49" charset="0"/>
              </a:rPr>
              <a:t> </a:t>
            </a:r>
            <a:r>
              <a:rPr lang="en-IN" sz="1800" b="0" dirty="0">
                <a:solidFill>
                  <a:srgbClr val="DCDCAA"/>
                </a:solidFill>
                <a:effectLst/>
                <a:latin typeface="Consolas" panose="020B0609020204030204" pitchFamily="49" charset="0"/>
              </a:rPr>
              <a:t>prop</a:t>
            </a:r>
            <a:r>
              <a:rPr lang="en-IN" sz="1800" b="0" dirty="0">
                <a:solidFill>
                  <a:srgbClr val="D4D4D4"/>
                </a:solidFill>
                <a:effectLst/>
                <a:latin typeface="Consolas" panose="020B0609020204030204" pitchFamily="49" charset="0"/>
              </a:rPr>
              <a:t>(</a:t>
            </a:r>
            <a:r>
              <a:rPr lang="en-IN" sz="1800" b="0" dirty="0" err="1">
                <a:solidFill>
                  <a:srgbClr val="9CDCFE"/>
                </a:solidFill>
                <a:effectLst/>
                <a:latin typeface="Consolas" panose="020B0609020204030204" pitchFamily="49" charset="0"/>
              </a:rPr>
              <a:t>val</a:t>
            </a:r>
            <a:r>
              <a:rPr lang="en-IN" sz="1800" b="0" dirty="0">
                <a:solidFill>
                  <a:srgbClr val="D4D4D4"/>
                </a:solidFill>
                <a:effectLst/>
                <a:latin typeface="Consolas" panose="020B0609020204030204" pitchFamily="49" charset="0"/>
              </a:rPr>
              <a:t>) { . . . }}</a:t>
            </a:r>
          </a:p>
          <a:p>
            <a:pPr lvl="1"/>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set</a:t>
            </a:r>
            <a:r>
              <a:rPr lang="en-IN" sz="1800" b="0" dirty="0">
                <a:solidFill>
                  <a:srgbClr val="D4D4D4"/>
                </a:solidFill>
                <a:effectLst/>
                <a:latin typeface="Consolas" panose="020B0609020204030204" pitchFamily="49" charset="0"/>
              </a:rPr>
              <a:t> [</a:t>
            </a:r>
            <a:r>
              <a:rPr lang="en-IN" sz="1800" b="0" dirty="0">
                <a:solidFill>
                  <a:srgbClr val="9CDCFE"/>
                </a:solidFill>
                <a:effectLst/>
                <a:latin typeface="Consolas" panose="020B0609020204030204" pitchFamily="49" charset="0"/>
              </a:rPr>
              <a:t>expression</a:t>
            </a:r>
            <a:r>
              <a:rPr lang="en-IN" sz="1800" b="0" dirty="0">
                <a:solidFill>
                  <a:srgbClr val="D4D4D4"/>
                </a:solidFill>
                <a:effectLst/>
                <a:latin typeface="Consolas" panose="020B0609020204030204" pitchFamily="49" charset="0"/>
              </a:rPr>
              <a:t>](</a:t>
            </a:r>
            <a:r>
              <a:rPr lang="en-IN" sz="1800" b="0" dirty="0" err="1">
                <a:solidFill>
                  <a:srgbClr val="9CDCFE"/>
                </a:solidFill>
                <a:effectLst/>
                <a:latin typeface="Consolas" panose="020B0609020204030204" pitchFamily="49" charset="0"/>
              </a:rPr>
              <a:t>val</a:t>
            </a:r>
            <a:r>
              <a:rPr lang="en-IN" sz="1800" b="0" dirty="0">
                <a:solidFill>
                  <a:srgbClr val="D4D4D4"/>
                </a:solidFill>
                <a:effectLst/>
                <a:latin typeface="Consolas" panose="020B0609020204030204" pitchFamily="49" charset="0"/>
              </a:rPr>
              <a:t>) { . . . }}</a:t>
            </a:r>
            <a:endParaRPr lang="en-US" altLang="en-US" sz="2700" dirty="0"/>
          </a:p>
          <a:p>
            <a:endParaRPr lang="en-IN" dirty="0"/>
          </a:p>
        </p:txBody>
      </p:sp>
      <p:sp>
        <p:nvSpPr>
          <p:cNvPr id="5" name="Rectangle 2">
            <a:extLst>
              <a:ext uri="{FF2B5EF4-FFF2-40B4-BE49-F238E27FC236}">
                <a16:creationId xmlns:a16="http://schemas.microsoft.com/office/drawing/2014/main" id="{300DEBED-FAC0-459C-B17A-930C4C85D387}"/>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407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540E-4CA7-41D8-8096-8063E5BD0361}"/>
              </a:ext>
            </a:extLst>
          </p:cNvPr>
          <p:cNvSpPr>
            <a:spLocks noGrp="1"/>
          </p:cNvSpPr>
          <p:nvPr>
            <p:ph type="title"/>
          </p:nvPr>
        </p:nvSpPr>
        <p:spPr/>
        <p:txBody>
          <a:bodyPr/>
          <a:lstStyle/>
          <a:p>
            <a:r>
              <a:rPr lang="en-IN" dirty="0"/>
              <a:t>call(), apply() and bind()</a:t>
            </a:r>
          </a:p>
        </p:txBody>
      </p:sp>
      <p:sp>
        <p:nvSpPr>
          <p:cNvPr id="5" name="Content Placeholder 2">
            <a:extLst>
              <a:ext uri="{FF2B5EF4-FFF2-40B4-BE49-F238E27FC236}">
                <a16:creationId xmlns:a16="http://schemas.microsoft.com/office/drawing/2014/main" id="{18CE4446-E9DC-433A-8BD2-2B584759887A}"/>
              </a:ext>
            </a:extLst>
          </p:cNvPr>
          <p:cNvSpPr txBox="1">
            <a:spLocks/>
          </p:cNvSpPr>
          <p:nvPr/>
        </p:nvSpPr>
        <p:spPr>
          <a:xfrm>
            <a:off x="457200" y="1200151"/>
            <a:ext cx="8229600" cy="37373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With call(), an object can use a method belonging to another object</a:t>
            </a:r>
          </a:p>
          <a:p>
            <a:r>
              <a:rPr lang="en-US" altLang="en-US" sz="2400" dirty="0"/>
              <a:t>call() and apply() serve the exact same purpose. </a:t>
            </a:r>
          </a:p>
          <a:p>
            <a:r>
              <a:rPr lang="en-US" altLang="en-US" sz="2400" dirty="0"/>
              <a:t>But call() expects all parameters to be passed in individually</a:t>
            </a:r>
          </a:p>
          <a:p>
            <a:r>
              <a:rPr lang="en-US" altLang="en-US" sz="2400" dirty="0"/>
              <a:t>And apply() expects an array of all of our parameters</a:t>
            </a:r>
          </a:p>
          <a:p>
            <a:r>
              <a:rPr lang="en-US" altLang="en-US" sz="2400" dirty="0"/>
              <a:t>The bind() method creates a new function that, when called, has its ’this’ keyword set to the provided value.</a:t>
            </a:r>
          </a:p>
          <a:p>
            <a:r>
              <a:rPr lang="en-US" altLang="en-US" sz="2400" dirty="0"/>
              <a:t>So much power!</a:t>
            </a:r>
          </a:p>
        </p:txBody>
      </p:sp>
      <p:sp>
        <p:nvSpPr>
          <p:cNvPr id="3" name="Rectangle 1">
            <a:extLst>
              <a:ext uri="{FF2B5EF4-FFF2-40B4-BE49-F238E27FC236}">
                <a16:creationId xmlns:a16="http://schemas.microsoft.com/office/drawing/2014/main" id="{42B4B016-6A3E-469D-AF6D-61AA6124AA8D}"/>
              </a:ext>
            </a:extLst>
          </p:cNvPr>
          <p:cNvSpPr>
            <a:spLocks noChangeArrowheads="1"/>
          </p:cNvSpPr>
          <p:nvPr/>
        </p:nvSpPr>
        <p:spPr bwMode="auto">
          <a:xfrm>
            <a:off x="0" y="-92333"/>
            <a:ext cx="205505" cy="18466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9B3B825-4498-4D24-8AEB-5839C667B61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77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ECE9-E7F8-4621-A6EA-C0C675AE1BCB}"/>
              </a:ext>
            </a:extLst>
          </p:cNvPr>
          <p:cNvSpPr>
            <a:spLocks noGrp="1"/>
          </p:cNvSpPr>
          <p:nvPr>
            <p:ph type="title"/>
          </p:nvPr>
        </p:nvSpPr>
        <p:spPr/>
        <p:txBody>
          <a:bodyPr/>
          <a:lstStyle/>
          <a:p>
            <a:r>
              <a:rPr lang="en-US" dirty="0"/>
              <a:t>Prototype</a:t>
            </a:r>
            <a:endParaRPr lang="en-IN" dirty="0"/>
          </a:p>
        </p:txBody>
      </p:sp>
      <p:sp>
        <p:nvSpPr>
          <p:cNvPr id="3" name="Content Placeholder 2">
            <a:extLst>
              <a:ext uri="{FF2B5EF4-FFF2-40B4-BE49-F238E27FC236}">
                <a16:creationId xmlns:a16="http://schemas.microsoft.com/office/drawing/2014/main" id="{F7326690-AD20-42E8-8082-0430FCD16763}"/>
              </a:ext>
            </a:extLst>
          </p:cNvPr>
          <p:cNvSpPr>
            <a:spLocks noGrp="1"/>
          </p:cNvSpPr>
          <p:nvPr>
            <p:ph idx="1"/>
          </p:nvPr>
        </p:nvSpPr>
        <p:spPr/>
        <p:txBody>
          <a:bodyPr>
            <a:normAutofit/>
          </a:bodyPr>
          <a:lstStyle/>
          <a:p>
            <a:r>
              <a:rPr lang="en-US" sz="2600" dirty="0"/>
              <a:t>The most popular model of OOP is class-based.</a:t>
            </a:r>
          </a:p>
          <a:p>
            <a:r>
              <a:rPr lang="en-US" sz="2600" dirty="0"/>
              <a:t>JavaScript isn't a classed-based language – it's is a prototype-based language.</a:t>
            </a:r>
          </a:p>
          <a:p>
            <a:r>
              <a:rPr lang="en-US" sz="2600" dirty="0"/>
              <a:t>Prototype has all the code required for each object created using a constructor.</a:t>
            </a:r>
          </a:p>
          <a:p>
            <a:r>
              <a:rPr lang="en-US" sz="2600" dirty="0"/>
              <a:t>Adding a method to a class is same as adding a method to the prototype object. </a:t>
            </a:r>
            <a:endParaRPr lang="en-IN" sz="2600" dirty="0"/>
          </a:p>
          <a:p>
            <a:endParaRPr lang="en-IN" dirty="0"/>
          </a:p>
        </p:txBody>
      </p:sp>
    </p:spTree>
    <p:extLst>
      <p:ext uri="{BB962C8B-B14F-4D97-AF65-F5344CB8AC3E}">
        <p14:creationId xmlns:p14="http://schemas.microsoft.com/office/powerpoint/2010/main" val="87847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E574-68ED-420F-BE93-67BC33AAE157}"/>
              </a:ext>
            </a:extLst>
          </p:cNvPr>
          <p:cNvSpPr>
            <a:spLocks noGrp="1"/>
          </p:cNvSpPr>
          <p:nvPr>
            <p:ph type="title"/>
          </p:nvPr>
        </p:nvSpPr>
        <p:spPr/>
        <p:txBody>
          <a:bodyPr/>
          <a:lstStyle/>
          <a:p>
            <a:r>
              <a:rPr lang="en-US"/>
              <a:t>Module 8</a:t>
            </a:r>
            <a:endParaRPr lang="en-IN" dirty="0"/>
          </a:p>
        </p:txBody>
      </p:sp>
      <p:sp>
        <p:nvSpPr>
          <p:cNvPr id="3" name="Content Placeholder 2">
            <a:extLst>
              <a:ext uri="{FF2B5EF4-FFF2-40B4-BE49-F238E27FC236}">
                <a16:creationId xmlns:a16="http://schemas.microsoft.com/office/drawing/2014/main" id="{05FD9218-950C-4494-9325-F7AAF476FA0C}"/>
              </a:ext>
            </a:extLst>
          </p:cNvPr>
          <p:cNvSpPr>
            <a:spLocks noGrp="1"/>
          </p:cNvSpPr>
          <p:nvPr>
            <p:ph idx="1"/>
          </p:nvPr>
        </p:nvSpPr>
        <p:spPr/>
        <p:txBody>
          <a:bodyPr numCol="2">
            <a:normAutofit fontScale="77500" lnSpcReduction="20000"/>
          </a:bodyPr>
          <a:lstStyle/>
          <a:p>
            <a:pPr lvl="0"/>
            <a:r>
              <a:rPr lang="en-IN" dirty="0"/>
              <a:t>let and </a:t>
            </a:r>
            <a:r>
              <a:rPr lang="en-IN" dirty="0" err="1"/>
              <a:t>const</a:t>
            </a:r>
            <a:endParaRPr lang="en-IN" dirty="0"/>
          </a:p>
          <a:p>
            <a:pPr lvl="0"/>
            <a:r>
              <a:rPr lang="en-IN" dirty="0"/>
              <a:t>Scope and Closures </a:t>
            </a:r>
          </a:p>
          <a:p>
            <a:pPr lvl="0"/>
            <a:r>
              <a:rPr lang="en-IN" dirty="0"/>
              <a:t>Object-Oriented Programming </a:t>
            </a:r>
          </a:p>
          <a:p>
            <a:pPr lvl="0"/>
            <a:r>
              <a:rPr lang="en-IN" dirty="0"/>
              <a:t>JS Prototypes</a:t>
            </a:r>
          </a:p>
          <a:p>
            <a:pPr lvl="0"/>
            <a:r>
              <a:rPr lang="en-IN" dirty="0"/>
              <a:t>Arrow functions</a:t>
            </a:r>
          </a:p>
          <a:p>
            <a:pPr lvl="0"/>
            <a:r>
              <a:rPr lang="en-IN" dirty="0"/>
              <a:t>Template String</a:t>
            </a:r>
          </a:p>
          <a:p>
            <a:pPr lvl="0"/>
            <a:r>
              <a:rPr lang="en-IN" dirty="0"/>
              <a:t>Default parameters</a:t>
            </a:r>
          </a:p>
          <a:p>
            <a:pPr lvl="0"/>
            <a:r>
              <a:rPr lang="en-IN" dirty="0"/>
              <a:t>Spread and Rest operators</a:t>
            </a:r>
          </a:p>
          <a:p>
            <a:pPr lvl="0"/>
            <a:r>
              <a:rPr lang="en-IN" dirty="0" err="1"/>
              <a:t>Destructuring</a:t>
            </a:r>
            <a:endParaRPr lang="en-IN" dirty="0"/>
          </a:p>
          <a:p>
            <a:pPr lvl="0"/>
            <a:r>
              <a:rPr lang="en-IN" dirty="0"/>
              <a:t>Sets and Maps</a:t>
            </a:r>
          </a:p>
          <a:p>
            <a:pPr lvl="0"/>
            <a:r>
              <a:rPr lang="en-IN" dirty="0"/>
              <a:t>Generators</a:t>
            </a:r>
          </a:p>
          <a:p>
            <a:pPr lvl="0"/>
            <a:r>
              <a:rPr lang="en-IN" dirty="0"/>
              <a:t>HTML APIs</a:t>
            </a:r>
          </a:p>
          <a:p>
            <a:pPr lvl="0"/>
            <a:r>
              <a:rPr lang="en-IN" dirty="0"/>
              <a:t>Refactoring and best practices</a:t>
            </a:r>
          </a:p>
          <a:p>
            <a:pPr lvl="0"/>
            <a:r>
              <a:rPr lang="en-IN" dirty="0"/>
              <a:t>Summary</a:t>
            </a:r>
          </a:p>
          <a:p>
            <a:pPr lvl="0"/>
            <a:r>
              <a:rPr lang="en-IN" dirty="0"/>
              <a:t>Motivational tips</a:t>
            </a:r>
          </a:p>
          <a:p>
            <a:pPr lvl="0"/>
            <a:r>
              <a:rPr lang="en-IN" dirty="0"/>
              <a:t>Assignments</a:t>
            </a:r>
          </a:p>
        </p:txBody>
      </p:sp>
    </p:spTree>
    <p:extLst>
      <p:ext uri="{BB962C8B-B14F-4D97-AF65-F5344CB8AC3E}">
        <p14:creationId xmlns:p14="http://schemas.microsoft.com/office/powerpoint/2010/main" val="27420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66D9-12E5-4AFF-8021-88EDD4D0A84B}"/>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Template literals</a:t>
            </a:r>
            <a:endParaRPr lang="en-IN" dirty="0"/>
          </a:p>
        </p:txBody>
      </p:sp>
      <p:sp>
        <p:nvSpPr>
          <p:cNvPr id="3" name="Content Placeholder 2">
            <a:extLst>
              <a:ext uri="{FF2B5EF4-FFF2-40B4-BE49-F238E27FC236}">
                <a16:creationId xmlns:a16="http://schemas.microsoft.com/office/drawing/2014/main" id="{05437889-81D8-40A1-A2BE-55BC95FE89F3}"/>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Ease with template literals</a:t>
            </a:r>
          </a:p>
          <a:p>
            <a:r>
              <a:rPr lang="en-US" dirty="0">
                <a:latin typeface="Calibri" panose="020F0502020204030204" pitchFamily="34" charset="0"/>
                <a:ea typeface="Calibri" panose="020F0502020204030204" pitchFamily="34" charset="0"/>
                <a:cs typeface="Times New Roman" panose="02020603050405020304" pitchFamily="18" charset="0"/>
              </a:rPr>
              <a:t>Multiline possible. </a:t>
            </a:r>
          </a:p>
          <a:p>
            <a:r>
              <a:rPr lang="en-US" dirty="0">
                <a:latin typeface="Calibri" panose="020F0502020204030204" pitchFamily="34" charset="0"/>
                <a:ea typeface="Calibri" panose="020F0502020204030204" pitchFamily="34" charset="0"/>
                <a:cs typeface="Times New Roman" panose="02020603050405020304" pitchFamily="18" charset="0"/>
              </a:rPr>
              <a:t>Curly braces should return a string.</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170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B0BB-69DA-4DFF-A165-3A6E1B160B45}"/>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Inheritance</a:t>
            </a:r>
            <a:endParaRPr lang="en-IN" dirty="0"/>
          </a:p>
        </p:txBody>
      </p:sp>
      <p:sp>
        <p:nvSpPr>
          <p:cNvPr id="3" name="Content Placeholder 2">
            <a:extLst>
              <a:ext uri="{FF2B5EF4-FFF2-40B4-BE49-F238E27FC236}">
                <a16:creationId xmlns:a16="http://schemas.microsoft.com/office/drawing/2014/main" id="{95DB0413-4480-4C65-BF92-E8F50BFD9149}"/>
              </a:ext>
            </a:extLst>
          </p:cNvPr>
          <p:cNvSpPr>
            <a:spLocks noGrp="1"/>
          </p:cNvSpPr>
          <p:nvPr>
            <p:ph idx="1"/>
          </p:nvPr>
        </p:nvSpPr>
        <p:spPr>
          <a:xfrm>
            <a:off x="457200" y="1200150"/>
            <a:ext cx="8229600" cy="3581399"/>
          </a:xfrm>
        </p:spPr>
        <p:txBody>
          <a:bodyPr>
            <a:normAutofit fontScale="85000" lnSpcReduction="20000"/>
          </a:bodyPr>
          <a:lstStyle/>
          <a:p>
            <a:pPr>
              <a:lnSpc>
                <a:spcPct val="107000"/>
              </a:lnSpc>
              <a:spcAft>
                <a:spcPts val="800"/>
              </a:spcAft>
            </a:pPr>
            <a:r>
              <a:rPr lang="en-US" sz="3000" dirty="0"/>
              <a:t>Inheritance- extends all properties and methods from parent. </a:t>
            </a:r>
          </a:p>
          <a:p>
            <a:pPr>
              <a:lnSpc>
                <a:spcPct val="107000"/>
              </a:lnSpc>
              <a:spcAft>
                <a:spcPts val="800"/>
              </a:spcAft>
            </a:pPr>
            <a:r>
              <a:rPr lang="en-US" sz="3000" dirty="0"/>
              <a:t>If derived class has a constructor, it must have a super constructor call first in it. So that first, the parent is setup.</a:t>
            </a:r>
            <a:endParaRPr lang="en-IN" sz="3000" dirty="0"/>
          </a:p>
          <a:p>
            <a:pPr>
              <a:lnSpc>
                <a:spcPct val="107000"/>
              </a:lnSpc>
              <a:spcAft>
                <a:spcPts val="800"/>
              </a:spcAft>
            </a:pPr>
            <a:r>
              <a:rPr lang="en-US" sz="3000" dirty="0"/>
              <a:t>Call all methods of super class in subclass using </a:t>
            </a:r>
            <a:r>
              <a:rPr lang="en-US" sz="3000" dirty="0" err="1"/>
              <a:t>super.methodname</a:t>
            </a:r>
            <a:r>
              <a:rPr lang="en-US" sz="3000" dirty="0"/>
              <a:t>();</a:t>
            </a:r>
          </a:p>
          <a:p>
            <a:pPr>
              <a:lnSpc>
                <a:spcPct val="107000"/>
              </a:lnSpc>
              <a:spcAft>
                <a:spcPts val="800"/>
              </a:spcAft>
            </a:pPr>
            <a:r>
              <a:rPr lang="en-US" sz="3000" dirty="0"/>
              <a:t>What is Polymorphism?</a:t>
            </a:r>
            <a:endParaRPr lang="en-IN" sz="3000" dirty="0"/>
          </a:p>
        </p:txBody>
      </p:sp>
    </p:spTree>
    <p:extLst>
      <p:ext uri="{BB962C8B-B14F-4D97-AF65-F5344CB8AC3E}">
        <p14:creationId xmlns:p14="http://schemas.microsoft.com/office/powerpoint/2010/main" val="204175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5E56-674D-489A-B823-D97C0603451F}"/>
              </a:ext>
            </a:extLst>
          </p:cNvPr>
          <p:cNvSpPr>
            <a:spLocks noGrp="1"/>
          </p:cNvSpPr>
          <p:nvPr>
            <p:ph type="title"/>
          </p:nvPr>
        </p:nvSpPr>
        <p:spPr/>
        <p:txBody>
          <a:bodyPr/>
          <a:lstStyle/>
          <a:p>
            <a:r>
              <a:rPr lang="en-US" dirty="0"/>
              <a:t>Prototypal inheritance</a:t>
            </a:r>
            <a:endParaRPr lang="en-IN" dirty="0"/>
          </a:p>
        </p:txBody>
      </p:sp>
      <p:sp>
        <p:nvSpPr>
          <p:cNvPr id="3" name="Content Placeholder 2">
            <a:extLst>
              <a:ext uri="{FF2B5EF4-FFF2-40B4-BE49-F238E27FC236}">
                <a16:creationId xmlns:a16="http://schemas.microsoft.com/office/drawing/2014/main" id="{DD709B00-73AA-4AB4-81F5-21D9DD40F8CB}"/>
              </a:ext>
            </a:extLst>
          </p:cNvPr>
          <p:cNvSpPr>
            <a:spLocks noGrp="1"/>
          </p:cNvSpPr>
          <p:nvPr>
            <p:ph idx="1"/>
          </p:nvPr>
        </p:nvSpPr>
        <p:spPr>
          <a:xfrm>
            <a:off x="457200" y="1200151"/>
            <a:ext cx="8229600" cy="3429000"/>
          </a:xfrm>
        </p:spPr>
        <p:txBody>
          <a:bodyPr>
            <a:noAutofit/>
          </a:bodyPr>
          <a:lstStyle/>
          <a:p>
            <a:r>
              <a:rPr lang="en-IN" dirty="0"/>
              <a:t>Objects Inherit from Objects using create()</a:t>
            </a:r>
          </a:p>
          <a:p>
            <a:r>
              <a:rPr lang="en-IN" dirty="0"/>
              <a:t>Function prototypes</a:t>
            </a:r>
          </a:p>
          <a:p>
            <a:r>
              <a:rPr lang="en-US" dirty="0"/>
              <a:t>Prototype </a:t>
            </a:r>
            <a:r>
              <a:rPr lang="en-US" dirty="0" err="1"/>
              <a:t>subclassing</a:t>
            </a:r>
            <a:endParaRPr lang="en-US" dirty="0"/>
          </a:p>
          <a:p>
            <a:r>
              <a:rPr lang="en-US" dirty="0"/>
              <a:t>What’s the Difference Between Class &amp; Prototypal Inheritance?</a:t>
            </a:r>
          </a:p>
        </p:txBody>
      </p:sp>
      <p:sp>
        <p:nvSpPr>
          <p:cNvPr id="4" name="Arrow: Left 3">
            <a:extLst>
              <a:ext uri="{FF2B5EF4-FFF2-40B4-BE49-F238E27FC236}">
                <a16:creationId xmlns:a16="http://schemas.microsoft.com/office/drawing/2014/main" id="{49FF9376-ECD4-4F41-9F0C-F12F4B6ABDE5}"/>
              </a:ext>
            </a:extLst>
          </p:cNvPr>
          <p:cNvSpPr/>
          <p:nvPr/>
        </p:nvSpPr>
        <p:spPr>
          <a:xfrm rot="1246105">
            <a:off x="5761649" y="3877280"/>
            <a:ext cx="1887904" cy="609069"/>
          </a:xfrm>
          <a:prstGeom prst="lef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r>
              <a:rPr lang="en-US" dirty="0"/>
              <a:t>ES6 Interview Q</a:t>
            </a:r>
            <a:endParaRPr lang="en-IN" dirty="0"/>
          </a:p>
        </p:txBody>
      </p:sp>
    </p:spTree>
    <p:extLst>
      <p:ext uri="{BB962C8B-B14F-4D97-AF65-F5344CB8AC3E}">
        <p14:creationId xmlns:p14="http://schemas.microsoft.com/office/powerpoint/2010/main" val="314862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D30B-653B-4C40-9565-A903181BDAFE}"/>
              </a:ext>
            </a:extLst>
          </p:cNvPr>
          <p:cNvSpPr>
            <a:spLocks noGrp="1"/>
          </p:cNvSpPr>
          <p:nvPr>
            <p:ph type="title"/>
          </p:nvPr>
        </p:nvSpPr>
        <p:spPr/>
        <p:txBody>
          <a:bodyPr/>
          <a:lstStyle/>
          <a:p>
            <a:r>
              <a:rPr lang="en-US" dirty="0"/>
              <a:t>‘This’ in nested functions</a:t>
            </a:r>
            <a:endParaRPr lang="en-IN" dirty="0"/>
          </a:p>
        </p:txBody>
      </p:sp>
      <p:sp>
        <p:nvSpPr>
          <p:cNvPr id="3" name="Content Placeholder 2">
            <a:extLst>
              <a:ext uri="{FF2B5EF4-FFF2-40B4-BE49-F238E27FC236}">
                <a16:creationId xmlns:a16="http://schemas.microsoft.com/office/drawing/2014/main" id="{7DF8E46F-C0E7-4C12-8E57-226D6D514702}"/>
              </a:ext>
            </a:extLst>
          </p:cNvPr>
          <p:cNvSpPr>
            <a:spLocks noGrp="1"/>
          </p:cNvSpPr>
          <p:nvPr>
            <p:ph idx="1"/>
          </p:nvPr>
        </p:nvSpPr>
        <p:spPr/>
        <p:txBody>
          <a:bodyPr>
            <a:normAutofit fontScale="92500" lnSpcReduction="20000"/>
          </a:bodyPr>
          <a:lstStyle/>
          <a:p>
            <a:r>
              <a:rPr lang="en-US" dirty="0"/>
              <a:t>‘This’ points to the object invoking the function.</a:t>
            </a:r>
          </a:p>
          <a:p>
            <a:r>
              <a:rPr lang="en-IN" dirty="0"/>
              <a:t>Functions have other functions defined inside them</a:t>
            </a:r>
          </a:p>
          <a:p>
            <a:r>
              <a:rPr lang="en-US" dirty="0"/>
              <a:t>Before ES 6, there is a bug- </a:t>
            </a:r>
          </a:p>
          <a:p>
            <a:r>
              <a:rPr lang="en-US" dirty="0"/>
              <a:t>The ‘this’ pointer of an  inner function points to the global ‘this’, rather than ‘this’ of the outer function</a:t>
            </a:r>
            <a:endParaRPr lang="en-IN" dirty="0"/>
          </a:p>
          <a:p>
            <a:r>
              <a:rPr lang="en-US" dirty="0"/>
              <a:t>So we need a work around</a:t>
            </a:r>
            <a:endParaRPr lang="en-IN" dirty="0"/>
          </a:p>
          <a:p>
            <a:endParaRPr lang="en-IN" dirty="0"/>
          </a:p>
        </p:txBody>
      </p:sp>
    </p:spTree>
    <p:extLst>
      <p:ext uri="{BB962C8B-B14F-4D97-AF65-F5344CB8AC3E}">
        <p14:creationId xmlns:p14="http://schemas.microsoft.com/office/powerpoint/2010/main" val="20639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FF7F-687C-4CD6-95C1-03B81436BEB8}"/>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Arrow functions</a:t>
            </a:r>
            <a:endParaRPr lang="en-IN" dirty="0"/>
          </a:p>
        </p:txBody>
      </p:sp>
      <p:sp>
        <p:nvSpPr>
          <p:cNvPr id="3" name="Content Placeholder 2">
            <a:extLst>
              <a:ext uri="{FF2B5EF4-FFF2-40B4-BE49-F238E27FC236}">
                <a16:creationId xmlns:a16="http://schemas.microsoft.com/office/drawing/2014/main" id="{C1A29AA1-E567-4013-8A9B-C689F4B6D294}"/>
              </a:ext>
            </a:extLst>
          </p:cNvPr>
          <p:cNvSpPr>
            <a:spLocks noGrp="1"/>
          </p:cNvSpPr>
          <p:nvPr>
            <p:ph idx="1"/>
          </p:nvPr>
        </p:nvSpPr>
        <p:spPr>
          <a:xfrm>
            <a:off x="457200" y="1200151"/>
            <a:ext cx="8229600" cy="3581400"/>
          </a:xfrm>
        </p:spPr>
        <p:txBody>
          <a:bodyPr>
            <a:normAutofit lnSpcReduction="10000"/>
          </a:bodyPr>
          <a:lstStyle/>
          <a:p>
            <a:pPr>
              <a:spcAft>
                <a:spcPts val="800"/>
              </a:spcAft>
            </a:pPr>
            <a:r>
              <a:rPr lang="en-US" dirty="0"/>
              <a:t>What are arrow functions?</a:t>
            </a:r>
          </a:p>
          <a:p>
            <a:pPr>
              <a:spcAft>
                <a:spcPts val="800"/>
              </a:spcAft>
            </a:pPr>
            <a:r>
              <a:rPr lang="en-US" dirty="0"/>
              <a:t>Advantages of arrow functions-</a:t>
            </a:r>
          </a:p>
          <a:p>
            <a:pPr lvl="1">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Such functions can be used as objects and in callbacks etc.</a:t>
            </a:r>
          </a:p>
          <a:p>
            <a:pPr lvl="1">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‘This’ with arrow functions- doesn’t change context based on what calls it, instead retains where it is used and defined to its scope.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12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2EA9-303E-4906-9432-CA00796F025C}"/>
              </a:ext>
            </a:extLst>
          </p:cNvPr>
          <p:cNvSpPr>
            <a:spLocks noGrp="1"/>
          </p:cNvSpPr>
          <p:nvPr>
            <p:ph type="title"/>
          </p:nvPr>
        </p:nvSpPr>
        <p:spPr/>
        <p:txBody>
          <a:bodyPr>
            <a:norm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‘This’ and Arrow functions</a:t>
            </a:r>
            <a:endParaRPr lang="en-IN" dirty="0"/>
          </a:p>
        </p:txBody>
      </p:sp>
      <p:sp>
        <p:nvSpPr>
          <p:cNvPr id="3" name="Content Placeholder 2">
            <a:extLst>
              <a:ext uri="{FF2B5EF4-FFF2-40B4-BE49-F238E27FC236}">
                <a16:creationId xmlns:a16="http://schemas.microsoft.com/office/drawing/2014/main" id="{F0829AB2-3818-41C1-9A89-065D478A2CB5}"/>
              </a:ext>
            </a:extLst>
          </p:cNvPr>
          <p:cNvSpPr>
            <a:spLocks noGrp="1"/>
          </p:cNvSpPr>
          <p:nvPr>
            <p:ph idx="1"/>
          </p:nvPr>
        </p:nvSpPr>
        <p:spPr>
          <a:xfrm>
            <a:off x="457200" y="1047750"/>
            <a:ext cx="8229600" cy="3809999"/>
          </a:xfrm>
        </p:spPr>
        <p:txBody>
          <a:bodyPr numCol="1">
            <a:noAutofit/>
          </a:bodyPr>
          <a:lstStyle/>
          <a:p>
            <a:pPr>
              <a:spcAft>
                <a:spcPts val="800"/>
              </a:spcAft>
            </a:pPr>
            <a:r>
              <a:rPr lang="en-US" sz="2800" dirty="0"/>
              <a:t>Arrow function causes ‘this’ to preserve its context to where its defined</a:t>
            </a:r>
            <a:endParaRPr lang="en-IN" sz="2800" dirty="0"/>
          </a:p>
          <a:p>
            <a:pPr>
              <a:spcAft>
                <a:spcPts val="800"/>
              </a:spcAft>
            </a:pPr>
            <a:r>
              <a:rPr lang="en-US" sz="2800" dirty="0"/>
              <a:t>With normal functions we had to put self= this; and then use self inside other functions of the scope</a:t>
            </a:r>
            <a:endParaRPr lang="en-IN" sz="2800" dirty="0"/>
          </a:p>
          <a:p>
            <a:pPr>
              <a:spcAft>
                <a:spcPts val="800"/>
              </a:spcAft>
            </a:pPr>
            <a:r>
              <a:rPr lang="en-US" sz="2800" dirty="0"/>
              <a:t>With arrow functions, just use ‘this’ directly. It uses ‘this’ of the outer scope. </a:t>
            </a:r>
          </a:p>
          <a:p>
            <a:pPr>
              <a:spcAft>
                <a:spcPts val="800"/>
              </a:spcAft>
            </a:pPr>
            <a:r>
              <a:rPr lang="en-US" sz="2800" dirty="0"/>
              <a:t>If you want specific ‘this’ keyword for the function only, then use normal functions.</a:t>
            </a:r>
            <a:endParaRPr lang="en-IN" sz="2800" dirty="0"/>
          </a:p>
        </p:txBody>
      </p:sp>
    </p:spTree>
    <p:extLst>
      <p:ext uri="{BB962C8B-B14F-4D97-AF65-F5344CB8AC3E}">
        <p14:creationId xmlns:p14="http://schemas.microsoft.com/office/powerpoint/2010/main" val="12933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4F36-5F86-4A42-BEFE-B47B4C25A178}"/>
              </a:ext>
            </a:extLst>
          </p:cNvPr>
          <p:cNvSpPr>
            <a:spLocks noGrp="1"/>
          </p:cNvSpPr>
          <p:nvPr>
            <p:ph type="title"/>
          </p:nvPr>
        </p:nvSpPr>
        <p:spPr/>
        <p:txBody>
          <a:bodyPr>
            <a:norm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Default parameters</a:t>
            </a:r>
            <a:endParaRPr lang="en-IN" dirty="0"/>
          </a:p>
        </p:txBody>
      </p:sp>
      <p:sp>
        <p:nvSpPr>
          <p:cNvPr id="3" name="Content Placeholder 2">
            <a:extLst>
              <a:ext uri="{FF2B5EF4-FFF2-40B4-BE49-F238E27FC236}">
                <a16:creationId xmlns:a16="http://schemas.microsoft.com/office/drawing/2014/main" id="{AF33B359-0466-41D3-8B5D-17C6FBC4BAFC}"/>
              </a:ext>
            </a:extLst>
          </p:cNvPr>
          <p:cNvSpPr>
            <a:spLocks noGrp="1"/>
          </p:cNvSpPr>
          <p:nvPr>
            <p:ph idx="1"/>
          </p:nvPr>
        </p:nvSpPr>
        <p:spPr>
          <a:xfrm>
            <a:off x="491765" y="1276350"/>
            <a:ext cx="8229600" cy="3661171"/>
          </a:xfrm>
        </p:spPr>
        <p:txBody>
          <a:bodyPr>
            <a:normAutofit fontScale="77500" lnSpcReduction="20000"/>
          </a:bodyPr>
          <a:lstStyle/>
          <a:p>
            <a:pPr>
              <a:lnSpc>
                <a:spcPct val="107000"/>
              </a:lnSpc>
              <a:spcAft>
                <a:spcPts val="800"/>
              </a:spcAft>
            </a:pPr>
            <a:r>
              <a:rPr lang="en-US" dirty="0"/>
              <a:t>How to assign default parameters?</a:t>
            </a:r>
          </a:p>
          <a:p>
            <a:pPr>
              <a:lnSpc>
                <a:spcPct val="107000"/>
              </a:lnSpc>
              <a:spcAft>
                <a:spcPts val="800"/>
              </a:spcAft>
            </a:pPr>
            <a:r>
              <a:rPr lang="en-US" dirty="0"/>
              <a:t>When calling the function with all arguments, the arguments are assigned from left to right overwriting defaults</a:t>
            </a:r>
          </a:p>
          <a:p>
            <a:pPr>
              <a:lnSpc>
                <a:spcPct val="107000"/>
              </a:lnSpc>
              <a:spcAft>
                <a:spcPts val="800"/>
              </a:spcAft>
            </a:pPr>
            <a:r>
              <a:rPr lang="en-US" dirty="0"/>
              <a:t>If any arguments remain to be assigned at function call, they will be undefined if no default is set</a:t>
            </a:r>
            <a:endParaRPr lang="en-IN" dirty="0"/>
          </a:p>
          <a:p>
            <a:pPr>
              <a:lnSpc>
                <a:spcPct val="107000"/>
              </a:lnSpc>
              <a:spcAft>
                <a:spcPts val="800"/>
              </a:spcAft>
            </a:pPr>
            <a:r>
              <a:rPr lang="en-US" dirty="0"/>
              <a:t>Expressions can also be assigned as default</a:t>
            </a:r>
            <a:endParaRPr lang="en-IN" dirty="0"/>
          </a:p>
          <a:p>
            <a:pPr>
              <a:lnSpc>
                <a:spcPct val="107000"/>
              </a:lnSpc>
              <a:spcAft>
                <a:spcPts val="800"/>
              </a:spcAft>
            </a:pPr>
            <a:r>
              <a:rPr lang="en-US" dirty="0"/>
              <a:t>Assigning default using other argument values</a:t>
            </a:r>
            <a:endParaRPr lang="en-IN" dirty="0"/>
          </a:p>
        </p:txBody>
      </p:sp>
    </p:spTree>
    <p:extLst>
      <p:ext uri="{BB962C8B-B14F-4D97-AF65-F5344CB8AC3E}">
        <p14:creationId xmlns:p14="http://schemas.microsoft.com/office/powerpoint/2010/main" val="143355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C9B4-0F26-4E4D-BED5-DCFC904008F7}"/>
              </a:ext>
            </a:extLst>
          </p:cNvPr>
          <p:cNvSpPr>
            <a:spLocks noGrp="1"/>
          </p:cNvSpPr>
          <p:nvPr>
            <p:ph type="title"/>
          </p:nvPr>
        </p:nvSpPr>
        <p:spPr/>
        <p:txBody>
          <a:bodyPr>
            <a:norm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Rest and spread operator</a:t>
            </a:r>
            <a:endParaRPr lang="en-IN" dirty="0"/>
          </a:p>
        </p:txBody>
      </p:sp>
      <p:sp>
        <p:nvSpPr>
          <p:cNvPr id="3" name="Content Placeholder 2">
            <a:extLst>
              <a:ext uri="{FF2B5EF4-FFF2-40B4-BE49-F238E27FC236}">
                <a16:creationId xmlns:a16="http://schemas.microsoft.com/office/drawing/2014/main" id="{AF72209A-47BF-48BD-A2AE-BB9BC4F208E1}"/>
              </a:ext>
            </a:extLst>
          </p:cNvPr>
          <p:cNvSpPr>
            <a:spLocks noGrp="1"/>
          </p:cNvSpPr>
          <p:nvPr>
            <p:ph idx="1"/>
          </p:nvPr>
        </p:nvSpPr>
        <p:spPr/>
        <p:txBody>
          <a:bodyPr>
            <a:normAutofit/>
          </a:bodyPr>
          <a:lstStyle/>
          <a:p>
            <a:r>
              <a:rPr lang="en-US" dirty="0"/>
              <a:t>Rest parameters</a:t>
            </a:r>
          </a:p>
          <a:p>
            <a:r>
              <a:rPr lang="en-US" dirty="0"/>
              <a:t>Spread operator</a:t>
            </a:r>
          </a:p>
          <a:p>
            <a:r>
              <a:rPr lang="en-US" dirty="0"/>
              <a:t>Difference between Rest and Spread</a:t>
            </a:r>
          </a:p>
          <a:p>
            <a:r>
              <a:rPr lang="en-US" dirty="0"/>
              <a:t>The For of loop</a:t>
            </a:r>
            <a:endParaRPr lang="en-IN" dirty="0"/>
          </a:p>
        </p:txBody>
      </p:sp>
    </p:spTree>
    <p:extLst>
      <p:ext uri="{BB962C8B-B14F-4D97-AF65-F5344CB8AC3E}">
        <p14:creationId xmlns:p14="http://schemas.microsoft.com/office/powerpoint/2010/main" val="47413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4C2C-4401-4214-880E-D84D2B4170C5}"/>
              </a:ext>
            </a:extLst>
          </p:cNvPr>
          <p:cNvSpPr>
            <a:spLocks noGrp="1"/>
          </p:cNvSpPr>
          <p:nvPr>
            <p:ph type="title"/>
          </p:nvPr>
        </p:nvSpPr>
        <p:spPr/>
        <p:txBody>
          <a:bodyPr/>
          <a:lstStyle/>
          <a:p>
            <a:r>
              <a:rPr lang="en-US" sz="4400" dirty="0" err="1">
                <a:effectLst/>
                <a:latin typeface="Calibri" panose="020F0502020204030204" pitchFamily="34" charset="0"/>
                <a:ea typeface="Calibri" panose="020F0502020204030204" pitchFamily="34" charset="0"/>
                <a:cs typeface="Times New Roman" panose="02020603050405020304" pitchFamily="18" charset="0"/>
              </a:rPr>
              <a:t>Destructuring</a:t>
            </a:r>
            <a:endParaRPr lang="en-IN" dirty="0"/>
          </a:p>
        </p:txBody>
      </p:sp>
      <p:sp>
        <p:nvSpPr>
          <p:cNvPr id="3" name="Content Placeholder 2">
            <a:extLst>
              <a:ext uri="{FF2B5EF4-FFF2-40B4-BE49-F238E27FC236}">
                <a16:creationId xmlns:a16="http://schemas.microsoft.com/office/drawing/2014/main" id="{0EDF9F7C-F7CE-4BF6-AD6F-B5D725F7AA81}"/>
              </a:ext>
            </a:extLst>
          </p:cNvPr>
          <p:cNvSpPr>
            <a:spLocks noGrp="1"/>
          </p:cNvSpPr>
          <p:nvPr>
            <p:ph idx="1"/>
          </p:nvPr>
        </p:nvSpPr>
        <p:spPr/>
        <p:txBody>
          <a:bodyPr>
            <a:norm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dirty="0" err="1">
                <a:latin typeface="Calibri" panose="020F0502020204030204" pitchFamily="34" charset="0"/>
                <a:ea typeface="Calibri" panose="020F0502020204030204" pitchFamily="34" charset="0"/>
                <a:cs typeface="Times New Roman" panose="02020603050405020304" pitchFamily="18" charset="0"/>
              </a:rPr>
              <a:t>destructuring</a:t>
            </a:r>
            <a:r>
              <a:rPr lang="en-US" dirty="0">
                <a:latin typeface="Calibri" panose="020F0502020204030204" pitchFamily="34" charset="0"/>
                <a:ea typeface="Calibri" panose="020F0502020204030204" pitchFamily="34" charset="0"/>
                <a:cs typeface="Times New Roman" panose="02020603050405020304" pitchFamily="18" charset="0"/>
              </a:rPr>
              <a:t> assignment syntax makes it possible to unpack values from arrays, or properties from objects, into distinct variables.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Giving Alias.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974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A6D1-8E5E-4BA5-813B-C72006C5DE0E}"/>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737CAFEF-5BAE-425D-A05F-D3D8E19C8E95}"/>
              </a:ext>
            </a:extLst>
          </p:cNvPr>
          <p:cNvSpPr>
            <a:spLocks noGrp="1"/>
          </p:cNvSpPr>
          <p:nvPr>
            <p:ph idx="1"/>
          </p:nvPr>
        </p:nvSpPr>
        <p:spPr/>
        <p:txBody>
          <a:bodyPr>
            <a:noAutofit/>
          </a:bodyPr>
          <a:lstStyle/>
          <a:p>
            <a:pPr>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Modules- separation of concerns. </a:t>
            </a:r>
          </a:p>
          <a:p>
            <a:pPr>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All import statements are hoisted at the top. </a:t>
            </a:r>
          </a:p>
          <a:p>
            <a:pPr>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We c</a:t>
            </a:r>
            <a:r>
              <a:rPr lang="en-US" sz="2400" dirty="0">
                <a:effectLst/>
                <a:latin typeface="Calibri" panose="020F0502020204030204" pitchFamily="34" charset="0"/>
                <a:ea typeface="Calibri" panose="020F0502020204030204" pitchFamily="34" charset="0"/>
                <a:cs typeface="Times New Roman" panose="02020603050405020304" pitchFamily="18" charset="0"/>
              </a:rPr>
              <a:t>annot modify the imported variables. They are read only. </a:t>
            </a:r>
          </a:p>
          <a:p>
            <a:pPr>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Imported </a:t>
            </a:r>
            <a:r>
              <a:rPr lang="en-US" sz="2400" dirty="0">
                <a:effectLst/>
                <a:latin typeface="Calibri" panose="020F0502020204030204" pitchFamily="34" charset="0"/>
                <a:ea typeface="Calibri" panose="020F0502020204030204" pitchFamily="34" charset="0"/>
                <a:cs typeface="Times New Roman" panose="02020603050405020304" pitchFamily="18" charset="0"/>
              </a:rPr>
              <a:t>Object properties can be changed, but not the reference.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Named exports, default exports.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Export functions and classes.</a:t>
            </a:r>
            <a:endParaRPr lang="en-IN" sz="4000" dirty="0"/>
          </a:p>
        </p:txBody>
      </p:sp>
    </p:spTree>
    <p:extLst>
      <p:ext uri="{BB962C8B-B14F-4D97-AF65-F5344CB8AC3E}">
        <p14:creationId xmlns:p14="http://schemas.microsoft.com/office/powerpoint/2010/main" val="318228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3AE1-E1E5-463B-8BF4-418529A96A59}"/>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let and const</a:t>
            </a:r>
            <a:endParaRPr lang="en-IN" dirty="0"/>
          </a:p>
        </p:txBody>
      </p:sp>
      <p:sp>
        <p:nvSpPr>
          <p:cNvPr id="3" name="Content Placeholder 2">
            <a:extLst>
              <a:ext uri="{FF2B5EF4-FFF2-40B4-BE49-F238E27FC236}">
                <a16:creationId xmlns:a16="http://schemas.microsoft.com/office/drawing/2014/main" id="{1BABCBA4-A7F3-4279-BDCA-A495ECE0D3A8}"/>
              </a:ext>
            </a:extLst>
          </p:cNvPr>
          <p:cNvSpPr>
            <a:spLocks noGrp="1"/>
          </p:cNvSpPr>
          <p:nvPr>
            <p:ph idx="1"/>
          </p:nvPr>
        </p:nvSpPr>
        <p:spPr/>
        <p:txBody>
          <a:bodyPr>
            <a:normAutofit lnSpcReduction="10000"/>
          </a:bodyPr>
          <a:lstStyle/>
          <a:p>
            <a:pPr>
              <a:lnSpc>
                <a:spcPct val="107000"/>
              </a:lnSpc>
              <a:spcAft>
                <a:spcPts val="800"/>
              </a:spcAft>
            </a:pPr>
            <a:r>
              <a:rPr lang="en-US" dirty="0"/>
              <a:t>Scopes</a:t>
            </a:r>
          </a:p>
          <a:p>
            <a:pPr lvl="1">
              <a:lnSpc>
                <a:spcPct val="107000"/>
              </a:lnSpc>
              <a:spcAft>
                <a:spcPts val="800"/>
              </a:spcAft>
            </a:pPr>
            <a:r>
              <a:rPr lang="en-US" dirty="0"/>
              <a:t>Function scope</a:t>
            </a:r>
          </a:p>
          <a:p>
            <a:pPr lvl="1">
              <a:lnSpc>
                <a:spcPct val="107000"/>
              </a:lnSpc>
              <a:spcAft>
                <a:spcPts val="800"/>
              </a:spcAft>
            </a:pPr>
            <a:r>
              <a:rPr lang="en-US" dirty="0"/>
              <a:t>Block scope</a:t>
            </a:r>
          </a:p>
          <a:p>
            <a:pPr>
              <a:lnSpc>
                <a:spcPct val="107000"/>
              </a:lnSpc>
              <a:spcAft>
                <a:spcPts val="800"/>
              </a:spcAft>
            </a:pPr>
            <a:r>
              <a:rPr lang="en-US" dirty="0"/>
              <a:t>What is hoisting?</a:t>
            </a:r>
          </a:p>
          <a:p>
            <a:pPr>
              <a:lnSpc>
                <a:spcPct val="107000"/>
              </a:lnSpc>
              <a:spcAft>
                <a:spcPts val="800"/>
              </a:spcAft>
            </a:pPr>
            <a:r>
              <a:rPr lang="en-US" dirty="0"/>
              <a:t>var vs let vs const</a:t>
            </a:r>
          </a:p>
          <a:p>
            <a:endParaRPr lang="en-IN" dirty="0"/>
          </a:p>
        </p:txBody>
      </p:sp>
      <p:graphicFrame>
        <p:nvGraphicFramePr>
          <p:cNvPr id="4" name="Diagram 3">
            <a:extLst>
              <a:ext uri="{FF2B5EF4-FFF2-40B4-BE49-F238E27FC236}">
                <a16:creationId xmlns:a16="http://schemas.microsoft.com/office/drawing/2014/main" id="{A14C6D5C-3D8E-415E-B06A-43E8D88891D0}"/>
              </a:ext>
            </a:extLst>
          </p:cNvPr>
          <p:cNvGraphicFramePr/>
          <p:nvPr>
            <p:extLst>
              <p:ext uri="{D42A27DB-BD31-4B8C-83A1-F6EECF244321}">
                <p14:modId xmlns:p14="http://schemas.microsoft.com/office/powerpoint/2010/main" val="1324358832"/>
              </p:ext>
            </p:extLst>
          </p:nvPr>
        </p:nvGraphicFramePr>
        <p:xfrm>
          <a:off x="3810000" y="2114550"/>
          <a:ext cx="1981200" cy="1365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56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D551-CE8D-4968-8703-101035D5DE54}"/>
              </a:ext>
            </a:extLst>
          </p:cNvPr>
          <p:cNvSpPr>
            <a:spLocks noGrp="1"/>
          </p:cNvSpPr>
          <p:nvPr>
            <p:ph type="title"/>
          </p:nvPr>
        </p:nvSpPr>
        <p:spPr/>
        <p:txBody>
          <a:bodyPr/>
          <a:lstStyle/>
          <a:p>
            <a:r>
              <a:rPr lang="en-US" dirty="0"/>
              <a:t>Sets and Maps</a:t>
            </a:r>
            <a:endParaRPr lang="en-IN" dirty="0"/>
          </a:p>
        </p:txBody>
      </p:sp>
      <p:sp>
        <p:nvSpPr>
          <p:cNvPr id="3" name="Content Placeholder 2">
            <a:extLst>
              <a:ext uri="{FF2B5EF4-FFF2-40B4-BE49-F238E27FC236}">
                <a16:creationId xmlns:a16="http://schemas.microsoft.com/office/drawing/2014/main" id="{E48E5F14-8F1C-4382-869C-7E94E7E6ECD4}"/>
              </a:ext>
            </a:extLst>
          </p:cNvPr>
          <p:cNvSpPr>
            <a:spLocks noGrp="1"/>
          </p:cNvSpPr>
          <p:nvPr>
            <p:ph idx="1"/>
          </p:nvPr>
        </p:nvSpPr>
        <p:spPr/>
        <p:txBody>
          <a:bodyPr>
            <a:normAutofit/>
          </a:bodyPr>
          <a:lstStyle/>
          <a:p>
            <a:r>
              <a:rPr lang="en-IN" dirty="0"/>
              <a:t>What is a Data Structure?</a:t>
            </a:r>
          </a:p>
          <a:p>
            <a:r>
              <a:rPr lang="en-IN" dirty="0"/>
              <a:t>What are Sets?</a:t>
            </a:r>
          </a:p>
          <a:p>
            <a:r>
              <a:rPr lang="en-IN" dirty="0"/>
              <a:t>What are Maps?</a:t>
            </a:r>
          </a:p>
          <a:p>
            <a:r>
              <a:rPr lang="en-IN" dirty="0" err="1"/>
              <a:t>Weaksets</a:t>
            </a:r>
            <a:endParaRPr lang="en-IN" dirty="0"/>
          </a:p>
          <a:p>
            <a:r>
              <a:rPr lang="en-IN" dirty="0" err="1"/>
              <a:t>Weakmaps</a:t>
            </a:r>
            <a:endParaRPr lang="en-IN" dirty="0"/>
          </a:p>
          <a:p>
            <a:endParaRPr lang="en-IN" dirty="0"/>
          </a:p>
        </p:txBody>
      </p:sp>
    </p:spTree>
    <p:extLst>
      <p:ext uri="{BB962C8B-B14F-4D97-AF65-F5344CB8AC3E}">
        <p14:creationId xmlns:p14="http://schemas.microsoft.com/office/powerpoint/2010/main" val="313534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6331-EE38-42B9-9C6A-55A07CC19B95}"/>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Symbols</a:t>
            </a:r>
            <a:endParaRPr lang="en-IN" dirty="0"/>
          </a:p>
        </p:txBody>
      </p:sp>
      <p:sp>
        <p:nvSpPr>
          <p:cNvPr id="3" name="Content Placeholder 2">
            <a:extLst>
              <a:ext uri="{FF2B5EF4-FFF2-40B4-BE49-F238E27FC236}">
                <a16:creationId xmlns:a16="http://schemas.microsoft.com/office/drawing/2014/main" id="{A0A9F467-06A2-46DF-B112-935996B66F8F}"/>
              </a:ext>
            </a:extLst>
          </p:cNvPr>
          <p:cNvSpPr>
            <a:spLocks noGrp="1"/>
          </p:cNvSpPr>
          <p:nvPr>
            <p:ph idx="1"/>
          </p:nvPr>
        </p:nvSpPr>
        <p:spPr/>
        <p:txBody>
          <a:bodyPr>
            <a:normAutofit fontScale="70000" lnSpcReduction="20000"/>
          </a:bodyPr>
          <a:lstStyle/>
          <a:p>
            <a:pPr>
              <a:lnSpc>
                <a:spcPct val="107000"/>
              </a:lnSpc>
              <a:spcAft>
                <a:spcPts val="800"/>
              </a:spcAft>
            </a:pPr>
            <a:r>
              <a:rPr lang="en-US" dirty="0"/>
              <a:t>The data type Symbol is a primitive data type. </a:t>
            </a:r>
          </a:p>
          <a:p>
            <a:pPr>
              <a:lnSpc>
                <a:spcPct val="107000"/>
              </a:lnSpc>
              <a:spcAft>
                <a:spcPts val="800"/>
              </a:spcAft>
            </a:pPr>
            <a:r>
              <a:rPr lang="en-US" dirty="0"/>
              <a:t>The Symbol() function returns a value of type symbol</a:t>
            </a:r>
          </a:p>
          <a:p>
            <a:pPr>
              <a:lnSpc>
                <a:spcPct val="107000"/>
              </a:lnSpc>
              <a:spcAft>
                <a:spcPts val="800"/>
              </a:spcAft>
            </a:pPr>
            <a:r>
              <a:rPr lang="en-US" dirty="0"/>
              <a:t>Has static properties that expose several members of built-in objects</a:t>
            </a:r>
          </a:p>
          <a:p>
            <a:pPr>
              <a:lnSpc>
                <a:spcPct val="107000"/>
              </a:lnSpc>
              <a:spcAft>
                <a:spcPts val="800"/>
              </a:spcAft>
            </a:pPr>
            <a:r>
              <a:rPr lang="en-US" dirty="0"/>
              <a:t>Has static methods that expose the global symbol registry, and resembles a </a:t>
            </a:r>
            <a:r>
              <a:rPr lang="en-US" dirty="0" err="1"/>
              <a:t>builtin</a:t>
            </a:r>
            <a:r>
              <a:rPr lang="en-US" dirty="0"/>
              <a:t> object class, </a:t>
            </a:r>
          </a:p>
          <a:p>
            <a:pPr>
              <a:lnSpc>
                <a:spcPct val="107000"/>
              </a:lnSpc>
              <a:spcAft>
                <a:spcPts val="800"/>
              </a:spcAft>
            </a:pPr>
            <a:r>
              <a:rPr lang="en-US" dirty="0"/>
              <a:t>It does not support the syntax "new Symbol()".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Symbol a</a:t>
            </a:r>
            <a:r>
              <a:rPr lang="en-US" sz="3200" dirty="0">
                <a:effectLst/>
                <a:latin typeface="Calibri" panose="020F0502020204030204" pitchFamily="34" charset="0"/>
                <a:ea typeface="Calibri" panose="020F0502020204030204" pitchFamily="34" charset="0"/>
                <a:cs typeface="Times New Roman" panose="02020603050405020304" pitchFamily="18" charset="0"/>
              </a:rPr>
              <a:t>lways creates a unique </a:t>
            </a:r>
            <a:r>
              <a:rPr lang="en-US" dirty="0">
                <a:latin typeface="Calibri" panose="020F0502020204030204" pitchFamily="34" charset="0"/>
                <a:ea typeface="Calibri" panose="020F0502020204030204" pitchFamily="34" charset="0"/>
                <a:cs typeface="Times New Roman" panose="02020603050405020304" pitchFamily="18" charset="0"/>
              </a:rPr>
              <a:t>ID</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712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2D98-2626-41A0-83A5-2F52A0BD56F1}"/>
              </a:ext>
            </a:extLst>
          </p:cNvPr>
          <p:cNvSpPr>
            <a:spLocks noGrp="1"/>
          </p:cNvSpPr>
          <p:nvPr>
            <p:ph type="title"/>
          </p:nvPr>
        </p:nvSpPr>
        <p:spPr/>
        <p:txBody>
          <a:bodyPr/>
          <a:lstStyle/>
          <a:p>
            <a:r>
              <a:rPr lang="en-US" dirty="0"/>
              <a:t>Iterating over objects</a:t>
            </a:r>
            <a:endParaRPr lang="en-IN" dirty="0"/>
          </a:p>
        </p:txBody>
      </p:sp>
      <p:sp>
        <p:nvSpPr>
          <p:cNvPr id="3" name="Content Placeholder 2">
            <a:extLst>
              <a:ext uri="{FF2B5EF4-FFF2-40B4-BE49-F238E27FC236}">
                <a16:creationId xmlns:a16="http://schemas.microsoft.com/office/drawing/2014/main" id="{73DD8DA7-52B0-47B3-BA1E-18EAD9AF26A0}"/>
              </a:ext>
            </a:extLst>
          </p:cNvPr>
          <p:cNvSpPr>
            <a:spLocks noGrp="1"/>
          </p:cNvSpPr>
          <p:nvPr>
            <p:ph idx="1"/>
          </p:nvPr>
        </p:nvSpPr>
        <p:spPr>
          <a:xfrm>
            <a:off x="457200" y="1200151"/>
            <a:ext cx="8229600" cy="3737370"/>
          </a:xfrm>
        </p:spPr>
        <p:txBody>
          <a:bodyPr numCol="1">
            <a:normAutofit fontScale="92500" lnSpcReduction="10000"/>
          </a:bodyPr>
          <a:lstStyle/>
          <a:p>
            <a:pPr>
              <a:spcAft>
                <a:spcPts val="800"/>
              </a:spcAft>
            </a:pPr>
            <a:r>
              <a:rPr lang="en-US" dirty="0">
                <a:cs typeface="Times New Roman" panose="02020603050405020304" pitchFamily="18" charset="0"/>
              </a:rPr>
              <a:t>Iterator is an object that implements a next() method. </a:t>
            </a:r>
          </a:p>
          <a:p>
            <a:pPr>
              <a:spcAft>
                <a:spcPts val="800"/>
              </a:spcAft>
            </a:pPr>
            <a:r>
              <a:rPr lang="en-US" dirty="0">
                <a:cs typeface="Times New Roman" panose="02020603050405020304" pitchFamily="18" charset="0"/>
              </a:rPr>
              <a:t>next() results an object with a value property and a ‘done’ property- true or false.</a:t>
            </a:r>
          </a:p>
          <a:p>
            <a:pPr>
              <a:spcAft>
                <a:spcPts val="800"/>
              </a:spcAft>
            </a:pPr>
            <a:r>
              <a:rPr lang="en-US" dirty="0">
                <a:ea typeface="Calibri" panose="020F0502020204030204" pitchFamily="34" charset="0"/>
                <a:cs typeface="Times New Roman" panose="02020603050405020304" pitchFamily="18" charset="0"/>
              </a:rPr>
              <a:t>Plain JavaScript object is not </a:t>
            </a:r>
            <a:r>
              <a:rPr lang="en-US" dirty="0" err="1">
                <a:ea typeface="Calibri" panose="020F0502020204030204" pitchFamily="34" charset="0"/>
                <a:cs typeface="Times New Roman" panose="02020603050405020304" pitchFamily="18" charset="0"/>
              </a:rPr>
              <a:t>iterable</a:t>
            </a:r>
            <a:r>
              <a:rPr lang="en-US" dirty="0">
                <a:ea typeface="Calibri" panose="020F0502020204030204" pitchFamily="34" charset="0"/>
                <a:cs typeface="Times New Roman" panose="02020603050405020304" pitchFamily="18" charset="0"/>
              </a:rPr>
              <a:t>. </a:t>
            </a:r>
            <a:endParaRPr lang="en-IN" dirty="0">
              <a:ea typeface="Calibri" panose="020F0502020204030204" pitchFamily="34" charset="0"/>
              <a:cs typeface="Times New Roman" panose="02020603050405020304" pitchFamily="18" charset="0"/>
            </a:endParaRPr>
          </a:p>
          <a:p>
            <a:pPr>
              <a:spcAft>
                <a:spcPts val="800"/>
              </a:spcAft>
            </a:pPr>
            <a:r>
              <a:rPr lang="en-US" dirty="0">
                <a:cs typeface="Times New Roman" panose="02020603050405020304" pitchFamily="18" charset="0"/>
              </a:rPr>
              <a:t>The for of loop needs an iterator method to loop through it.</a:t>
            </a:r>
          </a:p>
        </p:txBody>
      </p:sp>
    </p:spTree>
    <p:extLst>
      <p:ext uri="{BB962C8B-B14F-4D97-AF65-F5344CB8AC3E}">
        <p14:creationId xmlns:p14="http://schemas.microsoft.com/office/powerpoint/2010/main" val="278493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4E8E-0805-4872-8CF3-1BB2BF7E4AC1}"/>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Generators</a:t>
            </a:r>
            <a:endParaRPr lang="en-IN" dirty="0"/>
          </a:p>
        </p:txBody>
      </p:sp>
      <p:sp>
        <p:nvSpPr>
          <p:cNvPr id="3" name="Content Placeholder 2">
            <a:extLst>
              <a:ext uri="{FF2B5EF4-FFF2-40B4-BE49-F238E27FC236}">
                <a16:creationId xmlns:a16="http://schemas.microsoft.com/office/drawing/2014/main" id="{4B8C3EE4-2412-4C84-872C-F5BD584869D5}"/>
              </a:ext>
            </a:extLst>
          </p:cNvPr>
          <p:cNvSpPr>
            <a:spLocks noGrp="1"/>
          </p:cNvSpPr>
          <p:nvPr>
            <p:ph idx="1"/>
          </p:nvPr>
        </p:nvSpPr>
        <p:spPr>
          <a:xfrm>
            <a:off x="457200" y="1200151"/>
            <a:ext cx="8229600" cy="3737370"/>
          </a:xfrm>
        </p:spPr>
        <p:txBody>
          <a:bodyPr>
            <a:norm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if you wanted only a part of function to be executed now and the remaining later?</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Generators are </a:t>
            </a: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unctions that can be paused and resumed as many times. </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Pausing of execution within the function is possible using the ‘yield’ keyword.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n</a:t>
            </a:r>
            <a:r>
              <a:rPr lang="en-US" sz="2000" dirty="0">
                <a:effectLst/>
                <a:latin typeface="Calibri" panose="020F0502020204030204" pitchFamily="34" charset="0"/>
                <a:ea typeface="Calibri" panose="020F0502020204030204" pitchFamily="34" charset="0"/>
                <a:cs typeface="Times New Roman" panose="02020603050405020304" pitchFamily="18" charset="0"/>
              </a:rPr>
              <a:t>ext() completes till first yield then again next() </a:t>
            </a:r>
            <a:r>
              <a:rPr lang="en-US" sz="2000" dirty="0">
                <a:latin typeface="Calibri" panose="020F0502020204030204" pitchFamily="34" charset="0"/>
                <a:ea typeface="Calibri" panose="020F0502020204030204" pitchFamily="34" charset="0"/>
                <a:cs typeface="Times New Roman" panose="02020603050405020304" pitchFamily="18" charset="0"/>
              </a:rPr>
              <a:t>completes till the</a:t>
            </a:r>
            <a:r>
              <a:rPr lang="en-US" sz="2000" dirty="0">
                <a:effectLst/>
                <a:latin typeface="Calibri" panose="020F0502020204030204" pitchFamily="34" charset="0"/>
                <a:ea typeface="Calibri" panose="020F0502020204030204" pitchFamily="34" charset="0"/>
                <a:cs typeface="Times New Roman" panose="02020603050405020304" pitchFamily="18" charset="0"/>
              </a:rPr>
              <a:t> second yield and so </a:t>
            </a:r>
            <a:r>
              <a:rPr lang="en-US" sz="2000">
                <a:effectLst/>
                <a:latin typeface="Calibri" panose="020F0502020204030204" pitchFamily="34" charset="0"/>
                <a:ea typeface="Calibri" panose="020F0502020204030204" pitchFamily="34" charset="0"/>
                <a:cs typeface="Times New Roman" panose="02020603050405020304" pitchFamily="18" charset="0"/>
              </a:rPr>
              <a:t>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54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83A3-E81B-41EC-9F17-FF8B15975F82}"/>
              </a:ext>
            </a:extLst>
          </p:cNvPr>
          <p:cNvSpPr>
            <a:spLocks noGrp="1"/>
          </p:cNvSpPr>
          <p:nvPr>
            <p:ph type="title"/>
          </p:nvPr>
        </p:nvSpPr>
        <p:spPr/>
        <p:txBody>
          <a:bodyPr/>
          <a:lstStyle/>
          <a:p>
            <a:r>
              <a:rPr lang="en-US" dirty="0"/>
              <a:t>HTML APIs</a:t>
            </a:r>
            <a:endParaRPr lang="en-IN" dirty="0"/>
          </a:p>
        </p:txBody>
      </p:sp>
      <p:sp>
        <p:nvSpPr>
          <p:cNvPr id="3" name="Content Placeholder 2">
            <a:extLst>
              <a:ext uri="{FF2B5EF4-FFF2-40B4-BE49-F238E27FC236}">
                <a16:creationId xmlns:a16="http://schemas.microsoft.com/office/drawing/2014/main" id="{7F797E9F-F48E-4103-A92A-81BA70257A7B}"/>
              </a:ext>
            </a:extLst>
          </p:cNvPr>
          <p:cNvSpPr>
            <a:spLocks noGrp="1"/>
          </p:cNvSpPr>
          <p:nvPr>
            <p:ph idx="1"/>
          </p:nvPr>
        </p:nvSpPr>
        <p:spPr/>
        <p:txBody>
          <a:bodyPr>
            <a:normAutofit fontScale="85000" lnSpcReduction="20000"/>
          </a:bodyPr>
          <a:lstStyle/>
          <a:p>
            <a:r>
              <a:rPr lang="en-IN" dirty="0"/>
              <a:t>Browser Application Programming Interface </a:t>
            </a:r>
            <a:r>
              <a:rPr lang="en-US" dirty="0"/>
              <a:t>extend the functionality of the browser</a:t>
            </a:r>
          </a:p>
          <a:p>
            <a:r>
              <a:rPr lang="en-US" dirty="0"/>
              <a:t>Browser History API</a:t>
            </a:r>
          </a:p>
          <a:p>
            <a:r>
              <a:rPr lang="en-US" dirty="0"/>
              <a:t>Geolocation</a:t>
            </a:r>
          </a:p>
          <a:p>
            <a:r>
              <a:rPr lang="en-US" dirty="0"/>
              <a:t>Server Sent Events</a:t>
            </a:r>
          </a:p>
          <a:p>
            <a:r>
              <a:rPr lang="en-US" dirty="0"/>
              <a:t>Web Storage</a:t>
            </a:r>
          </a:p>
          <a:p>
            <a:r>
              <a:rPr lang="en-US" dirty="0"/>
              <a:t>Web Workers</a:t>
            </a:r>
          </a:p>
          <a:p>
            <a:r>
              <a:rPr lang="en-US" dirty="0"/>
              <a:t>Drag and Drop</a:t>
            </a:r>
          </a:p>
          <a:p>
            <a:endParaRPr lang="en-US" dirty="0"/>
          </a:p>
          <a:p>
            <a:endParaRPr lang="en-US" dirty="0"/>
          </a:p>
        </p:txBody>
      </p:sp>
    </p:spTree>
    <p:extLst>
      <p:ext uri="{BB962C8B-B14F-4D97-AF65-F5344CB8AC3E}">
        <p14:creationId xmlns:p14="http://schemas.microsoft.com/office/powerpoint/2010/main" val="37329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1477-4E59-4308-9BDE-0131D8F8C154}"/>
              </a:ext>
            </a:extLst>
          </p:cNvPr>
          <p:cNvSpPr>
            <a:spLocks noGrp="1"/>
          </p:cNvSpPr>
          <p:nvPr>
            <p:ph type="title"/>
          </p:nvPr>
        </p:nvSpPr>
        <p:spPr/>
        <p:txBody>
          <a:bodyPr/>
          <a:lstStyle/>
          <a:p>
            <a:r>
              <a:rPr lang="en-IN" dirty="0"/>
              <a:t>Web Storage</a:t>
            </a:r>
          </a:p>
        </p:txBody>
      </p:sp>
      <p:sp>
        <p:nvSpPr>
          <p:cNvPr id="3" name="Content Placeholder 2">
            <a:extLst>
              <a:ext uri="{FF2B5EF4-FFF2-40B4-BE49-F238E27FC236}">
                <a16:creationId xmlns:a16="http://schemas.microsoft.com/office/drawing/2014/main" id="{A7E33226-9A75-4C34-B6A6-23C3568C2D2E}"/>
              </a:ext>
            </a:extLst>
          </p:cNvPr>
          <p:cNvSpPr>
            <a:spLocks noGrp="1"/>
          </p:cNvSpPr>
          <p:nvPr>
            <p:ph idx="1"/>
          </p:nvPr>
        </p:nvSpPr>
        <p:spPr>
          <a:xfrm>
            <a:off x="457200" y="1200151"/>
            <a:ext cx="8229600" cy="3737370"/>
          </a:xfrm>
        </p:spPr>
        <p:txBody>
          <a:bodyPr>
            <a:normAutofit fontScale="77500" lnSpcReduction="20000"/>
          </a:bodyPr>
          <a:lstStyle/>
          <a:p>
            <a:r>
              <a:rPr lang="en-US" dirty="0"/>
              <a:t>With web storage, web applications on loading, can store data within the user's browser locally.</a:t>
            </a:r>
          </a:p>
          <a:p>
            <a:r>
              <a:rPr lang="en-IN" dirty="0"/>
              <a:t>Better than cookies.</a:t>
            </a:r>
          </a:p>
          <a:p>
            <a:r>
              <a:rPr lang="en-IN" dirty="0" err="1"/>
              <a:t>localStorage.setItem</a:t>
            </a:r>
            <a:r>
              <a:rPr lang="en-IN" dirty="0"/>
              <a:t>() </a:t>
            </a:r>
          </a:p>
          <a:p>
            <a:r>
              <a:rPr lang="en-IN" dirty="0" err="1"/>
              <a:t>localStorage.getItem</a:t>
            </a:r>
            <a:r>
              <a:rPr lang="en-IN" dirty="0"/>
              <a:t>()</a:t>
            </a:r>
          </a:p>
          <a:p>
            <a:r>
              <a:rPr lang="en-IN" dirty="0" err="1"/>
              <a:t>sessionStorage.setItem</a:t>
            </a:r>
            <a:r>
              <a:rPr lang="en-IN" dirty="0"/>
              <a:t>()</a:t>
            </a:r>
          </a:p>
          <a:p>
            <a:r>
              <a:rPr lang="en-IN" dirty="0" err="1"/>
              <a:t>sessionStorage.getItem</a:t>
            </a:r>
            <a:r>
              <a:rPr lang="en-IN" dirty="0"/>
              <a:t>()</a:t>
            </a:r>
          </a:p>
          <a:p>
            <a:r>
              <a:rPr lang="en-IN" dirty="0" err="1">
                <a:solidFill>
                  <a:schemeClr val="accent2">
                    <a:lumMod val="75000"/>
                  </a:schemeClr>
                </a:solidFill>
              </a:rPr>
              <a:t>window.localStorage</a:t>
            </a:r>
            <a:r>
              <a:rPr lang="en-IN" dirty="0">
                <a:solidFill>
                  <a:schemeClr val="accent2">
                    <a:lumMod val="75000"/>
                  </a:schemeClr>
                </a:solidFill>
              </a:rPr>
              <a:t>- </a:t>
            </a:r>
            <a:r>
              <a:rPr lang="en-IN" dirty="0"/>
              <a:t>stores data without expiry</a:t>
            </a:r>
          </a:p>
          <a:p>
            <a:r>
              <a:rPr lang="en-IN" dirty="0" err="1">
                <a:solidFill>
                  <a:schemeClr val="accent2">
                    <a:lumMod val="75000"/>
                  </a:schemeClr>
                </a:solidFill>
              </a:rPr>
              <a:t>window.sessionStorage</a:t>
            </a:r>
            <a:r>
              <a:rPr lang="en-IN" dirty="0">
                <a:solidFill>
                  <a:schemeClr val="accent2">
                    <a:lumMod val="75000"/>
                  </a:schemeClr>
                </a:solidFill>
              </a:rPr>
              <a:t>- </a:t>
            </a:r>
            <a:r>
              <a:rPr lang="en-IN" dirty="0"/>
              <a:t>stores data only for one session</a:t>
            </a:r>
          </a:p>
        </p:txBody>
      </p:sp>
    </p:spTree>
    <p:extLst>
      <p:ext uri="{BB962C8B-B14F-4D97-AF65-F5344CB8AC3E}">
        <p14:creationId xmlns:p14="http://schemas.microsoft.com/office/powerpoint/2010/main" val="370145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2A9F-FC77-4146-81E0-C183F841F9DA}"/>
              </a:ext>
            </a:extLst>
          </p:cNvPr>
          <p:cNvSpPr>
            <a:spLocks noGrp="1"/>
          </p:cNvSpPr>
          <p:nvPr>
            <p:ph type="title"/>
          </p:nvPr>
        </p:nvSpPr>
        <p:spPr/>
        <p:txBody>
          <a:bodyPr/>
          <a:lstStyle/>
          <a:p>
            <a:r>
              <a:rPr lang="en-IN" dirty="0"/>
              <a:t>Web Storage</a:t>
            </a:r>
          </a:p>
        </p:txBody>
      </p:sp>
      <p:sp>
        <p:nvSpPr>
          <p:cNvPr id="3" name="Content Placeholder 2">
            <a:extLst>
              <a:ext uri="{FF2B5EF4-FFF2-40B4-BE49-F238E27FC236}">
                <a16:creationId xmlns:a16="http://schemas.microsoft.com/office/drawing/2014/main" id="{FCF6AB4B-4F46-4753-8025-BDB9040DD1D2}"/>
              </a:ext>
            </a:extLst>
          </p:cNvPr>
          <p:cNvSpPr>
            <a:spLocks noGrp="1"/>
          </p:cNvSpPr>
          <p:nvPr>
            <p:ph idx="1"/>
          </p:nvPr>
        </p:nvSpPr>
        <p:spPr/>
        <p:txBody>
          <a:bodyPr>
            <a:normAutofit/>
          </a:bodyPr>
          <a:lstStyle/>
          <a:p>
            <a:r>
              <a:rPr lang="en-IN" sz="2500" dirty="0"/>
              <a:t>key(n)</a:t>
            </a:r>
          </a:p>
          <a:p>
            <a:r>
              <a:rPr lang="en-IN" sz="2500" dirty="0"/>
              <a:t>Length</a:t>
            </a:r>
          </a:p>
          <a:p>
            <a:r>
              <a:rPr lang="en-IN" sz="2500" dirty="0" err="1"/>
              <a:t>getItem</a:t>
            </a:r>
            <a:r>
              <a:rPr lang="en-IN" sz="2500" dirty="0"/>
              <a:t>(</a:t>
            </a:r>
            <a:r>
              <a:rPr lang="en-IN" sz="2500" dirty="0" err="1"/>
              <a:t>keyname</a:t>
            </a:r>
            <a:r>
              <a:rPr lang="en-IN" sz="2500" dirty="0"/>
              <a:t>)</a:t>
            </a:r>
          </a:p>
          <a:p>
            <a:r>
              <a:rPr lang="en-IN" sz="2500" dirty="0" err="1"/>
              <a:t>setItem</a:t>
            </a:r>
            <a:r>
              <a:rPr lang="en-IN" sz="2500" dirty="0"/>
              <a:t>(</a:t>
            </a:r>
            <a:r>
              <a:rPr lang="en-IN" sz="2500" dirty="0" err="1"/>
              <a:t>keyname</a:t>
            </a:r>
            <a:r>
              <a:rPr lang="en-IN" sz="2500" dirty="0"/>
              <a:t>, value)</a:t>
            </a:r>
          </a:p>
          <a:p>
            <a:r>
              <a:rPr lang="en-IN" sz="2500" dirty="0" err="1"/>
              <a:t>removeItem</a:t>
            </a:r>
            <a:r>
              <a:rPr lang="en-IN" sz="2500" dirty="0"/>
              <a:t>(</a:t>
            </a:r>
            <a:r>
              <a:rPr lang="en-IN" sz="2500" dirty="0" err="1"/>
              <a:t>keyname</a:t>
            </a:r>
            <a:r>
              <a:rPr lang="en-IN" sz="2500" dirty="0"/>
              <a:t>)</a:t>
            </a:r>
          </a:p>
          <a:p>
            <a:r>
              <a:rPr lang="en-IN" sz="2500" dirty="0"/>
              <a:t>clear()</a:t>
            </a:r>
            <a:endParaRPr lang="en-US" sz="2500" dirty="0"/>
          </a:p>
          <a:p>
            <a:r>
              <a:rPr lang="en-US" sz="2500" dirty="0"/>
              <a:t>Iterating over all stored items in </a:t>
            </a:r>
            <a:r>
              <a:rPr lang="en-US" sz="2500" dirty="0" err="1"/>
              <a:t>localstorage</a:t>
            </a:r>
            <a:endParaRPr lang="en-US" sz="2500" dirty="0"/>
          </a:p>
        </p:txBody>
      </p:sp>
    </p:spTree>
    <p:extLst>
      <p:ext uri="{BB962C8B-B14F-4D97-AF65-F5344CB8AC3E}">
        <p14:creationId xmlns:p14="http://schemas.microsoft.com/office/powerpoint/2010/main" val="423789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2BA8-BDF1-48DF-BB98-D3F32747C94A}"/>
              </a:ext>
            </a:extLst>
          </p:cNvPr>
          <p:cNvSpPr>
            <a:spLocks noGrp="1"/>
          </p:cNvSpPr>
          <p:nvPr>
            <p:ph type="title"/>
          </p:nvPr>
        </p:nvSpPr>
        <p:spPr/>
        <p:txBody>
          <a:bodyPr/>
          <a:lstStyle/>
          <a:p>
            <a:r>
              <a:rPr lang="en-IN" dirty="0"/>
              <a:t>Web Workers</a:t>
            </a:r>
          </a:p>
        </p:txBody>
      </p:sp>
      <p:sp>
        <p:nvSpPr>
          <p:cNvPr id="3" name="Content Placeholder 2">
            <a:extLst>
              <a:ext uri="{FF2B5EF4-FFF2-40B4-BE49-F238E27FC236}">
                <a16:creationId xmlns:a16="http://schemas.microsoft.com/office/drawing/2014/main" id="{A60AA8E1-B58B-4A02-B88D-82329CD5944D}"/>
              </a:ext>
            </a:extLst>
          </p:cNvPr>
          <p:cNvSpPr>
            <a:spLocks noGrp="1"/>
          </p:cNvSpPr>
          <p:nvPr>
            <p:ph idx="1"/>
          </p:nvPr>
        </p:nvSpPr>
        <p:spPr>
          <a:xfrm>
            <a:off x="457200" y="971550"/>
            <a:ext cx="8229600" cy="4114800"/>
          </a:xfrm>
        </p:spPr>
        <p:txBody>
          <a:bodyPr>
            <a:normAutofit fontScale="70000" lnSpcReduction="20000"/>
          </a:bodyPr>
          <a:lstStyle/>
          <a:p>
            <a:r>
              <a:rPr lang="en-US" dirty="0"/>
              <a:t>Ever experienced a page becoming unresponsive due to a script never finishing?</a:t>
            </a:r>
          </a:p>
          <a:p>
            <a:endParaRPr lang="en-US" dirty="0"/>
          </a:p>
          <a:p>
            <a:endParaRPr lang="en-US" dirty="0"/>
          </a:p>
          <a:p>
            <a:endParaRPr lang="en-US" dirty="0"/>
          </a:p>
          <a:p>
            <a:endParaRPr lang="en-US" dirty="0"/>
          </a:p>
          <a:p>
            <a:endParaRPr lang="en-US" dirty="0"/>
          </a:p>
          <a:p>
            <a:r>
              <a:rPr lang="en-US" dirty="0"/>
              <a:t>A web worker is a JavaScript that runs in the background, independently of other scripts, without affecting the performance of the page. </a:t>
            </a:r>
          </a:p>
          <a:p>
            <a:r>
              <a:rPr lang="en-US" dirty="0"/>
              <a:t>You can continue to use the application, while the web worker runs in the background.</a:t>
            </a:r>
            <a:br>
              <a:rPr lang="en-US" dirty="0"/>
            </a:br>
            <a:endParaRPr lang="en-IN" dirty="0"/>
          </a:p>
        </p:txBody>
      </p:sp>
      <p:pic>
        <p:nvPicPr>
          <p:cNvPr id="4100" name="Picture 4" descr="Why Pages Unresponsive on Google Chrome? Fix it Here">
            <a:extLst>
              <a:ext uri="{FF2B5EF4-FFF2-40B4-BE49-F238E27FC236}">
                <a16:creationId xmlns:a16="http://schemas.microsoft.com/office/drawing/2014/main" id="{3C272098-03FC-4922-8B98-6F51DF6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766" y="1352550"/>
            <a:ext cx="3276600" cy="185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25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D344-3EBE-4279-922E-F16CBBAEE872}"/>
              </a:ext>
            </a:extLst>
          </p:cNvPr>
          <p:cNvSpPr>
            <a:spLocks noGrp="1"/>
          </p:cNvSpPr>
          <p:nvPr>
            <p:ph type="title"/>
          </p:nvPr>
        </p:nvSpPr>
        <p:spPr/>
        <p:txBody>
          <a:bodyPr/>
          <a:lstStyle/>
          <a:p>
            <a:r>
              <a:rPr lang="en-IN" dirty="0"/>
              <a:t>Drag and Drop</a:t>
            </a:r>
          </a:p>
        </p:txBody>
      </p:sp>
      <p:sp>
        <p:nvSpPr>
          <p:cNvPr id="3" name="Content Placeholder 2">
            <a:extLst>
              <a:ext uri="{FF2B5EF4-FFF2-40B4-BE49-F238E27FC236}">
                <a16:creationId xmlns:a16="http://schemas.microsoft.com/office/drawing/2014/main" id="{79388E1E-5BF8-4E08-9CF8-CA9535478322}"/>
              </a:ext>
            </a:extLst>
          </p:cNvPr>
          <p:cNvSpPr>
            <a:spLocks noGrp="1"/>
          </p:cNvSpPr>
          <p:nvPr>
            <p:ph idx="1"/>
          </p:nvPr>
        </p:nvSpPr>
        <p:spPr>
          <a:xfrm>
            <a:off x="457200" y="1200151"/>
            <a:ext cx="3276600" cy="3394472"/>
          </a:xfrm>
        </p:spPr>
        <p:txBody>
          <a:bodyPr>
            <a:normAutofit/>
          </a:bodyPr>
          <a:lstStyle/>
          <a:p>
            <a:r>
              <a:rPr lang="en-US" sz="2800" dirty="0"/>
              <a:t>In HTML, any element can be dragged and dropped.</a:t>
            </a:r>
          </a:p>
          <a:p>
            <a:r>
              <a:rPr lang="en-IN" sz="2800" dirty="0"/>
              <a:t>&lt;</a:t>
            </a:r>
            <a:r>
              <a:rPr lang="en-IN" sz="2800" dirty="0" err="1"/>
              <a:t>img</a:t>
            </a:r>
            <a:r>
              <a:rPr lang="en-IN" sz="2800" dirty="0"/>
              <a:t> draggable="true"&gt;</a:t>
            </a:r>
            <a:br>
              <a:rPr lang="en-US" dirty="0"/>
            </a:br>
            <a:endParaRPr lang="en-IN" dirty="0"/>
          </a:p>
        </p:txBody>
      </p:sp>
      <p:pic>
        <p:nvPicPr>
          <p:cNvPr id="5122" name="Picture 2">
            <a:extLst>
              <a:ext uri="{FF2B5EF4-FFF2-40B4-BE49-F238E27FC236}">
                <a16:creationId xmlns:a16="http://schemas.microsoft.com/office/drawing/2014/main" id="{914BDB3D-FFD1-4F51-B680-85A538C1D9B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200150"/>
            <a:ext cx="5486400" cy="308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53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9DE6-40D5-4BF3-8297-E63C8A613427}"/>
              </a:ext>
            </a:extLst>
          </p:cNvPr>
          <p:cNvSpPr>
            <a:spLocks noGrp="1"/>
          </p:cNvSpPr>
          <p:nvPr>
            <p:ph type="title"/>
          </p:nvPr>
        </p:nvSpPr>
        <p:spPr/>
        <p:txBody>
          <a:bodyPr/>
          <a:lstStyle/>
          <a:p>
            <a:r>
              <a:rPr lang="en-US" dirty="0"/>
              <a:t>Fake namespaces</a:t>
            </a:r>
            <a:endParaRPr lang="en-IN" dirty="0"/>
          </a:p>
        </p:txBody>
      </p:sp>
      <p:sp>
        <p:nvSpPr>
          <p:cNvPr id="3" name="Content Placeholder 2">
            <a:extLst>
              <a:ext uri="{FF2B5EF4-FFF2-40B4-BE49-F238E27FC236}">
                <a16:creationId xmlns:a16="http://schemas.microsoft.com/office/drawing/2014/main" id="{C53DA6C8-9EA4-49C0-BF99-7B1D411F2FAD}"/>
              </a:ext>
            </a:extLst>
          </p:cNvPr>
          <p:cNvSpPr>
            <a:spLocks noGrp="1"/>
          </p:cNvSpPr>
          <p:nvPr>
            <p:ph idx="1"/>
          </p:nvPr>
        </p:nvSpPr>
        <p:spPr/>
        <p:txBody>
          <a:bodyPr>
            <a:normAutofit fontScale="85000" lnSpcReduction="20000"/>
          </a:bodyPr>
          <a:lstStyle/>
          <a:p>
            <a:r>
              <a:rPr lang="en-US" dirty="0"/>
              <a:t>Global variables of different JS files included with same name? Conflict</a:t>
            </a:r>
            <a:endParaRPr lang="en-IN" dirty="0"/>
          </a:p>
          <a:p>
            <a:r>
              <a:rPr lang="en-US" dirty="0"/>
              <a:t>Envelope the common variables in objects of different names. </a:t>
            </a:r>
          </a:p>
          <a:p>
            <a:r>
              <a:rPr lang="en-US" dirty="0"/>
              <a:t>Variables become property of these objects. Also functions become their methods.</a:t>
            </a:r>
            <a:endParaRPr lang="en-IN" dirty="0"/>
          </a:p>
          <a:p>
            <a:r>
              <a:rPr lang="en-US" dirty="0"/>
              <a:t>Make necessary changes in other files which are accessing these variables and functions with a new namespace.</a:t>
            </a:r>
            <a:endParaRPr lang="en-IN" dirty="0"/>
          </a:p>
          <a:p>
            <a:endParaRPr lang="en-IN" dirty="0"/>
          </a:p>
        </p:txBody>
      </p:sp>
    </p:spTree>
    <p:extLst>
      <p:ext uri="{BB962C8B-B14F-4D97-AF65-F5344CB8AC3E}">
        <p14:creationId xmlns:p14="http://schemas.microsoft.com/office/powerpoint/2010/main" val="3665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01D9-B5FC-41CE-9B04-98A697E5649C}"/>
              </a:ext>
            </a:extLst>
          </p:cNvPr>
          <p:cNvSpPr>
            <a:spLocks noGrp="1"/>
          </p:cNvSpPr>
          <p:nvPr>
            <p:ph type="title"/>
          </p:nvPr>
        </p:nvSpPr>
        <p:spPr/>
        <p:txBody>
          <a:bodyPr>
            <a:normAutofit/>
          </a:bodyPr>
          <a:lstStyle/>
          <a:p>
            <a:r>
              <a:rPr lang="en-US" dirty="0"/>
              <a:t>Scope chain</a:t>
            </a:r>
            <a:endParaRPr lang="en-IN" dirty="0"/>
          </a:p>
        </p:txBody>
      </p:sp>
      <p:sp>
        <p:nvSpPr>
          <p:cNvPr id="3" name="Content Placeholder 2">
            <a:extLst>
              <a:ext uri="{FF2B5EF4-FFF2-40B4-BE49-F238E27FC236}">
                <a16:creationId xmlns:a16="http://schemas.microsoft.com/office/drawing/2014/main" id="{8B8EA8A4-66C1-4302-ACB7-8D84DCF00BB4}"/>
              </a:ext>
            </a:extLst>
          </p:cNvPr>
          <p:cNvSpPr>
            <a:spLocks noGrp="1"/>
          </p:cNvSpPr>
          <p:nvPr>
            <p:ph idx="1"/>
          </p:nvPr>
        </p:nvSpPr>
        <p:spPr/>
        <p:txBody>
          <a:bodyPr>
            <a:normAutofit fontScale="92500" lnSpcReduction="20000"/>
          </a:bodyPr>
          <a:lstStyle/>
          <a:p>
            <a:r>
              <a:rPr lang="en-US" dirty="0"/>
              <a:t>Everything is executed in an execution context.</a:t>
            </a:r>
            <a:endParaRPr lang="en-IN" dirty="0"/>
          </a:p>
          <a:p>
            <a:r>
              <a:rPr lang="en-US" dirty="0"/>
              <a:t>Function invocation creates a new Execution context.</a:t>
            </a:r>
            <a:endParaRPr lang="en-IN" dirty="0"/>
          </a:p>
          <a:p>
            <a:r>
              <a:rPr lang="en-US" dirty="0"/>
              <a:t>Each execution context has- </a:t>
            </a:r>
          </a:p>
          <a:p>
            <a:pPr lvl="1"/>
            <a:r>
              <a:rPr lang="en-US" dirty="0"/>
              <a:t>its own variable environment</a:t>
            </a:r>
          </a:p>
          <a:p>
            <a:pPr lvl="1"/>
            <a:r>
              <a:rPr lang="en-US" dirty="0"/>
              <a:t>A special ‘this’ object</a:t>
            </a:r>
          </a:p>
          <a:p>
            <a:pPr lvl="1"/>
            <a:r>
              <a:rPr lang="en-US" dirty="0"/>
              <a:t>reference to its outer environment</a:t>
            </a:r>
            <a:endParaRPr lang="en-IN" dirty="0"/>
          </a:p>
          <a:p>
            <a:r>
              <a:rPr lang="en-US" dirty="0"/>
              <a:t>Global doesn’t have outer.</a:t>
            </a:r>
            <a:endParaRPr lang="en-IN" dirty="0"/>
          </a:p>
          <a:p>
            <a:endParaRPr lang="en-IN" dirty="0"/>
          </a:p>
        </p:txBody>
      </p:sp>
    </p:spTree>
    <p:extLst>
      <p:ext uri="{BB962C8B-B14F-4D97-AF65-F5344CB8AC3E}">
        <p14:creationId xmlns:p14="http://schemas.microsoft.com/office/powerpoint/2010/main" val="32620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B414-8B35-4613-8539-767BEF8A4AB5}"/>
              </a:ext>
            </a:extLst>
          </p:cNvPr>
          <p:cNvSpPr>
            <a:spLocks noGrp="1"/>
          </p:cNvSpPr>
          <p:nvPr>
            <p:ph type="title"/>
          </p:nvPr>
        </p:nvSpPr>
        <p:spPr/>
        <p:txBody>
          <a:bodyPr>
            <a:normAutofit fontScale="90000"/>
          </a:bodyPr>
          <a:lstStyle/>
          <a:p>
            <a:r>
              <a:rPr lang="en-US" dirty="0"/>
              <a:t>Immediately invoked function expressions (IIFEs)</a:t>
            </a:r>
            <a:endParaRPr lang="en-IN" dirty="0"/>
          </a:p>
        </p:txBody>
      </p:sp>
      <p:sp>
        <p:nvSpPr>
          <p:cNvPr id="3" name="Content Placeholder 2">
            <a:extLst>
              <a:ext uri="{FF2B5EF4-FFF2-40B4-BE49-F238E27FC236}">
                <a16:creationId xmlns:a16="http://schemas.microsoft.com/office/drawing/2014/main" id="{3FB045DD-4F93-49D3-8734-3B7F68F86BF7}"/>
              </a:ext>
            </a:extLst>
          </p:cNvPr>
          <p:cNvSpPr>
            <a:spLocks noGrp="1"/>
          </p:cNvSpPr>
          <p:nvPr>
            <p:ph idx="1"/>
          </p:nvPr>
        </p:nvSpPr>
        <p:spPr>
          <a:xfrm>
            <a:off x="457200" y="1352549"/>
            <a:ext cx="8229600" cy="3242073"/>
          </a:xfrm>
        </p:spPr>
        <p:txBody>
          <a:bodyPr>
            <a:normAutofit fontScale="85000" lnSpcReduction="20000"/>
          </a:bodyPr>
          <a:lstStyle/>
          <a:p>
            <a:r>
              <a:rPr lang="en-US" dirty="0"/>
              <a:t>Can immediately invoke functions with and without arguments</a:t>
            </a:r>
          </a:p>
          <a:p>
            <a:r>
              <a:rPr lang="en-US" dirty="0"/>
              <a:t>IIFE of different files. </a:t>
            </a:r>
          </a:p>
          <a:p>
            <a:r>
              <a:rPr lang="en-US" dirty="0"/>
              <a:t>Pass the window object to these IIFE </a:t>
            </a:r>
          </a:p>
          <a:p>
            <a:r>
              <a:rPr lang="en-US" dirty="0"/>
              <a:t>Remember to assign </a:t>
            </a:r>
            <a:r>
              <a:rPr lang="en-US" dirty="0" err="1"/>
              <a:t>window.newName</a:t>
            </a:r>
            <a:r>
              <a:rPr lang="en-US" dirty="0"/>
              <a:t>  = </a:t>
            </a:r>
            <a:r>
              <a:rPr lang="en-US" dirty="0" err="1"/>
              <a:t>commonName</a:t>
            </a:r>
            <a:r>
              <a:rPr lang="en-US" dirty="0"/>
              <a:t>;</a:t>
            </a:r>
            <a:endParaRPr lang="en-IN" dirty="0"/>
          </a:p>
          <a:p>
            <a:r>
              <a:rPr lang="en-US" dirty="0"/>
              <a:t>Thus those objects exposed outside with </a:t>
            </a:r>
            <a:r>
              <a:rPr lang="en-US" dirty="0" err="1"/>
              <a:t>window.newname</a:t>
            </a:r>
            <a:r>
              <a:rPr lang="en-US" dirty="0"/>
              <a:t> without any conflict.</a:t>
            </a:r>
            <a:endParaRPr lang="en-IN" dirty="0"/>
          </a:p>
          <a:p>
            <a:endParaRPr lang="en-IN" dirty="0"/>
          </a:p>
        </p:txBody>
      </p:sp>
    </p:spTree>
    <p:extLst>
      <p:ext uri="{BB962C8B-B14F-4D97-AF65-F5344CB8AC3E}">
        <p14:creationId xmlns:p14="http://schemas.microsoft.com/office/powerpoint/2010/main" val="18597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B3BC-138E-455A-A3F2-F5B426D8ED08}"/>
              </a:ext>
            </a:extLst>
          </p:cNvPr>
          <p:cNvSpPr>
            <a:spLocks noGrp="1"/>
          </p:cNvSpPr>
          <p:nvPr>
            <p:ph type="title"/>
          </p:nvPr>
        </p:nvSpPr>
        <p:spPr/>
        <p:txBody>
          <a:bodyPr>
            <a:normAutofit/>
          </a:bodyPr>
          <a:lstStyle/>
          <a:p>
            <a:r>
              <a:rPr lang="en-IN" dirty="0"/>
              <a:t>Refactoring and best practices</a:t>
            </a:r>
          </a:p>
        </p:txBody>
      </p:sp>
      <p:sp>
        <p:nvSpPr>
          <p:cNvPr id="5" name="Content Placeholder 4">
            <a:extLst>
              <a:ext uri="{FF2B5EF4-FFF2-40B4-BE49-F238E27FC236}">
                <a16:creationId xmlns:a16="http://schemas.microsoft.com/office/drawing/2014/main" id="{C6324D34-D8A2-4D36-A555-A93DC6F7FCD7}"/>
              </a:ext>
            </a:extLst>
          </p:cNvPr>
          <p:cNvSpPr>
            <a:spLocks noGrp="1"/>
          </p:cNvSpPr>
          <p:nvPr>
            <p:ph idx="1"/>
          </p:nvPr>
        </p:nvSpPr>
        <p:spPr/>
        <p:txBody>
          <a:bodyPr>
            <a:normAutofit fontScale="92500"/>
          </a:bodyPr>
          <a:lstStyle/>
          <a:p>
            <a:r>
              <a:rPr lang="en-US" dirty="0"/>
              <a:t>Avoid ‘new’ keyword. Don’t use let </a:t>
            </a:r>
            <a:r>
              <a:rPr lang="en-US" dirty="0" err="1"/>
              <a:t>objname</a:t>
            </a:r>
            <a:r>
              <a:rPr lang="en-US" dirty="0"/>
              <a:t>= new Object();</a:t>
            </a:r>
          </a:p>
          <a:p>
            <a:r>
              <a:rPr lang="en-US" dirty="0"/>
              <a:t>Instead define using let </a:t>
            </a:r>
            <a:r>
              <a:rPr lang="en-US" dirty="0" err="1"/>
              <a:t>objname</a:t>
            </a:r>
            <a:r>
              <a:rPr lang="en-US" dirty="0"/>
              <a:t>= {….}</a:t>
            </a:r>
          </a:p>
          <a:p>
            <a:r>
              <a:rPr lang="en-US" dirty="0"/>
              <a:t>Refactor your code to now have arrow functions. </a:t>
            </a:r>
          </a:p>
          <a:p>
            <a:r>
              <a:rPr lang="en-US" dirty="0"/>
              <a:t>Use only arrow functions from now unless for specific scenario of ‘this’</a:t>
            </a:r>
          </a:p>
        </p:txBody>
      </p:sp>
    </p:spTree>
    <p:extLst>
      <p:ext uri="{BB962C8B-B14F-4D97-AF65-F5344CB8AC3E}">
        <p14:creationId xmlns:p14="http://schemas.microsoft.com/office/powerpoint/2010/main" val="331975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E5C9-613F-4B2C-B826-2989D845FD6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02E8D922-C832-48B7-97C9-36D4A4032086}"/>
              </a:ext>
            </a:extLst>
          </p:cNvPr>
          <p:cNvSpPr>
            <a:spLocks noGrp="1"/>
          </p:cNvSpPr>
          <p:nvPr>
            <p:ph idx="1"/>
          </p:nvPr>
        </p:nvSpPr>
        <p:spPr>
          <a:xfrm>
            <a:off x="457200" y="1200150"/>
            <a:ext cx="8229600" cy="3581399"/>
          </a:xfrm>
        </p:spPr>
        <p:txBody>
          <a:bodyPr numCol="2">
            <a:normAutofit fontScale="70000" lnSpcReduction="20000"/>
          </a:bodyPr>
          <a:lstStyle/>
          <a:p>
            <a:r>
              <a:rPr lang="en-US" dirty="0"/>
              <a:t>Closures</a:t>
            </a:r>
          </a:p>
          <a:p>
            <a:r>
              <a:rPr lang="en-US" dirty="0"/>
              <a:t>ES6 features</a:t>
            </a:r>
          </a:p>
          <a:p>
            <a:pPr lvl="1"/>
            <a:r>
              <a:rPr lang="en-US" dirty="0"/>
              <a:t>let, const</a:t>
            </a:r>
          </a:p>
          <a:p>
            <a:pPr lvl="1"/>
            <a:r>
              <a:rPr lang="en-US" dirty="0"/>
              <a:t>Arrow functions</a:t>
            </a:r>
          </a:p>
          <a:p>
            <a:pPr lvl="1"/>
            <a:r>
              <a:rPr lang="en-US" dirty="0"/>
              <a:t>Default parameters</a:t>
            </a:r>
          </a:p>
          <a:p>
            <a:pPr lvl="1"/>
            <a:r>
              <a:rPr lang="en-US" dirty="0"/>
              <a:t>Rest and spread</a:t>
            </a:r>
          </a:p>
          <a:p>
            <a:pPr lvl="1"/>
            <a:r>
              <a:rPr lang="en-US" dirty="0"/>
              <a:t>Template literals</a:t>
            </a:r>
          </a:p>
          <a:p>
            <a:pPr lvl="1"/>
            <a:r>
              <a:rPr lang="en-US" dirty="0" err="1"/>
              <a:t>Destructuring</a:t>
            </a:r>
            <a:endParaRPr lang="en-US" dirty="0"/>
          </a:p>
          <a:p>
            <a:pPr lvl="1"/>
            <a:r>
              <a:rPr lang="en-US" dirty="0"/>
              <a:t>Modules</a:t>
            </a:r>
          </a:p>
          <a:p>
            <a:pPr lvl="1"/>
            <a:r>
              <a:rPr lang="en-US" dirty="0"/>
              <a:t>Maps, Sets</a:t>
            </a:r>
          </a:p>
          <a:p>
            <a:pPr lvl="1"/>
            <a:endParaRPr lang="en-US" dirty="0"/>
          </a:p>
          <a:p>
            <a:pPr lvl="1"/>
            <a:r>
              <a:rPr lang="en-US" dirty="0"/>
              <a:t>Symbols</a:t>
            </a:r>
          </a:p>
          <a:p>
            <a:pPr lvl="1"/>
            <a:r>
              <a:rPr lang="en-US" dirty="0" err="1"/>
              <a:t>Iterables</a:t>
            </a:r>
            <a:endParaRPr lang="en-US" dirty="0"/>
          </a:p>
          <a:p>
            <a:pPr lvl="1"/>
            <a:r>
              <a:rPr lang="en-US" dirty="0"/>
              <a:t>Generators</a:t>
            </a:r>
          </a:p>
          <a:p>
            <a:r>
              <a:rPr lang="en-US" dirty="0"/>
              <a:t>OOPs- classes, prototypes, constructors</a:t>
            </a:r>
          </a:p>
          <a:p>
            <a:r>
              <a:rPr lang="en-US" dirty="0"/>
              <a:t>OOPs- Object literals- dynamic fields, getters and setters, creation from other objects</a:t>
            </a:r>
          </a:p>
          <a:p>
            <a:r>
              <a:rPr lang="en-US" dirty="0"/>
              <a:t>OOPs- Inheritance</a:t>
            </a:r>
          </a:p>
          <a:p>
            <a:r>
              <a:rPr lang="en-US" dirty="0"/>
              <a:t>Best practices</a:t>
            </a:r>
            <a:endParaRPr lang="en-IN" dirty="0"/>
          </a:p>
        </p:txBody>
      </p:sp>
    </p:spTree>
    <p:extLst>
      <p:ext uri="{BB962C8B-B14F-4D97-AF65-F5344CB8AC3E}">
        <p14:creationId xmlns:p14="http://schemas.microsoft.com/office/powerpoint/2010/main" val="22299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E07B-18AD-436D-BE14-07028C984413}"/>
              </a:ext>
            </a:extLst>
          </p:cNvPr>
          <p:cNvSpPr>
            <a:spLocks noGrp="1"/>
          </p:cNvSpPr>
          <p:nvPr>
            <p:ph type="title"/>
          </p:nvPr>
        </p:nvSpPr>
        <p:spPr>
          <a:xfrm>
            <a:off x="457200" y="742950"/>
            <a:ext cx="8229600" cy="857250"/>
          </a:xfrm>
        </p:spPr>
        <p:txBody>
          <a:bodyPr>
            <a:noAutofit/>
          </a:bodyPr>
          <a:lstStyle/>
          <a:p>
            <a:r>
              <a:rPr lang="en-US" sz="3600" dirty="0"/>
              <a:t>Motivational tip </a:t>
            </a:r>
            <a:br>
              <a:rPr lang="en-US" sz="3600" dirty="0"/>
            </a:br>
            <a:r>
              <a:rPr lang="en-US" sz="3200" dirty="0"/>
              <a:t>For the company of your dream, you need</a:t>
            </a:r>
            <a:br>
              <a:rPr lang="en-US" sz="3200" dirty="0"/>
            </a:br>
            <a:endParaRPr lang="en-IN" sz="3600" dirty="0"/>
          </a:p>
        </p:txBody>
      </p:sp>
      <p:sp>
        <p:nvSpPr>
          <p:cNvPr id="3" name="TextBox 2">
            <a:extLst>
              <a:ext uri="{FF2B5EF4-FFF2-40B4-BE49-F238E27FC236}">
                <a16:creationId xmlns:a16="http://schemas.microsoft.com/office/drawing/2014/main" id="{13B41D1B-54F8-4134-BA07-2C1D3C9EF0E8}"/>
              </a:ext>
            </a:extLst>
          </p:cNvPr>
          <p:cNvSpPr txBox="1"/>
          <p:nvPr/>
        </p:nvSpPr>
        <p:spPr>
          <a:xfrm>
            <a:off x="685800" y="1657350"/>
            <a:ext cx="7848600" cy="3046988"/>
          </a:xfrm>
          <a:prstGeom prst="rect">
            <a:avLst/>
          </a:prstGeom>
          <a:noFill/>
        </p:spPr>
        <p:txBody>
          <a:bodyPr wrap="square" numCol="2" rtlCol="0">
            <a:spAutoFit/>
          </a:bodyPr>
          <a:lstStyle/>
          <a:p>
            <a:pPr marL="342900" indent="-342900">
              <a:buAutoNum type="arabicPeriod"/>
            </a:pPr>
            <a:r>
              <a:rPr lang="en-US" sz="2400" dirty="0"/>
              <a:t>Being Competent </a:t>
            </a:r>
          </a:p>
          <a:p>
            <a:pPr marL="800100" lvl="1" indent="-342900">
              <a:buFont typeface="Arial" panose="020B0604020202020204" pitchFamily="34" charset="0"/>
              <a:buChar char="•"/>
            </a:pPr>
            <a:r>
              <a:rPr lang="en-US" sz="2400" dirty="0"/>
              <a:t>Knowledge</a:t>
            </a:r>
          </a:p>
          <a:p>
            <a:pPr marL="800100" lvl="1" indent="-342900">
              <a:buFont typeface="Arial" panose="020B0604020202020204" pitchFamily="34" charset="0"/>
              <a:buChar char="•"/>
            </a:pPr>
            <a:r>
              <a:rPr lang="en-US" sz="2400" dirty="0"/>
              <a:t>Understanding</a:t>
            </a:r>
          </a:p>
          <a:p>
            <a:pPr marL="800100" lvl="1" indent="-342900">
              <a:buFont typeface="Arial" panose="020B0604020202020204" pitchFamily="34" charset="0"/>
              <a:buChar char="•"/>
            </a:pPr>
            <a:r>
              <a:rPr lang="en-US" sz="2400" dirty="0"/>
              <a:t>Skills</a:t>
            </a:r>
          </a:p>
          <a:p>
            <a:pPr marL="800100" lvl="1" indent="-342900">
              <a:buFont typeface="Arial" panose="020B0604020202020204" pitchFamily="34" charset="0"/>
              <a:buChar char="•"/>
            </a:pPr>
            <a:r>
              <a:rPr lang="en-US" sz="2400" dirty="0"/>
              <a:t>Abilities</a:t>
            </a:r>
          </a:p>
          <a:p>
            <a:pPr marL="800100" lvl="1" indent="-342900">
              <a:buFont typeface="Arial" panose="020B0604020202020204" pitchFamily="34" charset="0"/>
              <a:buChar char="•"/>
            </a:pPr>
            <a:r>
              <a:rPr lang="en-US" sz="2400" dirty="0" err="1"/>
              <a:t>Hardwork</a:t>
            </a: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342900" indent="-342900">
              <a:buAutoNum type="arabicPeriod"/>
            </a:pPr>
            <a:r>
              <a:rPr lang="en-US" sz="2400" dirty="0"/>
              <a:t>Burning Desire </a:t>
            </a:r>
          </a:p>
          <a:p>
            <a:pPr marL="800100" lvl="1" indent="-342900">
              <a:buFont typeface="Arial" panose="020B0604020202020204" pitchFamily="34" charset="0"/>
              <a:buChar char="•"/>
            </a:pPr>
            <a:r>
              <a:rPr lang="en-US" sz="2400" dirty="0"/>
              <a:t>knowing the company</a:t>
            </a:r>
          </a:p>
          <a:p>
            <a:pPr marL="800100" lvl="1" indent="-342900">
              <a:buFont typeface="Arial" panose="020B0604020202020204" pitchFamily="34" charset="0"/>
              <a:buChar char="•"/>
            </a:pPr>
            <a:r>
              <a:rPr lang="en-US" sz="2400" dirty="0"/>
              <a:t>its work</a:t>
            </a:r>
          </a:p>
          <a:p>
            <a:pPr marL="800100" lvl="1" indent="-342900">
              <a:buFont typeface="Arial" panose="020B0604020202020204" pitchFamily="34" charset="0"/>
              <a:buChar char="•"/>
            </a:pPr>
            <a:r>
              <a:rPr lang="en-US" sz="2400" dirty="0"/>
              <a:t>its business</a:t>
            </a:r>
          </a:p>
          <a:p>
            <a:pPr marL="800100" lvl="1" indent="-342900">
              <a:buFont typeface="Arial" panose="020B0604020202020204" pitchFamily="34" charset="0"/>
              <a:buChar char="•"/>
            </a:pPr>
            <a:r>
              <a:rPr lang="en-US" sz="2400" dirty="0"/>
              <a:t>its culture</a:t>
            </a:r>
          </a:p>
          <a:p>
            <a:pPr marL="800100" lvl="1" indent="-342900">
              <a:buFont typeface="Arial" panose="020B0604020202020204" pitchFamily="34" charset="0"/>
              <a:buChar char="•"/>
            </a:pPr>
            <a:r>
              <a:rPr lang="en-US" sz="2400" dirty="0"/>
              <a:t>its tech stack</a:t>
            </a:r>
          </a:p>
          <a:p>
            <a:pPr marL="800100" lvl="1" indent="-342900">
              <a:buFont typeface="Arial" panose="020B0604020202020204" pitchFamily="34" charset="0"/>
              <a:buChar char="•"/>
            </a:pPr>
            <a:r>
              <a:rPr lang="en-US" sz="2400" dirty="0"/>
              <a:t>what they ask in interviews</a:t>
            </a:r>
            <a:endParaRPr lang="en-IN" sz="1600" dirty="0"/>
          </a:p>
        </p:txBody>
      </p:sp>
    </p:spTree>
    <p:extLst>
      <p:ext uri="{BB962C8B-B14F-4D97-AF65-F5344CB8AC3E}">
        <p14:creationId xmlns:p14="http://schemas.microsoft.com/office/powerpoint/2010/main" val="11482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F8B7-19A4-4EDB-9A0B-1CE666EBA16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78AD6511-D252-4F5D-A538-BEBBFDF21EEE}"/>
              </a:ext>
            </a:extLst>
          </p:cNvPr>
          <p:cNvSpPr>
            <a:spLocks noGrp="1"/>
          </p:cNvSpPr>
          <p:nvPr>
            <p:ph idx="1"/>
          </p:nvPr>
        </p:nvSpPr>
        <p:spPr/>
        <p:txBody>
          <a:bodyPr>
            <a:normAutofit lnSpcReduction="10000"/>
          </a:bodyPr>
          <a:lstStyle/>
          <a:p>
            <a:pPr lvl="0"/>
            <a:r>
              <a:rPr lang="en-US"/>
              <a:t>Create </a:t>
            </a:r>
            <a:r>
              <a:rPr lang="en-US" dirty="0"/>
              <a:t>a product view page with a breadcrumb, image gallery, show review stars clickable and takes you to reviews div of </a:t>
            </a:r>
            <a:r>
              <a:rPr lang="en-US"/>
              <a:t>your page in 0.3 second.</a:t>
            </a:r>
            <a:endParaRPr lang="en-IN" dirty="0"/>
          </a:p>
          <a:p>
            <a:r>
              <a:rPr lang="en-US" dirty="0"/>
              <a:t>At the bottom of the page on product view page, create a similar items </a:t>
            </a:r>
            <a:r>
              <a:rPr lang="en-IN" dirty="0"/>
              <a:t>tab which shows products scrolling on click of next button.</a:t>
            </a:r>
          </a:p>
        </p:txBody>
      </p:sp>
    </p:spTree>
    <p:extLst>
      <p:ext uri="{BB962C8B-B14F-4D97-AF65-F5344CB8AC3E}">
        <p14:creationId xmlns:p14="http://schemas.microsoft.com/office/powerpoint/2010/main" val="773203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701C-BAD5-48E4-8AB9-6E639044CD22}"/>
              </a:ext>
            </a:extLst>
          </p:cNvPr>
          <p:cNvSpPr>
            <a:spLocks noGrp="1"/>
          </p:cNvSpPr>
          <p:nvPr>
            <p:ph type="title"/>
          </p:nvPr>
        </p:nvSpPr>
        <p:spPr/>
        <p:txBody>
          <a:bodyPr/>
          <a:lstStyle/>
          <a:p>
            <a:r>
              <a:rPr lang="en-US" dirty="0"/>
              <a:t>Answer the following Questions</a:t>
            </a:r>
            <a:endParaRPr lang="en-IN" dirty="0"/>
          </a:p>
        </p:txBody>
      </p:sp>
      <p:sp>
        <p:nvSpPr>
          <p:cNvPr id="3" name="Content Placeholder 2">
            <a:extLst>
              <a:ext uri="{FF2B5EF4-FFF2-40B4-BE49-F238E27FC236}">
                <a16:creationId xmlns:a16="http://schemas.microsoft.com/office/drawing/2014/main" id="{8E4D9AF5-82DC-4043-BC8A-B5EB70959DB9}"/>
              </a:ext>
            </a:extLst>
          </p:cNvPr>
          <p:cNvSpPr>
            <a:spLocks noGrp="1"/>
          </p:cNvSpPr>
          <p:nvPr>
            <p:ph idx="1"/>
          </p:nvPr>
        </p:nvSpPr>
        <p:spPr/>
        <p:txBody>
          <a:bodyPr>
            <a:normAutofit lnSpcReduction="10000"/>
          </a:bodyPr>
          <a:lstStyle/>
          <a:p>
            <a:pPr marL="342900" lvl="0" indent="-342900">
              <a:lnSpc>
                <a:spcPct val="107000"/>
              </a:lnSpc>
              <a:spcAft>
                <a:spcPts val="800"/>
              </a:spcAft>
              <a:buFont typeface="+mj-lt"/>
              <a:buAutoNum type="arabicPeriod"/>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What’s the difference between for in and for of loop?</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What is callback hell?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What is babel and webpack?</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What is the difference between bind, call and apply?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Write a detailed answer about regular expressions in JavaScript.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438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651E-F36E-4C82-932B-1F04F5F44F28}"/>
              </a:ext>
            </a:extLst>
          </p:cNvPr>
          <p:cNvSpPr>
            <a:spLocks noGrp="1"/>
          </p:cNvSpPr>
          <p:nvPr>
            <p:ph type="title"/>
          </p:nvPr>
        </p:nvSpPr>
        <p:spPr/>
        <p:txBody>
          <a:bodyPr/>
          <a:lstStyle/>
          <a:p>
            <a:r>
              <a:rPr lang="en-US" dirty="0"/>
              <a:t>Scope chain</a:t>
            </a:r>
            <a:endParaRPr lang="en-IN" dirty="0"/>
          </a:p>
        </p:txBody>
      </p:sp>
      <p:sp>
        <p:nvSpPr>
          <p:cNvPr id="3" name="Content Placeholder 2">
            <a:extLst>
              <a:ext uri="{FF2B5EF4-FFF2-40B4-BE49-F238E27FC236}">
                <a16:creationId xmlns:a16="http://schemas.microsoft.com/office/drawing/2014/main" id="{887CDF56-5440-46C8-88AA-3FA66BA875E3}"/>
              </a:ext>
            </a:extLst>
          </p:cNvPr>
          <p:cNvSpPr>
            <a:spLocks noGrp="1"/>
          </p:cNvSpPr>
          <p:nvPr>
            <p:ph idx="1"/>
          </p:nvPr>
        </p:nvSpPr>
        <p:spPr/>
        <p:txBody>
          <a:bodyPr>
            <a:normAutofit fontScale="92500" lnSpcReduction="20000"/>
          </a:bodyPr>
          <a:lstStyle/>
          <a:p>
            <a:r>
              <a:rPr lang="en-US" dirty="0"/>
              <a:t>A referenced (not defined) variable will be searched for in its current scope first. </a:t>
            </a:r>
          </a:p>
          <a:p>
            <a:r>
              <a:rPr lang="en-US" dirty="0"/>
              <a:t>If not found, the outer reference will be searched. </a:t>
            </a:r>
          </a:p>
          <a:p>
            <a:r>
              <a:rPr lang="en-US" dirty="0"/>
              <a:t>If not found, the outer reference’s outer reference will be searched. </a:t>
            </a:r>
          </a:p>
          <a:p>
            <a:r>
              <a:rPr lang="en-US" dirty="0"/>
              <a:t>This will keep going until the Global scope. </a:t>
            </a:r>
          </a:p>
          <a:p>
            <a:r>
              <a:rPr lang="en-US" dirty="0"/>
              <a:t>If not found in global scope, the variable is </a:t>
            </a:r>
            <a:r>
              <a:rPr lang="en-US" dirty="0">
                <a:solidFill>
                  <a:srgbClr val="FF0000"/>
                </a:solidFill>
              </a:rPr>
              <a:t>undefined</a:t>
            </a:r>
            <a:r>
              <a:rPr lang="en-US" dirty="0"/>
              <a:t>.</a:t>
            </a:r>
            <a:endParaRPr lang="en-IN" dirty="0"/>
          </a:p>
          <a:p>
            <a:endParaRPr lang="en-IN" dirty="0"/>
          </a:p>
        </p:txBody>
      </p:sp>
    </p:spTree>
    <p:extLst>
      <p:ext uri="{BB962C8B-B14F-4D97-AF65-F5344CB8AC3E}">
        <p14:creationId xmlns:p14="http://schemas.microsoft.com/office/powerpoint/2010/main" val="349520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36FB-5879-476A-ACD7-64EBF2B3ACC1}"/>
              </a:ext>
            </a:extLst>
          </p:cNvPr>
          <p:cNvSpPr>
            <a:spLocks noGrp="1"/>
          </p:cNvSpPr>
          <p:nvPr>
            <p:ph type="title"/>
          </p:nvPr>
        </p:nvSpPr>
        <p:spPr/>
        <p:txBody>
          <a:bodyPr/>
          <a:lstStyle/>
          <a:p>
            <a:r>
              <a:rPr lang="en-US"/>
              <a:t>‘This’</a:t>
            </a:r>
            <a:endParaRPr lang="en-IN" dirty="0"/>
          </a:p>
        </p:txBody>
      </p:sp>
      <p:sp>
        <p:nvSpPr>
          <p:cNvPr id="3" name="Content Placeholder 2">
            <a:extLst>
              <a:ext uri="{FF2B5EF4-FFF2-40B4-BE49-F238E27FC236}">
                <a16:creationId xmlns:a16="http://schemas.microsoft.com/office/drawing/2014/main" id="{FA8D3C2F-0413-4781-BEF8-F1609E3745B7}"/>
              </a:ext>
            </a:extLst>
          </p:cNvPr>
          <p:cNvSpPr>
            <a:spLocks noGrp="1"/>
          </p:cNvSpPr>
          <p:nvPr>
            <p:ph idx="1"/>
          </p:nvPr>
        </p:nvSpPr>
        <p:spPr/>
        <p:txBody>
          <a:bodyPr>
            <a:normAutofit/>
          </a:bodyPr>
          <a:lstStyle/>
          <a:p>
            <a:r>
              <a:rPr lang="en-US" dirty="0"/>
              <a:t>‘This’ pointer points to the object which has invoked the function.</a:t>
            </a:r>
          </a:p>
          <a:p>
            <a:r>
              <a:rPr lang="en-US" dirty="0"/>
              <a:t>Functions defined with the function keyword use ‘this’ to manipulate the calling object.</a:t>
            </a:r>
          </a:p>
          <a:p>
            <a:r>
              <a:rPr lang="en-US" altLang="en-US" dirty="0"/>
              <a:t>In a method, this refers to the owner object. </a:t>
            </a:r>
          </a:p>
          <a:p>
            <a:r>
              <a:rPr lang="en-US" dirty="0"/>
              <a:t>Beware of ‘this’!</a:t>
            </a:r>
            <a:endParaRPr lang="en-IN" dirty="0"/>
          </a:p>
        </p:txBody>
      </p:sp>
    </p:spTree>
    <p:extLst>
      <p:ext uri="{BB962C8B-B14F-4D97-AF65-F5344CB8AC3E}">
        <p14:creationId xmlns:p14="http://schemas.microsoft.com/office/powerpoint/2010/main" val="352472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26DC-DDA8-46DB-BBC3-0F3D346C16D6}"/>
              </a:ext>
            </a:extLst>
          </p:cNvPr>
          <p:cNvSpPr>
            <a:spLocks noGrp="1"/>
          </p:cNvSpPr>
          <p:nvPr>
            <p:ph type="title"/>
          </p:nvPr>
        </p:nvSpPr>
        <p:spPr/>
        <p:txBody>
          <a:bodyPr/>
          <a:lstStyle/>
          <a:p>
            <a:r>
              <a:rPr lang="en-US" dirty="0"/>
              <a:t>Closures</a:t>
            </a:r>
            <a:endParaRPr lang="en-IN" dirty="0"/>
          </a:p>
        </p:txBody>
      </p:sp>
      <p:sp>
        <p:nvSpPr>
          <p:cNvPr id="3" name="Content Placeholder 2">
            <a:extLst>
              <a:ext uri="{FF2B5EF4-FFF2-40B4-BE49-F238E27FC236}">
                <a16:creationId xmlns:a16="http://schemas.microsoft.com/office/drawing/2014/main" id="{CB48B12F-D80B-4E5E-9586-17F3A5401763}"/>
              </a:ext>
            </a:extLst>
          </p:cNvPr>
          <p:cNvSpPr>
            <a:spLocks noGrp="1"/>
          </p:cNvSpPr>
          <p:nvPr>
            <p:ph idx="1"/>
          </p:nvPr>
        </p:nvSpPr>
        <p:spPr/>
        <p:txBody>
          <a:bodyPr>
            <a:normAutofit fontScale="92500"/>
          </a:bodyPr>
          <a:lstStyle/>
          <a:p>
            <a:r>
              <a:rPr lang="en-US" dirty="0"/>
              <a:t>JavaScript supports nested functions. Nested functions have access to the scope "above" them.</a:t>
            </a:r>
          </a:p>
          <a:p>
            <a:r>
              <a:rPr lang="en-US" dirty="0"/>
              <a:t>This makes it possible for a function to have "</a:t>
            </a:r>
            <a:r>
              <a:rPr lang="en-US" b="1" dirty="0"/>
              <a:t>private</a:t>
            </a:r>
            <a:r>
              <a:rPr lang="en-US" dirty="0"/>
              <a:t>" variables.</a:t>
            </a:r>
          </a:p>
          <a:p>
            <a:r>
              <a:rPr lang="en-US" dirty="0"/>
              <a:t>A closure is a function having access to the parent scope, even after the parent function has closed.</a:t>
            </a:r>
            <a:endParaRPr lang="en-IN" dirty="0"/>
          </a:p>
        </p:txBody>
      </p:sp>
    </p:spTree>
    <p:extLst>
      <p:ext uri="{BB962C8B-B14F-4D97-AF65-F5344CB8AC3E}">
        <p14:creationId xmlns:p14="http://schemas.microsoft.com/office/powerpoint/2010/main" val="331147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42EA-72AE-476A-A100-44385A17857A}"/>
              </a:ext>
            </a:extLst>
          </p:cNvPr>
          <p:cNvSpPr>
            <a:spLocks noGrp="1"/>
          </p:cNvSpPr>
          <p:nvPr>
            <p:ph type="title"/>
          </p:nvPr>
        </p:nvSpPr>
        <p:spPr/>
        <p:txBody>
          <a:bodyPr/>
          <a:lstStyle/>
          <a:p>
            <a:r>
              <a:rPr lang="en-US" dirty="0"/>
              <a:t>Closures</a:t>
            </a:r>
            <a:endParaRPr lang="en-IN" dirty="0"/>
          </a:p>
        </p:txBody>
      </p:sp>
      <p:sp>
        <p:nvSpPr>
          <p:cNvPr id="3" name="Content Placeholder 2">
            <a:extLst>
              <a:ext uri="{FF2B5EF4-FFF2-40B4-BE49-F238E27FC236}">
                <a16:creationId xmlns:a16="http://schemas.microsoft.com/office/drawing/2014/main" id="{183224D3-352B-4850-AC30-9A8051627EA3}"/>
              </a:ext>
            </a:extLst>
          </p:cNvPr>
          <p:cNvSpPr>
            <a:spLocks noGrp="1"/>
          </p:cNvSpPr>
          <p:nvPr>
            <p:ph idx="1"/>
          </p:nvPr>
        </p:nvSpPr>
        <p:spPr/>
        <p:txBody>
          <a:bodyPr>
            <a:normAutofit/>
          </a:bodyPr>
          <a:lstStyle/>
          <a:p>
            <a:r>
              <a:rPr lang="en-US" dirty="0"/>
              <a:t>Such functions retain the arguments defined inside the outer function </a:t>
            </a:r>
          </a:p>
          <a:p>
            <a:r>
              <a:rPr lang="en-US" dirty="0"/>
              <a:t>Even after the outer function has completed execution</a:t>
            </a:r>
          </a:p>
          <a:p>
            <a:r>
              <a:rPr lang="en-US" dirty="0"/>
              <a:t>JavaScript preserves it due to ‘Closures’</a:t>
            </a:r>
          </a:p>
          <a:p>
            <a:r>
              <a:rPr lang="en-US" dirty="0"/>
              <a:t>For Closures and loops, always use let.</a:t>
            </a:r>
            <a:endParaRPr lang="en-IN" dirty="0"/>
          </a:p>
          <a:p>
            <a:endParaRPr lang="en-IN" dirty="0"/>
          </a:p>
          <a:p>
            <a:endParaRPr lang="en-IN" dirty="0"/>
          </a:p>
        </p:txBody>
      </p:sp>
    </p:spTree>
    <p:extLst>
      <p:ext uri="{BB962C8B-B14F-4D97-AF65-F5344CB8AC3E}">
        <p14:creationId xmlns:p14="http://schemas.microsoft.com/office/powerpoint/2010/main" val="144568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6C13-8DAB-45B9-9BA5-A151AE99283A}"/>
              </a:ext>
            </a:extLst>
          </p:cNvPr>
          <p:cNvSpPr>
            <a:spLocks noGrp="1"/>
          </p:cNvSpPr>
          <p:nvPr>
            <p:ph type="title"/>
          </p:nvPr>
        </p:nvSpPr>
        <p:spPr/>
        <p:txBody>
          <a:bodyPr/>
          <a:lstStyle/>
          <a:p>
            <a:r>
              <a:rPr lang="en-US" dirty="0"/>
              <a:t>Function factory</a:t>
            </a:r>
            <a:endParaRPr lang="en-IN" dirty="0"/>
          </a:p>
        </p:txBody>
      </p:sp>
      <p:sp>
        <p:nvSpPr>
          <p:cNvPr id="3" name="Content Placeholder 2">
            <a:extLst>
              <a:ext uri="{FF2B5EF4-FFF2-40B4-BE49-F238E27FC236}">
                <a16:creationId xmlns:a16="http://schemas.microsoft.com/office/drawing/2014/main" id="{F3DBD926-7346-4D72-B477-CE812436BEBD}"/>
              </a:ext>
            </a:extLst>
          </p:cNvPr>
          <p:cNvSpPr>
            <a:spLocks noGrp="1"/>
          </p:cNvSpPr>
          <p:nvPr>
            <p:ph idx="1"/>
          </p:nvPr>
        </p:nvSpPr>
        <p:spPr/>
        <p:txBody>
          <a:bodyPr>
            <a:normAutofit/>
          </a:bodyPr>
          <a:lstStyle/>
          <a:p>
            <a:r>
              <a:rPr lang="en-US" sz="3000" dirty="0"/>
              <a:t>Functions are first class datatypes</a:t>
            </a:r>
          </a:p>
          <a:p>
            <a:r>
              <a:rPr lang="en-US" sz="3000" dirty="0"/>
              <a:t>Whatever we can do to any variable or objects, we can do to functions</a:t>
            </a:r>
            <a:endParaRPr lang="en-IN" sz="3000" dirty="0"/>
          </a:p>
          <a:p>
            <a:r>
              <a:rPr lang="en-US" sz="3000" dirty="0"/>
              <a:t>The value of function name is entire function definition itself</a:t>
            </a:r>
            <a:endParaRPr lang="en-IN" sz="3000" dirty="0"/>
          </a:p>
          <a:p>
            <a:r>
              <a:rPr lang="en-US" sz="3000" dirty="0"/>
              <a:t>So we can create a ‘Function factory’ using this</a:t>
            </a:r>
            <a:endParaRPr lang="en-IN" sz="3000" dirty="0"/>
          </a:p>
        </p:txBody>
      </p:sp>
    </p:spTree>
    <p:extLst>
      <p:ext uri="{BB962C8B-B14F-4D97-AF65-F5344CB8AC3E}">
        <p14:creationId xmlns:p14="http://schemas.microsoft.com/office/powerpoint/2010/main" val="178170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5792</Words>
  <Application>Microsoft Office PowerPoint</Application>
  <PresentationFormat>On-screen Show (16:9)</PresentationFormat>
  <Paragraphs>750</Paragraphs>
  <Slides>45</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Consolas</vt:lpstr>
      <vt:lpstr>x-locale-heading-primary</vt:lpstr>
      <vt:lpstr>Office Theme</vt:lpstr>
      <vt:lpstr>The Complete Front-End Development course </vt:lpstr>
      <vt:lpstr>Module 8</vt:lpstr>
      <vt:lpstr>let and const</vt:lpstr>
      <vt:lpstr>Scope chain</vt:lpstr>
      <vt:lpstr>Scope chain</vt:lpstr>
      <vt:lpstr>‘This’</vt:lpstr>
      <vt:lpstr>Closures</vt:lpstr>
      <vt:lpstr>Closures</vt:lpstr>
      <vt:lpstr>Function factory</vt:lpstr>
      <vt:lpstr>Revisit OOP</vt:lpstr>
      <vt:lpstr>Class</vt:lpstr>
      <vt:lpstr>Constructor function</vt:lpstr>
      <vt:lpstr>Constructor</vt:lpstr>
      <vt:lpstr>JS Objects revisit</vt:lpstr>
      <vt:lpstr>Object literals</vt:lpstr>
      <vt:lpstr>Dynamic fields</vt:lpstr>
      <vt:lpstr>Getters and setters</vt:lpstr>
      <vt:lpstr>call(), apply() and bind()</vt:lpstr>
      <vt:lpstr>Prototype</vt:lpstr>
      <vt:lpstr>Template literals</vt:lpstr>
      <vt:lpstr>Inheritance</vt:lpstr>
      <vt:lpstr>Prototypal inheritance</vt:lpstr>
      <vt:lpstr>‘This’ in nested functions</vt:lpstr>
      <vt:lpstr>Arrow functions</vt:lpstr>
      <vt:lpstr>‘This’ and Arrow functions</vt:lpstr>
      <vt:lpstr>Default parameters</vt:lpstr>
      <vt:lpstr>Rest and spread operator</vt:lpstr>
      <vt:lpstr>Destructuring</vt:lpstr>
      <vt:lpstr>Modules</vt:lpstr>
      <vt:lpstr>Sets and Maps</vt:lpstr>
      <vt:lpstr>Symbols</vt:lpstr>
      <vt:lpstr>Iterating over objects</vt:lpstr>
      <vt:lpstr>Generators</vt:lpstr>
      <vt:lpstr>HTML APIs</vt:lpstr>
      <vt:lpstr>Web Storage</vt:lpstr>
      <vt:lpstr>Web Storage</vt:lpstr>
      <vt:lpstr>Web Workers</vt:lpstr>
      <vt:lpstr>Drag and Drop</vt:lpstr>
      <vt:lpstr>Fake namespaces</vt:lpstr>
      <vt:lpstr>Immediately invoked function expressions (IIFEs)</vt:lpstr>
      <vt:lpstr>Refactoring and best practices</vt:lpstr>
      <vt:lpstr>Summary</vt:lpstr>
      <vt:lpstr>Motivational tip  For the company of your dream, you need </vt:lpstr>
      <vt:lpstr>Assignment</vt:lpstr>
      <vt:lpstr>Answer the following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Complete Front-End Development course </dc:title>
  <dc:creator>Rafat Munshi</dc:creator>
  <cp:lastModifiedBy>Rafat Munshi</cp:lastModifiedBy>
  <cp:revision>166</cp:revision>
  <dcterms:created xsi:type="dcterms:W3CDTF">2020-07-06T07:31:02Z</dcterms:created>
  <dcterms:modified xsi:type="dcterms:W3CDTF">2020-08-11T20:28:36Z</dcterms:modified>
</cp:coreProperties>
</file>