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90" r:id="rId6"/>
    <p:sldId id="287" r:id="rId7"/>
    <p:sldId id="259" r:id="rId8"/>
    <p:sldId id="281" r:id="rId9"/>
    <p:sldId id="308" r:id="rId10"/>
    <p:sldId id="309" r:id="rId11"/>
    <p:sldId id="305" r:id="rId12"/>
    <p:sldId id="306" r:id="rId13"/>
    <p:sldId id="307" r:id="rId14"/>
    <p:sldId id="276"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67" d="100"/>
          <a:sy n="67" d="100"/>
        </p:scale>
        <p:origin x="644" y="56"/>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br>
            <a:rPr lang="en-US" sz="1600" i="1" dirty="0">
              <a:solidFill>
                <a:sysClr val="windowText" lastClr="000000"/>
              </a:solidFill>
            </a:rPr>
          </a:br>
          <a:r>
            <a:rPr lang="en-US" sz="2800" i="1" dirty="0">
              <a:solidFill>
                <a:sysClr val="windowText" lastClr="000000"/>
              </a:solidFill>
            </a:rPr>
            <a:t>GAYATRI</a:t>
          </a:r>
          <a:endParaRPr lang="en-US" sz="2800" b="0" i="1" dirty="0">
            <a:solidFill>
              <a:sysClr val="windowText" lastClr="000000"/>
            </a:solidFill>
            <a:latin typeface="+mn-lt"/>
          </a:endParaRP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br>
            <a:rPr lang="en-US" sz="1600" i="1" dirty="0">
              <a:solidFill>
                <a:schemeClr val="tx1"/>
              </a:solidFill>
            </a:rPr>
          </a:br>
          <a:r>
            <a:rPr lang="en-US" sz="2800" i="1" dirty="0">
              <a:solidFill>
                <a:schemeClr val="tx1"/>
              </a:solidFill>
            </a:rPr>
            <a:t>PRACHI</a:t>
          </a:r>
          <a:endParaRPr lang="en-US" sz="2800" b="0" i="1" dirty="0">
            <a:solidFill>
              <a:schemeClr val="tx1"/>
            </a:solidFill>
            <a:latin typeface="+mn-lt"/>
          </a:endParaRP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endParaRPr lang="en-US" sz="1600" b="0" dirty="0">
            <a:solidFill>
              <a:schemeClr val="tx1"/>
            </a:solidFill>
            <a:latin typeface="+mn-lt"/>
          </a:endParaRP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endParaRPr lang="en-US" sz="1600" b="0" dirty="0">
            <a:solidFill>
              <a:schemeClr val="tx1"/>
            </a:solidFill>
            <a:latin typeface="+mn-lt"/>
          </a:endParaRP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342684" custScaleY="135512" custLinFactNeighborX="82063" custLinFactNeighborY="-3390"/>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6350">
          <a:solidFill>
            <a:schemeClr val="tx1"/>
          </a:solidFill>
        </a:ln>
        <a:effectLst>
          <a:outerShdw blurRad="63500" sx="102000" sy="102000" algn="ctr" rotWithShape="0">
            <a:prstClr val="black">
              <a:alpha val="40000"/>
            </a:prstClr>
          </a:outerShdw>
        </a:effectLst>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ScaleX="540444" custScaleY="233800" custLinFactY="39899" custLinFactNeighborX="81342" custLinFactNeighborY="10000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342015" custScaleY="135512" custLinFactX="100000" custLinFactNeighborX="132760" custLinFactNeighborY="-3390"/>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w="6350">
          <a:solidFill>
            <a:schemeClr val="tx1"/>
          </a:solidFill>
        </a:ln>
        <a:effectLst>
          <a:outerShdw blurRad="50800" dist="38100" dir="13500000" algn="br" rotWithShape="0">
            <a:prstClr val="black">
              <a:alpha val="40000"/>
            </a:prstClr>
          </a:outerShdw>
        </a:effectLst>
        <a:scene3d>
          <a:camera prst="orthographicFront"/>
          <a:lightRig rig="threePt" dir="t"/>
        </a:scene3d>
        <a:sp3d>
          <a:bevelT w="165100" prst="coolSlant"/>
        </a:sp3d>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FlipVert="0" custScaleX="494585" custScaleY="145199" custLinFactX="100000" custLinFactY="12619" custLinFactNeighborX="147673" custLinFactNeighborY="10000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custLinFactNeighborX="33939" custLinFactNeighborY="17225"/>
      <dgm:spPr>
        <a:prstGeom prst="rect">
          <a:avLst/>
        </a:prstGeom>
        <a:no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45932" custLinFactNeighborX="2868" custLinFactNeighborY="3960"/>
      <dgm:spPr>
        <a:prstGeom prst="rect">
          <a:avLst/>
        </a:prstGeom>
        <a:no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717381" y="497362"/>
          <a:ext cx="1350499" cy="228188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635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324859" y="3211914"/>
          <a:ext cx="2129860" cy="1139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br>
            <a:rPr lang="en-US" sz="1600" i="1" kern="1200" dirty="0">
              <a:solidFill>
                <a:sysClr val="windowText" lastClr="000000"/>
              </a:solidFill>
            </a:rPr>
          </a:br>
          <a:r>
            <a:rPr lang="en-US" sz="2800" i="1" kern="1200" dirty="0">
              <a:solidFill>
                <a:sysClr val="windowText" lastClr="000000"/>
              </a:solidFill>
            </a:rPr>
            <a:t>GAYATRI</a:t>
          </a:r>
          <a:endParaRPr lang="en-US" sz="2800" b="0" i="1" kern="1200" dirty="0">
            <a:solidFill>
              <a:sysClr val="windowText" lastClr="000000"/>
            </a:solidFill>
            <a:latin typeface="+mn-lt"/>
          </a:endParaRPr>
        </a:p>
      </dsp:txBody>
      <dsp:txXfrm>
        <a:off x="324859" y="3211914"/>
        <a:ext cx="2129860" cy="1139423"/>
      </dsp:txXfrm>
    </dsp:sp>
    <dsp:sp modelId="{7D166BBB-55AF-452C-B9A0-94A1EE55FF4F}">
      <dsp:nvSpPr>
        <dsp:cNvPr id="0" name=""/>
        <dsp:cNvSpPr/>
      </dsp:nvSpPr>
      <dsp:spPr>
        <a:xfrm>
          <a:off x="872178" y="3416310"/>
          <a:ext cx="393709"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421052" y="497362"/>
          <a:ext cx="1347862" cy="228188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w="6350" cap="flat" cmpd="sng" algn="ctr">
          <a:solidFill>
            <a:schemeClr val="tx1"/>
          </a:solidFill>
          <a:prstDash val="solid"/>
          <a:miter lim="800000"/>
        </a:ln>
        <a:effectLst>
          <a:outerShdw blurRad="50800" dist="38100" dir="13500000" algn="br"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79188" y="3302400"/>
          <a:ext cx="1949132" cy="707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br>
            <a:rPr lang="en-US" sz="1600" i="1" kern="1200" dirty="0">
              <a:solidFill>
                <a:schemeClr val="tx1"/>
              </a:solidFill>
            </a:rPr>
          </a:br>
          <a:r>
            <a:rPr lang="en-US" sz="2800" i="1" kern="1200" dirty="0">
              <a:solidFill>
                <a:schemeClr val="tx1"/>
              </a:solidFill>
            </a:rPr>
            <a:t>PRACHI</a:t>
          </a:r>
          <a:endParaRPr lang="en-US" sz="2800" b="0" i="1" kern="1200" dirty="0">
            <a:solidFill>
              <a:schemeClr val="tx1"/>
            </a:solidFill>
            <a:latin typeface="+mn-lt"/>
          </a:endParaRPr>
        </a:p>
      </dsp:txBody>
      <dsp:txXfrm>
        <a:off x="3179188" y="3302400"/>
        <a:ext cx="1949132" cy="707627"/>
      </dsp:txXfrm>
    </dsp:sp>
    <dsp:sp modelId="{1223E777-77CB-4A9A-BF21-12B513842696}">
      <dsp:nvSpPr>
        <dsp:cNvPr id="0" name=""/>
        <dsp:cNvSpPr/>
      </dsp:nvSpPr>
      <dsp:spPr>
        <a:xfrm>
          <a:off x="2980641" y="3416310"/>
          <a:ext cx="394094"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4354973" y="844498"/>
          <a:ext cx="534045" cy="228188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4291197" y="2950789"/>
          <a:ext cx="394094"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endParaRPr lang="en-US" sz="1600" b="0" kern="1200" dirty="0">
            <a:solidFill>
              <a:schemeClr val="tx1"/>
            </a:solidFill>
            <a:latin typeface="+mn-lt"/>
          </a:endParaRPr>
        </a:p>
      </dsp:txBody>
      <dsp:txXfrm>
        <a:off x="4291197" y="2950789"/>
        <a:ext cx="394094" cy="487349"/>
      </dsp:txXfrm>
    </dsp:sp>
    <dsp:sp modelId="{EE420F84-477D-4635-BEF8-66426E9A259D}">
      <dsp:nvSpPr>
        <dsp:cNvPr id="0" name=""/>
        <dsp:cNvSpPr/>
      </dsp:nvSpPr>
      <dsp:spPr>
        <a:xfrm>
          <a:off x="4346768" y="2539275"/>
          <a:ext cx="394094"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4828529" y="533398"/>
          <a:ext cx="534045" cy="245734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4894209" y="2950789"/>
          <a:ext cx="394094"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endParaRPr lang="en-US" sz="1600" b="0" kern="1200" dirty="0">
            <a:solidFill>
              <a:schemeClr val="tx1"/>
            </a:solidFill>
            <a:latin typeface="+mn-lt"/>
          </a:endParaRPr>
        </a:p>
      </dsp:txBody>
      <dsp:txXfrm>
        <a:off x="4894209" y="2950789"/>
        <a:ext cx="394094" cy="487349"/>
      </dsp:txXfrm>
    </dsp:sp>
    <dsp:sp modelId="{5A7600AF-A34B-4D03-B3D6-B3C760AE8E06}">
      <dsp:nvSpPr>
        <dsp:cNvPr id="0" name=""/>
        <dsp:cNvSpPr/>
      </dsp:nvSpPr>
      <dsp:spPr>
        <a:xfrm>
          <a:off x="4901378" y="3372768"/>
          <a:ext cx="394094"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3/5/2022</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2</a:t>
            </a:fld>
            <a:endParaRPr lang="en-US"/>
          </a:p>
        </p:txBody>
      </p:sp>
    </p:spTree>
    <p:extLst>
      <p:ext uri="{BB962C8B-B14F-4D97-AF65-F5344CB8AC3E}">
        <p14:creationId xmlns:p14="http://schemas.microsoft.com/office/powerpoint/2010/main" val="336274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3</a:t>
            </a:fld>
            <a:endParaRPr lang="en-US"/>
          </a:p>
        </p:txBody>
      </p:sp>
    </p:spTree>
    <p:extLst>
      <p:ext uri="{BB962C8B-B14F-4D97-AF65-F5344CB8AC3E}">
        <p14:creationId xmlns:p14="http://schemas.microsoft.com/office/powerpoint/2010/main" val="348665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4</a:t>
            </a:fld>
            <a:endParaRPr lang="en-US"/>
          </a:p>
        </p:txBody>
      </p:sp>
    </p:spTree>
    <p:extLst>
      <p:ext uri="{BB962C8B-B14F-4D97-AF65-F5344CB8AC3E}">
        <p14:creationId xmlns:p14="http://schemas.microsoft.com/office/powerpoint/2010/main" val="965728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5</a:t>
            </a:fld>
            <a:endParaRPr lang="en-US"/>
          </a:p>
        </p:txBody>
      </p:sp>
    </p:spTree>
    <p:extLst>
      <p:ext uri="{BB962C8B-B14F-4D97-AF65-F5344CB8AC3E}">
        <p14:creationId xmlns:p14="http://schemas.microsoft.com/office/powerpoint/2010/main" val="3789478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8</a:t>
            </a:fld>
            <a:endParaRPr lang="en-US"/>
          </a:p>
        </p:txBody>
      </p:sp>
    </p:spTree>
    <p:extLst>
      <p:ext uri="{BB962C8B-B14F-4D97-AF65-F5344CB8AC3E}">
        <p14:creationId xmlns:p14="http://schemas.microsoft.com/office/powerpoint/2010/main" val="865530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9</a:t>
            </a:fld>
            <a:endParaRPr lang="en-US"/>
          </a:p>
        </p:txBody>
      </p:sp>
    </p:spTree>
    <p:extLst>
      <p:ext uri="{BB962C8B-B14F-4D97-AF65-F5344CB8AC3E}">
        <p14:creationId xmlns:p14="http://schemas.microsoft.com/office/powerpoint/2010/main" val="3359139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10</a:t>
            </a:fld>
            <a:endParaRPr lang="en-US"/>
          </a:p>
        </p:txBody>
      </p:sp>
    </p:spTree>
    <p:extLst>
      <p:ext uri="{BB962C8B-B14F-4D97-AF65-F5344CB8AC3E}">
        <p14:creationId xmlns:p14="http://schemas.microsoft.com/office/powerpoint/2010/main" val="14032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11</a:t>
            </a:fld>
            <a:endParaRPr lang="en-US"/>
          </a:p>
        </p:txBody>
      </p:sp>
    </p:spTree>
    <p:extLst>
      <p:ext uri="{BB962C8B-B14F-4D97-AF65-F5344CB8AC3E}">
        <p14:creationId xmlns:p14="http://schemas.microsoft.com/office/powerpoint/2010/main" val="1746213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12</a:t>
            </a:fld>
            <a:endParaRPr lang="en-US"/>
          </a:p>
        </p:txBody>
      </p:sp>
    </p:spTree>
    <p:extLst>
      <p:ext uri="{BB962C8B-B14F-4D97-AF65-F5344CB8AC3E}">
        <p14:creationId xmlns:p14="http://schemas.microsoft.com/office/powerpoint/2010/main" val="422302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etivist.org/debate/helping-the-poor"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www.pngall.com/thank-you-png"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hyperlink" Target="https://www.flickr.com/photos/stephenyeargin/557038946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theultimatelifelist.blogspot.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685800" y="908651"/>
            <a:ext cx="3620882" cy="3640345"/>
          </a:xfrm>
        </p:spPr>
        <p:txBody>
          <a:bodyPr/>
          <a:lstStyle/>
          <a:p>
            <a:r>
              <a:rPr lang="en-US" dirty="0"/>
              <a:t>The giving hands</a:t>
            </a:r>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705934" y="5220450"/>
            <a:ext cx="3380437" cy="570748"/>
          </a:xfrm>
        </p:spPr>
        <p:txBody>
          <a:bodyPr>
            <a:normAutofit/>
          </a:bodyPr>
          <a:lstStyle/>
          <a:p>
            <a:r>
              <a:rPr lang="en-US" dirty="0"/>
              <a:t>Social welfare system</a:t>
            </a:r>
          </a:p>
        </p:txBody>
      </p:sp>
      <p:pic>
        <p:nvPicPr>
          <p:cNvPr id="11" name="Picture Placeholder 10">
            <a:extLst>
              <a:ext uri="{FF2B5EF4-FFF2-40B4-BE49-F238E27FC236}">
                <a16:creationId xmlns:a16="http://schemas.microsoft.com/office/drawing/2014/main" id="{BC408C47-2E2A-42C6-99D2-EBED0E23C9B6}"/>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a:stretch/>
        </p:blipFill>
        <p:spPr>
          <a:xfrm>
            <a:off x="4876158" y="0"/>
            <a:ext cx="7315841" cy="6857999"/>
          </a:xfrm>
        </p:spPr>
      </p:pic>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170294" y="814609"/>
            <a:ext cx="4925582" cy="4195542"/>
          </a:xfrm>
        </p:spPr>
        <p:txBody>
          <a:bodyPr/>
          <a:lstStyle/>
          <a:p>
            <a:r>
              <a:rPr lang="en-US" sz="2800" dirty="0"/>
              <a:t>charity:</a:t>
            </a:r>
            <a:br>
              <a:rPr lang="en-US" sz="2800" dirty="0"/>
            </a:br>
            <a:br>
              <a:rPr lang="en-US" sz="2800" dirty="0"/>
            </a:br>
            <a:r>
              <a:rPr lang="en-US" sz="2800" dirty="0"/>
              <a:t>	</a:t>
            </a:r>
            <a:r>
              <a:rPr lang="en-US" sz="2000" dirty="0"/>
              <a:t>trough this module you can register yourself for making the donation.</a:t>
            </a:r>
            <a:br>
              <a:rPr lang="en-US" sz="2000" dirty="0"/>
            </a:br>
            <a:r>
              <a:rPr lang="en-US" sz="2000" dirty="0"/>
              <a:t>	 The user has to mention the type of item, number of item, address from where it is to be collected and also the preferable time of collection</a:t>
            </a:r>
            <a:r>
              <a:rPr lang="en-US" sz="2800" dirty="0"/>
              <a:t>.</a:t>
            </a:r>
            <a:br>
              <a:rPr lang="en-US" sz="2800" dirty="0"/>
            </a:br>
            <a:endParaRPr lang="en-US" sz="2800" dirty="0"/>
          </a:p>
        </p:txBody>
      </p:sp>
      <p:pic>
        <p:nvPicPr>
          <p:cNvPr id="13" name="Picture Placeholder 12">
            <a:extLst>
              <a:ext uri="{FF2B5EF4-FFF2-40B4-BE49-F238E27FC236}">
                <a16:creationId xmlns:a16="http://schemas.microsoft.com/office/drawing/2014/main" id="{3E3A9747-9F7C-48BC-9EB5-A78A3193C6A9}"/>
              </a:ext>
            </a:extLst>
          </p:cNvPr>
          <p:cNvPicPr>
            <a:picLocks noGrp="1" noChangeAspect="1"/>
          </p:cNvPicPr>
          <p:nvPr>
            <p:ph type="pic" sz="quarter" idx="13"/>
          </p:nvPr>
        </p:nvPicPr>
        <p:blipFill rotWithShape="1">
          <a:blip r:embed="rId3"/>
          <a:srcRect l="3286" t="-216" r="49295" b="-1799"/>
          <a:stretch/>
        </p:blipFill>
        <p:spPr>
          <a:xfrm>
            <a:off x="6419849" y="104774"/>
            <a:ext cx="5772151" cy="6753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415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a:xfrm>
            <a:off x="700087" y="909638"/>
            <a:ext cx="10691813" cy="810192"/>
          </a:xfrm>
        </p:spPr>
        <p:txBody>
          <a:bodyPr/>
          <a:lstStyle/>
          <a:p>
            <a:r>
              <a:rPr lang="en-US" dirty="0"/>
              <a:t>Technologies used:</a:t>
            </a:r>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a:xfrm>
            <a:off x="715383" y="6356350"/>
            <a:ext cx="4539727" cy="365125"/>
          </a:xfrm>
        </p:spPr>
        <p:txBody>
          <a:bodyPr/>
          <a:lstStyle/>
          <a:p>
            <a:r>
              <a:rPr lang="en-US" dirty="0"/>
              <a:t>SOCIAL WELFARE SYSTEM</a:t>
            </a:r>
          </a:p>
        </p:txBody>
      </p:sp>
      <p:graphicFrame>
        <p:nvGraphicFramePr>
          <p:cNvPr id="3" name="Table 3">
            <a:extLst>
              <a:ext uri="{FF2B5EF4-FFF2-40B4-BE49-F238E27FC236}">
                <a16:creationId xmlns:a16="http://schemas.microsoft.com/office/drawing/2014/main" id="{67B88E50-73A9-4FE4-BB01-057485844F99}"/>
              </a:ext>
            </a:extLst>
          </p:cNvPr>
          <p:cNvGraphicFramePr>
            <a:graphicFrameLocks noGrp="1"/>
          </p:cNvGraphicFramePr>
          <p:nvPr>
            <p:extLst>
              <p:ext uri="{D42A27DB-BD31-4B8C-83A1-F6EECF244321}">
                <p14:modId xmlns:p14="http://schemas.microsoft.com/office/powerpoint/2010/main" val="1718962574"/>
              </p:ext>
            </p:extLst>
          </p:nvPr>
        </p:nvGraphicFramePr>
        <p:xfrm>
          <a:off x="1650655" y="1920265"/>
          <a:ext cx="8790675" cy="3774707"/>
        </p:xfrm>
        <a:graphic>
          <a:graphicData uri="http://schemas.openxmlformats.org/drawingml/2006/table">
            <a:tbl>
              <a:tblPr firstRow="1" bandRow="1">
                <a:tableStyleId>{21E4AEA4-8DFA-4A89-87EB-49C32662AFE0}</a:tableStyleId>
              </a:tblPr>
              <a:tblGrid>
                <a:gridCol w="2930225">
                  <a:extLst>
                    <a:ext uri="{9D8B030D-6E8A-4147-A177-3AD203B41FA5}">
                      <a16:colId xmlns:a16="http://schemas.microsoft.com/office/drawing/2014/main" val="3709559577"/>
                    </a:ext>
                  </a:extLst>
                </a:gridCol>
                <a:gridCol w="2930225">
                  <a:extLst>
                    <a:ext uri="{9D8B030D-6E8A-4147-A177-3AD203B41FA5}">
                      <a16:colId xmlns:a16="http://schemas.microsoft.com/office/drawing/2014/main" val="1653715546"/>
                    </a:ext>
                  </a:extLst>
                </a:gridCol>
                <a:gridCol w="2930225">
                  <a:extLst>
                    <a:ext uri="{9D8B030D-6E8A-4147-A177-3AD203B41FA5}">
                      <a16:colId xmlns:a16="http://schemas.microsoft.com/office/drawing/2014/main" val="3358682449"/>
                    </a:ext>
                  </a:extLst>
                </a:gridCol>
              </a:tblGrid>
              <a:tr h="937235">
                <a:tc>
                  <a:txBody>
                    <a:bodyPr/>
                    <a:lstStyle/>
                    <a:p>
                      <a:pPr algn="ctr"/>
                      <a:r>
                        <a:rPr lang="en-US" sz="2400" b="1" i="0" dirty="0"/>
                        <a:t>FRONTEND</a:t>
                      </a:r>
                      <a:endParaRPr lang="en-IN" sz="2400" b="1" i="0" dirty="0"/>
                    </a:p>
                  </a:txBody>
                  <a:tcPr/>
                </a:tc>
                <a:tc>
                  <a:txBody>
                    <a:bodyPr/>
                    <a:lstStyle/>
                    <a:p>
                      <a:pPr algn="ctr"/>
                      <a:r>
                        <a:rPr lang="en-US" sz="2400" dirty="0"/>
                        <a:t>BACKEND</a:t>
                      </a:r>
                      <a:endParaRPr lang="en-IN" sz="2400" dirty="0"/>
                    </a:p>
                  </a:txBody>
                  <a:tcPr/>
                </a:tc>
                <a:tc>
                  <a:txBody>
                    <a:bodyPr/>
                    <a:lstStyle/>
                    <a:p>
                      <a:pPr algn="ctr"/>
                      <a:r>
                        <a:rPr lang="en-US" sz="2400" dirty="0"/>
                        <a:t>DATABASE</a:t>
                      </a:r>
                      <a:endParaRPr lang="en-IN" sz="2400" dirty="0"/>
                    </a:p>
                  </a:txBody>
                  <a:tcPr/>
                </a:tc>
                <a:extLst>
                  <a:ext uri="{0D108BD9-81ED-4DB2-BD59-A6C34878D82A}">
                    <a16:rowId xmlns:a16="http://schemas.microsoft.com/office/drawing/2014/main" val="3047069479"/>
                  </a:ext>
                </a:extLst>
              </a:tr>
              <a:tr h="945824">
                <a:tc>
                  <a:txBody>
                    <a:bodyPr/>
                    <a:lstStyle/>
                    <a:p>
                      <a:pPr algn="ctr"/>
                      <a:r>
                        <a:rPr lang="en-US" sz="2000" dirty="0"/>
                        <a:t>HTML</a:t>
                      </a:r>
                    </a:p>
                    <a:p>
                      <a:endParaRPr lang="en-IN" dirty="0"/>
                    </a:p>
                  </a:txBody>
                  <a:tcPr/>
                </a:tc>
                <a:tc>
                  <a:txBody>
                    <a:bodyPr/>
                    <a:lstStyle/>
                    <a:p>
                      <a:pPr algn="ctr"/>
                      <a:endParaRPr lang="en-IN" sz="2000" dirty="0"/>
                    </a:p>
                  </a:txBody>
                  <a:tcPr/>
                </a:tc>
                <a:tc>
                  <a:txBody>
                    <a:bodyPr/>
                    <a:lstStyle/>
                    <a:p>
                      <a:pPr algn="ctr"/>
                      <a:endParaRPr lang="en-IN" sz="2000" dirty="0"/>
                    </a:p>
                  </a:txBody>
                  <a:tcPr/>
                </a:tc>
                <a:extLst>
                  <a:ext uri="{0D108BD9-81ED-4DB2-BD59-A6C34878D82A}">
                    <a16:rowId xmlns:a16="http://schemas.microsoft.com/office/drawing/2014/main" val="1837228860"/>
                  </a:ext>
                </a:extLst>
              </a:tr>
              <a:tr h="945824">
                <a:tc>
                  <a:txBody>
                    <a:bodyPr/>
                    <a:lstStyle/>
                    <a:p>
                      <a:pPr algn="ctr"/>
                      <a:r>
                        <a:rPr lang="en-US" sz="2000" dirty="0"/>
                        <a:t>CSS</a:t>
                      </a:r>
                      <a:endParaRPr lang="en-IN" sz="2000" dirty="0"/>
                    </a:p>
                  </a:txBody>
                  <a:tcPr/>
                </a:tc>
                <a:tc>
                  <a:txBody>
                    <a:bodyPr/>
                    <a:lstStyle/>
                    <a:p>
                      <a:pPr algn="ctr"/>
                      <a:r>
                        <a:rPr lang="en-US" dirty="0"/>
                        <a:t>PHP</a:t>
                      </a:r>
                      <a:endParaRPr lang="en-IN" dirty="0"/>
                    </a:p>
                  </a:txBody>
                  <a:tcPr/>
                </a:tc>
                <a:tc>
                  <a:txBody>
                    <a:bodyPr/>
                    <a:lstStyle/>
                    <a:p>
                      <a:pPr algn="ctr"/>
                      <a:r>
                        <a:rPr lang="en-US" dirty="0"/>
                        <a:t>SQL</a:t>
                      </a:r>
                      <a:endParaRPr lang="en-IN" dirty="0"/>
                    </a:p>
                  </a:txBody>
                  <a:tcPr/>
                </a:tc>
                <a:extLst>
                  <a:ext uri="{0D108BD9-81ED-4DB2-BD59-A6C34878D82A}">
                    <a16:rowId xmlns:a16="http://schemas.microsoft.com/office/drawing/2014/main" val="3306016509"/>
                  </a:ext>
                </a:extLst>
              </a:tr>
              <a:tr h="945824">
                <a:tc>
                  <a:txBody>
                    <a:bodyPr/>
                    <a:lstStyle/>
                    <a:p>
                      <a:pPr algn="ctr"/>
                      <a:r>
                        <a:rPr lang="en-US" sz="2000" dirty="0"/>
                        <a:t>JAVASCRIPT</a:t>
                      </a:r>
                      <a:endParaRPr lang="en-IN" sz="2000"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8174254"/>
                  </a:ext>
                </a:extLst>
              </a:tr>
            </a:tbl>
          </a:graphicData>
        </a:graphic>
      </p:graphicFrame>
    </p:spTree>
    <p:extLst>
      <p:ext uri="{BB962C8B-B14F-4D97-AF65-F5344CB8AC3E}">
        <p14:creationId xmlns:p14="http://schemas.microsoft.com/office/powerpoint/2010/main" val="2686406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33B907-C059-432D-9E6C-B6A08FA776A9}"/>
              </a:ext>
            </a:extLst>
          </p:cNvPr>
          <p:cNvSpPr>
            <a:spLocks noGrp="1"/>
          </p:cNvSpPr>
          <p:nvPr>
            <p:ph type="subTitle" idx="1"/>
          </p:nvPr>
        </p:nvSpPr>
        <p:spPr>
          <a:xfrm>
            <a:off x="715383" y="4668652"/>
            <a:ext cx="9972675" cy="876671"/>
          </a:xfrm>
        </p:spPr>
        <p:txBody>
          <a:bodyPr/>
          <a:lstStyle/>
          <a:p>
            <a:r>
              <a:rPr lang="en-US" dirty="0"/>
              <a:t>REGARDS,</a:t>
            </a:r>
          </a:p>
          <a:p>
            <a:r>
              <a:rPr lang="en-US" dirty="0"/>
              <a:t>BG18</a:t>
            </a:r>
          </a:p>
        </p:txBody>
      </p:sp>
      <p:pic>
        <p:nvPicPr>
          <p:cNvPr id="11" name="Picture Placeholder 10">
            <a:extLst>
              <a:ext uri="{FF2B5EF4-FFF2-40B4-BE49-F238E27FC236}">
                <a16:creationId xmlns:a16="http://schemas.microsoft.com/office/drawing/2014/main" id="{C6C7C533-8A44-4C93-904C-F4F963D800E5}"/>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a:stretch/>
        </p:blipFill>
        <p:spPr>
          <a:xfrm>
            <a:off x="1533525" y="479913"/>
            <a:ext cx="8486775" cy="3377712"/>
          </a:xfrm>
        </p:spPr>
      </p:pic>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a:xfrm>
            <a:off x="715383" y="6356350"/>
            <a:ext cx="4539727" cy="365125"/>
          </a:xfrm>
        </p:spPr>
        <p:txBody>
          <a:bodyPr/>
          <a:lstStyle/>
          <a:p>
            <a:r>
              <a:rPr lang="en-US" dirty="0"/>
              <a:t>SOCIAL WELFARE SYSTEM</a:t>
            </a:r>
          </a:p>
        </p:txBody>
      </p:sp>
    </p:spTree>
    <p:extLst>
      <p:ext uri="{BB962C8B-B14F-4D97-AF65-F5344CB8AC3E}">
        <p14:creationId xmlns:p14="http://schemas.microsoft.com/office/powerpoint/2010/main" val="239422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EC8367-C082-453B-9003-1A2652643F98}"/>
              </a:ext>
            </a:extLst>
          </p:cNvPr>
          <p:cNvSpPr>
            <a:spLocks noGrp="1"/>
          </p:cNvSpPr>
          <p:nvPr>
            <p:ph type="title"/>
          </p:nvPr>
        </p:nvSpPr>
        <p:spPr>
          <a:xfrm>
            <a:off x="695325" y="888999"/>
            <a:ext cx="10798176" cy="1051914"/>
          </a:xfrm>
        </p:spPr>
        <p:txBody>
          <a:bodyPr/>
          <a:lstStyle/>
          <a:p>
            <a:r>
              <a:rPr lang="en-US" sz="6000" b="1" dirty="0"/>
              <a:t>team</a:t>
            </a:r>
          </a:p>
        </p:txBody>
      </p:sp>
      <p:graphicFrame>
        <p:nvGraphicFramePr>
          <p:cNvPr id="16" name="Content Placeholder 2" descr="Team Placeholder ">
            <a:extLst>
              <a:ext uri="{FF2B5EF4-FFF2-40B4-BE49-F238E27FC236}">
                <a16:creationId xmlns:a16="http://schemas.microsoft.com/office/drawing/2014/main" id="{6BD38B5D-76C5-4AC9-9039-144DFD54D171}"/>
              </a:ext>
            </a:extLst>
          </p:cNvPr>
          <p:cNvGraphicFramePr>
            <a:graphicFrameLocks noGrp="1"/>
          </p:cNvGraphicFramePr>
          <p:nvPr>
            <p:ph sz="quarter" idx="13"/>
            <p:extLst>
              <p:ext uri="{D42A27DB-BD31-4B8C-83A1-F6EECF244321}">
                <p14:modId xmlns:p14="http://schemas.microsoft.com/office/powerpoint/2010/main" val="1691171453"/>
              </p:ext>
            </p:extLst>
          </p:nvPr>
        </p:nvGraphicFramePr>
        <p:xfrm>
          <a:off x="390525" y="1790700"/>
          <a:ext cx="53625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Footer Placeholder 11">
            <a:extLst>
              <a:ext uri="{FF2B5EF4-FFF2-40B4-BE49-F238E27FC236}">
                <a16:creationId xmlns:a16="http://schemas.microsoft.com/office/drawing/2014/main" id="{D4BD2BD9-856B-43C5-BF78-C7D644164C19}"/>
              </a:ext>
            </a:extLst>
          </p:cNvPr>
          <p:cNvSpPr>
            <a:spLocks noGrp="1"/>
          </p:cNvSpPr>
          <p:nvPr>
            <p:ph type="ftr" sz="quarter" idx="11"/>
          </p:nvPr>
        </p:nvSpPr>
        <p:spPr>
          <a:xfrm>
            <a:off x="715383" y="6356350"/>
            <a:ext cx="4539727" cy="365125"/>
          </a:xfrm>
        </p:spPr>
        <p:txBody>
          <a:bodyPr/>
          <a:lstStyle/>
          <a:p>
            <a:r>
              <a:rPr lang="en-US" dirty="0"/>
              <a:t>SOCIAL WELFARE SYSTEM</a:t>
            </a:r>
          </a:p>
        </p:txBody>
      </p:sp>
      <p:sp>
        <p:nvSpPr>
          <p:cNvPr id="2" name="TextBox 1">
            <a:extLst>
              <a:ext uri="{FF2B5EF4-FFF2-40B4-BE49-F238E27FC236}">
                <a16:creationId xmlns:a16="http://schemas.microsoft.com/office/drawing/2014/main" id="{24D93A79-6204-4339-A70A-A596E8B0B77B}"/>
              </a:ext>
            </a:extLst>
          </p:cNvPr>
          <p:cNvSpPr txBox="1"/>
          <p:nvPr/>
        </p:nvSpPr>
        <p:spPr>
          <a:xfrm>
            <a:off x="6276976" y="1940913"/>
            <a:ext cx="4495800" cy="1969770"/>
          </a:xfrm>
          <a:prstGeom prst="rect">
            <a:avLst/>
          </a:prstGeom>
          <a:noFill/>
        </p:spPr>
        <p:txBody>
          <a:bodyPr wrap="square" rtlCol="0">
            <a:spAutoFit/>
          </a:bodyPr>
          <a:lstStyle/>
          <a:p>
            <a:r>
              <a:rPr lang="en-US" sz="3200" b="1" dirty="0"/>
              <a:t>Group Project BG-18</a:t>
            </a:r>
          </a:p>
          <a:p>
            <a:endParaRPr lang="en-US" dirty="0"/>
          </a:p>
          <a:p>
            <a:r>
              <a:rPr lang="en-US" i="1" dirty="0"/>
              <a:t>By:</a:t>
            </a:r>
          </a:p>
          <a:p>
            <a:pPr algn="just"/>
            <a:r>
              <a:rPr lang="en-US" i="1" dirty="0"/>
              <a:t>Gayatri Dhanwani.   218819</a:t>
            </a:r>
          </a:p>
          <a:p>
            <a:pPr algn="just"/>
            <a:r>
              <a:rPr lang="en-US" i="1" dirty="0"/>
              <a:t>Prachi Dube.             218821</a:t>
            </a:r>
          </a:p>
          <a:p>
            <a:endParaRPr lang="en-IN" dirty="0"/>
          </a:p>
        </p:txBody>
      </p:sp>
    </p:spTree>
    <p:extLst>
      <p:ext uri="{BB962C8B-B14F-4D97-AF65-F5344CB8AC3E}">
        <p14:creationId xmlns:p14="http://schemas.microsoft.com/office/powerpoint/2010/main" val="22076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3857639" y="184018"/>
            <a:ext cx="4152900" cy="647845"/>
          </a:xfrm>
        </p:spPr>
        <p:txBody>
          <a:bodyPr>
            <a:normAutofit fontScale="90000"/>
          </a:bodyPr>
          <a:lstStyle/>
          <a:p>
            <a:pPr algn="ctr"/>
            <a:r>
              <a:rPr lang="en-US" dirty="0">
                <a:effectLst>
                  <a:outerShdw blurRad="38100" dist="38100" dir="2700000" algn="tl">
                    <a:srgbClr val="000000">
                      <a:alpha val="43137"/>
                    </a:srgbClr>
                  </a:outerShdw>
                </a:effectLst>
              </a:rPr>
              <a:t>Introduction</a:t>
            </a:r>
          </a:p>
        </p:txBody>
      </p: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442926" y="952500"/>
            <a:ext cx="10982326" cy="1592250"/>
          </a:xfrm>
        </p:spPr>
        <p:txBody>
          <a:bodyPr>
            <a:noAutofit/>
          </a:bodyPr>
          <a:lstStyle/>
          <a:p>
            <a:pPr algn="just"/>
            <a:r>
              <a:rPr lang="en-US" dirty="0"/>
              <a:t>This project provides a platform to work sincerely for people in humanity without discrimination and to provide a forum for exchange of ideas social welfare.</a:t>
            </a:r>
          </a:p>
          <a:p>
            <a:pPr algn="just"/>
            <a:r>
              <a:rPr lang="en-US" dirty="0"/>
              <a:t>Here people can voluntarily participate and enroll for the activities they wish. After completing certain tasks we provide certificates to the members to motivate their work! </a:t>
            </a:r>
          </a:p>
          <a:p>
            <a:pPr algn="just"/>
            <a:r>
              <a:rPr lang="en-US" dirty="0"/>
              <a:t>It is website which contains three modules:</a:t>
            </a:r>
          </a:p>
          <a:p>
            <a:pPr marL="285750" indent="-285750">
              <a:buFont typeface="Wingdings" panose="05000000000000000000" pitchFamily="2" charset="2"/>
              <a:buChar char="q"/>
            </a:pPr>
            <a:r>
              <a:rPr lang="en-US" dirty="0"/>
              <a:t> </a:t>
            </a:r>
            <a:r>
              <a:rPr lang="en-US" b="1" dirty="0"/>
              <a:t>Waste management.</a:t>
            </a:r>
          </a:p>
          <a:p>
            <a:pPr marL="285750" indent="-285750">
              <a:buFont typeface="Wingdings" panose="05000000000000000000" pitchFamily="2" charset="2"/>
              <a:buChar char="q"/>
            </a:pPr>
            <a:r>
              <a:rPr lang="en-US" b="1" dirty="0"/>
              <a:t>Tree plantation.</a:t>
            </a:r>
          </a:p>
          <a:p>
            <a:pPr marL="285750" indent="-285750">
              <a:buFont typeface="Wingdings" panose="05000000000000000000" pitchFamily="2" charset="2"/>
              <a:buChar char="q"/>
            </a:pPr>
            <a:r>
              <a:rPr lang="en-US" b="1" dirty="0"/>
              <a:t>Charity.</a:t>
            </a:r>
          </a:p>
        </p:txBody>
      </p:sp>
      <p:pic>
        <p:nvPicPr>
          <p:cNvPr id="14" name="Picture Placeholder 13">
            <a:extLst>
              <a:ext uri="{FF2B5EF4-FFF2-40B4-BE49-F238E27FC236}">
                <a16:creationId xmlns:a16="http://schemas.microsoft.com/office/drawing/2014/main" id="{4643E7D7-B55D-4673-951C-3F23015C5810}"/>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4226702" y="3429000"/>
            <a:ext cx="3962936" cy="2595588"/>
          </a:xfrm>
        </p:spPr>
      </p:pic>
      <p:pic>
        <p:nvPicPr>
          <p:cNvPr id="15" name="Picture Placeholder 14">
            <a:extLst>
              <a:ext uri="{FF2B5EF4-FFF2-40B4-BE49-F238E27FC236}">
                <a16:creationId xmlns:a16="http://schemas.microsoft.com/office/drawing/2014/main" id="{81A87375-F390-4DEE-8F4B-B60B12B0F91B}"/>
              </a:ext>
            </a:extLst>
          </p:cNvPr>
          <p:cNvPicPr>
            <a:picLocks noGrp="1" noChangeAspect="1"/>
          </p:cNvPicPr>
          <p:nvPr>
            <p:ph type="pic" sz="quarter" idx="14"/>
          </p:nvPr>
        </p:nvPicPr>
        <p:blipFill>
          <a:blip r:embed="rId5"/>
          <a:srcRect/>
          <a:stretch/>
        </p:blipFill>
        <p:spPr>
          <a:xfrm>
            <a:off x="294594" y="4052464"/>
            <a:ext cx="3563045" cy="1820122"/>
          </a:xfrm>
        </p:spPr>
      </p:pic>
      <p:pic>
        <p:nvPicPr>
          <p:cNvPr id="7" name="Picture 6">
            <a:extLst>
              <a:ext uri="{FF2B5EF4-FFF2-40B4-BE49-F238E27FC236}">
                <a16:creationId xmlns:a16="http://schemas.microsoft.com/office/drawing/2014/main" id="{E9740EF1-C17B-4DE5-8D72-17BDF4658958}"/>
              </a:ext>
            </a:extLst>
          </p:cNvPr>
          <p:cNvPicPr>
            <a:picLocks noChangeAspect="1"/>
          </p:cNvPicPr>
          <p:nvPr/>
        </p:nvPicPr>
        <p:blipFill>
          <a:blip r:embed="rId6"/>
          <a:srcRect/>
          <a:stretch/>
        </p:blipFill>
        <p:spPr>
          <a:xfrm>
            <a:off x="8369448" y="3601402"/>
            <a:ext cx="3457575" cy="2074545"/>
          </a:xfrm>
          <a:prstGeom prst="rect">
            <a:avLst/>
          </a:prstGeom>
        </p:spPr>
      </p:pic>
    </p:spTree>
    <p:extLst>
      <p:ext uri="{BB962C8B-B14F-4D97-AF65-F5344CB8AC3E}">
        <p14:creationId xmlns:p14="http://schemas.microsoft.com/office/powerpoint/2010/main" val="68372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684643" y="871758"/>
            <a:ext cx="5227171" cy="3871143"/>
          </a:xfrm>
        </p:spPr>
        <p:txBody>
          <a:bodyPr/>
          <a:lstStyle/>
          <a:p>
            <a:r>
              <a:rPr lang="en-US" sz="2800" b="1" dirty="0"/>
              <a:t>Proposed system:</a:t>
            </a:r>
            <a:br>
              <a:rPr lang="en-US" sz="2800" dirty="0"/>
            </a:br>
            <a:r>
              <a:rPr lang="en-US" sz="2800" dirty="0"/>
              <a:t>	</a:t>
            </a:r>
            <a:r>
              <a:rPr lang="en-US" sz="1600" dirty="0">
                <a:latin typeface="Calisto MT" panose="02040603050505030304" pitchFamily="18" charset="0"/>
                <a:cs typeface="Calibri" panose="020F0502020204030204" pitchFamily="34" charset="0"/>
              </a:rPr>
              <a:t>Our project offers a platform where you can willingly contribute for the betterment of tomorrow. </a:t>
            </a:r>
            <a:br>
              <a:rPr lang="en-US" sz="1600" dirty="0">
                <a:latin typeface="Calisto MT" panose="02040603050505030304" pitchFamily="18" charset="0"/>
                <a:cs typeface="Calibri" panose="020F0502020204030204" pitchFamily="34" charset="0"/>
              </a:rPr>
            </a:br>
            <a:r>
              <a:rPr lang="en-US" sz="1600" dirty="0">
                <a:latin typeface="Calisto MT" panose="02040603050505030304" pitchFamily="18" charset="0"/>
                <a:cs typeface="Calibri" panose="020F0502020204030204" pitchFamily="34" charset="0"/>
              </a:rPr>
              <a:t>In our project we have designed three different modules, waste management, tree plantation and charity.</a:t>
            </a:r>
            <a:br>
              <a:rPr lang="en-US" sz="1600" dirty="0">
                <a:latin typeface="Calisto MT" panose="02040603050505030304" pitchFamily="18" charset="0"/>
                <a:cs typeface="Calibri" panose="020F0502020204030204" pitchFamily="34" charset="0"/>
              </a:rPr>
            </a:br>
            <a:r>
              <a:rPr lang="en-US" sz="1600" dirty="0">
                <a:latin typeface="Calisto MT" panose="02040603050505030304" pitchFamily="18" charset="0"/>
                <a:cs typeface="Calibri" panose="020F0502020204030204" pitchFamily="34" charset="0"/>
              </a:rPr>
              <a:t>	This website is designed in such a way that it is easy to access.</a:t>
            </a:r>
            <a:br>
              <a:rPr lang="en-US" sz="1600" dirty="0">
                <a:latin typeface="Calisto MT" panose="02040603050505030304" pitchFamily="18" charset="0"/>
                <a:cs typeface="Calibri" panose="020F0502020204030204" pitchFamily="34" charset="0"/>
              </a:rPr>
            </a:br>
            <a:endParaRPr lang="en-US" sz="1600" dirty="0">
              <a:latin typeface="Calisto MT" panose="02040603050505030304" pitchFamily="18" charset="0"/>
              <a:cs typeface="Calibri" panose="020F0502020204030204" pitchFamily="34" charset="0"/>
            </a:endParaRPr>
          </a:p>
        </p:txBody>
      </p:sp>
      <p:pic>
        <p:nvPicPr>
          <p:cNvPr id="13" name="Picture Placeholder 12">
            <a:extLst>
              <a:ext uri="{FF2B5EF4-FFF2-40B4-BE49-F238E27FC236}">
                <a16:creationId xmlns:a16="http://schemas.microsoft.com/office/drawing/2014/main" id="{3E3A9747-9F7C-48BC-9EB5-A78A3193C6A9}"/>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6448425" y="590550"/>
            <a:ext cx="5676900" cy="5676900"/>
          </a:xfrm>
          <a:prstGeom prst="rect">
            <a:avLst/>
          </a:prstGeom>
          <a:ln>
            <a:noFill/>
          </a:ln>
          <a:effectLst>
            <a:softEdge rad="112500"/>
          </a:effectLst>
        </p:spPr>
      </p:pic>
    </p:spTree>
    <p:extLst>
      <p:ext uri="{BB962C8B-B14F-4D97-AF65-F5344CB8AC3E}">
        <p14:creationId xmlns:p14="http://schemas.microsoft.com/office/powerpoint/2010/main" val="338432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23FC7E0-8B1E-46C1-B5D2-6A4336A2CE90}"/>
              </a:ext>
            </a:extLst>
          </p:cNvPr>
          <p:cNvSpPr>
            <a:spLocks noGrp="1"/>
          </p:cNvSpPr>
          <p:nvPr>
            <p:ph type="title"/>
          </p:nvPr>
        </p:nvSpPr>
        <p:spPr>
          <a:xfrm>
            <a:off x="5604846" y="860615"/>
            <a:ext cx="5922279" cy="1272986"/>
          </a:xfrm>
        </p:spPr>
        <p:txBody>
          <a:bodyPr/>
          <a:lstStyle/>
          <a:p>
            <a:r>
              <a:rPr lang="en-US" dirty="0"/>
              <a:t>Features</a:t>
            </a:r>
          </a:p>
        </p:txBody>
      </p:sp>
      <p:pic>
        <p:nvPicPr>
          <p:cNvPr id="17" name="Picture Placeholder 16" descr="Logs Stacked ">
            <a:extLst>
              <a:ext uri="{FF2B5EF4-FFF2-40B4-BE49-F238E27FC236}">
                <a16:creationId xmlns:a16="http://schemas.microsoft.com/office/drawing/2014/main" id="{069DD88F-78FC-4DAA-A2E4-DDE824B5301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1" y="1"/>
            <a:ext cx="4876799" cy="6858000"/>
          </a:xfrm>
        </p:spPr>
      </p:pic>
      <p:sp>
        <p:nvSpPr>
          <p:cNvPr id="15" name="Content Placeholder 14">
            <a:extLst>
              <a:ext uri="{FF2B5EF4-FFF2-40B4-BE49-F238E27FC236}">
                <a16:creationId xmlns:a16="http://schemas.microsoft.com/office/drawing/2014/main" id="{7A36CB73-B78B-49B6-935C-9C0ABBB49C0C}"/>
              </a:ext>
            </a:extLst>
          </p:cNvPr>
          <p:cNvSpPr>
            <a:spLocks noGrp="1"/>
          </p:cNvSpPr>
          <p:nvPr>
            <p:ph idx="1"/>
          </p:nvPr>
        </p:nvSpPr>
        <p:spPr>
          <a:xfrm>
            <a:off x="5585993" y="2133600"/>
            <a:ext cx="6005933" cy="3774464"/>
          </a:xfrm>
        </p:spPr>
        <p:txBody>
          <a:bodyPr/>
          <a:lstStyle/>
          <a:p>
            <a:pPr marL="285750" indent="-285750">
              <a:buFont typeface="Arial" panose="020B0604020202020204" pitchFamily="34" charset="0"/>
              <a:buChar char="•"/>
            </a:pPr>
            <a:r>
              <a:rPr lang="en-US" dirty="0"/>
              <a:t>Open source website</a:t>
            </a:r>
          </a:p>
          <a:p>
            <a:pPr marL="285750" indent="-285750">
              <a:buFont typeface="Arial" panose="020B0604020202020204" pitchFamily="34" charset="0"/>
              <a:buChar char="•"/>
            </a:pPr>
            <a:r>
              <a:rPr lang="en-US" dirty="0"/>
              <a:t>Login/Register page for users</a:t>
            </a:r>
          </a:p>
          <a:p>
            <a:pPr marL="285750" indent="-285750">
              <a:buFont typeface="Arial" panose="020B0604020202020204" pitchFamily="34" charset="0"/>
              <a:buChar char="•"/>
            </a:pPr>
            <a:r>
              <a:rPr lang="en-US" dirty="0"/>
              <a:t>Easy accessibility and retrieval of data for both parties.</a:t>
            </a:r>
          </a:p>
          <a:p>
            <a:pPr marL="285750" indent="-285750">
              <a:buFont typeface="Arial" panose="020B0604020202020204" pitchFamily="34" charset="0"/>
              <a:buChar char="•"/>
            </a:pPr>
            <a:r>
              <a:rPr lang="en-US" dirty="0"/>
              <a:t>Fresh, quality content</a:t>
            </a:r>
          </a:p>
          <a:p>
            <a:pPr marL="285750" indent="-285750">
              <a:buFont typeface="Arial" panose="020B0604020202020204" pitchFamily="34" charset="0"/>
              <a:buChar char="•"/>
            </a:pPr>
            <a:r>
              <a:rPr lang="en-US" dirty="0"/>
              <a:t>Ensuring easy navigation</a:t>
            </a:r>
          </a:p>
          <a:p>
            <a:pPr marL="285750" indent="-285750">
              <a:buFont typeface="Arial" panose="020B0604020202020204" pitchFamily="34" charset="0"/>
              <a:buChar char="•"/>
            </a:pPr>
            <a:r>
              <a:rPr lang="en-US" dirty="0"/>
              <a:t>Certified sessions</a:t>
            </a:r>
          </a:p>
          <a:p>
            <a:pPr marL="285750" indent="-285750">
              <a:buFont typeface="Arial" panose="020B0604020202020204" pitchFamily="34" charset="0"/>
              <a:buChar char="•"/>
            </a:pPr>
            <a:r>
              <a:rPr lang="en-US" dirty="0"/>
              <a:t>24/7 accessibility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2" name="Footer Placeholder 11">
            <a:extLst>
              <a:ext uri="{FF2B5EF4-FFF2-40B4-BE49-F238E27FC236}">
                <a16:creationId xmlns:a16="http://schemas.microsoft.com/office/drawing/2014/main" id="{2A9A318B-C356-4589-A8F8-8553636F670F}"/>
              </a:ext>
            </a:extLst>
          </p:cNvPr>
          <p:cNvSpPr>
            <a:spLocks noGrp="1"/>
          </p:cNvSpPr>
          <p:nvPr>
            <p:ph type="ftr" sz="quarter" idx="11"/>
          </p:nvPr>
        </p:nvSpPr>
        <p:spPr>
          <a:xfrm>
            <a:off x="715383" y="6356350"/>
            <a:ext cx="4539727" cy="365125"/>
          </a:xfrm>
        </p:spPr>
        <p:txBody>
          <a:bodyPr/>
          <a:lstStyle/>
          <a:p>
            <a:r>
              <a:rPr lang="en-US" dirty="0"/>
              <a:t>SOCIAL WELFARE SYSTEM</a:t>
            </a:r>
          </a:p>
          <a:p>
            <a:endParaRPr lang="en-US" dirty="0"/>
          </a:p>
        </p:txBody>
      </p:sp>
    </p:spTree>
    <p:extLst>
      <p:ext uri="{BB962C8B-B14F-4D97-AF65-F5344CB8AC3E}">
        <p14:creationId xmlns:p14="http://schemas.microsoft.com/office/powerpoint/2010/main" val="148202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DABA-3E80-42EB-BF44-85F530356BDB}"/>
              </a:ext>
            </a:extLst>
          </p:cNvPr>
          <p:cNvSpPr>
            <a:spLocks noGrp="1"/>
          </p:cNvSpPr>
          <p:nvPr>
            <p:ph type="title"/>
          </p:nvPr>
        </p:nvSpPr>
        <p:spPr>
          <a:xfrm>
            <a:off x="525462" y="175224"/>
            <a:ext cx="10798176" cy="1051914"/>
          </a:xfrm>
        </p:spPr>
        <p:txBody>
          <a:bodyPr/>
          <a:lstStyle/>
          <a:p>
            <a:pPr algn="ctr"/>
            <a:r>
              <a:rPr lang="en-US" sz="3200" dirty="0"/>
              <a:t>Login dashboard</a:t>
            </a:r>
            <a:endParaRPr lang="en-IN" sz="3200" dirty="0"/>
          </a:p>
        </p:txBody>
      </p:sp>
      <p:pic>
        <p:nvPicPr>
          <p:cNvPr id="12" name="Content Placeholder 11">
            <a:extLst>
              <a:ext uri="{FF2B5EF4-FFF2-40B4-BE49-F238E27FC236}">
                <a16:creationId xmlns:a16="http://schemas.microsoft.com/office/drawing/2014/main" id="{EBF57C02-7184-414A-A005-884F23B012EC}"/>
              </a:ext>
            </a:extLst>
          </p:cNvPr>
          <p:cNvPicPr>
            <a:picLocks noGrp="1" noChangeAspect="1"/>
          </p:cNvPicPr>
          <p:nvPr>
            <p:ph sz="quarter" idx="13"/>
          </p:nvPr>
        </p:nvPicPr>
        <p:blipFill>
          <a:blip r:embed="rId2"/>
          <a:stretch>
            <a:fillRect/>
          </a:stretch>
        </p:blipFill>
        <p:spPr>
          <a:xfrm>
            <a:off x="76200" y="866775"/>
            <a:ext cx="12049125" cy="5915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184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DABA-3E80-42EB-BF44-85F530356BDB}"/>
              </a:ext>
            </a:extLst>
          </p:cNvPr>
          <p:cNvSpPr>
            <a:spLocks noGrp="1"/>
          </p:cNvSpPr>
          <p:nvPr>
            <p:ph type="title"/>
          </p:nvPr>
        </p:nvSpPr>
        <p:spPr>
          <a:xfrm>
            <a:off x="525462" y="175224"/>
            <a:ext cx="10798176" cy="1051914"/>
          </a:xfrm>
        </p:spPr>
        <p:txBody>
          <a:bodyPr/>
          <a:lstStyle/>
          <a:p>
            <a:pPr algn="ctr"/>
            <a:r>
              <a:rPr lang="en-US" sz="3200" dirty="0"/>
              <a:t>Three modules dashboard</a:t>
            </a:r>
            <a:endParaRPr lang="en-IN" sz="3200" dirty="0"/>
          </a:p>
        </p:txBody>
      </p:sp>
      <p:pic>
        <p:nvPicPr>
          <p:cNvPr id="12" name="Content Placeholder 11">
            <a:extLst>
              <a:ext uri="{FF2B5EF4-FFF2-40B4-BE49-F238E27FC236}">
                <a16:creationId xmlns:a16="http://schemas.microsoft.com/office/drawing/2014/main" id="{EBF57C02-7184-414A-A005-884F23B012EC}"/>
              </a:ext>
            </a:extLst>
          </p:cNvPr>
          <p:cNvPicPr>
            <a:picLocks noGrp="1" noChangeAspect="1"/>
          </p:cNvPicPr>
          <p:nvPr>
            <p:ph sz="quarter" idx="13"/>
          </p:nvPr>
        </p:nvPicPr>
        <p:blipFill>
          <a:blip r:embed="rId2"/>
          <a:srcRect/>
          <a:stretch/>
        </p:blipFill>
        <p:spPr>
          <a:xfrm>
            <a:off x="76200" y="1126113"/>
            <a:ext cx="12049125" cy="555666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8499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256018" y="871758"/>
            <a:ext cx="5227171" cy="3871143"/>
          </a:xfrm>
        </p:spPr>
        <p:txBody>
          <a:bodyPr/>
          <a:lstStyle/>
          <a:p>
            <a:r>
              <a:rPr lang="en-US" sz="2800" b="1" dirty="0"/>
              <a:t>Waste management:</a:t>
            </a:r>
            <a:br>
              <a:rPr lang="en-US" sz="2800" b="1" dirty="0"/>
            </a:br>
            <a:br>
              <a:rPr lang="en-US" sz="2800" dirty="0"/>
            </a:br>
            <a:r>
              <a:rPr lang="en-US" sz="1400" dirty="0"/>
              <a:t>Through this module you can register yourself for  a particular cleanup session .</a:t>
            </a:r>
            <a:br>
              <a:rPr lang="en-US" sz="1400" dirty="0"/>
            </a:br>
            <a:r>
              <a:rPr lang="en-US" sz="1400" dirty="0"/>
              <a:t>Also you can simply inform the location where the trash is found, and mention the type and size of the trash to be collected. user will receive a pop up message once done</a:t>
            </a:r>
            <a:br>
              <a:rPr lang="en-US" sz="1400" dirty="0"/>
            </a:br>
            <a:endParaRPr lang="en-US" sz="2800" dirty="0"/>
          </a:p>
        </p:txBody>
      </p:sp>
      <p:pic>
        <p:nvPicPr>
          <p:cNvPr id="9" name="Picture Placeholder 8">
            <a:extLst>
              <a:ext uri="{FF2B5EF4-FFF2-40B4-BE49-F238E27FC236}">
                <a16:creationId xmlns:a16="http://schemas.microsoft.com/office/drawing/2014/main" id="{3A3E18EB-4095-4DCE-9440-F64565A66516}"/>
              </a:ext>
            </a:extLst>
          </p:cNvPr>
          <p:cNvPicPr>
            <a:picLocks noGrp="1" noChangeAspect="1"/>
          </p:cNvPicPr>
          <p:nvPr>
            <p:ph type="pic" sz="quarter" idx="13"/>
          </p:nvPr>
        </p:nvPicPr>
        <p:blipFill rotWithShape="1">
          <a:blip r:embed="rId3"/>
          <a:srcRect l="1660" t="-498" r="49221" b="498"/>
          <a:stretch/>
        </p:blipFill>
        <p:spPr>
          <a:xfrm>
            <a:off x="5286149" y="727587"/>
            <a:ext cx="6824978" cy="5402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681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198868" y="881283"/>
            <a:ext cx="5227171" cy="3871143"/>
          </a:xfrm>
        </p:spPr>
        <p:txBody>
          <a:bodyPr/>
          <a:lstStyle/>
          <a:p>
            <a:r>
              <a:rPr lang="en-US" sz="2800" dirty="0"/>
              <a:t>TREE PLANTATION:</a:t>
            </a:r>
            <a:br>
              <a:rPr lang="en-US" sz="2800" dirty="0"/>
            </a:br>
            <a:br>
              <a:rPr lang="en-US" sz="2800" dirty="0"/>
            </a:br>
            <a:r>
              <a:rPr lang="en-US" sz="1400" dirty="0"/>
              <a:t>Here you can get the updates about the plantation sessions taking place nearby with date, time  and location. </a:t>
            </a:r>
            <a:br>
              <a:rPr lang="en-US" sz="1400" dirty="0"/>
            </a:br>
            <a:r>
              <a:rPr lang="en-US" sz="1400" dirty="0"/>
              <a:t>User can register themselves for any particular plantation session they wish.</a:t>
            </a:r>
            <a:br>
              <a:rPr lang="en-US" sz="2800" dirty="0"/>
            </a:br>
            <a:r>
              <a:rPr lang="en-US" sz="1400" dirty="0"/>
              <a:t>.</a:t>
            </a:r>
            <a:br>
              <a:rPr lang="en-US" sz="1400" dirty="0"/>
            </a:br>
            <a:endParaRPr lang="en-US" sz="2800" dirty="0"/>
          </a:p>
        </p:txBody>
      </p:sp>
      <p:pic>
        <p:nvPicPr>
          <p:cNvPr id="13" name="Picture Placeholder 12">
            <a:extLst>
              <a:ext uri="{FF2B5EF4-FFF2-40B4-BE49-F238E27FC236}">
                <a16:creationId xmlns:a16="http://schemas.microsoft.com/office/drawing/2014/main" id="{3E3A9747-9F7C-48BC-9EB5-A78A3193C6A9}"/>
              </a:ext>
            </a:extLst>
          </p:cNvPr>
          <p:cNvPicPr>
            <a:picLocks noGrp="1" noChangeAspect="1"/>
          </p:cNvPicPr>
          <p:nvPr>
            <p:ph type="pic" sz="quarter" idx="13"/>
          </p:nvPr>
        </p:nvPicPr>
        <p:blipFill rotWithShape="1">
          <a:blip r:embed="rId3"/>
          <a:srcRect l="1" t="3463" r="61933" b="-433"/>
          <a:stretch/>
        </p:blipFill>
        <p:spPr>
          <a:xfrm>
            <a:off x="6381750" y="76200"/>
            <a:ext cx="5410200" cy="67526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8081916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2.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Chronicle design</Template>
  <TotalTime>6741</TotalTime>
  <Words>372</Words>
  <Application>Microsoft Office PowerPoint</Application>
  <PresentationFormat>Widescreen</PresentationFormat>
  <Paragraphs>55</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Calisto MT</vt:lpstr>
      <vt:lpstr>Univers Condensed</vt:lpstr>
      <vt:lpstr>Wingdings</vt:lpstr>
      <vt:lpstr>ChronicleVTI</vt:lpstr>
      <vt:lpstr>The giving hands</vt:lpstr>
      <vt:lpstr>team</vt:lpstr>
      <vt:lpstr>Introduction</vt:lpstr>
      <vt:lpstr>Proposed system:  Our project offers a platform where you can willingly contribute for the betterment of tomorrow.  In our project we have designed three different modules, waste management, tree plantation and charity.  This website is designed in such a way that it is easy to access. </vt:lpstr>
      <vt:lpstr>Features</vt:lpstr>
      <vt:lpstr>Login dashboard</vt:lpstr>
      <vt:lpstr>Three modules dashboard</vt:lpstr>
      <vt:lpstr>Waste management:  Through this module you can register yourself for  a particular cleanup session . Also you can simply inform the location where the trash is found, and mention the type and size of the trash to be collected. user will receive a pop up message once done </vt:lpstr>
      <vt:lpstr>TREE PLANTATION:  Here you can get the updates about the plantation sessions taking place nearby with date, time  and location.  User can register themselves for any particular plantation session they wish. . </vt:lpstr>
      <vt:lpstr>charity:   trough this module you can register yourself for making the donation.   The user has to mention the type of item, number of item, address from where it is to be collected and also the preferable time of collection. </vt:lpstr>
      <vt:lpstr>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GAYATRI DHANWANI</dc:creator>
  <cp:lastModifiedBy>GAYATRI DHANWANI</cp:lastModifiedBy>
  <cp:revision>21</cp:revision>
  <dcterms:created xsi:type="dcterms:W3CDTF">2022-02-25T07:05:09Z</dcterms:created>
  <dcterms:modified xsi:type="dcterms:W3CDTF">2022-03-05T06:20:12Z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