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57" r:id="rId3"/>
    <p:sldId id="313" r:id="rId4"/>
    <p:sldId id="264" r:id="rId5"/>
    <p:sldId id="303" r:id="rId6"/>
    <p:sldId id="302" r:id="rId7"/>
    <p:sldId id="315" r:id="rId8"/>
    <p:sldId id="316" r:id="rId9"/>
    <p:sldId id="321" r:id="rId10"/>
    <p:sldId id="318" r:id="rId11"/>
    <p:sldId id="323" r:id="rId12"/>
    <p:sldId id="324" r:id="rId13"/>
    <p:sldId id="325" r:id="rId14"/>
    <p:sldId id="31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348D2C-7B0C-4189-91DB-2363BC13532C}" v="1" dt="2024-11-22T05:41:48.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974"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5T05:31:52.042"/>
    </inkml:context>
    <inkml:brush xml:id="br0">
      <inkml:brushProperty name="width" value="0.35" units="cm"/>
      <inkml:brushProperty name="height" value="0.35" units="cm"/>
      <inkml:brushProperty name="color" value="#FFFFFF"/>
    </inkml:brush>
  </inkml:definitions>
  <inkml:trace contextRef="#ctx0" brushRef="#br0">0 301 24575,'64'-3'0,"79"-13"0,22-3 0,525 13 0,-398 8 0,116-2 0,-850-32 0,340 22 0,39 4 0,-232-27 0,4-26 0,287 58 0,1 0 0,-1 0 0,0-1 0,1 1 0,-1-1 0,1 0 0,0 0 0,0 0 0,-5-4 0,8 5 0,-1 1 0,1-1 0,-1 1 0,1-1 0,0 1 0,-1-1 0,1 1 0,0-1 0,0 1 0,-1-1 0,1 1 0,0-1 0,0 0 0,0 1 0,0-1 0,0 1 0,0-1 0,0 0 0,0 1 0,0-1 0,0 1 0,0-1 0,0-1 0,1 1 0,0 0 0,0-1 0,0 1 0,-1 0 0,1 0 0,0 0 0,1 0 0,-1 0 0,0 0 0,0 0 0,0 1 0,0-1 0,1 0 0,1 0 0,30-12 0,1 1 0,0 2 0,1 2 0,46-6 0,-11 7 0,-1 2 0,95 7 0,-47 1 0,588-3 0,-649 3 0,90 16 0,-28-3 0,328 10 0,-440-26 0,-1 0 0,0 1 0,0-1 0,0 1 0,8 3 0,-12-4 0,0 0 0,-1 0 0,1 1 0,-1-1 0,1 0 0,-1 0 0,1 1 0,-1-1 0,1 1 0,-1-1 0,1 0 0,-1 1 0,1-1 0,-1 1 0,1-1 0,-1 1 0,0-1 0,1 1 0,-1-1 0,0 1 0,1 1 0,-1-1 0,0 0 0,-1-1 0,1 1 0,0 0 0,0 0 0,-1 0 0,1 0 0,-1 0 0,1-1 0,-1 1 0,1 0 0,-1 0 0,1-1 0,-1 1 0,1 0 0,-1-1 0,0 1 0,0 0 0,1-1 0,-3 1 0,-9 7 0,-2 0 0,1-2 0,-1 1 0,0-2 0,-19 5 0,0 2 0,-93 28-79,-2-5 0,-1-6 0,-222 21 0,-400-18-237,573-31 316,449-21 326,18-3-20,48 22-306,-154 2 0,-154-2 0,32-6 0,10-1 0,130-4-119,1241-46-2642,-336 59 3046,-1946 12 1410,8-3-1695,1524-28 69,75-8-1262,3 25-247,-429 2 1220,-71 4 766,-192-1-66,108 22 1,-162-17 236,-24-9-694,1 0 0,-1 0 0,0 1 1,0-1-1,1 0 0,-1 0 0,0 1 1,0-1-1,1 0 0,-1 1 1,0-1-1,0 0 0,0 1 0,0-1 1,0 0-1,1 1 0,-1-1 0,0 1 1,0-1-1,0 0 0,0 1 0,0-1 1,0 0-1,0 1 0,0-1 0,0 0 1,0 1-1,-1-1 0,1 1 0,0-1 1,0 0-1,0 1 0,-2 1 25,-1 1 1,1-1-1,0 0 0,-1-1 1,1 1-1,-1 0 0,1-1 0,-1 1 1,0-1-1,0 0 0,0 0 1,-3 1-1,-24 6-28,1-1 0,-1-1 0,-50 2 0,-96-5-30,107-4 5,-618-1 5,4766 2-964,-5484 0 1157,5452 0-7638,-3313 23 9480,-707-21-1654,-12-2-14,1 1-1,-1 1 1,0 0 0,0 1 0,0 1 0,21 12 1216,-36-15-1554,-10 3 746,-19 1 35,-248-2-411,191-5-396,1671 4-5139,-776-4 2919,-383 1 558,928 11-133,-1068 2 2498,0 13 0,286 62 1,-531-76 239,-42-11-927,1 0 1,0 0-1,0 0 1,0 0-1,-1 0 1,1 0-1,0 0 0,0 1 1,-1-1-1,1 0 1,0 0-1,0 0 1,0 0-1,0 0 0,-1 1 1,1-1-1,0 0 1,0 0-1,0 0 1,0 1-1,0-1 1,-1 0-1,1 0 0,0 0 1,0 1-1,0-1 1,0 0-1,0 0 1,0 1-1,0-1 0,0 0 1,0 0-1,0 0 1,0 1-1,0-1 1,0 0-1,0 0 1,0 1-1,0-1 0,0 0 1,0 0-1,0 0 1,1 1-1,-1-1 1,0 0-1,0 0 1,0 1-1,0-1 0,0 0 1,1 0-1,-1 0 1,0 0-1,0 1 1,0-1-1,0 0 0,1 0 1,-1 0-1,0 0 1,0 0-1,0 0 1,1 0-1,-1 0 1,0 1-1,0-1 0,1 0 1,-1 0-1,0 0 1,-19 6 624,-60 6 808,0-3 0,-132-2 0,152-6-1074,-708 0-262,474-2-155,1145-1-1070,868 5-2087,-1151 16 2525,-8 50 177,-543-66 736,-12-3-41,1 1 1,-1 1-1,0-1 0,0 1 0,8 3 1,-56 1 2676,17-7-2329,14 0-289,0 1-1,-1 0 0,1 1 0,0 0 0,-20 5 0,31-6-259,0 0 0,0 0 0,0 0 0,0 0 0,0 0 0,0 0 0,0 0 0,1 0 0,-1 0 0,0 0 0,0 0 0,0 0 0,0 0 0,0 0 0,0 0 0,0 0 0,0 0 0,0 0 0,0 0 0,0 0 0,0 0 0,1 0 0,-1 1 0,0-1 0,0 0 0,0 0 0,0 0 0,0 0 0,0 0 0,0 0 0,0 0 0,0 0 0,0 0 0,0 0 0,0 0 0,0 0 0,0 0 0,0 1 0,0-1 0,0 0 0,0 0 0,0 0 0,0 0 0,0 0 0,0 0 0,0 0 0,0 0 0,0 0 0,0 0 0,0 0 0,0 1 0,0-1 0,0 0 0,0 0 0,0 0 0,0 0 0,0 0 0,14 3 0,22 1 0,577 0-1273,-362-5 580,362-1-1522,2042 21-5253,-1630 41 7898,-988-56-161,-5-1 336,1 1-1,-1 2 0,57 19 978,-89-25-1543,0 0 0,1 1 0,-1-1 0,0 0 0,0 1 0,-10 3 766,-22-1 128,-449-2 4689,212-4-6502,-1170 3-1099,1798-1 4307,981 25-2735,-1311-22 407,22 0 0,0 2 0,-1 3 0,56 14 0,-120-17 222,-17-1 305,-1217-3-2353,555-2 36,579 1 1568,-239 10 633,343-8-319,-26 3 239,35-3-250,-1-1 1,1 0 0,-1 0 0,1 1 0,0-1-1,-1 1 1,1-1 0,0 1 0,-1-1-1,1 1 1,0 0 0,0 0 0,-1 0-1,1 0 1,0 0 0,0 0 0,0 0 0,-1 1-1,2-1-44,0 0 0,1 0-1,-1 0 1,0 0 0,0-1-1,1 1 1,-1 0-1,1 0 1,-1 0 0,0-1-1,1 1 1,-1 0 0,1-1-1,0 1 1,-1 0 0,1-1-1,0 1 1,-1-1 0,1 1-1,0-1 1,-1 1-1,1-1 1,0 1 0,0-1-1,0 0 1,0 1 0,1-1-1,24 10 539,-2-5-575,1-1 0,-1-2 0,1 0 0,43-4 0,37 3 0,160 17 0,-195-8 0,-44-6 0,44 3 0,-3-6 0,140-4 0,-163-2 0,-1-3 0,0-1 0,0-3 0,79-31 0,-83 28 0,-21 10 0,0-2 0,-1 0 0,0 0 0,0-2 0,-1 0 0,0-1 0,0-1 0,24-21 0,-27 19 0,1 1 0,0 1 0,27-17 0,-28 19 0,-7 5 0,-1-1 0,0 0 0,0 0 0,-1 0 0,1-1 0,-1 0 0,-1 0 0,1 0 0,-1 0 0,0 0 0,0-1 0,2-9 0,-2 7 0,1 1 0,0-1 0,0 1 0,1-1 0,0 1 0,7-9 0,-5 10 0,1 0 0,0 1 0,0 0 0,0 0 0,1 1 0,0 0 0,0 0 0,0 1 0,15-5 0,-23 9 0,0-1 0,0 1 0,-1 0 0,1 0 0,0 0 0,0-1 0,0 1 0,0 0 0,0 0 0,0 0 0,0 0 0,-1 1 0,1-1 0,0 0 0,0 0 0,0 0 0,0 1 0,0-1 0,0 0 0,-1 1 0,1-1 0,0 1 0,0-1 0,-1 1 0,1-1 0,0 1 0,0 0 0,0 1 0,1 0 0,-1 0 0,0 0 0,0 0 0,0 1 0,-1-1 0,1 0 0,0 0 0,-1 0 0,1 4 0,0 6 0,-1 0 0,0 0 0,-2 13 0,2-25 0,-2 10 0,0 1 0,-1-1 0,0 0 0,0-1 0,-1 1 0,-1 0 0,1-1 0,-2 0 0,1 0 0,-1-1 0,-1 1 0,1-1 0,-1-1 0,-1 1 0,-9 6 0,-10 8 0,-1-1 0,-1-2 0,-36 19 0,-99 44 0,133-70 0,0-1 0,0-2 0,-52 10 0,74-17 0,0 0 0,0 1 0,0 0 0,0 0 0,1 1 0,-15 9 0,21-12 0,0 0 0,0 1 0,0-1 0,0 1 0,0 0 0,1 0 0,-1 0 0,0 0 0,1 0 0,-1 0 0,1 0 0,0 0 0,-1 3 0,1-3 0,1-1 0,0 1 0,0-1 0,0 1 0,0-1 0,0 1 0,0-1 0,0 0 0,0 1 0,1-1 0,-1 1 0,1-1 0,-1 1 0,1-1 0,-1 0 0,1 1 0,0-1 0,0 0 0,-1 1 0,1-1 0,0 0 0,0 0 0,0 0 0,2 1 0,0 1 0,1 0 0,0 0 0,0-1 0,0 0 0,0 1 0,0-1 0,1-1 0,-1 1 0,0-1 0,9 2 0,52 6 0,-40-7 0,562 36-460,2-36-206,-362-3 581,965 0-199,-1183 1 434,1 0-1,-1 1 1,0 1-1,15 3 1,-23-5-125,0 0 1,0 1 0,0-1 0,1 1-1,-1-1 1,0 1 0,0-1-1,0 1 1,0 0 0,-1-1-1,1 1 1,0 0 0,0 0 0,0 0-1,0 0 1,-1 0 0,1-1-1,-1 1 1,2 2 0,-2-2-16,0 0 0,0 1 0,0-1 0,-1 0 0,1 1 1,0-1-1,0 0 0,-1 0 0,1 0 0,-1 1 0,1-1 1,-1 0-1,1 0 0,-1 0 0,0 0 0,0 0 0,0 0 0,1 0 1,-1 0-1,0 0 0,0 0 0,-2 1 0,-6 5-10,0 1 0,-1-2 0,0 1 0,0-1 0,-1-1 0,0 1 0,-13 3 0,-88 23 0,70-22 0,-464 93-1430,-8-35-493,-749 16-1455,-3-81 3347,1016-5-155,200 5 1537,50-3-1331,0 0 0,0 0 21,0 0-21,0 1 0,0-1 0,0 0 1,12 7 697,23 4 154,345 73 2327,-225-53-2553,262 40-1096,-26-6-199,266 96-915,-9-3 781,-561-143 1008,-44-9 911,69 20 1,-92-15-472,-16-7-458,-14-3-131,9-2-76,0 1 0,0 0 0,0-1 0,0 1 0,0-1 0,0 1 0,0-1 0,0 1 0,0-1 0,0 0 0,1 1 0,-1-1 0,0 0 0,0 0 0,1 0 0,-1 1 0,0-1 0,1 0 0,-1 0 0,1 0 0,-1 0 0,1 0 0,0 0 0,-1 0 0,1 0 0,0 0 0,0 0 0,0-1 0,-1 1 0,1 0 0,0 0 0,1 0 0,-1 0 0,0 0 0,0 0 0,0 0 0,1-2 0,0-2 0,1 0 0,-1 0 0,1 1 0,0-1 0,0 1 0,0-1 0,4-5 0,2 1 0,0 0 0,0 1 0,1 0 0,0 1 0,0-1 0,1 2 0,0-1 0,0 1 0,1 1 0,20-8 0,9-1 0,69-14 0,190-10 0,-136 22 0,-46 3 0,101-15 0,-191 24 168,-20 3-321,0 0-1,0 0 1,1 0 0,-1-1-1,0 0 1,-1 0 0,1-1 0,0 0-1,10-6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5T05:32:01.267"/>
    </inkml:context>
    <inkml:brush xml:id="br0">
      <inkml:brushProperty name="width" value="0.35" units="cm"/>
      <inkml:brushProperty name="height" value="0.35" units="cm"/>
      <inkml:brushProperty name="color" value="#FFFFFF"/>
    </inkml:brush>
  </inkml:definitions>
  <inkml:trace contextRef="#ctx0" brushRef="#br0">10637 871 24575,'-25'0'0,"1"1"0,-1 1 0,1 2 0,-43 10 0,15-1 0,-1-3 0,-94 7 0,-112-12 0,188-6 0,-2664 0-4343,2708 0 4451,20 0-5,-1 1 0,0-1-1,1 1 1,-1 1 0,0-1 0,1 2 0,-1-1-1,1 1 1,-1 0 0,-12 5 0,19-7-69,1 1 1,0-1-1,-1 0 1,1 1 0,0-1-1,-1 0 1,1 1-1,0-1 1,-1 1-1,1-1 1,0 0 0,0 1-1,-1-1 1,1 1-1,0-1 1,0 1-1,0-1 1,0 1-1,0-1 1,0 1 0,0-1-1,0 1 1,0-1-1,0 1 1,0-1-1,0 1 1,0-1-1,0 1 1,0-1 0,0 1-1,0-1 1,1 0-1,-1 1 1,0-1-1,0 1 1,1-1 0,-1 1-1,0-1 1,1 0-1,-1 1 1,0-1-1,1 0 1,-1 1-1,0-1 1,1 0 0,-1 0-1,1 1 1,-1-1-1,1 0 1,0 1-1,24 13 850,18 2-773,0-2 0,0-2 0,72 11 0,-13-3-97,927 159-960,-759-151 946,-297-30 331,-36 3 0,8 0-47,-253-2-624,-1418 2-5358,873 19 3516,-76 1 244,779-20 1923,-607 17 123,739-17 78,-24 1 313,40-2-424,0 1-1,0-1 1,1 0-1,-1 1 1,0-1-1,0 1 0,0 0 1,0-1-1,1 1 1,-1 0-1,0 0 1,1 0-1,-1 0 1,-1 2-1,3-3-49,0 1 1,0-1-1,0 1 0,0-1 0,0 0 0,0 1 1,0-1-1,0 1 0,0-1 0,0 0 0,0 1 1,1-1-1,-1 1 0,0-1 0,0 0 0,0 1 1,1-1-1,-1 0 0,0 0 0,0 1 1,1-1-1,-1 0 0,0 1 0,1-1 0,-1 0 1,0 0-1,1 0 0,-1 1 0,1-1 0,-1 0 1,0 0-1,1 0 0,-1 0 0,0 0 0,1 0 1,-1 0-1,1 0 0,0 0 0,22 8 465,0-2 0,1-1 0,0 0 0,37 1 1,-10-1 7,386 47 1894,225 11-4175,880 1-1585,-949-50 2919,-5 30 1339,-722-41 4025,-330-15-4019,-235-26-3947,331 15 1968,167 12 175,-1487-90-1453,1417 76 5235,384 22 1058,3235 4-12296,-2023-1 7508,-1255 0 1254,-1 2 452,1-4-1,104-15 1,-167 16-593,0-1-1,-1 1 1,1-2-1,-1 1 0,8-4 1,-13 6-209,0-1-1,-1 1 1,1-1 0,0 1 0,-1-1 0,1 1 0,0-1 0,-1 1 0,1-1-1,0 1 1,-1-1 0,1 0 0,-1 1 0,1-1 0,-1 0 0,0 0 0,1 1-1,-1-1 1,0 0 0,1 0 0,-1 0 0,0 0 0,0 1 0,0-1 0,0 0-1,0 0 1,0 0 0,0 0 0,0 0 0,0 1 0,0-1 0,0 0 0,0 0-1,-1 0 1,1 0 0,0 1 0,-1-1 0,1 0 0,0 0 0,-1 1 0,1-1-1,-1 0 1,1 1 0,-1-1 0,0 0 0,1 1 0,-1-1 0,0 1-1,0-1 1,-8-7 222,0 0-1,0 2 0,0-1 1,-1 1-1,0 0 0,0 1 1,-1 0-1,-11-3 0,-96-25 800,92 27-924,-433-83-1591,-7 26-437,290 40 1418,-2509-192-5433,2654 214 5871,-1973-91-3652,12-115 1645,1956 201 2153,-197-33 1332,179 24-514,53 15-918,1 0 1,-1 0-1,1 0 1,0 0-1,-1 0 0,1 0 1,0 0-1,-1-1 1,1 1-1,-1 0 1,1 0-1,0 0 1,-1 0-1,1-1 1,0 1-1,0 0 1,-1 0-1,1-1 0,0 1 1,-1 0-1,1 0 1,0-1-1,0 1 1,0 0-1,-1-1 1,1 1-1,0 0 1,0-1-1,0 1 1,0 0-1,0-1 0,0 1 1,-1-1-1,1 1 1,0 0-1,0-1 1,0 1-1,0 0 1,0-1-1,1 1 1,-1-1-1,0 1 1,0 0-1,0-1 1,0 1-1,0 0 0,0-1 1,1 1-1,-1 0 1,0-1-1,0 1 1,0 0-1,1-1 1,-1 1-1,0 0 1,0 0-1,1-1 1,-1 1-1,0 0 0,1 0 1,-1 0-1,0-1 1,1 1-1,-1 0 1,0 0-1,1 0 1,27-11 618,-27 11-614,48-13 786,1 3 1,71-5-1,-53 8-292,514-49 2732,5 24-3478,585 9-3832,362 21 3086,-1478 3 1052,163 5 1124,-170-2-255,-1 2 0,69 18 0,-110-23-679,-1 1-1,0 0 0,1 0 0,-1 1 0,0 0 0,0 0 1,-1 0-1,1 1 0,-1 0 0,9 7 0,-13-9-171,1 0 0,-1 0 1,0 0-1,0 0 0,0 0 0,0 1 0,0-1 0,0 0 0,0 1 1,-1-1-1,1 0 0,-1 1 0,0-1 0,1 1 0,-1-1 0,0 1 1,-1-1-1,1 1 0,0-1 0,-1 0 0,1 1 0,-1-1 0,0 0 1,0 1-1,0-1 0,0 0 0,0 0 0,0 0 0,-1 0 1,1 0-1,-3 2 0,-2 5-92,-1 0 0,0-1 0,-1 0 0,0 0 0,-1-1 0,-11 8-1,-63 36-3,22-15-4,-186 140 4,116-80 0,-132 110 0,259-202 0,0 0 0,0 0 0,0 0 0,1 1 0,0-1 0,0 1 0,0 0 0,-2 5 0,4-8 0,1-1 0,-1 0 0,1 0 0,0 0 0,0 0 0,-1 0 0,1 0 0,0 1 0,0-1 0,0 0 0,0 0 0,0 0 0,1 0 0,-1 1 0,0-1 0,0 0 0,1 0 0,-1 0 0,1 0 0,-1 0 0,1 0 0,-1 0 0,1 0 0,0 0 0,0 0 0,-1 0 0,1 0 0,0-1 0,0 1 0,0 0 0,0 0 0,0-1 0,0 1 0,0-1 0,0 1 0,0-1 0,0 1 0,0-1 0,0 1 0,0-1 0,0 0 0,1 0 0,-1 0 0,2 0 0,13 3 0,0-1 0,1 0 0,-1-2 0,0 0 0,1-1 0,17-3 0,99-24 0,-70 12 0,305-70-833,283-60-1127,-40 50 1700,6 63-1,-600 34 331,40-2 509,-54 1-422,1-1 0,-1 1 1,1-1-1,-1 0 0,0 1 1,1-2-1,-1 1 1,0 0-1,0-1 0,1 1 1,-1-1-1,4-3 1,-7 5-152,0 0 1,0-1 0,1 1 0,-1 0 0,0 0 0,0 0 0,0 0 0,1-1 0,-1 1 0,0 0 0,0 0 0,0-1 0,0 1 0,0 0 0,0 0 0,1-1 0,-1 1 0,0 0 0,0 0 0,0-1 0,0 1 0,0 0 0,0 0 0,0-1 0,0 1 0,0 0-1,0 0 1,0-1 0,0 1 0,0 0 0,0-1 0,0 1 0,-1 0 0,1 0 0,0-1 0,0 1 0,0 0 0,-13-7 181,-20 2-23,30 5-163,-743-24-1601,578 25 1206,-965 0-89,1372-11 2488,-30 1-2110,1446 5-3522,-888 6 2539,-637-2 1009,308 3-793,-5 29 460,-410-29 611,-9-1 123,0 0-1,1 0 0,19 13 902,-34-15-1205,-14 2 333,0-1 1,-1 0 0,1-1-1,-26-3 1,23 2-150,-294-22 760,-144-9-2587,-751-44-1917,28 2 508,6 29 464,861 44 1572,-134-5 1647,388-2 1343,64 4-1578,19-2 126,88-5 1139,139 5-1,-159 6-1106,2606-2-5332,-1321 4 3375,-398-2 953,-330 0 4663,-641 0-3987,-3 0 99,-1 0 0,0 0 0,17-15 2116,-22 15-2401,-1 0-30,0-1 1,1 1 0,-1 0-1,0 0 1,0 0-1,1 0 1,-23-9 882,-23-2-169,0 2 1,-1 2-1,-50 0 0,51 3-753,-538-21-1002,-2 25-566,288 2 1266,107-3 215,-261 7-262,437-5 410,2-1 213,0 1 0,0 0-1,0 1 1,-15 5 0,25-7-219,0 1 0,0 0-1,0-1 1,0 1 0,0 0 0,0 0 0,1 0 0,-1 1 0,0-1 0,1 0 0,-1 1 0,0-1 0,1 1 0,0-1 0,-1 1 0,1-1 0,0 1 0,0 0 0,0 0 0,0 0 0,0 0 0,1 0 0,-1 0 0,0 0 0,1 0 0,0 0 0,-1 0 0,1 0 0,0 0 0,0 4 0,1 3-14,1-1 1,0 1 0,0-1-1,1 1 1,0-1-1,1 0 1,-1 0 0,2 0-1,-1-1 1,1 1-1,0-1 1,0 0 0,1 0-1,9 7 1,10 10 9,2-2 0,36 24 0,-57-42-41,44 30 0,95 73 0,61 64 0,-202-168 0,-1 0 0,0 0 0,0 0 0,0 1 0,0-1 0,-1 1 0,1-1 0,1 6 0,-4-9 0,1 0 0,-1 1 0,0-1 0,0 0 0,0 1 0,0-1 0,0 0 0,0 1 0,0-1 0,0 1 0,0-1 0,0 0 0,0 1 0,0-1 0,0 0 0,0 1 0,0-1 0,0 0 0,0 1 0,0-1 0,0 0 0,-1 1 0,1-1 0,0 0 0,0 1 0,0-1 0,-1 0 0,1 0 0,0 1 0,0-1 0,-1 0 0,1 0 0,0 1 0,0-1 0,-1 0 0,-1 1 0,0-1 0,0 0 0,0 1 0,0-1 0,0 0 0,0 0 0,0-1 0,0 1 0,0 0 0,0-1 0,-2 0 0,-8-2 0,1-1 0,0 0 0,1 0 0,-1-1 0,1-1 0,0 0 0,-15-12 0,-3-4 0,-28-32 0,40 36 0,0 1 0,-2 2 0,0-1 0,-1 2 0,-33-19 0,18 17-58,-2 2 1,1 1-1,-44-9 0,-115-15-413,143 28 351,-577-65-1365,-8 38-1044,248 18 1285,302 13 1488,-530-26-1419,0 25 2109,838 0 3669,305-6-5188,1916 10-5175,-1316 3 8131,-2584-1-1668,-731 0-6370,776 0 3456,473 0 3617,1760-2 6058,1137 8-10674,-579 59 392,-13 114 4246,-1345-171 366,-54-6-639,-518-1 1951,-279-4-5122,-185 1-1381,-748 2 1345,1737 0 2339,11 1 82,0-1-1,0-1 1,-19-6 1026,39 3-983,13-2 115,430-91 4832,10 50-4886,469 35-3608,-642 15 3657,502-2-874,-766-3 964,-21 2-597,0 0 1,0 0-1,0 0 1,0-1-1,0 1 1,0 0-1,0 0 0,0 0 1,0 0-1,0 0 1,0-1-1,0 1 0,0 0 1,-1-2 246,1 2-231,0 0-16,0 0 1,-1 0-1,1 0 0,0-1 1,0 1-1,0 0 1,0 0-1,0 0 0,-1 0 1,1 0-1,0 0 1,0 0-1,0 0 1,0 0-1,-1 0 0,1 0 1,0 0-1,0 0 1,0 1-1,-43-11 1098,-569-40-2254,564 48 943,-890-22-2948,242 9 1377,-2109-28-4695,2751 43 6705,-103-4 571,155 4-748,0 0 0,0 0 0,0 0 0,-1 0 0,1-1 0,0 1 0,0-1 0,0 0 0,0 1 0,0-1 0,-3-2 0,5 2-40,0 1 0,0 0 0,0-1 0,0 1 0,0 0 0,0-1 0,0 1 0,0 0 0,0-1 1,0 1-1,0 0 0,0-1 0,0 1 0,0-1 0,0 1 0,0 0 0,1-1 0,-1 1 0,0 0 0,0 0 0,0-1 0,1 1 0,-1 0 0,0-1 0,0 1 0,1 0 0,-1 0 1,0 0-1,1-1 0,-1 1 0,0 0 0,0 0 0,1 0 0,-1 0 0,0 0 0,1-1 0,0 1 0,50-18 1093,62-8 601,167-17-1,123 14 346,-339 25-1777,930-27-838,7 33-777,-403 1 974,-406-4 312,411 10-356,-453 0 367,291 57 1,-398-55 809,-30-4 176,-24-2-168,-32-3 166,40-2-915,-758 1-266,354-4-63,-550 3-235,3885 0-3507,-1594 0 6434,-1659-9 1184,120 1-3347,-1852-18-6506,1338 14 5217,9-50 524,690 59 680,3 2 123,0-2 0,-1 0 0,2-2 1,-19-6-1,25 4 439,12 1-217,19-3 258,34-4 375,0 4 1,106-6-1,-94 10-612,922-46-1306,3 34-2297,1683 15 1100,-1379 4 1368,-278-2 3849,-1414-2-2124,-659 12 2265,997-8-3373,25-2 0,0 1 0,0 2 0,1 1 0,-45 11 0,75-12 0,8-1 0,11 1 0,382 1 805,-223-7-762,621 8-2350,-4 33 1763,-492-16 155,-529-24 2975,103 3-1768,-124-2-955,-382 3-426,602-2 563,3 0 0,0 1 0,1 0 0,-1 2 0,-27 7 0,117-5 583,368-4-760,200 3-536,-4 45 299,-613-47 414,-9-1 0,0-1 0,0 1 0,0 0 0,-1 0 0,1 1 0,0 0 0,-1 0 0,8 3 0,-12-4 0,-1-1 0,0 0 0,0 0 0,0 1 0,0-1 0,0 0 1,0 0-1,0 1 0,0-1 0,0 0 0,0 0 0,0 0 0,0 1 0,0-1 0,0 0 0,0 0 1,0 1-1,-1-1 0,1 0 0,0 0 0,0 0 0,0 1 0,0-1 0,0 0 0,0 0 0,-1 0 0,1 0 1,0 1-1,0-1 0,0 0 0,-1 0 0,1 0 0,0 0 0,0 0 0,0 1 0,-1-1 0,1 0 0,0 0 1,0 0-1,0 0 0,-1 0 0,1 0 0,0 0 0,0 0 0,-1 0 0,1 0 0,0 0 0,0 0 0,-1 0 1,1 0-1,0 0 0,0 0 0,-18 3 159,-78 3 377,-101-6 0,82-2-351,-987 1-1137,1221-7 1493,-16 0-131,915 1-1244,-597 9 616,-288-2 218,-2501 0-1329,2613 0 3835,249 0-2630,-460 2 124,-23 1 0,-19 0 0,-43 4-5,0-2-1,-82-4 0,53-1-141,-3410-38-8369,1573-39 6098,96 3-3,8 27-306,1363 41 2612,-1037-33 1795,1400 35-1324,-318-10 3952,381 14-2482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791099-D656-4E75-8D0A-834D6931E222}"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F2BE9-A781-4E85-9F25-0C4CA1EA9968}"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91099-D656-4E75-8D0A-834D6931E222}"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F2BE9-A781-4E85-9F25-0C4CA1EA9968}" type="slidenum">
              <a:rPr lang="en-US" smtClean="0"/>
              <a:pPr/>
              <a:t>‹#›</a:t>
            </a:fld>
            <a:endParaRPr lang="en-US"/>
          </a:p>
        </p:txBody>
      </p:sp>
    </p:spTree>
    <p:extLst>
      <p:ext uri="{BB962C8B-B14F-4D97-AF65-F5344CB8AC3E}">
        <p14:creationId xmlns:p14="http://schemas.microsoft.com/office/powerpoint/2010/main" val="346466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91099-D656-4E75-8D0A-834D6931E222}"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F2BE9-A781-4E85-9F25-0C4CA1EA9968}" type="slidenum">
              <a:rPr lang="en-US" smtClean="0"/>
              <a:pPr/>
              <a:t>‹#›</a:t>
            </a:fld>
            <a:endParaRPr lang="en-US"/>
          </a:p>
        </p:txBody>
      </p:sp>
    </p:spTree>
    <p:extLst>
      <p:ext uri="{BB962C8B-B14F-4D97-AF65-F5344CB8AC3E}">
        <p14:creationId xmlns:p14="http://schemas.microsoft.com/office/powerpoint/2010/main" val="230479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91099-D656-4E75-8D0A-834D6931E222}"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F2BE9-A781-4E85-9F25-0C4CA1EA9968}" type="slidenum">
              <a:rPr lang="en-US" smtClean="0"/>
              <a:pPr/>
              <a:t>‹#›</a:t>
            </a:fld>
            <a:endParaRPr lang="en-US"/>
          </a:p>
        </p:txBody>
      </p:sp>
    </p:spTree>
    <p:extLst>
      <p:ext uri="{BB962C8B-B14F-4D97-AF65-F5344CB8AC3E}">
        <p14:creationId xmlns:p14="http://schemas.microsoft.com/office/powerpoint/2010/main" val="40120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91099-D656-4E75-8D0A-834D6931E222}"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F2BE9-A781-4E85-9F25-0C4CA1EA9968}"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949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791099-D656-4E75-8D0A-834D6931E222}"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F2BE9-A781-4E85-9F25-0C4CA1EA9968}" type="slidenum">
              <a:rPr lang="en-US" smtClean="0"/>
              <a:pPr/>
              <a:t>‹#›</a:t>
            </a:fld>
            <a:endParaRPr lang="en-US"/>
          </a:p>
        </p:txBody>
      </p:sp>
    </p:spTree>
    <p:extLst>
      <p:ext uri="{BB962C8B-B14F-4D97-AF65-F5344CB8AC3E}">
        <p14:creationId xmlns:p14="http://schemas.microsoft.com/office/powerpoint/2010/main" val="83677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791099-D656-4E75-8D0A-834D6931E222}" type="datetimeFigureOut">
              <a:rPr lang="en-US" smtClean="0"/>
              <a:pPr/>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F2BE9-A781-4E85-9F25-0C4CA1EA9968}" type="slidenum">
              <a:rPr lang="en-US" smtClean="0"/>
              <a:pPr/>
              <a:t>‹#›</a:t>
            </a:fld>
            <a:endParaRPr lang="en-US"/>
          </a:p>
        </p:txBody>
      </p:sp>
    </p:spTree>
    <p:extLst>
      <p:ext uri="{BB962C8B-B14F-4D97-AF65-F5344CB8AC3E}">
        <p14:creationId xmlns:p14="http://schemas.microsoft.com/office/powerpoint/2010/main" val="363038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791099-D656-4E75-8D0A-834D6931E222}" type="datetimeFigureOut">
              <a:rPr lang="en-US" smtClean="0"/>
              <a:pPr/>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F2BE9-A781-4E85-9F25-0C4CA1EA9968}" type="slidenum">
              <a:rPr lang="en-US" smtClean="0"/>
              <a:pPr/>
              <a:t>‹#›</a:t>
            </a:fld>
            <a:endParaRPr lang="en-US"/>
          </a:p>
        </p:txBody>
      </p:sp>
    </p:spTree>
    <p:extLst>
      <p:ext uri="{BB962C8B-B14F-4D97-AF65-F5344CB8AC3E}">
        <p14:creationId xmlns:p14="http://schemas.microsoft.com/office/powerpoint/2010/main" val="64742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791099-D656-4E75-8D0A-834D6931E222}" type="datetimeFigureOut">
              <a:rPr lang="en-US" smtClean="0"/>
              <a:pPr/>
              <a:t>11/21/2024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D2F2BE9-A781-4E85-9F25-0C4CA1EA9968}" type="slidenum">
              <a:rPr lang="en-US" smtClean="0"/>
              <a:pPr/>
              <a:t>‹#›</a:t>
            </a:fld>
            <a:endParaRPr lang="en-US"/>
          </a:p>
        </p:txBody>
      </p:sp>
    </p:spTree>
    <p:extLst>
      <p:ext uri="{BB962C8B-B14F-4D97-AF65-F5344CB8AC3E}">
        <p14:creationId xmlns:p14="http://schemas.microsoft.com/office/powerpoint/2010/main" val="401284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791099-D656-4E75-8D0A-834D6931E222}" type="datetimeFigureOut">
              <a:rPr lang="en-US" smtClean="0"/>
              <a:pPr/>
              <a:t>11/21/2024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F2BE9-A781-4E85-9F25-0C4CA1EA9968}" type="slidenum">
              <a:rPr lang="en-US" smtClean="0"/>
              <a:pPr/>
              <a:t>‹#›</a:t>
            </a:fld>
            <a:endParaRPr lang="en-US"/>
          </a:p>
        </p:txBody>
      </p:sp>
    </p:spTree>
    <p:extLst>
      <p:ext uri="{BB962C8B-B14F-4D97-AF65-F5344CB8AC3E}">
        <p14:creationId xmlns:p14="http://schemas.microsoft.com/office/powerpoint/2010/main" val="210520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91099-D656-4E75-8D0A-834D6931E222}"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F2BE9-A781-4E85-9F25-0C4CA1EA9968}" type="slidenum">
              <a:rPr lang="en-US" smtClean="0"/>
              <a:pPr/>
              <a:t>‹#›</a:t>
            </a:fld>
            <a:endParaRPr lang="en-US"/>
          </a:p>
        </p:txBody>
      </p:sp>
    </p:spTree>
    <p:extLst>
      <p:ext uri="{BB962C8B-B14F-4D97-AF65-F5344CB8AC3E}">
        <p14:creationId xmlns:p14="http://schemas.microsoft.com/office/powerpoint/2010/main" val="8228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791099-D656-4E75-8D0A-834D6931E222}" type="datetimeFigureOut">
              <a:rPr lang="en-US" smtClean="0"/>
              <a:pPr/>
              <a:t>11/21/2024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F2BE9-A781-4E85-9F25-0C4CA1EA9968}"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72946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10.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E890-F9D8-873F-B47A-AA23987D7170}"/>
              </a:ext>
            </a:extLst>
          </p:cNvPr>
          <p:cNvSpPr>
            <a:spLocks noGrp="1"/>
          </p:cNvSpPr>
          <p:nvPr>
            <p:ph type="title"/>
          </p:nvPr>
        </p:nvSpPr>
        <p:spPr/>
        <p:txBody>
          <a:bodyPr>
            <a:noAutofit/>
          </a:bodyPr>
          <a:lstStyle/>
          <a:p>
            <a:pPr>
              <a:lnSpc>
                <a:spcPct val="150000"/>
              </a:lnSpc>
            </a:pPr>
            <a:r>
              <a:rPr lang="en-US" sz="4000" b="1" dirty="0">
                <a:latin typeface="Times New Roman" panose="02020603050405020304" pitchFamily="18" charset="0"/>
                <a:cs typeface="Times New Roman" panose="02020603050405020304" pitchFamily="18" charset="0"/>
              </a:rPr>
              <a:t>A Smart Safety App for Women's Protection</a:t>
            </a:r>
          </a:p>
        </p:txBody>
      </p:sp>
      <p:cxnSp>
        <p:nvCxnSpPr>
          <p:cNvPr id="14" name="Straight Connector 13">
            <a:extLst>
              <a:ext uri="{FF2B5EF4-FFF2-40B4-BE49-F238E27FC236}">
                <a16:creationId xmlns:a16="http://schemas.microsoft.com/office/drawing/2014/main" id="{6A8F38C8-908F-0396-0407-3411C0BFB6F2}"/>
              </a:ext>
            </a:extLst>
          </p:cNvPr>
          <p:cNvCxnSpPr>
            <a:cxnSpLocks/>
          </p:cNvCxnSpPr>
          <p:nvPr/>
        </p:nvCxnSpPr>
        <p:spPr>
          <a:xfrm flipH="1">
            <a:off x="-60385" y="6219645"/>
            <a:ext cx="12252385" cy="0"/>
          </a:xfrm>
          <a:prstGeom prst="line">
            <a:avLst/>
          </a:prstGeom>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274A7C18-438B-F78B-2C88-C72CE17C9E42}"/>
              </a:ext>
            </a:extLst>
          </p:cNvPr>
          <p:cNvSpPr/>
          <p:nvPr/>
        </p:nvSpPr>
        <p:spPr>
          <a:xfrm>
            <a:off x="6676846" y="5874589"/>
            <a:ext cx="4494362" cy="7073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C9988D4-C680-ED2A-7F34-AA6DB57A0732}"/>
              </a:ext>
            </a:extLst>
          </p:cNvPr>
          <p:cNvSpPr txBox="1"/>
          <p:nvPr/>
        </p:nvSpPr>
        <p:spPr>
          <a:xfrm>
            <a:off x="6590582" y="5943600"/>
            <a:ext cx="5063706"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Project Guide: </a:t>
            </a:r>
            <a:r>
              <a:rPr lang="en-US" dirty="0" err="1">
                <a:latin typeface="Times New Roman" panose="02020603050405020304" pitchFamily="18" charset="0"/>
                <a:cs typeface="Times New Roman" panose="02020603050405020304" pitchFamily="18" charset="0"/>
              </a:rPr>
              <a:t>Mrs</a:t>
            </a:r>
            <a:r>
              <a:rPr lang="en-US" dirty="0">
                <a:latin typeface="Times New Roman" panose="02020603050405020304" pitchFamily="18" charset="0"/>
                <a:cs typeface="Times New Roman" panose="02020603050405020304" pitchFamily="18" charset="0"/>
              </a:rPr>
              <a:t> S.GEETHA M.E., </a:t>
            </a:r>
          </a:p>
          <a:p>
            <a:endParaRPr lang="en-US" dirty="0">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30ADA024-8D2B-6CB9-C660-2C993BCD37F8}"/>
              </a:ext>
            </a:extLst>
          </p:cNvPr>
          <p:cNvSpPr>
            <a:spLocks noGrp="1"/>
          </p:cNvSpPr>
          <p:nvPr>
            <p:ph idx="1"/>
          </p:nvPr>
        </p:nvSpPr>
        <p:spPr>
          <a:xfrm>
            <a:off x="1096963" y="1846263"/>
            <a:ext cx="10058400" cy="4022725"/>
          </a:xfrm>
        </p:spPr>
        <p:txBody>
          <a:bodyPr>
            <a:normAutofit/>
          </a:bodyPr>
          <a:lstStyle/>
          <a:p>
            <a:r>
              <a:rPr lang="en-US" sz="3400" b="1" dirty="0">
                <a:latin typeface="Times New Roman" panose="02020603050405020304" pitchFamily="18" charset="0"/>
                <a:cs typeface="Times New Roman" panose="02020603050405020304" pitchFamily="18" charset="0"/>
              </a:rPr>
              <a:t>BATCH 12</a:t>
            </a:r>
          </a:p>
          <a:p>
            <a:r>
              <a:rPr lang="en-US" sz="2500" b="1" dirty="0">
                <a:latin typeface="Times New Roman" panose="02020603050405020304" pitchFamily="18" charset="0"/>
                <a:cs typeface="Times New Roman" panose="02020603050405020304" pitchFamily="18" charset="0"/>
              </a:rPr>
              <a:t>TEAM MEMBERS:</a:t>
            </a:r>
          </a:p>
          <a:p>
            <a:r>
              <a:rPr lang="en-US" dirty="0">
                <a:solidFill>
                  <a:schemeClr val="tx1"/>
                </a:solidFill>
                <a:latin typeface="Times New Roman" panose="02020603050405020304" pitchFamily="18" charset="0"/>
                <a:cs typeface="Times New Roman" panose="02020603050405020304" pitchFamily="18" charset="0"/>
              </a:rPr>
              <a:t>JEEVESHWARAN.J-811721243020</a:t>
            </a:r>
          </a:p>
          <a:p>
            <a:r>
              <a:rPr lang="en-US" dirty="0">
                <a:solidFill>
                  <a:schemeClr val="tx1"/>
                </a:solidFill>
                <a:latin typeface="Times New Roman" panose="02020603050405020304" pitchFamily="18" charset="0"/>
                <a:cs typeface="Times New Roman" panose="02020603050405020304" pitchFamily="18" charset="0"/>
              </a:rPr>
              <a:t>PRITESH.S-811721243040</a:t>
            </a:r>
          </a:p>
          <a:p>
            <a:r>
              <a:rPr lang="en-US" dirty="0">
                <a:solidFill>
                  <a:schemeClr val="tx1"/>
                </a:solidFill>
                <a:latin typeface="Times New Roman" panose="02020603050405020304" pitchFamily="18" charset="0"/>
                <a:cs typeface="Times New Roman" panose="02020603050405020304" pitchFamily="18" charset="0"/>
              </a:rPr>
              <a:t>PRIYAGANTH.K-811721243041</a:t>
            </a:r>
          </a:p>
          <a:p>
            <a:r>
              <a:rPr lang="en-US" dirty="0">
                <a:solidFill>
                  <a:schemeClr val="tx1"/>
                </a:solidFill>
                <a:latin typeface="Times New Roman" panose="02020603050405020304" pitchFamily="18" charset="0"/>
                <a:cs typeface="Times New Roman" panose="02020603050405020304" pitchFamily="18" charset="0"/>
              </a:rPr>
              <a:t>SANTHOSH.H.S-811721243048</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415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5C11-0790-A447-B872-66750D5DF5F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User Authentication</a:t>
            </a:r>
          </a:p>
        </p:txBody>
      </p:sp>
      <p:sp>
        <p:nvSpPr>
          <p:cNvPr id="3" name="Content Placeholder 2">
            <a:extLst>
              <a:ext uri="{FF2B5EF4-FFF2-40B4-BE49-F238E27FC236}">
                <a16:creationId xmlns:a16="http://schemas.microsoft.com/office/drawing/2014/main" id="{C7BC679D-C956-1FC9-4E69-E8F48514B9D8}"/>
              </a:ext>
            </a:extLst>
          </p:cNvPr>
          <p:cNvSpPr>
            <a:spLocks noGrp="1"/>
          </p:cNvSpPr>
          <p:nvPr>
            <p:ph sz="half" idx="1"/>
          </p:nvPr>
        </p:nvSpPr>
        <p:spPr>
          <a:xfrm>
            <a:off x="1097277" y="2099388"/>
            <a:ext cx="6572485" cy="3769706"/>
          </a:xfrm>
        </p:spPr>
        <p:txBody>
          <a:bodyPr>
            <a:normAutofit/>
          </a:bodyPr>
          <a:lstStyle/>
          <a:p>
            <a:pPr lvl="1">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During registration, users can add up to 5 emergency contacts (phone numbers).</a:t>
            </a:r>
          </a:p>
          <a:p>
            <a:pPr lvl="1">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Contacts can be added manually or imported from the phone’s contact list. </a:t>
            </a:r>
          </a:p>
          <a:p>
            <a:pPr lvl="1">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Option to assign a priority level to each contact for sequential alerts.</a:t>
            </a:r>
            <a:endParaRPr lang="en-IN"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36EAB3C-CFE5-6DAA-2961-5329D40D15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91909" y="1846263"/>
            <a:ext cx="2502814" cy="4022725"/>
          </a:xfrm>
        </p:spPr>
      </p:pic>
      <p:pic>
        <p:nvPicPr>
          <p:cNvPr id="5" name="Picture 4">
            <a:extLst>
              <a:ext uri="{FF2B5EF4-FFF2-40B4-BE49-F238E27FC236}">
                <a16:creationId xmlns:a16="http://schemas.microsoft.com/office/drawing/2014/main" id="{CE3B1190-5BEC-2982-967B-4211858A9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1909" y="1846263"/>
            <a:ext cx="2502814" cy="4064000"/>
          </a:xfrm>
          <a:prstGeom prst="rect">
            <a:avLst/>
          </a:prstGeom>
        </p:spPr>
      </p:pic>
    </p:spTree>
    <p:extLst>
      <p:ext uri="{BB962C8B-B14F-4D97-AF65-F5344CB8AC3E}">
        <p14:creationId xmlns:p14="http://schemas.microsoft.com/office/powerpoint/2010/main" val="162440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5883-66B7-E685-CED1-C151653207D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Emergency Alert System</a:t>
            </a:r>
          </a:p>
        </p:txBody>
      </p:sp>
      <p:sp>
        <p:nvSpPr>
          <p:cNvPr id="3" name="Content Placeholder 2">
            <a:extLst>
              <a:ext uri="{FF2B5EF4-FFF2-40B4-BE49-F238E27FC236}">
                <a16:creationId xmlns:a16="http://schemas.microsoft.com/office/drawing/2014/main" id="{00A27270-0FDA-E09C-EE02-C6D9D5B969BA}"/>
              </a:ext>
            </a:extLst>
          </p:cNvPr>
          <p:cNvSpPr>
            <a:spLocks noGrp="1"/>
          </p:cNvSpPr>
          <p:nvPr>
            <p:ph sz="half" idx="1"/>
          </p:nvPr>
        </p:nvSpPr>
        <p:spPr>
          <a:xfrm>
            <a:off x="1097280" y="2155370"/>
            <a:ext cx="6609808" cy="3592425"/>
          </a:xfrm>
        </p:spPr>
        <p:txBody>
          <a:bodyPr>
            <a:normAutofit/>
          </a:bodyPr>
          <a:lstStyle/>
          <a:p>
            <a:pPr lvl="1">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SOS Button: A prominent button to send instant alerts during emergencies.</a:t>
            </a:r>
          </a:p>
          <a:p>
            <a:pPr lvl="1">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Emergency Message: Pre-configured alert messages with real-time location.</a:t>
            </a:r>
          </a:p>
          <a:p>
            <a:pPr lvl="1">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Voice Command Activation: Activate alerts via predefined voice commands . </a:t>
            </a:r>
          </a:p>
          <a:p>
            <a:pPr lvl="1">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Shake to Trigger: Initiate SOS by shaking the device.</a:t>
            </a:r>
          </a:p>
        </p:txBody>
      </p:sp>
      <p:pic>
        <p:nvPicPr>
          <p:cNvPr id="6" name="Content Placeholder 5">
            <a:extLst>
              <a:ext uri="{FF2B5EF4-FFF2-40B4-BE49-F238E27FC236}">
                <a16:creationId xmlns:a16="http://schemas.microsoft.com/office/drawing/2014/main" id="{8A43B3D6-7B6D-43BE-79DC-245A01047D9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643668" y="1854890"/>
            <a:ext cx="2372264" cy="4022725"/>
          </a:xfrm>
        </p:spPr>
      </p:pic>
    </p:spTree>
    <p:extLst>
      <p:ext uri="{BB962C8B-B14F-4D97-AF65-F5344CB8AC3E}">
        <p14:creationId xmlns:p14="http://schemas.microsoft.com/office/powerpoint/2010/main" val="367586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635C-6CDD-B84D-35A5-EBAB67422F1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Real-Time Location Sharing</a:t>
            </a:r>
          </a:p>
        </p:txBody>
      </p:sp>
      <p:sp>
        <p:nvSpPr>
          <p:cNvPr id="3" name="Content Placeholder 2">
            <a:extLst>
              <a:ext uri="{FF2B5EF4-FFF2-40B4-BE49-F238E27FC236}">
                <a16:creationId xmlns:a16="http://schemas.microsoft.com/office/drawing/2014/main" id="{E639548E-8A75-718C-EFAB-BE2E2C9D1291}"/>
              </a:ext>
            </a:extLst>
          </p:cNvPr>
          <p:cNvSpPr>
            <a:spLocks noGrp="1"/>
          </p:cNvSpPr>
          <p:nvPr>
            <p:ph sz="half" idx="1"/>
          </p:nvPr>
        </p:nvSpPr>
        <p:spPr>
          <a:xfrm>
            <a:off x="1097280" y="2126517"/>
            <a:ext cx="6768428" cy="3461796"/>
          </a:xfrm>
        </p:spPr>
        <p:txBody>
          <a:bodyPr>
            <a:noAutofit/>
          </a:bodyPr>
          <a:lstStyle/>
          <a:p>
            <a:pPr lvl="1">
              <a:lnSpc>
                <a:spcPct val="150000"/>
              </a:lnSpc>
              <a:buFont typeface="Wingdings" panose="05000000000000000000" pitchFamily="2" charset="2"/>
              <a:buChar char="q"/>
            </a:pPr>
            <a:r>
              <a:rPr lang="en-US" sz="2000" dirty="0"/>
              <a:t>Share real-time GPS location updates with selected emergency contacts.</a:t>
            </a:r>
          </a:p>
          <a:p>
            <a:pPr lvl="1">
              <a:lnSpc>
                <a:spcPct val="150000"/>
              </a:lnSpc>
              <a:buFont typeface="Wingdings" panose="05000000000000000000" pitchFamily="2" charset="2"/>
              <a:buChar char="q"/>
            </a:pPr>
            <a:r>
              <a:rPr lang="en-US" sz="2000" dirty="0"/>
              <a:t>Automatic activation when an SOS alert is triggered.</a:t>
            </a:r>
          </a:p>
          <a:p>
            <a:pPr lvl="1">
              <a:lnSpc>
                <a:spcPct val="150000"/>
              </a:lnSpc>
              <a:buFont typeface="Wingdings" panose="05000000000000000000" pitchFamily="2" charset="2"/>
              <a:buChar char="q"/>
            </a:pPr>
            <a:r>
              <a:rPr lang="en-US" sz="2000" dirty="0"/>
              <a:t>Display the user’s current location on a map interface for contacts.</a:t>
            </a:r>
          </a:p>
          <a:p>
            <a:pPr lvl="1">
              <a:lnSpc>
                <a:spcPct val="150000"/>
              </a:lnSpc>
              <a:buFont typeface="Wingdings" panose="05000000000000000000" pitchFamily="2" charset="2"/>
              <a:buChar char="q"/>
            </a:pPr>
            <a:r>
              <a:rPr lang="en-US" sz="2000" dirty="0"/>
              <a:t>Include a link to view the location on Google Maps or similar platforms.</a:t>
            </a:r>
            <a:endParaRPr lang="en-IN" sz="2000" dirty="0"/>
          </a:p>
        </p:txBody>
      </p:sp>
      <p:pic>
        <p:nvPicPr>
          <p:cNvPr id="6" name="Content Placeholder 5">
            <a:extLst>
              <a:ext uri="{FF2B5EF4-FFF2-40B4-BE49-F238E27FC236}">
                <a16:creationId xmlns:a16="http://schemas.microsoft.com/office/drawing/2014/main" id="{6E4F9188-8D53-1C68-F749-42AA4C847EE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05645" y="1846052"/>
            <a:ext cx="2238598" cy="4022725"/>
          </a:xfrm>
        </p:spPr>
      </p:pic>
    </p:spTree>
    <p:extLst>
      <p:ext uri="{BB962C8B-B14F-4D97-AF65-F5344CB8AC3E}">
        <p14:creationId xmlns:p14="http://schemas.microsoft.com/office/powerpoint/2010/main" val="1158907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A57D-1B87-4E58-683A-5A7B8D3AE5D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Alerts and Notifications</a:t>
            </a:r>
          </a:p>
        </p:txBody>
      </p:sp>
      <p:sp>
        <p:nvSpPr>
          <p:cNvPr id="3" name="Content Placeholder 2">
            <a:extLst>
              <a:ext uri="{FF2B5EF4-FFF2-40B4-BE49-F238E27FC236}">
                <a16:creationId xmlns:a16="http://schemas.microsoft.com/office/drawing/2014/main" id="{9C7749F4-6EBD-9BCD-B1AA-4D8C0869105C}"/>
              </a:ext>
            </a:extLst>
          </p:cNvPr>
          <p:cNvSpPr>
            <a:spLocks noGrp="1"/>
          </p:cNvSpPr>
          <p:nvPr>
            <p:ph sz="half" idx="1"/>
          </p:nvPr>
        </p:nvSpPr>
        <p:spPr>
          <a:xfrm>
            <a:off x="1097278" y="2230016"/>
            <a:ext cx="6740436" cy="3639077"/>
          </a:xfrm>
        </p:spPr>
        <p:txBody>
          <a:bodyPr>
            <a:normAutofit/>
          </a:bodyPr>
          <a:lstStyle/>
          <a:p>
            <a:pPr lvl="1">
              <a:lnSpc>
                <a:spcPct val="150000"/>
              </a:lnSpc>
              <a:buFont typeface="Wingdings" panose="05000000000000000000" pitchFamily="2" charset="2"/>
              <a:buChar char="q"/>
            </a:pPr>
            <a:r>
              <a:rPr lang="en-US" sz="2000" dirty="0"/>
              <a:t>Sends pre-configured alert messages to emergency contacts         with real-time location details.</a:t>
            </a:r>
          </a:p>
          <a:p>
            <a:pPr lvl="1">
              <a:lnSpc>
                <a:spcPct val="150000"/>
              </a:lnSpc>
              <a:buFont typeface="Wingdings" panose="05000000000000000000" pitchFamily="2" charset="2"/>
              <a:buChar char="q"/>
            </a:pPr>
            <a:r>
              <a:rPr lang="en-US" sz="2000" dirty="0"/>
              <a:t>Alerts are delivered via </a:t>
            </a:r>
            <a:r>
              <a:rPr lang="en-US" sz="2000" dirty="0" err="1"/>
              <a:t>sms</a:t>
            </a:r>
            <a:r>
              <a:rPr lang="en-US" sz="2000" dirty="0"/>
              <a:t> in app notifications </a:t>
            </a:r>
          </a:p>
          <a:p>
            <a:pPr lvl="1">
              <a:lnSpc>
                <a:spcPct val="150000"/>
              </a:lnSpc>
              <a:buFont typeface="Wingdings" panose="05000000000000000000" pitchFamily="2" charset="2"/>
              <a:buChar char="q"/>
            </a:pPr>
            <a:r>
              <a:rPr lang="en-US" sz="2000" dirty="0"/>
              <a:t>Alerts can be automatically sent to local police, ambulance, or fire services (if enabled).</a:t>
            </a:r>
            <a:endParaRPr lang="en-IN" sz="2000" dirty="0"/>
          </a:p>
        </p:txBody>
      </p:sp>
      <p:pic>
        <p:nvPicPr>
          <p:cNvPr id="6" name="Content Placeholder 5">
            <a:extLst>
              <a:ext uri="{FF2B5EF4-FFF2-40B4-BE49-F238E27FC236}">
                <a16:creationId xmlns:a16="http://schemas.microsoft.com/office/drawing/2014/main" id="{5C466F5B-67FF-316E-7E19-B8AE446FB67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798944" y="1846368"/>
            <a:ext cx="2162024" cy="4022725"/>
          </a:xfrm>
        </p:spPr>
      </p:pic>
    </p:spTree>
    <p:extLst>
      <p:ext uri="{BB962C8B-B14F-4D97-AF65-F5344CB8AC3E}">
        <p14:creationId xmlns:p14="http://schemas.microsoft.com/office/powerpoint/2010/main" val="44878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q"/>
            </a:pPr>
            <a:r>
              <a:rPr lang="en-US" dirty="0"/>
              <a:t>The Women's Safety App provides a practical and innovative solution to address critical safety concerns. With features like real-time location sharing, emergency alerts, and quick access to help, the app empowers women to feel secure in any situation.</a:t>
            </a:r>
          </a:p>
          <a:p>
            <a:pPr>
              <a:lnSpc>
                <a:spcPct val="150000"/>
              </a:lnSpc>
              <a:buFont typeface="Wingdings" panose="05000000000000000000" pitchFamily="2" charset="2"/>
              <a:buChar char="q"/>
            </a:pPr>
            <a:r>
              <a:rPr lang="en-US" dirty="0"/>
              <a:t> This tool bridges technology and personal safety, offering reliability and ease of use.</a:t>
            </a:r>
          </a:p>
          <a:p>
            <a:pPr>
              <a:lnSpc>
                <a:spcPct val="150000"/>
              </a:lnSpc>
              <a:buFont typeface="Wingdings" panose="05000000000000000000" pitchFamily="2" charset="2"/>
              <a:buChar char="q"/>
            </a:pPr>
            <a:r>
              <a:rPr lang="en-US" dirty="0"/>
              <a:t> It reflects a step toward ensuring that every woman can confidently embrace her freedom without fear.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857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4714" y="2581359"/>
            <a:ext cx="8630965" cy="3287734"/>
          </a:xfrm>
        </p:spPr>
        <p:txBody>
          <a:bodyPr>
            <a:normAutofit/>
          </a:bodyPr>
          <a:lstStyle/>
          <a:p>
            <a:pPr>
              <a:buNone/>
            </a:pPr>
            <a:r>
              <a:rPr lang="en-US" dirty="0"/>
              <a:t>                                                                                                 </a:t>
            </a:r>
          </a:p>
          <a:p>
            <a:pPr>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527CF0AA-7396-F2E1-DFD6-AB3BED3EDB1B}"/>
                  </a:ext>
                </a:extLst>
              </p14:cNvPr>
              <p14:cNvContentPartPr/>
              <p14:nvPr/>
            </p14:nvContentPartPr>
            <p14:xfrm>
              <a:off x="1028880" y="1629000"/>
              <a:ext cx="9560160" cy="793800"/>
            </p14:xfrm>
          </p:contentPart>
        </mc:Choice>
        <mc:Fallback xmlns="">
          <p:pic>
            <p:nvPicPr>
              <p:cNvPr id="9" name="Ink 8">
                <a:extLst>
                  <a:ext uri="{FF2B5EF4-FFF2-40B4-BE49-F238E27FC236}">
                    <a16:creationId xmlns:a16="http://schemas.microsoft.com/office/drawing/2014/main" id="{527CF0AA-7396-F2E1-DFD6-AB3BED3EDB1B}"/>
                  </a:ext>
                </a:extLst>
              </p:cNvPr>
              <p:cNvPicPr/>
              <p:nvPr/>
            </p:nvPicPr>
            <p:blipFill>
              <a:blip r:embed="rId3"/>
              <a:stretch>
                <a:fillRect/>
              </a:stretch>
            </p:blipFill>
            <p:spPr>
              <a:xfrm>
                <a:off x="965880" y="1566000"/>
                <a:ext cx="9685800" cy="919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3BFF08EC-56A1-A582-59C8-846439ADC58E}"/>
                  </a:ext>
                </a:extLst>
              </p14:cNvPr>
              <p14:cNvContentPartPr/>
              <p14:nvPr/>
            </p14:nvContentPartPr>
            <p14:xfrm>
              <a:off x="6488280" y="1659960"/>
              <a:ext cx="4825080" cy="588240"/>
            </p14:xfrm>
          </p:contentPart>
        </mc:Choice>
        <mc:Fallback xmlns="">
          <p:pic>
            <p:nvPicPr>
              <p:cNvPr id="10" name="Ink 9">
                <a:extLst>
                  <a:ext uri="{FF2B5EF4-FFF2-40B4-BE49-F238E27FC236}">
                    <a16:creationId xmlns:a16="http://schemas.microsoft.com/office/drawing/2014/main" id="{3BFF08EC-56A1-A582-59C8-846439ADC58E}"/>
                  </a:ext>
                </a:extLst>
              </p:cNvPr>
              <p:cNvPicPr/>
              <p:nvPr/>
            </p:nvPicPr>
            <p:blipFill>
              <a:blip r:embed="rId5"/>
              <a:stretch>
                <a:fillRect/>
              </a:stretch>
            </p:blipFill>
            <p:spPr>
              <a:xfrm>
                <a:off x="6425640" y="1597320"/>
                <a:ext cx="4950720" cy="713880"/>
              </a:xfrm>
              <a:prstGeom prst="rect">
                <a:avLst/>
              </a:prstGeom>
            </p:spPr>
          </p:pic>
        </mc:Fallback>
      </mc:AlternateContent>
      <p:pic>
        <p:nvPicPr>
          <p:cNvPr id="4" name="Picture 3">
            <a:extLst>
              <a:ext uri="{FF2B5EF4-FFF2-40B4-BE49-F238E27FC236}">
                <a16:creationId xmlns:a16="http://schemas.microsoft.com/office/drawing/2014/main" id="{6F81D96D-A27F-7B32-75AA-3118E46A56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7503" y="1074864"/>
            <a:ext cx="4522914" cy="45029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5C30-FE3E-F622-93C9-CE5B56645A5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55EC697A-F88C-73AA-F6DC-438043C9D810}"/>
              </a:ext>
            </a:extLst>
          </p:cNvPr>
          <p:cNvSpPr>
            <a:spLocks noGrp="1"/>
          </p:cNvSpPr>
          <p:nvPr>
            <p:ph idx="1"/>
          </p:nvPr>
        </p:nvSpPr>
        <p:spPr>
          <a:xfrm>
            <a:off x="1097280" y="1845734"/>
            <a:ext cx="10151565" cy="4023360"/>
          </a:xfrm>
        </p:spPr>
        <p:txBody>
          <a:bodyPr>
            <a:normAutofit/>
          </a:bodyPr>
          <a:lstStyle/>
          <a:p>
            <a:pPr>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To provide a quick and easy way to alert trusted contacts or emergency services in case of danger or distress. </a:t>
            </a:r>
          </a:p>
          <a:p>
            <a:pPr>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To enable location tracking and sharing with selected people for safety purposes.</a:t>
            </a:r>
          </a:p>
          <a:p>
            <a:pPr>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To offer useful information and advice on how to deal with various situations that may compromise women’s safety.</a:t>
            </a:r>
          </a:p>
        </p:txBody>
      </p:sp>
    </p:spTree>
    <p:extLst>
      <p:ext uri="{BB962C8B-B14F-4D97-AF65-F5344CB8AC3E}">
        <p14:creationId xmlns:p14="http://schemas.microsoft.com/office/powerpoint/2010/main" val="83827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DC74E-96DF-ADA9-E593-272BDDDD12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DF0BD-99FD-FC37-C9DD-7CC71275454C}"/>
              </a:ext>
            </a:extLst>
          </p:cNvPr>
          <p:cNvSpPr>
            <a:spLocks noGrp="1"/>
          </p:cNvSpPr>
          <p:nvPr>
            <p:ph type="title"/>
          </p:nvPr>
        </p:nvSpPr>
        <p:spPr>
          <a:xfrm>
            <a:off x="1097280" y="263527"/>
            <a:ext cx="10058400" cy="1450757"/>
          </a:xfrm>
        </p:spPr>
        <p:txBody>
          <a:bodyPr/>
          <a:lstStyle/>
          <a:p>
            <a:r>
              <a:rPr lang="en-US"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71D6DC0D-089A-6FA2-952D-ACED00C4B4B1}"/>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All the existing systems must be connected to the GPRS service to work properly, hence cannot be used during emergency if there is no internet connectivity.   Monitoring was tedious. </a:t>
            </a:r>
          </a:p>
          <a:p>
            <a:pPr>
              <a:lnSpc>
                <a:spcPct val="150000"/>
              </a:lnSpc>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SCREAM ALARM:</a:t>
            </a:r>
            <a:r>
              <a:rPr lang="en-US" sz="1600" dirty="0">
                <a:latin typeface="Times New Roman" panose="02020603050405020304" pitchFamily="18" charset="0"/>
                <a:cs typeface="Times New Roman" panose="02020603050405020304" pitchFamily="18" charset="0"/>
              </a:rPr>
              <a:t>The generated scream is in a woman’s voice is severely helpful in discouraging the potential strong trouble makers.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POLICE NEARBY: </a:t>
            </a:r>
            <a:r>
              <a:rPr lang="en-US" sz="1600" dirty="0">
                <a:latin typeface="Times New Roman" panose="02020603050405020304" pitchFamily="18" charset="0"/>
                <a:cs typeface="Times New Roman" panose="02020603050405020304" pitchFamily="18" charset="0"/>
              </a:rPr>
              <a:t>The police nearby scanner android app is built with the aim to connect citizens &amp; students to their nearest police stations city wise at one click and will permit the community to become more involved right from your Android Smart phones.</a:t>
            </a:r>
          </a:p>
          <a:p>
            <a:pPr>
              <a:lnSpc>
                <a:spcPct val="150000"/>
              </a:lnSpc>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The disadvantages of using these applications are they only send the alert messages to the police not to the saved contacts.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77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3527"/>
            <a:ext cx="10058400" cy="1450757"/>
          </a:xfrm>
        </p:spPr>
        <p:txBody>
          <a:bodyPr/>
          <a:lstStyle/>
          <a:p>
            <a:r>
              <a:rPr lang="en-US"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proposed system, the user writes the message content and also selects the contacts to which the message has to be sent and save it. So, when she is in some danger she just tilt the phone the warning is send to the contact list and the message stored will be sent to those numbers he has added in this application. So that he can receive the help in correct time.</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  The women safety laws and self defense laws will help in some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troble</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  Self defense method are provide with </a:t>
            </a:r>
            <a:r>
              <a:rPr lang="en-US" sz="1800" dirty="0" err="1">
                <a:latin typeface="Times New Roman" panose="02020603050405020304" pitchFamily="18" charset="0"/>
                <a:ea typeface="Calibri" panose="020F0502020204030204" pitchFamily="34" charset="0"/>
                <a:cs typeface="Times New Roman" panose="02020603050405020304" pitchFamily="18" charset="0"/>
              </a:rPr>
              <a:t>youtube</a:t>
            </a:r>
            <a:r>
              <a:rPr lang="en-US" sz="1800" dirty="0">
                <a:latin typeface="Times New Roman" panose="02020603050405020304" pitchFamily="18" charset="0"/>
                <a:ea typeface="Calibri" panose="020F0502020204030204" pitchFamily="34" charset="0"/>
                <a:cs typeface="Times New Roman" panose="02020603050405020304" pitchFamily="18" charset="0"/>
              </a:rPr>
              <a:t> links. </a:t>
            </a:r>
          </a:p>
          <a:p>
            <a:pPr>
              <a:lnSpc>
                <a:spcPct val="150000"/>
              </a:lnSpc>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  The message will sent in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sms</a:t>
            </a:r>
            <a:r>
              <a:rPr lang="en-US" sz="1800" dirty="0">
                <a:latin typeface="Times New Roman" panose="02020603050405020304" pitchFamily="18" charset="0"/>
                <a:ea typeface="Calibri" panose="020F0502020204030204" pitchFamily="34" charset="0"/>
                <a:cs typeface="Times New Roman" panose="02020603050405020304" pitchFamily="18" charset="0"/>
              </a:rPr>
              <a:t> methods so there is no need of internet.</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3527"/>
            <a:ext cx="10058400" cy="1450757"/>
          </a:xfrm>
        </p:spPr>
        <p:txBody>
          <a:bodyPr/>
          <a:lstStyle/>
          <a:p>
            <a:r>
              <a:rPr lang="en-US" b="1" dirty="0">
                <a:latin typeface="Times New Roman" panose="02020603050405020304" pitchFamily="18" charset="0"/>
                <a:cs typeface="Times New Roman" panose="02020603050405020304" pitchFamily="18" charset="0"/>
              </a:rPr>
              <a:t>LITERATURE SURVEY</a:t>
            </a:r>
          </a:p>
        </p:txBody>
      </p:sp>
      <p:graphicFrame>
        <p:nvGraphicFramePr>
          <p:cNvPr id="3" name="Content Placeholder 8">
            <a:extLst>
              <a:ext uri="{FF2B5EF4-FFF2-40B4-BE49-F238E27FC236}">
                <a16:creationId xmlns:a16="http://schemas.microsoft.com/office/drawing/2014/main" id="{FFDC28CE-8E93-F841-4AD0-B3E7B9AAEAA3}"/>
              </a:ext>
            </a:extLst>
          </p:cNvPr>
          <p:cNvGraphicFramePr>
            <a:graphicFrameLocks/>
          </p:cNvGraphicFramePr>
          <p:nvPr>
            <p:extLst>
              <p:ext uri="{D42A27DB-BD31-4B8C-83A1-F6EECF244321}">
                <p14:modId xmlns:p14="http://schemas.microsoft.com/office/powerpoint/2010/main" val="2171133468"/>
              </p:ext>
            </p:extLst>
          </p:nvPr>
        </p:nvGraphicFramePr>
        <p:xfrm>
          <a:off x="-1" y="1880558"/>
          <a:ext cx="12192001" cy="5875101"/>
        </p:xfrm>
        <a:graphic>
          <a:graphicData uri="http://schemas.openxmlformats.org/drawingml/2006/table">
            <a:tbl>
              <a:tblPr firstRow="1" bandRow="1">
                <a:tableStyleId>{5C22544A-7EE6-4342-B048-85BDC9FD1C3A}</a:tableStyleId>
              </a:tblPr>
              <a:tblGrid>
                <a:gridCol w="810883">
                  <a:extLst>
                    <a:ext uri="{9D8B030D-6E8A-4147-A177-3AD203B41FA5}">
                      <a16:colId xmlns:a16="http://schemas.microsoft.com/office/drawing/2014/main" val="20000"/>
                    </a:ext>
                  </a:extLst>
                </a:gridCol>
                <a:gridCol w="2368921">
                  <a:extLst>
                    <a:ext uri="{9D8B030D-6E8A-4147-A177-3AD203B41FA5}">
                      <a16:colId xmlns:a16="http://schemas.microsoft.com/office/drawing/2014/main" val="20001"/>
                    </a:ext>
                  </a:extLst>
                </a:gridCol>
                <a:gridCol w="2026508">
                  <a:extLst>
                    <a:ext uri="{9D8B030D-6E8A-4147-A177-3AD203B41FA5}">
                      <a16:colId xmlns:a16="http://schemas.microsoft.com/office/drawing/2014/main" val="20002"/>
                    </a:ext>
                  </a:extLst>
                </a:gridCol>
                <a:gridCol w="1756532">
                  <a:extLst>
                    <a:ext uri="{9D8B030D-6E8A-4147-A177-3AD203B41FA5}">
                      <a16:colId xmlns:a16="http://schemas.microsoft.com/office/drawing/2014/main" val="20003"/>
                    </a:ext>
                  </a:extLst>
                </a:gridCol>
                <a:gridCol w="1791561">
                  <a:extLst>
                    <a:ext uri="{9D8B030D-6E8A-4147-A177-3AD203B41FA5}">
                      <a16:colId xmlns:a16="http://schemas.microsoft.com/office/drawing/2014/main" val="20004"/>
                    </a:ext>
                  </a:extLst>
                </a:gridCol>
                <a:gridCol w="1826948">
                  <a:extLst>
                    <a:ext uri="{9D8B030D-6E8A-4147-A177-3AD203B41FA5}">
                      <a16:colId xmlns:a16="http://schemas.microsoft.com/office/drawing/2014/main" val="20005"/>
                    </a:ext>
                  </a:extLst>
                </a:gridCol>
                <a:gridCol w="1610648">
                  <a:extLst>
                    <a:ext uri="{9D8B030D-6E8A-4147-A177-3AD203B41FA5}">
                      <a16:colId xmlns:a16="http://schemas.microsoft.com/office/drawing/2014/main" val="20006"/>
                    </a:ext>
                  </a:extLst>
                </a:gridCol>
              </a:tblGrid>
              <a:tr h="1546941">
                <a:tc>
                  <a:txBody>
                    <a:bodyPr/>
                    <a:lstStyle/>
                    <a:p>
                      <a:r>
                        <a:rPr lang="en-US" sz="1600" dirty="0">
                          <a:latin typeface="Times New Roman" panose="02020603050405020304" pitchFamily="18" charset="0"/>
                          <a:cs typeface="Times New Roman" panose="02020603050405020304" pitchFamily="18" charset="0"/>
                        </a:rPr>
                        <a:t>S.NO</a:t>
                      </a:r>
                    </a:p>
                  </a:txBody>
                  <a:tcPr>
                    <a:solidFill>
                      <a:schemeClr val="bg1">
                        <a:lumMod val="75000"/>
                      </a:schemeClr>
                    </a:solidFill>
                  </a:tcPr>
                </a:tc>
                <a:tc>
                  <a:txBody>
                    <a:bodyPr/>
                    <a:lstStyle/>
                    <a:p>
                      <a:r>
                        <a:rPr lang="en-US" sz="1600" dirty="0">
                          <a:latin typeface="Times New Roman" panose="02020603050405020304" pitchFamily="18" charset="0"/>
                          <a:cs typeface="Times New Roman" panose="02020603050405020304" pitchFamily="18" charset="0"/>
                        </a:rPr>
                        <a:t>TITLE</a:t>
                      </a:r>
                    </a:p>
                  </a:txBody>
                  <a:tcPr>
                    <a:solidFill>
                      <a:schemeClr val="bg1">
                        <a:lumMod val="75000"/>
                      </a:schemeClr>
                    </a:solidFill>
                  </a:tcPr>
                </a:tc>
                <a:tc>
                  <a:txBody>
                    <a:bodyPr/>
                    <a:lstStyle/>
                    <a:p>
                      <a:r>
                        <a:rPr lang="en-US" sz="1600" dirty="0">
                          <a:latin typeface="Times New Roman" panose="02020603050405020304" pitchFamily="18" charset="0"/>
                          <a:cs typeface="Times New Roman" panose="02020603050405020304" pitchFamily="18" charset="0"/>
                        </a:rPr>
                        <a:t>YEAR OF PUBLICATION</a:t>
                      </a:r>
                    </a:p>
                  </a:txBody>
                  <a:tcPr>
                    <a:solidFill>
                      <a:schemeClr val="bg1">
                        <a:lumMod val="75000"/>
                      </a:schemeClr>
                    </a:solidFill>
                  </a:tcPr>
                </a:tc>
                <a:tc>
                  <a:txBody>
                    <a:bodyPr/>
                    <a:lstStyle/>
                    <a:p>
                      <a:r>
                        <a:rPr lang="en-US" sz="1600" dirty="0">
                          <a:latin typeface="Times New Roman" panose="02020603050405020304" pitchFamily="18" charset="0"/>
                          <a:cs typeface="Times New Roman" panose="02020603050405020304" pitchFamily="18" charset="0"/>
                        </a:rPr>
                        <a:t>AUTHORS</a:t>
                      </a:r>
                    </a:p>
                  </a:txBody>
                  <a:tcPr>
                    <a:solidFill>
                      <a:schemeClr val="bg1">
                        <a:lumMod val="75000"/>
                      </a:schemeClr>
                    </a:solidFill>
                  </a:tcPr>
                </a:tc>
                <a:tc>
                  <a:txBody>
                    <a:bodyPr/>
                    <a:lstStyle/>
                    <a:p>
                      <a:r>
                        <a:rPr lang="en-US" sz="1600" dirty="0">
                          <a:latin typeface="Times New Roman" panose="02020603050405020304" pitchFamily="18" charset="0"/>
                          <a:cs typeface="Times New Roman" panose="02020603050405020304" pitchFamily="18" charset="0"/>
                        </a:rPr>
                        <a:t>ALGORITHMS USED</a:t>
                      </a:r>
                    </a:p>
                  </a:txBody>
                  <a:tcPr>
                    <a:solidFill>
                      <a:schemeClr val="bg1">
                        <a:lumMod val="75000"/>
                      </a:schemeClr>
                    </a:solidFill>
                  </a:tcPr>
                </a:tc>
                <a:tc>
                  <a:txBody>
                    <a:bodyPr/>
                    <a:lstStyle/>
                    <a:p>
                      <a:r>
                        <a:rPr lang="en-US" sz="1600" dirty="0">
                          <a:latin typeface="Times New Roman" panose="02020603050405020304" pitchFamily="18" charset="0"/>
                          <a:cs typeface="Times New Roman" panose="02020603050405020304" pitchFamily="18" charset="0"/>
                        </a:rPr>
                        <a:t>MERITS</a:t>
                      </a:r>
                    </a:p>
                  </a:txBody>
                  <a:tcPr>
                    <a:solidFill>
                      <a:schemeClr val="bg1">
                        <a:lumMod val="75000"/>
                      </a:schemeClr>
                    </a:solidFill>
                  </a:tcPr>
                </a:tc>
                <a:tc>
                  <a:txBody>
                    <a:bodyPr/>
                    <a:lstStyle/>
                    <a:p>
                      <a:r>
                        <a:rPr lang="en-US" sz="1600" dirty="0">
                          <a:latin typeface="Times New Roman" panose="02020603050405020304" pitchFamily="18" charset="0"/>
                          <a:cs typeface="Times New Roman" panose="02020603050405020304" pitchFamily="18" charset="0"/>
                        </a:rPr>
                        <a:t>DEMERITS</a:t>
                      </a:r>
                    </a:p>
                  </a:txBody>
                  <a:tcPr>
                    <a:solidFill>
                      <a:schemeClr val="bg1">
                        <a:lumMod val="75000"/>
                      </a:schemeClr>
                    </a:solidFill>
                  </a:tcPr>
                </a:tc>
                <a:extLst>
                  <a:ext uri="{0D108BD9-81ED-4DB2-BD59-A6C34878D82A}">
                    <a16:rowId xmlns:a16="http://schemas.microsoft.com/office/drawing/2014/main" val="10000"/>
                  </a:ext>
                </a:extLst>
              </a:tr>
              <a:tr h="1641877">
                <a:tc>
                  <a:txBody>
                    <a:bodyPr/>
                    <a:lstStyle/>
                    <a:p>
                      <a:pPr algn="ctr"/>
                      <a:r>
                        <a:rPr lang="en-US" sz="1600" dirty="0">
                          <a:latin typeface="Times New Roman" panose="02020603050405020304" pitchFamily="18" charset="0"/>
                          <a:cs typeface="Times New Roman" panose="02020603050405020304" pitchFamily="18" charset="0"/>
                        </a:rPr>
                        <a:t>1.</a:t>
                      </a:r>
                    </a:p>
                  </a:txBody>
                  <a:tcPr>
                    <a:solidFill>
                      <a:schemeClr val="bg1">
                        <a:lumMod val="85000"/>
                      </a:schemeClr>
                    </a:solidFill>
                  </a:tcPr>
                </a:tc>
                <a:tc>
                  <a:txBody>
                    <a:bodyPr/>
                    <a:lstStyle/>
                    <a:p>
                      <a:r>
                        <a:rPr lang="en-US" sz="1600" dirty="0">
                          <a:latin typeface="Times New Roman" panose="02020603050405020304" pitchFamily="18" charset="0"/>
                          <a:cs typeface="Times New Roman" panose="02020603050405020304" pitchFamily="18" charset="0"/>
                        </a:rPr>
                        <a:t>The Role of IoT in Woman’s Safety: A Systematic Literature Review</a:t>
                      </a:r>
                    </a:p>
                  </a:txBody>
                  <a:tcPr>
                    <a:solidFill>
                      <a:schemeClr val="bg1">
                        <a:lumMod val="85000"/>
                      </a:schemeClr>
                    </a:solidFill>
                  </a:tcPr>
                </a:tc>
                <a:tc>
                  <a:txBody>
                    <a:bodyPr/>
                    <a:lstStyle/>
                    <a:p>
                      <a:r>
                        <a:rPr lang="en-US" sz="1600" dirty="0">
                          <a:latin typeface="Times New Roman" panose="02020603050405020304" pitchFamily="18" charset="0"/>
                          <a:cs typeface="Times New Roman" panose="02020603050405020304" pitchFamily="18" charset="0"/>
                        </a:rPr>
                        <a:t>2023</a:t>
                      </a:r>
                    </a:p>
                  </a:txBody>
                  <a:tcPr>
                    <a:solidFill>
                      <a:schemeClr val="bg1">
                        <a:lumMod val="85000"/>
                      </a:schemeClr>
                    </a:solidFill>
                  </a:tcPr>
                </a:tc>
                <a:tc>
                  <a:txBody>
                    <a:bodyPr/>
                    <a:lstStyle/>
                    <a:p>
                      <a:r>
                        <a:rPr lang="en-IN" sz="1600" dirty="0" err="1">
                          <a:latin typeface="Times New Roman" panose="02020603050405020304" pitchFamily="18" charset="0"/>
                          <a:cs typeface="Times New Roman" panose="02020603050405020304" pitchFamily="18" charset="0"/>
                        </a:rPr>
                        <a:t>muhammadshoaib</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farooq</a:t>
                      </a:r>
                      <a:r>
                        <a:rPr lang="en-IN" sz="1600" dirty="0">
                          <a:latin typeface="Times New Roman" panose="02020603050405020304" pitchFamily="18" charset="0"/>
                          <a:cs typeface="Times New Roman" panose="02020603050405020304" pitchFamily="18" charset="0"/>
                        </a:rPr>
                        <a:t> s. a. m. </a:t>
                      </a:r>
                      <a:r>
                        <a:rPr lang="en-IN" sz="1600" dirty="0" err="1">
                          <a:latin typeface="Times New Roman" panose="02020603050405020304" pitchFamily="18" charset="0"/>
                          <a:cs typeface="Times New Roman" panose="02020603050405020304" pitchFamily="18" charset="0"/>
                        </a:rPr>
                        <a:t>gilaniayesha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masoomauzma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omerandzabihullah</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atal</a:t>
                      </a:r>
                      <a:endParaRPr lang="en-US"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IN" sz="1600" dirty="0"/>
                        <a:t>logistic regression machine learning hidden Markov model</a:t>
                      </a:r>
                      <a:endParaRPr lang="en-US" sz="16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600" dirty="0">
                          <a:latin typeface="Times New Roman" panose="02020603050405020304" pitchFamily="18" charset="0"/>
                          <a:cs typeface="Times New Roman" panose="02020603050405020304" pitchFamily="18" charset="0"/>
                        </a:rPr>
                        <a:t>IoT devices provide real-time location tracking, enabling rapid assistance in </a:t>
                      </a:r>
                    </a:p>
                    <a:p>
                      <a:r>
                        <a:rPr lang="en-US" sz="1600" dirty="0">
                          <a:latin typeface="Times New Roman" panose="02020603050405020304" pitchFamily="18" charset="0"/>
                          <a:cs typeface="Times New Roman" panose="02020603050405020304" pitchFamily="18" charset="0"/>
                        </a:rPr>
                        <a:t>emergencies.</a:t>
                      </a:r>
                    </a:p>
                  </a:txBody>
                  <a:tcPr>
                    <a:solidFill>
                      <a:schemeClr val="bg1">
                        <a:lumMod val="85000"/>
                      </a:schemeClr>
                    </a:solidFill>
                  </a:tcPr>
                </a:tc>
                <a:tc>
                  <a:txBody>
                    <a:bodyPr/>
                    <a:lstStyle/>
                    <a:p>
                      <a:r>
                        <a:rPr lang="en-US" sz="1600" dirty="0">
                          <a:latin typeface="Times New Roman" panose="02020603050405020304" pitchFamily="18" charset="0"/>
                          <a:cs typeface="Times New Roman" panose="02020603050405020304" pitchFamily="18" charset="0"/>
                        </a:rPr>
                        <a:t>Continuous tracking may risk personal data privacy. IoT devices may be expensive, limiting widespread </a:t>
                      </a:r>
                    </a:p>
                    <a:p>
                      <a:r>
                        <a:rPr lang="en-US" sz="1600" dirty="0">
                          <a:latin typeface="Times New Roman" panose="02020603050405020304" pitchFamily="18" charset="0"/>
                          <a:cs typeface="Times New Roman" panose="02020603050405020304" pitchFamily="18" charset="0"/>
                        </a:rPr>
                        <a:t>accessibility</a:t>
                      </a:r>
                    </a:p>
                  </a:txBody>
                  <a:tcPr>
                    <a:solidFill>
                      <a:schemeClr val="bg1">
                        <a:lumMod val="85000"/>
                      </a:schemeClr>
                    </a:solidFill>
                  </a:tcPr>
                </a:tc>
                <a:extLst>
                  <a:ext uri="{0D108BD9-81ED-4DB2-BD59-A6C34878D82A}">
                    <a16:rowId xmlns:a16="http://schemas.microsoft.com/office/drawing/2014/main" val="10001"/>
                  </a:ext>
                </a:extLst>
              </a:tr>
              <a:tr h="1788624">
                <a:tc>
                  <a:txBody>
                    <a:bodyPr/>
                    <a:lstStyle/>
                    <a:p>
                      <a:pPr algn="ctr"/>
                      <a:r>
                        <a:rPr lang="en-US" sz="1600" dirty="0">
                          <a:latin typeface="Times New Roman" panose="02020603050405020304" pitchFamily="18" charset="0"/>
                          <a:cs typeface="Times New Roman" panose="02020603050405020304" pitchFamily="18" charset="0"/>
                        </a:rPr>
                        <a:t>2.</a:t>
                      </a:r>
                    </a:p>
                  </a:txBody>
                  <a:tcPr/>
                </a:tc>
                <a:tc>
                  <a:txBody>
                    <a:bodyPr/>
                    <a:lstStyle/>
                    <a:p>
                      <a:r>
                        <a:rPr lang="en-US" sz="1600" dirty="0">
                          <a:latin typeface="Times New Roman" panose="02020603050405020304" pitchFamily="18" charset="0"/>
                          <a:cs typeface="Times New Roman" panose="02020603050405020304" pitchFamily="18" charset="0"/>
                        </a:rPr>
                        <a:t>FRNDY: A Women's Safety App</a:t>
                      </a:r>
                    </a:p>
                  </a:txBody>
                  <a:tcPr/>
                </a:tc>
                <a:tc>
                  <a:txBody>
                    <a:bodyPr/>
                    <a:lstStyle/>
                    <a:p>
                      <a:r>
                        <a:rPr lang="en-US" sz="1600" dirty="0">
                          <a:latin typeface="Times New Roman" panose="02020603050405020304" pitchFamily="18" charset="0"/>
                          <a:cs typeface="Times New Roman" panose="02020603050405020304" pitchFamily="18" charset="0"/>
                        </a:rPr>
                        <a:t>2022</a:t>
                      </a:r>
                    </a:p>
                  </a:txBody>
                  <a:tcPr/>
                </a:tc>
                <a:tc>
                  <a:txBody>
                    <a:bodyPr/>
                    <a:lstStyle/>
                    <a:p>
                      <a:r>
                        <a:rPr lang="en-US" sz="1600" dirty="0">
                          <a:latin typeface="Times New Roman" panose="02020603050405020304" pitchFamily="18" charset="0"/>
                          <a:cs typeface="Times New Roman" panose="02020603050405020304" pitchFamily="18" charset="0"/>
                        </a:rPr>
                        <a:t>P. Premi; K.S. Savita; N. </a:t>
                      </a:r>
                      <a:r>
                        <a:rPr lang="en-US" sz="1600" dirty="0" err="1">
                          <a:latin typeface="Times New Roman" panose="02020603050405020304" pitchFamily="18" charset="0"/>
                          <a:cs typeface="Times New Roman" panose="02020603050405020304" pitchFamily="18" charset="0"/>
                        </a:rPr>
                        <a:t>Millatina</a:t>
                      </a:r>
                      <a:r>
                        <a:rPr lang="en-US" sz="1600" dirty="0">
                          <a:latin typeface="Times New Roman" panose="02020603050405020304" pitchFamily="18" charset="0"/>
                          <a:cs typeface="Times New Roman" panose="02020603050405020304" pitchFamily="18" charset="0"/>
                        </a:rPr>
                        <a:t> </a:t>
                      </a:r>
                    </a:p>
                  </a:txBody>
                  <a:tcPr/>
                </a:tc>
                <a:tc>
                  <a:txBody>
                    <a:bodyPr/>
                    <a:lstStyle/>
                    <a:p>
                      <a:r>
                        <a:rPr lang="en-IN" sz="1600" dirty="0">
                          <a:latin typeface="Times New Roman" panose="02020603050405020304" pitchFamily="18" charset="0"/>
                          <a:cs typeface="Times New Roman" panose="02020603050405020304" pitchFamily="18" charset="0"/>
                        </a:rPr>
                        <a:t>SOS Triggering</a:t>
                      </a:r>
                    </a:p>
                    <a:p>
                      <a:r>
                        <a:rPr lang="en-US" sz="1600" dirty="0">
                          <a:latin typeface="Times New Roman" panose="02020603050405020304" pitchFamily="18" charset="0"/>
                          <a:cs typeface="Times New Roman" panose="02020603050405020304" pitchFamily="18" charset="0"/>
                        </a:rPr>
                        <a:t>Machine Learning and AI for Threat Prediction</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One-touch panic button for quick emergency alerts, reducing response time.</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Sending live location updates consumes battery power, limiting app use during long trips or emergencies.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4226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3527"/>
            <a:ext cx="10058400" cy="1450757"/>
          </a:xfrm>
        </p:spPr>
        <p:txBody>
          <a:bodyPr/>
          <a:lstStyle/>
          <a:p>
            <a:r>
              <a:rPr lang="en-US" b="1" dirty="0">
                <a:latin typeface="Times New Roman" panose="02020603050405020304" pitchFamily="18" charset="0"/>
                <a:cs typeface="Times New Roman" panose="02020603050405020304" pitchFamily="18" charset="0"/>
              </a:rPr>
              <a:t>LITERATURE SURVEY</a:t>
            </a:r>
          </a:p>
        </p:txBody>
      </p:sp>
      <p:graphicFrame>
        <p:nvGraphicFramePr>
          <p:cNvPr id="4" name="Content Placeholder 8">
            <a:extLst>
              <a:ext uri="{FF2B5EF4-FFF2-40B4-BE49-F238E27FC236}">
                <a16:creationId xmlns:a16="http://schemas.microsoft.com/office/drawing/2014/main" id="{4B70E564-0042-355E-A73C-A1EF06252017}"/>
              </a:ext>
            </a:extLst>
          </p:cNvPr>
          <p:cNvGraphicFramePr>
            <a:graphicFrameLocks/>
          </p:cNvGraphicFramePr>
          <p:nvPr>
            <p:extLst>
              <p:ext uri="{D42A27DB-BD31-4B8C-83A1-F6EECF244321}">
                <p14:modId xmlns:p14="http://schemas.microsoft.com/office/powerpoint/2010/main" val="4001738602"/>
              </p:ext>
            </p:extLst>
          </p:nvPr>
        </p:nvGraphicFramePr>
        <p:xfrm>
          <a:off x="-1" y="1863307"/>
          <a:ext cx="12192001" cy="5878234"/>
        </p:xfrm>
        <a:graphic>
          <a:graphicData uri="http://schemas.openxmlformats.org/drawingml/2006/table">
            <a:tbl>
              <a:tblPr firstRow="1" bandRow="1">
                <a:tableStyleId>{5C22544A-7EE6-4342-B048-85BDC9FD1C3A}</a:tableStyleId>
              </a:tblPr>
              <a:tblGrid>
                <a:gridCol w="842247">
                  <a:extLst>
                    <a:ext uri="{9D8B030D-6E8A-4147-A177-3AD203B41FA5}">
                      <a16:colId xmlns:a16="http://schemas.microsoft.com/office/drawing/2014/main" val="20000"/>
                    </a:ext>
                  </a:extLst>
                </a:gridCol>
                <a:gridCol w="2245989">
                  <a:extLst>
                    <a:ext uri="{9D8B030D-6E8A-4147-A177-3AD203B41FA5}">
                      <a16:colId xmlns:a16="http://schemas.microsoft.com/office/drawing/2014/main" val="20001"/>
                    </a:ext>
                  </a:extLst>
                </a:gridCol>
                <a:gridCol w="2108496">
                  <a:extLst>
                    <a:ext uri="{9D8B030D-6E8A-4147-A177-3AD203B41FA5}">
                      <a16:colId xmlns:a16="http://schemas.microsoft.com/office/drawing/2014/main" val="20002"/>
                    </a:ext>
                  </a:extLst>
                </a:gridCol>
                <a:gridCol w="1746656">
                  <a:extLst>
                    <a:ext uri="{9D8B030D-6E8A-4147-A177-3AD203B41FA5}">
                      <a16:colId xmlns:a16="http://schemas.microsoft.com/office/drawing/2014/main" val="20003"/>
                    </a:ext>
                  </a:extLst>
                </a:gridCol>
                <a:gridCol w="1962826">
                  <a:extLst>
                    <a:ext uri="{9D8B030D-6E8A-4147-A177-3AD203B41FA5}">
                      <a16:colId xmlns:a16="http://schemas.microsoft.com/office/drawing/2014/main" val="20004"/>
                    </a:ext>
                  </a:extLst>
                </a:gridCol>
                <a:gridCol w="1599659">
                  <a:extLst>
                    <a:ext uri="{9D8B030D-6E8A-4147-A177-3AD203B41FA5}">
                      <a16:colId xmlns:a16="http://schemas.microsoft.com/office/drawing/2014/main" val="20005"/>
                    </a:ext>
                  </a:extLst>
                </a:gridCol>
                <a:gridCol w="1686128">
                  <a:extLst>
                    <a:ext uri="{9D8B030D-6E8A-4147-A177-3AD203B41FA5}">
                      <a16:colId xmlns:a16="http://schemas.microsoft.com/office/drawing/2014/main" val="20006"/>
                    </a:ext>
                  </a:extLst>
                </a:gridCol>
              </a:tblGrid>
              <a:tr h="1438215">
                <a:tc>
                  <a:txBody>
                    <a:bodyPr/>
                    <a:lstStyle/>
                    <a:p>
                      <a:r>
                        <a:rPr lang="en-US" sz="1600" dirty="0">
                          <a:latin typeface="Times New Roman" panose="02020603050405020304" pitchFamily="18" charset="0"/>
                          <a:cs typeface="Times New Roman" panose="02020603050405020304" pitchFamily="18" charset="0"/>
                        </a:rPr>
                        <a:t>S.NO</a:t>
                      </a:r>
                    </a:p>
                  </a:txBody>
                  <a:tcPr marL="121920" marR="121920" marT="60960" marB="60960">
                    <a:solidFill>
                      <a:schemeClr val="bg1">
                        <a:lumMod val="75000"/>
                      </a:schemeClr>
                    </a:solidFill>
                  </a:tcPr>
                </a:tc>
                <a:tc>
                  <a:txBody>
                    <a:bodyPr/>
                    <a:lstStyle/>
                    <a:p>
                      <a:r>
                        <a:rPr lang="en-US" sz="1600" dirty="0">
                          <a:latin typeface="Times New Roman" panose="02020603050405020304" pitchFamily="18" charset="0"/>
                          <a:cs typeface="Times New Roman" panose="02020603050405020304" pitchFamily="18" charset="0"/>
                        </a:rPr>
                        <a:t>TITLE</a:t>
                      </a:r>
                    </a:p>
                  </a:txBody>
                  <a:tcPr marL="121920" marR="121920" marT="60960" marB="60960">
                    <a:solidFill>
                      <a:schemeClr val="bg1">
                        <a:lumMod val="75000"/>
                      </a:schemeClr>
                    </a:solidFill>
                  </a:tcPr>
                </a:tc>
                <a:tc>
                  <a:txBody>
                    <a:bodyPr/>
                    <a:lstStyle/>
                    <a:p>
                      <a:r>
                        <a:rPr lang="en-US" sz="1600" dirty="0">
                          <a:latin typeface="Times New Roman" panose="02020603050405020304" pitchFamily="18" charset="0"/>
                          <a:cs typeface="Times New Roman" panose="02020603050405020304" pitchFamily="18" charset="0"/>
                        </a:rPr>
                        <a:t>YEAR OF PUBLICATION</a:t>
                      </a:r>
                    </a:p>
                  </a:txBody>
                  <a:tcPr marL="121920" marR="121920" marT="60960" marB="60960">
                    <a:solidFill>
                      <a:schemeClr val="bg1">
                        <a:lumMod val="75000"/>
                      </a:schemeClr>
                    </a:solidFill>
                  </a:tcPr>
                </a:tc>
                <a:tc>
                  <a:txBody>
                    <a:bodyPr/>
                    <a:lstStyle/>
                    <a:p>
                      <a:r>
                        <a:rPr lang="en-US" sz="1600" dirty="0">
                          <a:latin typeface="Times New Roman" panose="02020603050405020304" pitchFamily="18" charset="0"/>
                          <a:cs typeface="Times New Roman" panose="02020603050405020304" pitchFamily="18" charset="0"/>
                        </a:rPr>
                        <a:t>AUTHORS</a:t>
                      </a:r>
                    </a:p>
                  </a:txBody>
                  <a:tcPr marL="121920" marR="121920" marT="60960" marB="60960">
                    <a:solidFill>
                      <a:schemeClr val="bg1">
                        <a:lumMod val="75000"/>
                      </a:schemeClr>
                    </a:solidFill>
                  </a:tcPr>
                </a:tc>
                <a:tc>
                  <a:txBody>
                    <a:bodyPr/>
                    <a:lstStyle/>
                    <a:p>
                      <a:r>
                        <a:rPr lang="en-US" sz="1600" dirty="0">
                          <a:latin typeface="Times New Roman" panose="02020603050405020304" pitchFamily="18" charset="0"/>
                          <a:cs typeface="Times New Roman" panose="02020603050405020304" pitchFamily="18" charset="0"/>
                        </a:rPr>
                        <a:t>ALGORITHMS USED</a:t>
                      </a:r>
                    </a:p>
                  </a:txBody>
                  <a:tcPr marL="121920" marR="121920" marT="60960" marB="60960">
                    <a:solidFill>
                      <a:schemeClr val="bg1">
                        <a:lumMod val="75000"/>
                      </a:schemeClr>
                    </a:solidFill>
                  </a:tcPr>
                </a:tc>
                <a:tc>
                  <a:txBody>
                    <a:bodyPr/>
                    <a:lstStyle/>
                    <a:p>
                      <a:r>
                        <a:rPr lang="en-US" sz="1600" dirty="0">
                          <a:latin typeface="Times New Roman" panose="02020603050405020304" pitchFamily="18" charset="0"/>
                          <a:cs typeface="Times New Roman" panose="02020603050405020304" pitchFamily="18" charset="0"/>
                        </a:rPr>
                        <a:t>MERITS</a:t>
                      </a:r>
                    </a:p>
                  </a:txBody>
                  <a:tcPr marL="121920" marR="121920" marT="60960" marB="60960">
                    <a:solidFill>
                      <a:schemeClr val="bg1">
                        <a:lumMod val="75000"/>
                      </a:schemeClr>
                    </a:solidFill>
                  </a:tcPr>
                </a:tc>
                <a:tc>
                  <a:txBody>
                    <a:bodyPr/>
                    <a:lstStyle/>
                    <a:p>
                      <a:r>
                        <a:rPr lang="en-US" sz="1600" dirty="0">
                          <a:latin typeface="Times New Roman" panose="02020603050405020304" pitchFamily="18" charset="0"/>
                          <a:cs typeface="Times New Roman" panose="02020603050405020304" pitchFamily="18" charset="0"/>
                        </a:rPr>
                        <a:t>DEMERITS</a:t>
                      </a:r>
                    </a:p>
                  </a:txBody>
                  <a:tcPr marL="121920" marR="121920" marT="60960" marB="60960">
                    <a:solidFill>
                      <a:schemeClr val="bg1">
                        <a:lumMod val="75000"/>
                      </a:schemeClr>
                    </a:solidFill>
                  </a:tcPr>
                </a:tc>
                <a:extLst>
                  <a:ext uri="{0D108BD9-81ED-4DB2-BD59-A6C34878D82A}">
                    <a16:rowId xmlns:a16="http://schemas.microsoft.com/office/drawing/2014/main" val="10000"/>
                  </a:ext>
                </a:extLst>
              </a:tr>
              <a:tr h="1879699">
                <a:tc>
                  <a:txBody>
                    <a:bodyPr/>
                    <a:lstStyle/>
                    <a:p>
                      <a:pPr algn="ctr"/>
                      <a:r>
                        <a:rPr lang="en-US" sz="1600" dirty="0">
                          <a:latin typeface="Times New Roman" panose="02020603050405020304" pitchFamily="18" charset="0"/>
                          <a:cs typeface="Times New Roman" panose="02020603050405020304" pitchFamily="18" charset="0"/>
                        </a:rPr>
                        <a:t>3.</a:t>
                      </a:r>
                    </a:p>
                  </a:txBody>
                  <a:tcPr marL="121920" marR="121920" marT="60960" marB="60960">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Android App for Women Safety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i="0" u="none" strike="noStrike" cap="none"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sym typeface="Arial"/>
                      </a:endParaRPr>
                    </a:p>
                  </a:txBody>
                  <a:tcPr marL="121920" marR="121920" marT="60960" marB="60960">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anose="02020603050405020304" pitchFamily="18" charset="0"/>
                          <a:cs typeface="Times New Roman" panose="02020603050405020304" pitchFamily="18" charset="0"/>
                        </a:rPr>
                        <a:t>2021</a:t>
                      </a:r>
                    </a:p>
                  </a:txBody>
                  <a:tcPr marL="121920" marR="121920" marT="60960" marB="60960">
                    <a:solidFill>
                      <a:schemeClr val="bg1">
                        <a:lumMod val="85000"/>
                      </a:schemeClr>
                    </a:solidFill>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DR. K Srinivas</a:t>
                      </a:r>
                      <a:endParaRPr lang="en-US" sz="1600" dirty="0">
                        <a:latin typeface="Times New Roman" panose="02020603050405020304" pitchFamily="18" charset="0"/>
                        <a:cs typeface="Times New Roman" panose="02020603050405020304" pitchFamily="18" charset="0"/>
                      </a:endParaRPr>
                    </a:p>
                  </a:txBody>
                  <a:tcPr marL="121920" marR="121920" marT="60960" marB="60960">
                    <a:solidFill>
                      <a:schemeClr val="bg1">
                        <a:lumMod val="85000"/>
                      </a:schemeClr>
                    </a:solidFill>
                  </a:tcPr>
                </a:tc>
                <a:tc>
                  <a:txBody>
                    <a:bodyPr/>
                    <a:lstStyle/>
                    <a:p>
                      <a:r>
                        <a:rPr lang="en-US" sz="1600" dirty="0">
                          <a:latin typeface="Times New Roman" panose="02020603050405020304" pitchFamily="18" charset="0"/>
                          <a:cs typeface="Times New Roman" panose="02020603050405020304" pitchFamily="18" charset="0"/>
                        </a:rPr>
                        <a:t>Algorithms for secure data transmission  AES or RSA</a:t>
                      </a:r>
                    </a:p>
                  </a:txBody>
                  <a:tcPr marL="121920" marR="121920" marT="60960" marB="60960">
                    <a:solidFill>
                      <a:schemeClr val="bg1">
                        <a:lumMod val="85000"/>
                      </a:schemeClr>
                    </a:solidFill>
                  </a:tcPr>
                </a:tc>
                <a:tc>
                  <a:txBody>
                    <a:bodyPr/>
                    <a:lstStyle/>
                    <a:p>
                      <a:r>
                        <a:rPr lang="en-US" sz="1600" dirty="0">
                          <a:latin typeface="Times New Roman" panose="02020603050405020304" pitchFamily="18" charset="0"/>
                          <a:cs typeface="Times New Roman" panose="02020603050405020304" pitchFamily="18" charset="0"/>
                        </a:rPr>
                        <a:t>Some apps connect directly to local police or emergency services, reducing response time.</a:t>
                      </a:r>
                    </a:p>
                  </a:txBody>
                  <a:tcPr marL="121920" marR="121920" marT="60960" marB="60960">
                    <a:solidFill>
                      <a:schemeClr val="bg1">
                        <a:lumMod val="85000"/>
                      </a:schemeClr>
                    </a:solidFill>
                  </a:tcPr>
                </a:tc>
                <a:tc>
                  <a:txBody>
                    <a:bodyPr/>
                    <a:lstStyle/>
                    <a:p>
                      <a:r>
                        <a:rPr lang="en-US" sz="1600" dirty="0">
                          <a:latin typeface="Times New Roman" panose="02020603050405020304" pitchFamily="18" charset="0"/>
                          <a:cs typeface="Times New Roman" panose="02020603050405020304" pitchFamily="18" charset="0"/>
                        </a:rPr>
                        <a:t>Offers SOS or panic buttons that send immediate alerts with location details.</a:t>
                      </a:r>
                    </a:p>
                  </a:txBody>
                  <a:tcPr marL="121920" marR="121920" marT="60960" marB="60960">
                    <a:solidFill>
                      <a:schemeClr val="bg1">
                        <a:lumMod val="85000"/>
                      </a:schemeClr>
                    </a:solidFill>
                  </a:tcPr>
                </a:tc>
                <a:extLst>
                  <a:ext uri="{0D108BD9-81ED-4DB2-BD59-A6C34878D82A}">
                    <a16:rowId xmlns:a16="http://schemas.microsoft.com/office/drawing/2014/main" val="10001"/>
                  </a:ext>
                </a:extLst>
              </a:tr>
              <a:tr h="1676779">
                <a:tc>
                  <a:txBody>
                    <a:bodyPr/>
                    <a:lstStyle/>
                    <a:p>
                      <a:pPr algn="ctr"/>
                      <a:r>
                        <a:rPr lang="en-US" sz="1600" dirty="0">
                          <a:latin typeface="Times New Roman" panose="02020603050405020304" pitchFamily="18" charset="0"/>
                          <a:cs typeface="Times New Roman" panose="02020603050405020304" pitchFamily="18" charset="0"/>
                        </a:rPr>
                        <a:t>4.</a:t>
                      </a:r>
                    </a:p>
                  </a:txBody>
                  <a:tcPr marL="121920" marR="121920" marT="60960" marB="60960">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Smart Intelligent Security System for Women</a:t>
                      </a:r>
                    </a:p>
                    <a:p>
                      <a:endParaRPr lang="en-US" sz="1600" dirty="0">
                        <a:latin typeface="Times New Roman" panose="02020603050405020304" pitchFamily="18" charset="0"/>
                        <a:cs typeface="Times New Roman" panose="02020603050405020304" pitchFamily="18" charset="0"/>
                      </a:endParaRPr>
                    </a:p>
                  </a:txBody>
                  <a:tcPr marL="121920" marR="121920" marT="60960" marB="60960">
                    <a:solidFill>
                      <a:schemeClr val="bg1">
                        <a:lumMod val="95000"/>
                      </a:schemeClr>
                    </a:solidFill>
                  </a:tcPr>
                </a:tc>
                <a:tc>
                  <a:txBody>
                    <a:bodyPr/>
                    <a:lstStyle/>
                    <a:p>
                      <a:r>
                        <a:rPr lang="en-US" sz="1600" dirty="0">
                          <a:latin typeface="Times New Roman" panose="02020603050405020304" pitchFamily="18" charset="0"/>
                          <a:cs typeface="Times New Roman" panose="02020603050405020304" pitchFamily="18" charset="0"/>
                        </a:rPr>
                        <a:t>2016</a:t>
                      </a:r>
                    </a:p>
                  </a:txBody>
                  <a:tcPr marL="121920" marR="121920" marT="60960" marB="60960">
                    <a:solidFill>
                      <a:schemeClr val="bg1">
                        <a:lumMod val="95000"/>
                      </a:schemeClr>
                    </a:solidFill>
                  </a:tcPr>
                </a:tc>
                <a:tc>
                  <a:txBody>
                    <a:bodyPr/>
                    <a:lstStyle/>
                    <a:p>
                      <a:r>
                        <a:rPr lang="en-IN" sz="16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Vasantha</a:t>
                      </a:r>
                      <a:r>
                        <a:rPr lang="en-IN"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Rama Ramya Sree </a:t>
                      </a:r>
                      <a:r>
                        <a:rPr lang="en-IN" sz="16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Yadlapalli</a:t>
                      </a:r>
                      <a:endParaRPr lang="en-IN" sz="1600" b="0" i="0" u="none"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marL="121920" marR="121920" marT="60960" marB="60960">
                    <a:solidFill>
                      <a:schemeClr val="bg1">
                        <a:lumMod val="95000"/>
                      </a:schemeClr>
                    </a:solidFill>
                  </a:tcPr>
                </a:tc>
                <a:tc>
                  <a:txBody>
                    <a:bodyPr/>
                    <a:lstStyle/>
                    <a:p>
                      <a:r>
                        <a:rPr lang="en-US" sz="1600" dirty="0"/>
                        <a:t>Threat Prediction</a:t>
                      </a:r>
                      <a:endParaRPr lang="en-US" sz="1600" dirty="0">
                        <a:latin typeface="Times New Roman" panose="02020603050405020304" pitchFamily="18" charset="0"/>
                        <a:cs typeface="Times New Roman" panose="02020603050405020304" pitchFamily="18" charset="0"/>
                      </a:endParaRPr>
                    </a:p>
                  </a:txBody>
                  <a:tcPr marL="121920" marR="121920" marT="60960" marB="60960">
                    <a:solidFill>
                      <a:schemeClr val="bg1">
                        <a:lumMod val="95000"/>
                      </a:schemeClr>
                    </a:solidFill>
                  </a:tcPr>
                </a:tc>
                <a:tc>
                  <a:txBody>
                    <a:bodyPr/>
                    <a:lstStyle/>
                    <a:p>
                      <a:r>
                        <a:rPr lang="en-US" sz="1600" dirty="0">
                          <a:latin typeface="Times New Roman" panose="02020603050405020304" pitchFamily="18" charset="0"/>
                          <a:cs typeface="Times New Roman" panose="02020603050405020304" pitchFamily="18" charset="0"/>
                        </a:rPr>
                        <a:t>The system can improve response times, prevent harm, and adapt to global settings, designated contacts during emergencies.</a:t>
                      </a:r>
                    </a:p>
                  </a:txBody>
                  <a:tcPr marL="121920" marR="121920" marT="60960" marB="60960">
                    <a:solidFill>
                      <a:schemeClr val="bg1">
                        <a:lumMod val="95000"/>
                      </a:schemeClr>
                    </a:solidFill>
                  </a:tcPr>
                </a:tc>
                <a:tc>
                  <a:txBody>
                    <a:bodyPr/>
                    <a:lstStyle/>
                    <a:p>
                      <a:r>
                        <a:rPr lang="en-US" sz="1600" dirty="0">
                          <a:latin typeface="Times New Roman" panose="02020603050405020304" pitchFamily="18" charset="0"/>
                          <a:cs typeface="Times New Roman" panose="02020603050405020304" pitchFamily="18" charset="0"/>
                        </a:rPr>
                        <a:t>Hackers could potentially exploit weaknesses in the system to track or gather information, posing serious privacy and security risks.</a:t>
                      </a:r>
                    </a:p>
                  </a:txBody>
                  <a:tcPr marL="121920" marR="121920" marT="60960" marB="60960">
                    <a:solidFill>
                      <a:schemeClr val="bg1">
                        <a:lumMod val="9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6757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C0D1-0E95-D7F9-71F2-0749D4090B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ARCHITECTURE DIAGRAM</a:t>
            </a:r>
            <a:endParaRPr lang="en-IN"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1CA6E15-15B9-B6A8-58F9-28BF52AAB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840" y="1846263"/>
            <a:ext cx="9641840" cy="4022725"/>
          </a:xfrm>
        </p:spPr>
      </p:pic>
    </p:spTree>
    <p:extLst>
      <p:ext uri="{BB962C8B-B14F-4D97-AF65-F5344CB8AC3E}">
        <p14:creationId xmlns:p14="http://schemas.microsoft.com/office/powerpoint/2010/main" val="15969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8C41-A64E-CD51-8529-FDF0D2D6592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 SPECIFICATION</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9B74185-3AE3-6B6A-3212-E474F1DE18F8}"/>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HARDWARE REQUIREMENTS</a:t>
            </a:r>
          </a:p>
          <a:p>
            <a:r>
              <a:rPr lang="en-US" dirty="0">
                <a:latin typeface="Times New Roman" panose="02020603050405020304" pitchFamily="18" charset="0"/>
                <a:cs typeface="Times New Roman" panose="02020603050405020304" pitchFamily="18" charset="0"/>
              </a:rPr>
              <a:t>Below are the hardware requirements for the application development: </a:t>
            </a:r>
          </a:p>
          <a:p>
            <a:r>
              <a:rPr lang="en-US" dirty="0">
                <a:latin typeface="Times New Roman" panose="02020603050405020304" pitchFamily="18" charset="0"/>
                <a:cs typeface="Times New Roman" panose="02020603050405020304" pitchFamily="18" charset="0"/>
              </a:rPr>
              <a:t>1. Operating System : windows </a:t>
            </a:r>
          </a:p>
          <a:p>
            <a:r>
              <a:rPr lang="en-US" dirty="0">
                <a:latin typeface="Times New Roman" panose="02020603050405020304" pitchFamily="18" charset="0"/>
                <a:cs typeface="Times New Roman" panose="02020603050405020304" pitchFamily="18" charset="0"/>
              </a:rPr>
              <a:t>2. Processor : intel i3(min) </a:t>
            </a:r>
          </a:p>
          <a:p>
            <a:r>
              <a:rPr lang="en-US" dirty="0">
                <a:latin typeface="Times New Roman" panose="02020603050405020304" pitchFamily="18" charset="0"/>
                <a:cs typeface="Times New Roman" panose="02020603050405020304" pitchFamily="18" charset="0"/>
              </a:rPr>
              <a:t>3. Ram : 8 GB(min) </a:t>
            </a:r>
          </a:p>
          <a:p>
            <a:r>
              <a:rPr lang="en-US" dirty="0">
                <a:latin typeface="Times New Roman" panose="02020603050405020304" pitchFamily="18" charset="0"/>
                <a:cs typeface="Times New Roman" panose="02020603050405020304" pitchFamily="18" charset="0"/>
              </a:rPr>
              <a:t>4. Hard Disk : 256GB(min) </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90BECAB-85B5-3FE1-ACB2-B4DE481BD2E1}"/>
              </a:ext>
            </a:extLst>
          </p:cNvPr>
          <p:cNvSpPr>
            <a:spLocks noGrp="1"/>
          </p:cNvSpPr>
          <p:nvPr>
            <p:ph sz="half" idx="2"/>
          </p:nvPr>
        </p:nvSpPr>
        <p:spPr/>
        <p:txBody>
          <a:bodyPr/>
          <a:lstStyle/>
          <a:p>
            <a:r>
              <a:rPr lang="en-IN" dirty="0">
                <a:latin typeface="Times New Roman" panose="02020603050405020304" pitchFamily="18" charset="0"/>
                <a:cs typeface="Times New Roman" panose="02020603050405020304" pitchFamily="18" charset="0"/>
              </a:rPr>
              <a:t>SOFTWARE REQUIREMENTS </a:t>
            </a:r>
          </a:p>
          <a:p>
            <a:r>
              <a:rPr lang="en-IN" dirty="0">
                <a:latin typeface="Times New Roman" panose="02020603050405020304" pitchFamily="18" charset="0"/>
                <a:cs typeface="Times New Roman" panose="02020603050405020304" pitchFamily="18" charset="0"/>
              </a:rPr>
              <a:t>Below are the software requirements for the application development: </a:t>
            </a:r>
          </a:p>
          <a:p>
            <a:r>
              <a:rPr lang="en-IN" dirty="0">
                <a:latin typeface="Times New Roman" panose="02020603050405020304" pitchFamily="18" charset="0"/>
                <a:cs typeface="Times New Roman" panose="02020603050405020304" pitchFamily="18" charset="0"/>
              </a:rPr>
              <a:t>1. The required language is java. </a:t>
            </a:r>
          </a:p>
          <a:p>
            <a:r>
              <a:rPr lang="en-IN" dirty="0">
                <a:latin typeface="Times New Roman" panose="02020603050405020304" pitchFamily="18" charset="0"/>
                <a:cs typeface="Times New Roman" panose="02020603050405020304" pitchFamily="18" charset="0"/>
              </a:rPr>
              <a:t>2. Editor for Android Studio ,lang-java and xml.</a:t>
            </a:r>
          </a:p>
          <a:p>
            <a:r>
              <a:rPr lang="en-IN" dirty="0">
                <a:latin typeface="Times New Roman" panose="02020603050405020304" pitchFamily="18" charset="0"/>
                <a:cs typeface="Times New Roman" panose="02020603050405020304" pitchFamily="18" charset="0"/>
              </a:rPr>
              <a:t>3. API-Application Programming Interface </a:t>
            </a:r>
          </a:p>
          <a:p>
            <a:r>
              <a:rPr lang="en-IN" dirty="0">
                <a:latin typeface="Times New Roman" panose="02020603050405020304" pitchFamily="18" charset="0"/>
                <a:cs typeface="Times New Roman" panose="02020603050405020304" pitchFamily="18" charset="0"/>
              </a:rPr>
              <a:t>4. Google Chrome, Firefox, Microsoft Edge or Brave Browser with Extension Support</a:t>
            </a:r>
          </a:p>
        </p:txBody>
      </p:sp>
    </p:spTree>
    <p:extLst>
      <p:ext uri="{BB962C8B-B14F-4D97-AF65-F5344CB8AC3E}">
        <p14:creationId xmlns:p14="http://schemas.microsoft.com/office/powerpoint/2010/main" val="164555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ECDB-6463-C475-F5F4-C1BA87C8582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3096121E-85B8-4738-AB50-FB899DD66DA7}"/>
              </a:ext>
            </a:extLst>
          </p:cNvPr>
          <p:cNvSpPr>
            <a:spLocks noGrp="1"/>
          </p:cNvSpPr>
          <p:nvPr>
            <p:ph idx="1"/>
          </p:nvPr>
        </p:nvSpPr>
        <p:spPr/>
        <p:txBody>
          <a:bodyPr/>
          <a:lstStyle/>
          <a:p>
            <a:pPr>
              <a:lnSpc>
                <a:spcPct val="150000"/>
              </a:lnSpc>
            </a:pPr>
            <a:r>
              <a:rPr lang="en-IN" b="1" dirty="0">
                <a:latin typeface="Times New Roman" panose="02020603050405020304" pitchFamily="18" charset="0"/>
                <a:cs typeface="Times New Roman" panose="02020603050405020304" pitchFamily="18" charset="0"/>
              </a:rPr>
              <a:t>1. User Authentication</a:t>
            </a:r>
          </a:p>
          <a:p>
            <a:pPr>
              <a:lnSpc>
                <a:spcPct val="150000"/>
              </a:lnSpc>
            </a:pPr>
            <a:r>
              <a:rPr lang="en-IN" b="1" dirty="0">
                <a:latin typeface="Times New Roman" panose="02020603050405020304" pitchFamily="18" charset="0"/>
                <a:cs typeface="Times New Roman" panose="02020603050405020304" pitchFamily="18" charset="0"/>
              </a:rPr>
              <a:t>2. Emergency Alert System</a:t>
            </a:r>
          </a:p>
          <a:p>
            <a:pPr>
              <a:lnSpc>
                <a:spcPct val="150000"/>
              </a:lnSpc>
            </a:pPr>
            <a:r>
              <a:rPr lang="en-IN" b="1" dirty="0">
                <a:latin typeface="Times New Roman" panose="02020603050405020304" pitchFamily="18" charset="0"/>
                <a:cs typeface="Times New Roman" panose="02020603050405020304" pitchFamily="18" charset="0"/>
              </a:rPr>
              <a:t>3. Real-Time Location Sharing</a:t>
            </a:r>
          </a:p>
          <a:p>
            <a:pPr>
              <a:lnSpc>
                <a:spcPct val="150000"/>
              </a:lnSpc>
            </a:pPr>
            <a:r>
              <a:rPr lang="en-IN" b="1" dirty="0">
                <a:latin typeface="Times New Roman" panose="02020603050405020304" pitchFamily="18" charset="0"/>
                <a:cs typeface="Times New Roman" panose="02020603050405020304" pitchFamily="18" charset="0"/>
              </a:rPr>
              <a:t>4. Alerts and Notifications</a:t>
            </a:r>
          </a:p>
        </p:txBody>
      </p:sp>
    </p:spTree>
    <p:extLst>
      <p:ext uri="{BB962C8B-B14F-4D97-AF65-F5344CB8AC3E}">
        <p14:creationId xmlns:p14="http://schemas.microsoft.com/office/powerpoint/2010/main" val="224205589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2643</TotalTime>
  <Words>977</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Retrospect</vt:lpstr>
      <vt:lpstr>A Smart Safety App for Women's Protection</vt:lpstr>
      <vt:lpstr>OBJECTIVES</vt:lpstr>
      <vt:lpstr>EXISTING SYSTEM</vt:lpstr>
      <vt:lpstr>PROPOSED SYSTEM</vt:lpstr>
      <vt:lpstr>LITERATURE SURVEY</vt:lpstr>
      <vt:lpstr>LITERATURE SURVEY</vt:lpstr>
      <vt:lpstr>ARCHITECTURE DIAGRAM</vt:lpstr>
      <vt:lpstr>SYSTEM SPECIFICATION</vt:lpstr>
      <vt:lpstr>MODULES</vt:lpstr>
      <vt:lpstr>User Authentication</vt:lpstr>
      <vt:lpstr>Emergency Alert System</vt:lpstr>
      <vt:lpstr>Real-Time Location Sharing</vt:lpstr>
      <vt:lpstr>Alerts and Notifications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Text Recognition from Visual Content using OpenCV DOMAIN: INFORMATION TECHNOLOGY</dc:title>
  <dc:creator>JEEVESHWARAN J</dc:creator>
  <cp:lastModifiedBy>priya ganth</cp:lastModifiedBy>
  <cp:revision>37</cp:revision>
  <dcterms:created xsi:type="dcterms:W3CDTF">2024-02-08T13:55:51Z</dcterms:created>
  <dcterms:modified xsi:type="dcterms:W3CDTF">2024-11-22T05:45:59Z</dcterms:modified>
</cp:coreProperties>
</file>