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D0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26" autoAdjust="0"/>
    <p:restoredTop sz="77833" autoAdjust="0"/>
  </p:normalViewPr>
  <p:slideViewPr>
    <p:cSldViewPr snapToGrid="0">
      <p:cViewPr varScale="1">
        <p:scale>
          <a:sx n="64" d="100"/>
          <a:sy n="64" d="100"/>
        </p:scale>
        <p:origin x="76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494DB-500D-4C51-B50D-E8A964A5CE5D}" type="datetimeFigureOut">
              <a:rPr lang="en-US" smtClean="0"/>
              <a:t>3/30/2017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9C588-9A7C-41FA-AACA-2E0EA79F87E2}" type="slidenum">
              <a:rPr lang="en-US" smtClean="0"/>
              <a:t>‹#›</a:t>
            </a:fld>
            <a:endParaRPr lang="en-US"/>
          </a:p>
        </p:txBody>
      </p:sp>
    </p:spTree>
    <p:extLst>
      <p:ext uri="{BB962C8B-B14F-4D97-AF65-F5344CB8AC3E}">
        <p14:creationId xmlns:p14="http://schemas.microsoft.com/office/powerpoint/2010/main" val="195803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I have literally never once remembered what the house special is, and as a result I have never ordered one.  If the chef can put his specials on the menu, customers will be able to devote as much attention to them, and be able to order them</a:t>
            </a:r>
          </a:p>
        </p:txBody>
      </p:sp>
      <p:sp>
        <p:nvSpPr>
          <p:cNvPr id="4" name="Slide Number Placeholder 3"/>
          <p:cNvSpPr>
            <a:spLocks noGrp="1"/>
          </p:cNvSpPr>
          <p:nvPr>
            <p:ph type="sldNum" sz="quarter" idx="10"/>
          </p:nvPr>
        </p:nvSpPr>
        <p:spPr/>
        <p:txBody>
          <a:bodyPr/>
          <a:lstStyle/>
          <a:p>
            <a:fld id="{45F9C588-9A7C-41FA-AACA-2E0EA79F87E2}" type="slidenum">
              <a:rPr lang="en-US" smtClean="0"/>
              <a:t>5</a:t>
            </a:fld>
            <a:endParaRPr lang="en-US"/>
          </a:p>
        </p:txBody>
      </p:sp>
    </p:spTree>
    <p:extLst>
      <p:ext uri="{BB962C8B-B14F-4D97-AF65-F5344CB8AC3E}">
        <p14:creationId xmlns:p14="http://schemas.microsoft.com/office/powerpoint/2010/main" val="342432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4C6EA2-8E60-4320-BF55-3E57ABFEE6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240143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14482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864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4C6EA2-8E60-4320-BF55-3E57ABFEE6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57137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4C6EA2-8E60-4320-BF55-3E57ABFEE6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155365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4C6EA2-8E60-4320-BF55-3E57ABFEE6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93195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C6EA2-8E60-4320-BF55-3E57ABFEE6CC}"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219783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4C6EA2-8E60-4320-BF55-3E57ABFEE6CC}"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36648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C6EA2-8E60-4320-BF55-3E57ABFEE6CC}"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7575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4C6EA2-8E60-4320-BF55-3E57ABFEE6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116079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4C6EA2-8E60-4320-BF55-3E57ABFEE6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D620A-A9E2-42AC-A120-016D699F8886}" type="slidenum">
              <a:rPr lang="en-US" smtClean="0"/>
              <a:t>‹#›</a:t>
            </a:fld>
            <a:endParaRPr lang="en-US"/>
          </a:p>
        </p:txBody>
      </p:sp>
    </p:spTree>
    <p:extLst>
      <p:ext uri="{BB962C8B-B14F-4D97-AF65-F5344CB8AC3E}">
        <p14:creationId xmlns:p14="http://schemas.microsoft.com/office/powerpoint/2010/main" val="412339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C6EA2-8E60-4320-BF55-3E57ABFEE6CC}"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D620A-A9E2-42AC-A120-016D699F8886}" type="slidenum">
              <a:rPr lang="en-US" smtClean="0"/>
              <a:t>‹#›</a:t>
            </a:fld>
            <a:endParaRPr lang="en-US"/>
          </a:p>
        </p:txBody>
      </p:sp>
    </p:spTree>
    <p:extLst>
      <p:ext uri="{BB962C8B-B14F-4D97-AF65-F5344CB8AC3E}">
        <p14:creationId xmlns:p14="http://schemas.microsoft.com/office/powerpoint/2010/main" val="3432791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0069" y="3121891"/>
            <a:ext cx="3679350" cy="2064165"/>
          </a:xfrm>
        </p:spPr>
        <p:txBody>
          <a:bodyPr/>
          <a:lstStyle/>
          <a:p>
            <a:r>
              <a:rPr lang="en-US" dirty="0" err="1">
                <a:latin typeface="Candara" panose="020E0502030303020204" pitchFamily="34" charset="0"/>
              </a:rPr>
              <a:t>EasyEats</a:t>
            </a:r>
            <a:endParaRPr lang="en-US" dirty="0">
              <a:latin typeface="Candara" panose="020E0502030303020204" pitchFamily="34" charset="0"/>
            </a:endParaRPr>
          </a:p>
        </p:txBody>
      </p:sp>
      <p:sp>
        <p:nvSpPr>
          <p:cNvPr id="3" name="Subtitle 2"/>
          <p:cNvSpPr>
            <a:spLocks noGrp="1"/>
          </p:cNvSpPr>
          <p:nvPr>
            <p:ph type="subTitle" idx="1"/>
          </p:nvPr>
        </p:nvSpPr>
        <p:spPr>
          <a:xfrm>
            <a:off x="8060070" y="5394037"/>
            <a:ext cx="3679350" cy="1260832"/>
          </a:xfrm>
          <a:solidFill>
            <a:schemeClr val="bg1"/>
          </a:solidFill>
        </p:spPr>
        <p:txBody>
          <a:bodyPr vert="horz" lIns="91440" tIns="45720" rIns="91440" bIns="45720" rtlCol="0" anchor="t">
            <a:normAutofit fontScale="85000" lnSpcReduction="10000"/>
          </a:bodyPr>
          <a:lstStyle/>
          <a:p>
            <a:r>
              <a:rPr lang="en-US">
                <a:latin typeface="Candara" panose="020E0502030303020204" pitchFamily="34" charset="0"/>
              </a:rPr>
              <a:t>Group 11</a:t>
            </a:r>
            <a:r>
              <a:rPr lang="en-US" dirty="0">
                <a:latin typeface="Candara" panose="020E0502030303020204" pitchFamily="34" charset="0"/>
              </a:rPr>
              <a:t>: </a:t>
            </a:r>
            <a:r>
              <a:rPr lang="en-US" dirty="0" err="1">
                <a:latin typeface="Candara" panose="020E0502030303020204" pitchFamily="34" charset="0"/>
              </a:rPr>
              <a:t>Tejas</a:t>
            </a:r>
            <a:r>
              <a:rPr lang="en-US" dirty="0">
                <a:latin typeface="Candara" panose="020E0502030303020204" pitchFamily="34" charset="0"/>
              </a:rPr>
              <a:t> </a:t>
            </a:r>
            <a:r>
              <a:rPr lang="en-US" dirty="0" err="1">
                <a:latin typeface="Candara" panose="020E0502030303020204" pitchFamily="34" charset="0"/>
              </a:rPr>
              <a:t>Bhoir</a:t>
            </a:r>
            <a:r>
              <a:rPr lang="en-US" dirty="0">
                <a:latin typeface="Candara" panose="020E0502030303020204" pitchFamily="34" charset="0"/>
              </a:rPr>
              <a:t>, Elizabeth Caronia, </a:t>
            </a:r>
            <a:r>
              <a:rPr lang="en-US" dirty="0" err="1">
                <a:latin typeface="Candara" panose="020E0502030303020204" pitchFamily="34" charset="0"/>
              </a:rPr>
              <a:t>Mithulesh</a:t>
            </a:r>
            <a:r>
              <a:rPr lang="en-US" dirty="0">
                <a:latin typeface="Candara" panose="020E0502030303020204" pitchFamily="34" charset="0"/>
              </a:rPr>
              <a:t> </a:t>
            </a:r>
            <a:r>
              <a:rPr lang="en-US" dirty="0" err="1">
                <a:latin typeface="Candara" panose="020E0502030303020204" pitchFamily="34" charset="0"/>
              </a:rPr>
              <a:t>Kurale</a:t>
            </a:r>
            <a:r>
              <a:rPr lang="en-US" dirty="0">
                <a:latin typeface="Candara" panose="020E0502030303020204" pitchFamily="34" charset="0"/>
              </a:rPr>
              <a:t>, Brett Lechner, Raj Patel, Kristen Wong, </a:t>
            </a:r>
            <a:r>
              <a:rPr lang="en-US" dirty="0" err="1">
                <a:latin typeface="Candara" panose="020E0502030303020204" pitchFamily="34" charset="0"/>
              </a:rPr>
              <a:t>Prithvi</a:t>
            </a:r>
            <a:r>
              <a:rPr lang="en-US" dirty="0">
                <a:latin typeface="Candara" panose="020E0502030303020204" pitchFamily="34" charset="0"/>
              </a:rPr>
              <a:t> </a:t>
            </a:r>
            <a:r>
              <a:rPr lang="en-US" dirty="0" err="1">
                <a:latin typeface="Candara" panose="020E0502030303020204" pitchFamily="34" charset="0"/>
              </a:rPr>
              <a:t>Venkateswaran</a:t>
            </a:r>
            <a:endParaRPr lang="en-US" dirty="0">
              <a:latin typeface="Candara" panose="020E0502030303020204" pitchFamily="34" charset="0"/>
            </a:endParaRPr>
          </a:p>
        </p:txBody>
      </p:sp>
      <p:grpSp>
        <p:nvGrpSpPr>
          <p:cNvPr id="12" name="Group 11"/>
          <p:cNvGrpSpPr/>
          <p:nvPr/>
        </p:nvGrpSpPr>
        <p:grpSpPr>
          <a:xfrm>
            <a:off x="5190836" y="1791855"/>
            <a:ext cx="2189019" cy="3394201"/>
            <a:chOff x="5190836" y="1791855"/>
            <a:chExt cx="2189019" cy="3394201"/>
          </a:xfrm>
        </p:grpSpPr>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backgroundRemoval t="650" b="99650" l="10000" r="92000"/>
                      </a14:imgEffect>
                    </a14:imgLayer>
                  </a14:imgProps>
                </a:ext>
                <a:ext uri="{28A0092B-C50C-407E-A947-70E740481C1C}">
                  <a14:useLocalDpi xmlns:a14="http://schemas.microsoft.com/office/drawing/2010/main" val="0"/>
                </a:ext>
              </a:extLst>
            </a:blip>
            <a:srcRect l="23321" r="21908"/>
            <a:stretch/>
          </p:blipFill>
          <p:spPr>
            <a:xfrm>
              <a:off x="5190836" y="1791855"/>
              <a:ext cx="2189019" cy="3394201"/>
            </a:xfrm>
            <a:prstGeom prst="rect">
              <a:avLst/>
            </a:prstGeom>
          </p:spPr>
        </p:pic>
        <p:sp>
          <p:nvSpPr>
            <p:cNvPr id="11" name="Rectangle 10"/>
            <p:cNvSpPr/>
            <p:nvPr/>
          </p:nvSpPr>
          <p:spPr>
            <a:xfrm>
              <a:off x="5366327" y="2152072"/>
              <a:ext cx="1814673" cy="2669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5"/>
            <a:srcRect l="7020" r="5985" b="2935"/>
            <a:stretch/>
          </p:blipFill>
          <p:spPr>
            <a:xfrm>
              <a:off x="5463582" y="2505021"/>
              <a:ext cx="1717418" cy="1750653"/>
            </a:xfrm>
            <a:prstGeom prst="rect">
              <a:avLst/>
            </a:prstGeom>
          </p:spPr>
        </p:pic>
      </p:grpSp>
    </p:spTree>
    <p:extLst>
      <p:ext uri="{BB962C8B-B14F-4D97-AF65-F5344CB8AC3E}">
        <p14:creationId xmlns:p14="http://schemas.microsoft.com/office/powerpoint/2010/main" val="244334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Problems We Address</a:t>
            </a:r>
          </a:p>
        </p:txBody>
      </p:sp>
      <p:sp>
        <p:nvSpPr>
          <p:cNvPr id="3" name="Content Placeholder 2"/>
          <p:cNvSpPr>
            <a:spLocks noGrp="1"/>
          </p:cNvSpPr>
          <p:nvPr>
            <p:ph sz="half" idx="1"/>
          </p:nvPr>
        </p:nvSpPr>
        <p:spPr>
          <a:solidFill>
            <a:srgbClr val="000000"/>
          </a:solidFill>
        </p:spPr>
        <p:txBody>
          <a:bodyPr/>
          <a:lstStyle/>
          <a:p>
            <a:r>
              <a:rPr lang="en-US" dirty="0">
                <a:solidFill>
                  <a:schemeClr val="accent6">
                    <a:lumMod val="60000"/>
                    <a:lumOff val="40000"/>
                  </a:schemeClr>
                </a:solidFill>
              </a:rPr>
              <a:t>Efficiency</a:t>
            </a:r>
          </a:p>
          <a:p>
            <a:pPr lvl="1"/>
            <a:r>
              <a:rPr lang="en-US" dirty="0">
                <a:solidFill>
                  <a:schemeClr val="accent6">
                    <a:lumMod val="60000"/>
                    <a:lumOff val="40000"/>
                  </a:schemeClr>
                </a:solidFill>
              </a:rPr>
              <a:t>Table seating </a:t>
            </a:r>
          </a:p>
          <a:p>
            <a:pPr lvl="1"/>
            <a:r>
              <a:rPr lang="en-US" dirty="0">
                <a:solidFill>
                  <a:schemeClr val="accent6">
                    <a:lumMod val="60000"/>
                    <a:lumOff val="40000"/>
                  </a:schemeClr>
                </a:solidFill>
              </a:rPr>
              <a:t>Food</a:t>
            </a:r>
          </a:p>
          <a:p>
            <a:pPr lvl="2"/>
            <a:r>
              <a:rPr lang="en-US" dirty="0">
                <a:solidFill>
                  <a:schemeClr val="accent6">
                    <a:lumMod val="60000"/>
                    <a:lumOff val="40000"/>
                  </a:schemeClr>
                </a:solidFill>
              </a:rPr>
              <a:t>Creation</a:t>
            </a:r>
          </a:p>
          <a:p>
            <a:pPr lvl="2"/>
            <a:r>
              <a:rPr lang="en-US" dirty="0">
                <a:solidFill>
                  <a:schemeClr val="accent6">
                    <a:lumMod val="60000"/>
                    <a:lumOff val="40000"/>
                  </a:schemeClr>
                </a:solidFill>
              </a:rPr>
              <a:t>Delivery</a:t>
            </a:r>
          </a:p>
          <a:p>
            <a:pPr lvl="2"/>
            <a:r>
              <a:rPr lang="en-US" dirty="0">
                <a:solidFill>
                  <a:schemeClr val="accent6">
                    <a:lumMod val="60000"/>
                    <a:lumOff val="40000"/>
                  </a:schemeClr>
                </a:solidFill>
              </a:rPr>
              <a:t>Ordering</a:t>
            </a:r>
          </a:p>
          <a:p>
            <a:pPr lvl="2"/>
            <a:r>
              <a:rPr lang="en-US" dirty="0">
                <a:solidFill>
                  <a:schemeClr val="accent6">
                    <a:lumMod val="60000"/>
                    <a:lumOff val="40000"/>
                  </a:schemeClr>
                </a:solidFill>
              </a:rPr>
              <a:t>Menu correction</a:t>
            </a:r>
          </a:p>
          <a:p>
            <a:r>
              <a:rPr lang="en-US" dirty="0">
                <a:solidFill>
                  <a:schemeClr val="accent6">
                    <a:lumMod val="60000"/>
                    <a:lumOff val="40000"/>
                  </a:schemeClr>
                </a:solidFill>
              </a:rPr>
              <a:t>Responsiveness to customers</a:t>
            </a:r>
          </a:p>
          <a:p>
            <a:pPr lvl="1"/>
            <a:r>
              <a:rPr lang="en-US" dirty="0">
                <a:solidFill>
                  <a:schemeClr val="accent6">
                    <a:lumMod val="60000"/>
                    <a:lumOff val="40000"/>
                  </a:schemeClr>
                </a:solidFill>
              </a:rPr>
              <a:t>Ordering</a:t>
            </a:r>
          </a:p>
          <a:p>
            <a:pPr lvl="1"/>
            <a:r>
              <a:rPr lang="en-US" dirty="0">
                <a:solidFill>
                  <a:schemeClr val="accent6">
                    <a:lumMod val="60000"/>
                    <a:lumOff val="40000"/>
                  </a:schemeClr>
                </a:solidFill>
              </a:rPr>
              <a:t>Paying </a:t>
            </a:r>
          </a:p>
          <a:p>
            <a:pPr lvl="1"/>
            <a:r>
              <a:rPr lang="en-US" dirty="0">
                <a:solidFill>
                  <a:schemeClr val="accent6">
                    <a:lumMod val="60000"/>
                    <a:lumOff val="40000"/>
                  </a:schemeClr>
                </a:solidFill>
              </a:rPr>
              <a:t>Reviews </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8477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Our Unique Solutions</a:t>
            </a:r>
          </a:p>
        </p:txBody>
      </p:sp>
      <p:sp>
        <p:nvSpPr>
          <p:cNvPr id="3" name="Content Placeholder 2"/>
          <p:cNvSpPr>
            <a:spLocks noGrp="1"/>
          </p:cNvSpPr>
          <p:nvPr>
            <p:ph sz="half" idx="1"/>
          </p:nvPr>
        </p:nvSpPr>
        <p:spPr>
          <a:solidFill>
            <a:srgbClr val="130D07"/>
          </a:solidFill>
        </p:spPr>
        <p:txBody>
          <a:bodyPr/>
          <a:lstStyle/>
          <a:p>
            <a:r>
              <a:rPr lang="en-US" dirty="0">
                <a:solidFill>
                  <a:schemeClr val="accent6">
                    <a:lumMod val="60000"/>
                    <a:lumOff val="40000"/>
                  </a:schemeClr>
                </a:solidFill>
              </a:rPr>
              <a:t>Persistent data</a:t>
            </a:r>
          </a:p>
          <a:p>
            <a:pPr lvl="1"/>
            <a:r>
              <a:rPr lang="en-US" dirty="0">
                <a:solidFill>
                  <a:schemeClr val="accent6">
                    <a:lumMod val="60000"/>
                    <a:lumOff val="40000"/>
                  </a:schemeClr>
                </a:solidFill>
              </a:rPr>
              <a:t>More natural organization</a:t>
            </a:r>
          </a:p>
          <a:p>
            <a:r>
              <a:rPr lang="en-US" dirty="0">
                <a:solidFill>
                  <a:schemeClr val="accent6">
                    <a:lumMod val="60000"/>
                    <a:lumOff val="40000"/>
                  </a:schemeClr>
                </a:solidFill>
              </a:rPr>
              <a:t>More </a:t>
            </a:r>
            <a:r>
              <a:rPr lang="en-US" dirty="0" err="1">
                <a:solidFill>
                  <a:schemeClr val="accent6">
                    <a:lumMod val="60000"/>
                    <a:lumOff val="40000"/>
                  </a:schemeClr>
                </a:solidFill>
              </a:rPr>
              <a:t>automized</a:t>
            </a:r>
            <a:r>
              <a:rPr lang="en-US" dirty="0">
                <a:solidFill>
                  <a:schemeClr val="accent6">
                    <a:lumMod val="60000"/>
                    <a:lumOff val="40000"/>
                  </a:schemeClr>
                </a:solidFill>
              </a:rPr>
              <a:t> processes</a:t>
            </a:r>
          </a:p>
          <a:p>
            <a:r>
              <a:rPr lang="en-US" dirty="0">
                <a:solidFill>
                  <a:schemeClr val="accent6">
                    <a:lumMod val="60000"/>
                    <a:lumOff val="40000"/>
                  </a:schemeClr>
                </a:solidFill>
              </a:rPr>
              <a:t>Use of notifications</a:t>
            </a:r>
          </a:p>
          <a:p>
            <a:pPr lvl="1"/>
            <a:r>
              <a:rPr lang="en-US" dirty="0">
                <a:solidFill>
                  <a:schemeClr val="accent6">
                    <a:lumMod val="60000"/>
                    <a:lumOff val="40000"/>
                  </a:schemeClr>
                </a:solidFill>
              </a:rPr>
              <a:t>By diner</a:t>
            </a:r>
          </a:p>
          <a:p>
            <a:pPr lvl="1"/>
            <a:r>
              <a:rPr lang="en-US" dirty="0">
                <a:solidFill>
                  <a:schemeClr val="accent6">
                    <a:lumMod val="60000"/>
                    <a:lumOff val="40000"/>
                  </a:schemeClr>
                </a:solidFill>
              </a:rPr>
              <a:t>By chef/ bartender</a:t>
            </a:r>
          </a:p>
          <a:p>
            <a:r>
              <a:rPr lang="en-US" dirty="0">
                <a:solidFill>
                  <a:schemeClr val="accent6">
                    <a:lumMod val="60000"/>
                    <a:lumOff val="40000"/>
                  </a:schemeClr>
                </a:solidFill>
              </a:rPr>
              <a:t>Menu navigation </a:t>
            </a:r>
          </a:p>
          <a:p>
            <a:pPr lvl="1"/>
            <a:r>
              <a:rPr lang="en-US" dirty="0">
                <a:solidFill>
                  <a:schemeClr val="accent6">
                    <a:lumMod val="60000"/>
                    <a:lumOff val="40000"/>
                  </a:schemeClr>
                </a:solidFill>
              </a:rPr>
              <a:t>Quick links to categories</a:t>
            </a:r>
          </a:p>
          <a:p>
            <a:pPr lvl="1"/>
            <a:r>
              <a:rPr lang="en-US" dirty="0">
                <a:solidFill>
                  <a:schemeClr val="accent6">
                    <a:lumMod val="60000"/>
                    <a:lumOff val="40000"/>
                  </a:schemeClr>
                </a:solidFill>
              </a:rPr>
              <a:t>Customizable</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454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Technical Challenges</a:t>
            </a:r>
          </a:p>
        </p:txBody>
      </p:sp>
      <p:sp>
        <p:nvSpPr>
          <p:cNvPr id="3" name="Content Placeholder 2"/>
          <p:cNvSpPr>
            <a:spLocks noGrp="1"/>
          </p:cNvSpPr>
          <p:nvPr>
            <p:ph sz="half" idx="1"/>
          </p:nvPr>
        </p:nvSpPr>
        <p:spPr>
          <a:solidFill>
            <a:srgbClr val="130D07"/>
          </a:solidFill>
        </p:spPr>
        <p:txBody>
          <a:bodyPr/>
          <a:lstStyle/>
          <a:p>
            <a:r>
              <a:rPr lang="en-US" dirty="0">
                <a:solidFill>
                  <a:schemeClr val="accent6">
                    <a:lumMod val="60000"/>
                    <a:lumOff val="40000"/>
                  </a:schemeClr>
                </a:solidFill>
              </a:rPr>
              <a:t>Too many options</a:t>
            </a:r>
          </a:p>
          <a:p>
            <a:pPr lvl="1"/>
            <a:r>
              <a:rPr lang="en-US" dirty="0">
                <a:solidFill>
                  <a:schemeClr val="accent6">
                    <a:lumMod val="60000"/>
                    <a:lumOff val="40000"/>
                  </a:schemeClr>
                </a:solidFill>
              </a:rPr>
              <a:t>MEAN vs Java vs </a:t>
            </a:r>
            <a:r>
              <a:rPr lang="en-US" dirty="0" err="1">
                <a:solidFill>
                  <a:schemeClr val="accent6">
                    <a:lumMod val="60000"/>
                    <a:lumOff val="40000"/>
                  </a:schemeClr>
                </a:solidFill>
              </a:rPr>
              <a:t>javascript</a:t>
            </a:r>
            <a:r>
              <a:rPr lang="en-US" dirty="0">
                <a:solidFill>
                  <a:schemeClr val="accent6">
                    <a:lumMod val="60000"/>
                    <a:lumOff val="40000"/>
                  </a:schemeClr>
                </a:solidFill>
              </a:rPr>
              <a:t> vs </a:t>
            </a:r>
            <a:r>
              <a:rPr lang="en-US" dirty="0" err="1">
                <a:solidFill>
                  <a:schemeClr val="accent6">
                    <a:lumMod val="60000"/>
                    <a:lumOff val="40000"/>
                  </a:schemeClr>
                </a:solidFill>
              </a:rPr>
              <a:t>php</a:t>
            </a:r>
            <a:r>
              <a:rPr lang="en-US" dirty="0">
                <a:solidFill>
                  <a:schemeClr val="accent6">
                    <a:lumMod val="60000"/>
                    <a:lumOff val="40000"/>
                  </a:schemeClr>
                </a:solidFill>
              </a:rPr>
              <a:t> + </a:t>
            </a:r>
            <a:r>
              <a:rPr lang="en-US" dirty="0" err="1">
                <a:solidFill>
                  <a:schemeClr val="accent6">
                    <a:lumMod val="60000"/>
                    <a:lumOff val="40000"/>
                  </a:schemeClr>
                </a:solidFill>
              </a:rPr>
              <a:t>sql</a:t>
            </a:r>
            <a:r>
              <a:rPr lang="en-US" dirty="0">
                <a:solidFill>
                  <a:schemeClr val="accent6">
                    <a:lumMod val="60000"/>
                    <a:lumOff val="40000"/>
                  </a:schemeClr>
                </a:solidFill>
              </a:rPr>
              <a:t> +</a:t>
            </a:r>
            <a:r>
              <a:rPr lang="en-US" dirty="0" err="1">
                <a:solidFill>
                  <a:schemeClr val="accent6">
                    <a:lumMod val="60000"/>
                    <a:lumOff val="40000"/>
                  </a:schemeClr>
                </a:solidFill>
              </a:rPr>
              <a:t>angularjs</a:t>
            </a:r>
            <a:endParaRPr lang="en-US" dirty="0">
              <a:solidFill>
                <a:schemeClr val="accent6">
                  <a:lumMod val="60000"/>
                  <a:lumOff val="40000"/>
                </a:schemeClr>
              </a:solidFill>
            </a:endParaRPr>
          </a:p>
          <a:p>
            <a:r>
              <a:rPr lang="en-US" dirty="0">
                <a:solidFill>
                  <a:schemeClr val="accent6">
                    <a:lumMod val="60000"/>
                    <a:lumOff val="40000"/>
                  </a:schemeClr>
                </a:solidFill>
              </a:rPr>
              <a:t>Asynchronous development</a:t>
            </a:r>
          </a:p>
          <a:p>
            <a:endParaRPr lang="en-US" dirty="0">
              <a:solidFill>
                <a:schemeClr val="accent6">
                  <a:lumMod val="60000"/>
                  <a:lumOff val="40000"/>
                </a:schemeClr>
              </a:solidFill>
            </a:endParaRP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44177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Plans To Move Forward</a:t>
            </a:r>
          </a:p>
        </p:txBody>
      </p:sp>
      <p:sp>
        <p:nvSpPr>
          <p:cNvPr id="3" name="Content Placeholder 2"/>
          <p:cNvSpPr>
            <a:spLocks noGrp="1"/>
          </p:cNvSpPr>
          <p:nvPr>
            <p:ph sz="half" idx="1"/>
          </p:nvPr>
        </p:nvSpPr>
        <p:spPr>
          <a:xfrm>
            <a:off x="914400" y="1690688"/>
            <a:ext cx="4523362" cy="4849260"/>
          </a:xfrm>
          <a:solidFill>
            <a:srgbClr val="000000"/>
          </a:solidFill>
        </p:spPr>
        <p:txBody>
          <a:bodyPr>
            <a:normAutofit fontScale="92500" lnSpcReduction="20000"/>
          </a:bodyPr>
          <a:lstStyle/>
          <a:p>
            <a:r>
              <a:rPr lang="en-US" dirty="0">
                <a:solidFill>
                  <a:schemeClr val="accent6">
                    <a:lumMod val="60000"/>
                    <a:lumOff val="40000"/>
                  </a:schemeClr>
                </a:solidFill>
              </a:rPr>
              <a:t>Handle unexpected situations</a:t>
            </a:r>
          </a:p>
          <a:p>
            <a:pPr lvl="1"/>
            <a:r>
              <a:rPr lang="en-US" dirty="0">
                <a:solidFill>
                  <a:schemeClr val="accent6">
                    <a:lumMod val="60000"/>
                    <a:lumOff val="40000"/>
                  </a:schemeClr>
                </a:solidFill>
              </a:rPr>
              <a:t>If two users try to reserve the same table at </a:t>
            </a:r>
            <a:r>
              <a:rPr lang="en-US">
                <a:solidFill>
                  <a:schemeClr val="accent6">
                    <a:lumMod val="60000"/>
                    <a:lumOff val="40000"/>
                  </a:schemeClr>
                </a:solidFill>
              </a:rPr>
              <a:t>same time</a:t>
            </a:r>
          </a:p>
          <a:p>
            <a:r>
              <a:rPr lang="en-US" dirty="0">
                <a:solidFill>
                  <a:schemeClr val="accent6">
                    <a:lumMod val="60000"/>
                    <a:lumOff val="40000"/>
                  </a:schemeClr>
                </a:solidFill>
              </a:rPr>
              <a:t>Managers:</a:t>
            </a:r>
          </a:p>
          <a:p>
            <a:pPr lvl="1"/>
            <a:r>
              <a:rPr lang="en-US" dirty="0">
                <a:solidFill>
                  <a:schemeClr val="accent6">
                    <a:lumMod val="60000"/>
                    <a:lumOff val="40000"/>
                  </a:schemeClr>
                </a:solidFill>
              </a:rPr>
              <a:t>Automate:</a:t>
            </a:r>
          </a:p>
          <a:p>
            <a:pPr lvl="2"/>
            <a:r>
              <a:rPr lang="en-US" dirty="0">
                <a:solidFill>
                  <a:schemeClr val="accent6">
                    <a:lumMod val="60000"/>
                    <a:lumOff val="40000"/>
                  </a:schemeClr>
                </a:solidFill>
              </a:rPr>
              <a:t>Stats/ profit page</a:t>
            </a:r>
          </a:p>
          <a:p>
            <a:pPr lvl="2"/>
            <a:r>
              <a:rPr lang="en-US" dirty="0">
                <a:solidFill>
                  <a:schemeClr val="accent6">
                    <a:lumMod val="60000"/>
                    <a:lumOff val="40000"/>
                  </a:schemeClr>
                </a:solidFill>
              </a:rPr>
              <a:t>Employee shifts</a:t>
            </a:r>
          </a:p>
          <a:p>
            <a:pPr lvl="2"/>
            <a:r>
              <a:rPr lang="en-US" dirty="0">
                <a:solidFill>
                  <a:schemeClr val="accent6">
                    <a:lumMod val="60000"/>
                    <a:lumOff val="40000"/>
                  </a:schemeClr>
                </a:solidFill>
              </a:rPr>
              <a:t>Login page  =&gt; correct location</a:t>
            </a:r>
          </a:p>
          <a:p>
            <a:pPr lvl="1"/>
            <a:r>
              <a:rPr lang="en-US" dirty="0">
                <a:solidFill>
                  <a:schemeClr val="accent6">
                    <a:lumMod val="60000"/>
                    <a:lumOff val="40000"/>
                  </a:schemeClr>
                </a:solidFill>
              </a:rPr>
              <a:t>Server</a:t>
            </a:r>
          </a:p>
          <a:p>
            <a:r>
              <a:rPr lang="en-US" dirty="0">
                <a:solidFill>
                  <a:schemeClr val="accent6">
                    <a:lumMod val="60000"/>
                    <a:lumOff val="40000"/>
                  </a:schemeClr>
                </a:solidFill>
              </a:rPr>
              <a:t>Waitress</a:t>
            </a:r>
          </a:p>
          <a:p>
            <a:pPr lvl="1"/>
            <a:r>
              <a:rPr lang="en-US" dirty="0">
                <a:solidFill>
                  <a:schemeClr val="accent6">
                    <a:lumMod val="60000"/>
                    <a:lumOff val="40000"/>
                  </a:schemeClr>
                </a:solidFill>
              </a:rPr>
              <a:t>Waiter task queue</a:t>
            </a:r>
          </a:p>
          <a:p>
            <a:r>
              <a:rPr lang="en-US" dirty="0">
                <a:solidFill>
                  <a:schemeClr val="accent6">
                    <a:lumMod val="60000"/>
                    <a:lumOff val="40000"/>
                  </a:schemeClr>
                </a:solidFill>
              </a:rPr>
              <a:t>Customers </a:t>
            </a:r>
          </a:p>
          <a:p>
            <a:pPr lvl="1"/>
            <a:r>
              <a:rPr lang="en-US" dirty="0">
                <a:solidFill>
                  <a:schemeClr val="accent6">
                    <a:lumMod val="60000"/>
                    <a:lumOff val="40000"/>
                  </a:schemeClr>
                </a:solidFill>
              </a:rPr>
              <a:t>Create persistent data storage</a:t>
            </a:r>
          </a:p>
          <a:p>
            <a:pPr lvl="1"/>
            <a:r>
              <a:rPr lang="en-US" dirty="0">
                <a:solidFill>
                  <a:schemeClr val="accent6">
                    <a:lumMod val="60000"/>
                    <a:lumOff val="40000"/>
                  </a:schemeClr>
                </a:solidFill>
              </a:rPr>
              <a:t>Table reservations</a:t>
            </a:r>
          </a:p>
          <a:p>
            <a:pPr marL="457200" lvl="1" indent="0">
              <a:buNone/>
            </a:pPr>
            <a:endParaRPr lang="en-US" dirty="0">
              <a:solidFill>
                <a:schemeClr val="accent6">
                  <a:lumMod val="60000"/>
                  <a:lumOff val="40000"/>
                </a:schemeClr>
              </a:solidFill>
            </a:endParaRP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216595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186</Words>
  <Application>Microsoft Office PowerPoint</Application>
  <PresentationFormat>Widescreen</PresentationFormat>
  <Paragraphs>49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EasyEats</vt:lpstr>
      <vt:lpstr>Problems We Address</vt:lpstr>
      <vt:lpstr>Our Unique Solutions</vt:lpstr>
      <vt:lpstr>Technical Challenges</vt:lpstr>
      <vt:lpstr>Plans To Move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Caronia</dc:creator>
  <cp:lastModifiedBy>Elizabeth Caronia</cp:lastModifiedBy>
  <cp:revision>20</cp:revision>
  <dcterms:created xsi:type="dcterms:W3CDTF">2017-03-27T03:07:16Z</dcterms:created>
  <dcterms:modified xsi:type="dcterms:W3CDTF">2017-03-30T20:43:14Z</dcterms:modified>
</cp:coreProperties>
</file>