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93B198D-B944-4360-80F7-577BE064C2B3}">
  <a:tblStyle styleId="{F93B198D-B944-4360-80F7-577BE064C2B3}"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000"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21483104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42900" rtl="0">
              <a:lnSpc>
                <a:spcPct val="115000"/>
              </a:lnSpc>
              <a:spcBef>
                <a:spcPts val="0"/>
              </a:spcBef>
              <a:spcAft>
                <a:spcPts val="1600"/>
              </a:spcAft>
              <a:buClr>
                <a:schemeClr val="dk2"/>
              </a:buClr>
              <a:buSzPct val="100000"/>
              <a:buFont typeface="Cambria"/>
            </a:pPr>
            <a:r>
              <a:rPr lang="en" sz="1800">
                <a:solidFill>
                  <a:schemeClr val="dk2"/>
                </a:solidFill>
                <a:latin typeface="Cambria"/>
                <a:ea typeface="Cambria"/>
                <a:cs typeface="Cambria"/>
                <a:sym typeface="Cambria"/>
              </a:rPr>
              <a:t>GPU on Comet has Compute Capacity of 3.7.</a:t>
            </a:r>
          </a:p>
          <a:p>
            <a:pPr lvl="0" rtl="0">
              <a:spcBef>
                <a:spcPts val="0"/>
              </a:spcBef>
              <a:buNone/>
            </a:pPr>
            <a:r>
              <a:rPr lang="en"/>
              <a:t>Max 2048 threads per SM.</a:t>
            </a:r>
          </a:p>
          <a:p>
            <a:pPr lvl="0" rtl="0">
              <a:spcBef>
                <a:spcPts val="0"/>
              </a:spcBef>
              <a:buNone/>
            </a:pPr>
            <a:endParaRPr/>
          </a:p>
          <a:p>
            <a:pPr lvl="0" rtl="0">
              <a:spcBef>
                <a:spcPts val="0"/>
              </a:spcBef>
              <a:buNone/>
            </a:pPr>
            <a:r>
              <a:rPr lang="en"/>
              <a:t>Once a grid is launched, its blocks are assigned to Streaming Multiprocessors in arbitrary order, resulting in transparent scalability of applications. The transparent scalability comes with a limitation: threads in different blocks cannot synchronize with each other. The only safe way for threads in different blocks to synchronize with each other is to terminate the kernel and start a new kernel for the activities after the synchronization point. Threads are assigned to SM for execution on a block-by-block basis. For X80 processors, each SM can accommodate up to 16 blocks or 2048 threads, which ever becomes a limitation first. Once a block is assigned to SM, it is further partitioned into warps. At any time, the SM executes only one of its resident warps.</a:t>
            </a:r>
          </a:p>
          <a:p>
            <a:pPr lvl="0" rtl="0">
              <a:spcBef>
                <a:spcPts val="0"/>
              </a:spcBef>
              <a:buNone/>
            </a:pPr>
            <a:endParaRPr/>
          </a:p>
          <a:p>
            <a:pPr lvl="0" rtl="0">
              <a:spcBef>
                <a:spcPts val="0"/>
              </a:spcBef>
              <a:buNone/>
            </a:pPr>
            <a:r>
              <a:rPr lang="en"/>
              <a:t>If we use 64 threads per block then there are 2 warps but SM can have 4 warps - wasted.</a:t>
            </a:r>
          </a:p>
          <a:p>
            <a:pPr lvl="0" rtl="0">
              <a:spcBef>
                <a:spcPts val="0"/>
              </a:spcBef>
              <a:buNone/>
            </a:pPr>
            <a:r>
              <a:rPr lang="en"/>
              <a:t>128 threads = 128/32 = 4 warps; max blocks = 16; max warps = 64 =&gt; 64/16=4 warps per block</a:t>
            </a:r>
          </a:p>
          <a:p>
            <a:pPr lvl="0" rtl="0">
              <a:spcBef>
                <a:spcPts val="0"/>
              </a:spcBef>
              <a:buNone/>
            </a:pPr>
            <a:endParaRPr/>
          </a:p>
          <a:p>
            <a:pPr lvl="0" rtl="0">
              <a:spcBef>
                <a:spcPts val="0"/>
              </a:spcBef>
              <a:buNone/>
            </a:pPr>
            <a:r>
              <a:rPr lang="en"/>
              <a:t>A legitimate question is why we need to have so many warps in an SM considering the fact that it executes only one of them at any point in time. The answer is that this is how these processors efficiently execute long latency operations such as access to the global memory. When an instruction executed by threads in a warp needs to wait for the result of a previously initiated long-latency operation, the warp is placed into a waiting area. One of the other resident warps who are no longer waiting for results is selected for execution. If more than one warp is ready for execution, a priority mechanism is used to select one for execution.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4 mallocs - input 2d, cluster data 2d, membership 1d and memchanged 1d</a:t>
            </a:r>
          </a:p>
          <a:p>
            <a:pPr lvl="0" rtl="0">
              <a:spcBef>
                <a:spcPts val="0"/>
              </a:spcBef>
              <a:buNone/>
            </a:pPr>
            <a:r>
              <a:rPr lang="en"/>
              <a:t>2 copy D-H - </a:t>
            </a:r>
            <a:r>
              <a:rPr lang="en">
                <a:solidFill>
                  <a:schemeClr val="dk1"/>
                </a:solidFill>
              </a:rPr>
              <a:t>membership and membershipChanged</a:t>
            </a:r>
          </a:p>
          <a:p>
            <a:pPr lvl="0" rtl="0">
              <a:spcBef>
                <a:spcPts val="0"/>
              </a:spcBef>
              <a:buNone/>
            </a:pPr>
            <a:r>
              <a:rPr lang="en">
                <a:solidFill>
                  <a:schemeClr val="dk1"/>
                </a:solidFill>
              </a:rPr>
              <a:t>H-D - data, cluster; then every iteration new clusters copied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To compute new centers, previously we add all datas in the cluster together and average them, it costs N+K. Since only a small portion of data will change membership, as long as a data changes membership, we add it to the new cluster and remove it from the old one. This will enhance the efficiency of part2.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capacity of GPU on comet is 11gb. And we tested for 8gb of data was the max we tried, 1.7hour, 3 days. CUDA code outperforms sequential code a lot.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If keep N the same, increase K. what will happen?</a:t>
            </a:r>
          </a:p>
          <a:p>
            <a:pPr lvl="0">
              <a:spcBef>
                <a:spcPts val="0"/>
              </a:spcBef>
              <a:buNone/>
            </a:pPr>
            <a:endParaRPr/>
          </a:p>
          <a:p>
            <a:pPr lvl="0">
              <a:spcBef>
                <a:spcPts val="0"/>
              </a:spcBef>
              <a:buNone/>
            </a:pPr>
            <a:r>
              <a:rPr lang="en"/>
              <a:t>Each data has been assigned more work to do.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Parallel K-means Clustering using CUDA</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r>
              <a:rPr lang="en"/>
              <a:t>Lan Liu</a:t>
            </a:r>
          </a:p>
          <a:p>
            <a:pPr lvl="0">
              <a:spcBef>
                <a:spcPts val="0"/>
              </a:spcBef>
              <a:buNone/>
            </a:pPr>
            <a:r>
              <a:rPr lang="en"/>
              <a:t>Pritha D N</a:t>
            </a:r>
          </a:p>
          <a:p>
            <a:pPr lvl="0">
              <a:spcBef>
                <a:spcPts val="0"/>
              </a:spcBef>
              <a:buNone/>
            </a:pPr>
            <a:r>
              <a:rPr lang="en"/>
              <a:t>12/06/2016</a:t>
            </a:r>
          </a:p>
        </p:txBody>
      </p:sp>
      <p:sp>
        <p:nvSpPr>
          <p:cNvPr id="56" name="Shape 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latin typeface="Arial"/>
                <a:ea typeface="Arial"/>
                <a:cs typeface="Arial"/>
                <a:sym typeface="Arial"/>
              </a:rPr>
              <a:t>1</a:t>
            </a:fld>
            <a:endParaRPr lang="en">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CUDA - Thread Organization</a:t>
            </a:r>
          </a:p>
        </p:txBody>
      </p:sp>
      <p:sp>
        <p:nvSpPr>
          <p:cNvPr id="131" name="Shape 13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Clr>
                <a:srgbClr val="000000"/>
              </a:buClr>
              <a:buFont typeface="Arial"/>
              <a:buChar char="•"/>
            </a:pPr>
            <a:r>
              <a:rPr lang="en" dirty="0">
                <a:solidFill>
                  <a:srgbClr val="000000"/>
                </a:solidFill>
                <a:latin typeface="Cambria"/>
                <a:ea typeface="Cambria"/>
                <a:cs typeface="Cambria"/>
                <a:sym typeface="Cambria"/>
              </a:rPr>
              <a:t>Execution resources are organized into Streaming Multiprocessors(SM).</a:t>
            </a:r>
          </a:p>
          <a:p>
            <a:pPr marL="514350" lvl="0" indent="-285750" rtl="0">
              <a:lnSpc>
                <a:spcPct val="100000"/>
              </a:lnSpc>
              <a:spcBef>
                <a:spcPts val="0"/>
              </a:spcBef>
              <a:spcAft>
                <a:spcPts val="0"/>
              </a:spcAft>
              <a:buClr>
                <a:srgbClr val="000000"/>
              </a:buClr>
              <a:buFont typeface="Arial"/>
              <a:buChar char="•"/>
            </a:pPr>
            <a:r>
              <a:rPr lang="en" dirty="0">
                <a:solidFill>
                  <a:srgbClr val="000000"/>
                </a:solidFill>
                <a:latin typeface="Cambria"/>
                <a:ea typeface="Cambria"/>
                <a:cs typeface="Cambria"/>
                <a:sym typeface="Cambria"/>
              </a:rPr>
              <a:t>Blocks are assigned to Streaming Multiprocessors in arbitrary order.</a:t>
            </a:r>
          </a:p>
          <a:p>
            <a:pPr marL="514350" lvl="0" indent="-285750" rtl="0">
              <a:lnSpc>
                <a:spcPct val="100000"/>
              </a:lnSpc>
              <a:spcBef>
                <a:spcPts val="0"/>
              </a:spcBef>
              <a:spcAft>
                <a:spcPts val="0"/>
              </a:spcAft>
              <a:buClr>
                <a:srgbClr val="000000"/>
              </a:buClr>
              <a:buFont typeface="Arial"/>
              <a:buChar char="•"/>
            </a:pPr>
            <a:r>
              <a:rPr lang="en" dirty="0">
                <a:solidFill>
                  <a:srgbClr val="000000"/>
                </a:solidFill>
                <a:latin typeface="Cambria"/>
                <a:ea typeface="Cambria"/>
                <a:cs typeface="Cambria"/>
                <a:sym typeface="Cambria"/>
              </a:rPr>
              <a:t>Blocks are further partitioned into warps.</a:t>
            </a:r>
          </a:p>
          <a:p>
            <a:pPr marL="514350" lvl="0" indent="-285750" rtl="0">
              <a:lnSpc>
                <a:spcPct val="100000"/>
              </a:lnSpc>
              <a:spcBef>
                <a:spcPts val="0"/>
              </a:spcBef>
              <a:spcAft>
                <a:spcPts val="0"/>
              </a:spcAft>
              <a:buClr>
                <a:srgbClr val="000000"/>
              </a:buClr>
              <a:buFont typeface="Arial"/>
              <a:buChar char="•"/>
            </a:pPr>
            <a:r>
              <a:rPr lang="en" dirty="0">
                <a:solidFill>
                  <a:srgbClr val="000000"/>
                </a:solidFill>
                <a:latin typeface="Cambria"/>
                <a:ea typeface="Cambria"/>
                <a:cs typeface="Cambria"/>
                <a:sym typeface="Cambria"/>
              </a:rPr>
              <a:t>SM executes only one of its resident warps at a time. </a:t>
            </a:r>
          </a:p>
          <a:p>
            <a:pPr marL="514350" lvl="0" indent="-285750" rtl="0">
              <a:lnSpc>
                <a:spcPct val="100000"/>
              </a:lnSpc>
              <a:spcBef>
                <a:spcPts val="0"/>
              </a:spcBef>
              <a:spcAft>
                <a:spcPts val="0"/>
              </a:spcAft>
              <a:buClr>
                <a:srgbClr val="000000"/>
              </a:buClr>
              <a:buFont typeface="Arial"/>
              <a:buChar char="•"/>
            </a:pPr>
            <a:r>
              <a:rPr lang="en" dirty="0">
                <a:solidFill>
                  <a:srgbClr val="000000"/>
                </a:solidFill>
                <a:latin typeface="Cambria"/>
                <a:ea typeface="Cambria"/>
                <a:cs typeface="Cambria"/>
                <a:sym typeface="Cambria"/>
              </a:rPr>
              <a:t>The goal is to keep an SM max occupied.</a:t>
            </a:r>
          </a:p>
        </p:txBody>
      </p:sp>
      <p:sp>
        <p:nvSpPr>
          <p:cNvPr id="132" name="Shape 1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10</a:t>
            </a:fld>
            <a:endParaRPr lang="en"/>
          </a:p>
        </p:txBody>
      </p:sp>
      <p:pic>
        <p:nvPicPr>
          <p:cNvPr id="133" name="Shape 133"/>
          <p:cNvPicPr preferRelativeResize="0"/>
          <p:nvPr/>
        </p:nvPicPr>
        <p:blipFill>
          <a:blip r:embed="rId3">
            <a:alphaModFix/>
          </a:blip>
          <a:stretch>
            <a:fillRect/>
          </a:stretch>
        </p:blipFill>
        <p:spPr>
          <a:xfrm>
            <a:off x="5107125" y="2920722"/>
            <a:ext cx="4036869" cy="2222774"/>
          </a:xfrm>
          <a:prstGeom prst="rect">
            <a:avLst/>
          </a:prstGeom>
          <a:noFill/>
          <a:ln>
            <a:noFill/>
          </a:ln>
        </p:spPr>
      </p:pic>
      <p:graphicFrame>
        <p:nvGraphicFramePr>
          <p:cNvPr id="134" name="Shape 134"/>
          <p:cNvGraphicFramePr/>
          <p:nvPr>
            <p:extLst>
              <p:ext uri="{D42A27DB-BD31-4B8C-83A1-F6EECF244321}">
                <p14:modId xmlns:p14="http://schemas.microsoft.com/office/powerpoint/2010/main" val="3309122363"/>
              </p:ext>
            </p:extLst>
          </p:nvPr>
        </p:nvGraphicFramePr>
        <p:xfrm>
          <a:off x="598475" y="3049150"/>
          <a:ext cx="2867325" cy="1923450"/>
        </p:xfrm>
        <a:graphic>
          <a:graphicData uri="http://schemas.openxmlformats.org/drawingml/2006/table">
            <a:tbl>
              <a:tblPr>
                <a:noFill/>
                <a:tableStyleId>{F93B198D-B944-4360-80F7-577BE064C2B3}</a:tableStyleId>
              </a:tblPr>
              <a:tblGrid>
                <a:gridCol w="1725450"/>
                <a:gridCol w="1141875"/>
              </a:tblGrid>
              <a:tr h="564900">
                <a:tc>
                  <a:txBody>
                    <a:bodyPr/>
                    <a:lstStyle/>
                    <a:p>
                      <a:pPr lvl="0" algn="ctr" rtl="0">
                        <a:lnSpc>
                          <a:spcPct val="115000"/>
                        </a:lnSpc>
                        <a:spcBef>
                          <a:spcPts val="0"/>
                        </a:spcBef>
                        <a:spcAft>
                          <a:spcPts val="1600"/>
                        </a:spcAft>
                        <a:buNone/>
                      </a:pPr>
                      <a:r>
                        <a:rPr lang="en" sz="1200" b="1">
                          <a:solidFill>
                            <a:schemeClr val="dk2"/>
                          </a:solidFill>
                        </a:rPr>
                        <a:t>Threads per Warp</a:t>
                      </a:r>
                    </a:p>
                  </a:txBody>
                  <a:tcPr marL="91425" marR="91425" marT="91425" marB="91425"/>
                </a:tc>
                <a:tc>
                  <a:txBody>
                    <a:bodyPr/>
                    <a:lstStyle/>
                    <a:p>
                      <a:pPr lvl="0" algn="ctr" rtl="0">
                        <a:spcBef>
                          <a:spcPts val="0"/>
                        </a:spcBef>
                        <a:buNone/>
                      </a:pPr>
                      <a:r>
                        <a:rPr lang="en" sz="1200" b="1"/>
                        <a:t>32</a:t>
                      </a:r>
                    </a:p>
                  </a:txBody>
                  <a:tcPr marL="91425" marR="91425" marT="91425" marB="91425"/>
                </a:tc>
              </a:tr>
              <a:tr h="653975">
                <a:tc>
                  <a:txBody>
                    <a:bodyPr/>
                    <a:lstStyle/>
                    <a:p>
                      <a:pPr lvl="0" algn="ctr" rtl="0">
                        <a:lnSpc>
                          <a:spcPct val="115000"/>
                        </a:lnSpc>
                        <a:spcBef>
                          <a:spcPts val="0"/>
                        </a:spcBef>
                        <a:spcAft>
                          <a:spcPts val="1600"/>
                        </a:spcAft>
                        <a:buNone/>
                      </a:pPr>
                      <a:r>
                        <a:rPr lang="en" sz="1200" b="1">
                          <a:solidFill>
                            <a:schemeClr val="dk2"/>
                          </a:solidFill>
                        </a:rPr>
                        <a:t>Max Warps per Multiprocessor</a:t>
                      </a:r>
                    </a:p>
                  </a:txBody>
                  <a:tcPr marL="91425" marR="91425" marT="91425" marB="91425"/>
                </a:tc>
                <a:tc>
                  <a:txBody>
                    <a:bodyPr/>
                    <a:lstStyle/>
                    <a:p>
                      <a:pPr lvl="0" algn="ctr" rtl="0">
                        <a:spcBef>
                          <a:spcPts val="0"/>
                        </a:spcBef>
                        <a:buNone/>
                      </a:pPr>
                      <a:r>
                        <a:rPr lang="en" sz="1200" b="1"/>
                        <a:t>64</a:t>
                      </a:r>
                    </a:p>
                  </a:txBody>
                  <a:tcPr marL="91425" marR="91425" marT="91425" marB="91425"/>
                </a:tc>
              </a:tr>
              <a:tr h="704575">
                <a:tc>
                  <a:txBody>
                    <a:bodyPr/>
                    <a:lstStyle/>
                    <a:p>
                      <a:pPr lvl="0" algn="ctr" rtl="0">
                        <a:lnSpc>
                          <a:spcPct val="115000"/>
                        </a:lnSpc>
                        <a:spcBef>
                          <a:spcPts val="0"/>
                        </a:spcBef>
                        <a:spcAft>
                          <a:spcPts val="1600"/>
                        </a:spcAft>
                        <a:buNone/>
                      </a:pPr>
                      <a:r>
                        <a:rPr lang="en" sz="1200" b="1">
                          <a:solidFill>
                            <a:schemeClr val="dk2"/>
                          </a:solidFill>
                        </a:rPr>
                        <a:t>Max Thread Blocks per Multiprocessor</a:t>
                      </a:r>
                    </a:p>
                  </a:txBody>
                  <a:tcPr marL="91425" marR="91425" marT="91425" marB="91425"/>
                </a:tc>
                <a:tc>
                  <a:txBody>
                    <a:bodyPr/>
                    <a:lstStyle/>
                    <a:p>
                      <a:pPr lvl="0" algn="ctr" rtl="0">
                        <a:spcBef>
                          <a:spcPts val="0"/>
                        </a:spcBef>
                        <a:buNone/>
                      </a:pPr>
                      <a:r>
                        <a:rPr lang="en" sz="1200" b="1" dirty="0"/>
                        <a:t>16</a:t>
                      </a:r>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NVProf</a:t>
            </a:r>
          </a:p>
        </p:txBody>
      </p:sp>
      <p:sp>
        <p:nvSpPr>
          <p:cNvPr id="140" name="Shape 14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Clr>
                <a:schemeClr val="dk1"/>
              </a:buClr>
              <a:buSzPct val="78571"/>
              <a:buFont typeface="Arial"/>
              <a:buNone/>
            </a:pPr>
            <a:r>
              <a:rPr lang="en" sz="1400" b="1"/>
              <a:t>Time(%)      Time     Calls       Avg       Min       Max  Name</a:t>
            </a:r>
          </a:p>
          <a:p>
            <a:pPr lvl="0" rtl="0">
              <a:spcBef>
                <a:spcPts val="0"/>
              </a:spcBef>
              <a:buClr>
                <a:schemeClr val="dk1"/>
              </a:buClr>
              <a:buSzPct val="78571"/>
              <a:buFont typeface="Arial"/>
              <a:buNone/>
            </a:pPr>
            <a:r>
              <a:rPr lang="en" sz="1400"/>
              <a:t> </a:t>
            </a:r>
            <a:r>
              <a:rPr lang="en" sz="1400">
                <a:solidFill>
                  <a:srgbClr val="A64D79"/>
                </a:solidFill>
              </a:rPr>
              <a:t>98.99%  4.11982s        21  196.18ms  195.58ms  197.96ms  find_nearest_cluster(int, int, int, float*, float*, int*, int*)</a:t>
            </a:r>
          </a:p>
          <a:p>
            <a:pPr lvl="0" rtl="0">
              <a:spcBef>
                <a:spcPts val="0"/>
              </a:spcBef>
              <a:buClr>
                <a:schemeClr val="dk1"/>
              </a:buClr>
              <a:buSzPct val="78571"/>
              <a:buFont typeface="Arial"/>
              <a:buNone/>
            </a:pPr>
            <a:r>
              <a:rPr lang="en" sz="1400"/>
              <a:t>  </a:t>
            </a:r>
            <a:r>
              <a:rPr lang="en" sz="1400">
                <a:solidFill>
                  <a:srgbClr val="0B5394"/>
                </a:solidFill>
              </a:rPr>
              <a:t>0.98%  40.635ms        23  1.7668ms  30.624us  39.102ms  [CUDA memcpy HtoD]</a:t>
            </a:r>
          </a:p>
          <a:p>
            <a:pPr lvl="0" rtl="0">
              <a:spcBef>
                <a:spcPts val="0"/>
              </a:spcBef>
              <a:buClr>
                <a:schemeClr val="dk1"/>
              </a:buClr>
              <a:buSzPct val="78571"/>
              <a:buFont typeface="Arial"/>
              <a:buNone/>
            </a:pPr>
            <a:r>
              <a:rPr lang="en" sz="1400"/>
              <a:t>  </a:t>
            </a:r>
            <a:r>
              <a:rPr lang="en" sz="1400">
                <a:solidFill>
                  <a:srgbClr val="351C75"/>
                </a:solidFill>
              </a:rPr>
              <a:t>0.03%  1.2578ms        42  29.946us  28.735us  31.104us  [CUDA memcpy DtoH]</a:t>
            </a:r>
          </a:p>
          <a:p>
            <a:pPr lvl="0" rtl="0">
              <a:spcBef>
                <a:spcPts val="0"/>
              </a:spcBef>
              <a:buClr>
                <a:schemeClr val="dk1"/>
              </a:buClr>
              <a:buSzPct val="78571"/>
              <a:buFont typeface="Arial"/>
              <a:buNone/>
            </a:pPr>
            <a:r>
              <a:rPr lang="en" sz="1400" b="1"/>
              <a:t>Time(%)      Time     Calls       Avg       Min       Max  Name</a:t>
            </a:r>
          </a:p>
          <a:p>
            <a:pPr lvl="0" rtl="0">
              <a:spcBef>
                <a:spcPts val="0"/>
              </a:spcBef>
              <a:buClr>
                <a:schemeClr val="dk1"/>
              </a:buClr>
              <a:buSzPct val="78571"/>
              <a:buFont typeface="Arial"/>
              <a:buNone/>
            </a:pPr>
            <a:r>
              <a:rPr lang="en" sz="1400"/>
              <a:t> 93.06%  4.12058s        21  196.22ms  195.62ms  198.00ms  cudaDeviceSynchronize</a:t>
            </a:r>
          </a:p>
          <a:p>
            <a:pPr lvl="0" rtl="0">
              <a:spcBef>
                <a:spcPts val="0"/>
              </a:spcBef>
              <a:buClr>
                <a:schemeClr val="dk1"/>
              </a:buClr>
              <a:buSzPct val="78571"/>
              <a:buFont typeface="Arial"/>
              <a:buNone/>
            </a:pPr>
            <a:r>
              <a:rPr lang="en" sz="1400"/>
              <a:t>  5.79%  256.47ms         4  64.117ms  4.9510us  255.97ms  cudaMalloc</a:t>
            </a:r>
          </a:p>
          <a:p>
            <a:pPr lvl="0" rtl="0">
              <a:spcBef>
                <a:spcPts val="0"/>
              </a:spcBef>
              <a:buClr>
                <a:schemeClr val="dk1"/>
              </a:buClr>
              <a:buSzPct val="78571"/>
              <a:buFont typeface="Arial"/>
              <a:buNone/>
            </a:pPr>
            <a:r>
              <a:rPr lang="en" sz="1400"/>
              <a:t>  1.02%  45.072ms        65  693.42us  82.267us  39.230ms  cudaMemcpy</a:t>
            </a:r>
          </a:p>
          <a:p>
            <a:pPr lvl="0" rtl="0">
              <a:spcBef>
                <a:spcPts val="0"/>
              </a:spcBef>
              <a:buNone/>
            </a:pPr>
            <a:r>
              <a:rPr lang="en" sz="1400"/>
              <a:t>  </a:t>
            </a:r>
          </a:p>
        </p:txBody>
      </p:sp>
      <p:sp>
        <p:nvSpPr>
          <p:cNvPr id="141" name="Shape 1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11</a:t>
            </a:fld>
            <a:endParaRPr lang="en"/>
          </a:p>
        </p:txBody>
      </p:sp>
      <p:sp>
        <p:nvSpPr>
          <p:cNvPr id="142" name="Shape 142"/>
          <p:cNvSpPr txBox="1"/>
          <p:nvPr/>
        </p:nvSpPr>
        <p:spPr>
          <a:xfrm>
            <a:off x="7363200" y="0"/>
            <a:ext cx="1784700" cy="1653900"/>
          </a:xfrm>
          <a:prstGeom prst="rect">
            <a:avLst/>
          </a:prstGeom>
          <a:noFill/>
          <a:ln>
            <a:noFill/>
          </a:ln>
        </p:spPr>
        <p:txBody>
          <a:bodyPr lIns="91425" tIns="91425" rIns="91425" bIns="91425" anchor="ctr" anchorCtr="0">
            <a:noAutofit/>
          </a:bodyPr>
          <a:lstStyle/>
          <a:p>
            <a:pPr lvl="0" rtl="0">
              <a:spcBef>
                <a:spcPts val="0"/>
              </a:spcBef>
              <a:buNone/>
            </a:pPr>
            <a:r>
              <a:rPr lang="en" sz="1100">
                <a:solidFill>
                  <a:schemeClr val="dk1"/>
                </a:solidFill>
              </a:rPr>
              <a:t>N       = 51200</a:t>
            </a:r>
          </a:p>
          <a:p>
            <a:pPr lvl="0" rtl="0">
              <a:spcBef>
                <a:spcPts val="0"/>
              </a:spcBef>
              <a:buNone/>
            </a:pPr>
            <a:r>
              <a:rPr lang="en" sz="1100">
                <a:solidFill>
                  <a:schemeClr val="dk1"/>
                </a:solidFill>
              </a:rPr>
              <a:t>Dimension     = 1000</a:t>
            </a:r>
          </a:p>
          <a:p>
            <a:pPr lvl="0" rtl="0">
              <a:spcBef>
                <a:spcPts val="0"/>
              </a:spcBef>
              <a:buNone/>
            </a:pPr>
            <a:r>
              <a:rPr lang="en" sz="1100">
                <a:solidFill>
                  <a:schemeClr val="dk1"/>
                </a:solidFill>
              </a:rPr>
              <a:t>k   = 128</a:t>
            </a:r>
          </a:p>
          <a:p>
            <a:pPr lvl="0" rtl="0">
              <a:spcBef>
                <a:spcPts val="0"/>
              </a:spcBef>
              <a:buNone/>
            </a:pPr>
            <a:r>
              <a:rPr lang="en" sz="1100">
                <a:solidFill>
                  <a:schemeClr val="dk1"/>
                </a:solidFill>
              </a:rPr>
              <a:t>Loop iterations    = 21</a:t>
            </a:r>
          </a:p>
          <a:p>
            <a:pPr lvl="0" rtl="0">
              <a:spcBef>
                <a:spcPts val="0"/>
              </a:spcBef>
              <a:buNone/>
            </a:pP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Future work:</a:t>
            </a:r>
          </a:p>
        </p:txBody>
      </p:sp>
      <p:sp>
        <p:nvSpPr>
          <p:cNvPr id="148" name="Shape 14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Font typeface="Cambria"/>
              <a:buAutoNum type="arabicPeriod"/>
            </a:pPr>
            <a:r>
              <a:rPr lang="en">
                <a:latin typeface="Cambria"/>
                <a:ea typeface="Cambria"/>
                <a:cs typeface="Cambria"/>
                <a:sym typeface="Cambria"/>
              </a:rPr>
              <a:t>Compare time taken with implementations on OpenMP, MPI, standard libraries - SkLearn, Matlab, etc.</a:t>
            </a:r>
          </a:p>
          <a:p>
            <a:pPr marL="457200" lvl="0" indent="-228600" rtl="0">
              <a:spcBef>
                <a:spcPts val="0"/>
              </a:spcBef>
              <a:buFont typeface="Cambria"/>
              <a:buAutoNum type="arabicPeriod"/>
            </a:pPr>
            <a:r>
              <a:rPr lang="en">
                <a:latin typeface="Cambria"/>
                <a:ea typeface="Cambria"/>
                <a:cs typeface="Cambria"/>
                <a:sym typeface="Cambria"/>
              </a:rPr>
              <a:t>Apply the Map-Reduce methodology.</a:t>
            </a:r>
          </a:p>
          <a:p>
            <a:pPr marL="457200" lvl="0" indent="-228600" rtl="0">
              <a:spcBef>
                <a:spcPts val="0"/>
              </a:spcBef>
              <a:buFont typeface="Cambria"/>
              <a:buAutoNum type="arabicPeriod"/>
            </a:pPr>
            <a:r>
              <a:rPr lang="en">
                <a:latin typeface="Cambria"/>
                <a:ea typeface="Cambria"/>
                <a:cs typeface="Cambria"/>
                <a:sym typeface="Cambria"/>
              </a:rPr>
              <a:t>Parallelize Part2.</a:t>
            </a:r>
          </a:p>
          <a:p>
            <a:pPr marL="457200" lvl="0" indent="0" rtl="0">
              <a:spcBef>
                <a:spcPts val="0"/>
              </a:spcBef>
              <a:buNone/>
            </a:pPr>
            <a:endParaRPr>
              <a:latin typeface="Cambria"/>
              <a:ea typeface="Cambria"/>
              <a:cs typeface="Cambria"/>
              <a:sym typeface="Cambria"/>
            </a:endParaRPr>
          </a:p>
          <a:p>
            <a:pPr marL="457200" lvl="0" indent="0" rtl="0">
              <a:spcBef>
                <a:spcPts val="0"/>
              </a:spcBef>
              <a:buNone/>
            </a:pPr>
            <a:endParaRPr>
              <a:latin typeface="Cambria"/>
              <a:ea typeface="Cambria"/>
              <a:cs typeface="Cambria"/>
              <a:sym typeface="Cambria"/>
            </a:endParaRPr>
          </a:p>
        </p:txBody>
      </p:sp>
      <p:sp>
        <p:nvSpPr>
          <p:cNvPr id="149" name="Shape 1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latin typeface="Arial"/>
                <a:ea typeface="Arial"/>
                <a:cs typeface="Arial"/>
                <a:sym typeface="Arial"/>
              </a:rPr>
              <a:t>12</a:t>
            </a:fld>
            <a:endParaRPr lang="en">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1832675"/>
            <a:ext cx="8520600" cy="607800"/>
          </a:xfrm>
          <a:prstGeom prst="rect">
            <a:avLst/>
          </a:prstGeom>
        </p:spPr>
        <p:txBody>
          <a:bodyPr lIns="91425" tIns="91425" rIns="91425" bIns="91425" anchor="t" anchorCtr="0">
            <a:noAutofit/>
          </a:bodyPr>
          <a:lstStyle/>
          <a:p>
            <a:pPr lvl="0" algn="ctr">
              <a:spcBef>
                <a:spcPts val="0"/>
              </a:spcBef>
              <a:buNone/>
            </a:pPr>
            <a:r>
              <a:rPr lang="en"/>
              <a:t>Thank You!</a:t>
            </a:r>
          </a:p>
          <a:p>
            <a:pPr lvl="0" algn="ctr">
              <a:spcBef>
                <a:spcPts val="0"/>
              </a:spcBef>
              <a:buNone/>
            </a:pPr>
            <a:r>
              <a:rPr lang="en"/>
              <a:t>Questions?</a:t>
            </a:r>
          </a:p>
        </p:txBody>
      </p:sp>
      <p:sp>
        <p:nvSpPr>
          <p:cNvPr id="155" name="Shape 15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latin typeface="Arial"/>
                <a:ea typeface="Arial"/>
                <a:cs typeface="Arial"/>
                <a:sym typeface="Arial"/>
              </a:rPr>
              <a:t>13</a:t>
            </a:fld>
            <a:endParaRPr lang="en">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90700"/>
            <a:ext cx="8520600" cy="607800"/>
          </a:xfrm>
          <a:prstGeom prst="rect">
            <a:avLst/>
          </a:prstGeom>
        </p:spPr>
        <p:txBody>
          <a:bodyPr lIns="91425" tIns="91425" rIns="91425" bIns="91425" anchor="t" anchorCtr="0">
            <a:noAutofit/>
          </a:bodyPr>
          <a:lstStyle/>
          <a:p>
            <a:pPr lvl="0" rtl="0">
              <a:spcBef>
                <a:spcPts val="0"/>
              </a:spcBef>
              <a:buNone/>
            </a:pPr>
            <a:r>
              <a:rPr lang="en"/>
              <a:t>Introduction to K Means Clustering</a:t>
            </a:r>
          </a:p>
        </p:txBody>
      </p:sp>
      <p:sp>
        <p:nvSpPr>
          <p:cNvPr id="161" name="Shape 161"/>
          <p:cNvSpPr txBox="1">
            <a:spLocks noGrp="1"/>
          </p:cNvSpPr>
          <p:nvPr>
            <p:ph type="body" idx="1"/>
          </p:nvPr>
        </p:nvSpPr>
        <p:spPr>
          <a:xfrm>
            <a:off x="311700" y="774187"/>
            <a:ext cx="8520600" cy="3801300"/>
          </a:xfrm>
          <a:prstGeom prst="rect">
            <a:avLst/>
          </a:prstGeom>
        </p:spPr>
        <p:txBody>
          <a:bodyPr lIns="91425" tIns="91425" rIns="91425" bIns="91425" anchor="t" anchorCtr="0">
            <a:noAutofit/>
          </a:bodyPr>
          <a:lstStyle/>
          <a:p>
            <a:pPr marL="457200" lvl="0" indent="-228600" rtl="0">
              <a:spcBef>
                <a:spcPts val="0"/>
              </a:spcBef>
              <a:buClr>
                <a:srgbClr val="000000"/>
              </a:buClr>
              <a:buFont typeface="Cambria"/>
              <a:buChar char="●"/>
            </a:pPr>
            <a:r>
              <a:rPr lang="en">
                <a:solidFill>
                  <a:srgbClr val="000000"/>
                </a:solidFill>
                <a:highlight>
                  <a:srgbClr val="FFFFFF"/>
                </a:highlight>
                <a:latin typeface="Cambria"/>
                <a:ea typeface="Cambria"/>
                <a:cs typeface="Cambria"/>
                <a:sym typeface="Cambria"/>
              </a:rPr>
              <a:t>Clustering algorithm used in data mining</a:t>
            </a:r>
          </a:p>
          <a:p>
            <a:pPr marL="457200" lvl="0" indent="-228600" rtl="0">
              <a:spcBef>
                <a:spcPts val="0"/>
              </a:spcBef>
              <a:buClr>
                <a:srgbClr val="000000"/>
              </a:buClr>
              <a:buFont typeface="Cambria"/>
              <a:buChar char="●"/>
            </a:pPr>
            <a:r>
              <a:rPr lang="en">
                <a:solidFill>
                  <a:srgbClr val="000000"/>
                </a:solidFill>
                <a:highlight>
                  <a:srgbClr val="FFFFFF"/>
                </a:highlight>
                <a:latin typeface="Cambria"/>
                <a:ea typeface="Cambria"/>
                <a:cs typeface="Cambria"/>
                <a:sym typeface="Cambria"/>
              </a:rPr>
              <a:t>Aims to partition N data points into K clusters</a:t>
            </a:r>
          </a:p>
          <a:p>
            <a:pPr lvl="0" rtl="0">
              <a:spcBef>
                <a:spcPts val="0"/>
              </a:spcBef>
              <a:spcAft>
                <a:spcPts val="0"/>
              </a:spcAft>
              <a:buNone/>
            </a:pPr>
            <a:r>
              <a:rPr lang="en" sz="1400">
                <a:solidFill>
                  <a:srgbClr val="000000"/>
                </a:solidFill>
                <a:latin typeface="Cambria"/>
                <a:ea typeface="Cambria"/>
                <a:cs typeface="Cambria"/>
                <a:sym typeface="Cambria"/>
              </a:rPr>
              <a:t>          ----&gt;where, each data belongs to the cluster with nearest mean.</a:t>
            </a:r>
          </a:p>
          <a:p>
            <a:pPr lvl="0" rtl="0">
              <a:spcBef>
                <a:spcPts val="0"/>
              </a:spcBef>
              <a:spcAft>
                <a:spcPts val="0"/>
              </a:spcAft>
              <a:buNone/>
            </a:pPr>
            <a:endParaRPr sz="1400">
              <a:solidFill>
                <a:srgbClr val="000000"/>
              </a:solidFill>
              <a:latin typeface="Cambria"/>
              <a:ea typeface="Cambria"/>
              <a:cs typeface="Cambria"/>
              <a:sym typeface="Cambria"/>
            </a:endParaRPr>
          </a:p>
          <a:p>
            <a:pPr marL="457200" lvl="0" indent="-228600" rtl="0">
              <a:spcBef>
                <a:spcPts val="0"/>
              </a:spcBef>
              <a:buClr>
                <a:srgbClr val="000000"/>
              </a:buClr>
              <a:buFont typeface="Cambria"/>
              <a:buChar char="●"/>
            </a:pPr>
            <a:r>
              <a:rPr lang="en">
                <a:solidFill>
                  <a:srgbClr val="000000"/>
                </a:solidFill>
                <a:highlight>
                  <a:srgbClr val="FFFFFF"/>
                </a:highlight>
                <a:latin typeface="Cambria"/>
                <a:ea typeface="Cambria"/>
                <a:cs typeface="Cambria"/>
                <a:sym typeface="Cambria"/>
              </a:rPr>
              <a:t>Objective Function</a:t>
            </a:r>
          </a:p>
        </p:txBody>
      </p:sp>
      <p:sp>
        <p:nvSpPr>
          <p:cNvPr id="162" name="Shape 16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latin typeface="Arial"/>
                <a:ea typeface="Arial"/>
                <a:cs typeface="Arial"/>
                <a:sym typeface="Arial"/>
              </a:rPr>
              <a:t>14</a:t>
            </a:fld>
            <a:endParaRPr lang="en">
              <a:solidFill>
                <a:schemeClr val="dk2"/>
              </a:solidFill>
              <a:latin typeface="Arial"/>
              <a:ea typeface="Arial"/>
              <a:cs typeface="Arial"/>
              <a:sym typeface="Arial"/>
            </a:endParaRPr>
          </a:p>
        </p:txBody>
      </p:sp>
      <p:grpSp>
        <p:nvGrpSpPr>
          <p:cNvPr id="163" name="Shape 163"/>
          <p:cNvGrpSpPr/>
          <p:nvPr/>
        </p:nvGrpSpPr>
        <p:grpSpPr>
          <a:xfrm>
            <a:off x="2746975" y="2908025"/>
            <a:ext cx="4928625" cy="1212750"/>
            <a:chOff x="2776525" y="1865225"/>
            <a:chExt cx="4928625" cy="1212750"/>
          </a:xfrm>
        </p:grpSpPr>
        <p:pic>
          <p:nvPicPr>
            <p:cNvPr id="164" name="Shape 164"/>
            <p:cNvPicPr preferRelativeResize="0"/>
            <p:nvPr/>
          </p:nvPicPr>
          <p:blipFill>
            <a:blip r:embed="rId3">
              <a:alphaModFix/>
            </a:blip>
            <a:stretch>
              <a:fillRect/>
            </a:stretch>
          </p:blipFill>
          <p:spPr>
            <a:xfrm>
              <a:off x="2942450" y="2258825"/>
              <a:ext cx="2534275" cy="819150"/>
            </a:xfrm>
            <a:prstGeom prst="rect">
              <a:avLst/>
            </a:prstGeom>
            <a:noFill/>
            <a:ln>
              <a:noFill/>
            </a:ln>
          </p:spPr>
        </p:pic>
        <p:sp>
          <p:nvSpPr>
            <p:cNvPr id="165" name="Shape 165"/>
            <p:cNvSpPr txBox="1"/>
            <p:nvPr/>
          </p:nvSpPr>
          <p:spPr>
            <a:xfrm>
              <a:off x="2776525" y="1865225"/>
              <a:ext cx="1703400" cy="393600"/>
            </a:xfrm>
            <a:prstGeom prst="rect">
              <a:avLst/>
            </a:prstGeom>
            <a:noFill/>
            <a:ln>
              <a:noFill/>
            </a:ln>
          </p:spPr>
          <p:txBody>
            <a:bodyPr lIns="91425" tIns="91425" rIns="91425" bIns="91425" anchor="t" anchorCtr="0">
              <a:noAutofit/>
            </a:bodyPr>
            <a:lstStyle/>
            <a:p>
              <a:pPr lvl="0" rtl="0">
                <a:spcBef>
                  <a:spcPts val="0"/>
                </a:spcBef>
                <a:buNone/>
              </a:pPr>
              <a:r>
                <a:rPr lang="en"/>
                <a:t>number of clusters</a:t>
              </a:r>
            </a:p>
          </p:txBody>
        </p:sp>
        <p:sp>
          <p:nvSpPr>
            <p:cNvPr id="166" name="Shape 166"/>
            <p:cNvSpPr txBox="1"/>
            <p:nvPr/>
          </p:nvSpPr>
          <p:spPr>
            <a:xfrm>
              <a:off x="5409550" y="1953025"/>
              <a:ext cx="2295600" cy="393600"/>
            </a:xfrm>
            <a:prstGeom prst="rect">
              <a:avLst/>
            </a:prstGeom>
            <a:noFill/>
            <a:ln>
              <a:noFill/>
            </a:ln>
          </p:spPr>
          <p:txBody>
            <a:bodyPr lIns="91425" tIns="91425" rIns="91425" bIns="91425" anchor="t" anchorCtr="0">
              <a:noAutofit/>
            </a:bodyPr>
            <a:lstStyle/>
            <a:p>
              <a:pPr lvl="0" rtl="0">
                <a:spcBef>
                  <a:spcPts val="0"/>
                </a:spcBef>
                <a:buNone/>
              </a:pPr>
              <a:r>
                <a:rPr lang="en"/>
                <a:t>center/mean of cluster i</a:t>
              </a:r>
            </a:p>
          </p:txBody>
        </p:sp>
      </p:grpSp>
      <p:cxnSp>
        <p:nvCxnSpPr>
          <p:cNvPr id="167" name="Shape 167"/>
          <p:cNvCxnSpPr>
            <a:stCxn id="165" idx="2"/>
          </p:cNvCxnSpPr>
          <p:nvPr/>
        </p:nvCxnSpPr>
        <p:spPr>
          <a:xfrm>
            <a:off x="3598675" y="3301625"/>
            <a:ext cx="0" cy="0"/>
          </a:xfrm>
          <a:prstGeom prst="straightConnector1">
            <a:avLst/>
          </a:prstGeom>
          <a:noFill/>
          <a:ln w="9525" cap="flat" cmpd="sng">
            <a:solidFill>
              <a:schemeClr val="dk2"/>
            </a:solidFill>
            <a:prstDash val="solid"/>
            <a:round/>
            <a:headEnd type="none" w="lg" len="lg"/>
            <a:tailEnd type="none" w="lg" len="lg"/>
          </a:ln>
        </p:spPr>
      </p:cxnSp>
      <p:grpSp>
        <p:nvGrpSpPr>
          <p:cNvPr id="168" name="Shape 168"/>
          <p:cNvGrpSpPr/>
          <p:nvPr/>
        </p:nvGrpSpPr>
        <p:grpSpPr>
          <a:xfrm>
            <a:off x="3795050" y="3243237"/>
            <a:ext cx="1824300" cy="421512"/>
            <a:chOff x="3807525" y="2171675"/>
            <a:chExt cx="1824300" cy="421512"/>
          </a:xfrm>
        </p:grpSpPr>
        <p:cxnSp>
          <p:nvCxnSpPr>
            <p:cNvPr id="169" name="Shape 169"/>
            <p:cNvCxnSpPr/>
            <p:nvPr/>
          </p:nvCxnSpPr>
          <p:spPr>
            <a:xfrm flipH="1">
              <a:off x="5089725" y="2252387"/>
              <a:ext cx="542100" cy="340800"/>
            </a:xfrm>
            <a:prstGeom prst="straightConnector1">
              <a:avLst/>
            </a:prstGeom>
            <a:noFill/>
            <a:ln w="19050" cap="flat" cmpd="sng">
              <a:solidFill>
                <a:schemeClr val="dk2"/>
              </a:solidFill>
              <a:prstDash val="solid"/>
              <a:round/>
              <a:headEnd type="none" w="lg" len="lg"/>
              <a:tailEnd type="none" w="lg" len="lg"/>
            </a:ln>
          </p:spPr>
        </p:cxnSp>
        <p:cxnSp>
          <p:nvCxnSpPr>
            <p:cNvPr id="170" name="Shape 170"/>
            <p:cNvCxnSpPr/>
            <p:nvPr/>
          </p:nvCxnSpPr>
          <p:spPr>
            <a:xfrm>
              <a:off x="3807525" y="2171675"/>
              <a:ext cx="116100" cy="174300"/>
            </a:xfrm>
            <a:prstGeom prst="straightConnector1">
              <a:avLst/>
            </a:prstGeom>
            <a:noFill/>
            <a:ln w="19050" cap="flat" cmpd="sng">
              <a:solidFill>
                <a:schemeClr val="dk2"/>
              </a:solidFill>
              <a:prstDash val="solid"/>
              <a:round/>
              <a:headEnd type="none" w="lg" len="lg"/>
              <a:tailEnd type="none" w="lg" len="lg"/>
            </a:ln>
          </p:spPr>
        </p:cxnSp>
      </p:grpSp>
      <p:sp>
        <p:nvSpPr>
          <p:cNvPr id="171" name="Shape 171"/>
          <p:cNvSpPr txBox="1"/>
          <p:nvPr/>
        </p:nvSpPr>
        <p:spPr>
          <a:xfrm>
            <a:off x="3421300" y="2404025"/>
            <a:ext cx="3000000" cy="5040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a:t>number of data points in cluster i</a:t>
            </a:r>
          </a:p>
        </p:txBody>
      </p:sp>
      <p:cxnSp>
        <p:nvCxnSpPr>
          <p:cNvPr id="172" name="Shape 172"/>
          <p:cNvCxnSpPr/>
          <p:nvPr/>
        </p:nvCxnSpPr>
        <p:spPr>
          <a:xfrm flipH="1">
            <a:off x="4276500" y="2797125"/>
            <a:ext cx="364500" cy="621900"/>
          </a:xfrm>
          <a:prstGeom prst="straightConnector1">
            <a:avLst/>
          </a:prstGeom>
          <a:noFill/>
          <a:ln w="19050" cap="flat" cmpd="sng">
            <a:solidFill>
              <a:schemeClr val="dk2"/>
            </a:solidFill>
            <a:prstDash val="solid"/>
            <a:round/>
            <a:headEnd type="none" w="lg" len="lg"/>
            <a:tailEnd type="none" w="lg" len="lg"/>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Parallelization: CUDA C Implementation</a:t>
            </a:r>
          </a:p>
        </p:txBody>
      </p:sp>
      <p:sp>
        <p:nvSpPr>
          <p:cNvPr id="178" name="Shape 17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solidFill>
                  <a:srgbClr val="000000"/>
                </a:solidFill>
                <a:latin typeface="Cambria"/>
                <a:ea typeface="Cambria"/>
                <a:cs typeface="Cambria"/>
                <a:sym typeface="Cambria"/>
              </a:rPr>
              <a:t>Step0: HOST initialize cluster centers, copy N data coordinates to DEVICE.</a:t>
            </a:r>
          </a:p>
          <a:p>
            <a:pPr lvl="0" rtl="0">
              <a:spcBef>
                <a:spcPts val="0"/>
              </a:spcBef>
              <a:buNone/>
            </a:pPr>
            <a:r>
              <a:rPr lang="en">
                <a:solidFill>
                  <a:srgbClr val="000000"/>
                </a:solidFill>
                <a:latin typeface="Cambria"/>
                <a:ea typeface="Cambria"/>
                <a:cs typeface="Cambria"/>
                <a:sym typeface="Cambria"/>
              </a:rPr>
              <a:t>Step1: Copy data membership and k cluster centers from HOST to DEVICE.</a:t>
            </a:r>
          </a:p>
          <a:p>
            <a:pPr lvl="0" rtl="0">
              <a:spcBef>
                <a:spcPts val="0"/>
              </a:spcBef>
              <a:buNone/>
            </a:pPr>
            <a:r>
              <a:rPr lang="en">
                <a:solidFill>
                  <a:srgbClr val="000000"/>
                </a:solidFill>
                <a:latin typeface="Cambria"/>
                <a:ea typeface="Cambria"/>
                <a:cs typeface="Cambria"/>
                <a:sym typeface="Cambria"/>
              </a:rPr>
              <a:t>Step2: In DEVICE, each thread process a single data point, compute the distance and update data membership.</a:t>
            </a:r>
          </a:p>
          <a:p>
            <a:pPr lvl="0" rtl="0">
              <a:spcBef>
                <a:spcPts val="0"/>
              </a:spcBef>
              <a:buNone/>
            </a:pPr>
            <a:r>
              <a:rPr lang="en">
                <a:solidFill>
                  <a:srgbClr val="000000"/>
                </a:solidFill>
                <a:latin typeface="Cambria"/>
                <a:ea typeface="Cambria"/>
                <a:cs typeface="Cambria"/>
                <a:sym typeface="Cambria"/>
              </a:rPr>
              <a:t>Step3: Copy the new membership to HOST, and recompute cluster centers.</a:t>
            </a:r>
          </a:p>
          <a:p>
            <a:pPr lvl="0" rtl="0">
              <a:spcBef>
                <a:spcPts val="0"/>
              </a:spcBef>
              <a:buNone/>
            </a:pPr>
            <a:r>
              <a:rPr lang="en">
                <a:solidFill>
                  <a:srgbClr val="000000"/>
                </a:solidFill>
                <a:latin typeface="Cambria"/>
                <a:ea typeface="Cambria"/>
                <a:cs typeface="Cambria"/>
                <a:sym typeface="Cambria"/>
              </a:rPr>
              <a:t>Step4: Check convergence, if not, go back to step1. </a:t>
            </a:r>
          </a:p>
          <a:p>
            <a:pPr lvl="0" rtl="0">
              <a:spcBef>
                <a:spcPts val="0"/>
              </a:spcBef>
              <a:buNone/>
            </a:pPr>
            <a:r>
              <a:rPr lang="en">
                <a:solidFill>
                  <a:srgbClr val="000000"/>
                </a:solidFill>
                <a:latin typeface="Cambria"/>
                <a:ea typeface="Cambria"/>
                <a:cs typeface="Cambria"/>
                <a:sym typeface="Cambria"/>
              </a:rPr>
              <a:t>Step5: Host free the allocated memory at last.</a:t>
            </a:r>
          </a:p>
          <a:p>
            <a:pPr lvl="0" rtl="0">
              <a:spcBef>
                <a:spcPts val="0"/>
              </a:spcBef>
              <a:buNone/>
            </a:pPr>
            <a:endParaRPr>
              <a:latin typeface="Cambria"/>
              <a:ea typeface="Cambria"/>
              <a:cs typeface="Cambria"/>
              <a:sym typeface="Cambria"/>
            </a:endParaRPr>
          </a:p>
        </p:txBody>
      </p:sp>
      <p:sp>
        <p:nvSpPr>
          <p:cNvPr id="179" name="Shape 17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latin typeface="Arial"/>
                <a:ea typeface="Arial"/>
                <a:cs typeface="Arial"/>
                <a:sym typeface="Arial"/>
              </a:rPr>
              <a:t>15</a:t>
            </a:fld>
            <a:endParaRPr lang="en">
              <a:solidFill>
                <a:schemeClr val="dk2"/>
              </a:solidFill>
              <a:latin typeface="Arial"/>
              <a:ea typeface="Arial"/>
              <a:cs typeface="Arial"/>
              <a:sym typeface="Arial"/>
            </a:endParaRPr>
          </a:p>
        </p:txBody>
      </p:sp>
      <p:sp>
        <p:nvSpPr>
          <p:cNvPr id="180" name="Shape 180"/>
          <p:cNvSpPr/>
          <p:nvPr/>
        </p:nvSpPr>
        <p:spPr>
          <a:xfrm>
            <a:off x="311700" y="2206175"/>
            <a:ext cx="8520600" cy="764400"/>
          </a:xfrm>
          <a:prstGeom prst="rect">
            <a:avLst/>
          </a:prstGeom>
          <a:solidFill>
            <a:srgbClr val="FFFFFF"/>
          </a:solid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spcAft>
                <a:spcPts val="1600"/>
              </a:spcAft>
              <a:buNone/>
            </a:pPr>
            <a:endParaRPr sz="1800">
              <a:latin typeface="Cambria"/>
              <a:ea typeface="Cambria"/>
              <a:cs typeface="Cambria"/>
              <a:sym typeface="Cambria"/>
            </a:endParaRPr>
          </a:p>
          <a:p>
            <a:pPr lvl="0" rtl="0">
              <a:lnSpc>
                <a:spcPct val="115000"/>
              </a:lnSpc>
              <a:spcBef>
                <a:spcPts val="0"/>
              </a:spcBef>
              <a:spcAft>
                <a:spcPts val="1600"/>
              </a:spcAft>
              <a:buNone/>
            </a:pPr>
            <a:r>
              <a:rPr lang="en" sz="1800">
                <a:latin typeface="Cambria"/>
                <a:ea typeface="Cambria"/>
                <a:cs typeface="Cambria"/>
                <a:sym typeface="Cambria"/>
              </a:rPr>
              <a:t>Step2: In DEVICE, each thread process a single data point, compute the distance and update data membership.</a:t>
            </a:r>
          </a:p>
          <a:p>
            <a:pPr lvl="0" rtl="0">
              <a:spcBef>
                <a:spcPts val="0"/>
              </a:spcBef>
              <a:buNone/>
            </a:pPr>
            <a:endParaRPr sz="1600">
              <a:solidFill>
                <a:schemeClr val="dk2"/>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Outline</a:t>
            </a:r>
          </a:p>
        </p:txBody>
      </p:sp>
      <p:sp>
        <p:nvSpPr>
          <p:cNvPr id="62" name="Shape 6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spcBef>
                <a:spcPts val="0"/>
              </a:spcBef>
              <a:buSzPct val="100000"/>
              <a:buFont typeface="Cambria"/>
              <a:buChar char="●"/>
            </a:pPr>
            <a:r>
              <a:rPr lang="en" sz="2400">
                <a:latin typeface="Cambria"/>
                <a:ea typeface="Cambria"/>
                <a:cs typeface="Cambria"/>
                <a:sym typeface="Cambria"/>
              </a:rPr>
              <a:t>Performance Analysis</a:t>
            </a:r>
          </a:p>
          <a:p>
            <a:pPr marL="457200" lvl="0" indent="-381000" rtl="0">
              <a:spcBef>
                <a:spcPts val="0"/>
              </a:spcBef>
              <a:buSzPct val="100000"/>
              <a:buFont typeface="Cambria"/>
              <a:buChar char="●"/>
            </a:pPr>
            <a:r>
              <a:rPr lang="en" sz="2400">
                <a:latin typeface="Cambria"/>
                <a:ea typeface="Cambria"/>
                <a:cs typeface="Cambria"/>
                <a:sym typeface="Cambria"/>
              </a:rPr>
              <a:t>Overview of CUDA</a:t>
            </a:r>
          </a:p>
          <a:p>
            <a:pPr marL="457200" lvl="0" indent="-381000">
              <a:spcBef>
                <a:spcPts val="0"/>
              </a:spcBef>
              <a:buSzPct val="100000"/>
              <a:buFont typeface="Cambria"/>
              <a:buChar char="●"/>
            </a:pPr>
            <a:r>
              <a:rPr lang="en" sz="2400">
                <a:latin typeface="Cambria"/>
                <a:ea typeface="Cambria"/>
                <a:cs typeface="Cambria"/>
                <a:sym typeface="Cambria"/>
              </a:rPr>
              <a:t>Future Work</a:t>
            </a:r>
          </a:p>
          <a:p>
            <a:pPr lvl="0">
              <a:spcBef>
                <a:spcPts val="0"/>
              </a:spcBef>
              <a:buNone/>
            </a:pPr>
            <a:endParaRPr>
              <a:latin typeface="Cambria"/>
              <a:ea typeface="Cambria"/>
              <a:cs typeface="Cambria"/>
              <a:sym typeface="Cambria"/>
            </a:endParaRPr>
          </a:p>
        </p:txBody>
      </p:sp>
      <p:sp>
        <p:nvSpPr>
          <p:cNvPr id="63" name="Shape 6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latin typeface="Arial"/>
                <a:ea typeface="Arial"/>
                <a:cs typeface="Arial"/>
                <a:sym typeface="Arial"/>
              </a:rPr>
              <a:t>2</a:t>
            </a:fld>
            <a:endParaRPr lang="en">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105200"/>
            <a:ext cx="8520600" cy="607800"/>
          </a:xfrm>
          <a:prstGeom prst="rect">
            <a:avLst/>
          </a:prstGeom>
        </p:spPr>
        <p:txBody>
          <a:bodyPr lIns="91425" tIns="91425" rIns="91425" bIns="91425" anchor="t" anchorCtr="0">
            <a:noAutofit/>
          </a:bodyPr>
          <a:lstStyle/>
          <a:p>
            <a:pPr lvl="0">
              <a:spcBef>
                <a:spcPts val="0"/>
              </a:spcBef>
              <a:buNone/>
            </a:pPr>
            <a:r>
              <a:rPr lang="en"/>
              <a:t>Review of Parallelization</a:t>
            </a:r>
          </a:p>
        </p:txBody>
      </p:sp>
      <p:sp>
        <p:nvSpPr>
          <p:cNvPr id="69" name="Shape 69"/>
          <p:cNvSpPr txBox="1">
            <a:spLocks noGrp="1"/>
          </p:cNvSpPr>
          <p:nvPr>
            <p:ph type="body" idx="1"/>
          </p:nvPr>
        </p:nvSpPr>
        <p:spPr>
          <a:xfrm>
            <a:off x="262600" y="713000"/>
            <a:ext cx="8520600" cy="3950100"/>
          </a:xfrm>
          <a:prstGeom prst="rect">
            <a:avLst/>
          </a:prstGeom>
        </p:spPr>
        <p:txBody>
          <a:bodyPr lIns="91425" tIns="91425" rIns="91425" bIns="91425" anchor="t" anchorCtr="0">
            <a:noAutofit/>
          </a:bodyPr>
          <a:lstStyle/>
          <a:p>
            <a:pPr marL="457200" lvl="0" indent="-228600" rtl="0">
              <a:lnSpc>
                <a:spcPct val="100000"/>
              </a:lnSpc>
              <a:spcBef>
                <a:spcPts val="0"/>
              </a:spcBef>
              <a:spcAft>
                <a:spcPts val="0"/>
              </a:spcAft>
              <a:buFont typeface="Cambria"/>
              <a:buChar char="●"/>
            </a:pPr>
            <a:r>
              <a:rPr lang="en">
                <a:latin typeface="Cambria"/>
                <a:ea typeface="Cambria"/>
                <a:cs typeface="Cambria"/>
                <a:sym typeface="Cambria"/>
              </a:rPr>
              <a:t>Complexity of sequential K-Means algorithm: O(N*D*K*T)</a:t>
            </a:r>
          </a:p>
          <a:p>
            <a:pPr lvl="0" rtl="0">
              <a:lnSpc>
                <a:spcPct val="100000"/>
              </a:lnSpc>
              <a:spcBef>
                <a:spcPts val="0"/>
              </a:spcBef>
              <a:spcAft>
                <a:spcPts val="0"/>
              </a:spcAft>
              <a:buNone/>
            </a:pPr>
            <a:r>
              <a:rPr lang="en">
                <a:latin typeface="Cambria"/>
                <a:ea typeface="Cambria"/>
                <a:cs typeface="Cambria"/>
                <a:sym typeface="Cambria"/>
              </a:rPr>
              <a:t>N: # of datas.</a:t>
            </a:r>
          </a:p>
          <a:p>
            <a:pPr lvl="0" rtl="0">
              <a:lnSpc>
                <a:spcPct val="100000"/>
              </a:lnSpc>
              <a:spcBef>
                <a:spcPts val="0"/>
              </a:spcBef>
              <a:spcAft>
                <a:spcPts val="0"/>
              </a:spcAft>
              <a:buNone/>
            </a:pPr>
            <a:r>
              <a:rPr lang="en">
                <a:latin typeface="Cambria"/>
                <a:ea typeface="Cambria"/>
                <a:cs typeface="Cambria"/>
                <a:sym typeface="Cambria"/>
              </a:rPr>
              <a:t>D: # of dimension.</a:t>
            </a:r>
          </a:p>
          <a:p>
            <a:pPr lvl="0" rtl="0">
              <a:lnSpc>
                <a:spcPct val="100000"/>
              </a:lnSpc>
              <a:spcBef>
                <a:spcPts val="0"/>
              </a:spcBef>
              <a:spcAft>
                <a:spcPts val="0"/>
              </a:spcAft>
              <a:buNone/>
            </a:pPr>
            <a:r>
              <a:rPr lang="en">
                <a:latin typeface="Cambria"/>
                <a:ea typeface="Cambria"/>
                <a:cs typeface="Cambria"/>
                <a:sym typeface="Cambria"/>
              </a:rPr>
              <a:t>K: # of clusters.</a:t>
            </a:r>
          </a:p>
          <a:p>
            <a:pPr lvl="0" rtl="0">
              <a:lnSpc>
                <a:spcPct val="100000"/>
              </a:lnSpc>
              <a:spcBef>
                <a:spcPts val="0"/>
              </a:spcBef>
              <a:spcAft>
                <a:spcPts val="0"/>
              </a:spcAft>
              <a:buNone/>
            </a:pPr>
            <a:r>
              <a:rPr lang="en">
                <a:latin typeface="Cambria"/>
                <a:ea typeface="Cambria"/>
                <a:cs typeface="Cambria"/>
                <a:sym typeface="Cambria"/>
              </a:rPr>
              <a:t>T: # of iterations.</a:t>
            </a:r>
          </a:p>
          <a:p>
            <a:pPr lvl="0" rtl="0">
              <a:lnSpc>
                <a:spcPct val="100000"/>
              </a:lnSpc>
              <a:spcBef>
                <a:spcPts val="0"/>
              </a:spcBef>
              <a:spcAft>
                <a:spcPts val="0"/>
              </a:spcAft>
              <a:buNone/>
            </a:pPr>
            <a:endParaRPr>
              <a:latin typeface="Cambria"/>
              <a:ea typeface="Cambria"/>
              <a:cs typeface="Cambria"/>
              <a:sym typeface="Cambria"/>
            </a:endParaRPr>
          </a:p>
          <a:p>
            <a:pPr marL="457200" lvl="0" indent="-228600" rtl="0">
              <a:lnSpc>
                <a:spcPct val="100000"/>
              </a:lnSpc>
              <a:spcBef>
                <a:spcPts val="0"/>
              </a:spcBef>
              <a:spcAft>
                <a:spcPts val="0"/>
              </a:spcAft>
              <a:buFont typeface="Cambria"/>
              <a:buChar char="●"/>
            </a:pPr>
            <a:r>
              <a:rPr lang="en">
                <a:latin typeface="Cambria"/>
                <a:ea typeface="Cambria"/>
                <a:cs typeface="Cambria"/>
                <a:sym typeface="Cambria"/>
              </a:rPr>
              <a:t>Complexity of each iteration step:</a:t>
            </a:r>
          </a:p>
          <a:p>
            <a:pPr lvl="0" rtl="0">
              <a:lnSpc>
                <a:spcPct val="100000"/>
              </a:lnSpc>
              <a:spcBef>
                <a:spcPts val="0"/>
              </a:spcBef>
              <a:spcAft>
                <a:spcPts val="0"/>
              </a:spcAft>
              <a:buNone/>
            </a:pPr>
            <a:endParaRPr>
              <a:latin typeface="Cambria"/>
              <a:ea typeface="Cambria"/>
              <a:cs typeface="Cambria"/>
              <a:sym typeface="Cambria"/>
            </a:endParaRPr>
          </a:p>
          <a:p>
            <a:pPr lvl="0" rtl="0">
              <a:lnSpc>
                <a:spcPct val="100000"/>
              </a:lnSpc>
              <a:spcBef>
                <a:spcPts val="0"/>
              </a:spcBef>
              <a:spcAft>
                <a:spcPts val="0"/>
              </a:spcAft>
              <a:buNone/>
            </a:pPr>
            <a:endParaRPr sz="1600">
              <a:latin typeface="Cambria"/>
              <a:ea typeface="Cambria"/>
              <a:cs typeface="Cambria"/>
              <a:sym typeface="Cambria"/>
            </a:endParaRPr>
          </a:p>
          <a:p>
            <a:pPr lvl="0" rtl="0">
              <a:lnSpc>
                <a:spcPct val="100000"/>
              </a:lnSpc>
              <a:spcBef>
                <a:spcPts val="0"/>
              </a:spcBef>
              <a:spcAft>
                <a:spcPts val="0"/>
              </a:spcAft>
              <a:buNone/>
            </a:pPr>
            <a:endParaRPr sz="1600">
              <a:latin typeface="Cambria"/>
              <a:ea typeface="Cambria"/>
              <a:cs typeface="Cambria"/>
              <a:sym typeface="Cambria"/>
            </a:endParaRPr>
          </a:p>
          <a:p>
            <a:pPr lvl="0" rtl="0">
              <a:lnSpc>
                <a:spcPct val="100000"/>
              </a:lnSpc>
              <a:spcBef>
                <a:spcPts val="0"/>
              </a:spcBef>
              <a:spcAft>
                <a:spcPts val="0"/>
              </a:spcAft>
              <a:buNone/>
            </a:pPr>
            <a:endParaRPr sz="1600">
              <a:latin typeface="Cambria"/>
              <a:ea typeface="Cambria"/>
              <a:cs typeface="Cambria"/>
              <a:sym typeface="Cambria"/>
            </a:endParaRPr>
          </a:p>
          <a:p>
            <a:pPr lvl="0" rtl="0">
              <a:lnSpc>
                <a:spcPct val="100000"/>
              </a:lnSpc>
              <a:spcBef>
                <a:spcPts val="0"/>
              </a:spcBef>
              <a:spcAft>
                <a:spcPts val="0"/>
              </a:spcAft>
              <a:buNone/>
            </a:pPr>
            <a:r>
              <a:rPr lang="en" sz="1600">
                <a:latin typeface="Cambria"/>
                <a:ea typeface="Cambria"/>
                <a:cs typeface="Cambria"/>
                <a:sym typeface="Cambria"/>
              </a:rPr>
              <a:t>Part2: compute the new center as mean of new cluster datas. O((N+K)*D)--&gt; O((2*delta+K)*D)</a:t>
            </a:r>
          </a:p>
          <a:p>
            <a:pPr lvl="0" rtl="0">
              <a:lnSpc>
                <a:spcPct val="100000"/>
              </a:lnSpc>
              <a:spcBef>
                <a:spcPts val="0"/>
              </a:spcBef>
              <a:spcAft>
                <a:spcPts val="0"/>
              </a:spcAft>
              <a:buNone/>
            </a:pPr>
            <a:r>
              <a:rPr lang="en" sz="1600">
                <a:latin typeface="Cambria"/>
                <a:ea typeface="Cambria"/>
                <a:cs typeface="Cambria"/>
                <a:sym typeface="Cambria"/>
              </a:rPr>
              <a:t>delta: #of membership change.</a:t>
            </a:r>
          </a:p>
          <a:p>
            <a:pPr lvl="0">
              <a:spcBef>
                <a:spcPts val="0"/>
              </a:spcBef>
              <a:buNone/>
            </a:pPr>
            <a:endParaRPr sz="1600">
              <a:latin typeface="Cambria"/>
              <a:ea typeface="Cambria"/>
              <a:cs typeface="Cambria"/>
              <a:sym typeface="Cambria"/>
            </a:endParaRPr>
          </a:p>
        </p:txBody>
      </p:sp>
      <p:sp>
        <p:nvSpPr>
          <p:cNvPr id="70" name="Shape 7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latin typeface="Arial"/>
                <a:ea typeface="Arial"/>
                <a:cs typeface="Arial"/>
                <a:sym typeface="Arial"/>
              </a:rPr>
              <a:t>3</a:t>
            </a:fld>
            <a:endParaRPr lang="en">
              <a:solidFill>
                <a:schemeClr val="dk2"/>
              </a:solidFill>
              <a:latin typeface="Arial"/>
              <a:ea typeface="Arial"/>
              <a:cs typeface="Arial"/>
              <a:sym typeface="Arial"/>
            </a:endParaRPr>
          </a:p>
        </p:txBody>
      </p:sp>
      <p:sp>
        <p:nvSpPr>
          <p:cNvPr id="71" name="Shape 71"/>
          <p:cNvSpPr/>
          <p:nvPr/>
        </p:nvSpPr>
        <p:spPr>
          <a:xfrm>
            <a:off x="311700" y="2846275"/>
            <a:ext cx="7982100" cy="761700"/>
          </a:xfrm>
          <a:prstGeom prst="rect">
            <a:avLst/>
          </a:prstGeom>
          <a:solidFill>
            <a:srgbClr val="FFFFFF"/>
          </a:solid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a:solidFill>
                  <a:schemeClr val="dk2"/>
                </a:solidFill>
                <a:latin typeface="Cambria"/>
                <a:ea typeface="Cambria"/>
                <a:cs typeface="Cambria"/>
                <a:sym typeface="Cambria"/>
              </a:rPr>
              <a:t>Part1: </a:t>
            </a:r>
            <a:r>
              <a:rPr lang="en" sz="1600">
                <a:solidFill>
                  <a:srgbClr val="FF0000"/>
                </a:solidFill>
                <a:latin typeface="Cambria"/>
                <a:ea typeface="Cambria"/>
                <a:cs typeface="Cambria"/>
                <a:sym typeface="Cambria"/>
              </a:rPr>
              <a:t>for each data point</a:t>
            </a:r>
            <a:r>
              <a:rPr lang="en" sz="1600">
                <a:solidFill>
                  <a:schemeClr val="dk2"/>
                </a:solidFill>
                <a:latin typeface="Cambria"/>
                <a:ea typeface="Cambria"/>
                <a:cs typeface="Cambria"/>
                <a:sym typeface="Cambria"/>
              </a:rPr>
              <a:t>, compute the distance with K cluster centers and assign to the nearest one.  O(N*D*K)                                  </a:t>
            </a:r>
            <a:r>
              <a:rPr lang="en" sz="1600">
                <a:solidFill>
                  <a:srgbClr val="FF0000"/>
                </a:solidFill>
                <a:latin typeface="Cambria"/>
                <a:ea typeface="Cambria"/>
                <a:cs typeface="Cambria"/>
                <a:sym typeface="Cambria"/>
              </a:rPr>
              <a:t>Parallelize on CUDA (SIMD: single instruction multiple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223000"/>
            <a:ext cx="8520600" cy="572700"/>
          </a:xfrm>
          <a:prstGeom prst="rect">
            <a:avLst/>
          </a:prstGeom>
        </p:spPr>
        <p:txBody>
          <a:bodyPr lIns="91425" tIns="91425" rIns="91425" bIns="91425" anchor="t" anchorCtr="0">
            <a:noAutofit/>
          </a:bodyPr>
          <a:lstStyle/>
          <a:p>
            <a:pPr lvl="0" rtl="0">
              <a:spcBef>
                <a:spcPts val="0"/>
              </a:spcBef>
              <a:buNone/>
            </a:pPr>
            <a:r>
              <a:rPr lang="en"/>
              <a:t>Performance Analysis</a:t>
            </a:r>
          </a:p>
        </p:txBody>
      </p:sp>
      <p:sp>
        <p:nvSpPr>
          <p:cNvPr id="77" name="Shape 7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dk2"/>
                </a:solidFill>
                <a:latin typeface="Arial"/>
                <a:ea typeface="Arial"/>
                <a:cs typeface="Arial"/>
                <a:sym typeface="Arial"/>
              </a:rPr>
              <a:t>4</a:t>
            </a:fld>
            <a:endParaRPr lang="en">
              <a:solidFill>
                <a:schemeClr val="dk2"/>
              </a:solidFill>
              <a:latin typeface="Arial"/>
              <a:ea typeface="Arial"/>
              <a:cs typeface="Arial"/>
              <a:sym typeface="Arial"/>
            </a:endParaRPr>
          </a:p>
        </p:txBody>
      </p:sp>
      <p:sp>
        <p:nvSpPr>
          <p:cNvPr id="78" name="Shape 78"/>
          <p:cNvSpPr txBox="1"/>
          <p:nvPr/>
        </p:nvSpPr>
        <p:spPr>
          <a:xfrm>
            <a:off x="360800" y="869575"/>
            <a:ext cx="5328600" cy="621600"/>
          </a:xfrm>
          <a:prstGeom prst="rect">
            <a:avLst/>
          </a:prstGeom>
          <a:noFill/>
          <a:ln>
            <a:noFill/>
          </a:ln>
        </p:spPr>
        <p:txBody>
          <a:bodyPr lIns="91425" tIns="91425" rIns="91425" bIns="91425" anchor="t" anchorCtr="0">
            <a:noAutofit/>
          </a:bodyPr>
          <a:lstStyle/>
          <a:p>
            <a:pPr lvl="0">
              <a:spcBef>
                <a:spcPts val="0"/>
              </a:spcBef>
              <a:buNone/>
            </a:pPr>
            <a:r>
              <a:rPr lang="en" sz="1600"/>
              <a:t>Experiment1: set K=128, D=1000, changing size N.</a:t>
            </a:r>
          </a:p>
        </p:txBody>
      </p:sp>
      <p:pic>
        <p:nvPicPr>
          <p:cNvPr id="79" name="Shape 79"/>
          <p:cNvPicPr preferRelativeResize="0"/>
          <p:nvPr/>
        </p:nvPicPr>
        <p:blipFill>
          <a:blip r:embed="rId3">
            <a:alphaModFix/>
          </a:blip>
          <a:stretch>
            <a:fillRect/>
          </a:stretch>
        </p:blipFill>
        <p:spPr>
          <a:xfrm>
            <a:off x="4673174" y="1453424"/>
            <a:ext cx="4385640" cy="3260475"/>
          </a:xfrm>
          <a:prstGeom prst="rect">
            <a:avLst/>
          </a:prstGeom>
          <a:noFill/>
          <a:ln>
            <a:noFill/>
          </a:ln>
        </p:spPr>
      </p:pic>
      <p:pic>
        <p:nvPicPr>
          <p:cNvPr id="80" name="Shape 80"/>
          <p:cNvPicPr preferRelativeResize="0"/>
          <p:nvPr/>
        </p:nvPicPr>
        <p:blipFill>
          <a:blip r:embed="rId4">
            <a:alphaModFix/>
          </a:blip>
          <a:stretch>
            <a:fillRect/>
          </a:stretch>
        </p:blipFill>
        <p:spPr>
          <a:xfrm>
            <a:off x="360800" y="1453425"/>
            <a:ext cx="4202725" cy="1870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274675" y="213750"/>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Performance Analysis</a:t>
            </a:r>
          </a:p>
          <a:p>
            <a:pPr lvl="0">
              <a:spcBef>
                <a:spcPts val="0"/>
              </a:spcBef>
              <a:buNone/>
            </a:pPr>
            <a:endParaRPr/>
          </a:p>
        </p:txBody>
      </p:sp>
      <p:sp>
        <p:nvSpPr>
          <p:cNvPr id="86" name="Shape 86"/>
          <p:cNvSpPr txBox="1">
            <a:spLocks noGrp="1"/>
          </p:cNvSpPr>
          <p:nvPr>
            <p:ph type="body" idx="1"/>
          </p:nvPr>
        </p:nvSpPr>
        <p:spPr>
          <a:xfrm>
            <a:off x="348700" y="865700"/>
            <a:ext cx="7412700" cy="393600"/>
          </a:xfrm>
          <a:prstGeom prst="rect">
            <a:avLst/>
          </a:prstGeom>
        </p:spPr>
        <p:txBody>
          <a:bodyPr lIns="91425" tIns="91425" rIns="91425" bIns="91425" anchor="t" anchorCtr="0">
            <a:noAutofit/>
          </a:bodyPr>
          <a:lstStyle/>
          <a:p>
            <a:pPr lvl="0">
              <a:lnSpc>
                <a:spcPct val="100000"/>
              </a:lnSpc>
              <a:spcBef>
                <a:spcPts val="0"/>
              </a:spcBef>
              <a:spcAft>
                <a:spcPts val="0"/>
              </a:spcAft>
              <a:buNone/>
            </a:pPr>
            <a:r>
              <a:rPr lang="en" sz="1600">
                <a:solidFill>
                  <a:srgbClr val="000000"/>
                </a:solidFill>
              </a:rPr>
              <a:t>Experiment 2: set N=51200, D=1000, changing number of clusters K.</a:t>
            </a:r>
          </a:p>
          <a:p>
            <a:pPr lvl="0">
              <a:spcBef>
                <a:spcPts val="0"/>
              </a:spcBef>
              <a:buNone/>
            </a:pPr>
            <a:endParaRPr/>
          </a:p>
        </p:txBody>
      </p:sp>
      <p:sp>
        <p:nvSpPr>
          <p:cNvPr id="87" name="Shape 8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pic>
        <p:nvPicPr>
          <p:cNvPr id="88" name="Shape 88"/>
          <p:cNvPicPr preferRelativeResize="0"/>
          <p:nvPr/>
        </p:nvPicPr>
        <p:blipFill>
          <a:blip r:embed="rId3">
            <a:alphaModFix/>
          </a:blip>
          <a:stretch>
            <a:fillRect/>
          </a:stretch>
        </p:blipFill>
        <p:spPr>
          <a:xfrm>
            <a:off x="4746550" y="1560962"/>
            <a:ext cx="4172150" cy="2976325"/>
          </a:xfrm>
          <a:prstGeom prst="rect">
            <a:avLst/>
          </a:prstGeom>
          <a:noFill/>
          <a:ln>
            <a:noFill/>
          </a:ln>
        </p:spPr>
      </p:pic>
      <p:pic>
        <p:nvPicPr>
          <p:cNvPr id="89" name="Shape 89"/>
          <p:cNvPicPr preferRelativeResize="0"/>
          <p:nvPr/>
        </p:nvPicPr>
        <p:blipFill>
          <a:blip r:embed="rId4">
            <a:alphaModFix/>
          </a:blip>
          <a:stretch>
            <a:fillRect/>
          </a:stretch>
        </p:blipFill>
        <p:spPr>
          <a:xfrm>
            <a:off x="274675" y="1495800"/>
            <a:ext cx="4304523" cy="1723500"/>
          </a:xfrm>
          <a:prstGeom prst="rect">
            <a:avLst/>
          </a:prstGeom>
          <a:noFill/>
          <a:ln>
            <a:noFill/>
          </a:ln>
        </p:spPr>
      </p:pic>
      <p:pic>
        <p:nvPicPr>
          <p:cNvPr id="90" name="Shape 90"/>
          <p:cNvPicPr preferRelativeResize="0"/>
          <p:nvPr/>
        </p:nvPicPr>
        <p:blipFill>
          <a:blip r:embed="rId5">
            <a:alphaModFix/>
          </a:blip>
          <a:stretch>
            <a:fillRect/>
          </a:stretch>
        </p:blipFill>
        <p:spPr>
          <a:xfrm>
            <a:off x="565349" y="3678675"/>
            <a:ext cx="2494426" cy="572699"/>
          </a:xfrm>
          <a:prstGeom prst="rect">
            <a:avLst/>
          </a:prstGeom>
          <a:noFill/>
          <a:ln>
            <a:noFill/>
          </a:ln>
        </p:spPr>
      </p:pic>
      <p:sp>
        <p:nvSpPr>
          <p:cNvPr id="91" name="Shape 91"/>
          <p:cNvSpPr txBox="1"/>
          <p:nvPr/>
        </p:nvSpPr>
        <p:spPr>
          <a:xfrm>
            <a:off x="441125" y="3285075"/>
            <a:ext cx="2543700" cy="393600"/>
          </a:xfrm>
          <a:prstGeom prst="rect">
            <a:avLst/>
          </a:prstGeom>
          <a:noFill/>
          <a:ln>
            <a:noFill/>
          </a:ln>
        </p:spPr>
        <p:txBody>
          <a:bodyPr lIns="91425" tIns="91425" rIns="91425" bIns="91425" anchor="t" anchorCtr="0">
            <a:noAutofit/>
          </a:bodyPr>
          <a:lstStyle/>
          <a:p>
            <a:pPr lvl="0">
              <a:spcBef>
                <a:spcPts val="0"/>
              </a:spcBef>
              <a:buNone/>
            </a:pPr>
            <a:r>
              <a:rPr lang="en" sz="1200"/>
              <a:t>Speedup (N&gt;&gt;K, D&gt;K)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74675" y="213750"/>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Performance Analysis</a:t>
            </a:r>
          </a:p>
          <a:p>
            <a:pPr lvl="0" rtl="0">
              <a:spcBef>
                <a:spcPts val="0"/>
              </a:spcBef>
              <a:buNone/>
            </a:pPr>
            <a:endParaRPr/>
          </a:p>
        </p:txBody>
      </p:sp>
      <p:sp>
        <p:nvSpPr>
          <p:cNvPr id="97" name="Shape 97"/>
          <p:cNvSpPr txBox="1">
            <a:spLocks noGrp="1"/>
          </p:cNvSpPr>
          <p:nvPr>
            <p:ph type="body" idx="1"/>
          </p:nvPr>
        </p:nvSpPr>
        <p:spPr>
          <a:xfrm>
            <a:off x="348700" y="865700"/>
            <a:ext cx="7412700" cy="3936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600">
                <a:solidFill>
                  <a:srgbClr val="000000"/>
                </a:solidFill>
              </a:rPr>
              <a:t>Experiment 3: set N=51200, D=1000, T=30. changing number of clusters K.</a:t>
            </a:r>
          </a:p>
          <a:p>
            <a:pPr lvl="0" rtl="0">
              <a:spcBef>
                <a:spcPts val="0"/>
              </a:spcBef>
              <a:buNone/>
            </a:pPr>
            <a:endParaRPr/>
          </a:p>
        </p:txBody>
      </p:sp>
      <p:sp>
        <p:nvSpPr>
          <p:cNvPr id="98" name="Shape 9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6</a:t>
            </a:fld>
            <a:endParaRPr lang="en"/>
          </a:p>
        </p:txBody>
      </p:sp>
      <p:pic>
        <p:nvPicPr>
          <p:cNvPr id="99" name="Shape 99"/>
          <p:cNvPicPr preferRelativeResize="0"/>
          <p:nvPr/>
        </p:nvPicPr>
        <p:blipFill>
          <a:blip r:embed="rId3">
            <a:alphaModFix/>
          </a:blip>
          <a:stretch>
            <a:fillRect/>
          </a:stretch>
        </p:blipFill>
        <p:spPr>
          <a:xfrm>
            <a:off x="4746550" y="1560962"/>
            <a:ext cx="4172150" cy="2976325"/>
          </a:xfrm>
          <a:prstGeom prst="rect">
            <a:avLst/>
          </a:prstGeom>
          <a:noFill/>
          <a:ln>
            <a:noFill/>
          </a:ln>
        </p:spPr>
      </p:pic>
      <p:pic>
        <p:nvPicPr>
          <p:cNvPr id="100" name="Shape 100"/>
          <p:cNvPicPr preferRelativeResize="0"/>
          <p:nvPr/>
        </p:nvPicPr>
        <p:blipFill>
          <a:blip r:embed="rId4">
            <a:alphaModFix/>
          </a:blip>
          <a:stretch>
            <a:fillRect/>
          </a:stretch>
        </p:blipFill>
        <p:spPr>
          <a:xfrm>
            <a:off x="152400" y="1411700"/>
            <a:ext cx="4362425" cy="2029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246700" y="166500"/>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Performance Analysis</a:t>
            </a:r>
          </a:p>
          <a:p>
            <a:pPr lvl="0" rtl="0">
              <a:spcBef>
                <a:spcPts val="0"/>
              </a:spcBef>
              <a:buNone/>
            </a:pPr>
            <a:endParaRPr sz="1600">
              <a:solidFill>
                <a:srgbClr val="000000"/>
              </a:solidFill>
            </a:endParaRPr>
          </a:p>
          <a:p>
            <a:pPr lvl="0">
              <a:spcBef>
                <a:spcPts val="0"/>
              </a:spcBef>
              <a:buNone/>
            </a:pPr>
            <a:r>
              <a:rPr lang="en" sz="1600">
                <a:solidFill>
                  <a:srgbClr val="000000"/>
                </a:solidFill>
              </a:rPr>
              <a:t>Experiment 3 continue..</a:t>
            </a:r>
          </a:p>
          <a:p>
            <a:pPr lvl="0" rtl="0">
              <a:spcBef>
                <a:spcPts val="0"/>
              </a:spcBef>
              <a:buNone/>
            </a:pPr>
            <a:endParaRPr/>
          </a:p>
        </p:txBody>
      </p:sp>
      <p:sp>
        <p:nvSpPr>
          <p:cNvPr id="106" name="Shape 10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7</a:t>
            </a:fld>
            <a:endParaRPr lang="en"/>
          </a:p>
        </p:txBody>
      </p:sp>
      <p:pic>
        <p:nvPicPr>
          <p:cNvPr id="107" name="Shape 107"/>
          <p:cNvPicPr preferRelativeResize="0"/>
          <p:nvPr/>
        </p:nvPicPr>
        <p:blipFill>
          <a:blip r:embed="rId3">
            <a:alphaModFix/>
          </a:blip>
          <a:stretch>
            <a:fillRect/>
          </a:stretch>
        </p:blipFill>
        <p:spPr>
          <a:xfrm>
            <a:off x="311699" y="1493899"/>
            <a:ext cx="3988164" cy="2906950"/>
          </a:xfrm>
          <a:prstGeom prst="rect">
            <a:avLst/>
          </a:prstGeom>
          <a:noFill/>
          <a:ln>
            <a:noFill/>
          </a:ln>
        </p:spPr>
      </p:pic>
      <p:pic>
        <p:nvPicPr>
          <p:cNvPr id="108" name="Shape 108"/>
          <p:cNvPicPr preferRelativeResize="0"/>
          <p:nvPr/>
        </p:nvPicPr>
        <p:blipFill>
          <a:blip r:embed="rId4">
            <a:alphaModFix/>
          </a:blip>
          <a:stretch>
            <a:fillRect/>
          </a:stretch>
        </p:blipFill>
        <p:spPr>
          <a:xfrm>
            <a:off x="4299875" y="1493900"/>
            <a:ext cx="4721275" cy="2906950"/>
          </a:xfrm>
          <a:prstGeom prst="rect">
            <a:avLst/>
          </a:prstGeom>
          <a:noFill/>
          <a:ln>
            <a:noFill/>
          </a:ln>
        </p:spPr>
      </p:pic>
      <p:sp>
        <p:nvSpPr>
          <p:cNvPr id="109" name="Shape 109"/>
          <p:cNvSpPr txBox="1"/>
          <p:nvPr/>
        </p:nvSpPr>
        <p:spPr>
          <a:xfrm>
            <a:off x="525600" y="4542800"/>
            <a:ext cx="3679200" cy="298200"/>
          </a:xfrm>
          <a:prstGeom prst="rect">
            <a:avLst/>
          </a:prstGeom>
          <a:noFill/>
          <a:ln>
            <a:noFill/>
          </a:ln>
        </p:spPr>
        <p:txBody>
          <a:bodyPr lIns="91425" tIns="91425" rIns="91425" bIns="91425" anchor="t" anchorCtr="0">
            <a:noAutofit/>
          </a:bodyPr>
          <a:lstStyle/>
          <a:p>
            <a:pPr lvl="0">
              <a:spcBef>
                <a:spcPts val="0"/>
              </a:spcBef>
              <a:buNone/>
            </a:pPr>
            <a:r>
              <a:rPr lang="en">
                <a:solidFill>
                  <a:srgbClr val="FF0000"/>
                </a:solidFill>
              </a:rPr>
              <a:t>    Slope~1, K double, running time double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CUDA - Execution of a CUDA program </a:t>
            </a:r>
          </a:p>
        </p:txBody>
      </p:sp>
      <p:sp>
        <p:nvSpPr>
          <p:cNvPr id="115" name="Shape 1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8</a:t>
            </a:fld>
            <a:endParaRPr lang="en"/>
          </a:p>
        </p:txBody>
      </p:sp>
      <p:pic>
        <p:nvPicPr>
          <p:cNvPr id="116" name="Shape 116"/>
          <p:cNvPicPr preferRelativeResize="0"/>
          <p:nvPr/>
        </p:nvPicPr>
        <p:blipFill>
          <a:blip r:embed="rId3">
            <a:alphaModFix/>
          </a:blip>
          <a:stretch>
            <a:fillRect/>
          </a:stretch>
        </p:blipFill>
        <p:spPr>
          <a:xfrm>
            <a:off x="0" y="1431493"/>
            <a:ext cx="9143998" cy="2817961"/>
          </a:xfrm>
          <a:prstGeom prst="rect">
            <a:avLst/>
          </a:prstGeom>
          <a:noFill/>
          <a:ln>
            <a:noFill/>
          </a:ln>
        </p:spPr>
      </p:pic>
      <p:sp>
        <p:nvSpPr>
          <p:cNvPr id="117" name="Shape 117"/>
          <p:cNvSpPr txBox="1"/>
          <p:nvPr/>
        </p:nvSpPr>
        <p:spPr>
          <a:xfrm>
            <a:off x="0" y="2188900"/>
            <a:ext cx="2283600" cy="393600"/>
          </a:xfrm>
          <a:prstGeom prst="rect">
            <a:avLst/>
          </a:prstGeom>
          <a:noFill/>
          <a:ln w="38100" cap="flat" cmpd="sng">
            <a:solidFill>
              <a:srgbClr val="3C78D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b="1"/>
              <a:t>find_nearest_cluster</a:t>
            </a:r>
          </a:p>
        </p:txBody>
      </p:sp>
      <p:cxnSp>
        <p:nvCxnSpPr>
          <p:cNvPr id="118" name="Shape 118"/>
          <p:cNvCxnSpPr/>
          <p:nvPr/>
        </p:nvCxnSpPr>
        <p:spPr>
          <a:xfrm rot="10800000">
            <a:off x="843075" y="2582500"/>
            <a:ext cx="10500" cy="5655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CUDA - Memory Organisation</a:t>
            </a:r>
          </a:p>
        </p:txBody>
      </p:sp>
      <p:sp>
        <p:nvSpPr>
          <p:cNvPr id="124" name="Shape 1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9</a:t>
            </a:fld>
            <a:endParaRPr lang="en"/>
          </a:p>
        </p:txBody>
      </p:sp>
      <p:pic>
        <p:nvPicPr>
          <p:cNvPr id="125" name="Shape 125"/>
          <p:cNvPicPr preferRelativeResize="0"/>
          <p:nvPr/>
        </p:nvPicPr>
        <p:blipFill>
          <a:blip r:embed="rId3">
            <a:alphaModFix/>
          </a:blip>
          <a:stretch>
            <a:fillRect/>
          </a:stretch>
        </p:blipFill>
        <p:spPr>
          <a:xfrm>
            <a:off x="0" y="1076925"/>
            <a:ext cx="9021149" cy="4066574"/>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1067</Words>
  <Application>Microsoft Macintosh PowerPoint</Application>
  <PresentationFormat>On-screen Show (16:9)</PresentationFormat>
  <Paragraphs>120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simple-light-2</vt:lpstr>
      <vt:lpstr>Parallel K-means Clustering using CUDA</vt:lpstr>
      <vt:lpstr>Outline</vt:lpstr>
      <vt:lpstr>Review of Parallelization</vt:lpstr>
      <vt:lpstr>Performance Analysis</vt:lpstr>
      <vt:lpstr>Performance Analysis </vt:lpstr>
      <vt:lpstr>Performance Analysis </vt:lpstr>
      <vt:lpstr>Performance Analysis  Experiment 3 continue.. </vt:lpstr>
      <vt:lpstr>CUDA - Execution of a CUDA program </vt:lpstr>
      <vt:lpstr>CUDA - Memory Organisation</vt:lpstr>
      <vt:lpstr>CUDA - Thread Organization</vt:lpstr>
      <vt:lpstr>NVProf</vt:lpstr>
      <vt:lpstr>Future work:</vt:lpstr>
      <vt:lpstr>Thank You! Questions?</vt:lpstr>
      <vt:lpstr>Introduction to K Means Clustering</vt:lpstr>
      <vt:lpstr>Parallelization: CUDA C Implementation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K-means Clustering using CUDA</dc:title>
  <cp:lastModifiedBy>Pritha D N</cp:lastModifiedBy>
  <cp:revision>1</cp:revision>
  <dcterms:modified xsi:type="dcterms:W3CDTF">2016-12-06T20:50:33Z</dcterms:modified>
</cp:coreProperties>
</file>